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4c86d40d39413a70b597a4c35f7c1a45224b00.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2 vaccins sur 16 (12 %) du calendrier ont atteint une couverture de 90 % ou plus. La couverture vaccinale varie de 36% à 91%.
Depuis 2003, des estimations ont été faites pour 10 nouveaux vaccins. Le RCV1 et le HPVc sont les vaccins les plus récents déclarés (2024), qui ont atteint une couverture de 36% et 15% en 2024.
En 2024, le Mali a signalé des ruptures de stock de vaccins/fournitures (seringues autobloquantes BCG, VPO et PCV)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1396595"/>
            </a:xfrm>
            <a:custGeom>
              <a:avLst/>
              <a:pathLst>
                <a:path w="6444618" h="1396595">
                  <a:moveTo>
                    <a:pt x="0" y="1396595"/>
                  </a:moveTo>
                  <a:lnTo>
                    <a:pt x="268525" y="718249"/>
                  </a:lnTo>
                  <a:lnTo>
                    <a:pt x="537051" y="359124"/>
                  </a:lnTo>
                  <a:lnTo>
                    <a:pt x="805577" y="199513"/>
                  </a:lnTo>
                  <a:lnTo>
                    <a:pt x="1074103" y="79805"/>
                  </a:lnTo>
                  <a:lnTo>
                    <a:pt x="1342628" y="0"/>
                  </a:lnTo>
                  <a:lnTo>
                    <a:pt x="1611154" y="199513"/>
                  </a:lnTo>
                  <a:lnTo>
                    <a:pt x="1879680" y="279319"/>
                  </a:lnTo>
                  <a:lnTo>
                    <a:pt x="2148206" y="438929"/>
                  </a:lnTo>
                  <a:lnTo>
                    <a:pt x="2416732" y="558638"/>
                  </a:lnTo>
                  <a:lnTo>
                    <a:pt x="2685257" y="598540"/>
                  </a:lnTo>
                  <a:lnTo>
                    <a:pt x="2953783" y="638443"/>
                  </a:lnTo>
                  <a:lnTo>
                    <a:pt x="3222309" y="837957"/>
                  </a:lnTo>
                  <a:lnTo>
                    <a:pt x="3490835" y="1077373"/>
                  </a:lnTo>
                  <a:lnTo>
                    <a:pt x="3759360" y="917762"/>
                  </a:lnTo>
                  <a:lnTo>
                    <a:pt x="4027886" y="718249"/>
                  </a:lnTo>
                  <a:lnTo>
                    <a:pt x="4296412" y="558638"/>
                  </a:lnTo>
                  <a:lnTo>
                    <a:pt x="4564938" y="558638"/>
                  </a:lnTo>
                  <a:lnTo>
                    <a:pt x="4833464" y="598540"/>
                  </a:lnTo>
                  <a:lnTo>
                    <a:pt x="5101989" y="598540"/>
                  </a:lnTo>
                  <a:lnTo>
                    <a:pt x="5370515" y="837957"/>
                  </a:lnTo>
                  <a:lnTo>
                    <a:pt x="5639041" y="678346"/>
                  </a:lnTo>
                  <a:lnTo>
                    <a:pt x="5907567" y="478832"/>
                  </a:lnTo>
                  <a:lnTo>
                    <a:pt x="6176092" y="438929"/>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1556206"/>
            </a:xfrm>
            <a:custGeom>
              <a:avLst/>
              <a:pathLst>
                <a:path w="6444618" h="1556206">
                  <a:moveTo>
                    <a:pt x="0" y="1556206"/>
                  </a:moveTo>
                  <a:lnTo>
                    <a:pt x="268525" y="1316789"/>
                  </a:lnTo>
                  <a:lnTo>
                    <a:pt x="537051" y="837957"/>
                  </a:lnTo>
                  <a:lnTo>
                    <a:pt x="805577" y="758151"/>
                  </a:lnTo>
                  <a:lnTo>
                    <a:pt x="1074103" y="518735"/>
                  </a:lnTo>
                  <a:lnTo>
                    <a:pt x="1342628" y="199513"/>
                  </a:lnTo>
                  <a:lnTo>
                    <a:pt x="1611154" y="159610"/>
                  </a:lnTo>
                  <a:lnTo>
                    <a:pt x="1879680" y="319221"/>
                  </a:lnTo>
                  <a:lnTo>
                    <a:pt x="2148206" y="319221"/>
                  </a:lnTo>
                  <a:lnTo>
                    <a:pt x="2416732" y="359124"/>
                  </a:lnTo>
                  <a:lnTo>
                    <a:pt x="2685257" y="359124"/>
                  </a:lnTo>
                  <a:lnTo>
                    <a:pt x="2953783" y="638443"/>
                  </a:lnTo>
                  <a:lnTo>
                    <a:pt x="3222309" y="678346"/>
                  </a:lnTo>
                  <a:lnTo>
                    <a:pt x="3490835" y="718249"/>
                  </a:lnTo>
                  <a:lnTo>
                    <a:pt x="3759360" y="638443"/>
                  </a:lnTo>
                  <a:lnTo>
                    <a:pt x="4027886" y="478832"/>
                  </a:lnTo>
                  <a:lnTo>
                    <a:pt x="4296412" y="239416"/>
                  </a:lnTo>
                  <a:lnTo>
                    <a:pt x="4564938" y="199513"/>
                  </a:lnTo>
                  <a:lnTo>
                    <a:pt x="4833464" y="239416"/>
                  </a:lnTo>
                  <a:lnTo>
                    <a:pt x="5101989" y="199513"/>
                  </a:lnTo>
                  <a:lnTo>
                    <a:pt x="5370515" y="478832"/>
                  </a:lnTo>
                  <a:lnTo>
                    <a:pt x="5639041" y="199513"/>
                  </a:lnTo>
                  <a:lnTo>
                    <a:pt x="5907567" y="279319"/>
                  </a:lnTo>
                  <a:lnTo>
                    <a:pt x="6176092" y="279319"/>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156570"/>
              <a:ext cx="6444618" cy="1157178"/>
            </a:xfrm>
            <a:custGeom>
              <a:avLst/>
              <a:pathLst>
                <a:path w="6444618" h="1157178">
                  <a:moveTo>
                    <a:pt x="0" y="1157178"/>
                  </a:moveTo>
                  <a:lnTo>
                    <a:pt x="268525" y="957665"/>
                  </a:lnTo>
                  <a:lnTo>
                    <a:pt x="537051" y="877859"/>
                  </a:lnTo>
                  <a:lnTo>
                    <a:pt x="805577" y="837957"/>
                  </a:lnTo>
                  <a:lnTo>
                    <a:pt x="1074103" y="598540"/>
                  </a:lnTo>
                  <a:lnTo>
                    <a:pt x="1342628" y="199513"/>
                  </a:lnTo>
                  <a:lnTo>
                    <a:pt x="1611154" y="399027"/>
                  </a:lnTo>
                  <a:lnTo>
                    <a:pt x="1879680" y="478832"/>
                  </a:lnTo>
                  <a:lnTo>
                    <a:pt x="2148206" y="279319"/>
                  </a:lnTo>
                  <a:lnTo>
                    <a:pt x="2416732" y="199513"/>
                  </a:lnTo>
                  <a:lnTo>
                    <a:pt x="2685257" y="0"/>
                  </a:lnTo>
                  <a:lnTo>
                    <a:pt x="2953783" y="239416"/>
                  </a:lnTo>
                  <a:lnTo>
                    <a:pt x="3222309" y="438929"/>
                  </a:lnTo>
                  <a:lnTo>
                    <a:pt x="3490835" y="638443"/>
                  </a:lnTo>
                  <a:lnTo>
                    <a:pt x="3759360" y="518735"/>
                  </a:lnTo>
                  <a:lnTo>
                    <a:pt x="4027886" y="438929"/>
                  </a:lnTo>
                  <a:lnTo>
                    <a:pt x="4296412" y="319221"/>
                  </a:lnTo>
                  <a:lnTo>
                    <a:pt x="4564938" y="319221"/>
                  </a:lnTo>
                  <a:lnTo>
                    <a:pt x="4833464" y="279319"/>
                  </a:lnTo>
                  <a:lnTo>
                    <a:pt x="5101989" y="279319"/>
                  </a:lnTo>
                  <a:lnTo>
                    <a:pt x="5370515" y="638443"/>
                  </a:lnTo>
                  <a:lnTo>
                    <a:pt x="5639041" y="239416"/>
                  </a:lnTo>
                  <a:lnTo>
                    <a:pt x="5907567" y="359124"/>
                  </a:lnTo>
                  <a:lnTo>
                    <a:pt x="6176092" y="399027"/>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6550268" y="2874819"/>
              <a:ext cx="1342628" cy="2234552"/>
            </a:xfrm>
            <a:custGeom>
              <a:avLst/>
              <a:pathLst>
                <a:path w="1342628" h="2234552">
                  <a:moveTo>
                    <a:pt x="0" y="2234552"/>
                  </a:moveTo>
                  <a:lnTo>
                    <a:pt x="268525" y="1356692"/>
                  </a:lnTo>
                  <a:lnTo>
                    <a:pt x="537051" y="1077373"/>
                  </a:lnTo>
                  <a:lnTo>
                    <a:pt x="805577" y="957665"/>
                  </a:lnTo>
                  <a:lnTo>
                    <a:pt x="1074103" y="0"/>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514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50709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637835"/>
              <a:ext cx="250038" cy="6"/>
            </a:xfrm>
            <a:custGeom>
              <a:avLst/>
              <a:pathLst>
                <a:path w="250038" h="6">
                  <a:moveTo>
                    <a:pt x="250038" y="6"/>
                  </a:moveTo>
                  <a:lnTo>
                    <a:pt x="0" y="0"/>
                  </a:lnTo>
                </a:path>
              </a:pathLst>
            </a:custGeom>
          </p:spPr>
          <p:txBody>
            <a:bodyPr/>
            <a:lstStyle/>
            <a:p/>
          </p:txBody>
        </p:sp>
        <p:sp>
          <p:nvSpPr>
            <p:cNvPr id="41" name="pl41"/>
            <p:cNvSpPr/>
            <p:nvPr/>
          </p:nvSpPr>
          <p:spPr>
            <a:xfrm>
              <a:off x="7911385" y="1996959"/>
              <a:ext cx="250038" cy="10"/>
            </a:xfrm>
            <a:custGeom>
              <a:avLst/>
              <a:pathLst>
                <a:path w="250038" h="10">
                  <a:moveTo>
                    <a:pt x="250038" y="10"/>
                  </a:moveTo>
                  <a:lnTo>
                    <a:pt x="0" y="0"/>
                  </a:lnTo>
                </a:path>
              </a:pathLst>
            </a:custGeom>
          </p:spPr>
          <p:txBody>
            <a:bodyPr/>
            <a:lstStyle/>
            <a:p/>
          </p:txBody>
        </p:sp>
        <p:sp>
          <p:nvSpPr>
            <p:cNvPr id="42" name="pl42"/>
            <p:cNvSpPr/>
            <p:nvPr/>
          </p:nvSpPr>
          <p:spPr>
            <a:xfrm>
              <a:off x="7911385" y="2395986"/>
              <a:ext cx="250038" cy="0"/>
            </a:xfrm>
            <a:custGeom>
              <a:avLst/>
              <a:pathLst>
                <a:path w="250038" h="0">
                  <a:moveTo>
                    <a:pt x="250038" y="0"/>
                  </a:moveTo>
                  <a:lnTo>
                    <a:pt x="0" y="0"/>
                  </a:lnTo>
                </a:path>
              </a:pathLst>
            </a:custGeom>
          </p:spPr>
          <p:txBody>
            <a:bodyPr/>
            <a:lstStyle/>
            <a:p/>
          </p:txBody>
        </p:sp>
        <p:sp>
          <p:nvSpPr>
            <p:cNvPr id="43" name="pl43"/>
            <p:cNvSpPr/>
            <p:nvPr/>
          </p:nvSpPr>
          <p:spPr>
            <a:xfrm>
              <a:off x="7911385" y="2874819"/>
              <a:ext cx="250038" cy="0"/>
            </a:xfrm>
            <a:custGeom>
              <a:avLst/>
              <a:pathLst>
                <a:path w="250038" h="0">
                  <a:moveTo>
                    <a:pt x="250038" y="0"/>
                  </a:moveTo>
                  <a:lnTo>
                    <a:pt x="0" y="0"/>
                  </a:lnTo>
                </a:path>
              </a:pathLst>
            </a:custGeom>
          </p:spPr>
          <p:txBody>
            <a:bodyPr/>
            <a:lstStyle/>
            <a:p/>
          </p:txBody>
        </p:sp>
        <p:sp>
          <p:nvSpPr>
            <p:cNvPr id="44" name="pg44"/>
            <p:cNvSpPr/>
            <p:nvPr/>
          </p:nvSpPr>
          <p:spPr>
            <a:xfrm>
              <a:off x="8092843" y="15468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876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9059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9468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48" name="pg48"/>
            <p:cNvSpPr/>
            <p:nvPr/>
          </p:nvSpPr>
          <p:spPr>
            <a:xfrm>
              <a:off x="8092843" y="23050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458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27838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07855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Mali,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72 %.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3 vaccins, a diminué pour 0 et est restée inchangée pour 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329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775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221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667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552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998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444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66001"/>
              <a:ext cx="249014" cy="744671"/>
            </a:xfrm>
            <a:prstGeom prst="rect">
              <a:avLst/>
            </a:prstGeom>
            <a:solidFill>
              <a:srgbClr val="1CABE2">
                <a:alpha val="100000"/>
              </a:srgbClr>
            </a:solidFill>
          </p:spPr>
          <p:txBody>
            <a:bodyPr/>
            <a:lstStyle/>
            <a:p/>
          </p:txBody>
        </p:sp>
        <p:sp>
          <p:nvSpPr>
            <p:cNvPr id="24" name="rc24"/>
            <p:cNvSpPr/>
            <p:nvPr/>
          </p:nvSpPr>
          <p:spPr>
            <a:xfrm>
              <a:off x="1587736" y="3476604"/>
              <a:ext cx="249014" cy="434069"/>
            </a:xfrm>
            <a:prstGeom prst="rect">
              <a:avLst/>
            </a:prstGeom>
            <a:solidFill>
              <a:srgbClr val="1CABE2">
                <a:alpha val="100000"/>
              </a:srgbClr>
            </a:solidFill>
          </p:spPr>
          <p:txBody>
            <a:bodyPr/>
            <a:lstStyle/>
            <a:p/>
          </p:txBody>
        </p:sp>
        <p:sp>
          <p:nvSpPr>
            <p:cNvPr id="25" name="rc25"/>
            <p:cNvSpPr/>
            <p:nvPr/>
          </p:nvSpPr>
          <p:spPr>
            <a:xfrm>
              <a:off x="1864419" y="3644462"/>
              <a:ext cx="249014" cy="266211"/>
            </a:xfrm>
            <a:prstGeom prst="rect">
              <a:avLst/>
            </a:prstGeom>
            <a:solidFill>
              <a:srgbClr val="1CABE2">
                <a:alpha val="100000"/>
              </a:srgbClr>
            </a:solidFill>
          </p:spPr>
          <p:txBody>
            <a:bodyPr/>
            <a:lstStyle/>
            <a:p/>
          </p:txBody>
        </p:sp>
        <p:sp>
          <p:nvSpPr>
            <p:cNvPr id="26" name="rc26"/>
            <p:cNvSpPr/>
            <p:nvPr/>
          </p:nvSpPr>
          <p:spPr>
            <a:xfrm>
              <a:off x="2141101" y="3719254"/>
              <a:ext cx="249014" cy="191418"/>
            </a:xfrm>
            <a:prstGeom prst="rect">
              <a:avLst/>
            </a:prstGeom>
            <a:solidFill>
              <a:srgbClr val="1CABE2">
                <a:alpha val="100000"/>
              </a:srgbClr>
            </a:solidFill>
          </p:spPr>
          <p:txBody>
            <a:bodyPr/>
            <a:lstStyle/>
            <a:p/>
          </p:txBody>
        </p:sp>
        <p:sp>
          <p:nvSpPr>
            <p:cNvPr id="27" name="rc27"/>
            <p:cNvSpPr/>
            <p:nvPr/>
          </p:nvSpPr>
          <p:spPr>
            <a:xfrm>
              <a:off x="2417783" y="3778149"/>
              <a:ext cx="249014" cy="132523"/>
            </a:xfrm>
            <a:prstGeom prst="rect">
              <a:avLst/>
            </a:prstGeom>
            <a:solidFill>
              <a:srgbClr val="1CABE2">
                <a:alpha val="100000"/>
              </a:srgbClr>
            </a:solidFill>
          </p:spPr>
          <p:txBody>
            <a:bodyPr/>
            <a:lstStyle/>
            <a:p/>
          </p:txBody>
        </p:sp>
        <p:sp>
          <p:nvSpPr>
            <p:cNvPr id="28" name="rc28"/>
            <p:cNvSpPr/>
            <p:nvPr/>
          </p:nvSpPr>
          <p:spPr>
            <a:xfrm>
              <a:off x="2694466" y="3819058"/>
              <a:ext cx="249014" cy="91615"/>
            </a:xfrm>
            <a:prstGeom prst="rect">
              <a:avLst/>
            </a:prstGeom>
            <a:solidFill>
              <a:srgbClr val="1CABE2">
                <a:alpha val="100000"/>
              </a:srgbClr>
            </a:solidFill>
          </p:spPr>
          <p:txBody>
            <a:bodyPr/>
            <a:lstStyle/>
            <a:p/>
          </p:txBody>
        </p:sp>
        <p:sp>
          <p:nvSpPr>
            <p:cNvPr id="29" name="rc29"/>
            <p:cNvSpPr/>
            <p:nvPr/>
          </p:nvSpPr>
          <p:spPr>
            <a:xfrm>
              <a:off x="2971148" y="3698722"/>
              <a:ext cx="249014" cy="211950"/>
            </a:xfrm>
            <a:prstGeom prst="rect">
              <a:avLst/>
            </a:prstGeom>
            <a:solidFill>
              <a:srgbClr val="1CABE2">
                <a:alpha val="100000"/>
              </a:srgbClr>
            </a:solidFill>
          </p:spPr>
          <p:txBody>
            <a:bodyPr/>
            <a:lstStyle/>
            <a:p/>
          </p:txBody>
        </p:sp>
        <p:sp>
          <p:nvSpPr>
            <p:cNvPr id="30" name="rc30"/>
            <p:cNvSpPr/>
            <p:nvPr/>
          </p:nvSpPr>
          <p:spPr>
            <a:xfrm>
              <a:off x="3247830" y="3643850"/>
              <a:ext cx="249014" cy="266823"/>
            </a:xfrm>
            <a:prstGeom prst="rect">
              <a:avLst/>
            </a:prstGeom>
            <a:solidFill>
              <a:srgbClr val="1CABE2">
                <a:alpha val="100000"/>
              </a:srgbClr>
            </a:solidFill>
          </p:spPr>
          <p:txBody>
            <a:bodyPr/>
            <a:lstStyle/>
            <a:p/>
          </p:txBody>
        </p:sp>
        <p:sp>
          <p:nvSpPr>
            <p:cNvPr id="31" name="rc31"/>
            <p:cNvSpPr/>
            <p:nvPr/>
          </p:nvSpPr>
          <p:spPr>
            <a:xfrm>
              <a:off x="3524513" y="3535786"/>
              <a:ext cx="249014" cy="374887"/>
            </a:xfrm>
            <a:prstGeom prst="rect">
              <a:avLst/>
            </a:prstGeom>
            <a:solidFill>
              <a:srgbClr val="1CABE2">
                <a:alpha val="100000"/>
              </a:srgbClr>
            </a:solidFill>
          </p:spPr>
          <p:txBody>
            <a:bodyPr/>
            <a:lstStyle/>
            <a:p/>
          </p:txBody>
        </p:sp>
        <p:sp>
          <p:nvSpPr>
            <p:cNvPr id="32" name="rc32"/>
            <p:cNvSpPr/>
            <p:nvPr/>
          </p:nvSpPr>
          <p:spPr>
            <a:xfrm>
              <a:off x="3801195" y="3447279"/>
              <a:ext cx="249014" cy="463393"/>
            </a:xfrm>
            <a:prstGeom prst="rect">
              <a:avLst/>
            </a:prstGeom>
            <a:solidFill>
              <a:srgbClr val="1CABE2">
                <a:alpha val="100000"/>
              </a:srgbClr>
            </a:solidFill>
          </p:spPr>
          <p:txBody>
            <a:bodyPr/>
            <a:lstStyle/>
            <a:p/>
          </p:txBody>
        </p:sp>
        <p:sp>
          <p:nvSpPr>
            <p:cNvPr id="33" name="rc33"/>
            <p:cNvSpPr/>
            <p:nvPr/>
          </p:nvSpPr>
          <p:spPr>
            <a:xfrm>
              <a:off x="4077877" y="3406170"/>
              <a:ext cx="249014" cy="504502"/>
            </a:xfrm>
            <a:prstGeom prst="rect">
              <a:avLst/>
            </a:prstGeom>
            <a:solidFill>
              <a:srgbClr val="1CABE2">
                <a:alpha val="100000"/>
              </a:srgbClr>
            </a:solidFill>
          </p:spPr>
          <p:txBody>
            <a:bodyPr/>
            <a:lstStyle/>
            <a:p/>
          </p:txBody>
        </p:sp>
        <p:sp>
          <p:nvSpPr>
            <p:cNvPr id="34" name="rc34"/>
            <p:cNvSpPr/>
            <p:nvPr/>
          </p:nvSpPr>
          <p:spPr>
            <a:xfrm>
              <a:off x="4354560" y="3366474"/>
              <a:ext cx="249014" cy="544199"/>
            </a:xfrm>
            <a:prstGeom prst="rect">
              <a:avLst/>
            </a:prstGeom>
            <a:solidFill>
              <a:srgbClr val="1CABE2">
                <a:alpha val="100000"/>
              </a:srgbClr>
            </a:solidFill>
          </p:spPr>
          <p:txBody>
            <a:bodyPr/>
            <a:lstStyle/>
            <a:p/>
          </p:txBody>
        </p:sp>
        <p:sp>
          <p:nvSpPr>
            <p:cNvPr id="35" name="rc35"/>
            <p:cNvSpPr/>
            <p:nvPr/>
          </p:nvSpPr>
          <p:spPr>
            <a:xfrm>
              <a:off x="4631242" y="3212538"/>
              <a:ext cx="249014" cy="698135"/>
            </a:xfrm>
            <a:prstGeom prst="rect">
              <a:avLst/>
            </a:prstGeom>
            <a:solidFill>
              <a:srgbClr val="1CABE2">
                <a:alpha val="100000"/>
              </a:srgbClr>
            </a:solidFill>
          </p:spPr>
          <p:txBody>
            <a:bodyPr/>
            <a:lstStyle/>
            <a:p/>
          </p:txBody>
        </p:sp>
        <p:sp>
          <p:nvSpPr>
            <p:cNvPr id="36" name="rc36"/>
            <p:cNvSpPr/>
            <p:nvPr/>
          </p:nvSpPr>
          <p:spPr>
            <a:xfrm>
              <a:off x="4907924" y="3034225"/>
              <a:ext cx="249014" cy="876447"/>
            </a:xfrm>
            <a:prstGeom prst="rect">
              <a:avLst/>
            </a:prstGeom>
            <a:solidFill>
              <a:srgbClr val="1CABE2">
                <a:alpha val="100000"/>
              </a:srgbClr>
            </a:solidFill>
          </p:spPr>
          <p:txBody>
            <a:bodyPr/>
            <a:lstStyle/>
            <a:p/>
          </p:txBody>
        </p:sp>
        <p:sp>
          <p:nvSpPr>
            <p:cNvPr id="37" name="rc37"/>
            <p:cNvSpPr/>
            <p:nvPr/>
          </p:nvSpPr>
          <p:spPr>
            <a:xfrm>
              <a:off x="5184607" y="3130267"/>
              <a:ext cx="249014" cy="780405"/>
            </a:xfrm>
            <a:prstGeom prst="rect">
              <a:avLst/>
            </a:prstGeom>
            <a:solidFill>
              <a:srgbClr val="1CABE2">
                <a:alpha val="100000"/>
              </a:srgbClr>
            </a:solidFill>
          </p:spPr>
          <p:txBody>
            <a:bodyPr/>
            <a:lstStyle/>
            <a:p/>
          </p:txBody>
        </p:sp>
        <p:sp>
          <p:nvSpPr>
            <p:cNvPr id="38" name="rc38"/>
            <p:cNvSpPr/>
            <p:nvPr/>
          </p:nvSpPr>
          <p:spPr>
            <a:xfrm>
              <a:off x="5461289" y="3261356"/>
              <a:ext cx="249014" cy="649317"/>
            </a:xfrm>
            <a:prstGeom prst="rect">
              <a:avLst/>
            </a:prstGeom>
            <a:solidFill>
              <a:srgbClr val="1CABE2">
                <a:alpha val="100000"/>
              </a:srgbClr>
            </a:solidFill>
          </p:spPr>
          <p:txBody>
            <a:bodyPr/>
            <a:lstStyle/>
            <a:p/>
          </p:txBody>
        </p:sp>
        <p:sp>
          <p:nvSpPr>
            <p:cNvPr id="39" name="rc39"/>
            <p:cNvSpPr/>
            <p:nvPr/>
          </p:nvSpPr>
          <p:spPr>
            <a:xfrm>
              <a:off x="5737971" y="3368728"/>
              <a:ext cx="249014" cy="541944"/>
            </a:xfrm>
            <a:prstGeom prst="rect">
              <a:avLst/>
            </a:prstGeom>
            <a:solidFill>
              <a:srgbClr val="1CABE2">
                <a:alpha val="100000"/>
              </a:srgbClr>
            </a:solidFill>
          </p:spPr>
          <p:txBody>
            <a:bodyPr/>
            <a:lstStyle/>
            <a:p/>
          </p:txBody>
        </p:sp>
        <p:sp>
          <p:nvSpPr>
            <p:cNvPr id="40" name="rc40"/>
            <p:cNvSpPr/>
            <p:nvPr/>
          </p:nvSpPr>
          <p:spPr>
            <a:xfrm>
              <a:off x="6014654" y="3356574"/>
              <a:ext cx="249014" cy="554098"/>
            </a:xfrm>
            <a:prstGeom prst="rect">
              <a:avLst/>
            </a:prstGeom>
            <a:solidFill>
              <a:srgbClr val="1CABE2">
                <a:alpha val="100000"/>
              </a:srgbClr>
            </a:solidFill>
          </p:spPr>
          <p:txBody>
            <a:bodyPr/>
            <a:lstStyle/>
            <a:p/>
          </p:txBody>
        </p:sp>
        <p:sp>
          <p:nvSpPr>
            <p:cNvPr id="41" name="rc41"/>
            <p:cNvSpPr/>
            <p:nvPr/>
          </p:nvSpPr>
          <p:spPr>
            <a:xfrm>
              <a:off x="6291336" y="3318596"/>
              <a:ext cx="249014" cy="592076"/>
            </a:xfrm>
            <a:prstGeom prst="rect">
              <a:avLst/>
            </a:prstGeom>
            <a:solidFill>
              <a:srgbClr val="1CABE2">
                <a:alpha val="100000"/>
              </a:srgbClr>
            </a:solidFill>
          </p:spPr>
          <p:txBody>
            <a:bodyPr/>
            <a:lstStyle/>
            <a:p/>
          </p:txBody>
        </p:sp>
        <p:sp>
          <p:nvSpPr>
            <p:cNvPr id="42" name="rc42"/>
            <p:cNvSpPr/>
            <p:nvPr/>
          </p:nvSpPr>
          <p:spPr>
            <a:xfrm>
              <a:off x="6568018" y="3320587"/>
              <a:ext cx="249014" cy="590086"/>
            </a:xfrm>
            <a:prstGeom prst="rect">
              <a:avLst/>
            </a:prstGeom>
            <a:solidFill>
              <a:srgbClr val="1CABE2">
                <a:alpha val="100000"/>
              </a:srgbClr>
            </a:solidFill>
          </p:spPr>
          <p:txBody>
            <a:bodyPr/>
            <a:lstStyle/>
            <a:p/>
          </p:txBody>
        </p:sp>
        <p:sp>
          <p:nvSpPr>
            <p:cNvPr id="43" name="rc43"/>
            <p:cNvSpPr/>
            <p:nvPr/>
          </p:nvSpPr>
          <p:spPr>
            <a:xfrm>
              <a:off x="6844701" y="3113161"/>
              <a:ext cx="249014" cy="797512"/>
            </a:xfrm>
            <a:prstGeom prst="rect">
              <a:avLst/>
            </a:prstGeom>
            <a:solidFill>
              <a:srgbClr val="1CABE2">
                <a:alpha val="100000"/>
              </a:srgbClr>
            </a:solidFill>
          </p:spPr>
          <p:txBody>
            <a:bodyPr/>
            <a:lstStyle/>
            <a:p/>
          </p:txBody>
        </p:sp>
        <p:sp>
          <p:nvSpPr>
            <p:cNvPr id="44" name="rc44"/>
            <p:cNvSpPr/>
            <p:nvPr/>
          </p:nvSpPr>
          <p:spPr>
            <a:xfrm>
              <a:off x="7121383" y="3223480"/>
              <a:ext cx="249014" cy="687193"/>
            </a:xfrm>
            <a:prstGeom prst="rect">
              <a:avLst/>
            </a:prstGeom>
            <a:solidFill>
              <a:srgbClr val="1CABE2">
                <a:alpha val="100000"/>
              </a:srgbClr>
            </a:solidFill>
          </p:spPr>
          <p:txBody>
            <a:bodyPr/>
            <a:lstStyle/>
            <a:p/>
          </p:txBody>
        </p:sp>
        <p:sp>
          <p:nvSpPr>
            <p:cNvPr id="45" name="rc45"/>
            <p:cNvSpPr/>
            <p:nvPr/>
          </p:nvSpPr>
          <p:spPr>
            <a:xfrm>
              <a:off x="7398065" y="3375440"/>
              <a:ext cx="249014" cy="535232"/>
            </a:xfrm>
            <a:prstGeom prst="rect">
              <a:avLst/>
            </a:prstGeom>
            <a:solidFill>
              <a:srgbClr val="1CABE2">
                <a:alpha val="100000"/>
              </a:srgbClr>
            </a:solidFill>
          </p:spPr>
          <p:txBody>
            <a:bodyPr/>
            <a:lstStyle/>
            <a:p/>
          </p:txBody>
        </p:sp>
        <p:sp>
          <p:nvSpPr>
            <p:cNvPr id="46" name="rc46"/>
            <p:cNvSpPr/>
            <p:nvPr/>
          </p:nvSpPr>
          <p:spPr>
            <a:xfrm>
              <a:off x="7674748" y="3397271"/>
              <a:ext cx="249014" cy="513401"/>
            </a:xfrm>
            <a:prstGeom prst="rect">
              <a:avLst/>
            </a:prstGeom>
            <a:solidFill>
              <a:srgbClr val="1CABE2">
                <a:alpha val="100000"/>
              </a:srgbClr>
            </a:solidFill>
          </p:spPr>
          <p:txBody>
            <a:bodyPr/>
            <a:lstStyle/>
            <a:p/>
          </p:txBody>
        </p:sp>
        <p:sp>
          <p:nvSpPr>
            <p:cNvPr id="47" name="rc47"/>
            <p:cNvSpPr/>
            <p:nvPr/>
          </p:nvSpPr>
          <p:spPr>
            <a:xfrm>
              <a:off x="7951430" y="3597204"/>
              <a:ext cx="249014" cy="313469"/>
            </a:xfrm>
            <a:prstGeom prst="rect">
              <a:avLst/>
            </a:prstGeom>
            <a:solidFill>
              <a:srgbClr val="1CABE2">
                <a:alpha val="100000"/>
              </a:srgbClr>
            </a:solidFill>
          </p:spPr>
          <p:txBody>
            <a:bodyPr/>
            <a:lstStyle/>
            <a:p/>
          </p:txBody>
        </p:sp>
        <p:sp>
          <p:nvSpPr>
            <p:cNvPr id="48" name="rc48"/>
            <p:cNvSpPr/>
            <p:nvPr/>
          </p:nvSpPr>
          <p:spPr>
            <a:xfrm>
              <a:off x="1311054" y="2822304"/>
              <a:ext cx="249014" cy="343696"/>
            </a:xfrm>
            <a:prstGeom prst="rect">
              <a:avLst/>
            </a:prstGeom>
            <a:solidFill>
              <a:srgbClr val="B3B3B3">
                <a:alpha val="100000"/>
              </a:srgbClr>
            </a:solidFill>
          </p:spPr>
          <p:txBody>
            <a:bodyPr/>
            <a:lstStyle/>
            <a:p/>
          </p:txBody>
        </p:sp>
        <p:sp>
          <p:nvSpPr>
            <p:cNvPr id="49" name="rc49"/>
            <p:cNvSpPr/>
            <p:nvPr/>
          </p:nvSpPr>
          <p:spPr>
            <a:xfrm>
              <a:off x="1587736" y="2904420"/>
              <a:ext cx="249014" cy="572183"/>
            </a:xfrm>
            <a:prstGeom prst="rect">
              <a:avLst/>
            </a:prstGeom>
            <a:solidFill>
              <a:srgbClr val="B3B3B3">
                <a:alpha val="100000"/>
              </a:srgbClr>
            </a:solidFill>
          </p:spPr>
          <p:txBody>
            <a:bodyPr/>
            <a:lstStyle/>
            <a:p/>
          </p:txBody>
        </p:sp>
        <p:sp>
          <p:nvSpPr>
            <p:cNvPr id="50" name="rc50"/>
            <p:cNvSpPr/>
            <p:nvPr/>
          </p:nvSpPr>
          <p:spPr>
            <a:xfrm>
              <a:off x="1864419" y="3112035"/>
              <a:ext cx="249014" cy="532426"/>
            </a:xfrm>
            <a:prstGeom prst="rect">
              <a:avLst/>
            </a:prstGeom>
            <a:solidFill>
              <a:srgbClr val="B3B3B3">
                <a:alpha val="100000"/>
              </a:srgbClr>
            </a:solidFill>
          </p:spPr>
          <p:txBody>
            <a:bodyPr/>
            <a:lstStyle/>
            <a:p/>
          </p:txBody>
        </p:sp>
        <p:sp>
          <p:nvSpPr>
            <p:cNvPr id="51" name="rc51"/>
            <p:cNvSpPr/>
            <p:nvPr/>
          </p:nvSpPr>
          <p:spPr>
            <a:xfrm>
              <a:off x="2141101" y="3123736"/>
              <a:ext cx="249014" cy="595517"/>
            </a:xfrm>
            <a:prstGeom prst="rect">
              <a:avLst/>
            </a:prstGeom>
            <a:solidFill>
              <a:srgbClr val="B3B3B3">
                <a:alpha val="100000"/>
              </a:srgbClr>
            </a:solidFill>
          </p:spPr>
          <p:txBody>
            <a:bodyPr/>
            <a:lstStyle/>
            <a:p/>
          </p:txBody>
        </p:sp>
        <p:sp>
          <p:nvSpPr>
            <p:cNvPr id="52" name="rc52"/>
            <p:cNvSpPr/>
            <p:nvPr/>
          </p:nvSpPr>
          <p:spPr>
            <a:xfrm>
              <a:off x="2417783" y="3225961"/>
              <a:ext cx="249014" cy="552187"/>
            </a:xfrm>
            <a:prstGeom prst="rect">
              <a:avLst/>
            </a:prstGeom>
            <a:solidFill>
              <a:srgbClr val="B3B3B3">
                <a:alpha val="100000"/>
              </a:srgbClr>
            </a:solidFill>
          </p:spPr>
          <p:txBody>
            <a:bodyPr/>
            <a:lstStyle/>
            <a:p/>
          </p:txBody>
        </p:sp>
        <p:sp>
          <p:nvSpPr>
            <p:cNvPr id="53" name="rc53"/>
            <p:cNvSpPr/>
            <p:nvPr/>
          </p:nvSpPr>
          <p:spPr>
            <a:xfrm>
              <a:off x="2694466" y="3383882"/>
              <a:ext cx="249014" cy="435175"/>
            </a:xfrm>
            <a:prstGeom prst="rect">
              <a:avLst/>
            </a:prstGeom>
            <a:solidFill>
              <a:srgbClr val="B3B3B3">
                <a:alpha val="100000"/>
              </a:srgbClr>
            </a:solidFill>
          </p:spPr>
          <p:txBody>
            <a:bodyPr/>
            <a:lstStyle/>
            <a:p/>
          </p:txBody>
        </p:sp>
        <p:sp>
          <p:nvSpPr>
            <p:cNvPr id="54" name="rc54"/>
            <p:cNvSpPr/>
            <p:nvPr/>
          </p:nvSpPr>
          <p:spPr>
            <a:xfrm>
              <a:off x="2971148" y="3392569"/>
              <a:ext cx="249014" cy="306153"/>
            </a:xfrm>
            <a:prstGeom prst="rect">
              <a:avLst/>
            </a:prstGeom>
            <a:solidFill>
              <a:srgbClr val="B3B3B3">
                <a:alpha val="100000"/>
              </a:srgbClr>
            </a:solidFill>
          </p:spPr>
          <p:txBody>
            <a:bodyPr/>
            <a:lstStyle/>
            <a:p/>
          </p:txBody>
        </p:sp>
        <p:sp>
          <p:nvSpPr>
            <p:cNvPr id="55" name="rc55"/>
            <p:cNvSpPr/>
            <p:nvPr/>
          </p:nvSpPr>
          <p:spPr>
            <a:xfrm>
              <a:off x="3247830" y="3280003"/>
              <a:ext cx="249014" cy="363846"/>
            </a:xfrm>
            <a:prstGeom prst="rect">
              <a:avLst/>
            </a:prstGeom>
            <a:solidFill>
              <a:srgbClr val="B3B3B3">
                <a:alpha val="100000"/>
              </a:srgbClr>
            </a:solidFill>
          </p:spPr>
          <p:txBody>
            <a:bodyPr/>
            <a:lstStyle/>
            <a:p/>
          </p:txBody>
        </p:sp>
        <p:sp>
          <p:nvSpPr>
            <p:cNvPr id="56" name="rc56"/>
            <p:cNvSpPr/>
            <p:nvPr/>
          </p:nvSpPr>
          <p:spPr>
            <a:xfrm>
              <a:off x="3524513" y="3260868"/>
              <a:ext cx="249014" cy="274917"/>
            </a:xfrm>
            <a:prstGeom prst="rect">
              <a:avLst/>
            </a:prstGeom>
            <a:solidFill>
              <a:srgbClr val="B3B3B3">
                <a:alpha val="100000"/>
              </a:srgbClr>
            </a:solidFill>
          </p:spPr>
          <p:txBody>
            <a:bodyPr/>
            <a:lstStyle/>
            <a:p/>
          </p:txBody>
        </p:sp>
        <p:sp>
          <p:nvSpPr>
            <p:cNvPr id="57" name="rc57"/>
            <p:cNvSpPr/>
            <p:nvPr/>
          </p:nvSpPr>
          <p:spPr>
            <a:xfrm>
              <a:off x="3801195" y="3215582"/>
              <a:ext cx="249014" cy="231696"/>
            </a:xfrm>
            <a:prstGeom prst="rect">
              <a:avLst/>
            </a:prstGeom>
            <a:solidFill>
              <a:srgbClr val="B3B3B3">
                <a:alpha val="100000"/>
              </a:srgbClr>
            </a:solidFill>
          </p:spPr>
          <p:txBody>
            <a:bodyPr/>
            <a:lstStyle/>
            <a:p/>
          </p:txBody>
        </p:sp>
        <p:sp>
          <p:nvSpPr>
            <p:cNvPr id="58" name="rc58"/>
            <p:cNvSpPr/>
            <p:nvPr/>
          </p:nvSpPr>
          <p:spPr>
            <a:xfrm>
              <a:off x="4077877" y="3193751"/>
              <a:ext cx="249014" cy="212419"/>
            </a:xfrm>
            <a:prstGeom prst="rect">
              <a:avLst/>
            </a:prstGeom>
            <a:solidFill>
              <a:srgbClr val="B3B3B3">
                <a:alpha val="100000"/>
              </a:srgbClr>
            </a:solidFill>
          </p:spPr>
          <p:txBody>
            <a:bodyPr/>
            <a:lstStyle/>
            <a:p/>
          </p:txBody>
        </p:sp>
        <p:sp>
          <p:nvSpPr>
            <p:cNvPr id="59" name="rc59"/>
            <p:cNvSpPr/>
            <p:nvPr/>
          </p:nvSpPr>
          <p:spPr>
            <a:xfrm>
              <a:off x="4354560" y="2985536"/>
              <a:ext cx="249014" cy="380937"/>
            </a:xfrm>
            <a:prstGeom prst="rect">
              <a:avLst/>
            </a:prstGeom>
            <a:solidFill>
              <a:srgbClr val="B3B3B3">
                <a:alpha val="100000"/>
              </a:srgbClr>
            </a:solidFill>
          </p:spPr>
          <p:txBody>
            <a:bodyPr/>
            <a:lstStyle/>
            <a:p/>
          </p:txBody>
        </p:sp>
        <p:sp>
          <p:nvSpPr>
            <p:cNvPr id="60" name="rc60"/>
            <p:cNvSpPr/>
            <p:nvPr/>
          </p:nvSpPr>
          <p:spPr>
            <a:xfrm>
              <a:off x="4631242" y="2933281"/>
              <a:ext cx="249014" cy="279257"/>
            </a:xfrm>
            <a:prstGeom prst="rect">
              <a:avLst/>
            </a:prstGeom>
            <a:solidFill>
              <a:srgbClr val="B3B3B3">
                <a:alpha val="100000"/>
              </a:srgbClr>
            </a:solidFill>
          </p:spPr>
          <p:txBody>
            <a:bodyPr/>
            <a:lstStyle/>
            <a:p/>
          </p:txBody>
        </p:sp>
        <p:sp>
          <p:nvSpPr>
            <p:cNvPr id="61" name="rc61"/>
            <p:cNvSpPr/>
            <p:nvPr/>
          </p:nvSpPr>
          <p:spPr>
            <a:xfrm>
              <a:off x="4907924" y="2892863"/>
              <a:ext cx="249014" cy="141362"/>
            </a:xfrm>
            <a:prstGeom prst="rect">
              <a:avLst/>
            </a:prstGeom>
            <a:solidFill>
              <a:srgbClr val="B3B3B3">
                <a:alpha val="100000"/>
              </a:srgbClr>
            </a:solidFill>
          </p:spPr>
          <p:txBody>
            <a:bodyPr/>
            <a:lstStyle/>
            <a:p/>
          </p:txBody>
        </p:sp>
        <p:sp>
          <p:nvSpPr>
            <p:cNvPr id="62" name="rc62"/>
            <p:cNvSpPr/>
            <p:nvPr/>
          </p:nvSpPr>
          <p:spPr>
            <a:xfrm>
              <a:off x="5184607" y="2927940"/>
              <a:ext cx="249014" cy="202326"/>
            </a:xfrm>
            <a:prstGeom prst="rect">
              <a:avLst/>
            </a:prstGeom>
            <a:solidFill>
              <a:srgbClr val="B3B3B3">
                <a:alpha val="100000"/>
              </a:srgbClr>
            </a:solidFill>
          </p:spPr>
          <p:txBody>
            <a:bodyPr/>
            <a:lstStyle/>
            <a:p/>
          </p:txBody>
        </p:sp>
        <p:sp>
          <p:nvSpPr>
            <p:cNvPr id="63" name="rc63"/>
            <p:cNvSpPr/>
            <p:nvPr/>
          </p:nvSpPr>
          <p:spPr>
            <a:xfrm>
              <a:off x="5461289" y="3025240"/>
              <a:ext cx="249014" cy="236116"/>
            </a:xfrm>
            <a:prstGeom prst="rect">
              <a:avLst/>
            </a:prstGeom>
            <a:solidFill>
              <a:srgbClr val="B3B3B3">
                <a:alpha val="100000"/>
              </a:srgbClr>
            </a:solidFill>
          </p:spPr>
          <p:txBody>
            <a:bodyPr/>
            <a:lstStyle/>
            <a:p/>
          </p:txBody>
        </p:sp>
        <p:sp>
          <p:nvSpPr>
            <p:cNvPr id="64" name="rc64"/>
            <p:cNvSpPr/>
            <p:nvPr/>
          </p:nvSpPr>
          <p:spPr>
            <a:xfrm>
              <a:off x="5737971" y="3188082"/>
              <a:ext cx="249014" cy="180646"/>
            </a:xfrm>
            <a:prstGeom prst="rect">
              <a:avLst/>
            </a:prstGeom>
            <a:solidFill>
              <a:srgbClr val="B3B3B3">
                <a:alpha val="100000"/>
              </a:srgbClr>
            </a:solidFill>
          </p:spPr>
          <p:txBody>
            <a:bodyPr/>
            <a:lstStyle/>
            <a:p/>
          </p:txBody>
        </p:sp>
        <p:sp>
          <p:nvSpPr>
            <p:cNvPr id="65" name="rc65"/>
            <p:cNvSpPr/>
            <p:nvPr/>
          </p:nvSpPr>
          <p:spPr>
            <a:xfrm>
              <a:off x="6014654" y="3202657"/>
              <a:ext cx="249014" cy="153916"/>
            </a:xfrm>
            <a:prstGeom prst="rect">
              <a:avLst/>
            </a:prstGeom>
            <a:solidFill>
              <a:srgbClr val="B3B3B3">
                <a:alpha val="100000"/>
              </a:srgbClr>
            </a:solidFill>
          </p:spPr>
          <p:txBody>
            <a:bodyPr/>
            <a:lstStyle/>
            <a:p/>
          </p:txBody>
        </p:sp>
        <p:sp>
          <p:nvSpPr>
            <p:cNvPr id="66" name="rc66"/>
            <p:cNvSpPr/>
            <p:nvPr/>
          </p:nvSpPr>
          <p:spPr>
            <a:xfrm>
              <a:off x="6291336" y="3162787"/>
              <a:ext cx="249014" cy="155809"/>
            </a:xfrm>
            <a:prstGeom prst="rect">
              <a:avLst/>
            </a:prstGeom>
            <a:solidFill>
              <a:srgbClr val="B3B3B3">
                <a:alpha val="100000"/>
              </a:srgbClr>
            </a:solidFill>
          </p:spPr>
          <p:txBody>
            <a:bodyPr/>
            <a:lstStyle/>
            <a:p/>
          </p:txBody>
        </p:sp>
        <p:sp>
          <p:nvSpPr>
            <p:cNvPr id="67" name="rc67"/>
            <p:cNvSpPr/>
            <p:nvPr/>
          </p:nvSpPr>
          <p:spPr>
            <a:xfrm>
              <a:off x="6568018" y="3196357"/>
              <a:ext cx="249014" cy="124229"/>
            </a:xfrm>
            <a:prstGeom prst="rect">
              <a:avLst/>
            </a:prstGeom>
            <a:solidFill>
              <a:srgbClr val="B3B3B3">
                <a:alpha val="100000"/>
              </a:srgbClr>
            </a:solidFill>
          </p:spPr>
          <p:txBody>
            <a:bodyPr/>
            <a:lstStyle/>
            <a:p/>
          </p:txBody>
        </p:sp>
        <p:sp>
          <p:nvSpPr>
            <p:cNvPr id="68" name="rc68"/>
            <p:cNvSpPr/>
            <p:nvPr/>
          </p:nvSpPr>
          <p:spPr>
            <a:xfrm>
              <a:off x="6844701" y="2953658"/>
              <a:ext cx="249014" cy="159503"/>
            </a:xfrm>
            <a:prstGeom prst="rect">
              <a:avLst/>
            </a:prstGeom>
            <a:solidFill>
              <a:srgbClr val="B3B3B3">
                <a:alpha val="100000"/>
              </a:srgbClr>
            </a:solidFill>
          </p:spPr>
          <p:txBody>
            <a:bodyPr/>
            <a:lstStyle/>
            <a:p/>
          </p:txBody>
        </p:sp>
        <p:sp>
          <p:nvSpPr>
            <p:cNvPr id="69" name="rc69"/>
            <p:cNvSpPr/>
            <p:nvPr/>
          </p:nvSpPr>
          <p:spPr>
            <a:xfrm>
              <a:off x="7121383" y="3158032"/>
              <a:ext cx="249014" cy="65448"/>
            </a:xfrm>
            <a:prstGeom prst="rect">
              <a:avLst/>
            </a:prstGeom>
            <a:solidFill>
              <a:srgbClr val="B3B3B3">
                <a:alpha val="100000"/>
              </a:srgbClr>
            </a:solidFill>
          </p:spPr>
          <p:txBody>
            <a:bodyPr/>
            <a:lstStyle/>
            <a:p/>
          </p:txBody>
        </p:sp>
        <p:sp>
          <p:nvSpPr>
            <p:cNvPr id="70" name="rc70"/>
            <p:cNvSpPr/>
            <p:nvPr/>
          </p:nvSpPr>
          <p:spPr>
            <a:xfrm>
              <a:off x="7398065" y="3074375"/>
              <a:ext cx="249014" cy="301065"/>
            </a:xfrm>
            <a:prstGeom prst="rect">
              <a:avLst/>
            </a:prstGeom>
            <a:solidFill>
              <a:srgbClr val="B3B3B3">
                <a:alpha val="100000"/>
              </a:srgbClr>
            </a:solidFill>
          </p:spPr>
          <p:txBody>
            <a:bodyPr/>
            <a:lstStyle/>
            <a:p/>
          </p:txBody>
        </p:sp>
        <p:sp>
          <p:nvSpPr>
            <p:cNvPr id="71" name="rc71"/>
            <p:cNvSpPr/>
            <p:nvPr/>
          </p:nvSpPr>
          <p:spPr>
            <a:xfrm>
              <a:off x="7674748" y="3055006"/>
              <a:ext cx="249014" cy="342265"/>
            </a:xfrm>
            <a:prstGeom prst="rect">
              <a:avLst/>
            </a:prstGeom>
            <a:solidFill>
              <a:srgbClr val="B3B3B3">
                <a:alpha val="100000"/>
              </a:srgbClr>
            </a:solidFill>
          </p:spPr>
          <p:txBody>
            <a:bodyPr/>
            <a:lstStyle/>
            <a:p/>
          </p:txBody>
        </p:sp>
        <p:sp>
          <p:nvSpPr>
            <p:cNvPr id="72" name="rc72"/>
            <p:cNvSpPr/>
            <p:nvPr/>
          </p:nvSpPr>
          <p:spPr>
            <a:xfrm>
              <a:off x="7951430" y="3283734"/>
              <a:ext cx="249014" cy="313469"/>
            </a:xfrm>
            <a:prstGeom prst="rect">
              <a:avLst/>
            </a:prstGeom>
            <a:solidFill>
              <a:srgbClr val="B3B3B3">
                <a:alpha val="100000"/>
              </a:srgbClr>
            </a:solidFill>
          </p:spPr>
          <p:txBody>
            <a:bodyPr/>
            <a:lstStyle/>
            <a:p/>
          </p:txBody>
        </p:sp>
        <p:sp>
          <p:nvSpPr>
            <p:cNvPr id="73" name="pl73"/>
            <p:cNvSpPr/>
            <p:nvPr/>
          </p:nvSpPr>
          <p:spPr>
            <a:xfrm>
              <a:off x="1435561" y="1298589"/>
              <a:ext cx="6640376" cy="952322"/>
            </a:xfrm>
            <a:custGeom>
              <a:avLst/>
              <a:pathLst>
                <a:path w="6640376" h="952322">
                  <a:moveTo>
                    <a:pt x="0" y="952322"/>
                  </a:moveTo>
                  <a:lnTo>
                    <a:pt x="276682" y="489765"/>
                  </a:lnTo>
                  <a:lnTo>
                    <a:pt x="553364" y="244882"/>
                  </a:lnTo>
                  <a:lnTo>
                    <a:pt x="830047" y="136046"/>
                  </a:lnTo>
                  <a:lnTo>
                    <a:pt x="1106729" y="54418"/>
                  </a:lnTo>
                  <a:lnTo>
                    <a:pt x="1383411" y="0"/>
                  </a:lnTo>
                  <a:lnTo>
                    <a:pt x="1660094" y="136046"/>
                  </a:lnTo>
                  <a:lnTo>
                    <a:pt x="1936776" y="190464"/>
                  </a:lnTo>
                  <a:lnTo>
                    <a:pt x="2213458" y="299301"/>
                  </a:lnTo>
                  <a:lnTo>
                    <a:pt x="2490141" y="380928"/>
                  </a:lnTo>
                  <a:lnTo>
                    <a:pt x="2766823" y="408138"/>
                  </a:lnTo>
                  <a:lnTo>
                    <a:pt x="3043505" y="435347"/>
                  </a:lnTo>
                  <a:lnTo>
                    <a:pt x="3320188" y="571393"/>
                  </a:lnTo>
                  <a:lnTo>
                    <a:pt x="3596870" y="734648"/>
                  </a:lnTo>
                  <a:lnTo>
                    <a:pt x="3873552" y="625811"/>
                  </a:lnTo>
                  <a:lnTo>
                    <a:pt x="4150235" y="489765"/>
                  </a:lnTo>
                  <a:lnTo>
                    <a:pt x="4426917" y="380928"/>
                  </a:lnTo>
                  <a:lnTo>
                    <a:pt x="4703599" y="380928"/>
                  </a:lnTo>
                  <a:lnTo>
                    <a:pt x="4980282" y="408138"/>
                  </a:lnTo>
                  <a:lnTo>
                    <a:pt x="5256964" y="408138"/>
                  </a:lnTo>
                  <a:lnTo>
                    <a:pt x="5533646" y="571393"/>
                  </a:lnTo>
                  <a:lnTo>
                    <a:pt x="5810329" y="462556"/>
                  </a:lnTo>
                  <a:lnTo>
                    <a:pt x="6087011" y="326510"/>
                  </a:lnTo>
                  <a:lnTo>
                    <a:pt x="6363693" y="299301"/>
                  </a:lnTo>
                  <a:lnTo>
                    <a:pt x="6640376" y="136046"/>
                  </a:lnTo>
                </a:path>
              </a:pathLst>
            </a:custGeom>
            <a:ln w="27101" cap="flat">
              <a:solidFill>
                <a:srgbClr val="0058AB">
                  <a:alpha val="50196"/>
                </a:srgbClr>
              </a:solidFill>
              <a:prstDash val="solid"/>
              <a:round/>
            </a:ln>
          </p:spPr>
          <p:txBody>
            <a:bodyPr/>
            <a:lstStyle/>
            <a:p/>
          </p:txBody>
        </p:sp>
        <p:sp>
          <p:nvSpPr>
            <p:cNvPr id="74" name="pl74"/>
            <p:cNvSpPr/>
            <p:nvPr/>
          </p:nvSpPr>
          <p:spPr>
            <a:xfrm>
              <a:off x="1435561" y="1679518"/>
              <a:ext cx="6640376" cy="1061159"/>
            </a:xfrm>
            <a:custGeom>
              <a:avLst/>
              <a:pathLst>
                <a:path w="6640376" h="1061159">
                  <a:moveTo>
                    <a:pt x="0" y="1061159"/>
                  </a:moveTo>
                  <a:lnTo>
                    <a:pt x="276682" y="897903"/>
                  </a:lnTo>
                  <a:lnTo>
                    <a:pt x="553364" y="571393"/>
                  </a:lnTo>
                  <a:lnTo>
                    <a:pt x="830047" y="516974"/>
                  </a:lnTo>
                  <a:lnTo>
                    <a:pt x="1106729" y="353719"/>
                  </a:lnTo>
                  <a:lnTo>
                    <a:pt x="1383411" y="136046"/>
                  </a:lnTo>
                  <a:lnTo>
                    <a:pt x="1660094" y="108836"/>
                  </a:lnTo>
                  <a:lnTo>
                    <a:pt x="1936776" y="217673"/>
                  </a:lnTo>
                  <a:lnTo>
                    <a:pt x="2213458" y="217673"/>
                  </a:lnTo>
                  <a:lnTo>
                    <a:pt x="2490141" y="244882"/>
                  </a:lnTo>
                  <a:lnTo>
                    <a:pt x="2766823" y="244882"/>
                  </a:lnTo>
                  <a:lnTo>
                    <a:pt x="3043505" y="435347"/>
                  </a:lnTo>
                  <a:lnTo>
                    <a:pt x="3320188" y="462556"/>
                  </a:lnTo>
                  <a:lnTo>
                    <a:pt x="3596870" y="489765"/>
                  </a:lnTo>
                  <a:lnTo>
                    <a:pt x="3873552" y="435347"/>
                  </a:lnTo>
                  <a:lnTo>
                    <a:pt x="4150235" y="326510"/>
                  </a:lnTo>
                  <a:lnTo>
                    <a:pt x="4426917" y="163255"/>
                  </a:lnTo>
                  <a:lnTo>
                    <a:pt x="4703599" y="136046"/>
                  </a:lnTo>
                  <a:lnTo>
                    <a:pt x="4980282" y="163255"/>
                  </a:lnTo>
                  <a:lnTo>
                    <a:pt x="5256964" y="136046"/>
                  </a:lnTo>
                  <a:lnTo>
                    <a:pt x="5533646" y="326510"/>
                  </a:lnTo>
                  <a:lnTo>
                    <a:pt x="5810329" y="136046"/>
                  </a:lnTo>
                  <a:lnTo>
                    <a:pt x="6087011" y="190464"/>
                  </a:lnTo>
                  <a:lnTo>
                    <a:pt x="6363693" y="190464"/>
                  </a:lnTo>
                  <a:lnTo>
                    <a:pt x="6640376" y="0"/>
                  </a:lnTo>
                </a:path>
              </a:pathLst>
            </a:custGeom>
            <a:ln w="27101" cap="flat">
              <a:solidFill>
                <a:srgbClr val="333333">
                  <a:alpha val="50196"/>
                </a:srgbClr>
              </a:solidFill>
              <a:prstDash val="solid"/>
              <a:round/>
            </a:ln>
          </p:spPr>
          <p:txBody>
            <a:bodyPr/>
            <a:lstStyle/>
            <a:p/>
          </p:txBody>
        </p:sp>
        <p:sp>
          <p:nvSpPr>
            <p:cNvPr id="75" name="tx75"/>
            <p:cNvSpPr/>
            <p:nvPr/>
          </p:nvSpPr>
          <p:spPr>
            <a:xfrm>
              <a:off x="6632236"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6908918" y="1714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7185600"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462283" y="1468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7738965"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8015647"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32236"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2" name="tx82"/>
            <p:cNvSpPr/>
            <p:nvPr/>
          </p:nvSpPr>
          <p:spPr>
            <a:xfrm>
              <a:off x="6908918"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5600"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4" name="tx84"/>
            <p:cNvSpPr/>
            <p:nvPr/>
          </p:nvSpPr>
          <p:spPr>
            <a:xfrm>
              <a:off x="7462283"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5" name="tx85"/>
            <p:cNvSpPr/>
            <p:nvPr/>
          </p:nvSpPr>
          <p:spPr>
            <a:xfrm>
              <a:off x="7738965"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6" name="tx86"/>
            <p:cNvSpPr/>
            <p:nvPr/>
          </p:nvSpPr>
          <p:spPr>
            <a:xfrm>
              <a:off x="8015647"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7" name="tx87"/>
            <p:cNvSpPr/>
            <p:nvPr/>
          </p:nvSpPr>
          <p:spPr>
            <a:xfrm>
              <a:off x="1345126" y="34978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88" name="tx88"/>
            <p:cNvSpPr/>
            <p:nvPr/>
          </p:nvSpPr>
          <p:spPr>
            <a:xfrm>
              <a:off x="2758683" y="38257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4111950" y="36179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0" name="tx90"/>
            <p:cNvSpPr/>
            <p:nvPr/>
          </p:nvSpPr>
          <p:spPr>
            <a:xfrm>
              <a:off x="5495361" y="354689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1" name="tx91"/>
            <p:cNvSpPr/>
            <p:nvPr/>
          </p:nvSpPr>
          <p:spPr>
            <a:xfrm>
              <a:off x="6602091" y="35751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2" name="tx92"/>
            <p:cNvSpPr/>
            <p:nvPr/>
          </p:nvSpPr>
          <p:spPr>
            <a:xfrm>
              <a:off x="6878773" y="347280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3" name="tx93"/>
            <p:cNvSpPr/>
            <p:nvPr/>
          </p:nvSpPr>
          <p:spPr>
            <a:xfrm>
              <a:off x="7155455" y="35266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94" name="tx94"/>
            <p:cNvSpPr/>
            <p:nvPr/>
          </p:nvSpPr>
          <p:spPr>
            <a:xfrm>
              <a:off x="7432138" y="36039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5" name="tx95"/>
            <p:cNvSpPr/>
            <p:nvPr/>
          </p:nvSpPr>
          <p:spPr>
            <a:xfrm>
              <a:off x="7708820" y="36134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6" name="tx96"/>
            <p:cNvSpPr/>
            <p:nvPr/>
          </p:nvSpPr>
          <p:spPr>
            <a:xfrm>
              <a:off x="8015647" y="3713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7" name="tx97"/>
            <p:cNvSpPr/>
            <p:nvPr/>
          </p:nvSpPr>
          <p:spPr>
            <a:xfrm>
              <a:off x="1375271" y="2953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8" name="tx98"/>
            <p:cNvSpPr/>
            <p:nvPr/>
          </p:nvSpPr>
          <p:spPr>
            <a:xfrm>
              <a:off x="2728538" y="3561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9" name="tx99"/>
            <p:cNvSpPr/>
            <p:nvPr/>
          </p:nvSpPr>
          <p:spPr>
            <a:xfrm>
              <a:off x="4142095" y="325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 name="tx100"/>
            <p:cNvSpPr/>
            <p:nvPr/>
          </p:nvSpPr>
          <p:spPr>
            <a:xfrm>
              <a:off x="5525506" y="31028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1" name="tx101"/>
            <p:cNvSpPr/>
            <p:nvPr/>
          </p:nvSpPr>
          <p:spPr>
            <a:xfrm>
              <a:off x="6632236" y="3217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2" name="tx102"/>
            <p:cNvSpPr/>
            <p:nvPr/>
          </p:nvSpPr>
          <p:spPr>
            <a:xfrm>
              <a:off x="6908918" y="29942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7185600" y="3151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7462283" y="3184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05" name="tx105"/>
            <p:cNvSpPr/>
            <p:nvPr/>
          </p:nvSpPr>
          <p:spPr>
            <a:xfrm>
              <a:off x="7738965" y="3185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6" name="tx106"/>
            <p:cNvSpPr/>
            <p:nvPr/>
          </p:nvSpPr>
          <p:spPr>
            <a:xfrm>
              <a:off x="8015647" y="33999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7" name="tx107"/>
            <p:cNvSpPr/>
            <p:nvPr/>
          </p:nvSpPr>
          <p:spPr>
            <a:xfrm>
              <a:off x="1345126" y="27042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08" name="tx108"/>
            <p:cNvSpPr/>
            <p:nvPr/>
          </p:nvSpPr>
          <p:spPr>
            <a:xfrm>
              <a:off x="2728538" y="3265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9" name="tx109"/>
            <p:cNvSpPr/>
            <p:nvPr/>
          </p:nvSpPr>
          <p:spPr>
            <a:xfrm>
              <a:off x="4111950" y="30757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a:t>
              </a:r>
            </a:p>
          </p:txBody>
        </p:sp>
        <p:sp>
          <p:nvSpPr>
            <p:cNvPr id="110" name="tx110"/>
            <p:cNvSpPr/>
            <p:nvPr/>
          </p:nvSpPr>
          <p:spPr>
            <a:xfrm>
              <a:off x="5495361" y="29071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234</a:t>
              </a:r>
            </a:p>
          </p:txBody>
        </p:sp>
        <p:sp>
          <p:nvSpPr>
            <p:cNvPr id="111" name="tx111"/>
            <p:cNvSpPr/>
            <p:nvPr/>
          </p:nvSpPr>
          <p:spPr>
            <a:xfrm>
              <a:off x="6602091" y="30783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a:t>
              </a:r>
            </a:p>
          </p:txBody>
        </p:sp>
        <p:sp>
          <p:nvSpPr>
            <p:cNvPr id="112" name="tx112"/>
            <p:cNvSpPr/>
            <p:nvPr/>
          </p:nvSpPr>
          <p:spPr>
            <a:xfrm>
              <a:off x="6878773" y="28355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13" name="tx113"/>
            <p:cNvSpPr/>
            <p:nvPr/>
          </p:nvSpPr>
          <p:spPr>
            <a:xfrm>
              <a:off x="7155455" y="30399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4" name="tx114"/>
            <p:cNvSpPr/>
            <p:nvPr/>
          </p:nvSpPr>
          <p:spPr>
            <a:xfrm>
              <a:off x="7432138" y="295765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221</a:t>
              </a:r>
            </a:p>
          </p:txBody>
        </p:sp>
        <p:sp>
          <p:nvSpPr>
            <p:cNvPr id="115" name="tx115"/>
            <p:cNvSpPr/>
            <p:nvPr/>
          </p:nvSpPr>
          <p:spPr>
            <a:xfrm>
              <a:off x="7708820" y="293829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16" name="tx116"/>
            <p:cNvSpPr/>
            <p:nvPr/>
          </p:nvSpPr>
          <p:spPr>
            <a:xfrm>
              <a:off x="7985502" y="3165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17" name="tx117"/>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1031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3477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5923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1" name="tx121"/>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7" name="tx137"/>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8" name="pl138"/>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808891"/>
              <a:ext cx="201456" cy="201456"/>
            </a:xfrm>
            <a:prstGeom prst="rect">
              <a:avLst/>
            </a:prstGeom>
            <a:solidFill>
              <a:srgbClr val="B3B3B3">
                <a:alpha val="100000"/>
              </a:srgbClr>
            </a:solidFill>
          </p:spPr>
          <p:txBody>
            <a:bodyPr/>
            <a:lstStyle/>
            <a:p/>
          </p:txBody>
        </p:sp>
        <p:sp>
          <p:nvSpPr>
            <p:cNvPr id="143" name="rc143"/>
            <p:cNvSpPr/>
            <p:nvPr/>
          </p:nvSpPr>
          <p:spPr>
            <a:xfrm>
              <a:off x="5573066" y="4808891"/>
              <a:ext cx="201456" cy="201456"/>
            </a:xfrm>
            <a:prstGeom prst="rect">
              <a:avLst/>
            </a:prstGeom>
            <a:solidFill>
              <a:srgbClr val="1CABE2">
                <a:alpha val="100000"/>
              </a:srgbClr>
            </a:solidFill>
          </p:spPr>
          <p:txBody>
            <a:bodyPr/>
            <a:lstStyle/>
            <a:p/>
          </p:txBody>
        </p:sp>
        <p:sp>
          <p:nvSpPr>
            <p:cNvPr id="144" name="tx144"/>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7" name="tx147"/>
            <p:cNvSpPr/>
            <p:nvPr/>
          </p:nvSpPr>
          <p:spPr>
            <a:xfrm>
              <a:off x="966584"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48" name="pl148"/>
            <p:cNvSpPr/>
            <p:nvPr/>
          </p:nvSpPr>
          <p:spPr>
            <a:xfrm>
              <a:off x="207131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59184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11237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63290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15342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83158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35211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87263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9316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60230"/>
              <a:ext cx="4751071" cy="157133"/>
            </a:xfrm>
            <a:prstGeom prst="rect">
              <a:avLst/>
            </a:prstGeom>
            <a:solidFill>
              <a:srgbClr val="1CABE2">
                <a:alpha val="100000"/>
              </a:srgbClr>
            </a:solidFill>
          </p:spPr>
          <p:txBody>
            <a:bodyPr/>
            <a:lstStyle/>
            <a:p/>
          </p:txBody>
        </p:sp>
        <p:sp>
          <p:nvSpPr>
            <p:cNvPr id="162" name="rc162"/>
            <p:cNvSpPr/>
            <p:nvPr/>
          </p:nvSpPr>
          <p:spPr>
            <a:xfrm>
              <a:off x="1311054" y="5463814"/>
              <a:ext cx="4133646" cy="157133"/>
            </a:xfrm>
            <a:prstGeom prst="rect">
              <a:avLst/>
            </a:prstGeom>
            <a:solidFill>
              <a:srgbClr val="1CABE2">
                <a:alpha val="100000"/>
              </a:srgbClr>
            </a:solidFill>
          </p:spPr>
          <p:txBody>
            <a:bodyPr/>
            <a:lstStyle/>
            <a:p/>
          </p:txBody>
        </p:sp>
        <p:sp>
          <p:nvSpPr>
            <p:cNvPr id="163" name="rc163"/>
            <p:cNvSpPr/>
            <p:nvPr/>
          </p:nvSpPr>
          <p:spPr>
            <a:xfrm>
              <a:off x="1311054" y="5267397"/>
              <a:ext cx="2523893" cy="157133"/>
            </a:xfrm>
            <a:prstGeom prst="rect">
              <a:avLst/>
            </a:prstGeom>
            <a:solidFill>
              <a:srgbClr val="1CABE2">
                <a:alpha val="100000"/>
              </a:srgbClr>
            </a:solidFill>
          </p:spPr>
          <p:txBody>
            <a:bodyPr/>
            <a:lstStyle/>
            <a:p/>
          </p:txBody>
        </p:sp>
        <p:sp>
          <p:nvSpPr>
            <p:cNvPr id="164" name="rc164"/>
            <p:cNvSpPr/>
            <p:nvPr/>
          </p:nvSpPr>
          <p:spPr>
            <a:xfrm>
              <a:off x="6062126" y="5660230"/>
              <a:ext cx="1000233" cy="157133"/>
            </a:xfrm>
            <a:prstGeom prst="rect">
              <a:avLst/>
            </a:prstGeom>
            <a:solidFill>
              <a:srgbClr val="B3B3B3">
                <a:alpha val="100000"/>
              </a:srgbClr>
            </a:solidFill>
          </p:spPr>
          <p:txBody>
            <a:bodyPr/>
            <a:lstStyle/>
            <a:p/>
          </p:txBody>
        </p:sp>
        <p:sp>
          <p:nvSpPr>
            <p:cNvPr id="165" name="rc165"/>
            <p:cNvSpPr/>
            <p:nvPr/>
          </p:nvSpPr>
          <p:spPr>
            <a:xfrm>
              <a:off x="5444700" y="5463814"/>
              <a:ext cx="2755743" cy="157133"/>
            </a:xfrm>
            <a:prstGeom prst="rect">
              <a:avLst/>
            </a:prstGeom>
            <a:solidFill>
              <a:srgbClr val="B3B3B3">
                <a:alpha val="100000"/>
              </a:srgbClr>
            </a:solidFill>
          </p:spPr>
          <p:txBody>
            <a:bodyPr/>
            <a:lstStyle/>
            <a:p/>
          </p:txBody>
        </p:sp>
        <p:sp>
          <p:nvSpPr>
            <p:cNvPr id="166" name="rc166"/>
            <p:cNvSpPr/>
            <p:nvPr/>
          </p:nvSpPr>
          <p:spPr>
            <a:xfrm>
              <a:off x="3834948" y="5267397"/>
              <a:ext cx="2523893" cy="157133"/>
            </a:xfrm>
            <a:prstGeom prst="rect">
              <a:avLst/>
            </a:prstGeom>
            <a:solidFill>
              <a:srgbClr val="B3B3B3">
                <a:alpha val="100000"/>
              </a:srgbClr>
            </a:solidFill>
          </p:spPr>
          <p:txBody>
            <a:bodyPr/>
            <a:lstStyle/>
            <a:p/>
          </p:txBody>
        </p:sp>
        <p:sp>
          <p:nvSpPr>
            <p:cNvPr id="167" name="tx167"/>
            <p:cNvSpPr/>
            <p:nvPr/>
          </p:nvSpPr>
          <p:spPr>
            <a:xfrm>
              <a:off x="7207040"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189.1</a:t>
              </a:r>
            </a:p>
          </p:txBody>
        </p:sp>
        <p:sp>
          <p:nvSpPr>
            <p:cNvPr id="168" name="tx168"/>
            <p:cNvSpPr/>
            <p:nvPr/>
          </p:nvSpPr>
          <p:spPr>
            <a:xfrm>
              <a:off x="8345125"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226.6</a:t>
              </a:r>
            </a:p>
          </p:txBody>
        </p:sp>
        <p:sp>
          <p:nvSpPr>
            <p:cNvPr id="169" name="tx169"/>
            <p:cNvSpPr/>
            <p:nvPr/>
          </p:nvSpPr>
          <p:spPr>
            <a:xfrm>
              <a:off x="6455305" y="530282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a:t>
              </a:r>
            </a:p>
          </p:txBody>
        </p:sp>
        <p:sp>
          <p:nvSpPr>
            <p:cNvPr id="170" name="tx170"/>
            <p:cNvSpPr/>
            <p:nvPr/>
          </p:nvSpPr>
          <p:spPr>
            <a:xfrm>
              <a:off x="3541909"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156.2</a:t>
              </a:r>
            </a:p>
          </p:txBody>
        </p:sp>
        <p:sp>
          <p:nvSpPr>
            <p:cNvPr id="171" name="tx171"/>
            <p:cNvSpPr/>
            <p:nvPr/>
          </p:nvSpPr>
          <p:spPr>
            <a:xfrm>
              <a:off x="3233196" y="549918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135.9</a:t>
              </a:r>
            </a:p>
          </p:txBody>
        </p:sp>
        <p:sp>
          <p:nvSpPr>
            <p:cNvPr id="172" name="tx172"/>
            <p:cNvSpPr/>
            <p:nvPr/>
          </p:nvSpPr>
          <p:spPr>
            <a:xfrm>
              <a:off x="2508692" y="5302771"/>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73" name="tx173"/>
            <p:cNvSpPr/>
            <p:nvPr/>
          </p:nvSpPr>
          <p:spPr>
            <a:xfrm>
              <a:off x="6449716"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32.9</a:t>
              </a:r>
            </a:p>
          </p:txBody>
        </p:sp>
        <p:sp>
          <p:nvSpPr>
            <p:cNvPr id="174" name="tx174"/>
            <p:cNvSpPr/>
            <p:nvPr/>
          </p:nvSpPr>
          <p:spPr>
            <a:xfrm>
              <a:off x="671004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90.6</a:t>
              </a:r>
            </a:p>
          </p:txBody>
        </p:sp>
        <p:sp>
          <p:nvSpPr>
            <p:cNvPr id="175" name="tx175"/>
            <p:cNvSpPr/>
            <p:nvPr/>
          </p:nvSpPr>
          <p:spPr>
            <a:xfrm>
              <a:off x="5032586" y="5302771"/>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76" name="tx176"/>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70729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418897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570950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723003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4" name="tx184"/>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5" name="tx18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6" name="tx18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7" name="tx18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Mali.
En 2024, la couverture du DTC1 au Mali est passée à 91%. Le nombre d'enfants n'ayant reçu aucune dose de vaccin DTC (enfants n'ayant reçu aucune dose) est passé de 136 000 en 2023 à 83 000 en 2024.
La couverture du DTC3 est passée à 82% en 2024, laissant 166 000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969009"/>
            </a:xfrm>
            <a:custGeom>
              <a:avLst/>
              <a:pathLst>
                <a:path w="3397293" h="969009">
                  <a:moveTo>
                    <a:pt x="0" y="969009"/>
                  </a:moveTo>
                  <a:lnTo>
                    <a:pt x="141553" y="498347"/>
                  </a:lnTo>
                  <a:lnTo>
                    <a:pt x="283107" y="249173"/>
                  </a:lnTo>
                  <a:lnTo>
                    <a:pt x="424661" y="138429"/>
                  </a:lnTo>
                  <a:lnTo>
                    <a:pt x="566215" y="55371"/>
                  </a:lnTo>
                  <a:lnTo>
                    <a:pt x="707769" y="0"/>
                  </a:lnTo>
                  <a:lnTo>
                    <a:pt x="849323" y="138429"/>
                  </a:lnTo>
                  <a:lnTo>
                    <a:pt x="990877" y="193801"/>
                  </a:lnTo>
                  <a:lnTo>
                    <a:pt x="1132431" y="304545"/>
                  </a:lnTo>
                  <a:lnTo>
                    <a:pt x="1273984" y="387603"/>
                  </a:lnTo>
                  <a:lnTo>
                    <a:pt x="1415538" y="415289"/>
                  </a:lnTo>
                  <a:lnTo>
                    <a:pt x="1557092" y="442975"/>
                  </a:lnTo>
                  <a:lnTo>
                    <a:pt x="1698646" y="581405"/>
                  </a:lnTo>
                  <a:lnTo>
                    <a:pt x="1840200" y="747521"/>
                  </a:lnTo>
                  <a:lnTo>
                    <a:pt x="1981754" y="636777"/>
                  </a:lnTo>
                  <a:lnTo>
                    <a:pt x="2123308" y="498347"/>
                  </a:lnTo>
                  <a:lnTo>
                    <a:pt x="2264862" y="387603"/>
                  </a:lnTo>
                  <a:lnTo>
                    <a:pt x="2406416" y="387603"/>
                  </a:lnTo>
                  <a:lnTo>
                    <a:pt x="2547969" y="415289"/>
                  </a:lnTo>
                  <a:lnTo>
                    <a:pt x="2689523" y="415289"/>
                  </a:lnTo>
                  <a:lnTo>
                    <a:pt x="2831077" y="581405"/>
                  </a:lnTo>
                  <a:lnTo>
                    <a:pt x="2972631" y="470661"/>
                  </a:lnTo>
                  <a:lnTo>
                    <a:pt x="3114185" y="332231"/>
                  </a:lnTo>
                  <a:lnTo>
                    <a:pt x="3255739" y="304545"/>
                  </a:lnTo>
                  <a:lnTo>
                    <a:pt x="3397293" y="13842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969009"/>
            </a:xfrm>
            <a:custGeom>
              <a:avLst/>
              <a:pathLst>
                <a:path w="3397293" h="969009">
                  <a:moveTo>
                    <a:pt x="0" y="969009"/>
                  </a:moveTo>
                  <a:lnTo>
                    <a:pt x="141553" y="498347"/>
                  </a:lnTo>
                  <a:lnTo>
                    <a:pt x="283107" y="249173"/>
                  </a:lnTo>
                  <a:lnTo>
                    <a:pt x="424661" y="138429"/>
                  </a:lnTo>
                  <a:lnTo>
                    <a:pt x="566215" y="55371"/>
                  </a:lnTo>
                  <a:lnTo>
                    <a:pt x="707769" y="0"/>
                  </a:lnTo>
                  <a:lnTo>
                    <a:pt x="849323" y="138429"/>
                  </a:lnTo>
                  <a:lnTo>
                    <a:pt x="990877" y="193801"/>
                  </a:lnTo>
                  <a:lnTo>
                    <a:pt x="1132431" y="304545"/>
                  </a:lnTo>
                  <a:lnTo>
                    <a:pt x="1273984" y="387603"/>
                  </a:lnTo>
                  <a:lnTo>
                    <a:pt x="1415538" y="415289"/>
                  </a:lnTo>
                  <a:lnTo>
                    <a:pt x="1557092" y="442975"/>
                  </a:lnTo>
                  <a:lnTo>
                    <a:pt x="1698646" y="581405"/>
                  </a:lnTo>
                  <a:lnTo>
                    <a:pt x="1840200" y="747521"/>
                  </a:lnTo>
                  <a:lnTo>
                    <a:pt x="1981754" y="636777"/>
                  </a:lnTo>
                  <a:lnTo>
                    <a:pt x="2123308" y="498347"/>
                  </a:lnTo>
                  <a:lnTo>
                    <a:pt x="2264862" y="387603"/>
                  </a:lnTo>
                  <a:lnTo>
                    <a:pt x="2406416" y="387603"/>
                  </a:lnTo>
                  <a:lnTo>
                    <a:pt x="2547969" y="415289"/>
                  </a:lnTo>
                  <a:lnTo>
                    <a:pt x="2689523" y="415289"/>
                  </a:lnTo>
                  <a:lnTo>
                    <a:pt x="2831077" y="581405"/>
                  </a:lnTo>
                  <a:lnTo>
                    <a:pt x="2972631" y="470661"/>
                  </a:lnTo>
                  <a:lnTo>
                    <a:pt x="3114185" y="332231"/>
                  </a:lnTo>
                  <a:lnTo>
                    <a:pt x="3255739" y="304545"/>
                  </a:lnTo>
                  <a:lnTo>
                    <a:pt x="3397293" y="13842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35125"/>
            </a:xfrm>
            <a:custGeom>
              <a:avLst/>
              <a:pathLst>
                <a:path w="0" h="1135125">
                  <a:moveTo>
                    <a:pt x="0" y="0"/>
                  </a:moveTo>
                  <a:lnTo>
                    <a:pt x="0" y="113512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969009"/>
            </a:xfrm>
            <a:custGeom>
              <a:avLst/>
              <a:pathLst>
                <a:path w="3397293" h="969009">
                  <a:moveTo>
                    <a:pt x="0" y="969009"/>
                  </a:moveTo>
                  <a:lnTo>
                    <a:pt x="141553" y="498347"/>
                  </a:lnTo>
                  <a:lnTo>
                    <a:pt x="283107" y="249173"/>
                  </a:lnTo>
                  <a:lnTo>
                    <a:pt x="424661" y="138429"/>
                  </a:lnTo>
                  <a:lnTo>
                    <a:pt x="566215" y="55371"/>
                  </a:lnTo>
                  <a:lnTo>
                    <a:pt x="707769" y="0"/>
                  </a:lnTo>
                  <a:lnTo>
                    <a:pt x="849323" y="138429"/>
                  </a:lnTo>
                  <a:lnTo>
                    <a:pt x="990877" y="193801"/>
                  </a:lnTo>
                  <a:lnTo>
                    <a:pt x="1132431" y="304545"/>
                  </a:lnTo>
                  <a:lnTo>
                    <a:pt x="1273984" y="387603"/>
                  </a:lnTo>
                  <a:lnTo>
                    <a:pt x="1415538" y="415289"/>
                  </a:lnTo>
                  <a:lnTo>
                    <a:pt x="1557092" y="442975"/>
                  </a:lnTo>
                  <a:lnTo>
                    <a:pt x="1698646" y="581405"/>
                  </a:lnTo>
                  <a:lnTo>
                    <a:pt x="1840200" y="747521"/>
                  </a:lnTo>
                  <a:lnTo>
                    <a:pt x="1981754" y="636777"/>
                  </a:lnTo>
                  <a:lnTo>
                    <a:pt x="2123308" y="498347"/>
                  </a:lnTo>
                  <a:lnTo>
                    <a:pt x="2264862" y="387603"/>
                  </a:lnTo>
                  <a:lnTo>
                    <a:pt x="2406416" y="387603"/>
                  </a:lnTo>
                  <a:lnTo>
                    <a:pt x="2547969" y="415289"/>
                  </a:lnTo>
                  <a:lnTo>
                    <a:pt x="2689523" y="415289"/>
                  </a:lnTo>
                  <a:lnTo>
                    <a:pt x="2831077" y="581405"/>
                  </a:lnTo>
                  <a:lnTo>
                    <a:pt x="2972631" y="470661"/>
                  </a:lnTo>
                  <a:lnTo>
                    <a:pt x="3114185" y="332231"/>
                  </a:lnTo>
                  <a:lnTo>
                    <a:pt x="3255739" y="304545"/>
                  </a:lnTo>
                  <a:lnTo>
                    <a:pt x="3397293" y="13842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4845" y="482911"/>
              <a:ext cx="232953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Mali, 2000-2024</a:t>
              </a:r>
            </a:p>
          </p:txBody>
        </p:sp>
        <p:sp>
          <p:nvSpPr>
            <p:cNvPr id="63" name="pl63"/>
            <p:cNvSpPr/>
            <p:nvPr/>
          </p:nvSpPr>
          <p:spPr>
            <a:xfrm>
              <a:off x="5267799" y="3889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835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79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723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666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1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863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807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51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94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638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6673"/>
              <a:ext cx="3397293" cy="2119709"/>
            </a:xfrm>
            <a:custGeom>
              <a:avLst/>
              <a:pathLst>
                <a:path w="3397293" h="2119709">
                  <a:moveTo>
                    <a:pt x="0" y="2119709"/>
                  </a:moveTo>
                  <a:lnTo>
                    <a:pt x="141553" y="1090136"/>
                  </a:lnTo>
                  <a:lnTo>
                    <a:pt x="283107" y="545068"/>
                  </a:lnTo>
                  <a:lnTo>
                    <a:pt x="424661" y="302815"/>
                  </a:lnTo>
                  <a:lnTo>
                    <a:pt x="566215" y="121126"/>
                  </a:lnTo>
                  <a:lnTo>
                    <a:pt x="707769" y="0"/>
                  </a:lnTo>
                  <a:lnTo>
                    <a:pt x="849323" y="302815"/>
                  </a:lnTo>
                  <a:lnTo>
                    <a:pt x="990877" y="423941"/>
                  </a:lnTo>
                  <a:lnTo>
                    <a:pt x="1132431" y="666194"/>
                  </a:lnTo>
                  <a:lnTo>
                    <a:pt x="1273984" y="847883"/>
                  </a:lnTo>
                  <a:lnTo>
                    <a:pt x="1415538" y="908446"/>
                  </a:lnTo>
                  <a:lnTo>
                    <a:pt x="1557092" y="969009"/>
                  </a:lnTo>
                  <a:lnTo>
                    <a:pt x="1698646" y="1271825"/>
                  </a:lnTo>
                  <a:lnTo>
                    <a:pt x="1840200" y="1635204"/>
                  </a:lnTo>
                  <a:lnTo>
                    <a:pt x="1981754" y="1392951"/>
                  </a:lnTo>
                  <a:lnTo>
                    <a:pt x="2123308" y="1090136"/>
                  </a:lnTo>
                  <a:lnTo>
                    <a:pt x="2264862" y="847883"/>
                  </a:lnTo>
                  <a:lnTo>
                    <a:pt x="2406416" y="847883"/>
                  </a:lnTo>
                  <a:lnTo>
                    <a:pt x="2547969" y="908446"/>
                  </a:lnTo>
                  <a:lnTo>
                    <a:pt x="2689523" y="908446"/>
                  </a:lnTo>
                  <a:lnTo>
                    <a:pt x="2831077" y="1271825"/>
                  </a:lnTo>
                  <a:lnTo>
                    <a:pt x="2972631" y="1029572"/>
                  </a:lnTo>
                  <a:lnTo>
                    <a:pt x="3114185" y="726757"/>
                  </a:lnTo>
                  <a:lnTo>
                    <a:pt x="3255739" y="666194"/>
                  </a:lnTo>
                  <a:lnTo>
                    <a:pt x="3397293" y="30281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75119"/>
              <a:ext cx="3397293" cy="484504"/>
            </a:xfrm>
            <a:custGeom>
              <a:avLst/>
              <a:pathLst>
                <a:path w="3397293" h="484504">
                  <a:moveTo>
                    <a:pt x="0" y="484504"/>
                  </a:moveTo>
                  <a:lnTo>
                    <a:pt x="141553" y="423941"/>
                  </a:lnTo>
                  <a:lnTo>
                    <a:pt x="283107" y="423941"/>
                  </a:lnTo>
                  <a:lnTo>
                    <a:pt x="424661" y="363378"/>
                  </a:lnTo>
                  <a:lnTo>
                    <a:pt x="566215" y="302815"/>
                  </a:lnTo>
                  <a:lnTo>
                    <a:pt x="707769" y="242252"/>
                  </a:lnTo>
                  <a:lnTo>
                    <a:pt x="849323" y="181689"/>
                  </a:lnTo>
                  <a:lnTo>
                    <a:pt x="990877" y="181689"/>
                  </a:lnTo>
                  <a:lnTo>
                    <a:pt x="1132431" y="121126"/>
                  </a:lnTo>
                  <a:lnTo>
                    <a:pt x="1273984" y="60563"/>
                  </a:lnTo>
                  <a:lnTo>
                    <a:pt x="1415538" y="60563"/>
                  </a:lnTo>
                  <a:lnTo>
                    <a:pt x="1557092" y="60563"/>
                  </a:lnTo>
                  <a:lnTo>
                    <a:pt x="1698646" y="60563"/>
                  </a:lnTo>
                  <a:lnTo>
                    <a:pt x="1840200" y="60563"/>
                  </a:lnTo>
                  <a:lnTo>
                    <a:pt x="1981754" y="60563"/>
                  </a:lnTo>
                  <a:lnTo>
                    <a:pt x="2123308" y="60563"/>
                  </a:lnTo>
                  <a:lnTo>
                    <a:pt x="2264862" y="0"/>
                  </a:lnTo>
                  <a:lnTo>
                    <a:pt x="2406416" y="0"/>
                  </a:lnTo>
                  <a:lnTo>
                    <a:pt x="2547969" y="0"/>
                  </a:lnTo>
                  <a:lnTo>
                    <a:pt x="2689523" y="0"/>
                  </a:lnTo>
                  <a:lnTo>
                    <a:pt x="2831077" y="121126"/>
                  </a:lnTo>
                  <a:lnTo>
                    <a:pt x="2972631" y="181689"/>
                  </a:lnTo>
                  <a:lnTo>
                    <a:pt x="3114185" y="60563"/>
                  </a:lnTo>
                  <a:lnTo>
                    <a:pt x="3255739" y="60563"/>
                  </a:lnTo>
                  <a:lnTo>
                    <a:pt x="3397293" y="6056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14556"/>
              <a:ext cx="3397293" cy="1453514"/>
            </a:xfrm>
            <a:custGeom>
              <a:avLst/>
              <a:pathLst>
                <a:path w="3397293" h="1453514">
                  <a:moveTo>
                    <a:pt x="0" y="1453514"/>
                  </a:moveTo>
                  <a:lnTo>
                    <a:pt x="141553" y="1453514"/>
                  </a:lnTo>
                  <a:lnTo>
                    <a:pt x="283107" y="1392951"/>
                  </a:lnTo>
                  <a:lnTo>
                    <a:pt x="424661" y="1271825"/>
                  </a:lnTo>
                  <a:lnTo>
                    <a:pt x="566215" y="1090136"/>
                  </a:lnTo>
                  <a:lnTo>
                    <a:pt x="707769" y="908446"/>
                  </a:lnTo>
                  <a:lnTo>
                    <a:pt x="849323" y="787320"/>
                  </a:lnTo>
                  <a:lnTo>
                    <a:pt x="990877" y="666194"/>
                  </a:lnTo>
                  <a:lnTo>
                    <a:pt x="1132431" y="363378"/>
                  </a:lnTo>
                  <a:lnTo>
                    <a:pt x="1273984" y="121126"/>
                  </a:lnTo>
                  <a:lnTo>
                    <a:pt x="1415538" y="484504"/>
                  </a:lnTo>
                  <a:lnTo>
                    <a:pt x="1557092" y="605631"/>
                  </a:lnTo>
                  <a:lnTo>
                    <a:pt x="1698646" y="847883"/>
                  </a:lnTo>
                  <a:lnTo>
                    <a:pt x="1840200" y="908446"/>
                  </a:lnTo>
                  <a:lnTo>
                    <a:pt x="1981754" y="666194"/>
                  </a:lnTo>
                  <a:lnTo>
                    <a:pt x="2123308" y="605631"/>
                  </a:lnTo>
                  <a:lnTo>
                    <a:pt x="2264862" y="302815"/>
                  </a:lnTo>
                  <a:lnTo>
                    <a:pt x="2406416" y="242252"/>
                  </a:lnTo>
                  <a:lnTo>
                    <a:pt x="2547969" y="181689"/>
                  </a:lnTo>
                  <a:lnTo>
                    <a:pt x="2689523" y="60563"/>
                  </a:lnTo>
                  <a:lnTo>
                    <a:pt x="2831077" y="181689"/>
                  </a:lnTo>
                  <a:lnTo>
                    <a:pt x="2972631" y="242252"/>
                  </a:lnTo>
                  <a:lnTo>
                    <a:pt x="3114185" y="242252"/>
                  </a:lnTo>
                  <a:lnTo>
                    <a:pt x="3255739" y="60563"/>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7511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6673"/>
              <a:ext cx="3397293" cy="2119709"/>
            </a:xfrm>
            <a:custGeom>
              <a:avLst/>
              <a:pathLst>
                <a:path w="3397293" h="2119709">
                  <a:moveTo>
                    <a:pt x="0" y="2119709"/>
                  </a:moveTo>
                  <a:lnTo>
                    <a:pt x="141553" y="1090136"/>
                  </a:lnTo>
                  <a:lnTo>
                    <a:pt x="283107" y="545068"/>
                  </a:lnTo>
                  <a:lnTo>
                    <a:pt x="424661" y="302815"/>
                  </a:lnTo>
                  <a:lnTo>
                    <a:pt x="566215" y="121126"/>
                  </a:lnTo>
                  <a:lnTo>
                    <a:pt x="707769" y="0"/>
                  </a:lnTo>
                  <a:lnTo>
                    <a:pt x="849323" y="302815"/>
                  </a:lnTo>
                  <a:lnTo>
                    <a:pt x="990877" y="423941"/>
                  </a:lnTo>
                  <a:lnTo>
                    <a:pt x="1132431" y="666194"/>
                  </a:lnTo>
                  <a:lnTo>
                    <a:pt x="1273984" y="847883"/>
                  </a:lnTo>
                  <a:lnTo>
                    <a:pt x="1415538" y="908446"/>
                  </a:lnTo>
                  <a:lnTo>
                    <a:pt x="1557092" y="969009"/>
                  </a:lnTo>
                  <a:lnTo>
                    <a:pt x="1698646" y="1271825"/>
                  </a:lnTo>
                  <a:lnTo>
                    <a:pt x="1840200" y="1635204"/>
                  </a:lnTo>
                  <a:lnTo>
                    <a:pt x="1981754" y="1392951"/>
                  </a:lnTo>
                  <a:lnTo>
                    <a:pt x="2123308" y="1090136"/>
                  </a:lnTo>
                  <a:lnTo>
                    <a:pt x="2264862" y="847883"/>
                  </a:lnTo>
                  <a:lnTo>
                    <a:pt x="2406416" y="847883"/>
                  </a:lnTo>
                  <a:lnTo>
                    <a:pt x="2547969" y="908446"/>
                  </a:lnTo>
                  <a:lnTo>
                    <a:pt x="2689523" y="908446"/>
                  </a:lnTo>
                  <a:lnTo>
                    <a:pt x="2831077" y="1271825"/>
                  </a:lnTo>
                  <a:lnTo>
                    <a:pt x="2972631" y="1029572"/>
                  </a:lnTo>
                  <a:lnTo>
                    <a:pt x="3114185" y="726757"/>
                  </a:lnTo>
                  <a:lnTo>
                    <a:pt x="3255739" y="666194"/>
                  </a:lnTo>
                  <a:lnTo>
                    <a:pt x="3397293" y="30281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54277"/>
              <a:ext cx="0" cy="1732105"/>
            </a:xfrm>
            <a:custGeom>
              <a:avLst/>
              <a:pathLst>
                <a:path w="0" h="1732105">
                  <a:moveTo>
                    <a:pt x="0" y="17321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66673"/>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88" name="pl88"/>
            <p:cNvSpPr/>
            <p:nvPr/>
          </p:nvSpPr>
          <p:spPr>
            <a:xfrm>
              <a:off x="6853202" y="1854277"/>
              <a:ext cx="0" cy="520842"/>
            </a:xfrm>
            <a:custGeom>
              <a:avLst/>
              <a:pathLst>
                <a:path w="0" h="520842">
                  <a:moveTo>
                    <a:pt x="0" y="520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54277"/>
              <a:ext cx="0" cy="702532"/>
            </a:xfrm>
            <a:custGeom>
              <a:avLst/>
              <a:pathLst>
                <a:path w="0" h="702532">
                  <a:moveTo>
                    <a:pt x="0" y="7025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54277"/>
              <a:ext cx="0" cy="520842"/>
            </a:xfrm>
            <a:custGeom>
              <a:avLst/>
              <a:pathLst>
                <a:path w="0" h="520842">
                  <a:moveTo>
                    <a:pt x="0" y="5208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54277"/>
              <a:ext cx="0" cy="278590"/>
            </a:xfrm>
            <a:custGeom>
              <a:avLst/>
              <a:pathLst>
                <a:path w="0" h="278590">
                  <a:moveTo>
                    <a:pt x="0" y="2785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769488"/>
              <a:ext cx="0" cy="84788"/>
            </a:xfrm>
            <a:custGeom>
              <a:avLst/>
              <a:pathLst>
                <a:path w="0" h="84788">
                  <a:moveTo>
                    <a:pt x="0" y="0"/>
                  </a:moveTo>
                  <a:lnTo>
                    <a:pt x="0" y="84788"/>
                  </a:lnTo>
                </a:path>
              </a:pathLst>
            </a:custGeom>
            <a:ln w="13550" cap="flat">
              <a:solidFill>
                <a:srgbClr val="0058AB">
                  <a:alpha val="100000"/>
                </a:srgbClr>
              </a:solidFill>
              <a:prstDash val="dot"/>
              <a:round/>
            </a:ln>
          </p:spPr>
          <p:txBody>
            <a:bodyPr/>
            <a:lstStyle/>
            <a:p/>
          </p:txBody>
        </p:sp>
        <p:sp>
          <p:nvSpPr>
            <p:cNvPr id="93" name="pl93"/>
            <p:cNvSpPr/>
            <p:nvPr/>
          </p:nvSpPr>
          <p:spPr>
            <a:xfrm>
              <a:off x="5437664" y="1466673"/>
              <a:ext cx="3397293" cy="2119709"/>
            </a:xfrm>
            <a:custGeom>
              <a:avLst/>
              <a:pathLst>
                <a:path w="3397293" h="2119709">
                  <a:moveTo>
                    <a:pt x="0" y="2119709"/>
                  </a:moveTo>
                  <a:lnTo>
                    <a:pt x="141553" y="1090136"/>
                  </a:lnTo>
                  <a:lnTo>
                    <a:pt x="283107" y="545068"/>
                  </a:lnTo>
                  <a:lnTo>
                    <a:pt x="424661" y="302815"/>
                  </a:lnTo>
                  <a:lnTo>
                    <a:pt x="566215" y="121126"/>
                  </a:lnTo>
                  <a:lnTo>
                    <a:pt x="707769" y="0"/>
                  </a:lnTo>
                  <a:lnTo>
                    <a:pt x="849323" y="302815"/>
                  </a:lnTo>
                  <a:lnTo>
                    <a:pt x="990877" y="423941"/>
                  </a:lnTo>
                  <a:lnTo>
                    <a:pt x="1132431" y="666194"/>
                  </a:lnTo>
                  <a:lnTo>
                    <a:pt x="1273984" y="847883"/>
                  </a:lnTo>
                  <a:lnTo>
                    <a:pt x="1415538" y="908446"/>
                  </a:lnTo>
                  <a:lnTo>
                    <a:pt x="1557092" y="969009"/>
                  </a:lnTo>
                  <a:lnTo>
                    <a:pt x="1698646" y="1271825"/>
                  </a:lnTo>
                  <a:lnTo>
                    <a:pt x="1840200" y="1635204"/>
                  </a:lnTo>
                  <a:lnTo>
                    <a:pt x="1981754" y="1392951"/>
                  </a:lnTo>
                  <a:lnTo>
                    <a:pt x="2123308" y="1090136"/>
                  </a:lnTo>
                  <a:lnTo>
                    <a:pt x="2264862" y="847883"/>
                  </a:lnTo>
                  <a:lnTo>
                    <a:pt x="2406416" y="847883"/>
                  </a:lnTo>
                  <a:lnTo>
                    <a:pt x="2547969" y="908446"/>
                  </a:lnTo>
                  <a:lnTo>
                    <a:pt x="2689523" y="908446"/>
                  </a:lnTo>
                  <a:lnTo>
                    <a:pt x="2831077" y="1271825"/>
                  </a:lnTo>
                  <a:lnTo>
                    <a:pt x="2972631" y="1029572"/>
                  </a:lnTo>
                  <a:lnTo>
                    <a:pt x="3114185" y="726757"/>
                  </a:lnTo>
                  <a:lnTo>
                    <a:pt x="3255739" y="666194"/>
                  </a:lnTo>
                  <a:lnTo>
                    <a:pt x="3397293" y="302815"/>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896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6085143" y="1789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6823058"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7895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912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74667" y="1789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3965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754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5342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286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30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7173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111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4887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3195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7514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6036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355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4673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7321564" cy="145351"/>
            </a:xfrm>
            <a:prstGeom prst="rect">
              <a:avLst/>
            </a:prstGeom>
            <a:solidFill>
              <a:srgbClr val="1CABE2">
                <a:alpha val="80000"/>
              </a:srgbClr>
            </a:solidFill>
          </p:spPr>
          <p:txBody>
            <a:bodyPr/>
            <a:lstStyle/>
            <a:p/>
          </p:txBody>
        </p:sp>
        <p:sp>
          <p:nvSpPr>
            <p:cNvPr id="135" name="rc135"/>
            <p:cNvSpPr/>
            <p:nvPr/>
          </p:nvSpPr>
          <p:spPr>
            <a:xfrm>
              <a:off x="1317178" y="5528559"/>
              <a:ext cx="6370090" cy="145351"/>
            </a:xfrm>
            <a:prstGeom prst="rect">
              <a:avLst/>
            </a:prstGeom>
            <a:solidFill>
              <a:srgbClr val="1CABE2">
                <a:alpha val="80000"/>
              </a:srgbClr>
            </a:solidFill>
          </p:spPr>
          <p:txBody>
            <a:bodyPr/>
            <a:lstStyle/>
            <a:p/>
          </p:txBody>
        </p:sp>
        <p:sp>
          <p:nvSpPr>
            <p:cNvPr id="136" name="rc136"/>
            <p:cNvSpPr/>
            <p:nvPr/>
          </p:nvSpPr>
          <p:spPr>
            <a:xfrm>
              <a:off x="1317178" y="5346869"/>
              <a:ext cx="3889407" cy="145351"/>
            </a:xfrm>
            <a:prstGeom prst="rect">
              <a:avLst/>
            </a:prstGeom>
            <a:solidFill>
              <a:srgbClr val="1CABE2">
                <a:alpha val="80000"/>
              </a:srgbClr>
            </a:solidFill>
          </p:spPr>
          <p:txBody>
            <a:bodyPr/>
            <a:lstStyle/>
            <a:p/>
          </p:txBody>
        </p:sp>
        <p:sp>
          <p:nvSpPr>
            <p:cNvPr id="137" name="tx137"/>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8" name="tx138"/>
            <p:cNvSpPr/>
            <p:nvPr/>
          </p:nvSpPr>
          <p:spPr>
            <a:xfrm>
              <a:off x="7177856"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39" name="tx139"/>
            <p:cNvSpPr/>
            <p:nvPr/>
          </p:nvSpPr>
          <p:spPr>
            <a:xfrm>
              <a:off x="4775548"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40" name="tx140"/>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23307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549857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7841755"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8" name="tx14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Mali (91%) était supérieure de 2 points de pourcentage à la moyenne mondiale (89%) et de 10 points de pourcentage à la moyenne de l'ensemble des pays du site WCAR (81%).
La couverture nationale en DTC1 était supérieure de 10 points de pourcentage à celle de 2019 (81%).
Cela équivaut à 83 000 enfants recevant une dose zéro en 2024, contre 156 000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F26A21">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Mali se classera au 15e rang sur 24 pays pour la plus faible couverture en DTC1 (sur la base des rangs ex æquo).
Le Mali était dans le top 10 des pays ayant le plus grand nombre d'enfants n'ayant reçu aucune dose (rang=9).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F26A21">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Mali se classait au cinquième rang des 24 pays, avec 182 000 enfants ne recevant aucune dose.
En 2024, le Mali se classe 9e sur 24 pays avec 83 000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7832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5346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286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0375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1589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9103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6618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413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338657"/>
              <a:ext cx="200644" cy="402092"/>
            </a:xfrm>
            <a:prstGeom prst="rect">
              <a:avLst/>
            </a:prstGeom>
            <a:solidFill>
              <a:srgbClr val="80BD41">
                <a:alpha val="100000"/>
              </a:srgbClr>
            </a:solidFill>
          </p:spPr>
          <p:txBody>
            <a:bodyPr/>
            <a:lstStyle/>
            <a:p/>
          </p:txBody>
        </p:sp>
        <p:sp>
          <p:nvSpPr>
            <p:cNvPr id="27" name="rc27"/>
            <p:cNvSpPr/>
            <p:nvPr/>
          </p:nvSpPr>
          <p:spPr>
            <a:xfrm>
              <a:off x="1423662" y="3805651"/>
              <a:ext cx="200644" cy="364687"/>
            </a:xfrm>
            <a:prstGeom prst="rect">
              <a:avLst/>
            </a:prstGeom>
            <a:solidFill>
              <a:srgbClr val="0058AB">
                <a:alpha val="100000"/>
              </a:srgbClr>
            </a:solidFill>
          </p:spPr>
          <p:txBody>
            <a:bodyPr/>
            <a:lstStyle/>
            <a:p/>
          </p:txBody>
        </p:sp>
        <p:sp>
          <p:nvSpPr>
            <p:cNvPr id="28" name="rc28"/>
            <p:cNvSpPr/>
            <p:nvPr/>
          </p:nvSpPr>
          <p:spPr>
            <a:xfrm>
              <a:off x="1423662" y="4170339"/>
              <a:ext cx="200644" cy="168318"/>
            </a:xfrm>
            <a:prstGeom prst="rect">
              <a:avLst/>
            </a:prstGeom>
            <a:solidFill>
              <a:srgbClr val="1CABE2">
                <a:alpha val="100000"/>
              </a:srgbClr>
            </a:solidFill>
          </p:spPr>
          <p:txBody>
            <a:bodyPr/>
            <a:lstStyle/>
            <a:p/>
          </p:txBody>
        </p:sp>
        <p:sp>
          <p:nvSpPr>
            <p:cNvPr id="29" name="rc29"/>
            <p:cNvSpPr/>
            <p:nvPr/>
          </p:nvSpPr>
          <p:spPr>
            <a:xfrm>
              <a:off x="1646600" y="4267284"/>
              <a:ext cx="200644" cy="473465"/>
            </a:xfrm>
            <a:prstGeom prst="rect">
              <a:avLst/>
            </a:prstGeom>
            <a:solidFill>
              <a:srgbClr val="80BD41">
                <a:alpha val="100000"/>
              </a:srgbClr>
            </a:solidFill>
          </p:spPr>
          <p:txBody>
            <a:bodyPr/>
            <a:lstStyle/>
            <a:p/>
          </p:txBody>
        </p:sp>
        <p:sp>
          <p:nvSpPr>
            <p:cNvPr id="30" name="rc30"/>
            <p:cNvSpPr/>
            <p:nvPr/>
          </p:nvSpPr>
          <p:spPr>
            <a:xfrm>
              <a:off x="1646600" y="3774493"/>
              <a:ext cx="200644" cy="212576"/>
            </a:xfrm>
            <a:prstGeom prst="rect">
              <a:avLst/>
            </a:prstGeom>
            <a:solidFill>
              <a:srgbClr val="0058AB">
                <a:alpha val="100000"/>
              </a:srgbClr>
            </a:solidFill>
          </p:spPr>
          <p:txBody>
            <a:bodyPr/>
            <a:lstStyle/>
            <a:p/>
          </p:txBody>
        </p:sp>
        <p:sp>
          <p:nvSpPr>
            <p:cNvPr id="31" name="rc31"/>
            <p:cNvSpPr/>
            <p:nvPr/>
          </p:nvSpPr>
          <p:spPr>
            <a:xfrm>
              <a:off x="1646600" y="3987069"/>
              <a:ext cx="200644" cy="280214"/>
            </a:xfrm>
            <a:prstGeom prst="rect">
              <a:avLst/>
            </a:prstGeom>
            <a:solidFill>
              <a:srgbClr val="1CABE2">
                <a:alpha val="100000"/>
              </a:srgbClr>
            </a:solidFill>
          </p:spPr>
          <p:txBody>
            <a:bodyPr/>
            <a:lstStyle/>
            <a:p/>
          </p:txBody>
        </p:sp>
        <p:sp>
          <p:nvSpPr>
            <p:cNvPr id="32" name="rc32"/>
            <p:cNvSpPr/>
            <p:nvPr/>
          </p:nvSpPr>
          <p:spPr>
            <a:xfrm>
              <a:off x="1869538" y="4129005"/>
              <a:ext cx="200644" cy="611744"/>
            </a:xfrm>
            <a:prstGeom prst="rect">
              <a:avLst/>
            </a:prstGeom>
            <a:solidFill>
              <a:srgbClr val="80BD41">
                <a:alpha val="100000"/>
              </a:srgbClr>
            </a:solidFill>
          </p:spPr>
          <p:txBody>
            <a:bodyPr/>
            <a:lstStyle/>
            <a:p/>
          </p:txBody>
        </p:sp>
        <p:sp>
          <p:nvSpPr>
            <p:cNvPr id="33" name="rc33"/>
            <p:cNvSpPr/>
            <p:nvPr/>
          </p:nvSpPr>
          <p:spPr>
            <a:xfrm>
              <a:off x="1869538" y="3737889"/>
              <a:ext cx="200644" cy="130371"/>
            </a:xfrm>
            <a:prstGeom prst="rect">
              <a:avLst/>
            </a:prstGeom>
            <a:solidFill>
              <a:srgbClr val="0058AB">
                <a:alpha val="100000"/>
              </a:srgbClr>
            </a:solidFill>
          </p:spPr>
          <p:txBody>
            <a:bodyPr/>
            <a:lstStyle/>
            <a:p/>
          </p:txBody>
        </p:sp>
        <p:sp>
          <p:nvSpPr>
            <p:cNvPr id="34" name="rc34"/>
            <p:cNvSpPr/>
            <p:nvPr/>
          </p:nvSpPr>
          <p:spPr>
            <a:xfrm>
              <a:off x="1869538" y="3868261"/>
              <a:ext cx="200644" cy="260744"/>
            </a:xfrm>
            <a:prstGeom prst="rect">
              <a:avLst/>
            </a:prstGeom>
            <a:solidFill>
              <a:srgbClr val="1CABE2">
                <a:alpha val="100000"/>
              </a:srgbClr>
            </a:solidFill>
          </p:spPr>
          <p:txBody>
            <a:bodyPr/>
            <a:lstStyle/>
            <a:p/>
          </p:txBody>
        </p:sp>
        <p:sp>
          <p:nvSpPr>
            <p:cNvPr id="35" name="rc35"/>
            <p:cNvSpPr/>
            <p:nvPr/>
          </p:nvSpPr>
          <p:spPr>
            <a:xfrm>
              <a:off x="2092476" y="4084551"/>
              <a:ext cx="200644" cy="656198"/>
            </a:xfrm>
            <a:prstGeom prst="rect">
              <a:avLst/>
            </a:prstGeom>
            <a:solidFill>
              <a:srgbClr val="80BD41">
                <a:alpha val="100000"/>
              </a:srgbClr>
            </a:solidFill>
          </p:spPr>
          <p:txBody>
            <a:bodyPr/>
            <a:lstStyle/>
            <a:p/>
          </p:txBody>
        </p:sp>
        <p:sp>
          <p:nvSpPr>
            <p:cNvPr id="36" name="rc36"/>
            <p:cNvSpPr/>
            <p:nvPr/>
          </p:nvSpPr>
          <p:spPr>
            <a:xfrm>
              <a:off x="2092476" y="3699165"/>
              <a:ext cx="200644" cy="93743"/>
            </a:xfrm>
            <a:prstGeom prst="rect">
              <a:avLst/>
            </a:prstGeom>
            <a:solidFill>
              <a:srgbClr val="0058AB">
                <a:alpha val="100000"/>
              </a:srgbClr>
            </a:solidFill>
          </p:spPr>
          <p:txBody>
            <a:bodyPr/>
            <a:lstStyle/>
            <a:p/>
          </p:txBody>
        </p:sp>
        <p:sp>
          <p:nvSpPr>
            <p:cNvPr id="37" name="rc37"/>
            <p:cNvSpPr/>
            <p:nvPr/>
          </p:nvSpPr>
          <p:spPr>
            <a:xfrm>
              <a:off x="2092476" y="3792909"/>
              <a:ext cx="200644" cy="291642"/>
            </a:xfrm>
            <a:prstGeom prst="rect">
              <a:avLst/>
            </a:prstGeom>
            <a:solidFill>
              <a:srgbClr val="1CABE2">
                <a:alpha val="100000"/>
              </a:srgbClr>
            </a:solidFill>
          </p:spPr>
          <p:txBody>
            <a:bodyPr/>
            <a:lstStyle/>
            <a:p/>
          </p:txBody>
        </p:sp>
        <p:sp>
          <p:nvSpPr>
            <p:cNvPr id="38" name="rc38"/>
            <p:cNvSpPr/>
            <p:nvPr/>
          </p:nvSpPr>
          <p:spPr>
            <a:xfrm>
              <a:off x="2315413" y="3994383"/>
              <a:ext cx="200644" cy="746366"/>
            </a:xfrm>
            <a:prstGeom prst="rect">
              <a:avLst/>
            </a:prstGeom>
            <a:solidFill>
              <a:srgbClr val="80BD41">
                <a:alpha val="100000"/>
              </a:srgbClr>
            </a:solidFill>
          </p:spPr>
          <p:txBody>
            <a:bodyPr/>
            <a:lstStyle/>
            <a:p/>
          </p:txBody>
        </p:sp>
        <p:sp>
          <p:nvSpPr>
            <p:cNvPr id="39" name="rc39"/>
            <p:cNvSpPr/>
            <p:nvPr/>
          </p:nvSpPr>
          <p:spPr>
            <a:xfrm>
              <a:off x="2315413" y="3659060"/>
              <a:ext cx="200644" cy="64900"/>
            </a:xfrm>
            <a:prstGeom prst="rect">
              <a:avLst/>
            </a:prstGeom>
            <a:solidFill>
              <a:srgbClr val="0058AB">
                <a:alpha val="100000"/>
              </a:srgbClr>
            </a:solidFill>
          </p:spPr>
          <p:txBody>
            <a:bodyPr/>
            <a:lstStyle/>
            <a:p/>
          </p:txBody>
        </p:sp>
        <p:sp>
          <p:nvSpPr>
            <p:cNvPr id="40" name="rc40"/>
            <p:cNvSpPr/>
            <p:nvPr/>
          </p:nvSpPr>
          <p:spPr>
            <a:xfrm>
              <a:off x="2315413" y="3723961"/>
              <a:ext cx="200644" cy="270422"/>
            </a:xfrm>
            <a:prstGeom prst="rect">
              <a:avLst/>
            </a:prstGeom>
            <a:solidFill>
              <a:srgbClr val="1CABE2">
                <a:alpha val="100000"/>
              </a:srgbClr>
            </a:solidFill>
          </p:spPr>
          <p:txBody>
            <a:bodyPr/>
            <a:lstStyle/>
            <a:p/>
          </p:txBody>
        </p:sp>
        <p:sp>
          <p:nvSpPr>
            <p:cNvPr id="41" name="rc41"/>
            <p:cNvSpPr/>
            <p:nvPr/>
          </p:nvSpPr>
          <p:spPr>
            <a:xfrm>
              <a:off x="2538351" y="3877063"/>
              <a:ext cx="200644" cy="863686"/>
            </a:xfrm>
            <a:prstGeom prst="rect">
              <a:avLst/>
            </a:prstGeom>
            <a:solidFill>
              <a:srgbClr val="80BD41">
                <a:alpha val="100000"/>
              </a:srgbClr>
            </a:solidFill>
          </p:spPr>
          <p:txBody>
            <a:bodyPr/>
            <a:lstStyle/>
            <a:p/>
          </p:txBody>
        </p:sp>
        <p:sp>
          <p:nvSpPr>
            <p:cNvPr id="42" name="rc42"/>
            <p:cNvSpPr/>
            <p:nvPr/>
          </p:nvSpPr>
          <p:spPr>
            <a:xfrm>
              <a:off x="2538351" y="3619078"/>
              <a:ext cx="200644" cy="44866"/>
            </a:xfrm>
            <a:prstGeom prst="rect">
              <a:avLst/>
            </a:prstGeom>
            <a:solidFill>
              <a:srgbClr val="0058AB">
                <a:alpha val="100000"/>
              </a:srgbClr>
            </a:solidFill>
          </p:spPr>
          <p:txBody>
            <a:bodyPr/>
            <a:lstStyle/>
            <a:p/>
          </p:txBody>
        </p:sp>
        <p:sp>
          <p:nvSpPr>
            <p:cNvPr id="43" name="rc43"/>
            <p:cNvSpPr/>
            <p:nvPr/>
          </p:nvSpPr>
          <p:spPr>
            <a:xfrm>
              <a:off x="2538351" y="3663945"/>
              <a:ext cx="200644" cy="213118"/>
            </a:xfrm>
            <a:prstGeom prst="rect">
              <a:avLst/>
            </a:prstGeom>
            <a:solidFill>
              <a:srgbClr val="1CABE2">
                <a:alpha val="100000"/>
              </a:srgbClr>
            </a:solidFill>
          </p:spPr>
          <p:txBody>
            <a:bodyPr/>
            <a:lstStyle/>
            <a:p/>
          </p:txBody>
        </p:sp>
        <p:sp>
          <p:nvSpPr>
            <p:cNvPr id="44" name="rc44"/>
            <p:cNvSpPr/>
            <p:nvPr/>
          </p:nvSpPr>
          <p:spPr>
            <a:xfrm>
              <a:off x="2761289" y="3841160"/>
              <a:ext cx="200644" cy="899589"/>
            </a:xfrm>
            <a:prstGeom prst="rect">
              <a:avLst/>
            </a:prstGeom>
            <a:solidFill>
              <a:srgbClr val="80BD41">
                <a:alpha val="100000"/>
              </a:srgbClr>
            </a:solidFill>
          </p:spPr>
          <p:txBody>
            <a:bodyPr/>
            <a:lstStyle/>
            <a:p/>
          </p:txBody>
        </p:sp>
        <p:sp>
          <p:nvSpPr>
            <p:cNvPr id="45" name="rc45"/>
            <p:cNvSpPr/>
            <p:nvPr/>
          </p:nvSpPr>
          <p:spPr>
            <a:xfrm>
              <a:off x="2761289" y="3587430"/>
              <a:ext cx="200644" cy="103798"/>
            </a:xfrm>
            <a:prstGeom prst="rect">
              <a:avLst/>
            </a:prstGeom>
            <a:solidFill>
              <a:srgbClr val="0058AB">
                <a:alpha val="100000"/>
              </a:srgbClr>
            </a:solidFill>
          </p:spPr>
          <p:txBody>
            <a:bodyPr/>
            <a:lstStyle/>
            <a:p/>
          </p:txBody>
        </p:sp>
        <p:sp>
          <p:nvSpPr>
            <p:cNvPr id="46" name="rc46"/>
            <p:cNvSpPr/>
            <p:nvPr/>
          </p:nvSpPr>
          <p:spPr>
            <a:xfrm>
              <a:off x="2761289" y="3691228"/>
              <a:ext cx="200644" cy="149932"/>
            </a:xfrm>
            <a:prstGeom prst="rect">
              <a:avLst/>
            </a:prstGeom>
            <a:solidFill>
              <a:srgbClr val="1CABE2">
                <a:alpha val="100000"/>
              </a:srgbClr>
            </a:solidFill>
          </p:spPr>
          <p:txBody>
            <a:bodyPr/>
            <a:lstStyle/>
            <a:p/>
          </p:txBody>
        </p:sp>
        <p:sp>
          <p:nvSpPr>
            <p:cNvPr id="47" name="rc47"/>
            <p:cNvSpPr/>
            <p:nvPr/>
          </p:nvSpPr>
          <p:spPr>
            <a:xfrm>
              <a:off x="2984227" y="3861690"/>
              <a:ext cx="200644" cy="879059"/>
            </a:xfrm>
            <a:prstGeom prst="rect">
              <a:avLst/>
            </a:prstGeom>
            <a:solidFill>
              <a:srgbClr val="80BD41">
                <a:alpha val="100000"/>
              </a:srgbClr>
            </a:solidFill>
          </p:spPr>
          <p:txBody>
            <a:bodyPr/>
            <a:lstStyle/>
            <a:p/>
          </p:txBody>
        </p:sp>
        <p:sp>
          <p:nvSpPr>
            <p:cNvPr id="48" name="rc48"/>
            <p:cNvSpPr/>
            <p:nvPr/>
          </p:nvSpPr>
          <p:spPr>
            <a:xfrm>
              <a:off x="2984227" y="3552833"/>
              <a:ext cx="200644" cy="130671"/>
            </a:xfrm>
            <a:prstGeom prst="rect">
              <a:avLst/>
            </a:prstGeom>
            <a:solidFill>
              <a:srgbClr val="0058AB">
                <a:alpha val="100000"/>
              </a:srgbClr>
            </a:solidFill>
          </p:spPr>
          <p:txBody>
            <a:bodyPr/>
            <a:lstStyle/>
            <a:p/>
          </p:txBody>
        </p:sp>
        <p:sp>
          <p:nvSpPr>
            <p:cNvPr id="49" name="rc49"/>
            <p:cNvSpPr/>
            <p:nvPr/>
          </p:nvSpPr>
          <p:spPr>
            <a:xfrm>
              <a:off x="2984227" y="3683504"/>
              <a:ext cx="200644" cy="178186"/>
            </a:xfrm>
            <a:prstGeom prst="rect">
              <a:avLst/>
            </a:prstGeom>
            <a:solidFill>
              <a:srgbClr val="1CABE2">
                <a:alpha val="100000"/>
              </a:srgbClr>
            </a:solidFill>
          </p:spPr>
          <p:txBody>
            <a:bodyPr/>
            <a:lstStyle/>
            <a:p/>
          </p:txBody>
        </p:sp>
        <p:sp>
          <p:nvSpPr>
            <p:cNvPr id="50" name="rc50"/>
            <p:cNvSpPr/>
            <p:nvPr/>
          </p:nvSpPr>
          <p:spPr>
            <a:xfrm>
              <a:off x="3207165" y="3835021"/>
              <a:ext cx="200644" cy="905728"/>
            </a:xfrm>
            <a:prstGeom prst="rect">
              <a:avLst/>
            </a:prstGeom>
            <a:solidFill>
              <a:srgbClr val="80BD41">
                <a:alpha val="100000"/>
              </a:srgbClr>
            </a:solidFill>
          </p:spPr>
          <p:txBody>
            <a:bodyPr/>
            <a:lstStyle/>
            <a:p/>
          </p:txBody>
        </p:sp>
        <p:sp>
          <p:nvSpPr>
            <p:cNvPr id="51" name="rc51"/>
            <p:cNvSpPr/>
            <p:nvPr/>
          </p:nvSpPr>
          <p:spPr>
            <a:xfrm>
              <a:off x="3207165" y="3516793"/>
              <a:ext cx="200644" cy="183593"/>
            </a:xfrm>
            <a:prstGeom prst="rect">
              <a:avLst/>
            </a:prstGeom>
            <a:solidFill>
              <a:srgbClr val="0058AB">
                <a:alpha val="100000"/>
              </a:srgbClr>
            </a:solidFill>
          </p:spPr>
          <p:txBody>
            <a:bodyPr/>
            <a:lstStyle/>
            <a:p/>
          </p:txBody>
        </p:sp>
        <p:sp>
          <p:nvSpPr>
            <p:cNvPr id="52" name="rc52"/>
            <p:cNvSpPr/>
            <p:nvPr/>
          </p:nvSpPr>
          <p:spPr>
            <a:xfrm>
              <a:off x="3207165" y="3700386"/>
              <a:ext cx="200644" cy="134635"/>
            </a:xfrm>
            <a:prstGeom prst="rect">
              <a:avLst/>
            </a:prstGeom>
            <a:solidFill>
              <a:srgbClr val="1CABE2">
                <a:alpha val="100000"/>
              </a:srgbClr>
            </a:solidFill>
          </p:spPr>
          <p:txBody>
            <a:bodyPr/>
            <a:lstStyle/>
            <a:p/>
          </p:txBody>
        </p:sp>
        <p:sp>
          <p:nvSpPr>
            <p:cNvPr id="53" name="rc53"/>
            <p:cNvSpPr/>
            <p:nvPr/>
          </p:nvSpPr>
          <p:spPr>
            <a:xfrm>
              <a:off x="3430103" y="3820394"/>
              <a:ext cx="200644" cy="920355"/>
            </a:xfrm>
            <a:prstGeom prst="rect">
              <a:avLst/>
            </a:prstGeom>
            <a:solidFill>
              <a:srgbClr val="80BD41">
                <a:alpha val="100000"/>
              </a:srgbClr>
            </a:solidFill>
          </p:spPr>
          <p:txBody>
            <a:bodyPr/>
            <a:lstStyle/>
            <a:p/>
          </p:txBody>
        </p:sp>
        <p:sp>
          <p:nvSpPr>
            <p:cNvPr id="54" name="rc54"/>
            <p:cNvSpPr/>
            <p:nvPr/>
          </p:nvSpPr>
          <p:spPr>
            <a:xfrm>
              <a:off x="3430103" y="3479987"/>
              <a:ext cx="200644" cy="226937"/>
            </a:xfrm>
            <a:prstGeom prst="rect">
              <a:avLst/>
            </a:prstGeom>
            <a:solidFill>
              <a:srgbClr val="0058AB">
                <a:alpha val="100000"/>
              </a:srgbClr>
            </a:solidFill>
          </p:spPr>
          <p:txBody>
            <a:bodyPr/>
            <a:lstStyle/>
            <a:p/>
          </p:txBody>
        </p:sp>
        <p:sp>
          <p:nvSpPr>
            <p:cNvPr id="55" name="rc55"/>
            <p:cNvSpPr/>
            <p:nvPr/>
          </p:nvSpPr>
          <p:spPr>
            <a:xfrm>
              <a:off x="3430103" y="3706925"/>
              <a:ext cx="200644" cy="113468"/>
            </a:xfrm>
            <a:prstGeom prst="rect">
              <a:avLst/>
            </a:prstGeom>
            <a:solidFill>
              <a:srgbClr val="1CABE2">
                <a:alpha val="100000"/>
              </a:srgbClr>
            </a:solidFill>
          </p:spPr>
          <p:txBody>
            <a:bodyPr/>
            <a:lstStyle/>
            <a:p/>
          </p:txBody>
        </p:sp>
        <p:sp>
          <p:nvSpPr>
            <p:cNvPr id="56" name="rc56"/>
            <p:cNvSpPr/>
            <p:nvPr/>
          </p:nvSpPr>
          <p:spPr>
            <a:xfrm>
              <a:off x="3653041" y="3791483"/>
              <a:ext cx="200644" cy="949266"/>
            </a:xfrm>
            <a:prstGeom prst="rect">
              <a:avLst/>
            </a:prstGeom>
            <a:solidFill>
              <a:srgbClr val="80BD41">
                <a:alpha val="100000"/>
              </a:srgbClr>
            </a:solidFill>
          </p:spPr>
          <p:txBody>
            <a:bodyPr/>
            <a:lstStyle/>
            <a:p/>
          </p:txBody>
        </p:sp>
        <p:sp>
          <p:nvSpPr>
            <p:cNvPr id="57" name="rc57"/>
            <p:cNvSpPr/>
            <p:nvPr/>
          </p:nvSpPr>
          <p:spPr>
            <a:xfrm>
              <a:off x="3653041" y="3440385"/>
              <a:ext cx="200644" cy="247069"/>
            </a:xfrm>
            <a:prstGeom prst="rect">
              <a:avLst/>
            </a:prstGeom>
            <a:solidFill>
              <a:srgbClr val="0058AB">
                <a:alpha val="100000"/>
              </a:srgbClr>
            </a:solidFill>
          </p:spPr>
          <p:txBody>
            <a:bodyPr/>
            <a:lstStyle/>
            <a:p/>
          </p:txBody>
        </p:sp>
        <p:sp>
          <p:nvSpPr>
            <p:cNvPr id="58" name="rc58"/>
            <p:cNvSpPr/>
            <p:nvPr/>
          </p:nvSpPr>
          <p:spPr>
            <a:xfrm>
              <a:off x="3653041" y="3687455"/>
              <a:ext cx="200644" cy="104027"/>
            </a:xfrm>
            <a:prstGeom prst="rect">
              <a:avLst/>
            </a:prstGeom>
            <a:solidFill>
              <a:srgbClr val="1CABE2">
                <a:alpha val="100000"/>
              </a:srgbClr>
            </a:solidFill>
          </p:spPr>
          <p:txBody>
            <a:bodyPr/>
            <a:lstStyle/>
            <a:p/>
          </p:txBody>
        </p:sp>
        <p:sp>
          <p:nvSpPr>
            <p:cNvPr id="59" name="rc59"/>
            <p:cNvSpPr/>
            <p:nvPr/>
          </p:nvSpPr>
          <p:spPr>
            <a:xfrm>
              <a:off x="3875979" y="3861265"/>
              <a:ext cx="200644" cy="879484"/>
            </a:xfrm>
            <a:prstGeom prst="rect">
              <a:avLst/>
            </a:prstGeom>
            <a:solidFill>
              <a:srgbClr val="80BD41">
                <a:alpha val="100000"/>
              </a:srgbClr>
            </a:solidFill>
          </p:spPr>
          <p:txBody>
            <a:bodyPr/>
            <a:lstStyle/>
            <a:p/>
          </p:txBody>
        </p:sp>
        <p:sp>
          <p:nvSpPr>
            <p:cNvPr id="60" name="rc60"/>
            <p:cNvSpPr/>
            <p:nvPr/>
          </p:nvSpPr>
          <p:spPr>
            <a:xfrm>
              <a:off x="3875979" y="3408198"/>
              <a:ext cx="200644" cy="266510"/>
            </a:xfrm>
            <a:prstGeom prst="rect">
              <a:avLst/>
            </a:prstGeom>
            <a:solidFill>
              <a:srgbClr val="0058AB">
                <a:alpha val="100000"/>
              </a:srgbClr>
            </a:solidFill>
          </p:spPr>
          <p:txBody>
            <a:bodyPr/>
            <a:lstStyle/>
            <a:p/>
          </p:txBody>
        </p:sp>
        <p:sp>
          <p:nvSpPr>
            <p:cNvPr id="61" name="rc61"/>
            <p:cNvSpPr/>
            <p:nvPr/>
          </p:nvSpPr>
          <p:spPr>
            <a:xfrm>
              <a:off x="3875979" y="3674708"/>
              <a:ext cx="200644" cy="186556"/>
            </a:xfrm>
            <a:prstGeom prst="rect">
              <a:avLst/>
            </a:prstGeom>
            <a:solidFill>
              <a:srgbClr val="1CABE2">
                <a:alpha val="100000"/>
              </a:srgbClr>
            </a:solidFill>
          </p:spPr>
          <p:txBody>
            <a:bodyPr/>
            <a:lstStyle/>
            <a:p/>
          </p:txBody>
        </p:sp>
        <p:sp>
          <p:nvSpPr>
            <p:cNvPr id="62" name="rc62"/>
            <p:cNvSpPr/>
            <p:nvPr/>
          </p:nvSpPr>
          <p:spPr>
            <a:xfrm>
              <a:off x="4098916" y="3851815"/>
              <a:ext cx="200644" cy="888934"/>
            </a:xfrm>
            <a:prstGeom prst="rect">
              <a:avLst/>
            </a:prstGeom>
            <a:solidFill>
              <a:srgbClr val="80BD41">
                <a:alpha val="100000"/>
              </a:srgbClr>
            </a:solidFill>
          </p:spPr>
          <p:txBody>
            <a:bodyPr/>
            <a:lstStyle/>
            <a:p/>
          </p:txBody>
        </p:sp>
        <p:sp>
          <p:nvSpPr>
            <p:cNvPr id="63" name="rc63"/>
            <p:cNvSpPr/>
            <p:nvPr/>
          </p:nvSpPr>
          <p:spPr>
            <a:xfrm>
              <a:off x="4098916" y="3373157"/>
              <a:ext cx="200644" cy="341897"/>
            </a:xfrm>
            <a:prstGeom prst="rect">
              <a:avLst/>
            </a:prstGeom>
            <a:solidFill>
              <a:srgbClr val="0058AB">
                <a:alpha val="100000"/>
              </a:srgbClr>
            </a:solidFill>
          </p:spPr>
          <p:txBody>
            <a:bodyPr/>
            <a:lstStyle/>
            <a:p/>
          </p:txBody>
        </p:sp>
        <p:sp>
          <p:nvSpPr>
            <p:cNvPr id="64" name="rc64"/>
            <p:cNvSpPr/>
            <p:nvPr/>
          </p:nvSpPr>
          <p:spPr>
            <a:xfrm>
              <a:off x="4098916" y="3715054"/>
              <a:ext cx="200644" cy="136760"/>
            </a:xfrm>
            <a:prstGeom prst="rect">
              <a:avLst/>
            </a:prstGeom>
            <a:solidFill>
              <a:srgbClr val="1CABE2">
                <a:alpha val="100000"/>
              </a:srgbClr>
            </a:solidFill>
          </p:spPr>
          <p:txBody>
            <a:bodyPr/>
            <a:lstStyle/>
            <a:p/>
          </p:txBody>
        </p:sp>
        <p:sp>
          <p:nvSpPr>
            <p:cNvPr id="65" name="rc65"/>
            <p:cNvSpPr/>
            <p:nvPr/>
          </p:nvSpPr>
          <p:spPr>
            <a:xfrm>
              <a:off x="4321854" y="3854611"/>
              <a:ext cx="200644" cy="886137"/>
            </a:xfrm>
            <a:prstGeom prst="rect">
              <a:avLst/>
            </a:prstGeom>
            <a:solidFill>
              <a:srgbClr val="80BD41">
                <a:alpha val="100000"/>
              </a:srgbClr>
            </a:solidFill>
          </p:spPr>
          <p:txBody>
            <a:bodyPr/>
            <a:lstStyle/>
            <a:p/>
          </p:txBody>
        </p:sp>
        <p:sp>
          <p:nvSpPr>
            <p:cNvPr id="66" name="rc66"/>
            <p:cNvSpPr/>
            <p:nvPr/>
          </p:nvSpPr>
          <p:spPr>
            <a:xfrm>
              <a:off x="4321854" y="3356160"/>
              <a:ext cx="200644" cy="429222"/>
            </a:xfrm>
            <a:prstGeom prst="rect">
              <a:avLst/>
            </a:prstGeom>
            <a:solidFill>
              <a:srgbClr val="0058AB">
                <a:alpha val="100000"/>
              </a:srgbClr>
            </a:solidFill>
          </p:spPr>
          <p:txBody>
            <a:bodyPr/>
            <a:lstStyle/>
            <a:p/>
          </p:txBody>
        </p:sp>
        <p:sp>
          <p:nvSpPr>
            <p:cNvPr id="67" name="rc67"/>
            <p:cNvSpPr/>
            <p:nvPr/>
          </p:nvSpPr>
          <p:spPr>
            <a:xfrm>
              <a:off x="4321854" y="3785382"/>
              <a:ext cx="200644" cy="69229"/>
            </a:xfrm>
            <a:prstGeom prst="rect">
              <a:avLst/>
            </a:prstGeom>
            <a:solidFill>
              <a:srgbClr val="1CABE2">
                <a:alpha val="100000"/>
              </a:srgbClr>
            </a:solidFill>
          </p:spPr>
          <p:txBody>
            <a:bodyPr/>
            <a:lstStyle/>
            <a:p/>
          </p:txBody>
        </p:sp>
        <p:sp>
          <p:nvSpPr>
            <p:cNvPr id="68" name="rc68"/>
            <p:cNvSpPr/>
            <p:nvPr/>
          </p:nvSpPr>
          <p:spPr>
            <a:xfrm>
              <a:off x="4544792" y="3806512"/>
              <a:ext cx="200644" cy="934237"/>
            </a:xfrm>
            <a:prstGeom prst="rect">
              <a:avLst/>
            </a:prstGeom>
            <a:solidFill>
              <a:srgbClr val="80BD41">
                <a:alpha val="100000"/>
              </a:srgbClr>
            </a:solidFill>
          </p:spPr>
          <p:txBody>
            <a:bodyPr/>
            <a:lstStyle/>
            <a:p/>
          </p:txBody>
        </p:sp>
        <p:sp>
          <p:nvSpPr>
            <p:cNvPr id="69" name="rc69"/>
            <p:cNvSpPr/>
            <p:nvPr/>
          </p:nvSpPr>
          <p:spPr>
            <a:xfrm>
              <a:off x="4544792" y="3325239"/>
              <a:ext cx="200644" cy="382187"/>
            </a:xfrm>
            <a:prstGeom prst="rect">
              <a:avLst/>
            </a:prstGeom>
            <a:solidFill>
              <a:srgbClr val="0058AB">
                <a:alpha val="100000"/>
              </a:srgbClr>
            </a:solidFill>
          </p:spPr>
          <p:txBody>
            <a:bodyPr/>
            <a:lstStyle/>
            <a:p/>
          </p:txBody>
        </p:sp>
        <p:sp>
          <p:nvSpPr>
            <p:cNvPr id="70" name="rc70"/>
            <p:cNvSpPr/>
            <p:nvPr/>
          </p:nvSpPr>
          <p:spPr>
            <a:xfrm>
              <a:off x="4544792" y="3707426"/>
              <a:ext cx="200644" cy="99085"/>
            </a:xfrm>
            <a:prstGeom prst="rect">
              <a:avLst/>
            </a:prstGeom>
            <a:solidFill>
              <a:srgbClr val="1CABE2">
                <a:alpha val="100000"/>
              </a:srgbClr>
            </a:solidFill>
          </p:spPr>
          <p:txBody>
            <a:bodyPr/>
            <a:lstStyle/>
            <a:p/>
          </p:txBody>
        </p:sp>
        <p:sp>
          <p:nvSpPr>
            <p:cNvPr id="71" name="rc71"/>
            <p:cNvSpPr/>
            <p:nvPr/>
          </p:nvSpPr>
          <p:spPr>
            <a:xfrm>
              <a:off x="4767730" y="3728964"/>
              <a:ext cx="200644" cy="1011785"/>
            </a:xfrm>
            <a:prstGeom prst="rect">
              <a:avLst/>
            </a:prstGeom>
            <a:solidFill>
              <a:srgbClr val="80BD41">
                <a:alpha val="100000"/>
              </a:srgbClr>
            </a:solidFill>
          </p:spPr>
          <p:txBody>
            <a:bodyPr/>
            <a:lstStyle/>
            <a:p/>
          </p:txBody>
        </p:sp>
        <p:sp>
          <p:nvSpPr>
            <p:cNvPr id="72" name="rc72"/>
            <p:cNvSpPr/>
            <p:nvPr/>
          </p:nvSpPr>
          <p:spPr>
            <a:xfrm>
              <a:off x="4767730" y="3295342"/>
              <a:ext cx="200644" cy="317989"/>
            </a:xfrm>
            <a:prstGeom prst="rect">
              <a:avLst/>
            </a:prstGeom>
            <a:solidFill>
              <a:srgbClr val="0058AB">
                <a:alpha val="100000"/>
              </a:srgbClr>
            </a:solidFill>
          </p:spPr>
          <p:txBody>
            <a:bodyPr/>
            <a:lstStyle/>
            <a:p/>
          </p:txBody>
        </p:sp>
        <p:sp>
          <p:nvSpPr>
            <p:cNvPr id="73" name="rc73"/>
            <p:cNvSpPr/>
            <p:nvPr/>
          </p:nvSpPr>
          <p:spPr>
            <a:xfrm>
              <a:off x="4767730" y="3613331"/>
              <a:ext cx="200644" cy="115632"/>
            </a:xfrm>
            <a:prstGeom prst="rect">
              <a:avLst/>
            </a:prstGeom>
            <a:solidFill>
              <a:srgbClr val="1CABE2">
                <a:alpha val="100000"/>
              </a:srgbClr>
            </a:solidFill>
          </p:spPr>
          <p:txBody>
            <a:bodyPr/>
            <a:lstStyle/>
            <a:p/>
          </p:txBody>
        </p:sp>
        <p:sp>
          <p:nvSpPr>
            <p:cNvPr id="74" name="rc74"/>
            <p:cNvSpPr/>
            <p:nvPr/>
          </p:nvSpPr>
          <p:spPr>
            <a:xfrm>
              <a:off x="4990668" y="3620149"/>
              <a:ext cx="200644" cy="1120600"/>
            </a:xfrm>
            <a:prstGeom prst="rect">
              <a:avLst/>
            </a:prstGeom>
            <a:solidFill>
              <a:srgbClr val="80BD41">
                <a:alpha val="100000"/>
              </a:srgbClr>
            </a:solidFill>
          </p:spPr>
          <p:txBody>
            <a:bodyPr/>
            <a:lstStyle/>
            <a:p/>
          </p:txBody>
        </p:sp>
        <p:sp>
          <p:nvSpPr>
            <p:cNvPr id="75" name="rc75"/>
            <p:cNvSpPr/>
            <p:nvPr/>
          </p:nvSpPr>
          <p:spPr>
            <a:xfrm>
              <a:off x="4990668" y="3266275"/>
              <a:ext cx="200644" cy="265405"/>
            </a:xfrm>
            <a:prstGeom prst="rect">
              <a:avLst/>
            </a:prstGeom>
            <a:solidFill>
              <a:srgbClr val="0058AB">
                <a:alpha val="100000"/>
              </a:srgbClr>
            </a:solidFill>
          </p:spPr>
          <p:txBody>
            <a:bodyPr/>
            <a:lstStyle/>
            <a:p/>
          </p:txBody>
        </p:sp>
        <p:sp>
          <p:nvSpPr>
            <p:cNvPr id="76" name="rc76"/>
            <p:cNvSpPr/>
            <p:nvPr/>
          </p:nvSpPr>
          <p:spPr>
            <a:xfrm>
              <a:off x="4990668" y="3531681"/>
              <a:ext cx="200644" cy="88468"/>
            </a:xfrm>
            <a:prstGeom prst="rect">
              <a:avLst/>
            </a:prstGeom>
            <a:solidFill>
              <a:srgbClr val="1CABE2">
                <a:alpha val="100000"/>
              </a:srgbClr>
            </a:solidFill>
          </p:spPr>
          <p:txBody>
            <a:bodyPr/>
            <a:lstStyle/>
            <a:p/>
          </p:txBody>
        </p:sp>
        <p:sp>
          <p:nvSpPr>
            <p:cNvPr id="77" name="rc77"/>
            <p:cNvSpPr/>
            <p:nvPr/>
          </p:nvSpPr>
          <p:spPr>
            <a:xfrm>
              <a:off x="5213606" y="3579937"/>
              <a:ext cx="200644" cy="1160812"/>
            </a:xfrm>
            <a:prstGeom prst="rect">
              <a:avLst/>
            </a:prstGeom>
            <a:solidFill>
              <a:srgbClr val="80BD41">
                <a:alpha val="100000"/>
              </a:srgbClr>
            </a:solidFill>
          </p:spPr>
          <p:txBody>
            <a:bodyPr/>
            <a:lstStyle/>
            <a:p/>
          </p:txBody>
        </p:sp>
        <p:sp>
          <p:nvSpPr>
            <p:cNvPr id="78" name="rc78"/>
            <p:cNvSpPr/>
            <p:nvPr/>
          </p:nvSpPr>
          <p:spPr>
            <a:xfrm>
              <a:off x="5213606" y="3233201"/>
              <a:ext cx="200644" cy="271358"/>
            </a:xfrm>
            <a:prstGeom prst="rect">
              <a:avLst/>
            </a:prstGeom>
            <a:solidFill>
              <a:srgbClr val="0058AB">
                <a:alpha val="100000"/>
              </a:srgbClr>
            </a:solidFill>
          </p:spPr>
          <p:txBody>
            <a:bodyPr/>
            <a:lstStyle/>
            <a:p/>
          </p:txBody>
        </p:sp>
        <p:sp>
          <p:nvSpPr>
            <p:cNvPr id="79" name="rc79"/>
            <p:cNvSpPr/>
            <p:nvPr/>
          </p:nvSpPr>
          <p:spPr>
            <a:xfrm>
              <a:off x="5213606" y="3504559"/>
              <a:ext cx="200644" cy="75377"/>
            </a:xfrm>
            <a:prstGeom prst="rect">
              <a:avLst/>
            </a:prstGeom>
            <a:solidFill>
              <a:srgbClr val="1CABE2">
                <a:alpha val="100000"/>
              </a:srgbClr>
            </a:solidFill>
          </p:spPr>
          <p:txBody>
            <a:bodyPr/>
            <a:lstStyle/>
            <a:p/>
          </p:txBody>
        </p:sp>
        <p:sp>
          <p:nvSpPr>
            <p:cNvPr id="80" name="rc80"/>
            <p:cNvSpPr/>
            <p:nvPr/>
          </p:nvSpPr>
          <p:spPr>
            <a:xfrm>
              <a:off x="5436544" y="3580921"/>
              <a:ext cx="200644" cy="1159828"/>
            </a:xfrm>
            <a:prstGeom prst="rect">
              <a:avLst/>
            </a:prstGeom>
            <a:solidFill>
              <a:srgbClr val="80BD41">
                <a:alpha val="100000"/>
              </a:srgbClr>
            </a:solidFill>
          </p:spPr>
          <p:txBody>
            <a:bodyPr/>
            <a:lstStyle/>
            <a:p/>
          </p:txBody>
        </p:sp>
        <p:sp>
          <p:nvSpPr>
            <p:cNvPr id="81" name="rc81"/>
            <p:cNvSpPr/>
            <p:nvPr/>
          </p:nvSpPr>
          <p:spPr>
            <a:xfrm>
              <a:off x="5436544" y="3214659"/>
              <a:ext cx="200644" cy="289957"/>
            </a:xfrm>
            <a:prstGeom prst="rect">
              <a:avLst/>
            </a:prstGeom>
            <a:solidFill>
              <a:srgbClr val="0058AB">
                <a:alpha val="100000"/>
              </a:srgbClr>
            </a:solidFill>
          </p:spPr>
          <p:txBody>
            <a:bodyPr/>
            <a:lstStyle/>
            <a:p/>
          </p:txBody>
        </p:sp>
        <p:sp>
          <p:nvSpPr>
            <p:cNvPr id="82" name="rc82"/>
            <p:cNvSpPr/>
            <p:nvPr/>
          </p:nvSpPr>
          <p:spPr>
            <a:xfrm>
              <a:off x="5436544" y="3504616"/>
              <a:ext cx="200644" cy="76304"/>
            </a:xfrm>
            <a:prstGeom prst="rect">
              <a:avLst/>
            </a:prstGeom>
            <a:solidFill>
              <a:srgbClr val="1CABE2">
                <a:alpha val="100000"/>
              </a:srgbClr>
            </a:solidFill>
          </p:spPr>
          <p:txBody>
            <a:bodyPr/>
            <a:lstStyle/>
            <a:p/>
          </p:txBody>
        </p:sp>
        <p:sp>
          <p:nvSpPr>
            <p:cNvPr id="83" name="rc83"/>
            <p:cNvSpPr/>
            <p:nvPr/>
          </p:nvSpPr>
          <p:spPr>
            <a:xfrm>
              <a:off x="5659482" y="3569606"/>
              <a:ext cx="200644" cy="1171143"/>
            </a:xfrm>
            <a:prstGeom prst="rect">
              <a:avLst/>
            </a:prstGeom>
            <a:solidFill>
              <a:srgbClr val="80BD41">
                <a:alpha val="100000"/>
              </a:srgbClr>
            </a:solidFill>
          </p:spPr>
          <p:txBody>
            <a:bodyPr/>
            <a:lstStyle/>
            <a:p/>
          </p:txBody>
        </p:sp>
        <p:sp>
          <p:nvSpPr>
            <p:cNvPr id="84" name="rc84"/>
            <p:cNvSpPr/>
            <p:nvPr/>
          </p:nvSpPr>
          <p:spPr>
            <a:xfrm>
              <a:off x="5659482" y="3219785"/>
              <a:ext cx="200644" cy="288982"/>
            </a:xfrm>
            <a:prstGeom prst="rect">
              <a:avLst/>
            </a:prstGeom>
            <a:solidFill>
              <a:srgbClr val="0058AB">
                <a:alpha val="100000"/>
              </a:srgbClr>
            </a:solidFill>
          </p:spPr>
          <p:txBody>
            <a:bodyPr/>
            <a:lstStyle/>
            <a:p/>
          </p:txBody>
        </p:sp>
        <p:sp>
          <p:nvSpPr>
            <p:cNvPr id="85" name="rc85"/>
            <p:cNvSpPr/>
            <p:nvPr/>
          </p:nvSpPr>
          <p:spPr>
            <a:xfrm>
              <a:off x="5659482" y="3508767"/>
              <a:ext cx="200644" cy="60838"/>
            </a:xfrm>
            <a:prstGeom prst="rect">
              <a:avLst/>
            </a:prstGeom>
            <a:solidFill>
              <a:srgbClr val="1CABE2">
                <a:alpha val="100000"/>
              </a:srgbClr>
            </a:solidFill>
          </p:spPr>
          <p:txBody>
            <a:bodyPr/>
            <a:lstStyle/>
            <a:p/>
          </p:txBody>
        </p:sp>
        <p:sp>
          <p:nvSpPr>
            <p:cNvPr id="86" name="rc86"/>
            <p:cNvSpPr/>
            <p:nvPr/>
          </p:nvSpPr>
          <p:spPr>
            <a:xfrm>
              <a:off x="5882419" y="3647168"/>
              <a:ext cx="200644" cy="1093581"/>
            </a:xfrm>
            <a:prstGeom prst="rect">
              <a:avLst/>
            </a:prstGeom>
            <a:solidFill>
              <a:srgbClr val="80BD41">
                <a:alpha val="100000"/>
              </a:srgbClr>
            </a:solidFill>
          </p:spPr>
          <p:txBody>
            <a:bodyPr/>
            <a:lstStyle/>
            <a:p/>
          </p:txBody>
        </p:sp>
        <p:sp>
          <p:nvSpPr>
            <p:cNvPr id="87" name="rc87"/>
            <p:cNvSpPr/>
            <p:nvPr/>
          </p:nvSpPr>
          <p:spPr>
            <a:xfrm>
              <a:off x="5882419" y="3178490"/>
              <a:ext cx="200644" cy="390564"/>
            </a:xfrm>
            <a:prstGeom prst="rect">
              <a:avLst/>
            </a:prstGeom>
            <a:solidFill>
              <a:srgbClr val="0058AB">
                <a:alpha val="100000"/>
              </a:srgbClr>
            </a:solidFill>
          </p:spPr>
          <p:txBody>
            <a:bodyPr/>
            <a:lstStyle/>
            <a:p/>
          </p:txBody>
        </p:sp>
        <p:sp>
          <p:nvSpPr>
            <p:cNvPr id="88" name="rc88"/>
            <p:cNvSpPr/>
            <p:nvPr/>
          </p:nvSpPr>
          <p:spPr>
            <a:xfrm>
              <a:off x="5882419" y="3569055"/>
              <a:ext cx="200644" cy="78113"/>
            </a:xfrm>
            <a:prstGeom prst="rect">
              <a:avLst/>
            </a:prstGeom>
            <a:solidFill>
              <a:srgbClr val="1CABE2">
                <a:alpha val="100000"/>
              </a:srgbClr>
            </a:solidFill>
          </p:spPr>
          <p:txBody>
            <a:bodyPr/>
            <a:lstStyle/>
            <a:p/>
          </p:txBody>
        </p:sp>
        <p:sp>
          <p:nvSpPr>
            <p:cNvPr id="89" name="rc89"/>
            <p:cNvSpPr/>
            <p:nvPr/>
          </p:nvSpPr>
          <p:spPr>
            <a:xfrm>
              <a:off x="6105357" y="3506771"/>
              <a:ext cx="200644" cy="1233978"/>
            </a:xfrm>
            <a:prstGeom prst="rect">
              <a:avLst/>
            </a:prstGeom>
            <a:solidFill>
              <a:srgbClr val="80BD41">
                <a:alpha val="100000"/>
              </a:srgbClr>
            </a:solidFill>
          </p:spPr>
          <p:txBody>
            <a:bodyPr/>
            <a:lstStyle/>
            <a:p/>
          </p:txBody>
        </p:sp>
        <p:sp>
          <p:nvSpPr>
            <p:cNvPr id="90" name="rc90"/>
            <p:cNvSpPr/>
            <p:nvPr/>
          </p:nvSpPr>
          <p:spPr>
            <a:xfrm>
              <a:off x="6105357" y="3138181"/>
              <a:ext cx="200644" cy="336538"/>
            </a:xfrm>
            <a:prstGeom prst="rect">
              <a:avLst/>
            </a:prstGeom>
            <a:solidFill>
              <a:srgbClr val="0058AB">
                <a:alpha val="100000"/>
              </a:srgbClr>
            </a:solidFill>
          </p:spPr>
          <p:txBody>
            <a:bodyPr/>
            <a:lstStyle/>
            <a:p/>
          </p:txBody>
        </p:sp>
        <p:sp>
          <p:nvSpPr>
            <p:cNvPr id="91" name="rc91"/>
            <p:cNvSpPr/>
            <p:nvPr/>
          </p:nvSpPr>
          <p:spPr>
            <a:xfrm>
              <a:off x="6105357" y="3474719"/>
              <a:ext cx="200644" cy="32051"/>
            </a:xfrm>
            <a:prstGeom prst="rect">
              <a:avLst/>
            </a:prstGeom>
            <a:solidFill>
              <a:srgbClr val="1CABE2">
                <a:alpha val="100000"/>
              </a:srgbClr>
            </a:solidFill>
          </p:spPr>
          <p:txBody>
            <a:bodyPr/>
            <a:lstStyle/>
            <a:p/>
          </p:txBody>
        </p:sp>
        <p:sp>
          <p:nvSpPr>
            <p:cNvPr id="92" name="rc92"/>
            <p:cNvSpPr/>
            <p:nvPr/>
          </p:nvSpPr>
          <p:spPr>
            <a:xfrm>
              <a:off x="6328295" y="3512069"/>
              <a:ext cx="200644" cy="1228680"/>
            </a:xfrm>
            <a:prstGeom prst="rect">
              <a:avLst/>
            </a:prstGeom>
            <a:solidFill>
              <a:srgbClr val="80BD41">
                <a:alpha val="100000"/>
              </a:srgbClr>
            </a:solidFill>
          </p:spPr>
          <p:txBody>
            <a:bodyPr/>
            <a:lstStyle/>
            <a:p/>
          </p:txBody>
        </p:sp>
        <p:sp>
          <p:nvSpPr>
            <p:cNvPr id="93" name="rc93"/>
            <p:cNvSpPr/>
            <p:nvPr/>
          </p:nvSpPr>
          <p:spPr>
            <a:xfrm>
              <a:off x="6328295" y="3102509"/>
              <a:ext cx="200644" cy="262119"/>
            </a:xfrm>
            <a:prstGeom prst="rect">
              <a:avLst/>
            </a:prstGeom>
            <a:solidFill>
              <a:srgbClr val="0058AB">
                <a:alpha val="100000"/>
              </a:srgbClr>
            </a:solidFill>
          </p:spPr>
          <p:txBody>
            <a:bodyPr/>
            <a:lstStyle/>
            <a:p/>
          </p:txBody>
        </p:sp>
        <p:sp>
          <p:nvSpPr>
            <p:cNvPr id="94" name="rc94"/>
            <p:cNvSpPr/>
            <p:nvPr/>
          </p:nvSpPr>
          <p:spPr>
            <a:xfrm>
              <a:off x="6328295" y="3364628"/>
              <a:ext cx="200644" cy="147440"/>
            </a:xfrm>
            <a:prstGeom prst="rect">
              <a:avLst/>
            </a:prstGeom>
            <a:solidFill>
              <a:srgbClr val="1CABE2">
                <a:alpha val="100000"/>
              </a:srgbClr>
            </a:solidFill>
          </p:spPr>
          <p:txBody>
            <a:bodyPr/>
            <a:lstStyle/>
            <a:p/>
          </p:txBody>
        </p:sp>
        <p:sp>
          <p:nvSpPr>
            <p:cNvPr id="95" name="rc95"/>
            <p:cNvSpPr/>
            <p:nvPr/>
          </p:nvSpPr>
          <p:spPr>
            <a:xfrm>
              <a:off x="6551233" y="3483615"/>
              <a:ext cx="200644" cy="1257134"/>
            </a:xfrm>
            <a:prstGeom prst="rect">
              <a:avLst/>
            </a:prstGeom>
            <a:solidFill>
              <a:srgbClr val="80BD41">
                <a:alpha val="100000"/>
              </a:srgbClr>
            </a:solidFill>
          </p:spPr>
          <p:txBody>
            <a:bodyPr/>
            <a:lstStyle/>
            <a:p/>
          </p:txBody>
        </p:sp>
        <p:sp>
          <p:nvSpPr>
            <p:cNvPr id="96" name="rc96"/>
            <p:cNvSpPr/>
            <p:nvPr/>
          </p:nvSpPr>
          <p:spPr>
            <a:xfrm>
              <a:off x="6551233" y="3064570"/>
              <a:ext cx="200644" cy="251427"/>
            </a:xfrm>
            <a:prstGeom prst="rect">
              <a:avLst/>
            </a:prstGeom>
            <a:solidFill>
              <a:srgbClr val="0058AB">
                <a:alpha val="100000"/>
              </a:srgbClr>
            </a:solidFill>
          </p:spPr>
          <p:txBody>
            <a:bodyPr/>
            <a:lstStyle/>
            <a:p/>
          </p:txBody>
        </p:sp>
        <p:sp>
          <p:nvSpPr>
            <p:cNvPr id="97" name="rc97"/>
            <p:cNvSpPr/>
            <p:nvPr/>
          </p:nvSpPr>
          <p:spPr>
            <a:xfrm>
              <a:off x="6551233" y="3315997"/>
              <a:ext cx="200644" cy="167617"/>
            </a:xfrm>
            <a:prstGeom prst="rect">
              <a:avLst/>
            </a:prstGeom>
            <a:solidFill>
              <a:srgbClr val="1CABE2">
                <a:alpha val="100000"/>
              </a:srgbClr>
            </a:solidFill>
          </p:spPr>
          <p:txBody>
            <a:bodyPr/>
            <a:lstStyle/>
            <a:p/>
          </p:txBody>
        </p:sp>
        <p:sp>
          <p:nvSpPr>
            <p:cNvPr id="98" name="rc98"/>
            <p:cNvSpPr/>
            <p:nvPr/>
          </p:nvSpPr>
          <p:spPr>
            <a:xfrm>
              <a:off x="6774171" y="3342060"/>
              <a:ext cx="200644" cy="1398689"/>
            </a:xfrm>
            <a:prstGeom prst="rect">
              <a:avLst/>
            </a:prstGeom>
            <a:solidFill>
              <a:srgbClr val="80BD41">
                <a:alpha val="100000"/>
              </a:srgbClr>
            </a:solidFill>
          </p:spPr>
          <p:txBody>
            <a:bodyPr/>
            <a:lstStyle/>
            <a:p/>
          </p:txBody>
        </p:sp>
        <p:sp>
          <p:nvSpPr>
            <p:cNvPr id="99" name="rc99"/>
            <p:cNvSpPr/>
            <p:nvPr/>
          </p:nvSpPr>
          <p:spPr>
            <a:xfrm>
              <a:off x="6774171" y="3035030"/>
              <a:ext cx="200644" cy="153515"/>
            </a:xfrm>
            <a:prstGeom prst="rect">
              <a:avLst/>
            </a:prstGeom>
            <a:solidFill>
              <a:srgbClr val="0058AB">
                <a:alpha val="100000"/>
              </a:srgbClr>
            </a:solidFill>
          </p:spPr>
          <p:txBody>
            <a:bodyPr/>
            <a:lstStyle/>
            <a:p/>
          </p:txBody>
        </p:sp>
        <p:sp>
          <p:nvSpPr>
            <p:cNvPr id="100" name="rc100"/>
            <p:cNvSpPr/>
            <p:nvPr/>
          </p:nvSpPr>
          <p:spPr>
            <a:xfrm>
              <a:off x="6774171" y="3188545"/>
              <a:ext cx="200644" cy="153515"/>
            </a:xfrm>
            <a:prstGeom prst="rect">
              <a:avLst/>
            </a:prstGeom>
            <a:solidFill>
              <a:srgbClr val="1CABE2">
                <a:alpha val="100000"/>
              </a:srgbClr>
            </a:solidFill>
          </p:spPr>
          <p:txBody>
            <a:bodyPr/>
            <a:lstStyle/>
            <a:p/>
          </p:txBody>
        </p:sp>
        <p:sp>
          <p:nvSpPr>
            <p:cNvPr id="101" name="rc101"/>
            <p:cNvSpPr/>
            <p:nvPr/>
          </p:nvSpPr>
          <p:spPr>
            <a:xfrm>
              <a:off x="6997109" y="2999760"/>
              <a:ext cx="200644" cy="151972"/>
            </a:xfrm>
            <a:prstGeom prst="rect">
              <a:avLst/>
            </a:prstGeom>
            <a:solidFill>
              <a:srgbClr val="F26A21">
                <a:alpha val="100000"/>
              </a:srgbClr>
            </a:solidFill>
          </p:spPr>
          <p:txBody>
            <a:bodyPr/>
            <a:lstStyle/>
            <a:p/>
          </p:txBody>
        </p:sp>
        <p:sp>
          <p:nvSpPr>
            <p:cNvPr id="102" name="rc102"/>
            <p:cNvSpPr/>
            <p:nvPr/>
          </p:nvSpPr>
          <p:spPr>
            <a:xfrm>
              <a:off x="6997109" y="3151732"/>
              <a:ext cx="200644" cy="1589017"/>
            </a:xfrm>
            <a:prstGeom prst="rect">
              <a:avLst/>
            </a:prstGeom>
            <a:solidFill>
              <a:srgbClr val="FFC20E">
                <a:alpha val="100000"/>
              </a:srgbClr>
            </a:solidFill>
          </p:spPr>
          <p:txBody>
            <a:bodyPr/>
            <a:lstStyle/>
            <a:p/>
          </p:txBody>
        </p:sp>
        <p:sp>
          <p:nvSpPr>
            <p:cNvPr id="103" name="rc103"/>
            <p:cNvSpPr/>
            <p:nvPr/>
          </p:nvSpPr>
          <p:spPr>
            <a:xfrm>
              <a:off x="7220047" y="2966198"/>
              <a:ext cx="200644" cy="150446"/>
            </a:xfrm>
            <a:prstGeom prst="rect">
              <a:avLst/>
            </a:prstGeom>
            <a:solidFill>
              <a:srgbClr val="F26A21">
                <a:alpha val="100000"/>
              </a:srgbClr>
            </a:solidFill>
          </p:spPr>
          <p:txBody>
            <a:bodyPr/>
            <a:lstStyle/>
            <a:p/>
          </p:txBody>
        </p:sp>
        <p:sp>
          <p:nvSpPr>
            <p:cNvPr id="104" name="rc104"/>
            <p:cNvSpPr/>
            <p:nvPr/>
          </p:nvSpPr>
          <p:spPr>
            <a:xfrm>
              <a:off x="7220047" y="3116644"/>
              <a:ext cx="200644" cy="1624104"/>
            </a:xfrm>
            <a:prstGeom prst="rect">
              <a:avLst/>
            </a:prstGeom>
            <a:solidFill>
              <a:srgbClr val="FFC20E">
                <a:alpha val="100000"/>
              </a:srgbClr>
            </a:solidFill>
          </p:spPr>
          <p:txBody>
            <a:bodyPr/>
            <a:lstStyle/>
            <a:p/>
          </p:txBody>
        </p:sp>
        <p:sp>
          <p:nvSpPr>
            <p:cNvPr id="105" name="rc105"/>
            <p:cNvSpPr/>
            <p:nvPr/>
          </p:nvSpPr>
          <p:spPr>
            <a:xfrm>
              <a:off x="7442985" y="2931144"/>
              <a:ext cx="200644" cy="148934"/>
            </a:xfrm>
            <a:prstGeom prst="rect">
              <a:avLst/>
            </a:prstGeom>
            <a:solidFill>
              <a:srgbClr val="F26A21">
                <a:alpha val="100000"/>
              </a:srgbClr>
            </a:solidFill>
          </p:spPr>
          <p:txBody>
            <a:bodyPr/>
            <a:lstStyle/>
            <a:p/>
          </p:txBody>
        </p:sp>
        <p:sp>
          <p:nvSpPr>
            <p:cNvPr id="106" name="rc106"/>
            <p:cNvSpPr/>
            <p:nvPr/>
          </p:nvSpPr>
          <p:spPr>
            <a:xfrm>
              <a:off x="7442985" y="3080079"/>
              <a:ext cx="200644" cy="1660670"/>
            </a:xfrm>
            <a:prstGeom prst="rect">
              <a:avLst/>
            </a:prstGeom>
            <a:solidFill>
              <a:srgbClr val="FFC20E">
                <a:alpha val="100000"/>
              </a:srgbClr>
            </a:solidFill>
          </p:spPr>
          <p:txBody>
            <a:bodyPr/>
            <a:lstStyle/>
            <a:p/>
          </p:txBody>
        </p:sp>
        <p:sp>
          <p:nvSpPr>
            <p:cNvPr id="107" name="rc107"/>
            <p:cNvSpPr/>
            <p:nvPr/>
          </p:nvSpPr>
          <p:spPr>
            <a:xfrm>
              <a:off x="7665922" y="2893758"/>
              <a:ext cx="200644" cy="147438"/>
            </a:xfrm>
            <a:prstGeom prst="rect">
              <a:avLst/>
            </a:prstGeom>
            <a:solidFill>
              <a:srgbClr val="F26A21">
                <a:alpha val="100000"/>
              </a:srgbClr>
            </a:solidFill>
          </p:spPr>
          <p:txBody>
            <a:bodyPr/>
            <a:lstStyle/>
            <a:p/>
          </p:txBody>
        </p:sp>
        <p:sp>
          <p:nvSpPr>
            <p:cNvPr id="108" name="rc108"/>
            <p:cNvSpPr/>
            <p:nvPr/>
          </p:nvSpPr>
          <p:spPr>
            <a:xfrm>
              <a:off x="7665922" y="3041197"/>
              <a:ext cx="200644" cy="1699552"/>
            </a:xfrm>
            <a:prstGeom prst="rect">
              <a:avLst/>
            </a:prstGeom>
            <a:solidFill>
              <a:srgbClr val="FFC20E">
                <a:alpha val="100000"/>
              </a:srgbClr>
            </a:solidFill>
          </p:spPr>
          <p:txBody>
            <a:bodyPr/>
            <a:lstStyle/>
            <a:p/>
          </p:txBody>
        </p:sp>
        <p:sp>
          <p:nvSpPr>
            <p:cNvPr id="109" name="rc109"/>
            <p:cNvSpPr/>
            <p:nvPr/>
          </p:nvSpPr>
          <p:spPr>
            <a:xfrm>
              <a:off x="7888860" y="2857047"/>
              <a:ext cx="200644" cy="145957"/>
            </a:xfrm>
            <a:prstGeom prst="rect">
              <a:avLst/>
            </a:prstGeom>
            <a:solidFill>
              <a:srgbClr val="F26A21">
                <a:alpha val="100000"/>
              </a:srgbClr>
            </a:solidFill>
          </p:spPr>
          <p:txBody>
            <a:bodyPr/>
            <a:lstStyle/>
            <a:p/>
          </p:txBody>
        </p:sp>
        <p:sp>
          <p:nvSpPr>
            <p:cNvPr id="110" name="rc110"/>
            <p:cNvSpPr/>
            <p:nvPr/>
          </p:nvSpPr>
          <p:spPr>
            <a:xfrm>
              <a:off x="7888860" y="3003004"/>
              <a:ext cx="200644" cy="1737745"/>
            </a:xfrm>
            <a:prstGeom prst="rect">
              <a:avLst/>
            </a:prstGeom>
            <a:solidFill>
              <a:srgbClr val="FFC20E">
                <a:alpha val="100000"/>
              </a:srgbClr>
            </a:solidFill>
          </p:spPr>
          <p:txBody>
            <a:bodyPr/>
            <a:lstStyle/>
            <a:p/>
          </p:txBody>
        </p:sp>
        <p:sp>
          <p:nvSpPr>
            <p:cNvPr id="111" name="rc111"/>
            <p:cNvSpPr/>
            <p:nvPr/>
          </p:nvSpPr>
          <p:spPr>
            <a:xfrm>
              <a:off x="8111798" y="2827786"/>
              <a:ext cx="200644" cy="144491"/>
            </a:xfrm>
            <a:prstGeom prst="rect">
              <a:avLst/>
            </a:prstGeom>
            <a:solidFill>
              <a:srgbClr val="F26A21">
                <a:alpha val="100000"/>
              </a:srgbClr>
            </a:solidFill>
          </p:spPr>
          <p:txBody>
            <a:bodyPr/>
            <a:lstStyle/>
            <a:p/>
          </p:txBody>
        </p:sp>
        <p:sp>
          <p:nvSpPr>
            <p:cNvPr id="112" name="rc112"/>
            <p:cNvSpPr/>
            <p:nvPr/>
          </p:nvSpPr>
          <p:spPr>
            <a:xfrm>
              <a:off x="8111798" y="2972277"/>
              <a:ext cx="200644" cy="1768472"/>
            </a:xfrm>
            <a:prstGeom prst="rect">
              <a:avLst/>
            </a:prstGeom>
            <a:solidFill>
              <a:srgbClr val="FFC20E">
                <a:alpha val="100000"/>
              </a:srgbClr>
            </a:solidFill>
          </p:spPr>
          <p:txBody>
            <a:bodyPr/>
            <a:lstStyle/>
            <a:p/>
          </p:txBody>
        </p:sp>
        <p:sp>
          <p:nvSpPr>
            <p:cNvPr id="113" name="pl113"/>
            <p:cNvSpPr/>
            <p:nvPr/>
          </p:nvSpPr>
          <p:spPr>
            <a:xfrm>
              <a:off x="1523984" y="1345283"/>
              <a:ext cx="5350508" cy="1237930"/>
            </a:xfrm>
            <a:custGeom>
              <a:avLst/>
              <a:pathLst>
                <a:path w="5350508" h="1237930">
                  <a:moveTo>
                    <a:pt x="0" y="1237930"/>
                  </a:moveTo>
                  <a:lnTo>
                    <a:pt x="222937" y="636649"/>
                  </a:lnTo>
                  <a:lnTo>
                    <a:pt x="445875" y="318324"/>
                  </a:lnTo>
                  <a:lnTo>
                    <a:pt x="668813" y="176847"/>
                  </a:lnTo>
                  <a:lnTo>
                    <a:pt x="891751" y="70738"/>
                  </a:lnTo>
                  <a:lnTo>
                    <a:pt x="1114689" y="0"/>
                  </a:lnTo>
                  <a:lnTo>
                    <a:pt x="1337627" y="176847"/>
                  </a:lnTo>
                  <a:lnTo>
                    <a:pt x="1560565" y="247586"/>
                  </a:lnTo>
                  <a:lnTo>
                    <a:pt x="1783502" y="389063"/>
                  </a:lnTo>
                  <a:lnTo>
                    <a:pt x="2006440" y="495172"/>
                  </a:lnTo>
                  <a:lnTo>
                    <a:pt x="2229378" y="530541"/>
                  </a:lnTo>
                  <a:lnTo>
                    <a:pt x="2452316" y="565911"/>
                  </a:lnTo>
                  <a:lnTo>
                    <a:pt x="2675254" y="742758"/>
                  </a:lnTo>
                  <a:lnTo>
                    <a:pt x="2898192" y="954974"/>
                  </a:lnTo>
                  <a:lnTo>
                    <a:pt x="3121130" y="813497"/>
                  </a:lnTo>
                  <a:lnTo>
                    <a:pt x="3344068" y="636649"/>
                  </a:lnTo>
                  <a:lnTo>
                    <a:pt x="3567005" y="495172"/>
                  </a:lnTo>
                  <a:lnTo>
                    <a:pt x="3789943" y="495172"/>
                  </a:lnTo>
                  <a:lnTo>
                    <a:pt x="4012881" y="530541"/>
                  </a:lnTo>
                  <a:lnTo>
                    <a:pt x="4235819" y="530541"/>
                  </a:lnTo>
                  <a:lnTo>
                    <a:pt x="4458757" y="742758"/>
                  </a:lnTo>
                  <a:lnTo>
                    <a:pt x="4681695" y="601280"/>
                  </a:lnTo>
                  <a:lnTo>
                    <a:pt x="4904633" y="424433"/>
                  </a:lnTo>
                  <a:lnTo>
                    <a:pt x="5127571" y="389063"/>
                  </a:lnTo>
                  <a:lnTo>
                    <a:pt x="5350508" y="176847"/>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840455"/>
              <a:ext cx="5350508" cy="1379408"/>
            </a:xfrm>
            <a:custGeom>
              <a:avLst/>
              <a:pathLst>
                <a:path w="5350508" h="1379408">
                  <a:moveTo>
                    <a:pt x="0" y="1379408"/>
                  </a:moveTo>
                  <a:lnTo>
                    <a:pt x="222937" y="1167191"/>
                  </a:lnTo>
                  <a:lnTo>
                    <a:pt x="445875" y="742758"/>
                  </a:lnTo>
                  <a:lnTo>
                    <a:pt x="668813" y="672019"/>
                  </a:lnTo>
                  <a:lnTo>
                    <a:pt x="891751" y="459802"/>
                  </a:lnTo>
                  <a:lnTo>
                    <a:pt x="1114689" y="176847"/>
                  </a:lnTo>
                  <a:lnTo>
                    <a:pt x="1337627" y="141477"/>
                  </a:lnTo>
                  <a:lnTo>
                    <a:pt x="1560565" y="282955"/>
                  </a:lnTo>
                  <a:lnTo>
                    <a:pt x="1783502" y="282955"/>
                  </a:lnTo>
                  <a:lnTo>
                    <a:pt x="2006440" y="318324"/>
                  </a:lnTo>
                  <a:lnTo>
                    <a:pt x="2229378" y="318324"/>
                  </a:lnTo>
                  <a:lnTo>
                    <a:pt x="2452316" y="565911"/>
                  </a:lnTo>
                  <a:lnTo>
                    <a:pt x="2675254" y="601280"/>
                  </a:lnTo>
                  <a:lnTo>
                    <a:pt x="2898192" y="636649"/>
                  </a:lnTo>
                  <a:lnTo>
                    <a:pt x="3121130" y="565911"/>
                  </a:lnTo>
                  <a:lnTo>
                    <a:pt x="3344068" y="424433"/>
                  </a:lnTo>
                  <a:lnTo>
                    <a:pt x="3567005" y="212216"/>
                  </a:lnTo>
                  <a:lnTo>
                    <a:pt x="3789943" y="176847"/>
                  </a:lnTo>
                  <a:lnTo>
                    <a:pt x="4012881" y="212216"/>
                  </a:lnTo>
                  <a:lnTo>
                    <a:pt x="4235819" y="176847"/>
                  </a:lnTo>
                  <a:lnTo>
                    <a:pt x="4458757" y="424433"/>
                  </a:lnTo>
                  <a:lnTo>
                    <a:pt x="4681695" y="176847"/>
                  </a:lnTo>
                  <a:lnTo>
                    <a:pt x="4904633" y="247586"/>
                  </a:lnTo>
                  <a:lnTo>
                    <a:pt x="5127571" y="247586"/>
                  </a:lnTo>
                  <a:lnTo>
                    <a:pt x="5350508"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3790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6" name="tx116"/>
            <p:cNvSpPr/>
            <p:nvPr/>
          </p:nvSpPr>
          <p:spPr>
            <a:xfrm>
              <a:off x="2570345"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85034"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4799724" y="1777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9" name="tx119"/>
            <p:cNvSpPr/>
            <p:nvPr/>
          </p:nvSpPr>
          <p:spPr>
            <a:xfrm>
              <a:off x="5691475"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914413" y="188540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1" name="tx121"/>
            <p:cNvSpPr/>
            <p:nvPr/>
          </p:nvSpPr>
          <p:spPr>
            <a:xfrm>
              <a:off x="6137351" y="1742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360289" y="1565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6583227"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806165"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1455656" y="328830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26" name="tx126"/>
            <p:cNvSpPr/>
            <p:nvPr/>
          </p:nvSpPr>
          <p:spPr>
            <a:xfrm>
              <a:off x="2570345"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2272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8" name="tx128"/>
            <p:cNvSpPr/>
            <p:nvPr/>
          </p:nvSpPr>
          <p:spPr>
            <a:xfrm>
              <a:off x="4799724"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691475"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5914413"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137351"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360289" y="215803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6583227" y="215803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4" name="tx134"/>
            <p:cNvSpPr/>
            <p:nvPr/>
          </p:nvSpPr>
          <p:spPr>
            <a:xfrm>
              <a:off x="6806165"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5" name="tx135"/>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584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83360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90875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9838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p:txBody>
        </p:sp>
        <p:sp>
          <p:nvSpPr>
            <p:cNvPr id="161" name="rc161"/>
            <p:cNvSpPr/>
            <p:nvPr/>
          </p:nvSpPr>
          <p:spPr>
            <a:xfrm>
              <a:off x="3325498" y="5625304"/>
              <a:ext cx="201456" cy="201456"/>
            </a:xfrm>
            <a:prstGeom prst="rect">
              <a:avLst/>
            </a:prstGeom>
            <a:solidFill>
              <a:srgbClr val="1CABE2">
                <a:alpha val="100000"/>
              </a:srgbClr>
            </a:solidFill>
          </p:spPr>
          <p:txBody>
            <a:bodyPr/>
            <a:lstStyle/>
            <a:p/>
          </p:txBody>
        </p:sp>
        <p:sp>
          <p:nvSpPr>
            <p:cNvPr id="162" name="rc162"/>
            <p:cNvSpPr/>
            <p:nvPr/>
          </p:nvSpPr>
          <p:spPr>
            <a:xfrm>
              <a:off x="4382836" y="5625304"/>
              <a:ext cx="201456" cy="201456"/>
            </a:xfrm>
            <a:prstGeom prst="rect">
              <a:avLst/>
            </a:prstGeom>
            <a:solidFill>
              <a:srgbClr val="0058AB">
                <a:alpha val="100000"/>
              </a:srgbClr>
            </a:solidFill>
          </p:spPr>
          <p:txBody>
            <a:bodyPr/>
            <a:lstStyle/>
            <a:p/>
          </p:txBody>
        </p:sp>
        <p:sp>
          <p:nvSpPr>
            <p:cNvPr id="163" name="rc163"/>
            <p:cNvSpPr/>
            <p:nvPr/>
          </p:nvSpPr>
          <p:spPr>
            <a:xfrm>
              <a:off x="5370461" y="5625304"/>
              <a:ext cx="201456" cy="201456"/>
            </a:xfrm>
            <a:prstGeom prst="rect">
              <a:avLst/>
            </a:prstGeom>
            <a:solidFill>
              <a:srgbClr val="FFC20E">
                <a:alpha val="100000"/>
              </a:srgbClr>
            </a:solidFill>
          </p:spPr>
          <p:txBody>
            <a:bodyPr/>
            <a:lstStyle/>
            <a:p/>
          </p:txBody>
        </p:sp>
        <p:sp>
          <p:nvSpPr>
            <p:cNvPr id="164" name="rc164"/>
            <p:cNvSpPr/>
            <p:nvPr/>
          </p:nvSpPr>
          <p:spPr>
            <a:xfrm>
              <a:off x="7119206" y="5625304"/>
              <a:ext cx="201455" cy="201456"/>
            </a:xfrm>
            <a:prstGeom prst="rect">
              <a:avLst/>
            </a:prstGeom>
            <a:solidFill>
              <a:srgbClr val="F26A21">
                <a:alpha val="100000"/>
              </a:srgbClr>
            </a:solidFill>
          </p:spPr>
          <p:txBody>
            <a:bodyPr/>
            <a:lstStyle/>
            <a:p/>
          </p:txBody>
        </p:sp>
        <p:sp>
          <p:nvSpPr>
            <p:cNvPr id="165" name="tx165"/>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45703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Mali</a:t>
              </a:r>
            </a:p>
          </p:txBody>
        </p:sp>
        <p:sp>
          <p:nvSpPr>
            <p:cNvPr id="176" name="tx176"/>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Mali devrait connaître une forte augmentation (&amp;gt;=50 000) du nombre de nourrissons survivants d'ici 2030. Pour maintenir la couverture actuelle, il faut vacciner un nombre croissant d'enfants.
Pour atteindre la cible ZD de l'IA2030, davantage d'enfants (~2,2%) doivent être vaccinés avec le DTC1 chaque année.
Pour améliorer la couverture et atteindre l'objectif ZD 2030, il faudra augmenter considérablement les capacités des programmes de vaccination et des systèmes de santé.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430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7799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129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84791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98288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1050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4547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804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1540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1464552"/>
              <a:ext cx="214223" cy="3410993"/>
            </a:xfrm>
            <a:prstGeom prst="rect">
              <a:avLst/>
            </a:prstGeom>
            <a:solidFill>
              <a:srgbClr val="0058AB">
                <a:alpha val="100000"/>
              </a:srgbClr>
            </a:solidFill>
          </p:spPr>
          <p:txBody>
            <a:bodyPr/>
            <a:lstStyle/>
            <a:p/>
          </p:txBody>
        </p:sp>
        <p:sp>
          <p:nvSpPr>
            <p:cNvPr id="42" name="rc42"/>
            <p:cNvSpPr/>
            <p:nvPr/>
          </p:nvSpPr>
          <p:spPr>
            <a:xfrm>
              <a:off x="1589675" y="2887277"/>
              <a:ext cx="214223" cy="1988268"/>
            </a:xfrm>
            <a:prstGeom prst="rect">
              <a:avLst/>
            </a:prstGeom>
            <a:solidFill>
              <a:srgbClr val="0058AB">
                <a:alpha val="100000"/>
              </a:srgbClr>
            </a:solidFill>
          </p:spPr>
          <p:txBody>
            <a:bodyPr/>
            <a:lstStyle/>
            <a:p/>
          </p:txBody>
        </p:sp>
        <p:sp>
          <p:nvSpPr>
            <p:cNvPr id="43" name="rc43"/>
            <p:cNvSpPr/>
            <p:nvPr/>
          </p:nvSpPr>
          <p:spPr>
            <a:xfrm>
              <a:off x="1827702" y="3656156"/>
              <a:ext cx="214223" cy="1219389"/>
            </a:xfrm>
            <a:prstGeom prst="rect">
              <a:avLst/>
            </a:prstGeom>
            <a:solidFill>
              <a:srgbClr val="0058AB">
                <a:alpha val="100000"/>
              </a:srgbClr>
            </a:solidFill>
          </p:spPr>
          <p:txBody>
            <a:bodyPr/>
            <a:lstStyle/>
            <a:p/>
          </p:txBody>
        </p:sp>
        <p:sp>
          <p:nvSpPr>
            <p:cNvPr id="44" name="rc44"/>
            <p:cNvSpPr/>
            <p:nvPr/>
          </p:nvSpPr>
          <p:spPr>
            <a:xfrm>
              <a:off x="2065728" y="3998745"/>
              <a:ext cx="214223" cy="876800"/>
            </a:xfrm>
            <a:prstGeom prst="rect">
              <a:avLst/>
            </a:prstGeom>
            <a:solidFill>
              <a:srgbClr val="0058AB">
                <a:alpha val="100000"/>
              </a:srgbClr>
            </a:solidFill>
          </p:spPr>
          <p:txBody>
            <a:bodyPr/>
            <a:lstStyle/>
            <a:p/>
          </p:txBody>
        </p:sp>
        <p:sp>
          <p:nvSpPr>
            <p:cNvPr id="45" name="rc45"/>
            <p:cNvSpPr/>
            <p:nvPr/>
          </p:nvSpPr>
          <p:spPr>
            <a:xfrm>
              <a:off x="2303754" y="4268515"/>
              <a:ext cx="214223" cy="607030"/>
            </a:xfrm>
            <a:prstGeom prst="rect">
              <a:avLst/>
            </a:prstGeom>
            <a:solidFill>
              <a:srgbClr val="0058AB">
                <a:alpha val="100000"/>
              </a:srgbClr>
            </a:solidFill>
          </p:spPr>
          <p:txBody>
            <a:bodyPr/>
            <a:lstStyle/>
            <a:p/>
          </p:txBody>
        </p:sp>
        <p:sp>
          <p:nvSpPr>
            <p:cNvPr id="46" name="rc46"/>
            <p:cNvSpPr/>
            <p:nvPr/>
          </p:nvSpPr>
          <p:spPr>
            <a:xfrm>
              <a:off x="2541780" y="4455899"/>
              <a:ext cx="214223" cy="419646"/>
            </a:xfrm>
            <a:prstGeom prst="rect">
              <a:avLst/>
            </a:prstGeom>
            <a:solidFill>
              <a:srgbClr val="0058AB">
                <a:alpha val="100000"/>
              </a:srgbClr>
            </a:solidFill>
          </p:spPr>
          <p:txBody>
            <a:bodyPr/>
            <a:lstStyle/>
            <a:p/>
          </p:txBody>
        </p:sp>
        <p:sp>
          <p:nvSpPr>
            <p:cNvPr id="47" name="rc47"/>
            <p:cNvSpPr/>
            <p:nvPr/>
          </p:nvSpPr>
          <p:spPr>
            <a:xfrm>
              <a:off x="2779807" y="3904698"/>
              <a:ext cx="214223" cy="970847"/>
            </a:xfrm>
            <a:prstGeom prst="rect">
              <a:avLst/>
            </a:prstGeom>
            <a:solidFill>
              <a:srgbClr val="0058AB">
                <a:alpha val="100000"/>
              </a:srgbClr>
            </a:solidFill>
          </p:spPr>
          <p:txBody>
            <a:bodyPr/>
            <a:lstStyle/>
            <a:p/>
          </p:txBody>
        </p:sp>
        <p:sp>
          <p:nvSpPr>
            <p:cNvPr id="48" name="rc48"/>
            <p:cNvSpPr/>
            <p:nvPr/>
          </p:nvSpPr>
          <p:spPr>
            <a:xfrm>
              <a:off x="3017833" y="3653353"/>
              <a:ext cx="214223" cy="1222192"/>
            </a:xfrm>
            <a:prstGeom prst="rect">
              <a:avLst/>
            </a:prstGeom>
            <a:solidFill>
              <a:srgbClr val="0058AB">
                <a:alpha val="100000"/>
              </a:srgbClr>
            </a:solidFill>
          </p:spPr>
          <p:txBody>
            <a:bodyPr/>
            <a:lstStyle/>
            <a:p/>
          </p:txBody>
        </p:sp>
        <p:sp>
          <p:nvSpPr>
            <p:cNvPr id="49" name="rc49"/>
            <p:cNvSpPr/>
            <p:nvPr/>
          </p:nvSpPr>
          <p:spPr>
            <a:xfrm>
              <a:off x="3255859" y="3158362"/>
              <a:ext cx="214223" cy="1717183"/>
            </a:xfrm>
            <a:prstGeom prst="rect">
              <a:avLst/>
            </a:prstGeom>
            <a:solidFill>
              <a:srgbClr val="0058AB">
                <a:alpha val="100000"/>
              </a:srgbClr>
            </a:solidFill>
          </p:spPr>
          <p:txBody>
            <a:bodyPr/>
            <a:lstStyle/>
            <a:p/>
          </p:txBody>
        </p:sp>
        <p:sp>
          <p:nvSpPr>
            <p:cNvPr id="50" name="rc50"/>
            <p:cNvSpPr/>
            <p:nvPr/>
          </p:nvSpPr>
          <p:spPr>
            <a:xfrm>
              <a:off x="3493885" y="2752954"/>
              <a:ext cx="214223" cy="2122590"/>
            </a:xfrm>
            <a:prstGeom prst="rect">
              <a:avLst/>
            </a:prstGeom>
            <a:solidFill>
              <a:srgbClr val="0058AB">
                <a:alpha val="100000"/>
              </a:srgbClr>
            </a:solidFill>
          </p:spPr>
          <p:txBody>
            <a:bodyPr/>
            <a:lstStyle/>
            <a:p/>
          </p:txBody>
        </p:sp>
        <p:sp>
          <p:nvSpPr>
            <p:cNvPr id="51" name="rc51"/>
            <p:cNvSpPr/>
            <p:nvPr/>
          </p:nvSpPr>
          <p:spPr>
            <a:xfrm>
              <a:off x="3731911" y="2564653"/>
              <a:ext cx="214223" cy="2310892"/>
            </a:xfrm>
            <a:prstGeom prst="rect">
              <a:avLst/>
            </a:prstGeom>
            <a:solidFill>
              <a:srgbClr val="0058AB">
                <a:alpha val="100000"/>
              </a:srgbClr>
            </a:solidFill>
          </p:spPr>
          <p:txBody>
            <a:bodyPr/>
            <a:lstStyle/>
            <a:p/>
          </p:txBody>
        </p:sp>
        <p:sp>
          <p:nvSpPr>
            <p:cNvPr id="52" name="rc52"/>
            <p:cNvSpPr/>
            <p:nvPr/>
          </p:nvSpPr>
          <p:spPr>
            <a:xfrm>
              <a:off x="3969938" y="2382823"/>
              <a:ext cx="214223" cy="2492722"/>
            </a:xfrm>
            <a:prstGeom prst="rect">
              <a:avLst/>
            </a:prstGeom>
            <a:solidFill>
              <a:srgbClr val="0058AB">
                <a:alpha val="100000"/>
              </a:srgbClr>
            </a:solidFill>
          </p:spPr>
          <p:txBody>
            <a:bodyPr/>
            <a:lstStyle/>
            <a:p/>
          </p:txBody>
        </p:sp>
        <p:sp>
          <p:nvSpPr>
            <p:cNvPr id="53" name="rc53"/>
            <p:cNvSpPr/>
            <p:nvPr/>
          </p:nvSpPr>
          <p:spPr>
            <a:xfrm>
              <a:off x="4207964" y="1677714"/>
              <a:ext cx="214223" cy="3197830"/>
            </a:xfrm>
            <a:prstGeom prst="rect">
              <a:avLst/>
            </a:prstGeom>
            <a:solidFill>
              <a:srgbClr val="0058AB">
                <a:alpha val="100000"/>
              </a:srgbClr>
            </a:solidFill>
          </p:spPr>
          <p:txBody>
            <a:bodyPr/>
            <a:lstStyle/>
            <a:p/>
          </p:txBody>
        </p:sp>
        <p:sp>
          <p:nvSpPr>
            <p:cNvPr id="54" name="rc54"/>
            <p:cNvSpPr/>
            <p:nvPr/>
          </p:nvSpPr>
          <p:spPr>
            <a:xfrm>
              <a:off x="4445990" y="860947"/>
              <a:ext cx="214223" cy="4014597"/>
            </a:xfrm>
            <a:prstGeom prst="rect">
              <a:avLst/>
            </a:prstGeom>
            <a:solidFill>
              <a:srgbClr val="0058AB">
                <a:alpha val="100000"/>
              </a:srgbClr>
            </a:solidFill>
          </p:spPr>
          <p:txBody>
            <a:bodyPr/>
            <a:lstStyle/>
            <a:p/>
          </p:txBody>
        </p:sp>
        <p:sp>
          <p:nvSpPr>
            <p:cNvPr id="55" name="rc55"/>
            <p:cNvSpPr/>
            <p:nvPr/>
          </p:nvSpPr>
          <p:spPr>
            <a:xfrm>
              <a:off x="4684016" y="1300870"/>
              <a:ext cx="214223" cy="3574675"/>
            </a:xfrm>
            <a:prstGeom prst="rect">
              <a:avLst/>
            </a:prstGeom>
            <a:solidFill>
              <a:srgbClr val="0058AB">
                <a:alpha val="100000"/>
              </a:srgbClr>
            </a:solidFill>
          </p:spPr>
          <p:txBody>
            <a:bodyPr/>
            <a:lstStyle/>
            <a:p/>
          </p:txBody>
        </p:sp>
        <p:sp>
          <p:nvSpPr>
            <p:cNvPr id="56" name="rc56"/>
            <p:cNvSpPr/>
            <p:nvPr/>
          </p:nvSpPr>
          <p:spPr>
            <a:xfrm>
              <a:off x="4922043" y="1901326"/>
              <a:ext cx="214223" cy="2974218"/>
            </a:xfrm>
            <a:prstGeom prst="rect">
              <a:avLst/>
            </a:prstGeom>
            <a:solidFill>
              <a:srgbClr val="0058AB">
                <a:alpha val="100000"/>
              </a:srgbClr>
            </a:solidFill>
          </p:spPr>
          <p:txBody>
            <a:bodyPr/>
            <a:lstStyle/>
            <a:p/>
          </p:txBody>
        </p:sp>
        <p:sp>
          <p:nvSpPr>
            <p:cNvPr id="57" name="rc57"/>
            <p:cNvSpPr/>
            <p:nvPr/>
          </p:nvSpPr>
          <p:spPr>
            <a:xfrm>
              <a:off x="5160069" y="2393151"/>
              <a:ext cx="214223" cy="2482394"/>
            </a:xfrm>
            <a:prstGeom prst="rect">
              <a:avLst/>
            </a:prstGeom>
            <a:solidFill>
              <a:srgbClr val="0058AB">
                <a:alpha val="100000"/>
              </a:srgbClr>
            </a:solidFill>
          </p:spPr>
          <p:txBody>
            <a:bodyPr/>
            <a:lstStyle/>
            <a:p/>
          </p:txBody>
        </p:sp>
        <p:sp>
          <p:nvSpPr>
            <p:cNvPr id="58" name="rc58"/>
            <p:cNvSpPr/>
            <p:nvPr/>
          </p:nvSpPr>
          <p:spPr>
            <a:xfrm>
              <a:off x="5398095" y="2337477"/>
              <a:ext cx="214223" cy="2538067"/>
            </a:xfrm>
            <a:prstGeom prst="rect">
              <a:avLst/>
            </a:prstGeom>
            <a:solidFill>
              <a:srgbClr val="0058AB">
                <a:alpha val="100000"/>
              </a:srgbClr>
            </a:solidFill>
          </p:spPr>
          <p:txBody>
            <a:bodyPr/>
            <a:lstStyle/>
            <a:p/>
          </p:txBody>
        </p:sp>
        <p:sp>
          <p:nvSpPr>
            <p:cNvPr id="59" name="rc59"/>
            <p:cNvSpPr/>
            <p:nvPr/>
          </p:nvSpPr>
          <p:spPr>
            <a:xfrm>
              <a:off x="5636121" y="2163519"/>
              <a:ext cx="214223" cy="2712026"/>
            </a:xfrm>
            <a:prstGeom prst="rect">
              <a:avLst/>
            </a:prstGeom>
            <a:solidFill>
              <a:srgbClr val="0058AB">
                <a:alpha val="100000"/>
              </a:srgbClr>
            </a:solidFill>
          </p:spPr>
          <p:txBody>
            <a:bodyPr/>
            <a:lstStyle/>
            <a:p/>
          </p:txBody>
        </p:sp>
        <p:sp>
          <p:nvSpPr>
            <p:cNvPr id="60" name="rc60"/>
            <p:cNvSpPr/>
            <p:nvPr/>
          </p:nvSpPr>
          <p:spPr>
            <a:xfrm>
              <a:off x="5874148" y="2172636"/>
              <a:ext cx="214223" cy="2702909"/>
            </a:xfrm>
            <a:prstGeom prst="rect">
              <a:avLst/>
            </a:prstGeom>
            <a:solidFill>
              <a:srgbClr val="0058AB">
                <a:alpha val="100000"/>
              </a:srgbClr>
            </a:solidFill>
          </p:spPr>
          <p:txBody>
            <a:bodyPr/>
            <a:lstStyle/>
            <a:p/>
          </p:txBody>
        </p:sp>
        <p:sp>
          <p:nvSpPr>
            <p:cNvPr id="61" name="rc61"/>
            <p:cNvSpPr/>
            <p:nvPr/>
          </p:nvSpPr>
          <p:spPr>
            <a:xfrm>
              <a:off x="6112174" y="1222515"/>
              <a:ext cx="214223" cy="3653030"/>
            </a:xfrm>
            <a:prstGeom prst="rect">
              <a:avLst/>
            </a:prstGeom>
            <a:solidFill>
              <a:srgbClr val="0058AB">
                <a:alpha val="100000"/>
              </a:srgbClr>
            </a:solidFill>
          </p:spPr>
          <p:txBody>
            <a:bodyPr/>
            <a:lstStyle/>
            <a:p/>
          </p:txBody>
        </p:sp>
        <p:sp>
          <p:nvSpPr>
            <p:cNvPr id="62" name="rc62"/>
            <p:cNvSpPr/>
            <p:nvPr/>
          </p:nvSpPr>
          <p:spPr>
            <a:xfrm>
              <a:off x="6350200" y="1727835"/>
              <a:ext cx="214223" cy="3147710"/>
            </a:xfrm>
            <a:prstGeom prst="rect">
              <a:avLst/>
            </a:prstGeom>
            <a:solidFill>
              <a:srgbClr val="0058AB">
                <a:alpha val="100000"/>
              </a:srgbClr>
            </a:solidFill>
          </p:spPr>
          <p:txBody>
            <a:bodyPr/>
            <a:lstStyle/>
            <a:p/>
          </p:txBody>
        </p:sp>
        <p:sp>
          <p:nvSpPr>
            <p:cNvPr id="63" name="rc63"/>
            <p:cNvSpPr/>
            <p:nvPr/>
          </p:nvSpPr>
          <p:spPr>
            <a:xfrm>
              <a:off x="6588226" y="2423895"/>
              <a:ext cx="214223" cy="2451650"/>
            </a:xfrm>
            <a:prstGeom prst="rect">
              <a:avLst/>
            </a:prstGeom>
            <a:solidFill>
              <a:srgbClr val="0058AB">
                <a:alpha val="100000"/>
              </a:srgbClr>
            </a:solidFill>
          </p:spPr>
          <p:txBody>
            <a:bodyPr/>
            <a:lstStyle/>
            <a:p/>
          </p:txBody>
        </p:sp>
        <p:sp>
          <p:nvSpPr>
            <p:cNvPr id="64" name="rc64"/>
            <p:cNvSpPr/>
            <p:nvPr/>
          </p:nvSpPr>
          <p:spPr>
            <a:xfrm>
              <a:off x="6826253" y="2523893"/>
              <a:ext cx="214223" cy="2351652"/>
            </a:xfrm>
            <a:prstGeom prst="rect">
              <a:avLst/>
            </a:prstGeom>
            <a:solidFill>
              <a:srgbClr val="0058AB">
                <a:alpha val="100000"/>
              </a:srgbClr>
            </a:solidFill>
          </p:spPr>
          <p:txBody>
            <a:bodyPr/>
            <a:lstStyle/>
            <a:p/>
          </p:txBody>
        </p:sp>
        <p:sp>
          <p:nvSpPr>
            <p:cNvPr id="65" name="rc65"/>
            <p:cNvSpPr/>
            <p:nvPr/>
          </p:nvSpPr>
          <p:spPr>
            <a:xfrm>
              <a:off x="7064279" y="3439689"/>
              <a:ext cx="214223" cy="1435856"/>
            </a:xfrm>
            <a:prstGeom prst="rect">
              <a:avLst/>
            </a:prstGeom>
            <a:solidFill>
              <a:srgbClr val="0058AB">
                <a:alpha val="100000"/>
              </a:srgbClr>
            </a:solidFill>
          </p:spPr>
          <p:txBody>
            <a:bodyPr/>
            <a:lstStyle/>
            <a:p/>
          </p:txBody>
        </p:sp>
        <p:sp>
          <p:nvSpPr>
            <p:cNvPr id="66" name="rc66"/>
            <p:cNvSpPr/>
            <p:nvPr/>
          </p:nvSpPr>
          <p:spPr>
            <a:xfrm>
              <a:off x="8492436" y="3524082"/>
              <a:ext cx="214223" cy="1351463"/>
            </a:xfrm>
            <a:prstGeom prst="rect">
              <a:avLst/>
            </a:prstGeom>
            <a:solidFill>
              <a:srgbClr val="69DBFF">
                <a:alpha val="100000"/>
              </a:srgbClr>
            </a:solidFill>
          </p:spPr>
          <p:txBody>
            <a:bodyPr/>
            <a:lstStyle/>
            <a:p/>
          </p:txBody>
        </p:sp>
        <p:sp>
          <p:nvSpPr>
            <p:cNvPr id="67" name="pl67"/>
            <p:cNvSpPr/>
            <p:nvPr/>
          </p:nvSpPr>
          <p:spPr>
            <a:xfrm>
              <a:off x="6219286" y="2172636"/>
              <a:ext cx="2380262" cy="1351454"/>
            </a:xfrm>
            <a:custGeom>
              <a:avLst/>
              <a:pathLst>
                <a:path w="2380262" h="1351454">
                  <a:moveTo>
                    <a:pt x="0" y="0"/>
                  </a:moveTo>
                  <a:lnTo>
                    <a:pt x="238026" y="135145"/>
                  </a:lnTo>
                  <a:lnTo>
                    <a:pt x="476052" y="270290"/>
                  </a:lnTo>
                  <a:lnTo>
                    <a:pt x="714078" y="405436"/>
                  </a:lnTo>
                  <a:lnTo>
                    <a:pt x="952104" y="540581"/>
                  </a:lnTo>
                  <a:lnTo>
                    <a:pt x="1190131" y="675727"/>
                  </a:lnTo>
                  <a:lnTo>
                    <a:pt x="1428157" y="810872"/>
                  </a:lnTo>
                  <a:lnTo>
                    <a:pt x="1666183" y="946018"/>
                  </a:lnTo>
                  <a:lnTo>
                    <a:pt x="1904209" y="1081163"/>
                  </a:lnTo>
                  <a:lnTo>
                    <a:pt x="2142236" y="1216309"/>
                  </a:lnTo>
                  <a:lnTo>
                    <a:pt x="2380262" y="1351454"/>
                  </a:lnTo>
                </a:path>
              </a:pathLst>
            </a:custGeom>
            <a:ln w="13550" cap="flat">
              <a:solidFill>
                <a:srgbClr val="000000">
                  <a:alpha val="100000"/>
                </a:srgbClr>
              </a:solidFill>
              <a:prstDash val="solid"/>
              <a:round/>
            </a:ln>
          </p:spPr>
          <p:txBody>
            <a:bodyPr/>
            <a:lstStyle/>
            <a:p/>
          </p:txBody>
        </p:sp>
        <p:sp>
          <p:nvSpPr>
            <p:cNvPr id="68" name="pt68"/>
            <p:cNvSpPr/>
            <p:nvPr/>
          </p:nvSpPr>
          <p:spPr>
            <a:xfrm>
              <a:off x="6194460" y="2147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2829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418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5532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6883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2823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2958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093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2289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3641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4992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395308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0880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230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3579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93168" y="5761013"/>
              <a:ext cx="201456" cy="201456"/>
            </a:xfrm>
            <a:prstGeom prst="rect">
              <a:avLst/>
            </a:prstGeom>
            <a:solidFill>
              <a:srgbClr val="0058AB">
                <a:alpha val="100000"/>
              </a:srgbClr>
            </a:solidFill>
          </p:spPr>
          <p:txBody>
            <a:bodyPr/>
            <a:lstStyle/>
            <a:p/>
          </p:txBody>
        </p:sp>
        <p:sp>
          <p:nvSpPr>
            <p:cNvPr id="113" name="rc113"/>
            <p:cNvSpPr/>
            <p:nvPr/>
          </p:nvSpPr>
          <p:spPr>
            <a:xfrm>
              <a:off x="4595254" y="5761013"/>
              <a:ext cx="201456" cy="201456"/>
            </a:xfrm>
            <a:prstGeom prst="rect">
              <a:avLst/>
            </a:prstGeom>
            <a:solidFill>
              <a:srgbClr val="69DBFF">
                <a:alpha val="100000"/>
              </a:srgbClr>
            </a:solidFill>
          </p:spPr>
          <p:txBody>
            <a:bodyPr/>
            <a:lstStyle/>
            <a:p/>
          </p:txBody>
        </p:sp>
        <p:sp>
          <p:nvSpPr>
            <p:cNvPr id="114" name="tx114"/>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441798" y="398022"/>
              <a:ext cx="7174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Mali</a:t>
              </a:r>
            </a:p>
          </p:txBody>
        </p:sp>
        <p:sp>
          <p:nvSpPr>
            <p:cNvPr id="117" name="tx117"/>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8" name="tx118"/>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0" name="tx120"/>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34 %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87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08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29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50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71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47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4690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19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11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32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15435"/>
              <a:ext cx="248247" cy="387262"/>
            </a:xfrm>
            <a:prstGeom prst="rect">
              <a:avLst/>
            </a:prstGeom>
            <a:solidFill>
              <a:srgbClr val="80BD41">
                <a:alpha val="100000"/>
              </a:srgbClr>
            </a:solidFill>
          </p:spPr>
          <p:txBody>
            <a:bodyPr/>
            <a:lstStyle/>
            <a:p/>
          </p:txBody>
        </p:sp>
        <p:sp>
          <p:nvSpPr>
            <p:cNvPr id="27" name="rc27"/>
            <p:cNvSpPr/>
            <p:nvPr/>
          </p:nvSpPr>
          <p:spPr>
            <a:xfrm>
              <a:off x="1333322" y="3467842"/>
              <a:ext cx="248247" cy="247592"/>
            </a:xfrm>
            <a:prstGeom prst="rect">
              <a:avLst/>
            </a:prstGeom>
            <a:solidFill>
              <a:srgbClr val="1CABE2">
                <a:alpha val="100000"/>
              </a:srgbClr>
            </a:solidFill>
          </p:spPr>
          <p:txBody>
            <a:bodyPr/>
            <a:lstStyle/>
            <a:p/>
          </p:txBody>
        </p:sp>
        <p:sp>
          <p:nvSpPr>
            <p:cNvPr id="28" name="rc28"/>
            <p:cNvSpPr/>
            <p:nvPr/>
          </p:nvSpPr>
          <p:spPr>
            <a:xfrm>
              <a:off x="1609153" y="3591010"/>
              <a:ext cx="248247" cy="511686"/>
            </a:xfrm>
            <a:prstGeom prst="rect">
              <a:avLst/>
            </a:prstGeom>
            <a:solidFill>
              <a:srgbClr val="80BD41">
                <a:alpha val="100000"/>
              </a:srgbClr>
            </a:solidFill>
          </p:spPr>
          <p:txBody>
            <a:bodyPr/>
            <a:lstStyle/>
            <a:p/>
          </p:txBody>
        </p:sp>
        <p:sp>
          <p:nvSpPr>
            <p:cNvPr id="29" name="rc29"/>
            <p:cNvSpPr/>
            <p:nvPr/>
          </p:nvSpPr>
          <p:spPr>
            <a:xfrm>
              <a:off x="1609153" y="3446694"/>
              <a:ext cx="248247" cy="144316"/>
            </a:xfrm>
            <a:prstGeom prst="rect">
              <a:avLst/>
            </a:prstGeom>
            <a:solidFill>
              <a:srgbClr val="1CABE2">
                <a:alpha val="100000"/>
              </a:srgbClr>
            </a:solidFill>
          </p:spPr>
          <p:txBody>
            <a:bodyPr/>
            <a:lstStyle/>
            <a:p/>
          </p:txBody>
        </p:sp>
        <p:sp>
          <p:nvSpPr>
            <p:cNvPr id="30" name="rc30"/>
            <p:cNvSpPr/>
            <p:nvPr/>
          </p:nvSpPr>
          <p:spPr>
            <a:xfrm>
              <a:off x="1884983" y="3510351"/>
              <a:ext cx="248247" cy="592346"/>
            </a:xfrm>
            <a:prstGeom prst="rect">
              <a:avLst/>
            </a:prstGeom>
            <a:solidFill>
              <a:srgbClr val="80BD41">
                <a:alpha val="100000"/>
              </a:srgbClr>
            </a:solidFill>
          </p:spPr>
          <p:txBody>
            <a:bodyPr/>
            <a:lstStyle/>
            <a:p/>
          </p:txBody>
        </p:sp>
        <p:sp>
          <p:nvSpPr>
            <p:cNvPr id="31" name="rc31"/>
            <p:cNvSpPr/>
            <p:nvPr/>
          </p:nvSpPr>
          <p:spPr>
            <a:xfrm>
              <a:off x="1884983" y="3421842"/>
              <a:ext cx="248247" cy="88508"/>
            </a:xfrm>
            <a:prstGeom prst="rect">
              <a:avLst/>
            </a:prstGeom>
            <a:solidFill>
              <a:srgbClr val="1CABE2">
                <a:alpha val="100000"/>
              </a:srgbClr>
            </a:solidFill>
          </p:spPr>
          <p:txBody>
            <a:bodyPr/>
            <a:lstStyle/>
            <a:p/>
          </p:txBody>
        </p:sp>
        <p:sp>
          <p:nvSpPr>
            <p:cNvPr id="32" name="rc32"/>
            <p:cNvSpPr/>
            <p:nvPr/>
          </p:nvSpPr>
          <p:spPr>
            <a:xfrm>
              <a:off x="2160814" y="3459189"/>
              <a:ext cx="248247" cy="643507"/>
            </a:xfrm>
            <a:prstGeom prst="rect">
              <a:avLst/>
            </a:prstGeom>
            <a:solidFill>
              <a:srgbClr val="80BD41">
                <a:alpha val="100000"/>
              </a:srgbClr>
            </a:solidFill>
          </p:spPr>
          <p:txBody>
            <a:bodyPr/>
            <a:lstStyle/>
            <a:p/>
          </p:txBody>
        </p:sp>
        <p:sp>
          <p:nvSpPr>
            <p:cNvPr id="33" name="rc33"/>
            <p:cNvSpPr/>
            <p:nvPr/>
          </p:nvSpPr>
          <p:spPr>
            <a:xfrm>
              <a:off x="2160814" y="3395546"/>
              <a:ext cx="248247" cy="63643"/>
            </a:xfrm>
            <a:prstGeom prst="rect">
              <a:avLst/>
            </a:prstGeom>
            <a:solidFill>
              <a:srgbClr val="1CABE2">
                <a:alpha val="100000"/>
              </a:srgbClr>
            </a:solidFill>
          </p:spPr>
          <p:txBody>
            <a:bodyPr/>
            <a:lstStyle/>
            <a:p/>
          </p:txBody>
        </p:sp>
        <p:sp>
          <p:nvSpPr>
            <p:cNvPr id="34" name="rc34"/>
            <p:cNvSpPr/>
            <p:nvPr/>
          </p:nvSpPr>
          <p:spPr>
            <a:xfrm>
              <a:off x="2436645" y="3412386"/>
              <a:ext cx="248247" cy="690310"/>
            </a:xfrm>
            <a:prstGeom prst="rect">
              <a:avLst/>
            </a:prstGeom>
            <a:solidFill>
              <a:srgbClr val="80BD41">
                <a:alpha val="100000"/>
              </a:srgbClr>
            </a:solidFill>
          </p:spPr>
          <p:txBody>
            <a:bodyPr/>
            <a:lstStyle/>
            <a:p/>
          </p:txBody>
        </p:sp>
        <p:sp>
          <p:nvSpPr>
            <p:cNvPr id="35" name="rc35"/>
            <p:cNvSpPr/>
            <p:nvPr/>
          </p:nvSpPr>
          <p:spPr>
            <a:xfrm>
              <a:off x="2436645" y="3368320"/>
              <a:ext cx="248247" cy="44065"/>
            </a:xfrm>
            <a:prstGeom prst="rect">
              <a:avLst/>
            </a:prstGeom>
            <a:solidFill>
              <a:srgbClr val="1CABE2">
                <a:alpha val="100000"/>
              </a:srgbClr>
            </a:solidFill>
          </p:spPr>
          <p:txBody>
            <a:bodyPr/>
            <a:lstStyle/>
            <a:p/>
          </p:txBody>
        </p:sp>
        <p:sp>
          <p:nvSpPr>
            <p:cNvPr id="36" name="rc36"/>
            <p:cNvSpPr/>
            <p:nvPr/>
          </p:nvSpPr>
          <p:spPr>
            <a:xfrm>
              <a:off x="2712475" y="3371635"/>
              <a:ext cx="248247" cy="731061"/>
            </a:xfrm>
            <a:prstGeom prst="rect">
              <a:avLst/>
            </a:prstGeom>
            <a:solidFill>
              <a:srgbClr val="80BD41">
                <a:alpha val="100000"/>
              </a:srgbClr>
            </a:solidFill>
          </p:spPr>
          <p:txBody>
            <a:bodyPr/>
            <a:lstStyle/>
            <a:p/>
          </p:txBody>
        </p:sp>
        <p:sp>
          <p:nvSpPr>
            <p:cNvPr id="37" name="rc37"/>
            <p:cNvSpPr/>
            <p:nvPr/>
          </p:nvSpPr>
          <p:spPr>
            <a:xfrm>
              <a:off x="2712475" y="3341170"/>
              <a:ext cx="248247" cy="30465"/>
            </a:xfrm>
            <a:prstGeom prst="rect">
              <a:avLst/>
            </a:prstGeom>
            <a:solidFill>
              <a:srgbClr val="1CABE2">
                <a:alpha val="100000"/>
              </a:srgbClr>
            </a:solidFill>
          </p:spPr>
          <p:txBody>
            <a:bodyPr/>
            <a:lstStyle/>
            <a:p/>
          </p:txBody>
        </p:sp>
        <p:sp>
          <p:nvSpPr>
            <p:cNvPr id="38" name="rc38"/>
            <p:cNvSpPr/>
            <p:nvPr/>
          </p:nvSpPr>
          <p:spPr>
            <a:xfrm>
              <a:off x="2988306" y="3390158"/>
              <a:ext cx="248247" cy="712538"/>
            </a:xfrm>
            <a:prstGeom prst="rect">
              <a:avLst/>
            </a:prstGeom>
            <a:solidFill>
              <a:srgbClr val="80BD41">
                <a:alpha val="100000"/>
              </a:srgbClr>
            </a:solidFill>
          </p:spPr>
          <p:txBody>
            <a:bodyPr/>
            <a:lstStyle/>
            <a:p/>
          </p:txBody>
        </p:sp>
        <p:sp>
          <p:nvSpPr>
            <p:cNvPr id="39" name="rc39"/>
            <p:cNvSpPr/>
            <p:nvPr/>
          </p:nvSpPr>
          <p:spPr>
            <a:xfrm>
              <a:off x="2988306" y="3319683"/>
              <a:ext cx="248247" cy="70475"/>
            </a:xfrm>
            <a:prstGeom prst="rect">
              <a:avLst/>
            </a:prstGeom>
            <a:solidFill>
              <a:srgbClr val="1CABE2">
                <a:alpha val="100000"/>
              </a:srgbClr>
            </a:solidFill>
          </p:spPr>
          <p:txBody>
            <a:bodyPr/>
            <a:lstStyle/>
            <a:p/>
          </p:txBody>
        </p:sp>
        <p:sp>
          <p:nvSpPr>
            <p:cNvPr id="40" name="rc40"/>
            <p:cNvSpPr/>
            <p:nvPr/>
          </p:nvSpPr>
          <p:spPr>
            <a:xfrm>
              <a:off x="3264137" y="3384922"/>
              <a:ext cx="248247" cy="717775"/>
            </a:xfrm>
            <a:prstGeom prst="rect">
              <a:avLst/>
            </a:prstGeom>
            <a:solidFill>
              <a:srgbClr val="80BD41">
                <a:alpha val="100000"/>
              </a:srgbClr>
            </a:solidFill>
          </p:spPr>
          <p:txBody>
            <a:bodyPr/>
            <a:lstStyle/>
            <a:p/>
          </p:txBody>
        </p:sp>
        <p:sp>
          <p:nvSpPr>
            <p:cNvPr id="41" name="rc41"/>
            <p:cNvSpPr/>
            <p:nvPr/>
          </p:nvSpPr>
          <p:spPr>
            <a:xfrm>
              <a:off x="3264137" y="3296212"/>
              <a:ext cx="248247" cy="88709"/>
            </a:xfrm>
            <a:prstGeom prst="rect">
              <a:avLst/>
            </a:prstGeom>
            <a:solidFill>
              <a:srgbClr val="1CABE2">
                <a:alpha val="100000"/>
              </a:srgbClr>
            </a:solidFill>
          </p:spPr>
          <p:txBody>
            <a:bodyPr/>
            <a:lstStyle/>
            <a:p/>
          </p:txBody>
        </p:sp>
        <p:sp>
          <p:nvSpPr>
            <p:cNvPr id="42" name="rc42"/>
            <p:cNvSpPr/>
            <p:nvPr/>
          </p:nvSpPr>
          <p:spPr>
            <a:xfrm>
              <a:off x="3539967" y="3396375"/>
              <a:ext cx="248247" cy="706322"/>
            </a:xfrm>
            <a:prstGeom prst="rect">
              <a:avLst/>
            </a:prstGeom>
            <a:solidFill>
              <a:srgbClr val="80BD41">
                <a:alpha val="100000"/>
              </a:srgbClr>
            </a:solidFill>
          </p:spPr>
          <p:txBody>
            <a:bodyPr/>
            <a:lstStyle/>
            <a:p/>
          </p:txBody>
        </p:sp>
        <p:sp>
          <p:nvSpPr>
            <p:cNvPr id="43" name="rc43"/>
            <p:cNvSpPr/>
            <p:nvPr/>
          </p:nvSpPr>
          <p:spPr>
            <a:xfrm>
              <a:off x="3539967" y="3271737"/>
              <a:ext cx="248247" cy="124637"/>
            </a:xfrm>
            <a:prstGeom prst="rect">
              <a:avLst/>
            </a:prstGeom>
            <a:solidFill>
              <a:srgbClr val="1CABE2">
                <a:alpha val="100000"/>
              </a:srgbClr>
            </a:solidFill>
          </p:spPr>
          <p:txBody>
            <a:bodyPr/>
            <a:lstStyle/>
            <a:p/>
          </p:txBody>
        </p:sp>
        <p:sp>
          <p:nvSpPr>
            <p:cNvPr id="44" name="rc44"/>
            <p:cNvSpPr/>
            <p:nvPr/>
          </p:nvSpPr>
          <p:spPr>
            <a:xfrm>
              <a:off x="3815798" y="3400820"/>
              <a:ext cx="248247" cy="701876"/>
            </a:xfrm>
            <a:prstGeom prst="rect">
              <a:avLst/>
            </a:prstGeom>
            <a:solidFill>
              <a:srgbClr val="80BD41">
                <a:alpha val="100000"/>
              </a:srgbClr>
            </a:solidFill>
          </p:spPr>
          <p:txBody>
            <a:bodyPr/>
            <a:lstStyle/>
            <a:p/>
          </p:txBody>
        </p:sp>
        <p:sp>
          <p:nvSpPr>
            <p:cNvPr id="45" name="rc45"/>
            <p:cNvSpPr/>
            <p:nvPr/>
          </p:nvSpPr>
          <p:spPr>
            <a:xfrm>
              <a:off x="3815798" y="3246747"/>
              <a:ext cx="248247" cy="154073"/>
            </a:xfrm>
            <a:prstGeom prst="rect">
              <a:avLst/>
            </a:prstGeom>
            <a:solidFill>
              <a:srgbClr val="1CABE2">
                <a:alpha val="100000"/>
              </a:srgbClr>
            </a:solidFill>
          </p:spPr>
          <p:txBody>
            <a:bodyPr/>
            <a:lstStyle/>
            <a:p/>
          </p:txBody>
        </p:sp>
        <p:sp>
          <p:nvSpPr>
            <p:cNvPr id="46" name="rc46"/>
            <p:cNvSpPr/>
            <p:nvPr/>
          </p:nvSpPr>
          <p:spPr>
            <a:xfrm>
              <a:off x="4091628" y="3387597"/>
              <a:ext cx="248247" cy="715100"/>
            </a:xfrm>
            <a:prstGeom prst="rect">
              <a:avLst/>
            </a:prstGeom>
            <a:solidFill>
              <a:srgbClr val="80BD41">
                <a:alpha val="100000"/>
              </a:srgbClr>
            </a:solidFill>
          </p:spPr>
          <p:txBody>
            <a:bodyPr/>
            <a:lstStyle/>
            <a:p/>
          </p:txBody>
        </p:sp>
        <p:sp>
          <p:nvSpPr>
            <p:cNvPr id="47" name="rc47"/>
            <p:cNvSpPr/>
            <p:nvPr/>
          </p:nvSpPr>
          <p:spPr>
            <a:xfrm>
              <a:off x="4091628" y="3219860"/>
              <a:ext cx="248247" cy="167736"/>
            </a:xfrm>
            <a:prstGeom prst="rect">
              <a:avLst/>
            </a:prstGeom>
            <a:solidFill>
              <a:srgbClr val="1CABE2">
                <a:alpha val="100000"/>
              </a:srgbClr>
            </a:solidFill>
          </p:spPr>
          <p:txBody>
            <a:bodyPr/>
            <a:lstStyle/>
            <a:p/>
          </p:txBody>
        </p:sp>
        <p:sp>
          <p:nvSpPr>
            <p:cNvPr id="48" name="rc48"/>
            <p:cNvSpPr/>
            <p:nvPr/>
          </p:nvSpPr>
          <p:spPr>
            <a:xfrm>
              <a:off x="4367459" y="3378944"/>
              <a:ext cx="248247" cy="723752"/>
            </a:xfrm>
            <a:prstGeom prst="rect">
              <a:avLst/>
            </a:prstGeom>
            <a:solidFill>
              <a:srgbClr val="80BD41">
                <a:alpha val="100000"/>
              </a:srgbClr>
            </a:solidFill>
          </p:spPr>
          <p:txBody>
            <a:bodyPr/>
            <a:lstStyle/>
            <a:p/>
          </p:txBody>
        </p:sp>
        <p:sp>
          <p:nvSpPr>
            <p:cNvPr id="49" name="rc49"/>
            <p:cNvSpPr/>
            <p:nvPr/>
          </p:nvSpPr>
          <p:spPr>
            <a:xfrm>
              <a:off x="4367459" y="3198009"/>
              <a:ext cx="248247" cy="180935"/>
            </a:xfrm>
            <a:prstGeom prst="rect">
              <a:avLst/>
            </a:prstGeom>
            <a:solidFill>
              <a:srgbClr val="1CABE2">
                <a:alpha val="100000"/>
              </a:srgbClr>
            </a:solidFill>
          </p:spPr>
          <p:txBody>
            <a:bodyPr/>
            <a:lstStyle/>
            <a:p/>
          </p:txBody>
        </p:sp>
        <p:sp>
          <p:nvSpPr>
            <p:cNvPr id="50" name="rc50"/>
            <p:cNvSpPr/>
            <p:nvPr/>
          </p:nvSpPr>
          <p:spPr>
            <a:xfrm>
              <a:off x="4643290" y="3406333"/>
              <a:ext cx="248247" cy="696363"/>
            </a:xfrm>
            <a:prstGeom prst="rect">
              <a:avLst/>
            </a:prstGeom>
            <a:solidFill>
              <a:srgbClr val="80BD41">
                <a:alpha val="100000"/>
              </a:srgbClr>
            </a:solidFill>
          </p:spPr>
          <p:txBody>
            <a:bodyPr/>
            <a:lstStyle/>
            <a:p/>
          </p:txBody>
        </p:sp>
        <p:sp>
          <p:nvSpPr>
            <p:cNvPr id="51" name="rc51"/>
            <p:cNvSpPr/>
            <p:nvPr/>
          </p:nvSpPr>
          <p:spPr>
            <a:xfrm>
              <a:off x="4643290" y="3174212"/>
              <a:ext cx="248247" cy="232121"/>
            </a:xfrm>
            <a:prstGeom prst="rect">
              <a:avLst/>
            </a:prstGeom>
            <a:solidFill>
              <a:srgbClr val="1CABE2">
                <a:alpha val="100000"/>
              </a:srgbClr>
            </a:solidFill>
          </p:spPr>
          <p:txBody>
            <a:bodyPr/>
            <a:lstStyle/>
            <a:p/>
          </p:txBody>
        </p:sp>
        <p:sp>
          <p:nvSpPr>
            <p:cNvPr id="52" name="rc52"/>
            <p:cNvSpPr/>
            <p:nvPr/>
          </p:nvSpPr>
          <p:spPr>
            <a:xfrm>
              <a:off x="4919120" y="3454078"/>
              <a:ext cx="248247" cy="648618"/>
            </a:xfrm>
            <a:prstGeom prst="rect">
              <a:avLst/>
            </a:prstGeom>
            <a:solidFill>
              <a:srgbClr val="80BD41">
                <a:alpha val="100000"/>
              </a:srgbClr>
            </a:solidFill>
          </p:spPr>
          <p:txBody>
            <a:bodyPr/>
            <a:lstStyle/>
            <a:p/>
          </p:txBody>
        </p:sp>
        <p:sp>
          <p:nvSpPr>
            <p:cNvPr id="53" name="rc53"/>
            <p:cNvSpPr/>
            <p:nvPr/>
          </p:nvSpPr>
          <p:spPr>
            <a:xfrm>
              <a:off x="4919120" y="3162671"/>
              <a:ext cx="248247" cy="291407"/>
            </a:xfrm>
            <a:prstGeom prst="rect">
              <a:avLst/>
            </a:prstGeom>
            <a:solidFill>
              <a:srgbClr val="1CABE2">
                <a:alpha val="100000"/>
              </a:srgbClr>
            </a:solidFill>
          </p:spPr>
          <p:txBody>
            <a:bodyPr/>
            <a:lstStyle/>
            <a:p/>
          </p:txBody>
        </p:sp>
        <p:sp>
          <p:nvSpPr>
            <p:cNvPr id="54" name="rc54"/>
            <p:cNvSpPr/>
            <p:nvPr/>
          </p:nvSpPr>
          <p:spPr>
            <a:xfrm>
              <a:off x="5194951" y="3401159"/>
              <a:ext cx="248247" cy="701537"/>
            </a:xfrm>
            <a:prstGeom prst="rect">
              <a:avLst/>
            </a:prstGeom>
            <a:solidFill>
              <a:srgbClr val="80BD41">
                <a:alpha val="100000"/>
              </a:srgbClr>
            </a:solidFill>
          </p:spPr>
          <p:txBody>
            <a:bodyPr/>
            <a:lstStyle/>
            <a:p/>
          </p:txBody>
        </p:sp>
        <p:sp>
          <p:nvSpPr>
            <p:cNvPr id="55" name="rc55"/>
            <p:cNvSpPr/>
            <p:nvPr/>
          </p:nvSpPr>
          <p:spPr>
            <a:xfrm>
              <a:off x="5194951" y="3141687"/>
              <a:ext cx="248247" cy="259472"/>
            </a:xfrm>
            <a:prstGeom prst="rect">
              <a:avLst/>
            </a:prstGeom>
            <a:solidFill>
              <a:srgbClr val="1CABE2">
                <a:alpha val="100000"/>
              </a:srgbClr>
            </a:solidFill>
          </p:spPr>
          <p:txBody>
            <a:bodyPr/>
            <a:lstStyle/>
            <a:p/>
          </p:txBody>
        </p:sp>
        <p:sp>
          <p:nvSpPr>
            <p:cNvPr id="56" name="rc56"/>
            <p:cNvSpPr/>
            <p:nvPr/>
          </p:nvSpPr>
          <p:spPr>
            <a:xfrm>
              <a:off x="5470781" y="3337277"/>
              <a:ext cx="248247" cy="765419"/>
            </a:xfrm>
            <a:prstGeom prst="rect">
              <a:avLst/>
            </a:prstGeom>
            <a:solidFill>
              <a:srgbClr val="80BD41">
                <a:alpha val="100000"/>
              </a:srgbClr>
            </a:solidFill>
          </p:spPr>
          <p:txBody>
            <a:bodyPr/>
            <a:lstStyle/>
            <a:p/>
          </p:txBody>
        </p:sp>
        <p:sp>
          <p:nvSpPr>
            <p:cNvPr id="57" name="rc57"/>
            <p:cNvSpPr/>
            <p:nvPr/>
          </p:nvSpPr>
          <p:spPr>
            <a:xfrm>
              <a:off x="5470781" y="3121393"/>
              <a:ext cx="248247" cy="215883"/>
            </a:xfrm>
            <a:prstGeom prst="rect">
              <a:avLst/>
            </a:prstGeom>
            <a:solidFill>
              <a:srgbClr val="1CABE2">
                <a:alpha val="100000"/>
              </a:srgbClr>
            </a:solidFill>
          </p:spPr>
          <p:txBody>
            <a:bodyPr/>
            <a:lstStyle/>
            <a:p/>
          </p:txBody>
        </p:sp>
        <p:sp>
          <p:nvSpPr>
            <p:cNvPr id="58" name="rc58"/>
            <p:cNvSpPr/>
            <p:nvPr/>
          </p:nvSpPr>
          <p:spPr>
            <a:xfrm>
              <a:off x="5746612" y="3281846"/>
              <a:ext cx="248247" cy="820850"/>
            </a:xfrm>
            <a:prstGeom prst="rect">
              <a:avLst/>
            </a:prstGeom>
            <a:solidFill>
              <a:srgbClr val="80BD41">
                <a:alpha val="100000"/>
              </a:srgbClr>
            </a:solidFill>
          </p:spPr>
          <p:txBody>
            <a:bodyPr/>
            <a:lstStyle/>
            <a:p/>
          </p:txBody>
        </p:sp>
        <p:sp>
          <p:nvSpPr>
            <p:cNvPr id="59" name="rc59"/>
            <p:cNvSpPr/>
            <p:nvPr/>
          </p:nvSpPr>
          <p:spPr>
            <a:xfrm>
              <a:off x="5746612" y="3101652"/>
              <a:ext cx="248247" cy="180194"/>
            </a:xfrm>
            <a:prstGeom prst="rect">
              <a:avLst/>
            </a:prstGeom>
            <a:solidFill>
              <a:srgbClr val="1CABE2">
                <a:alpha val="100000"/>
              </a:srgbClr>
            </a:solidFill>
          </p:spPr>
          <p:txBody>
            <a:bodyPr/>
            <a:lstStyle/>
            <a:p/>
          </p:txBody>
        </p:sp>
        <p:sp>
          <p:nvSpPr>
            <p:cNvPr id="60" name="rc60"/>
            <p:cNvSpPr/>
            <p:nvPr/>
          </p:nvSpPr>
          <p:spPr>
            <a:xfrm>
              <a:off x="6022443" y="3263424"/>
              <a:ext cx="248247" cy="839273"/>
            </a:xfrm>
            <a:prstGeom prst="rect">
              <a:avLst/>
            </a:prstGeom>
            <a:solidFill>
              <a:srgbClr val="80BD41">
                <a:alpha val="100000"/>
              </a:srgbClr>
            </a:solidFill>
          </p:spPr>
          <p:txBody>
            <a:bodyPr/>
            <a:lstStyle/>
            <a:p/>
          </p:txBody>
        </p:sp>
        <p:sp>
          <p:nvSpPr>
            <p:cNvPr id="61" name="rc61"/>
            <p:cNvSpPr/>
            <p:nvPr/>
          </p:nvSpPr>
          <p:spPr>
            <a:xfrm>
              <a:off x="6022443" y="3079198"/>
              <a:ext cx="248247" cy="184225"/>
            </a:xfrm>
            <a:prstGeom prst="rect">
              <a:avLst/>
            </a:prstGeom>
            <a:solidFill>
              <a:srgbClr val="1CABE2">
                <a:alpha val="100000"/>
              </a:srgbClr>
            </a:solidFill>
          </p:spPr>
          <p:txBody>
            <a:bodyPr/>
            <a:lstStyle/>
            <a:p/>
          </p:txBody>
        </p:sp>
        <p:sp>
          <p:nvSpPr>
            <p:cNvPr id="62" name="rc62"/>
            <p:cNvSpPr/>
            <p:nvPr/>
          </p:nvSpPr>
          <p:spPr>
            <a:xfrm>
              <a:off x="6298273" y="3263474"/>
              <a:ext cx="248247" cy="839223"/>
            </a:xfrm>
            <a:prstGeom prst="rect">
              <a:avLst/>
            </a:prstGeom>
            <a:solidFill>
              <a:srgbClr val="80BD41">
                <a:alpha val="100000"/>
              </a:srgbClr>
            </a:solidFill>
          </p:spPr>
          <p:txBody>
            <a:bodyPr/>
            <a:lstStyle/>
            <a:p/>
          </p:txBody>
        </p:sp>
        <p:sp>
          <p:nvSpPr>
            <p:cNvPr id="63" name="rc63"/>
            <p:cNvSpPr/>
            <p:nvPr/>
          </p:nvSpPr>
          <p:spPr>
            <a:xfrm>
              <a:off x="6298273" y="3066615"/>
              <a:ext cx="248247" cy="196858"/>
            </a:xfrm>
            <a:prstGeom prst="rect">
              <a:avLst/>
            </a:prstGeom>
            <a:solidFill>
              <a:srgbClr val="1CABE2">
                <a:alpha val="100000"/>
              </a:srgbClr>
            </a:solidFill>
          </p:spPr>
          <p:txBody>
            <a:bodyPr/>
            <a:lstStyle/>
            <a:p/>
          </p:txBody>
        </p:sp>
        <p:sp>
          <p:nvSpPr>
            <p:cNvPr id="64" name="rc64"/>
            <p:cNvSpPr/>
            <p:nvPr/>
          </p:nvSpPr>
          <p:spPr>
            <a:xfrm>
              <a:off x="6574104" y="3266287"/>
              <a:ext cx="248247" cy="836410"/>
            </a:xfrm>
            <a:prstGeom prst="rect">
              <a:avLst/>
            </a:prstGeom>
            <a:solidFill>
              <a:srgbClr val="80BD41">
                <a:alpha val="100000"/>
              </a:srgbClr>
            </a:solidFill>
          </p:spPr>
          <p:txBody>
            <a:bodyPr/>
            <a:lstStyle/>
            <a:p/>
          </p:txBody>
        </p:sp>
        <p:sp>
          <p:nvSpPr>
            <p:cNvPr id="65" name="rc65"/>
            <p:cNvSpPr/>
            <p:nvPr/>
          </p:nvSpPr>
          <p:spPr>
            <a:xfrm>
              <a:off x="6574104" y="3070094"/>
              <a:ext cx="248247" cy="196192"/>
            </a:xfrm>
            <a:prstGeom prst="rect">
              <a:avLst/>
            </a:prstGeom>
            <a:solidFill>
              <a:srgbClr val="1CABE2">
                <a:alpha val="100000"/>
              </a:srgbClr>
            </a:solidFill>
          </p:spPr>
          <p:txBody>
            <a:bodyPr/>
            <a:lstStyle/>
            <a:p/>
          </p:txBody>
        </p:sp>
        <p:sp>
          <p:nvSpPr>
            <p:cNvPr id="66" name="rc66"/>
            <p:cNvSpPr/>
            <p:nvPr/>
          </p:nvSpPr>
          <p:spPr>
            <a:xfrm>
              <a:off x="6849934" y="3307213"/>
              <a:ext cx="248247" cy="795483"/>
            </a:xfrm>
            <a:prstGeom prst="rect">
              <a:avLst/>
            </a:prstGeom>
            <a:solidFill>
              <a:srgbClr val="80BD41">
                <a:alpha val="100000"/>
              </a:srgbClr>
            </a:solidFill>
          </p:spPr>
          <p:txBody>
            <a:bodyPr/>
            <a:lstStyle/>
            <a:p/>
          </p:txBody>
        </p:sp>
        <p:sp>
          <p:nvSpPr>
            <p:cNvPr id="67" name="rc67"/>
            <p:cNvSpPr/>
            <p:nvPr/>
          </p:nvSpPr>
          <p:spPr>
            <a:xfrm>
              <a:off x="6849934" y="3042052"/>
              <a:ext cx="248247" cy="265161"/>
            </a:xfrm>
            <a:prstGeom prst="rect">
              <a:avLst/>
            </a:prstGeom>
            <a:solidFill>
              <a:srgbClr val="1CABE2">
                <a:alpha val="100000"/>
              </a:srgbClr>
            </a:solidFill>
          </p:spPr>
          <p:txBody>
            <a:bodyPr/>
            <a:lstStyle/>
            <a:p/>
          </p:txBody>
        </p:sp>
        <p:sp>
          <p:nvSpPr>
            <p:cNvPr id="68" name="rc68"/>
            <p:cNvSpPr/>
            <p:nvPr/>
          </p:nvSpPr>
          <p:spPr>
            <a:xfrm>
              <a:off x="7125765" y="3243168"/>
              <a:ext cx="248247" cy="859529"/>
            </a:xfrm>
            <a:prstGeom prst="rect">
              <a:avLst/>
            </a:prstGeom>
            <a:solidFill>
              <a:srgbClr val="80BD41">
                <a:alpha val="100000"/>
              </a:srgbClr>
            </a:solidFill>
          </p:spPr>
          <p:txBody>
            <a:bodyPr/>
            <a:lstStyle/>
            <a:p/>
          </p:txBody>
        </p:sp>
        <p:sp>
          <p:nvSpPr>
            <p:cNvPr id="69" name="rc69"/>
            <p:cNvSpPr/>
            <p:nvPr/>
          </p:nvSpPr>
          <p:spPr>
            <a:xfrm>
              <a:off x="7125765" y="3014688"/>
              <a:ext cx="248247" cy="228479"/>
            </a:xfrm>
            <a:prstGeom prst="rect">
              <a:avLst/>
            </a:prstGeom>
            <a:solidFill>
              <a:srgbClr val="1CABE2">
                <a:alpha val="100000"/>
              </a:srgbClr>
            </a:solidFill>
          </p:spPr>
          <p:txBody>
            <a:bodyPr/>
            <a:lstStyle/>
            <a:p/>
          </p:txBody>
        </p:sp>
        <p:sp>
          <p:nvSpPr>
            <p:cNvPr id="70" name="rc70"/>
            <p:cNvSpPr/>
            <p:nvPr/>
          </p:nvSpPr>
          <p:spPr>
            <a:xfrm>
              <a:off x="7401596" y="3168435"/>
              <a:ext cx="248247" cy="934261"/>
            </a:xfrm>
            <a:prstGeom prst="rect">
              <a:avLst/>
            </a:prstGeom>
            <a:solidFill>
              <a:srgbClr val="80BD41">
                <a:alpha val="100000"/>
              </a:srgbClr>
            </a:solidFill>
          </p:spPr>
          <p:txBody>
            <a:bodyPr/>
            <a:lstStyle/>
            <a:p/>
          </p:txBody>
        </p:sp>
        <p:sp>
          <p:nvSpPr>
            <p:cNvPr id="71" name="rc71"/>
            <p:cNvSpPr/>
            <p:nvPr/>
          </p:nvSpPr>
          <p:spPr>
            <a:xfrm>
              <a:off x="7401596" y="2990476"/>
              <a:ext cx="248247" cy="177958"/>
            </a:xfrm>
            <a:prstGeom prst="rect">
              <a:avLst/>
            </a:prstGeom>
            <a:solidFill>
              <a:srgbClr val="1CABE2">
                <a:alpha val="100000"/>
              </a:srgbClr>
            </a:solidFill>
          </p:spPr>
          <p:txBody>
            <a:bodyPr/>
            <a:lstStyle/>
            <a:p/>
          </p:txBody>
        </p:sp>
        <p:sp>
          <p:nvSpPr>
            <p:cNvPr id="72" name="rc72"/>
            <p:cNvSpPr/>
            <p:nvPr/>
          </p:nvSpPr>
          <p:spPr>
            <a:xfrm>
              <a:off x="7677426" y="3135408"/>
              <a:ext cx="248247" cy="967289"/>
            </a:xfrm>
            <a:prstGeom prst="rect">
              <a:avLst/>
            </a:prstGeom>
            <a:solidFill>
              <a:srgbClr val="80BD41">
                <a:alpha val="100000"/>
              </a:srgbClr>
            </a:solidFill>
          </p:spPr>
          <p:txBody>
            <a:bodyPr/>
            <a:lstStyle/>
            <a:p/>
          </p:txBody>
        </p:sp>
        <p:sp>
          <p:nvSpPr>
            <p:cNvPr id="73" name="rc73"/>
            <p:cNvSpPr/>
            <p:nvPr/>
          </p:nvSpPr>
          <p:spPr>
            <a:xfrm>
              <a:off x="7677426" y="2964707"/>
              <a:ext cx="248247" cy="170700"/>
            </a:xfrm>
            <a:prstGeom prst="rect">
              <a:avLst/>
            </a:prstGeom>
            <a:solidFill>
              <a:srgbClr val="1CABE2">
                <a:alpha val="100000"/>
              </a:srgbClr>
            </a:solidFill>
          </p:spPr>
          <p:txBody>
            <a:bodyPr/>
            <a:lstStyle/>
            <a:p/>
          </p:txBody>
        </p:sp>
        <p:sp>
          <p:nvSpPr>
            <p:cNvPr id="74" name="rc74"/>
            <p:cNvSpPr/>
            <p:nvPr/>
          </p:nvSpPr>
          <p:spPr>
            <a:xfrm>
              <a:off x="7953257" y="3048883"/>
              <a:ext cx="248247" cy="1053813"/>
            </a:xfrm>
            <a:prstGeom prst="rect">
              <a:avLst/>
            </a:prstGeom>
            <a:solidFill>
              <a:srgbClr val="80BD41">
                <a:alpha val="100000"/>
              </a:srgbClr>
            </a:solidFill>
          </p:spPr>
          <p:txBody>
            <a:bodyPr/>
            <a:lstStyle/>
            <a:p/>
          </p:txBody>
        </p:sp>
        <p:sp>
          <p:nvSpPr>
            <p:cNvPr id="75" name="rc75"/>
            <p:cNvSpPr/>
            <p:nvPr/>
          </p:nvSpPr>
          <p:spPr>
            <a:xfrm>
              <a:off x="7953257" y="2944665"/>
              <a:ext cx="248247" cy="104218"/>
            </a:xfrm>
            <a:prstGeom prst="rect">
              <a:avLst/>
            </a:prstGeom>
            <a:solidFill>
              <a:srgbClr val="1CABE2">
                <a:alpha val="100000"/>
              </a:srgbClr>
            </a:solidFill>
          </p:spPr>
          <p:txBody>
            <a:bodyPr/>
            <a:lstStyle/>
            <a:p/>
          </p:txBody>
        </p:sp>
        <p:sp>
          <p:nvSpPr>
            <p:cNvPr id="76" name="pl76"/>
            <p:cNvSpPr/>
            <p:nvPr/>
          </p:nvSpPr>
          <p:spPr>
            <a:xfrm>
              <a:off x="1457446" y="1323408"/>
              <a:ext cx="6619934" cy="1013282"/>
            </a:xfrm>
            <a:custGeom>
              <a:avLst/>
              <a:pathLst>
                <a:path w="6619934" h="1013282">
                  <a:moveTo>
                    <a:pt x="0" y="1013282"/>
                  </a:moveTo>
                  <a:lnTo>
                    <a:pt x="275830" y="521116"/>
                  </a:lnTo>
                  <a:lnTo>
                    <a:pt x="551661" y="260558"/>
                  </a:lnTo>
                  <a:lnTo>
                    <a:pt x="827491" y="144754"/>
                  </a:lnTo>
                  <a:lnTo>
                    <a:pt x="1103322" y="57901"/>
                  </a:lnTo>
                  <a:lnTo>
                    <a:pt x="1379153" y="0"/>
                  </a:lnTo>
                  <a:lnTo>
                    <a:pt x="1654983" y="144754"/>
                  </a:lnTo>
                  <a:lnTo>
                    <a:pt x="1930814" y="202656"/>
                  </a:lnTo>
                  <a:lnTo>
                    <a:pt x="2206644" y="318460"/>
                  </a:lnTo>
                  <a:lnTo>
                    <a:pt x="2482475" y="405312"/>
                  </a:lnTo>
                  <a:lnTo>
                    <a:pt x="2758306" y="434263"/>
                  </a:lnTo>
                  <a:lnTo>
                    <a:pt x="3034136" y="463214"/>
                  </a:lnTo>
                  <a:lnTo>
                    <a:pt x="3309967" y="607969"/>
                  </a:lnTo>
                  <a:lnTo>
                    <a:pt x="3585797" y="781674"/>
                  </a:lnTo>
                  <a:lnTo>
                    <a:pt x="3861628" y="665871"/>
                  </a:lnTo>
                  <a:lnTo>
                    <a:pt x="4137459" y="521116"/>
                  </a:lnTo>
                  <a:lnTo>
                    <a:pt x="4413289" y="405312"/>
                  </a:lnTo>
                  <a:lnTo>
                    <a:pt x="4689120" y="405312"/>
                  </a:lnTo>
                  <a:lnTo>
                    <a:pt x="4964950" y="434263"/>
                  </a:lnTo>
                  <a:lnTo>
                    <a:pt x="5240781" y="434263"/>
                  </a:lnTo>
                  <a:lnTo>
                    <a:pt x="5516612" y="607969"/>
                  </a:lnTo>
                  <a:lnTo>
                    <a:pt x="5792442" y="492165"/>
                  </a:lnTo>
                  <a:lnTo>
                    <a:pt x="6068273" y="347411"/>
                  </a:lnTo>
                  <a:lnTo>
                    <a:pt x="6344103" y="318460"/>
                  </a:lnTo>
                  <a:lnTo>
                    <a:pt x="6619934" y="144754"/>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91376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39893" y="333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20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838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85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93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906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7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85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828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808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73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308.4</a:t>
              </a:r>
            </a:p>
          </p:txBody>
        </p:sp>
        <p:sp>
          <p:nvSpPr>
            <p:cNvPr id="108" name="tx108"/>
            <p:cNvSpPr/>
            <p:nvPr/>
          </p:nvSpPr>
          <p:spPr>
            <a:xfrm>
              <a:off x="1339893" y="3556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09" name="tx109"/>
            <p:cNvSpPr/>
            <p:nvPr/>
          </p:nvSpPr>
          <p:spPr>
            <a:xfrm>
              <a:off x="2719046" y="3702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582.1</a:t>
              </a:r>
            </a:p>
          </p:txBody>
        </p:sp>
        <p:sp>
          <p:nvSpPr>
            <p:cNvPr id="110" name="tx110"/>
            <p:cNvSpPr/>
            <p:nvPr/>
          </p:nvSpPr>
          <p:spPr>
            <a:xfrm>
              <a:off x="2745171" y="3321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11" name="tx111"/>
            <p:cNvSpPr/>
            <p:nvPr/>
          </p:nvSpPr>
          <p:spPr>
            <a:xfrm>
              <a:off x="4098199" y="3710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569.4</a:t>
              </a:r>
            </a:p>
          </p:txBody>
        </p:sp>
        <p:sp>
          <p:nvSpPr>
            <p:cNvPr id="112" name="tx112"/>
            <p:cNvSpPr/>
            <p:nvPr/>
          </p:nvSpPr>
          <p:spPr>
            <a:xfrm>
              <a:off x="4098199" y="32686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13" name="tx113"/>
            <p:cNvSpPr/>
            <p:nvPr/>
          </p:nvSpPr>
          <p:spPr>
            <a:xfrm>
              <a:off x="5477352" y="3684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609.5</a:t>
              </a:r>
            </a:p>
          </p:txBody>
        </p:sp>
        <p:sp>
          <p:nvSpPr>
            <p:cNvPr id="114" name="tx114"/>
            <p:cNvSpPr/>
            <p:nvPr/>
          </p:nvSpPr>
          <p:spPr>
            <a:xfrm>
              <a:off x="5477352" y="3194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15" name="tx115"/>
            <p:cNvSpPr/>
            <p:nvPr/>
          </p:nvSpPr>
          <p:spPr>
            <a:xfrm>
              <a:off x="6619851" y="36494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a:t>
              </a:r>
            </a:p>
          </p:txBody>
        </p:sp>
        <p:sp>
          <p:nvSpPr>
            <p:cNvPr id="116" name="tx116"/>
            <p:cNvSpPr/>
            <p:nvPr/>
          </p:nvSpPr>
          <p:spPr>
            <a:xfrm>
              <a:off x="6580674" y="3133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156.2</a:t>
              </a:r>
            </a:p>
          </p:txBody>
        </p:sp>
        <p:sp>
          <p:nvSpPr>
            <p:cNvPr id="117" name="tx117"/>
            <p:cNvSpPr/>
            <p:nvPr/>
          </p:nvSpPr>
          <p:spPr>
            <a:xfrm>
              <a:off x="6856505" y="36698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633.5</a:t>
              </a:r>
            </a:p>
          </p:txBody>
        </p:sp>
        <p:sp>
          <p:nvSpPr>
            <p:cNvPr id="118" name="tx118"/>
            <p:cNvSpPr/>
            <p:nvPr/>
          </p:nvSpPr>
          <p:spPr>
            <a:xfrm>
              <a:off x="6856505" y="31407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211.2</a:t>
              </a:r>
            </a:p>
          </p:txBody>
        </p:sp>
        <p:sp>
          <p:nvSpPr>
            <p:cNvPr id="119" name="tx119"/>
            <p:cNvSpPr/>
            <p:nvPr/>
          </p:nvSpPr>
          <p:spPr>
            <a:xfrm>
              <a:off x="7132335" y="3637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684.5</a:t>
              </a:r>
            </a:p>
          </p:txBody>
        </p:sp>
        <p:sp>
          <p:nvSpPr>
            <p:cNvPr id="120" name="tx120"/>
            <p:cNvSpPr/>
            <p:nvPr/>
          </p:nvSpPr>
          <p:spPr>
            <a:xfrm>
              <a:off x="7132335" y="30938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181.9</a:t>
              </a:r>
            </a:p>
          </p:txBody>
        </p:sp>
        <p:sp>
          <p:nvSpPr>
            <p:cNvPr id="121" name="tx121"/>
            <p:cNvSpPr/>
            <p:nvPr/>
          </p:nvSpPr>
          <p:spPr>
            <a:xfrm>
              <a:off x="7447343" y="3601940"/>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22" name="tx122"/>
            <p:cNvSpPr/>
            <p:nvPr/>
          </p:nvSpPr>
          <p:spPr>
            <a:xfrm>
              <a:off x="7408166" y="30455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3" name="tx123"/>
            <p:cNvSpPr/>
            <p:nvPr/>
          </p:nvSpPr>
          <p:spPr>
            <a:xfrm>
              <a:off x="7683997" y="3583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24" name="tx124"/>
            <p:cNvSpPr/>
            <p:nvPr/>
          </p:nvSpPr>
          <p:spPr>
            <a:xfrm>
              <a:off x="7683997" y="3014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25" name="tx125"/>
            <p:cNvSpPr/>
            <p:nvPr/>
          </p:nvSpPr>
          <p:spPr>
            <a:xfrm>
              <a:off x="7959827" y="35406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839.2</a:t>
              </a:r>
            </a:p>
          </p:txBody>
        </p:sp>
        <p:sp>
          <p:nvSpPr>
            <p:cNvPr id="126" name="tx126"/>
            <p:cNvSpPr/>
            <p:nvPr/>
          </p:nvSpPr>
          <p:spPr>
            <a:xfrm>
              <a:off x="8025130" y="296168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26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671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48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209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301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6677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33876"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77167" y="5010059"/>
              <a:ext cx="201456" cy="201456"/>
            </a:xfrm>
            <a:prstGeom prst="rect">
              <a:avLst/>
            </a:prstGeom>
            <a:solidFill>
              <a:srgbClr val="1CABE2">
                <a:alpha val="100000"/>
              </a:srgbClr>
            </a:solidFill>
          </p:spPr>
          <p:txBody>
            <a:bodyPr/>
            <a:lstStyle/>
            <a:p/>
          </p:txBody>
        </p:sp>
        <p:sp>
          <p:nvSpPr>
            <p:cNvPr id="153" name="rc153"/>
            <p:cNvSpPr/>
            <p:nvPr/>
          </p:nvSpPr>
          <p:spPr>
            <a:xfrm>
              <a:off x="6143102" y="5010059"/>
              <a:ext cx="201456" cy="201456"/>
            </a:xfrm>
            <a:prstGeom prst="rect">
              <a:avLst/>
            </a:prstGeom>
            <a:solidFill>
              <a:srgbClr val="80BD41">
                <a:alpha val="100000"/>
              </a:srgbClr>
            </a:solidFill>
          </p:spPr>
          <p:txBody>
            <a:bodyPr/>
            <a:lstStyle/>
            <a:p/>
          </p:txBody>
        </p:sp>
        <p:sp>
          <p:nvSpPr>
            <p:cNvPr id="154" name="tx154"/>
            <p:cNvSpPr/>
            <p:nvPr/>
          </p:nvSpPr>
          <p:spPr>
            <a:xfrm>
              <a:off x="4457212"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23147"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724449" cy="167191"/>
            </a:xfrm>
            <a:prstGeom prst="rect">
              <a:avLst/>
            </a:prstGeom>
            <a:solidFill>
              <a:srgbClr val="80BD41">
                <a:alpha val="100000"/>
              </a:srgbClr>
            </a:solidFill>
          </p:spPr>
          <p:txBody>
            <a:bodyPr/>
            <a:lstStyle/>
            <a:p/>
          </p:txBody>
        </p:sp>
        <p:sp>
          <p:nvSpPr>
            <p:cNvPr id="171" name="rc171"/>
            <p:cNvSpPr/>
            <p:nvPr/>
          </p:nvSpPr>
          <p:spPr>
            <a:xfrm>
              <a:off x="6057772" y="5889059"/>
              <a:ext cx="1108192" cy="167191"/>
            </a:xfrm>
            <a:prstGeom prst="rect">
              <a:avLst/>
            </a:prstGeom>
            <a:solidFill>
              <a:srgbClr val="1CABE2">
                <a:alpha val="100000"/>
              </a:srgbClr>
            </a:solidFill>
          </p:spPr>
          <p:txBody>
            <a:bodyPr/>
            <a:lstStyle/>
            <a:p/>
          </p:txBody>
        </p:sp>
        <p:sp>
          <p:nvSpPr>
            <p:cNvPr id="172" name="rc172"/>
            <p:cNvSpPr/>
            <p:nvPr/>
          </p:nvSpPr>
          <p:spPr>
            <a:xfrm>
              <a:off x="1333322" y="5680069"/>
              <a:ext cx="5463718" cy="167191"/>
            </a:xfrm>
            <a:prstGeom prst="rect">
              <a:avLst/>
            </a:prstGeom>
            <a:solidFill>
              <a:srgbClr val="80BD41">
                <a:alpha val="100000"/>
              </a:srgbClr>
            </a:solidFill>
          </p:spPr>
          <p:txBody>
            <a:bodyPr/>
            <a:lstStyle/>
            <a:p/>
          </p:txBody>
        </p:sp>
        <p:sp>
          <p:nvSpPr>
            <p:cNvPr id="173" name="rc173"/>
            <p:cNvSpPr/>
            <p:nvPr/>
          </p:nvSpPr>
          <p:spPr>
            <a:xfrm>
              <a:off x="6797040" y="5680069"/>
              <a:ext cx="964198" cy="167191"/>
            </a:xfrm>
            <a:prstGeom prst="rect">
              <a:avLst/>
            </a:prstGeom>
            <a:solidFill>
              <a:srgbClr val="1CABE2">
                <a:alpha val="100000"/>
              </a:srgbClr>
            </a:solidFill>
          </p:spPr>
          <p:txBody>
            <a:bodyPr/>
            <a:lstStyle/>
            <a:p/>
          </p:txBody>
        </p:sp>
        <p:sp>
          <p:nvSpPr>
            <p:cNvPr id="174" name="rc174"/>
            <p:cNvSpPr/>
            <p:nvPr/>
          </p:nvSpPr>
          <p:spPr>
            <a:xfrm>
              <a:off x="1333322" y="5471080"/>
              <a:ext cx="5952449" cy="167191"/>
            </a:xfrm>
            <a:prstGeom prst="rect">
              <a:avLst/>
            </a:prstGeom>
            <a:solidFill>
              <a:srgbClr val="80BD41">
                <a:alpha val="100000"/>
              </a:srgbClr>
            </a:solidFill>
          </p:spPr>
          <p:txBody>
            <a:bodyPr/>
            <a:lstStyle/>
            <a:p/>
          </p:txBody>
        </p:sp>
        <p:sp>
          <p:nvSpPr>
            <p:cNvPr id="175" name="rc175"/>
            <p:cNvSpPr/>
            <p:nvPr/>
          </p:nvSpPr>
          <p:spPr>
            <a:xfrm>
              <a:off x="7285772" y="5471080"/>
              <a:ext cx="588676" cy="167191"/>
            </a:xfrm>
            <a:prstGeom prst="rect">
              <a:avLst/>
            </a:prstGeom>
            <a:solidFill>
              <a:srgbClr val="1CABE2">
                <a:alpha val="100000"/>
              </a:srgbClr>
            </a:solidFill>
          </p:spPr>
          <p:txBody>
            <a:bodyPr/>
            <a:lstStyle/>
            <a:p/>
          </p:txBody>
        </p:sp>
        <p:sp>
          <p:nvSpPr>
            <p:cNvPr id="176" name="tx176"/>
            <p:cNvSpPr/>
            <p:nvPr/>
          </p:nvSpPr>
          <p:spPr>
            <a:xfrm>
              <a:off x="7312916"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605113"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180" name="tx180"/>
            <p:cNvSpPr/>
            <p:nvPr/>
          </p:nvSpPr>
          <p:spPr>
            <a:xfrm>
              <a:off x="647623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156.2</a:t>
              </a:r>
            </a:p>
          </p:txBody>
        </p:sp>
        <p:sp>
          <p:nvSpPr>
            <p:cNvPr id="181" name="tx181"/>
            <p:cNvSpPr/>
            <p:nvPr/>
          </p:nvSpPr>
          <p:spPr>
            <a:xfrm>
              <a:off x="392954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770.3</a:t>
              </a:r>
            </a:p>
          </p:txBody>
        </p:sp>
        <p:sp>
          <p:nvSpPr>
            <p:cNvPr id="182" name="tx182"/>
            <p:cNvSpPr/>
            <p:nvPr/>
          </p:nvSpPr>
          <p:spPr>
            <a:xfrm>
              <a:off x="7143501"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135.9</a:t>
              </a:r>
            </a:p>
          </p:txBody>
        </p:sp>
        <p:sp>
          <p:nvSpPr>
            <p:cNvPr id="183" name="tx183"/>
            <p:cNvSpPr/>
            <p:nvPr/>
          </p:nvSpPr>
          <p:spPr>
            <a:xfrm>
              <a:off x="417390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839.2</a:t>
              </a:r>
            </a:p>
          </p:txBody>
        </p:sp>
        <p:sp>
          <p:nvSpPr>
            <p:cNvPr id="184" name="tx184"/>
            <p:cNvSpPr/>
            <p:nvPr/>
          </p:nvSpPr>
          <p:spPr>
            <a:xfrm>
              <a:off x="7519820"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(91 %) était plus élevée qu'en 2019 (81 %).
Le nombre d'enfants vaccinés avec le DTC1 a augmenté de 26% par rapport à 2019.
Le nombre de nourrissons survivants a augmenté d'environ 12 % par rapport à 2019.
En 2024, 200 000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7819"/>
              <a:ext cx="3397293" cy="1079753"/>
            </a:xfrm>
            <a:custGeom>
              <a:avLst/>
              <a:pathLst>
                <a:path w="3397293" h="1079753">
                  <a:moveTo>
                    <a:pt x="0" y="1079753"/>
                  </a:moveTo>
                  <a:lnTo>
                    <a:pt x="141553" y="913637"/>
                  </a:lnTo>
                  <a:lnTo>
                    <a:pt x="283107" y="581405"/>
                  </a:lnTo>
                  <a:lnTo>
                    <a:pt x="424661" y="526033"/>
                  </a:lnTo>
                  <a:lnTo>
                    <a:pt x="566215" y="359917"/>
                  </a:lnTo>
                  <a:lnTo>
                    <a:pt x="707769" y="138429"/>
                  </a:lnTo>
                  <a:lnTo>
                    <a:pt x="849323" y="110743"/>
                  </a:lnTo>
                  <a:lnTo>
                    <a:pt x="990877" y="221487"/>
                  </a:lnTo>
                  <a:lnTo>
                    <a:pt x="1132431" y="221487"/>
                  </a:lnTo>
                  <a:lnTo>
                    <a:pt x="1273984" y="249173"/>
                  </a:lnTo>
                  <a:lnTo>
                    <a:pt x="1415538" y="249173"/>
                  </a:lnTo>
                  <a:lnTo>
                    <a:pt x="1557092" y="442975"/>
                  </a:lnTo>
                  <a:lnTo>
                    <a:pt x="1698646" y="470661"/>
                  </a:lnTo>
                  <a:lnTo>
                    <a:pt x="1840200" y="498347"/>
                  </a:lnTo>
                  <a:lnTo>
                    <a:pt x="1981754" y="442975"/>
                  </a:lnTo>
                  <a:lnTo>
                    <a:pt x="2123308" y="332231"/>
                  </a:lnTo>
                  <a:lnTo>
                    <a:pt x="2264862" y="166115"/>
                  </a:lnTo>
                  <a:lnTo>
                    <a:pt x="2406416" y="138429"/>
                  </a:lnTo>
                  <a:lnTo>
                    <a:pt x="2547969" y="166115"/>
                  </a:lnTo>
                  <a:lnTo>
                    <a:pt x="2689523" y="138429"/>
                  </a:lnTo>
                  <a:lnTo>
                    <a:pt x="2831077" y="332231"/>
                  </a:lnTo>
                  <a:lnTo>
                    <a:pt x="2972631" y="138429"/>
                  </a:lnTo>
                  <a:lnTo>
                    <a:pt x="3114185" y="193801"/>
                  </a:lnTo>
                  <a:lnTo>
                    <a:pt x="3255739" y="19380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7819"/>
              <a:ext cx="3397293" cy="1079753"/>
            </a:xfrm>
            <a:custGeom>
              <a:avLst/>
              <a:pathLst>
                <a:path w="3397293" h="1079753">
                  <a:moveTo>
                    <a:pt x="0" y="1079753"/>
                  </a:moveTo>
                  <a:lnTo>
                    <a:pt x="141553" y="913637"/>
                  </a:lnTo>
                  <a:lnTo>
                    <a:pt x="283107" y="581405"/>
                  </a:lnTo>
                  <a:lnTo>
                    <a:pt x="424661" y="526033"/>
                  </a:lnTo>
                  <a:lnTo>
                    <a:pt x="566215" y="359917"/>
                  </a:lnTo>
                  <a:lnTo>
                    <a:pt x="707769" y="138429"/>
                  </a:lnTo>
                  <a:lnTo>
                    <a:pt x="849323" y="110743"/>
                  </a:lnTo>
                  <a:lnTo>
                    <a:pt x="990877" y="221487"/>
                  </a:lnTo>
                  <a:lnTo>
                    <a:pt x="1132431" y="221487"/>
                  </a:lnTo>
                  <a:lnTo>
                    <a:pt x="1273984" y="249173"/>
                  </a:lnTo>
                  <a:lnTo>
                    <a:pt x="1415538" y="249173"/>
                  </a:lnTo>
                  <a:lnTo>
                    <a:pt x="1557092" y="442975"/>
                  </a:lnTo>
                  <a:lnTo>
                    <a:pt x="1698646" y="470661"/>
                  </a:lnTo>
                  <a:lnTo>
                    <a:pt x="1840200" y="498347"/>
                  </a:lnTo>
                  <a:lnTo>
                    <a:pt x="1981754" y="442975"/>
                  </a:lnTo>
                  <a:lnTo>
                    <a:pt x="2123308" y="332231"/>
                  </a:lnTo>
                  <a:lnTo>
                    <a:pt x="2264862" y="166115"/>
                  </a:lnTo>
                  <a:lnTo>
                    <a:pt x="2406416" y="138429"/>
                  </a:lnTo>
                  <a:lnTo>
                    <a:pt x="2547969" y="166115"/>
                  </a:lnTo>
                  <a:lnTo>
                    <a:pt x="2689523" y="138429"/>
                  </a:lnTo>
                  <a:lnTo>
                    <a:pt x="2831077" y="332231"/>
                  </a:lnTo>
                  <a:lnTo>
                    <a:pt x="2972631" y="138429"/>
                  </a:lnTo>
                  <a:lnTo>
                    <a:pt x="3114185" y="193801"/>
                  </a:lnTo>
                  <a:lnTo>
                    <a:pt x="3255739" y="19380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633473"/>
            </a:xfrm>
            <a:custGeom>
              <a:avLst/>
              <a:pathLst>
                <a:path w="0" h="1633473">
                  <a:moveTo>
                    <a:pt x="0" y="0"/>
                  </a:moveTo>
                  <a:lnTo>
                    <a:pt x="0" y="163347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2" name="pl32"/>
            <p:cNvSpPr/>
            <p:nvPr/>
          </p:nvSpPr>
          <p:spPr>
            <a:xfrm>
              <a:off x="1120965" y="1497819"/>
              <a:ext cx="3397293" cy="1079753"/>
            </a:xfrm>
            <a:custGeom>
              <a:avLst/>
              <a:pathLst>
                <a:path w="3397293" h="1079753">
                  <a:moveTo>
                    <a:pt x="0" y="1079753"/>
                  </a:moveTo>
                  <a:lnTo>
                    <a:pt x="141553" y="913637"/>
                  </a:lnTo>
                  <a:lnTo>
                    <a:pt x="283107" y="581405"/>
                  </a:lnTo>
                  <a:lnTo>
                    <a:pt x="424661" y="526033"/>
                  </a:lnTo>
                  <a:lnTo>
                    <a:pt x="566215" y="359917"/>
                  </a:lnTo>
                  <a:lnTo>
                    <a:pt x="707769" y="138429"/>
                  </a:lnTo>
                  <a:lnTo>
                    <a:pt x="849323" y="110743"/>
                  </a:lnTo>
                  <a:lnTo>
                    <a:pt x="990877" y="221487"/>
                  </a:lnTo>
                  <a:lnTo>
                    <a:pt x="1132431" y="221487"/>
                  </a:lnTo>
                  <a:lnTo>
                    <a:pt x="1273984" y="249173"/>
                  </a:lnTo>
                  <a:lnTo>
                    <a:pt x="1415538" y="249173"/>
                  </a:lnTo>
                  <a:lnTo>
                    <a:pt x="1557092" y="442975"/>
                  </a:lnTo>
                  <a:lnTo>
                    <a:pt x="1698646" y="470661"/>
                  </a:lnTo>
                  <a:lnTo>
                    <a:pt x="1840200" y="498347"/>
                  </a:lnTo>
                  <a:lnTo>
                    <a:pt x="1981754" y="442975"/>
                  </a:lnTo>
                  <a:lnTo>
                    <a:pt x="2123308" y="332231"/>
                  </a:lnTo>
                  <a:lnTo>
                    <a:pt x="2264862" y="166115"/>
                  </a:lnTo>
                  <a:lnTo>
                    <a:pt x="2406416" y="138429"/>
                  </a:lnTo>
                  <a:lnTo>
                    <a:pt x="2547969" y="166115"/>
                  </a:lnTo>
                  <a:lnTo>
                    <a:pt x="2689523" y="138429"/>
                  </a:lnTo>
                  <a:lnTo>
                    <a:pt x="2831077" y="332231"/>
                  </a:lnTo>
                  <a:lnTo>
                    <a:pt x="2972631" y="138429"/>
                  </a:lnTo>
                  <a:lnTo>
                    <a:pt x="3114185" y="193801"/>
                  </a:lnTo>
                  <a:lnTo>
                    <a:pt x="3255739" y="19380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4" name="tx34"/>
            <p:cNvSpPr/>
            <p:nvPr/>
          </p:nvSpPr>
          <p:spPr>
            <a:xfrm>
              <a:off x="176844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4845" y="482911"/>
              <a:ext cx="2329532"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Mali, 2000-2024</a:t>
              </a:r>
            </a:p>
          </p:txBody>
        </p:sp>
        <p:sp>
          <p:nvSpPr>
            <p:cNvPr id="63" name="pl63"/>
            <p:cNvSpPr/>
            <p:nvPr/>
          </p:nvSpPr>
          <p:spPr>
            <a:xfrm>
              <a:off x="5267799" y="38273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41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40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475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1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307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3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44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509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57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4313"/>
              <a:ext cx="3397293" cy="2313758"/>
            </a:xfrm>
            <a:custGeom>
              <a:avLst/>
              <a:pathLst>
                <a:path w="3397293" h="2313758">
                  <a:moveTo>
                    <a:pt x="0" y="2313758"/>
                  </a:moveTo>
                  <a:lnTo>
                    <a:pt x="141553" y="1957795"/>
                  </a:lnTo>
                  <a:lnTo>
                    <a:pt x="283107" y="1245869"/>
                  </a:lnTo>
                  <a:lnTo>
                    <a:pt x="424661" y="1127215"/>
                  </a:lnTo>
                  <a:lnTo>
                    <a:pt x="566215" y="771252"/>
                  </a:lnTo>
                  <a:lnTo>
                    <a:pt x="707769" y="296635"/>
                  </a:lnTo>
                  <a:lnTo>
                    <a:pt x="849323" y="237308"/>
                  </a:lnTo>
                  <a:lnTo>
                    <a:pt x="990877" y="474617"/>
                  </a:lnTo>
                  <a:lnTo>
                    <a:pt x="1132431" y="474617"/>
                  </a:lnTo>
                  <a:lnTo>
                    <a:pt x="1273984" y="533944"/>
                  </a:lnTo>
                  <a:lnTo>
                    <a:pt x="1415538" y="533944"/>
                  </a:lnTo>
                  <a:lnTo>
                    <a:pt x="1557092" y="949234"/>
                  </a:lnTo>
                  <a:lnTo>
                    <a:pt x="1698646" y="1008561"/>
                  </a:lnTo>
                  <a:lnTo>
                    <a:pt x="1840200" y="1067888"/>
                  </a:lnTo>
                  <a:lnTo>
                    <a:pt x="1981754" y="949234"/>
                  </a:lnTo>
                  <a:lnTo>
                    <a:pt x="2123308" y="711925"/>
                  </a:lnTo>
                  <a:lnTo>
                    <a:pt x="2264862" y="355962"/>
                  </a:lnTo>
                  <a:lnTo>
                    <a:pt x="2406416" y="296635"/>
                  </a:lnTo>
                  <a:lnTo>
                    <a:pt x="2547969" y="355962"/>
                  </a:lnTo>
                  <a:lnTo>
                    <a:pt x="2689523" y="296635"/>
                  </a:lnTo>
                  <a:lnTo>
                    <a:pt x="2831077" y="711925"/>
                  </a:lnTo>
                  <a:lnTo>
                    <a:pt x="2972631" y="296635"/>
                  </a:lnTo>
                  <a:lnTo>
                    <a:pt x="3114185" y="415289"/>
                  </a:lnTo>
                  <a:lnTo>
                    <a:pt x="3255739" y="41528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50949"/>
              <a:ext cx="3397293" cy="830579"/>
            </a:xfrm>
            <a:custGeom>
              <a:avLst/>
              <a:pathLst>
                <a:path w="3397293" h="830579">
                  <a:moveTo>
                    <a:pt x="0" y="830579"/>
                  </a:moveTo>
                  <a:lnTo>
                    <a:pt x="141553" y="830579"/>
                  </a:lnTo>
                  <a:lnTo>
                    <a:pt x="283107" y="830579"/>
                  </a:lnTo>
                  <a:lnTo>
                    <a:pt x="424661" y="711925"/>
                  </a:lnTo>
                  <a:lnTo>
                    <a:pt x="566215" y="593271"/>
                  </a:lnTo>
                  <a:lnTo>
                    <a:pt x="707769" y="533944"/>
                  </a:lnTo>
                  <a:lnTo>
                    <a:pt x="849323" y="474617"/>
                  </a:lnTo>
                  <a:lnTo>
                    <a:pt x="990877" y="474617"/>
                  </a:lnTo>
                  <a:lnTo>
                    <a:pt x="1132431" y="296635"/>
                  </a:lnTo>
                  <a:lnTo>
                    <a:pt x="1273984" y="177981"/>
                  </a:lnTo>
                  <a:lnTo>
                    <a:pt x="1415538" y="177981"/>
                  </a:lnTo>
                  <a:lnTo>
                    <a:pt x="1557092" y="118654"/>
                  </a:lnTo>
                  <a:lnTo>
                    <a:pt x="1698646" y="118654"/>
                  </a:lnTo>
                  <a:lnTo>
                    <a:pt x="1840200" y="177981"/>
                  </a:lnTo>
                  <a:lnTo>
                    <a:pt x="1981754" y="118654"/>
                  </a:lnTo>
                  <a:lnTo>
                    <a:pt x="2123308" y="59327"/>
                  </a:lnTo>
                  <a:lnTo>
                    <a:pt x="2264862" y="0"/>
                  </a:lnTo>
                  <a:lnTo>
                    <a:pt x="2406416" y="0"/>
                  </a:lnTo>
                  <a:lnTo>
                    <a:pt x="2547969" y="0"/>
                  </a:lnTo>
                  <a:lnTo>
                    <a:pt x="2689523" y="0"/>
                  </a:lnTo>
                  <a:lnTo>
                    <a:pt x="2831077" y="177981"/>
                  </a:lnTo>
                  <a:lnTo>
                    <a:pt x="2972631" y="237308"/>
                  </a:lnTo>
                  <a:lnTo>
                    <a:pt x="3114185" y="59327"/>
                  </a:lnTo>
                  <a:lnTo>
                    <a:pt x="3255739" y="118654"/>
                  </a:lnTo>
                  <a:lnTo>
                    <a:pt x="3397293" y="5932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50949"/>
              <a:ext cx="3397293" cy="1898468"/>
            </a:xfrm>
            <a:custGeom>
              <a:avLst/>
              <a:pathLst>
                <a:path w="3397293" h="1898468">
                  <a:moveTo>
                    <a:pt x="0" y="1839141"/>
                  </a:moveTo>
                  <a:lnTo>
                    <a:pt x="141553" y="1898468"/>
                  </a:lnTo>
                  <a:lnTo>
                    <a:pt x="283107" y="1779814"/>
                  </a:lnTo>
                  <a:lnTo>
                    <a:pt x="424661" y="1542505"/>
                  </a:lnTo>
                  <a:lnTo>
                    <a:pt x="566215" y="1245869"/>
                  </a:lnTo>
                  <a:lnTo>
                    <a:pt x="707769" y="1008561"/>
                  </a:lnTo>
                  <a:lnTo>
                    <a:pt x="849323" y="830579"/>
                  </a:lnTo>
                  <a:lnTo>
                    <a:pt x="990877" y="711925"/>
                  </a:lnTo>
                  <a:lnTo>
                    <a:pt x="1132431" y="415289"/>
                  </a:lnTo>
                  <a:lnTo>
                    <a:pt x="1273984" y="118654"/>
                  </a:lnTo>
                  <a:lnTo>
                    <a:pt x="1415538" y="355962"/>
                  </a:lnTo>
                  <a:lnTo>
                    <a:pt x="1557092" y="415289"/>
                  </a:lnTo>
                  <a:lnTo>
                    <a:pt x="1698646" y="711925"/>
                  </a:lnTo>
                  <a:lnTo>
                    <a:pt x="1840200" y="711925"/>
                  </a:lnTo>
                  <a:lnTo>
                    <a:pt x="1981754" y="533944"/>
                  </a:lnTo>
                  <a:lnTo>
                    <a:pt x="2123308" y="593271"/>
                  </a:lnTo>
                  <a:lnTo>
                    <a:pt x="2264862" y="296635"/>
                  </a:lnTo>
                  <a:lnTo>
                    <a:pt x="2406416" y="237308"/>
                  </a:lnTo>
                  <a:lnTo>
                    <a:pt x="2547969" y="118654"/>
                  </a:lnTo>
                  <a:lnTo>
                    <a:pt x="2689523" y="0"/>
                  </a:lnTo>
                  <a:lnTo>
                    <a:pt x="2831077" y="177981"/>
                  </a:lnTo>
                  <a:lnTo>
                    <a:pt x="2972631" y="177981"/>
                  </a:lnTo>
                  <a:lnTo>
                    <a:pt x="3114185" y="177981"/>
                  </a:lnTo>
                  <a:lnTo>
                    <a:pt x="3255739" y="59327"/>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5094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4313"/>
              <a:ext cx="3397293" cy="2313758"/>
            </a:xfrm>
            <a:custGeom>
              <a:avLst/>
              <a:pathLst>
                <a:path w="3397293" h="2313758">
                  <a:moveTo>
                    <a:pt x="0" y="2313758"/>
                  </a:moveTo>
                  <a:lnTo>
                    <a:pt x="141553" y="1957795"/>
                  </a:lnTo>
                  <a:lnTo>
                    <a:pt x="283107" y="1245869"/>
                  </a:lnTo>
                  <a:lnTo>
                    <a:pt x="424661" y="1127215"/>
                  </a:lnTo>
                  <a:lnTo>
                    <a:pt x="566215" y="771252"/>
                  </a:lnTo>
                  <a:lnTo>
                    <a:pt x="707769" y="296635"/>
                  </a:lnTo>
                  <a:lnTo>
                    <a:pt x="849323" y="237308"/>
                  </a:lnTo>
                  <a:lnTo>
                    <a:pt x="990877" y="474617"/>
                  </a:lnTo>
                  <a:lnTo>
                    <a:pt x="1132431" y="474617"/>
                  </a:lnTo>
                  <a:lnTo>
                    <a:pt x="1273984" y="533944"/>
                  </a:lnTo>
                  <a:lnTo>
                    <a:pt x="1415538" y="533944"/>
                  </a:lnTo>
                  <a:lnTo>
                    <a:pt x="1557092" y="949234"/>
                  </a:lnTo>
                  <a:lnTo>
                    <a:pt x="1698646" y="1008561"/>
                  </a:lnTo>
                  <a:lnTo>
                    <a:pt x="1840200" y="1067888"/>
                  </a:lnTo>
                  <a:lnTo>
                    <a:pt x="1981754" y="949234"/>
                  </a:lnTo>
                  <a:lnTo>
                    <a:pt x="2123308" y="711925"/>
                  </a:lnTo>
                  <a:lnTo>
                    <a:pt x="2264862" y="355962"/>
                  </a:lnTo>
                  <a:lnTo>
                    <a:pt x="2406416" y="296635"/>
                  </a:lnTo>
                  <a:lnTo>
                    <a:pt x="2547969" y="355962"/>
                  </a:lnTo>
                  <a:lnTo>
                    <a:pt x="2689523" y="296635"/>
                  </a:lnTo>
                  <a:lnTo>
                    <a:pt x="2831077" y="711925"/>
                  </a:lnTo>
                  <a:lnTo>
                    <a:pt x="2972631" y="296635"/>
                  </a:lnTo>
                  <a:lnTo>
                    <a:pt x="3114185" y="415289"/>
                  </a:lnTo>
                  <a:lnTo>
                    <a:pt x="3255739" y="41528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40735"/>
              <a:ext cx="0" cy="2527335"/>
            </a:xfrm>
            <a:custGeom>
              <a:avLst/>
              <a:pathLst>
                <a:path w="0" h="2527335">
                  <a:moveTo>
                    <a:pt x="0" y="25273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40735"/>
              <a:ext cx="0" cy="510213"/>
            </a:xfrm>
            <a:custGeom>
              <a:avLst/>
              <a:pathLst>
                <a:path w="0" h="510213">
                  <a:moveTo>
                    <a:pt x="0" y="5102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40735"/>
              <a:ext cx="0" cy="747521"/>
            </a:xfrm>
            <a:custGeom>
              <a:avLst/>
              <a:pathLst>
                <a:path w="0" h="747521">
                  <a:moveTo>
                    <a:pt x="0" y="7475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40735"/>
              <a:ext cx="0" cy="925503"/>
            </a:xfrm>
            <a:custGeom>
              <a:avLst/>
              <a:pathLst>
                <a:path w="0" h="925503">
                  <a:moveTo>
                    <a:pt x="0" y="9255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40735"/>
              <a:ext cx="0" cy="510213"/>
            </a:xfrm>
            <a:custGeom>
              <a:avLst/>
              <a:pathLst>
                <a:path w="0" h="510213">
                  <a:moveTo>
                    <a:pt x="0" y="5102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40735"/>
              <a:ext cx="0" cy="628867"/>
            </a:xfrm>
            <a:custGeom>
              <a:avLst/>
              <a:pathLst>
                <a:path w="0" h="628867">
                  <a:moveTo>
                    <a:pt x="0" y="6288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40735"/>
              <a:ext cx="0" cy="213577"/>
            </a:xfrm>
            <a:custGeom>
              <a:avLst/>
              <a:pathLst>
                <a:path w="0" h="213577">
                  <a:moveTo>
                    <a:pt x="0" y="2135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4313"/>
              <a:ext cx="3397293" cy="2313758"/>
            </a:xfrm>
            <a:custGeom>
              <a:avLst/>
              <a:pathLst>
                <a:path w="3397293" h="2313758">
                  <a:moveTo>
                    <a:pt x="0" y="2313758"/>
                  </a:moveTo>
                  <a:lnTo>
                    <a:pt x="141553" y="1957795"/>
                  </a:lnTo>
                  <a:lnTo>
                    <a:pt x="283107" y="1245869"/>
                  </a:lnTo>
                  <a:lnTo>
                    <a:pt x="424661" y="1127215"/>
                  </a:lnTo>
                  <a:lnTo>
                    <a:pt x="566215" y="771252"/>
                  </a:lnTo>
                  <a:lnTo>
                    <a:pt x="707769" y="296635"/>
                  </a:lnTo>
                  <a:lnTo>
                    <a:pt x="849323" y="237308"/>
                  </a:lnTo>
                  <a:lnTo>
                    <a:pt x="990877" y="474617"/>
                  </a:lnTo>
                  <a:lnTo>
                    <a:pt x="1132431" y="474617"/>
                  </a:lnTo>
                  <a:lnTo>
                    <a:pt x="1273984" y="533944"/>
                  </a:lnTo>
                  <a:lnTo>
                    <a:pt x="1415538" y="533944"/>
                  </a:lnTo>
                  <a:lnTo>
                    <a:pt x="1557092" y="949234"/>
                  </a:lnTo>
                  <a:lnTo>
                    <a:pt x="1698646" y="1008561"/>
                  </a:lnTo>
                  <a:lnTo>
                    <a:pt x="1840200" y="1067888"/>
                  </a:lnTo>
                  <a:lnTo>
                    <a:pt x="1981754" y="949234"/>
                  </a:lnTo>
                  <a:lnTo>
                    <a:pt x="2123308" y="711925"/>
                  </a:lnTo>
                  <a:lnTo>
                    <a:pt x="2264862" y="355962"/>
                  </a:lnTo>
                  <a:lnTo>
                    <a:pt x="2406416" y="296635"/>
                  </a:lnTo>
                  <a:lnTo>
                    <a:pt x="2547969" y="355962"/>
                  </a:lnTo>
                  <a:lnTo>
                    <a:pt x="2689523" y="296635"/>
                  </a:lnTo>
                  <a:lnTo>
                    <a:pt x="2831077" y="711925"/>
                  </a:lnTo>
                  <a:lnTo>
                    <a:pt x="2972631" y="296635"/>
                  </a:lnTo>
                  <a:lnTo>
                    <a:pt x="3114185" y="415289"/>
                  </a:lnTo>
                  <a:lnTo>
                    <a:pt x="3255739" y="41528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17651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5" name="tx95"/>
            <p:cNvSpPr/>
            <p:nvPr/>
          </p:nvSpPr>
          <p:spPr>
            <a:xfrm>
              <a:off x="6115288" y="1176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5008" y="117820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17921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097042" y="1176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778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117794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17711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7105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7858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8853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2921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988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05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12513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7410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5695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7286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887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3309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5490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1649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808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10248"/>
              <a:ext cx="6112087" cy="145351"/>
            </a:xfrm>
            <a:prstGeom prst="rect">
              <a:avLst/>
            </a:prstGeom>
            <a:solidFill>
              <a:srgbClr val="1CABE2">
                <a:alpha val="80000"/>
              </a:srgbClr>
            </a:solidFill>
          </p:spPr>
          <p:txBody>
            <a:bodyPr/>
            <a:lstStyle/>
            <a:p/>
          </p:txBody>
        </p:sp>
        <p:sp>
          <p:nvSpPr>
            <p:cNvPr id="138" name="rc138"/>
            <p:cNvSpPr/>
            <p:nvPr/>
          </p:nvSpPr>
          <p:spPr>
            <a:xfrm>
              <a:off x="1317178" y="5528559"/>
              <a:ext cx="7321564" cy="145351"/>
            </a:xfrm>
            <a:prstGeom prst="rect">
              <a:avLst/>
            </a:prstGeom>
            <a:solidFill>
              <a:srgbClr val="1CABE2">
                <a:alpha val="80000"/>
              </a:srgbClr>
            </a:solidFill>
          </p:spPr>
          <p:txBody>
            <a:bodyPr/>
            <a:lstStyle/>
            <a:p/>
          </p:txBody>
        </p:sp>
        <p:sp>
          <p:nvSpPr>
            <p:cNvPr id="139" name="rc139"/>
            <p:cNvSpPr/>
            <p:nvPr/>
          </p:nvSpPr>
          <p:spPr>
            <a:xfrm>
              <a:off x="1317178" y="5346869"/>
              <a:ext cx="5364437" cy="145351"/>
            </a:xfrm>
            <a:prstGeom prst="rect">
              <a:avLst/>
            </a:prstGeom>
            <a:solidFill>
              <a:srgbClr val="1CABE2">
                <a:alpha val="80000"/>
              </a:srgbClr>
            </a:solidFill>
          </p:spPr>
          <p:txBody>
            <a:bodyPr/>
            <a:lstStyle/>
            <a:p/>
          </p:txBody>
        </p:sp>
        <p:sp>
          <p:nvSpPr>
            <p:cNvPr id="140" name="tx140"/>
            <p:cNvSpPr/>
            <p:nvPr/>
          </p:nvSpPr>
          <p:spPr>
            <a:xfrm>
              <a:off x="6919852"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189,000</a:t>
              </a:r>
            </a:p>
          </p:txBody>
        </p:sp>
        <p:sp>
          <p:nvSpPr>
            <p:cNvPr id="141" name="tx141"/>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227,000</a:t>
              </a:r>
            </a:p>
          </p:txBody>
        </p:sp>
        <p:sp>
          <p:nvSpPr>
            <p:cNvPr id="142" name="tx142"/>
            <p:cNvSpPr/>
            <p:nvPr/>
          </p:nvSpPr>
          <p:spPr>
            <a:xfrm>
              <a:off x="6172203"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166,000</a:t>
              </a:r>
            </a:p>
          </p:txBody>
        </p:sp>
        <p:sp>
          <p:nvSpPr>
            <p:cNvPr id="143" name="tx14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50580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044021"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565993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727584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1" name="tx151"/>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2" name="tx15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3" name="tx15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4" name="tx15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au Mali (82%) était inférieure de 3 points de pourcentage à la moyenne mondiale (85%) et supérieure de 10 points de pourcentage à la moyenne de l'ensemble des pays du site WCAR (72%).
La couverture nationale en DTC3 était supérieure de 5 points de pourcentage à celle de 2019 (77%).
Cela équivaut à 166 000 enfants non vaccinés et sous-vaccinés en 2024, contre 189 000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F26A21">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Mali se classera au 14e rang sur 24 pays pour la plus faible couverture en DTC3 (sur la base des rangs ex æquo).
Le Mali était dans le top 10 des pays ayant le plus grand nombre d'enfants non vaccinés ou sous-vaccinés (rang=8).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21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931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41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8751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661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3976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7886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179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706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16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41911"/>
              <a:ext cx="248247" cy="264773"/>
            </a:xfrm>
            <a:prstGeom prst="rect">
              <a:avLst/>
            </a:prstGeom>
            <a:solidFill>
              <a:srgbClr val="80BD41">
                <a:alpha val="100000"/>
              </a:srgbClr>
            </a:solidFill>
          </p:spPr>
          <p:txBody>
            <a:bodyPr/>
            <a:lstStyle/>
            <a:p/>
          </p:txBody>
        </p:sp>
        <p:sp>
          <p:nvSpPr>
            <p:cNvPr id="27" name="rc27"/>
            <p:cNvSpPr/>
            <p:nvPr/>
          </p:nvSpPr>
          <p:spPr>
            <a:xfrm>
              <a:off x="1333322" y="3390927"/>
              <a:ext cx="248247" cy="350984"/>
            </a:xfrm>
            <a:prstGeom prst="rect">
              <a:avLst/>
            </a:prstGeom>
            <a:solidFill>
              <a:srgbClr val="1CABE2">
                <a:alpha val="100000"/>
              </a:srgbClr>
            </a:solidFill>
          </p:spPr>
          <p:txBody>
            <a:bodyPr/>
            <a:lstStyle/>
            <a:p/>
          </p:txBody>
        </p:sp>
        <p:sp>
          <p:nvSpPr>
            <p:cNvPr id="28" name="rc28"/>
            <p:cNvSpPr/>
            <p:nvPr/>
          </p:nvSpPr>
          <p:spPr>
            <a:xfrm>
              <a:off x="1609153" y="3694908"/>
              <a:ext cx="248247" cy="311776"/>
            </a:xfrm>
            <a:prstGeom prst="rect">
              <a:avLst/>
            </a:prstGeom>
            <a:solidFill>
              <a:srgbClr val="80BD41">
                <a:alpha val="100000"/>
              </a:srgbClr>
            </a:solidFill>
          </p:spPr>
          <p:txBody>
            <a:bodyPr/>
            <a:lstStyle/>
            <a:p/>
          </p:txBody>
        </p:sp>
        <p:sp>
          <p:nvSpPr>
            <p:cNvPr id="29" name="rc29"/>
            <p:cNvSpPr/>
            <p:nvPr/>
          </p:nvSpPr>
          <p:spPr>
            <a:xfrm>
              <a:off x="1609153" y="3370403"/>
              <a:ext cx="248247" cy="324505"/>
            </a:xfrm>
            <a:prstGeom prst="rect">
              <a:avLst/>
            </a:prstGeom>
            <a:solidFill>
              <a:srgbClr val="1CABE2">
                <a:alpha val="100000"/>
              </a:srgbClr>
            </a:solidFill>
          </p:spPr>
          <p:txBody>
            <a:bodyPr/>
            <a:lstStyle/>
            <a:p/>
          </p:txBody>
        </p:sp>
        <p:sp>
          <p:nvSpPr>
            <p:cNvPr id="30" name="rc30"/>
            <p:cNvSpPr/>
            <p:nvPr/>
          </p:nvSpPr>
          <p:spPr>
            <a:xfrm>
              <a:off x="1884983" y="3603861"/>
              <a:ext cx="248247" cy="402823"/>
            </a:xfrm>
            <a:prstGeom prst="rect">
              <a:avLst/>
            </a:prstGeom>
            <a:solidFill>
              <a:srgbClr val="80BD41">
                <a:alpha val="100000"/>
              </a:srgbClr>
            </a:solidFill>
          </p:spPr>
          <p:txBody>
            <a:bodyPr/>
            <a:lstStyle/>
            <a:p/>
          </p:txBody>
        </p:sp>
        <p:sp>
          <p:nvSpPr>
            <p:cNvPr id="31" name="rc31"/>
            <p:cNvSpPr/>
            <p:nvPr/>
          </p:nvSpPr>
          <p:spPr>
            <a:xfrm>
              <a:off x="1884983" y="3346311"/>
              <a:ext cx="248247" cy="257550"/>
            </a:xfrm>
            <a:prstGeom prst="rect">
              <a:avLst/>
            </a:prstGeom>
            <a:solidFill>
              <a:srgbClr val="1CABE2">
                <a:alpha val="100000"/>
              </a:srgbClr>
            </a:solidFill>
          </p:spPr>
          <p:txBody>
            <a:bodyPr/>
            <a:lstStyle/>
            <a:p/>
          </p:txBody>
        </p:sp>
        <p:sp>
          <p:nvSpPr>
            <p:cNvPr id="32" name="rc32"/>
            <p:cNvSpPr/>
            <p:nvPr/>
          </p:nvSpPr>
          <p:spPr>
            <a:xfrm>
              <a:off x="2160814" y="3574580"/>
              <a:ext cx="248247" cy="432104"/>
            </a:xfrm>
            <a:prstGeom prst="rect">
              <a:avLst/>
            </a:prstGeom>
            <a:solidFill>
              <a:srgbClr val="80BD41">
                <a:alpha val="100000"/>
              </a:srgbClr>
            </a:solidFill>
          </p:spPr>
          <p:txBody>
            <a:bodyPr/>
            <a:lstStyle/>
            <a:p/>
          </p:txBody>
        </p:sp>
        <p:sp>
          <p:nvSpPr>
            <p:cNvPr id="33" name="rc33"/>
            <p:cNvSpPr/>
            <p:nvPr/>
          </p:nvSpPr>
          <p:spPr>
            <a:xfrm>
              <a:off x="2160814" y="3320805"/>
              <a:ext cx="248247" cy="253774"/>
            </a:xfrm>
            <a:prstGeom prst="rect">
              <a:avLst/>
            </a:prstGeom>
            <a:solidFill>
              <a:srgbClr val="1CABE2">
                <a:alpha val="100000"/>
              </a:srgbClr>
            </a:solidFill>
          </p:spPr>
          <p:txBody>
            <a:bodyPr/>
            <a:lstStyle/>
            <a:p/>
          </p:txBody>
        </p:sp>
        <p:sp>
          <p:nvSpPr>
            <p:cNvPr id="34" name="rc34"/>
            <p:cNvSpPr/>
            <p:nvPr/>
          </p:nvSpPr>
          <p:spPr>
            <a:xfrm>
              <a:off x="2436645" y="3515213"/>
              <a:ext cx="248247" cy="491471"/>
            </a:xfrm>
            <a:prstGeom prst="rect">
              <a:avLst/>
            </a:prstGeom>
            <a:solidFill>
              <a:srgbClr val="80BD41">
                <a:alpha val="100000"/>
              </a:srgbClr>
            </a:solidFill>
          </p:spPr>
          <p:txBody>
            <a:bodyPr/>
            <a:lstStyle/>
            <a:p/>
          </p:txBody>
        </p:sp>
        <p:sp>
          <p:nvSpPr>
            <p:cNvPr id="35" name="rc35"/>
            <p:cNvSpPr/>
            <p:nvPr/>
          </p:nvSpPr>
          <p:spPr>
            <a:xfrm>
              <a:off x="2436645" y="3294411"/>
              <a:ext cx="248247" cy="220802"/>
            </a:xfrm>
            <a:prstGeom prst="rect">
              <a:avLst/>
            </a:prstGeom>
            <a:solidFill>
              <a:srgbClr val="1CABE2">
                <a:alpha val="100000"/>
              </a:srgbClr>
            </a:solidFill>
          </p:spPr>
          <p:txBody>
            <a:bodyPr/>
            <a:lstStyle/>
            <a:p/>
          </p:txBody>
        </p:sp>
        <p:sp>
          <p:nvSpPr>
            <p:cNvPr id="36" name="rc36"/>
            <p:cNvSpPr/>
            <p:nvPr/>
          </p:nvSpPr>
          <p:spPr>
            <a:xfrm>
              <a:off x="2712475" y="3437954"/>
              <a:ext cx="248247" cy="568730"/>
            </a:xfrm>
            <a:prstGeom prst="rect">
              <a:avLst/>
            </a:prstGeom>
            <a:solidFill>
              <a:srgbClr val="80BD41">
                <a:alpha val="100000"/>
              </a:srgbClr>
            </a:solidFill>
          </p:spPr>
          <p:txBody>
            <a:bodyPr/>
            <a:lstStyle/>
            <a:p/>
          </p:txBody>
        </p:sp>
        <p:sp>
          <p:nvSpPr>
            <p:cNvPr id="37" name="rc37"/>
            <p:cNvSpPr/>
            <p:nvPr/>
          </p:nvSpPr>
          <p:spPr>
            <a:xfrm>
              <a:off x="2712475" y="3268077"/>
              <a:ext cx="248247" cy="169877"/>
            </a:xfrm>
            <a:prstGeom prst="rect">
              <a:avLst/>
            </a:prstGeom>
            <a:solidFill>
              <a:srgbClr val="1CABE2">
                <a:alpha val="100000"/>
              </a:srgbClr>
            </a:solidFill>
          </p:spPr>
          <p:txBody>
            <a:bodyPr/>
            <a:lstStyle/>
            <a:p/>
          </p:txBody>
        </p:sp>
        <p:sp>
          <p:nvSpPr>
            <p:cNvPr id="38" name="rc38"/>
            <p:cNvSpPr/>
            <p:nvPr/>
          </p:nvSpPr>
          <p:spPr>
            <a:xfrm>
              <a:off x="2988306" y="3414313"/>
              <a:ext cx="248247" cy="592372"/>
            </a:xfrm>
            <a:prstGeom prst="rect">
              <a:avLst/>
            </a:prstGeom>
            <a:solidFill>
              <a:srgbClr val="80BD41">
                <a:alpha val="100000"/>
              </a:srgbClr>
            </a:solidFill>
          </p:spPr>
          <p:txBody>
            <a:bodyPr/>
            <a:lstStyle/>
            <a:p/>
          </p:txBody>
        </p:sp>
        <p:sp>
          <p:nvSpPr>
            <p:cNvPr id="39" name="rc39"/>
            <p:cNvSpPr/>
            <p:nvPr/>
          </p:nvSpPr>
          <p:spPr>
            <a:xfrm>
              <a:off x="2988306" y="3247237"/>
              <a:ext cx="248247" cy="167075"/>
            </a:xfrm>
            <a:prstGeom prst="rect">
              <a:avLst/>
            </a:prstGeom>
            <a:solidFill>
              <a:srgbClr val="1CABE2">
                <a:alpha val="100000"/>
              </a:srgbClr>
            </a:solidFill>
          </p:spPr>
          <p:txBody>
            <a:bodyPr/>
            <a:lstStyle/>
            <a:p/>
          </p:txBody>
        </p:sp>
        <p:sp>
          <p:nvSpPr>
            <p:cNvPr id="40" name="rc40"/>
            <p:cNvSpPr/>
            <p:nvPr/>
          </p:nvSpPr>
          <p:spPr>
            <a:xfrm>
              <a:off x="3264137" y="3427833"/>
              <a:ext cx="248247" cy="578852"/>
            </a:xfrm>
            <a:prstGeom prst="rect">
              <a:avLst/>
            </a:prstGeom>
            <a:solidFill>
              <a:srgbClr val="80BD41">
                <a:alpha val="100000"/>
              </a:srgbClr>
            </a:solidFill>
          </p:spPr>
          <p:txBody>
            <a:bodyPr/>
            <a:lstStyle/>
            <a:p/>
          </p:txBody>
        </p:sp>
        <p:sp>
          <p:nvSpPr>
            <p:cNvPr id="41" name="rc41"/>
            <p:cNvSpPr/>
            <p:nvPr/>
          </p:nvSpPr>
          <p:spPr>
            <a:xfrm>
              <a:off x="3264137" y="3224448"/>
              <a:ext cx="248247" cy="203385"/>
            </a:xfrm>
            <a:prstGeom prst="rect">
              <a:avLst/>
            </a:prstGeom>
            <a:solidFill>
              <a:srgbClr val="1CABE2">
                <a:alpha val="100000"/>
              </a:srgbClr>
            </a:solidFill>
          </p:spPr>
          <p:txBody>
            <a:bodyPr/>
            <a:lstStyle/>
            <a:p/>
          </p:txBody>
        </p:sp>
        <p:sp>
          <p:nvSpPr>
            <p:cNvPr id="42" name="rc42"/>
            <p:cNvSpPr/>
            <p:nvPr/>
          </p:nvSpPr>
          <p:spPr>
            <a:xfrm>
              <a:off x="3539967" y="3410269"/>
              <a:ext cx="248247" cy="596415"/>
            </a:xfrm>
            <a:prstGeom prst="rect">
              <a:avLst/>
            </a:prstGeom>
            <a:solidFill>
              <a:srgbClr val="80BD41">
                <a:alpha val="100000"/>
              </a:srgbClr>
            </a:solidFill>
          </p:spPr>
          <p:txBody>
            <a:bodyPr/>
            <a:lstStyle/>
            <a:p/>
          </p:txBody>
        </p:sp>
        <p:sp>
          <p:nvSpPr>
            <p:cNvPr id="43" name="rc43"/>
            <p:cNvSpPr/>
            <p:nvPr/>
          </p:nvSpPr>
          <p:spPr>
            <a:xfrm>
              <a:off x="3539967" y="3200721"/>
              <a:ext cx="248247" cy="209548"/>
            </a:xfrm>
            <a:prstGeom prst="rect">
              <a:avLst/>
            </a:prstGeom>
            <a:solidFill>
              <a:srgbClr val="1CABE2">
                <a:alpha val="100000"/>
              </a:srgbClr>
            </a:solidFill>
          </p:spPr>
          <p:txBody>
            <a:bodyPr/>
            <a:lstStyle/>
            <a:p/>
          </p:txBody>
        </p:sp>
        <p:sp>
          <p:nvSpPr>
            <p:cNvPr id="44" name="rc44"/>
            <p:cNvSpPr/>
            <p:nvPr/>
          </p:nvSpPr>
          <p:spPr>
            <a:xfrm>
              <a:off x="3815798" y="3400634"/>
              <a:ext cx="248247" cy="606050"/>
            </a:xfrm>
            <a:prstGeom prst="rect">
              <a:avLst/>
            </a:prstGeom>
            <a:solidFill>
              <a:srgbClr val="80BD41">
                <a:alpha val="100000"/>
              </a:srgbClr>
            </a:solidFill>
          </p:spPr>
          <p:txBody>
            <a:bodyPr/>
            <a:lstStyle/>
            <a:p/>
          </p:txBody>
        </p:sp>
        <p:sp>
          <p:nvSpPr>
            <p:cNvPr id="45" name="rc45"/>
            <p:cNvSpPr/>
            <p:nvPr/>
          </p:nvSpPr>
          <p:spPr>
            <a:xfrm>
              <a:off x="3815798" y="3176482"/>
              <a:ext cx="248247" cy="224152"/>
            </a:xfrm>
            <a:prstGeom prst="rect">
              <a:avLst/>
            </a:prstGeom>
            <a:solidFill>
              <a:srgbClr val="1CABE2">
                <a:alpha val="100000"/>
              </a:srgbClr>
            </a:solidFill>
          </p:spPr>
          <p:txBody>
            <a:bodyPr/>
            <a:lstStyle/>
            <a:p/>
          </p:txBody>
        </p:sp>
        <p:sp>
          <p:nvSpPr>
            <p:cNvPr id="46" name="rc46"/>
            <p:cNvSpPr/>
            <p:nvPr/>
          </p:nvSpPr>
          <p:spPr>
            <a:xfrm>
              <a:off x="4091628" y="3381597"/>
              <a:ext cx="248247" cy="625088"/>
            </a:xfrm>
            <a:prstGeom prst="rect">
              <a:avLst/>
            </a:prstGeom>
            <a:solidFill>
              <a:srgbClr val="80BD41">
                <a:alpha val="100000"/>
              </a:srgbClr>
            </a:solidFill>
          </p:spPr>
          <p:txBody>
            <a:bodyPr/>
            <a:lstStyle/>
            <a:p/>
          </p:txBody>
        </p:sp>
        <p:sp>
          <p:nvSpPr>
            <p:cNvPr id="47" name="rc47"/>
            <p:cNvSpPr/>
            <p:nvPr/>
          </p:nvSpPr>
          <p:spPr>
            <a:xfrm>
              <a:off x="4091628" y="3150404"/>
              <a:ext cx="248247" cy="231192"/>
            </a:xfrm>
            <a:prstGeom prst="rect">
              <a:avLst/>
            </a:prstGeom>
            <a:solidFill>
              <a:srgbClr val="1CABE2">
                <a:alpha val="100000"/>
              </a:srgbClr>
            </a:solidFill>
          </p:spPr>
          <p:txBody>
            <a:bodyPr/>
            <a:lstStyle/>
            <a:p/>
          </p:txBody>
        </p:sp>
        <p:sp>
          <p:nvSpPr>
            <p:cNvPr id="48" name="rc48"/>
            <p:cNvSpPr/>
            <p:nvPr/>
          </p:nvSpPr>
          <p:spPr>
            <a:xfrm>
              <a:off x="4367459" y="3427553"/>
              <a:ext cx="248247" cy="579132"/>
            </a:xfrm>
            <a:prstGeom prst="rect">
              <a:avLst/>
            </a:prstGeom>
            <a:solidFill>
              <a:srgbClr val="80BD41">
                <a:alpha val="100000"/>
              </a:srgbClr>
            </a:solidFill>
          </p:spPr>
          <p:txBody>
            <a:bodyPr/>
            <a:lstStyle/>
            <a:p/>
          </p:txBody>
        </p:sp>
        <p:sp>
          <p:nvSpPr>
            <p:cNvPr id="49" name="rc49"/>
            <p:cNvSpPr/>
            <p:nvPr/>
          </p:nvSpPr>
          <p:spPr>
            <a:xfrm>
              <a:off x="4367459" y="3129211"/>
              <a:ext cx="248247" cy="298341"/>
            </a:xfrm>
            <a:prstGeom prst="rect">
              <a:avLst/>
            </a:prstGeom>
            <a:solidFill>
              <a:srgbClr val="1CABE2">
                <a:alpha val="100000"/>
              </a:srgbClr>
            </a:solidFill>
          </p:spPr>
          <p:txBody>
            <a:bodyPr/>
            <a:lstStyle/>
            <a:p/>
          </p:txBody>
        </p:sp>
        <p:sp>
          <p:nvSpPr>
            <p:cNvPr id="50" name="rc50"/>
            <p:cNvSpPr/>
            <p:nvPr/>
          </p:nvSpPr>
          <p:spPr>
            <a:xfrm>
              <a:off x="4643290" y="3421328"/>
              <a:ext cx="248247" cy="585356"/>
            </a:xfrm>
            <a:prstGeom prst="rect">
              <a:avLst/>
            </a:prstGeom>
            <a:solidFill>
              <a:srgbClr val="80BD41">
                <a:alpha val="100000"/>
              </a:srgbClr>
            </a:solidFill>
          </p:spPr>
          <p:txBody>
            <a:bodyPr/>
            <a:lstStyle/>
            <a:p/>
          </p:txBody>
        </p:sp>
        <p:sp>
          <p:nvSpPr>
            <p:cNvPr id="51" name="rc51"/>
            <p:cNvSpPr/>
            <p:nvPr/>
          </p:nvSpPr>
          <p:spPr>
            <a:xfrm>
              <a:off x="4643290" y="3106141"/>
              <a:ext cx="248247" cy="315187"/>
            </a:xfrm>
            <a:prstGeom prst="rect">
              <a:avLst/>
            </a:prstGeom>
            <a:solidFill>
              <a:srgbClr val="1CABE2">
                <a:alpha val="100000"/>
              </a:srgbClr>
            </a:solidFill>
          </p:spPr>
          <p:txBody>
            <a:bodyPr/>
            <a:lstStyle/>
            <a:p/>
          </p:txBody>
        </p:sp>
        <p:sp>
          <p:nvSpPr>
            <p:cNvPr id="52" name="rc52"/>
            <p:cNvSpPr/>
            <p:nvPr/>
          </p:nvSpPr>
          <p:spPr>
            <a:xfrm>
              <a:off x="4919120" y="3423168"/>
              <a:ext cx="248247" cy="583517"/>
            </a:xfrm>
            <a:prstGeom prst="rect">
              <a:avLst/>
            </a:prstGeom>
            <a:solidFill>
              <a:srgbClr val="80BD41">
                <a:alpha val="100000"/>
              </a:srgbClr>
            </a:solidFill>
          </p:spPr>
          <p:txBody>
            <a:bodyPr/>
            <a:lstStyle/>
            <a:p/>
          </p:txBody>
        </p:sp>
        <p:sp>
          <p:nvSpPr>
            <p:cNvPr id="53" name="rc53"/>
            <p:cNvSpPr/>
            <p:nvPr/>
          </p:nvSpPr>
          <p:spPr>
            <a:xfrm>
              <a:off x="4919120" y="3094935"/>
              <a:ext cx="248247" cy="328232"/>
            </a:xfrm>
            <a:prstGeom prst="rect">
              <a:avLst/>
            </a:prstGeom>
            <a:solidFill>
              <a:srgbClr val="1CABE2">
                <a:alpha val="100000"/>
              </a:srgbClr>
            </a:solidFill>
          </p:spPr>
          <p:txBody>
            <a:bodyPr/>
            <a:lstStyle/>
            <a:p/>
          </p:txBody>
        </p:sp>
        <p:sp>
          <p:nvSpPr>
            <p:cNvPr id="54" name="rc54"/>
            <p:cNvSpPr/>
            <p:nvPr/>
          </p:nvSpPr>
          <p:spPr>
            <a:xfrm>
              <a:off x="5194951" y="3391499"/>
              <a:ext cx="248247" cy="615185"/>
            </a:xfrm>
            <a:prstGeom prst="rect">
              <a:avLst/>
            </a:prstGeom>
            <a:solidFill>
              <a:srgbClr val="80BD41">
                <a:alpha val="100000"/>
              </a:srgbClr>
            </a:solidFill>
          </p:spPr>
          <p:txBody>
            <a:bodyPr/>
            <a:lstStyle/>
            <a:p/>
          </p:txBody>
        </p:sp>
        <p:sp>
          <p:nvSpPr>
            <p:cNvPr id="55" name="rc55"/>
            <p:cNvSpPr/>
            <p:nvPr/>
          </p:nvSpPr>
          <p:spPr>
            <a:xfrm>
              <a:off x="5194951" y="3074582"/>
              <a:ext cx="248247" cy="316916"/>
            </a:xfrm>
            <a:prstGeom prst="rect">
              <a:avLst/>
            </a:prstGeom>
            <a:solidFill>
              <a:srgbClr val="1CABE2">
                <a:alpha val="100000"/>
              </a:srgbClr>
            </a:solidFill>
          </p:spPr>
          <p:txBody>
            <a:bodyPr/>
            <a:lstStyle/>
            <a:p/>
          </p:txBody>
        </p:sp>
        <p:sp>
          <p:nvSpPr>
            <p:cNvPr id="56" name="rc56"/>
            <p:cNvSpPr/>
            <p:nvPr/>
          </p:nvSpPr>
          <p:spPr>
            <a:xfrm>
              <a:off x="5470781" y="3340428"/>
              <a:ext cx="248247" cy="666257"/>
            </a:xfrm>
            <a:prstGeom prst="rect">
              <a:avLst/>
            </a:prstGeom>
            <a:solidFill>
              <a:srgbClr val="80BD41">
                <a:alpha val="100000"/>
              </a:srgbClr>
            </a:solidFill>
          </p:spPr>
          <p:txBody>
            <a:bodyPr/>
            <a:lstStyle/>
            <a:p/>
          </p:txBody>
        </p:sp>
        <p:sp>
          <p:nvSpPr>
            <p:cNvPr id="57" name="rc57"/>
            <p:cNvSpPr/>
            <p:nvPr/>
          </p:nvSpPr>
          <p:spPr>
            <a:xfrm>
              <a:off x="5470781" y="3054887"/>
              <a:ext cx="248247" cy="285540"/>
            </a:xfrm>
            <a:prstGeom prst="rect">
              <a:avLst/>
            </a:prstGeom>
            <a:solidFill>
              <a:srgbClr val="1CABE2">
                <a:alpha val="100000"/>
              </a:srgbClr>
            </a:solidFill>
          </p:spPr>
          <p:txBody>
            <a:bodyPr/>
            <a:lstStyle/>
            <a:p/>
          </p:txBody>
        </p:sp>
        <p:sp>
          <p:nvSpPr>
            <p:cNvPr id="58" name="rc58"/>
            <p:cNvSpPr/>
            <p:nvPr/>
          </p:nvSpPr>
          <p:spPr>
            <a:xfrm>
              <a:off x="5746612" y="3268784"/>
              <a:ext cx="248247" cy="737901"/>
            </a:xfrm>
            <a:prstGeom prst="rect">
              <a:avLst/>
            </a:prstGeom>
            <a:solidFill>
              <a:srgbClr val="80BD41">
                <a:alpha val="100000"/>
              </a:srgbClr>
            </a:solidFill>
          </p:spPr>
          <p:txBody>
            <a:bodyPr/>
            <a:lstStyle/>
            <a:p/>
          </p:txBody>
        </p:sp>
        <p:sp>
          <p:nvSpPr>
            <p:cNvPr id="59" name="rc59"/>
            <p:cNvSpPr/>
            <p:nvPr/>
          </p:nvSpPr>
          <p:spPr>
            <a:xfrm>
              <a:off x="5746612" y="3035764"/>
              <a:ext cx="248247" cy="233019"/>
            </a:xfrm>
            <a:prstGeom prst="rect">
              <a:avLst/>
            </a:prstGeom>
            <a:solidFill>
              <a:srgbClr val="1CABE2">
                <a:alpha val="100000"/>
              </a:srgbClr>
            </a:solidFill>
          </p:spPr>
          <p:txBody>
            <a:bodyPr/>
            <a:lstStyle/>
            <a:p/>
          </p:txBody>
        </p:sp>
        <p:sp>
          <p:nvSpPr>
            <p:cNvPr id="60" name="rc60"/>
            <p:cNvSpPr/>
            <p:nvPr/>
          </p:nvSpPr>
          <p:spPr>
            <a:xfrm>
              <a:off x="6022443" y="3242304"/>
              <a:ext cx="248247" cy="764381"/>
            </a:xfrm>
            <a:prstGeom prst="rect">
              <a:avLst/>
            </a:prstGeom>
            <a:solidFill>
              <a:srgbClr val="80BD41">
                <a:alpha val="100000"/>
              </a:srgbClr>
            </a:solidFill>
          </p:spPr>
          <p:txBody>
            <a:bodyPr/>
            <a:lstStyle/>
            <a:p/>
          </p:txBody>
        </p:sp>
        <p:sp>
          <p:nvSpPr>
            <p:cNvPr id="61" name="rc61"/>
            <p:cNvSpPr/>
            <p:nvPr/>
          </p:nvSpPr>
          <p:spPr>
            <a:xfrm>
              <a:off x="6022443" y="3013986"/>
              <a:ext cx="248247" cy="228317"/>
            </a:xfrm>
            <a:prstGeom prst="rect">
              <a:avLst/>
            </a:prstGeom>
            <a:solidFill>
              <a:srgbClr val="1CABE2">
                <a:alpha val="100000"/>
              </a:srgbClr>
            </a:solidFill>
          </p:spPr>
          <p:txBody>
            <a:bodyPr/>
            <a:lstStyle/>
            <a:p/>
          </p:txBody>
        </p:sp>
        <p:sp>
          <p:nvSpPr>
            <p:cNvPr id="62" name="rc62"/>
            <p:cNvSpPr/>
            <p:nvPr/>
          </p:nvSpPr>
          <p:spPr>
            <a:xfrm>
              <a:off x="6298273" y="3242949"/>
              <a:ext cx="248247" cy="763735"/>
            </a:xfrm>
            <a:prstGeom prst="rect">
              <a:avLst/>
            </a:prstGeom>
            <a:solidFill>
              <a:srgbClr val="80BD41">
                <a:alpha val="100000"/>
              </a:srgbClr>
            </a:solidFill>
          </p:spPr>
          <p:txBody>
            <a:bodyPr/>
            <a:lstStyle/>
            <a:p/>
          </p:txBody>
        </p:sp>
        <p:sp>
          <p:nvSpPr>
            <p:cNvPr id="63" name="rc63"/>
            <p:cNvSpPr/>
            <p:nvPr/>
          </p:nvSpPr>
          <p:spPr>
            <a:xfrm>
              <a:off x="6298273" y="3001769"/>
              <a:ext cx="248247" cy="241180"/>
            </a:xfrm>
            <a:prstGeom prst="rect">
              <a:avLst/>
            </a:prstGeom>
            <a:solidFill>
              <a:srgbClr val="1CABE2">
                <a:alpha val="100000"/>
              </a:srgbClr>
            </a:solidFill>
          </p:spPr>
          <p:txBody>
            <a:bodyPr/>
            <a:lstStyle/>
            <a:p/>
          </p:txBody>
        </p:sp>
        <p:sp>
          <p:nvSpPr>
            <p:cNvPr id="64" name="rc64"/>
            <p:cNvSpPr/>
            <p:nvPr/>
          </p:nvSpPr>
          <p:spPr>
            <a:xfrm>
              <a:off x="6574104" y="3235495"/>
              <a:ext cx="248247" cy="771189"/>
            </a:xfrm>
            <a:prstGeom prst="rect">
              <a:avLst/>
            </a:prstGeom>
            <a:solidFill>
              <a:srgbClr val="80BD41">
                <a:alpha val="100000"/>
              </a:srgbClr>
            </a:solidFill>
          </p:spPr>
          <p:txBody>
            <a:bodyPr/>
            <a:lstStyle/>
            <a:p/>
          </p:txBody>
        </p:sp>
        <p:sp>
          <p:nvSpPr>
            <p:cNvPr id="65" name="rc65"/>
            <p:cNvSpPr/>
            <p:nvPr/>
          </p:nvSpPr>
          <p:spPr>
            <a:xfrm>
              <a:off x="6574104" y="3005143"/>
              <a:ext cx="248247" cy="230352"/>
            </a:xfrm>
            <a:prstGeom prst="rect">
              <a:avLst/>
            </a:prstGeom>
            <a:solidFill>
              <a:srgbClr val="1CABE2">
                <a:alpha val="100000"/>
              </a:srgbClr>
            </a:solidFill>
          </p:spPr>
          <p:txBody>
            <a:bodyPr/>
            <a:lstStyle/>
            <a:p/>
          </p:txBody>
        </p:sp>
        <p:sp>
          <p:nvSpPr>
            <p:cNvPr id="66" name="rc66"/>
            <p:cNvSpPr/>
            <p:nvPr/>
          </p:nvSpPr>
          <p:spPr>
            <a:xfrm>
              <a:off x="6849934" y="3286567"/>
              <a:ext cx="248247" cy="720118"/>
            </a:xfrm>
            <a:prstGeom prst="rect">
              <a:avLst/>
            </a:prstGeom>
            <a:solidFill>
              <a:srgbClr val="80BD41">
                <a:alpha val="100000"/>
              </a:srgbClr>
            </a:solidFill>
          </p:spPr>
          <p:txBody>
            <a:bodyPr/>
            <a:lstStyle/>
            <a:p/>
          </p:txBody>
        </p:sp>
        <p:sp>
          <p:nvSpPr>
            <p:cNvPr id="67" name="rc67"/>
            <p:cNvSpPr/>
            <p:nvPr/>
          </p:nvSpPr>
          <p:spPr>
            <a:xfrm>
              <a:off x="6849934" y="2977945"/>
              <a:ext cx="248247" cy="308622"/>
            </a:xfrm>
            <a:prstGeom prst="rect">
              <a:avLst/>
            </a:prstGeom>
            <a:solidFill>
              <a:srgbClr val="1CABE2">
                <a:alpha val="100000"/>
              </a:srgbClr>
            </a:solidFill>
          </p:spPr>
          <p:txBody>
            <a:bodyPr/>
            <a:lstStyle/>
            <a:p/>
          </p:txBody>
        </p:sp>
        <p:sp>
          <p:nvSpPr>
            <p:cNvPr id="68" name="rc68"/>
            <p:cNvSpPr/>
            <p:nvPr/>
          </p:nvSpPr>
          <p:spPr>
            <a:xfrm>
              <a:off x="7125765" y="3194119"/>
              <a:ext cx="248247" cy="812565"/>
            </a:xfrm>
            <a:prstGeom prst="rect">
              <a:avLst/>
            </a:prstGeom>
            <a:solidFill>
              <a:srgbClr val="80BD41">
                <a:alpha val="100000"/>
              </a:srgbClr>
            </a:solidFill>
          </p:spPr>
          <p:txBody>
            <a:bodyPr/>
            <a:lstStyle/>
            <a:p/>
          </p:txBody>
        </p:sp>
        <p:sp>
          <p:nvSpPr>
            <p:cNvPr id="69" name="rc69"/>
            <p:cNvSpPr/>
            <p:nvPr/>
          </p:nvSpPr>
          <p:spPr>
            <a:xfrm>
              <a:off x="7125765" y="2951404"/>
              <a:ext cx="248247" cy="242714"/>
            </a:xfrm>
            <a:prstGeom prst="rect">
              <a:avLst/>
            </a:prstGeom>
            <a:solidFill>
              <a:srgbClr val="1CABE2">
                <a:alpha val="100000"/>
              </a:srgbClr>
            </a:solidFill>
          </p:spPr>
          <p:txBody>
            <a:bodyPr/>
            <a:lstStyle/>
            <a:p/>
          </p:txBody>
        </p:sp>
        <p:sp>
          <p:nvSpPr>
            <p:cNvPr id="70" name="rc70"/>
            <p:cNvSpPr/>
            <p:nvPr/>
          </p:nvSpPr>
          <p:spPr>
            <a:xfrm>
              <a:off x="7401596" y="3197602"/>
              <a:ext cx="248247" cy="809082"/>
            </a:xfrm>
            <a:prstGeom prst="rect">
              <a:avLst/>
            </a:prstGeom>
            <a:solidFill>
              <a:srgbClr val="80BD41">
                <a:alpha val="100000"/>
              </a:srgbClr>
            </a:solidFill>
          </p:spPr>
          <p:txBody>
            <a:bodyPr/>
            <a:lstStyle/>
            <a:p/>
          </p:txBody>
        </p:sp>
        <p:sp>
          <p:nvSpPr>
            <p:cNvPr id="71" name="rc71"/>
            <p:cNvSpPr/>
            <p:nvPr/>
          </p:nvSpPr>
          <p:spPr>
            <a:xfrm>
              <a:off x="7401596" y="2927908"/>
              <a:ext cx="248247" cy="269694"/>
            </a:xfrm>
            <a:prstGeom prst="rect">
              <a:avLst/>
            </a:prstGeom>
            <a:solidFill>
              <a:srgbClr val="1CABE2">
                <a:alpha val="100000"/>
              </a:srgbClr>
            </a:solidFill>
          </p:spPr>
          <p:txBody>
            <a:bodyPr/>
            <a:lstStyle/>
            <a:p/>
          </p:txBody>
        </p:sp>
        <p:sp>
          <p:nvSpPr>
            <p:cNvPr id="72" name="rc72"/>
            <p:cNvSpPr/>
            <p:nvPr/>
          </p:nvSpPr>
          <p:spPr>
            <a:xfrm>
              <a:off x="7677426" y="3178869"/>
              <a:ext cx="248247" cy="827815"/>
            </a:xfrm>
            <a:prstGeom prst="rect">
              <a:avLst/>
            </a:prstGeom>
            <a:solidFill>
              <a:srgbClr val="80BD41">
                <a:alpha val="100000"/>
              </a:srgbClr>
            </a:solidFill>
          </p:spPr>
          <p:txBody>
            <a:bodyPr/>
            <a:lstStyle/>
            <a:p/>
          </p:txBody>
        </p:sp>
        <p:sp>
          <p:nvSpPr>
            <p:cNvPr id="73" name="rc73"/>
            <p:cNvSpPr/>
            <p:nvPr/>
          </p:nvSpPr>
          <p:spPr>
            <a:xfrm>
              <a:off x="7677426" y="2902927"/>
              <a:ext cx="248247" cy="275942"/>
            </a:xfrm>
            <a:prstGeom prst="rect">
              <a:avLst/>
            </a:prstGeom>
            <a:solidFill>
              <a:srgbClr val="1CABE2">
                <a:alpha val="100000"/>
              </a:srgbClr>
            </a:solidFill>
          </p:spPr>
          <p:txBody>
            <a:bodyPr/>
            <a:lstStyle/>
            <a:p/>
          </p:txBody>
        </p:sp>
        <p:sp>
          <p:nvSpPr>
            <p:cNvPr id="74" name="rc74"/>
            <p:cNvSpPr/>
            <p:nvPr/>
          </p:nvSpPr>
          <p:spPr>
            <a:xfrm>
              <a:off x="7953257" y="3085654"/>
              <a:ext cx="248247" cy="921030"/>
            </a:xfrm>
            <a:prstGeom prst="rect">
              <a:avLst/>
            </a:prstGeom>
            <a:solidFill>
              <a:srgbClr val="80BD41">
                <a:alpha val="100000"/>
              </a:srgbClr>
            </a:solidFill>
          </p:spPr>
          <p:txBody>
            <a:bodyPr/>
            <a:lstStyle/>
            <a:p/>
          </p:txBody>
        </p:sp>
        <p:sp>
          <p:nvSpPr>
            <p:cNvPr id="75" name="rc75"/>
            <p:cNvSpPr/>
            <p:nvPr/>
          </p:nvSpPr>
          <p:spPr>
            <a:xfrm>
              <a:off x="7953257" y="2883475"/>
              <a:ext cx="248247" cy="202179"/>
            </a:xfrm>
            <a:prstGeom prst="rect">
              <a:avLst/>
            </a:prstGeom>
            <a:solidFill>
              <a:srgbClr val="1CABE2">
                <a:alpha val="100000"/>
              </a:srgbClr>
            </a:solidFill>
          </p:spPr>
          <p:txBody>
            <a:bodyPr/>
            <a:lstStyle/>
            <a:p/>
          </p:txBody>
        </p:sp>
        <p:sp>
          <p:nvSpPr>
            <p:cNvPr id="76" name="pl76"/>
            <p:cNvSpPr/>
            <p:nvPr/>
          </p:nvSpPr>
          <p:spPr>
            <a:xfrm>
              <a:off x="1457446" y="1704119"/>
              <a:ext cx="6619934" cy="1095122"/>
            </a:xfrm>
            <a:custGeom>
              <a:avLst/>
              <a:pathLst>
                <a:path w="6619934" h="1095122">
                  <a:moveTo>
                    <a:pt x="0" y="1095122"/>
                  </a:moveTo>
                  <a:lnTo>
                    <a:pt x="275830" y="926642"/>
                  </a:lnTo>
                  <a:lnTo>
                    <a:pt x="551661" y="589681"/>
                  </a:lnTo>
                  <a:lnTo>
                    <a:pt x="827491" y="533521"/>
                  </a:lnTo>
                  <a:lnTo>
                    <a:pt x="1103322" y="365040"/>
                  </a:lnTo>
                  <a:lnTo>
                    <a:pt x="1379153" y="140400"/>
                  </a:lnTo>
                  <a:lnTo>
                    <a:pt x="1654983" y="112320"/>
                  </a:lnTo>
                  <a:lnTo>
                    <a:pt x="1930814" y="224640"/>
                  </a:lnTo>
                  <a:lnTo>
                    <a:pt x="2206644" y="224640"/>
                  </a:lnTo>
                  <a:lnTo>
                    <a:pt x="2482475" y="252720"/>
                  </a:lnTo>
                  <a:lnTo>
                    <a:pt x="2758306" y="252720"/>
                  </a:lnTo>
                  <a:lnTo>
                    <a:pt x="3034136" y="449281"/>
                  </a:lnTo>
                  <a:lnTo>
                    <a:pt x="3309967" y="477361"/>
                  </a:lnTo>
                  <a:lnTo>
                    <a:pt x="3585797" y="505441"/>
                  </a:lnTo>
                  <a:lnTo>
                    <a:pt x="3861628" y="449281"/>
                  </a:lnTo>
                  <a:lnTo>
                    <a:pt x="4137459" y="336960"/>
                  </a:lnTo>
                  <a:lnTo>
                    <a:pt x="4413289" y="168480"/>
                  </a:lnTo>
                  <a:lnTo>
                    <a:pt x="4689120" y="140400"/>
                  </a:lnTo>
                  <a:lnTo>
                    <a:pt x="4964950" y="168480"/>
                  </a:lnTo>
                  <a:lnTo>
                    <a:pt x="5240781" y="140400"/>
                  </a:lnTo>
                  <a:lnTo>
                    <a:pt x="5516612" y="336960"/>
                  </a:lnTo>
                  <a:lnTo>
                    <a:pt x="5792442" y="140400"/>
                  </a:lnTo>
                  <a:lnTo>
                    <a:pt x="6068273" y="196560"/>
                  </a:lnTo>
                  <a:lnTo>
                    <a:pt x="6344103" y="196560"/>
                  </a:lnTo>
                  <a:lnTo>
                    <a:pt x="6619934" y="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78" name="tx78"/>
            <p:cNvSpPr/>
            <p:nvPr/>
          </p:nvSpPr>
          <p:spPr>
            <a:xfrm>
              <a:off x="277630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15546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37938"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18959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7412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39893" y="3255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1321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144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18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869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842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15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791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767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747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4039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08" name="tx108"/>
            <p:cNvSpPr/>
            <p:nvPr/>
          </p:nvSpPr>
          <p:spPr>
            <a:xfrm>
              <a:off x="1339893" y="35313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09" name="tx109"/>
            <p:cNvSpPr/>
            <p:nvPr/>
          </p:nvSpPr>
          <p:spPr>
            <a:xfrm>
              <a:off x="2719046" y="3687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466.9</a:t>
              </a:r>
            </a:p>
          </p:txBody>
        </p:sp>
        <p:sp>
          <p:nvSpPr>
            <p:cNvPr id="110" name="tx110"/>
            <p:cNvSpPr/>
            <p:nvPr/>
          </p:nvSpPr>
          <p:spPr>
            <a:xfrm>
              <a:off x="2719046" y="33179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1" name="tx111"/>
            <p:cNvSpPr/>
            <p:nvPr/>
          </p:nvSpPr>
          <p:spPr>
            <a:xfrm>
              <a:off x="4098199" y="36590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513.2</a:t>
              </a:r>
            </a:p>
          </p:txBody>
        </p:sp>
        <p:sp>
          <p:nvSpPr>
            <p:cNvPr id="112" name="tx112"/>
            <p:cNvSpPr/>
            <p:nvPr/>
          </p:nvSpPr>
          <p:spPr>
            <a:xfrm>
              <a:off x="4098199" y="3230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3" name="tx113"/>
            <p:cNvSpPr/>
            <p:nvPr/>
          </p:nvSpPr>
          <p:spPr>
            <a:xfrm>
              <a:off x="5516529" y="3638783"/>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14" name="tx114"/>
            <p:cNvSpPr/>
            <p:nvPr/>
          </p:nvSpPr>
          <p:spPr>
            <a:xfrm>
              <a:off x="5477352" y="31625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234.4</a:t>
              </a:r>
            </a:p>
          </p:txBody>
        </p:sp>
        <p:sp>
          <p:nvSpPr>
            <p:cNvPr id="115" name="tx115"/>
            <p:cNvSpPr/>
            <p:nvPr/>
          </p:nvSpPr>
          <p:spPr>
            <a:xfrm>
              <a:off x="6580674" y="3585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633.1</a:t>
              </a:r>
            </a:p>
          </p:txBody>
        </p:sp>
        <p:sp>
          <p:nvSpPr>
            <p:cNvPr id="116" name="tx116"/>
            <p:cNvSpPr/>
            <p:nvPr/>
          </p:nvSpPr>
          <p:spPr>
            <a:xfrm>
              <a:off x="6580674" y="3085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17" name="tx117"/>
            <p:cNvSpPr/>
            <p:nvPr/>
          </p:nvSpPr>
          <p:spPr>
            <a:xfrm>
              <a:off x="6856505" y="3611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591.2</a:t>
              </a:r>
            </a:p>
          </p:txBody>
        </p:sp>
        <p:sp>
          <p:nvSpPr>
            <p:cNvPr id="118" name="tx118"/>
            <p:cNvSpPr/>
            <p:nvPr/>
          </p:nvSpPr>
          <p:spPr>
            <a:xfrm>
              <a:off x="6856505" y="3097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253.4</a:t>
              </a:r>
            </a:p>
          </p:txBody>
        </p:sp>
        <p:sp>
          <p:nvSpPr>
            <p:cNvPr id="119" name="tx119"/>
            <p:cNvSpPr/>
            <p:nvPr/>
          </p:nvSpPr>
          <p:spPr>
            <a:xfrm>
              <a:off x="7132335" y="35653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667.1</a:t>
              </a:r>
            </a:p>
          </p:txBody>
        </p:sp>
        <p:sp>
          <p:nvSpPr>
            <p:cNvPr id="120" name="tx120"/>
            <p:cNvSpPr/>
            <p:nvPr/>
          </p:nvSpPr>
          <p:spPr>
            <a:xfrm>
              <a:off x="7132335" y="3037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21" name="tx121"/>
            <p:cNvSpPr/>
            <p:nvPr/>
          </p:nvSpPr>
          <p:spPr>
            <a:xfrm>
              <a:off x="7408166" y="3567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664.3</a:t>
              </a:r>
            </a:p>
          </p:txBody>
        </p:sp>
        <p:sp>
          <p:nvSpPr>
            <p:cNvPr id="122" name="tx122"/>
            <p:cNvSpPr/>
            <p:nvPr/>
          </p:nvSpPr>
          <p:spPr>
            <a:xfrm>
              <a:off x="7408166" y="3028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221.4</a:t>
              </a:r>
            </a:p>
          </p:txBody>
        </p:sp>
        <p:sp>
          <p:nvSpPr>
            <p:cNvPr id="123" name="tx123"/>
            <p:cNvSpPr/>
            <p:nvPr/>
          </p:nvSpPr>
          <p:spPr>
            <a:xfrm>
              <a:off x="7683997" y="35577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679.6</a:t>
              </a:r>
            </a:p>
          </p:txBody>
        </p:sp>
        <p:sp>
          <p:nvSpPr>
            <p:cNvPr id="124" name="tx124"/>
            <p:cNvSpPr/>
            <p:nvPr/>
          </p:nvSpPr>
          <p:spPr>
            <a:xfrm>
              <a:off x="7683997" y="3005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226.6</a:t>
              </a:r>
            </a:p>
          </p:txBody>
        </p:sp>
        <p:sp>
          <p:nvSpPr>
            <p:cNvPr id="125" name="tx125"/>
            <p:cNvSpPr/>
            <p:nvPr/>
          </p:nvSpPr>
          <p:spPr>
            <a:xfrm>
              <a:off x="7959827" y="3511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756.2</a:t>
              </a:r>
            </a:p>
          </p:txBody>
        </p:sp>
        <p:sp>
          <p:nvSpPr>
            <p:cNvPr id="126" name="tx126"/>
            <p:cNvSpPr/>
            <p:nvPr/>
          </p:nvSpPr>
          <p:spPr>
            <a:xfrm>
              <a:off x="7999004" y="29495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455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184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094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0045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14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3945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206557"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49849" y="4909475"/>
              <a:ext cx="201456" cy="201456"/>
            </a:xfrm>
            <a:prstGeom prst="rect">
              <a:avLst/>
            </a:prstGeom>
            <a:solidFill>
              <a:srgbClr val="1CABE2">
                <a:alpha val="100000"/>
              </a:srgbClr>
            </a:solidFill>
          </p:spPr>
          <p:txBody>
            <a:bodyPr/>
            <a:lstStyle/>
            <a:p/>
          </p:txBody>
        </p:sp>
        <p:sp>
          <p:nvSpPr>
            <p:cNvPr id="153" name="rc153"/>
            <p:cNvSpPr/>
            <p:nvPr/>
          </p:nvSpPr>
          <p:spPr>
            <a:xfrm>
              <a:off x="5770421" y="4909475"/>
              <a:ext cx="201456" cy="201456"/>
            </a:xfrm>
            <a:prstGeom prst="rect">
              <a:avLst/>
            </a:prstGeom>
            <a:solidFill>
              <a:srgbClr val="80BD41">
                <a:alpha val="100000"/>
              </a:srgbClr>
            </a:solidFill>
          </p:spPr>
          <p:txBody>
            <a:bodyPr/>
            <a:lstStyle/>
            <a:p/>
          </p:txBody>
        </p:sp>
        <p:sp>
          <p:nvSpPr>
            <p:cNvPr id="154" name="tx154"/>
            <p:cNvSpPr/>
            <p:nvPr/>
          </p:nvSpPr>
          <p:spPr>
            <a:xfrm>
              <a:off x="4829894"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50466"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774644"/>
              <a:ext cx="4491149" cy="162162"/>
            </a:xfrm>
            <a:prstGeom prst="rect">
              <a:avLst/>
            </a:prstGeom>
            <a:solidFill>
              <a:srgbClr val="80BD41">
                <a:alpha val="100000"/>
              </a:srgbClr>
            </a:solidFill>
          </p:spPr>
          <p:txBody>
            <a:bodyPr/>
            <a:lstStyle/>
            <a:p/>
          </p:txBody>
        </p:sp>
        <p:sp>
          <p:nvSpPr>
            <p:cNvPr id="171" name="rc171"/>
            <p:cNvSpPr/>
            <p:nvPr/>
          </p:nvSpPr>
          <p:spPr>
            <a:xfrm>
              <a:off x="5824472" y="5774644"/>
              <a:ext cx="1341492" cy="162162"/>
            </a:xfrm>
            <a:prstGeom prst="rect">
              <a:avLst/>
            </a:prstGeom>
            <a:solidFill>
              <a:srgbClr val="1CABE2">
                <a:alpha val="100000"/>
              </a:srgbClr>
            </a:solidFill>
          </p:spPr>
          <p:txBody>
            <a:bodyPr/>
            <a:lstStyle/>
            <a:p/>
          </p:txBody>
        </p:sp>
        <p:sp>
          <p:nvSpPr>
            <p:cNvPr id="172" name="rc172"/>
            <p:cNvSpPr/>
            <p:nvPr/>
          </p:nvSpPr>
          <p:spPr>
            <a:xfrm>
              <a:off x="1333322" y="5571941"/>
              <a:ext cx="4820919" cy="162162"/>
            </a:xfrm>
            <a:prstGeom prst="rect">
              <a:avLst/>
            </a:prstGeom>
            <a:solidFill>
              <a:srgbClr val="80BD41">
                <a:alpha val="100000"/>
              </a:srgbClr>
            </a:solidFill>
          </p:spPr>
          <p:txBody>
            <a:bodyPr/>
            <a:lstStyle/>
            <a:p/>
          </p:txBody>
        </p:sp>
        <p:sp>
          <p:nvSpPr>
            <p:cNvPr id="173" name="rc173"/>
            <p:cNvSpPr/>
            <p:nvPr/>
          </p:nvSpPr>
          <p:spPr>
            <a:xfrm>
              <a:off x="6154242" y="5571941"/>
              <a:ext cx="1606996" cy="162162"/>
            </a:xfrm>
            <a:prstGeom prst="rect">
              <a:avLst/>
            </a:prstGeom>
            <a:solidFill>
              <a:srgbClr val="1CABE2">
                <a:alpha val="100000"/>
              </a:srgbClr>
            </a:solidFill>
          </p:spPr>
          <p:txBody>
            <a:bodyPr/>
            <a:lstStyle/>
            <a:p/>
          </p:txBody>
        </p:sp>
        <p:sp>
          <p:nvSpPr>
            <p:cNvPr id="174" name="rc174"/>
            <p:cNvSpPr/>
            <p:nvPr/>
          </p:nvSpPr>
          <p:spPr>
            <a:xfrm>
              <a:off x="1333322" y="5369238"/>
              <a:ext cx="5363772" cy="162162"/>
            </a:xfrm>
            <a:prstGeom prst="rect">
              <a:avLst/>
            </a:prstGeom>
            <a:solidFill>
              <a:srgbClr val="80BD41">
                <a:alpha val="100000"/>
              </a:srgbClr>
            </a:solidFill>
          </p:spPr>
          <p:txBody>
            <a:bodyPr/>
            <a:lstStyle/>
            <a:p/>
          </p:txBody>
        </p:sp>
        <p:sp>
          <p:nvSpPr>
            <p:cNvPr id="175" name="rc175"/>
            <p:cNvSpPr/>
            <p:nvPr/>
          </p:nvSpPr>
          <p:spPr>
            <a:xfrm>
              <a:off x="6697095" y="5369238"/>
              <a:ext cx="1177423" cy="162162"/>
            </a:xfrm>
            <a:prstGeom prst="rect">
              <a:avLst/>
            </a:prstGeom>
            <a:solidFill>
              <a:srgbClr val="1CABE2">
                <a:alpha val="100000"/>
              </a:srgbClr>
            </a:solidFill>
          </p:spPr>
          <p:txBody>
            <a:bodyPr/>
            <a:lstStyle/>
            <a:p/>
          </p:txBody>
        </p:sp>
        <p:sp>
          <p:nvSpPr>
            <p:cNvPr id="176" name="tx176"/>
            <p:cNvSpPr/>
            <p:nvPr/>
          </p:nvSpPr>
          <p:spPr>
            <a:xfrm>
              <a:off x="7312916"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44325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633.1</a:t>
              </a:r>
            </a:p>
          </p:txBody>
        </p:sp>
        <p:sp>
          <p:nvSpPr>
            <p:cNvPr id="180" name="tx180"/>
            <p:cNvSpPr/>
            <p:nvPr/>
          </p:nvSpPr>
          <p:spPr>
            <a:xfrm>
              <a:off x="635958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81" name="tx181"/>
            <p:cNvSpPr/>
            <p:nvPr/>
          </p:nvSpPr>
          <p:spPr>
            <a:xfrm>
              <a:off x="360814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679.6</a:t>
              </a:r>
            </a:p>
          </p:txBody>
        </p:sp>
        <p:sp>
          <p:nvSpPr>
            <p:cNvPr id="182" name="tx182"/>
            <p:cNvSpPr/>
            <p:nvPr/>
          </p:nvSpPr>
          <p:spPr>
            <a:xfrm>
              <a:off x="682210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226.6</a:t>
              </a:r>
            </a:p>
          </p:txBody>
        </p:sp>
        <p:sp>
          <p:nvSpPr>
            <p:cNvPr id="183" name="tx183"/>
            <p:cNvSpPr/>
            <p:nvPr/>
          </p:nvSpPr>
          <p:spPr>
            <a:xfrm>
              <a:off x="3879570"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756.2</a:t>
              </a:r>
            </a:p>
          </p:txBody>
        </p:sp>
        <p:sp>
          <p:nvSpPr>
            <p:cNvPr id="184" name="tx184"/>
            <p:cNvSpPr/>
            <p:nvPr/>
          </p:nvSpPr>
          <p:spPr>
            <a:xfrm>
              <a:off x="7195372"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5" name="tx185"/>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(82 %) était plus élevée qu'en 2019 (77 %).
Le nombre d'enfants vaccinés avec le DTP3 a augmenté de 19% par rapport à 2019.
Le nombre de nourrissons survivants a augmenté d'environ 12 %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2855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7229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160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597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5042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941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73790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816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616721"/>
              <a:ext cx="245185" cy="389963"/>
            </a:xfrm>
            <a:prstGeom prst="rect">
              <a:avLst/>
            </a:prstGeom>
            <a:solidFill>
              <a:srgbClr val="E2231A">
                <a:alpha val="100000"/>
              </a:srgbClr>
            </a:solidFill>
          </p:spPr>
          <p:txBody>
            <a:bodyPr/>
            <a:lstStyle/>
            <a:p/>
          </p:txBody>
        </p:sp>
        <p:sp>
          <p:nvSpPr>
            <p:cNvPr id="25" name="rc25"/>
            <p:cNvSpPr/>
            <p:nvPr/>
          </p:nvSpPr>
          <p:spPr>
            <a:xfrm>
              <a:off x="1694694" y="3643233"/>
              <a:ext cx="245185" cy="363452"/>
            </a:xfrm>
            <a:prstGeom prst="rect">
              <a:avLst/>
            </a:prstGeom>
            <a:solidFill>
              <a:srgbClr val="E2231A">
                <a:alpha val="100000"/>
              </a:srgbClr>
            </a:solidFill>
          </p:spPr>
          <p:txBody>
            <a:bodyPr/>
            <a:lstStyle/>
            <a:p/>
          </p:txBody>
        </p:sp>
        <p:sp>
          <p:nvSpPr>
            <p:cNvPr id="26" name="rc26"/>
            <p:cNvSpPr/>
            <p:nvPr/>
          </p:nvSpPr>
          <p:spPr>
            <a:xfrm>
              <a:off x="1967123" y="3645866"/>
              <a:ext cx="245185" cy="360818"/>
            </a:xfrm>
            <a:prstGeom prst="rect">
              <a:avLst/>
            </a:prstGeom>
            <a:solidFill>
              <a:srgbClr val="E2231A">
                <a:alpha val="100000"/>
              </a:srgbClr>
            </a:solidFill>
          </p:spPr>
          <p:txBody>
            <a:bodyPr/>
            <a:lstStyle/>
            <a:p/>
          </p:txBody>
        </p:sp>
        <p:sp>
          <p:nvSpPr>
            <p:cNvPr id="27" name="rc27"/>
            <p:cNvSpPr/>
            <p:nvPr/>
          </p:nvSpPr>
          <p:spPr>
            <a:xfrm>
              <a:off x="2239552" y="3640450"/>
              <a:ext cx="245185" cy="366235"/>
            </a:xfrm>
            <a:prstGeom prst="rect">
              <a:avLst/>
            </a:prstGeom>
            <a:solidFill>
              <a:srgbClr val="E2231A">
                <a:alpha val="100000"/>
              </a:srgbClr>
            </a:solidFill>
          </p:spPr>
          <p:txBody>
            <a:bodyPr/>
            <a:lstStyle/>
            <a:p/>
          </p:txBody>
        </p:sp>
        <p:sp>
          <p:nvSpPr>
            <p:cNvPr id="28" name="rc28"/>
            <p:cNvSpPr/>
            <p:nvPr/>
          </p:nvSpPr>
          <p:spPr>
            <a:xfrm>
              <a:off x="2511980" y="3679418"/>
              <a:ext cx="245185" cy="327266"/>
            </a:xfrm>
            <a:prstGeom prst="rect">
              <a:avLst/>
            </a:prstGeom>
            <a:solidFill>
              <a:srgbClr val="E2231A">
                <a:alpha val="100000"/>
              </a:srgbClr>
            </a:solidFill>
          </p:spPr>
          <p:txBody>
            <a:bodyPr/>
            <a:lstStyle/>
            <a:p/>
          </p:txBody>
        </p:sp>
        <p:sp>
          <p:nvSpPr>
            <p:cNvPr id="29" name="rc29"/>
            <p:cNvSpPr/>
            <p:nvPr/>
          </p:nvSpPr>
          <p:spPr>
            <a:xfrm>
              <a:off x="2784409" y="3759042"/>
              <a:ext cx="245185" cy="247643"/>
            </a:xfrm>
            <a:prstGeom prst="rect">
              <a:avLst/>
            </a:prstGeom>
            <a:solidFill>
              <a:srgbClr val="E2231A">
                <a:alpha val="100000"/>
              </a:srgbClr>
            </a:solidFill>
          </p:spPr>
          <p:txBody>
            <a:bodyPr/>
            <a:lstStyle/>
            <a:p/>
          </p:txBody>
        </p:sp>
        <p:sp>
          <p:nvSpPr>
            <p:cNvPr id="30" name="rc30"/>
            <p:cNvSpPr/>
            <p:nvPr/>
          </p:nvSpPr>
          <p:spPr>
            <a:xfrm>
              <a:off x="3056838" y="3704901"/>
              <a:ext cx="245185" cy="301783"/>
            </a:xfrm>
            <a:prstGeom prst="rect">
              <a:avLst/>
            </a:prstGeom>
            <a:solidFill>
              <a:srgbClr val="E2231A">
                <a:alpha val="100000"/>
              </a:srgbClr>
            </a:solidFill>
          </p:spPr>
          <p:txBody>
            <a:bodyPr/>
            <a:lstStyle/>
            <a:p/>
          </p:txBody>
        </p:sp>
        <p:sp>
          <p:nvSpPr>
            <p:cNvPr id="31" name="rc31"/>
            <p:cNvSpPr/>
            <p:nvPr/>
          </p:nvSpPr>
          <p:spPr>
            <a:xfrm>
              <a:off x="3329266" y="3676420"/>
              <a:ext cx="245185" cy="330264"/>
            </a:xfrm>
            <a:prstGeom prst="rect">
              <a:avLst/>
            </a:prstGeom>
            <a:solidFill>
              <a:srgbClr val="E2231A">
                <a:alpha val="100000"/>
              </a:srgbClr>
            </a:solidFill>
          </p:spPr>
          <p:txBody>
            <a:bodyPr/>
            <a:lstStyle/>
            <a:p/>
          </p:txBody>
        </p:sp>
        <p:sp>
          <p:nvSpPr>
            <p:cNvPr id="32" name="rc32"/>
            <p:cNvSpPr/>
            <p:nvPr/>
          </p:nvSpPr>
          <p:spPr>
            <a:xfrm>
              <a:off x="3601695" y="3716443"/>
              <a:ext cx="245185" cy="290241"/>
            </a:xfrm>
            <a:prstGeom prst="rect">
              <a:avLst/>
            </a:prstGeom>
            <a:solidFill>
              <a:srgbClr val="E2231A">
                <a:alpha val="100000"/>
              </a:srgbClr>
            </a:solidFill>
          </p:spPr>
          <p:txBody>
            <a:bodyPr/>
            <a:lstStyle/>
            <a:p/>
          </p:txBody>
        </p:sp>
        <p:sp>
          <p:nvSpPr>
            <p:cNvPr id="33" name="rc33"/>
            <p:cNvSpPr/>
            <p:nvPr/>
          </p:nvSpPr>
          <p:spPr>
            <a:xfrm>
              <a:off x="3874124" y="3728333"/>
              <a:ext cx="245185" cy="278351"/>
            </a:xfrm>
            <a:prstGeom prst="rect">
              <a:avLst/>
            </a:prstGeom>
            <a:solidFill>
              <a:srgbClr val="E2231A">
                <a:alpha val="100000"/>
              </a:srgbClr>
            </a:solidFill>
          </p:spPr>
          <p:txBody>
            <a:bodyPr/>
            <a:lstStyle/>
            <a:p/>
          </p:txBody>
        </p:sp>
        <p:sp>
          <p:nvSpPr>
            <p:cNvPr id="34" name="rc34"/>
            <p:cNvSpPr/>
            <p:nvPr/>
          </p:nvSpPr>
          <p:spPr>
            <a:xfrm>
              <a:off x="4146552" y="3772756"/>
              <a:ext cx="245185" cy="233929"/>
            </a:xfrm>
            <a:prstGeom prst="rect">
              <a:avLst/>
            </a:prstGeom>
            <a:solidFill>
              <a:srgbClr val="E2231A">
                <a:alpha val="100000"/>
              </a:srgbClr>
            </a:solidFill>
          </p:spPr>
          <p:txBody>
            <a:bodyPr/>
            <a:lstStyle/>
            <a:p/>
          </p:txBody>
        </p:sp>
        <p:sp>
          <p:nvSpPr>
            <p:cNvPr id="35" name="rc35"/>
            <p:cNvSpPr/>
            <p:nvPr/>
          </p:nvSpPr>
          <p:spPr>
            <a:xfrm>
              <a:off x="4418981" y="3701587"/>
              <a:ext cx="245185" cy="305097"/>
            </a:xfrm>
            <a:prstGeom prst="rect">
              <a:avLst/>
            </a:prstGeom>
            <a:solidFill>
              <a:srgbClr val="E2231A">
                <a:alpha val="100000"/>
              </a:srgbClr>
            </a:solidFill>
          </p:spPr>
          <p:txBody>
            <a:bodyPr/>
            <a:lstStyle/>
            <a:p/>
          </p:txBody>
        </p:sp>
        <p:sp>
          <p:nvSpPr>
            <p:cNvPr id="36" name="rc36"/>
            <p:cNvSpPr/>
            <p:nvPr/>
          </p:nvSpPr>
          <p:spPr>
            <a:xfrm>
              <a:off x="4691410" y="3637650"/>
              <a:ext cx="245185" cy="369034"/>
            </a:xfrm>
            <a:prstGeom prst="rect">
              <a:avLst/>
            </a:prstGeom>
            <a:solidFill>
              <a:srgbClr val="E2231A">
                <a:alpha val="100000"/>
              </a:srgbClr>
            </a:solidFill>
          </p:spPr>
          <p:txBody>
            <a:bodyPr/>
            <a:lstStyle/>
            <a:p/>
          </p:txBody>
        </p:sp>
        <p:sp>
          <p:nvSpPr>
            <p:cNvPr id="37" name="rc37"/>
            <p:cNvSpPr/>
            <p:nvPr/>
          </p:nvSpPr>
          <p:spPr>
            <a:xfrm>
              <a:off x="4963838" y="3576455"/>
              <a:ext cx="245185" cy="430229"/>
            </a:xfrm>
            <a:prstGeom prst="rect">
              <a:avLst/>
            </a:prstGeom>
            <a:solidFill>
              <a:srgbClr val="E2231A">
                <a:alpha val="100000"/>
              </a:srgbClr>
            </a:solidFill>
          </p:spPr>
          <p:txBody>
            <a:bodyPr/>
            <a:lstStyle/>
            <a:p/>
          </p:txBody>
        </p:sp>
        <p:sp>
          <p:nvSpPr>
            <p:cNvPr id="38" name="rc38"/>
            <p:cNvSpPr/>
            <p:nvPr/>
          </p:nvSpPr>
          <p:spPr>
            <a:xfrm>
              <a:off x="5236267" y="3601570"/>
              <a:ext cx="245185" cy="405114"/>
            </a:xfrm>
            <a:prstGeom prst="rect">
              <a:avLst/>
            </a:prstGeom>
            <a:solidFill>
              <a:srgbClr val="E2231A">
                <a:alpha val="100000"/>
              </a:srgbClr>
            </a:solidFill>
          </p:spPr>
          <p:txBody>
            <a:bodyPr/>
            <a:lstStyle/>
            <a:p/>
          </p:txBody>
        </p:sp>
        <p:sp>
          <p:nvSpPr>
            <p:cNvPr id="39" name="rc39"/>
            <p:cNvSpPr/>
            <p:nvPr/>
          </p:nvSpPr>
          <p:spPr>
            <a:xfrm>
              <a:off x="5508696" y="3616652"/>
              <a:ext cx="245185" cy="390033"/>
            </a:xfrm>
            <a:prstGeom prst="rect">
              <a:avLst/>
            </a:prstGeom>
            <a:solidFill>
              <a:srgbClr val="E2231A">
                <a:alpha val="100000"/>
              </a:srgbClr>
            </a:solidFill>
          </p:spPr>
          <p:txBody>
            <a:bodyPr/>
            <a:lstStyle/>
            <a:p/>
          </p:txBody>
        </p:sp>
        <p:sp>
          <p:nvSpPr>
            <p:cNvPr id="40" name="rc40"/>
            <p:cNvSpPr/>
            <p:nvPr/>
          </p:nvSpPr>
          <p:spPr>
            <a:xfrm>
              <a:off x="5781125" y="3644980"/>
              <a:ext cx="245185" cy="361705"/>
            </a:xfrm>
            <a:prstGeom prst="rect">
              <a:avLst/>
            </a:prstGeom>
            <a:solidFill>
              <a:srgbClr val="E2231A">
                <a:alpha val="100000"/>
              </a:srgbClr>
            </a:solidFill>
          </p:spPr>
          <p:txBody>
            <a:bodyPr/>
            <a:lstStyle/>
            <a:p/>
          </p:txBody>
        </p:sp>
        <p:sp>
          <p:nvSpPr>
            <p:cNvPr id="41" name="rc41"/>
            <p:cNvSpPr/>
            <p:nvPr/>
          </p:nvSpPr>
          <p:spPr>
            <a:xfrm>
              <a:off x="6053553" y="3636866"/>
              <a:ext cx="245185" cy="369818"/>
            </a:xfrm>
            <a:prstGeom prst="rect">
              <a:avLst/>
            </a:prstGeom>
            <a:solidFill>
              <a:srgbClr val="E2231A">
                <a:alpha val="100000"/>
              </a:srgbClr>
            </a:solidFill>
          </p:spPr>
          <p:txBody>
            <a:bodyPr/>
            <a:lstStyle/>
            <a:p/>
          </p:txBody>
        </p:sp>
        <p:sp>
          <p:nvSpPr>
            <p:cNvPr id="42" name="rc42"/>
            <p:cNvSpPr/>
            <p:nvPr/>
          </p:nvSpPr>
          <p:spPr>
            <a:xfrm>
              <a:off x="6325982" y="3644797"/>
              <a:ext cx="245185" cy="361888"/>
            </a:xfrm>
            <a:prstGeom prst="rect">
              <a:avLst/>
            </a:prstGeom>
            <a:solidFill>
              <a:srgbClr val="E2231A">
                <a:alpha val="100000"/>
              </a:srgbClr>
            </a:solidFill>
          </p:spPr>
          <p:txBody>
            <a:bodyPr/>
            <a:lstStyle/>
            <a:p/>
          </p:txBody>
        </p:sp>
        <p:sp>
          <p:nvSpPr>
            <p:cNvPr id="43" name="rc43"/>
            <p:cNvSpPr/>
            <p:nvPr/>
          </p:nvSpPr>
          <p:spPr>
            <a:xfrm>
              <a:off x="6598411" y="3646011"/>
              <a:ext cx="245185" cy="360673"/>
            </a:xfrm>
            <a:prstGeom prst="rect">
              <a:avLst/>
            </a:prstGeom>
            <a:solidFill>
              <a:srgbClr val="E2231A">
                <a:alpha val="100000"/>
              </a:srgbClr>
            </a:solidFill>
          </p:spPr>
          <p:txBody>
            <a:bodyPr/>
            <a:lstStyle/>
            <a:p/>
          </p:txBody>
        </p:sp>
        <p:sp>
          <p:nvSpPr>
            <p:cNvPr id="44" name="rc44"/>
            <p:cNvSpPr/>
            <p:nvPr/>
          </p:nvSpPr>
          <p:spPr>
            <a:xfrm>
              <a:off x="6870839" y="3521248"/>
              <a:ext cx="245185" cy="485436"/>
            </a:xfrm>
            <a:prstGeom prst="rect">
              <a:avLst/>
            </a:prstGeom>
            <a:solidFill>
              <a:srgbClr val="E2231A">
                <a:alpha val="100000"/>
              </a:srgbClr>
            </a:solidFill>
          </p:spPr>
          <p:txBody>
            <a:bodyPr/>
            <a:lstStyle/>
            <a:p/>
          </p:txBody>
        </p:sp>
        <p:sp>
          <p:nvSpPr>
            <p:cNvPr id="45" name="rc45"/>
            <p:cNvSpPr/>
            <p:nvPr/>
          </p:nvSpPr>
          <p:spPr>
            <a:xfrm>
              <a:off x="7143268" y="3639764"/>
              <a:ext cx="245185" cy="366920"/>
            </a:xfrm>
            <a:prstGeom prst="rect">
              <a:avLst/>
            </a:prstGeom>
            <a:solidFill>
              <a:srgbClr val="E2231A">
                <a:alpha val="100000"/>
              </a:srgbClr>
            </a:solidFill>
          </p:spPr>
          <p:txBody>
            <a:bodyPr/>
            <a:lstStyle/>
            <a:p/>
          </p:txBody>
        </p:sp>
        <p:sp>
          <p:nvSpPr>
            <p:cNvPr id="46" name="rc46"/>
            <p:cNvSpPr/>
            <p:nvPr/>
          </p:nvSpPr>
          <p:spPr>
            <a:xfrm>
              <a:off x="7415697" y="3591409"/>
              <a:ext cx="245185" cy="415275"/>
            </a:xfrm>
            <a:prstGeom prst="rect">
              <a:avLst/>
            </a:prstGeom>
            <a:solidFill>
              <a:srgbClr val="E2231A">
                <a:alpha val="100000"/>
              </a:srgbClr>
            </a:solidFill>
          </p:spPr>
          <p:txBody>
            <a:bodyPr/>
            <a:lstStyle/>
            <a:p/>
          </p:txBody>
        </p:sp>
        <p:sp>
          <p:nvSpPr>
            <p:cNvPr id="47" name="rc47"/>
            <p:cNvSpPr/>
            <p:nvPr/>
          </p:nvSpPr>
          <p:spPr>
            <a:xfrm>
              <a:off x="7688125" y="3568086"/>
              <a:ext cx="245185" cy="438598"/>
            </a:xfrm>
            <a:prstGeom prst="rect">
              <a:avLst/>
            </a:prstGeom>
            <a:solidFill>
              <a:srgbClr val="E2231A">
                <a:alpha val="100000"/>
              </a:srgbClr>
            </a:solidFill>
          </p:spPr>
          <p:txBody>
            <a:bodyPr/>
            <a:lstStyle/>
            <a:p/>
          </p:txBody>
        </p:sp>
        <p:sp>
          <p:nvSpPr>
            <p:cNvPr id="48" name="rc48"/>
            <p:cNvSpPr/>
            <p:nvPr/>
          </p:nvSpPr>
          <p:spPr>
            <a:xfrm>
              <a:off x="7960554" y="3616148"/>
              <a:ext cx="245185" cy="390536"/>
            </a:xfrm>
            <a:prstGeom prst="rect">
              <a:avLst/>
            </a:prstGeom>
            <a:solidFill>
              <a:srgbClr val="E2231A">
                <a:alpha val="100000"/>
              </a:srgbClr>
            </a:solidFill>
          </p:spPr>
          <p:txBody>
            <a:bodyPr/>
            <a:lstStyle/>
            <a:p/>
          </p:txBody>
        </p:sp>
        <p:sp>
          <p:nvSpPr>
            <p:cNvPr id="49" name="rc49"/>
            <p:cNvSpPr/>
            <p:nvPr/>
          </p:nvSpPr>
          <p:spPr>
            <a:xfrm>
              <a:off x="6598411" y="2883482"/>
              <a:ext cx="245185" cy="762528"/>
            </a:xfrm>
            <a:prstGeom prst="rect">
              <a:avLst/>
            </a:prstGeom>
            <a:solidFill>
              <a:srgbClr val="B3B3B3">
                <a:alpha val="100000"/>
              </a:srgbClr>
            </a:solidFill>
          </p:spPr>
          <p:txBody>
            <a:bodyPr/>
            <a:lstStyle/>
            <a:p/>
          </p:txBody>
        </p:sp>
        <p:sp>
          <p:nvSpPr>
            <p:cNvPr id="50" name="rc50"/>
            <p:cNvSpPr/>
            <p:nvPr/>
          </p:nvSpPr>
          <p:spPr>
            <a:xfrm>
              <a:off x="6870839" y="3124361"/>
              <a:ext cx="245185" cy="396886"/>
            </a:xfrm>
            <a:prstGeom prst="rect">
              <a:avLst/>
            </a:prstGeom>
            <a:solidFill>
              <a:srgbClr val="B3B3B3">
                <a:alpha val="100000"/>
              </a:srgbClr>
            </a:solidFill>
          </p:spPr>
          <p:txBody>
            <a:bodyPr/>
            <a:lstStyle/>
            <a:p/>
          </p:txBody>
        </p:sp>
        <p:sp>
          <p:nvSpPr>
            <p:cNvPr id="51" name="rc51"/>
            <p:cNvSpPr/>
            <p:nvPr/>
          </p:nvSpPr>
          <p:spPr>
            <a:xfrm>
              <a:off x="7143268" y="3202704"/>
              <a:ext cx="245185" cy="437060"/>
            </a:xfrm>
            <a:prstGeom prst="rect">
              <a:avLst/>
            </a:prstGeom>
            <a:solidFill>
              <a:srgbClr val="B3B3B3">
                <a:alpha val="100000"/>
              </a:srgbClr>
            </a:solidFill>
          </p:spPr>
          <p:txBody>
            <a:bodyPr/>
            <a:lstStyle/>
            <a:p/>
          </p:txBody>
        </p:sp>
        <p:sp>
          <p:nvSpPr>
            <p:cNvPr id="52" name="rc52"/>
            <p:cNvSpPr/>
            <p:nvPr/>
          </p:nvSpPr>
          <p:spPr>
            <a:xfrm>
              <a:off x="7415697" y="3228129"/>
              <a:ext cx="245185" cy="363279"/>
            </a:xfrm>
            <a:prstGeom prst="rect">
              <a:avLst/>
            </a:prstGeom>
            <a:solidFill>
              <a:srgbClr val="B3B3B3">
                <a:alpha val="100000"/>
              </a:srgbClr>
            </a:solidFill>
          </p:spPr>
          <p:txBody>
            <a:bodyPr/>
            <a:lstStyle/>
            <a:p/>
          </p:txBody>
        </p:sp>
        <p:sp>
          <p:nvSpPr>
            <p:cNvPr id="53" name="rc53"/>
            <p:cNvSpPr/>
            <p:nvPr/>
          </p:nvSpPr>
          <p:spPr>
            <a:xfrm>
              <a:off x="7688125" y="3506545"/>
              <a:ext cx="245185" cy="61541"/>
            </a:xfrm>
            <a:prstGeom prst="rect">
              <a:avLst/>
            </a:prstGeom>
            <a:solidFill>
              <a:srgbClr val="B3B3B3">
                <a:alpha val="100000"/>
              </a:srgbClr>
            </a:solidFill>
          </p:spPr>
          <p:txBody>
            <a:bodyPr/>
            <a:lstStyle/>
            <a:p/>
          </p:txBody>
        </p:sp>
        <p:sp>
          <p:nvSpPr>
            <p:cNvPr id="54" name="rc54"/>
            <p:cNvSpPr/>
            <p:nvPr/>
          </p:nvSpPr>
          <p:spPr>
            <a:xfrm>
              <a:off x="7960554" y="3494413"/>
              <a:ext cx="245185" cy="121735"/>
            </a:xfrm>
            <a:prstGeom prst="rect">
              <a:avLst/>
            </a:prstGeom>
            <a:solidFill>
              <a:srgbClr val="B3B3B3">
                <a:alpha val="100000"/>
              </a:srgbClr>
            </a:solidFill>
          </p:spPr>
          <p:txBody>
            <a:bodyPr/>
            <a:lstStyle/>
            <a:p/>
          </p:txBody>
        </p:sp>
        <p:sp>
          <p:nvSpPr>
            <p:cNvPr id="55" name="pl55"/>
            <p:cNvSpPr/>
            <p:nvPr/>
          </p:nvSpPr>
          <p:spPr>
            <a:xfrm>
              <a:off x="1544859" y="1816440"/>
              <a:ext cx="6538288" cy="814321"/>
            </a:xfrm>
            <a:custGeom>
              <a:avLst/>
              <a:pathLst>
                <a:path w="6538288" h="814321">
                  <a:moveTo>
                    <a:pt x="0" y="814321"/>
                  </a:moveTo>
                  <a:lnTo>
                    <a:pt x="272428" y="673921"/>
                  </a:lnTo>
                  <a:lnTo>
                    <a:pt x="544857" y="617761"/>
                  </a:lnTo>
                  <a:lnTo>
                    <a:pt x="817286" y="589681"/>
                  </a:lnTo>
                  <a:lnTo>
                    <a:pt x="1089714" y="421200"/>
                  </a:lnTo>
                  <a:lnTo>
                    <a:pt x="1362143" y="140400"/>
                  </a:lnTo>
                  <a:lnTo>
                    <a:pt x="1634572" y="280800"/>
                  </a:lnTo>
                  <a:lnTo>
                    <a:pt x="1907000" y="336960"/>
                  </a:lnTo>
                  <a:lnTo>
                    <a:pt x="2179429" y="196560"/>
                  </a:lnTo>
                  <a:lnTo>
                    <a:pt x="2451858" y="140400"/>
                  </a:lnTo>
                  <a:lnTo>
                    <a:pt x="2724286" y="0"/>
                  </a:lnTo>
                  <a:lnTo>
                    <a:pt x="2996715" y="168480"/>
                  </a:lnTo>
                  <a:lnTo>
                    <a:pt x="3269144" y="308880"/>
                  </a:lnTo>
                  <a:lnTo>
                    <a:pt x="3541572" y="449281"/>
                  </a:lnTo>
                  <a:lnTo>
                    <a:pt x="3814001" y="365040"/>
                  </a:lnTo>
                  <a:lnTo>
                    <a:pt x="4086430" y="308880"/>
                  </a:lnTo>
                  <a:lnTo>
                    <a:pt x="4358858" y="224640"/>
                  </a:lnTo>
                  <a:lnTo>
                    <a:pt x="4631287" y="224640"/>
                  </a:lnTo>
                  <a:lnTo>
                    <a:pt x="4903716" y="196560"/>
                  </a:lnTo>
                  <a:lnTo>
                    <a:pt x="5176144" y="196560"/>
                  </a:lnTo>
                  <a:lnTo>
                    <a:pt x="5448573" y="449281"/>
                  </a:lnTo>
                  <a:lnTo>
                    <a:pt x="5721002" y="168480"/>
                  </a:lnTo>
                  <a:lnTo>
                    <a:pt x="5993430" y="252720"/>
                  </a:lnTo>
                  <a:lnTo>
                    <a:pt x="6265859" y="280800"/>
                  </a:lnTo>
                  <a:lnTo>
                    <a:pt x="6538288" y="168480"/>
                  </a:lnTo>
                </a:path>
              </a:pathLst>
            </a:custGeom>
            <a:ln w="27101" cap="flat">
              <a:solidFill>
                <a:srgbClr val="0058AB">
                  <a:alpha val="100000"/>
                </a:srgbClr>
              </a:solidFill>
              <a:prstDash val="solid"/>
              <a:round/>
            </a:ln>
          </p:spPr>
          <p:txBody>
            <a:bodyPr/>
            <a:lstStyle/>
            <a:p/>
          </p:txBody>
        </p:sp>
        <p:sp>
          <p:nvSpPr>
            <p:cNvPr id="56" name="pl56"/>
            <p:cNvSpPr/>
            <p:nvPr/>
          </p:nvSpPr>
          <p:spPr>
            <a:xfrm>
              <a:off x="6721003" y="2321881"/>
              <a:ext cx="1362143" cy="1572483"/>
            </a:xfrm>
            <a:custGeom>
              <a:avLst/>
              <a:pathLst>
                <a:path w="1362143" h="1572483">
                  <a:moveTo>
                    <a:pt x="0" y="1572483"/>
                  </a:moveTo>
                  <a:lnTo>
                    <a:pt x="272428" y="954722"/>
                  </a:lnTo>
                  <a:lnTo>
                    <a:pt x="544857" y="758161"/>
                  </a:lnTo>
                  <a:lnTo>
                    <a:pt x="817286" y="673921"/>
                  </a:lnTo>
                  <a:lnTo>
                    <a:pt x="1089714" y="0"/>
                  </a:lnTo>
                  <a:lnTo>
                    <a:pt x="1362143" y="0"/>
                  </a:lnTo>
                </a:path>
              </a:pathLst>
            </a:custGeom>
            <a:ln w="27101" cap="flat">
              <a:solidFill>
                <a:srgbClr val="333333">
                  <a:alpha val="100000"/>
                </a:srgbClr>
              </a:solidFill>
              <a:prstDash val="solid"/>
              <a:round/>
            </a:ln>
          </p:spPr>
          <p:txBody>
            <a:bodyPr/>
            <a:lstStyle/>
            <a:p/>
          </p:txBody>
        </p:sp>
        <p:sp>
          <p:nvSpPr>
            <p:cNvPr id="57" name="tx57"/>
            <p:cNvSpPr/>
            <p:nvPr/>
          </p:nvSpPr>
          <p:spPr>
            <a:xfrm>
              <a:off x="665066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8" name="tx58"/>
            <p:cNvSpPr/>
            <p:nvPr/>
          </p:nvSpPr>
          <p:spPr>
            <a:xfrm>
              <a:off x="6923094"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9" name="tx59"/>
            <p:cNvSpPr/>
            <p:nvPr/>
          </p:nvSpPr>
          <p:spPr>
            <a:xfrm>
              <a:off x="7195523"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0" name="tx60"/>
            <p:cNvSpPr/>
            <p:nvPr/>
          </p:nvSpPr>
          <p:spPr>
            <a:xfrm>
              <a:off x="7467952"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1" name="tx61"/>
            <p:cNvSpPr/>
            <p:nvPr/>
          </p:nvSpPr>
          <p:spPr>
            <a:xfrm>
              <a:off x="774038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2" name="tx62"/>
            <p:cNvSpPr/>
            <p:nvPr/>
          </p:nvSpPr>
          <p:spPr>
            <a:xfrm>
              <a:off x="801280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3" name="tx63"/>
            <p:cNvSpPr/>
            <p:nvPr/>
          </p:nvSpPr>
          <p:spPr>
            <a:xfrm>
              <a:off x="6685834" y="3957737"/>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a:t>
              </a:r>
            </a:p>
          </p:txBody>
        </p:sp>
        <p:sp>
          <p:nvSpPr>
            <p:cNvPr id="64" name="tx64"/>
            <p:cNvSpPr/>
            <p:nvPr/>
          </p:nvSpPr>
          <p:spPr>
            <a:xfrm>
              <a:off x="6923094" y="3338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26</a:t>
              </a:r>
            </a:p>
          </p:txBody>
        </p:sp>
        <p:sp>
          <p:nvSpPr>
            <p:cNvPr id="65" name="tx65"/>
            <p:cNvSpPr/>
            <p:nvPr/>
          </p:nvSpPr>
          <p:spPr>
            <a:xfrm>
              <a:off x="7195523" y="31414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33</a:t>
              </a:r>
            </a:p>
          </p:txBody>
        </p:sp>
        <p:sp>
          <p:nvSpPr>
            <p:cNvPr id="66" name="tx66"/>
            <p:cNvSpPr/>
            <p:nvPr/>
          </p:nvSpPr>
          <p:spPr>
            <a:xfrm>
              <a:off x="7467952"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67" name="tx67"/>
            <p:cNvSpPr/>
            <p:nvPr/>
          </p:nvSpPr>
          <p:spPr>
            <a:xfrm>
              <a:off x="7740380"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8" name="tx68"/>
            <p:cNvSpPr/>
            <p:nvPr/>
          </p:nvSpPr>
          <p:spPr>
            <a:xfrm>
              <a:off x="8012809"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9" name="tx69"/>
            <p:cNvSpPr/>
            <p:nvPr/>
          </p:nvSpPr>
          <p:spPr>
            <a:xfrm>
              <a:off x="1454424" y="37712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0" name="tx70"/>
            <p:cNvSpPr/>
            <p:nvPr/>
          </p:nvSpPr>
          <p:spPr>
            <a:xfrm>
              <a:off x="2816567" y="38424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71" name="tx71"/>
            <p:cNvSpPr/>
            <p:nvPr/>
          </p:nvSpPr>
          <p:spPr>
            <a:xfrm>
              <a:off x="4178711" y="38492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72" name="tx72"/>
            <p:cNvSpPr/>
            <p:nvPr/>
          </p:nvSpPr>
          <p:spPr>
            <a:xfrm>
              <a:off x="5540854" y="37712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3" name="tx73"/>
            <p:cNvSpPr/>
            <p:nvPr/>
          </p:nvSpPr>
          <p:spPr>
            <a:xfrm>
              <a:off x="6630569" y="37858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74" name="tx74"/>
            <p:cNvSpPr/>
            <p:nvPr/>
          </p:nvSpPr>
          <p:spPr>
            <a:xfrm>
              <a:off x="6902998" y="37234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75" name="tx75"/>
            <p:cNvSpPr/>
            <p:nvPr/>
          </p:nvSpPr>
          <p:spPr>
            <a:xfrm>
              <a:off x="7175426" y="37827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76" name="tx76"/>
            <p:cNvSpPr/>
            <p:nvPr/>
          </p:nvSpPr>
          <p:spPr>
            <a:xfrm>
              <a:off x="7447855" y="37586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77" name="tx77"/>
            <p:cNvSpPr/>
            <p:nvPr/>
          </p:nvSpPr>
          <p:spPr>
            <a:xfrm>
              <a:off x="7720284" y="37469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78" name="tx78"/>
            <p:cNvSpPr/>
            <p:nvPr/>
          </p:nvSpPr>
          <p:spPr>
            <a:xfrm>
              <a:off x="7992712" y="37709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9" name="tx79"/>
            <p:cNvSpPr/>
            <p:nvPr/>
          </p:nvSpPr>
          <p:spPr>
            <a:xfrm>
              <a:off x="6630569" y="3224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80" name="tx80"/>
            <p:cNvSpPr/>
            <p:nvPr/>
          </p:nvSpPr>
          <p:spPr>
            <a:xfrm>
              <a:off x="6902998" y="32823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81" name="tx81"/>
            <p:cNvSpPr/>
            <p:nvPr/>
          </p:nvSpPr>
          <p:spPr>
            <a:xfrm>
              <a:off x="7175426" y="3380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82" name="tx82"/>
            <p:cNvSpPr/>
            <p:nvPr/>
          </p:nvSpPr>
          <p:spPr>
            <a:xfrm>
              <a:off x="7447855" y="33693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83" name="tx83"/>
            <p:cNvSpPr/>
            <p:nvPr/>
          </p:nvSpPr>
          <p:spPr>
            <a:xfrm>
              <a:off x="7750428" y="3498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4" name="tx84"/>
            <p:cNvSpPr/>
            <p:nvPr/>
          </p:nvSpPr>
          <p:spPr>
            <a:xfrm>
              <a:off x="8022857" y="3514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85" name="tx85"/>
            <p:cNvSpPr/>
            <p:nvPr/>
          </p:nvSpPr>
          <p:spPr>
            <a:xfrm>
              <a:off x="6639612" y="277720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743</a:t>
              </a:r>
            </a:p>
          </p:txBody>
        </p:sp>
        <p:sp>
          <p:nvSpPr>
            <p:cNvPr id="86" name="tx86"/>
            <p:cNvSpPr/>
            <p:nvPr/>
          </p:nvSpPr>
          <p:spPr>
            <a:xfrm>
              <a:off x="6912041" y="301807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583</a:t>
              </a:r>
            </a:p>
          </p:txBody>
        </p:sp>
        <p:sp>
          <p:nvSpPr>
            <p:cNvPr id="87" name="tx87"/>
            <p:cNvSpPr/>
            <p:nvPr/>
          </p:nvSpPr>
          <p:spPr>
            <a:xfrm>
              <a:off x="7184470" y="309642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532</a:t>
              </a:r>
            </a:p>
          </p:txBody>
        </p:sp>
        <p:sp>
          <p:nvSpPr>
            <p:cNvPr id="88" name="tx88"/>
            <p:cNvSpPr/>
            <p:nvPr/>
          </p:nvSpPr>
          <p:spPr>
            <a:xfrm>
              <a:off x="7456898" y="31218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515</a:t>
              </a:r>
            </a:p>
          </p:txBody>
        </p:sp>
        <p:sp>
          <p:nvSpPr>
            <p:cNvPr id="89" name="tx89"/>
            <p:cNvSpPr/>
            <p:nvPr/>
          </p:nvSpPr>
          <p:spPr>
            <a:xfrm>
              <a:off x="7729327" y="34002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331</a:t>
              </a:r>
            </a:p>
          </p:txBody>
        </p:sp>
        <p:sp>
          <p:nvSpPr>
            <p:cNvPr id="90" name="tx90"/>
            <p:cNvSpPr/>
            <p:nvPr/>
          </p:nvSpPr>
          <p:spPr>
            <a:xfrm>
              <a:off x="8001756" y="338813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339</a:t>
              </a:r>
            </a:p>
          </p:txBody>
        </p:sp>
        <p:sp>
          <p:nvSpPr>
            <p:cNvPr id="91" name="tx91"/>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94200" y="31983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3" name="tx93"/>
            <p:cNvSpPr/>
            <p:nvPr/>
          </p:nvSpPr>
          <p:spPr>
            <a:xfrm>
              <a:off x="577692" y="244205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4" name="tx94"/>
            <p:cNvSpPr/>
            <p:nvPr/>
          </p:nvSpPr>
          <p:spPr>
            <a:xfrm>
              <a:off x="577692" y="168579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5" name="tx95"/>
            <p:cNvSpPr/>
            <p:nvPr/>
          </p:nvSpPr>
          <p:spPr>
            <a:xfrm>
              <a:off x="577692" y="92953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2" name="tx112"/>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3" name="pl113"/>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744786" y="4909475"/>
              <a:ext cx="201456" cy="201456"/>
            </a:xfrm>
            <a:prstGeom prst="rect">
              <a:avLst/>
            </a:prstGeom>
            <a:solidFill>
              <a:srgbClr val="E2231A">
                <a:alpha val="100000"/>
              </a:srgbClr>
            </a:solidFill>
          </p:spPr>
          <p:txBody>
            <a:bodyPr/>
            <a:lstStyle/>
            <a:p/>
          </p:txBody>
        </p:sp>
        <p:sp>
          <p:nvSpPr>
            <p:cNvPr id="118" name="rc118"/>
            <p:cNvSpPr/>
            <p:nvPr/>
          </p:nvSpPr>
          <p:spPr>
            <a:xfrm>
              <a:off x="5708946" y="4909475"/>
              <a:ext cx="201456" cy="201456"/>
            </a:xfrm>
            <a:prstGeom prst="rect">
              <a:avLst/>
            </a:prstGeom>
            <a:solidFill>
              <a:srgbClr val="B3B3B3">
                <a:alpha val="100000"/>
              </a:srgbClr>
            </a:solidFill>
          </p:spPr>
          <p:txBody>
            <a:bodyPr/>
            <a:lstStyle/>
            <a:p/>
          </p:txBody>
        </p:sp>
        <p:sp>
          <p:nvSpPr>
            <p:cNvPr id="119" name="tx119"/>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1083092"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2" name="tx122"/>
            <p:cNvSpPr/>
            <p:nvPr/>
          </p:nvSpPr>
          <p:spPr>
            <a:xfrm>
              <a:off x="1083092"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23" name="pl123"/>
            <p:cNvSpPr/>
            <p:nvPr/>
          </p:nvSpPr>
          <p:spPr>
            <a:xfrm>
              <a:off x="23357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626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896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165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492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761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030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422266" y="5774644"/>
              <a:ext cx="2178254" cy="162162"/>
            </a:xfrm>
            <a:prstGeom prst="rect">
              <a:avLst/>
            </a:prstGeom>
            <a:solidFill>
              <a:srgbClr val="E2231A">
                <a:alpha val="100000"/>
              </a:srgbClr>
            </a:solidFill>
          </p:spPr>
          <p:txBody>
            <a:bodyPr/>
            <a:lstStyle/>
            <a:p/>
          </p:txBody>
        </p:sp>
        <p:sp>
          <p:nvSpPr>
            <p:cNvPr id="135" name="rc135"/>
            <p:cNvSpPr/>
            <p:nvPr/>
          </p:nvSpPr>
          <p:spPr>
            <a:xfrm>
              <a:off x="1422266" y="5571941"/>
              <a:ext cx="2648874" cy="162162"/>
            </a:xfrm>
            <a:prstGeom prst="rect">
              <a:avLst/>
            </a:prstGeom>
            <a:solidFill>
              <a:srgbClr val="E2231A">
                <a:alpha val="100000"/>
              </a:srgbClr>
            </a:solidFill>
          </p:spPr>
          <p:txBody>
            <a:bodyPr/>
            <a:lstStyle/>
            <a:p/>
          </p:txBody>
        </p:sp>
        <p:sp>
          <p:nvSpPr>
            <p:cNvPr id="136" name="rc136"/>
            <p:cNvSpPr/>
            <p:nvPr/>
          </p:nvSpPr>
          <p:spPr>
            <a:xfrm>
              <a:off x="1422266" y="5369238"/>
              <a:ext cx="2358610" cy="162162"/>
            </a:xfrm>
            <a:prstGeom prst="rect">
              <a:avLst/>
            </a:prstGeom>
            <a:solidFill>
              <a:srgbClr val="E2231A">
                <a:alpha val="100000"/>
              </a:srgbClr>
            </a:solidFill>
          </p:spPr>
          <p:txBody>
            <a:bodyPr/>
            <a:lstStyle/>
            <a:p/>
          </p:txBody>
        </p:sp>
        <p:sp>
          <p:nvSpPr>
            <p:cNvPr id="137" name="rc137"/>
            <p:cNvSpPr/>
            <p:nvPr/>
          </p:nvSpPr>
          <p:spPr>
            <a:xfrm>
              <a:off x="3600520" y="5774644"/>
              <a:ext cx="4605219" cy="162162"/>
            </a:xfrm>
            <a:prstGeom prst="rect">
              <a:avLst/>
            </a:prstGeom>
            <a:solidFill>
              <a:srgbClr val="B3B3B3">
                <a:alpha val="100000"/>
              </a:srgbClr>
            </a:solidFill>
          </p:spPr>
          <p:txBody>
            <a:bodyPr/>
            <a:lstStyle/>
            <a:p/>
          </p:txBody>
        </p:sp>
        <p:sp>
          <p:nvSpPr>
            <p:cNvPr id="138" name="rc138"/>
            <p:cNvSpPr/>
            <p:nvPr/>
          </p:nvSpPr>
          <p:spPr>
            <a:xfrm>
              <a:off x="4071140" y="5571941"/>
              <a:ext cx="371673" cy="162162"/>
            </a:xfrm>
            <a:prstGeom prst="rect">
              <a:avLst/>
            </a:prstGeom>
            <a:solidFill>
              <a:srgbClr val="B3B3B3">
                <a:alpha val="100000"/>
              </a:srgbClr>
            </a:solidFill>
          </p:spPr>
          <p:txBody>
            <a:bodyPr/>
            <a:lstStyle/>
            <a:p/>
          </p:txBody>
        </p:sp>
        <p:sp>
          <p:nvSpPr>
            <p:cNvPr id="139" name="rc139"/>
            <p:cNvSpPr/>
            <p:nvPr/>
          </p:nvSpPr>
          <p:spPr>
            <a:xfrm>
              <a:off x="3780876" y="5369238"/>
              <a:ext cx="735207" cy="162162"/>
            </a:xfrm>
            <a:prstGeom prst="rect">
              <a:avLst/>
            </a:prstGeom>
            <a:solidFill>
              <a:srgbClr val="B3B3B3">
                <a:alpha val="100000"/>
              </a:srgbClr>
            </a:solidFill>
          </p:spPr>
          <p:txBody>
            <a:bodyPr/>
            <a:lstStyle/>
            <a:p/>
          </p:txBody>
        </p:sp>
        <p:sp>
          <p:nvSpPr>
            <p:cNvPr id="140" name="tx140"/>
            <p:cNvSpPr/>
            <p:nvPr/>
          </p:nvSpPr>
          <p:spPr>
            <a:xfrm>
              <a:off x="83504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742.6</a:t>
              </a:r>
            </a:p>
          </p:txBody>
        </p:sp>
        <p:sp>
          <p:nvSpPr>
            <p:cNvPr id="141" name="tx141"/>
            <p:cNvSpPr/>
            <p:nvPr/>
          </p:nvSpPr>
          <p:spPr>
            <a:xfrm>
              <a:off x="458749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330.7</a:t>
              </a:r>
            </a:p>
          </p:txBody>
        </p:sp>
        <p:sp>
          <p:nvSpPr>
            <p:cNvPr id="142" name="tx142"/>
            <p:cNvSpPr/>
            <p:nvPr/>
          </p:nvSpPr>
          <p:spPr>
            <a:xfrm>
              <a:off x="466076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338.7</a:t>
              </a:r>
            </a:p>
          </p:txBody>
        </p:sp>
        <p:sp>
          <p:nvSpPr>
            <p:cNvPr id="143" name="tx143"/>
            <p:cNvSpPr/>
            <p:nvPr/>
          </p:nvSpPr>
          <p:spPr>
            <a:xfrm>
              <a:off x="236671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238.5</a:t>
              </a:r>
            </a:p>
          </p:txBody>
        </p:sp>
        <p:sp>
          <p:nvSpPr>
            <p:cNvPr id="144" name="tx144"/>
            <p:cNvSpPr/>
            <p:nvPr/>
          </p:nvSpPr>
          <p:spPr>
            <a:xfrm>
              <a:off x="2650240"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290</a:t>
              </a:r>
            </a:p>
          </p:txBody>
        </p:sp>
        <p:sp>
          <p:nvSpPr>
            <p:cNvPr id="145" name="tx145"/>
            <p:cNvSpPr/>
            <p:nvPr/>
          </p:nvSpPr>
          <p:spPr>
            <a:xfrm>
              <a:off x="2456890"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258.2</a:t>
              </a:r>
            </a:p>
          </p:txBody>
        </p:sp>
        <p:sp>
          <p:nvSpPr>
            <p:cNvPr id="146" name="tx146"/>
            <p:cNvSpPr/>
            <p:nvPr/>
          </p:nvSpPr>
          <p:spPr>
            <a:xfrm>
              <a:off x="575844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504.1</a:t>
              </a:r>
            </a:p>
          </p:txBody>
        </p:sp>
        <p:sp>
          <p:nvSpPr>
            <p:cNvPr id="147" name="tx147"/>
            <p:cNvSpPr/>
            <p:nvPr/>
          </p:nvSpPr>
          <p:spPr>
            <a:xfrm>
              <a:off x="414445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40.7</a:t>
              </a:r>
            </a:p>
          </p:txBody>
        </p:sp>
        <p:sp>
          <p:nvSpPr>
            <p:cNvPr id="148" name="tx148"/>
            <p:cNvSpPr/>
            <p:nvPr/>
          </p:nvSpPr>
          <p:spPr>
            <a:xfrm>
              <a:off x="403595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80.5</a:t>
              </a:r>
            </a:p>
          </p:txBody>
        </p:sp>
        <p:sp>
          <p:nvSpPr>
            <p:cNvPr id="149" name="tx149"/>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08607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4" name="tx154"/>
            <p:cNvSpPr/>
            <p:nvPr/>
          </p:nvSpPr>
          <p:spPr>
            <a:xfrm>
              <a:off x="491302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5" name="tx155"/>
            <p:cNvSpPr/>
            <p:nvPr/>
          </p:nvSpPr>
          <p:spPr>
            <a:xfrm>
              <a:off x="673996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56" name="tx156"/>
            <p:cNvSpPr/>
            <p:nvPr/>
          </p:nvSpPr>
          <p:spPr>
            <a:xfrm>
              <a:off x="3377712"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7" name="tx15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8" name="tx158"/>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72%. Ce chiffre est similaire à celui de 2019, où la couverture était de 71 %.
258 000 enfants ont manqué leur première dose systématique de vaccin contre la rougeole.
Le MCV2 est généralement administré aux enfants âgés de 18 mois à cinq ans. La couverture par le MCV2 est restée constante à 60 %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08563"/>
              <a:ext cx="3397293" cy="802893"/>
            </a:xfrm>
            <a:custGeom>
              <a:avLst/>
              <a:pathLst>
                <a:path w="3397293" h="802893">
                  <a:moveTo>
                    <a:pt x="0" y="802893"/>
                  </a:moveTo>
                  <a:lnTo>
                    <a:pt x="141553" y="664463"/>
                  </a:lnTo>
                  <a:lnTo>
                    <a:pt x="283107" y="609091"/>
                  </a:lnTo>
                  <a:lnTo>
                    <a:pt x="424661" y="581405"/>
                  </a:lnTo>
                  <a:lnTo>
                    <a:pt x="566215" y="415289"/>
                  </a:lnTo>
                  <a:lnTo>
                    <a:pt x="707769" y="138429"/>
                  </a:lnTo>
                  <a:lnTo>
                    <a:pt x="849323" y="276859"/>
                  </a:lnTo>
                  <a:lnTo>
                    <a:pt x="990877" y="332231"/>
                  </a:lnTo>
                  <a:lnTo>
                    <a:pt x="1132431" y="193801"/>
                  </a:lnTo>
                  <a:lnTo>
                    <a:pt x="1273984" y="138429"/>
                  </a:lnTo>
                  <a:lnTo>
                    <a:pt x="1415538" y="0"/>
                  </a:lnTo>
                  <a:lnTo>
                    <a:pt x="1557092" y="166115"/>
                  </a:lnTo>
                  <a:lnTo>
                    <a:pt x="1698646" y="304545"/>
                  </a:lnTo>
                  <a:lnTo>
                    <a:pt x="1840200" y="442975"/>
                  </a:lnTo>
                  <a:lnTo>
                    <a:pt x="1981754" y="359917"/>
                  </a:lnTo>
                  <a:lnTo>
                    <a:pt x="2123308" y="304545"/>
                  </a:lnTo>
                  <a:lnTo>
                    <a:pt x="2264862" y="221487"/>
                  </a:lnTo>
                  <a:lnTo>
                    <a:pt x="2406416" y="221487"/>
                  </a:lnTo>
                  <a:lnTo>
                    <a:pt x="2547969" y="193801"/>
                  </a:lnTo>
                  <a:lnTo>
                    <a:pt x="2689523" y="193801"/>
                  </a:lnTo>
                  <a:lnTo>
                    <a:pt x="2831077" y="442975"/>
                  </a:lnTo>
                  <a:lnTo>
                    <a:pt x="2972631" y="166115"/>
                  </a:lnTo>
                  <a:lnTo>
                    <a:pt x="3114185" y="249173"/>
                  </a:lnTo>
                  <a:lnTo>
                    <a:pt x="3255739" y="276859"/>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08563"/>
              <a:ext cx="3397293" cy="802893"/>
            </a:xfrm>
            <a:custGeom>
              <a:avLst/>
              <a:pathLst>
                <a:path w="3397293" h="802893">
                  <a:moveTo>
                    <a:pt x="0" y="802893"/>
                  </a:moveTo>
                  <a:lnTo>
                    <a:pt x="141553" y="664463"/>
                  </a:lnTo>
                  <a:lnTo>
                    <a:pt x="283107" y="609091"/>
                  </a:lnTo>
                  <a:lnTo>
                    <a:pt x="424661" y="581405"/>
                  </a:lnTo>
                  <a:lnTo>
                    <a:pt x="566215" y="415289"/>
                  </a:lnTo>
                  <a:lnTo>
                    <a:pt x="707769" y="138429"/>
                  </a:lnTo>
                  <a:lnTo>
                    <a:pt x="849323" y="276859"/>
                  </a:lnTo>
                  <a:lnTo>
                    <a:pt x="990877" y="332231"/>
                  </a:lnTo>
                  <a:lnTo>
                    <a:pt x="1132431" y="193801"/>
                  </a:lnTo>
                  <a:lnTo>
                    <a:pt x="1273984" y="138429"/>
                  </a:lnTo>
                  <a:lnTo>
                    <a:pt x="1415538" y="0"/>
                  </a:lnTo>
                  <a:lnTo>
                    <a:pt x="1557092" y="166115"/>
                  </a:lnTo>
                  <a:lnTo>
                    <a:pt x="1698646" y="304545"/>
                  </a:lnTo>
                  <a:lnTo>
                    <a:pt x="1840200" y="442975"/>
                  </a:lnTo>
                  <a:lnTo>
                    <a:pt x="1981754" y="359917"/>
                  </a:lnTo>
                  <a:lnTo>
                    <a:pt x="2123308" y="304545"/>
                  </a:lnTo>
                  <a:lnTo>
                    <a:pt x="2264862" y="221487"/>
                  </a:lnTo>
                  <a:lnTo>
                    <a:pt x="2406416" y="221487"/>
                  </a:lnTo>
                  <a:lnTo>
                    <a:pt x="2547969" y="193801"/>
                  </a:lnTo>
                  <a:lnTo>
                    <a:pt x="2689523" y="193801"/>
                  </a:lnTo>
                  <a:lnTo>
                    <a:pt x="2831077" y="442975"/>
                  </a:lnTo>
                  <a:lnTo>
                    <a:pt x="2972631" y="166115"/>
                  </a:lnTo>
                  <a:lnTo>
                    <a:pt x="3114185" y="249173"/>
                  </a:lnTo>
                  <a:lnTo>
                    <a:pt x="3255739" y="276859"/>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467357"/>
            </a:xfrm>
            <a:custGeom>
              <a:avLst/>
              <a:pathLst>
                <a:path w="0" h="1467357">
                  <a:moveTo>
                    <a:pt x="0" y="0"/>
                  </a:moveTo>
                  <a:lnTo>
                    <a:pt x="0" y="146735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2" name="pl32"/>
            <p:cNvSpPr/>
            <p:nvPr/>
          </p:nvSpPr>
          <p:spPr>
            <a:xfrm>
              <a:off x="1120965" y="1608563"/>
              <a:ext cx="3397293" cy="802893"/>
            </a:xfrm>
            <a:custGeom>
              <a:avLst/>
              <a:pathLst>
                <a:path w="3397293" h="802893">
                  <a:moveTo>
                    <a:pt x="0" y="802893"/>
                  </a:moveTo>
                  <a:lnTo>
                    <a:pt x="141553" y="664463"/>
                  </a:lnTo>
                  <a:lnTo>
                    <a:pt x="283107" y="609091"/>
                  </a:lnTo>
                  <a:lnTo>
                    <a:pt x="424661" y="581405"/>
                  </a:lnTo>
                  <a:lnTo>
                    <a:pt x="566215" y="415289"/>
                  </a:lnTo>
                  <a:lnTo>
                    <a:pt x="707769" y="138429"/>
                  </a:lnTo>
                  <a:lnTo>
                    <a:pt x="849323" y="276859"/>
                  </a:lnTo>
                  <a:lnTo>
                    <a:pt x="990877" y="332231"/>
                  </a:lnTo>
                  <a:lnTo>
                    <a:pt x="1132431" y="193801"/>
                  </a:lnTo>
                  <a:lnTo>
                    <a:pt x="1273984" y="138429"/>
                  </a:lnTo>
                  <a:lnTo>
                    <a:pt x="1415538" y="0"/>
                  </a:lnTo>
                  <a:lnTo>
                    <a:pt x="1557092" y="166115"/>
                  </a:lnTo>
                  <a:lnTo>
                    <a:pt x="1698646" y="304545"/>
                  </a:lnTo>
                  <a:lnTo>
                    <a:pt x="1840200" y="442975"/>
                  </a:lnTo>
                  <a:lnTo>
                    <a:pt x="1981754" y="359917"/>
                  </a:lnTo>
                  <a:lnTo>
                    <a:pt x="2123308" y="304545"/>
                  </a:lnTo>
                  <a:lnTo>
                    <a:pt x="2264862" y="221487"/>
                  </a:lnTo>
                  <a:lnTo>
                    <a:pt x="2406416" y="221487"/>
                  </a:lnTo>
                  <a:lnTo>
                    <a:pt x="2547969" y="193801"/>
                  </a:lnTo>
                  <a:lnTo>
                    <a:pt x="2689523" y="193801"/>
                  </a:lnTo>
                  <a:lnTo>
                    <a:pt x="2831077" y="442975"/>
                  </a:lnTo>
                  <a:lnTo>
                    <a:pt x="2972631" y="166115"/>
                  </a:lnTo>
                  <a:lnTo>
                    <a:pt x="3114185" y="249173"/>
                  </a:lnTo>
                  <a:lnTo>
                    <a:pt x="3255739" y="276859"/>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37916" y="481497"/>
              <a:ext cx="2363390"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Mali, 2000-2024</a:t>
              </a:r>
            </a:p>
          </p:txBody>
        </p:sp>
        <p:sp>
          <p:nvSpPr>
            <p:cNvPr id="63" name="pl63"/>
            <p:cNvSpPr/>
            <p:nvPr/>
          </p:nvSpPr>
          <p:spPr>
            <a:xfrm>
              <a:off x="5267799" y="3838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299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0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11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028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844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754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66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57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70073"/>
              <a:ext cx="3397293" cy="2056191"/>
            </a:xfrm>
            <a:custGeom>
              <a:avLst/>
              <a:pathLst>
                <a:path w="3397293" h="2056191">
                  <a:moveTo>
                    <a:pt x="0" y="2056191"/>
                  </a:moveTo>
                  <a:lnTo>
                    <a:pt x="141553" y="1701675"/>
                  </a:lnTo>
                  <a:lnTo>
                    <a:pt x="283107" y="1559869"/>
                  </a:lnTo>
                  <a:lnTo>
                    <a:pt x="424661" y="1488966"/>
                  </a:lnTo>
                  <a:lnTo>
                    <a:pt x="566215" y="1063547"/>
                  </a:lnTo>
                  <a:lnTo>
                    <a:pt x="707769" y="354515"/>
                  </a:lnTo>
                  <a:lnTo>
                    <a:pt x="849323" y="709031"/>
                  </a:lnTo>
                  <a:lnTo>
                    <a:pt x="990877" y="850837"/>
                  </a:lnTo>
                  <a:lnTo>
                    <a:pt x="1132431" y="496322"/>
                  </a:lnTo>
                  <a:lnTo>
                    <a:pt x="1273984" y="354515"/>
                  </a:lnTo>
                  <a:lnTo>
                    <a:pt x="1415538" y="0"/>
                  </a:lnTo>
                  <a:lnTo>
                    <a:pt x="1557092" y="425418"/>
                  </a:lnTo>
                  <a:lnTo>
                    <a:pt x="1698646" y="779934"/>
                  </a:lnTo>
                  <a:lnTo>
                    <a:pt x="1840200" y="1134450"/>
                  </a:lnTo>
                  <a:lnTo>
                    <a:pt x="1981754" y="921741"/>
                  </a:lnTo>
                  <a:lnTo>
                    <a:pt x="2123308" y="779934"/>
                  </a:lnTo>
                  <a:lnTo>
                    <a:pt x="2264862" y="567225"/>
                  </a:lnTo>
                  <a:lnTo>
                    <a:pt x="2406416" y="567225"/>
                  </a:lnTo>
                  <a:lnTo>
                    <a:pt x="2547969" y="496322"/>
                  </a:lnTo>
                  <a:lnTo>
                    <a:pt x="2689523" y="496322"/>
                  </a:lnTo>
                  <a:lnTo>
                    <a:pt x="2831077" y="1134450"/>
                  </a:lnTo>
                  <a:lnTo>
                    <a:pt x="2972631" y="425418"/>
                  </a:lnTo>
                  <a:lnTo>
                    <a:pt x="3114185" y="638128"/>
                  </a:lnTo>
                  <a:lnTo>
                    <a:pt x="3255739" y="709031"/>
                  </a:lnTo>
                  <a:lnTo>
                    <a:pt x="3397293" y="42541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066395"/>
              <a:ext cx="3397293" cy="1063547"/>
            </a:xfrm>
            <a:custGeom>
              <a:avLst/>
              <a:pathLst>
                <a:path w="3397293" h="1063547">
                  <a:moveTo>
                    <a:pt x="0" y="1063547"/>
                  </a:moveTo>
                  <a:lnTo>
                    <a:pt x="141553" y="992644"/>
                  </a:lnTo>
                  <a:lnTo>
                    <a:pt x="283107" y="992644"/>
                  </a:lnTo>
                  <a:lnTo>
                    <a:pt x="424661" y="921741"/>
                  </a:lnTo>
                  <a:lnTo>
                    <a:pt x="566215" y="779934"/>
                  </a:lnTo>
                  <a:lnTo>
                    <a:pt x="707769" y="638128"/>
                  </a:lnTo>
                  <a:lnTo>
                    <a:pt x="849323" y="496322"/>
                  </a:lnTo>
                  <a:lnTo>
                    <a:pt x="990877" y="496322"/>
                  </a:lnTo>
                  <a:lnTo>
                    <a:pt x="1132431" y="354515"/>
                  </a:lnTo>
                  <a:lnTo>
                    <a:pt x="1273984" y="212709"/>
                  </a:lnTo>
                  <a:lnTo>
                    <a:pt x="1415538" y="141806"/>
                  </a:lnTo>
                  <a:lnTo>
                    <a:pt x="1557092" y="141806"/>
                  </a:lnTo>
                  <a:lnTo>
                    <a:pt x="1698646" y="141806"/>
                  </a:lnTo>
                  <a:lnTo>
                    <a:pt x="1840200" y="141806"/>
                  </a:lnTo>
                  <a:lnTo>
                    <a:pt x="1981754" y="141806"/>
                  </a:lnTo>
                  <a:lnTo>
                    <a:pt x="2123308" y="141806"/>
                  </a:lnTo>
                  <a:lnTo>
                    <a:pt x="2264862" y="70903"/>
                  </a:lnTo>
                  <a:lnTo>
                    <a:pt x="2406416" y="70903"/>
                  </a:lnTo>
                  <a:lnTo>
                    <a:pt x="2547969" y="0"/>
                  </a:lnTo>
                  <a:lnTo>
                    <a:pt x="2689523" y="0"/>
                  </a:lnTo>
                  <a:lnTo>
                    <a:pt x="2831077" y="212709"/>
                  </a:lnTo>
                  <a:lnTo>
                    <a:pt x="2972631" y="354515"/>
                  </a:lnTo>
                  <a:lnTo>
                    <a:pt x="3114185" y="212709"/>
                  </a:lnTo>
                  <a:lnTo>
                    <a:pt x="3255739" y="212709"/>
                  </a:lnTo>
                  <a:lnTo>
                    <a:pt x="3397293" y="1418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853686"/>
              <a:ext cx="3397293" cy="1914385"/>
            </a:xfrm>
            <a:custGeom>
              <a:avLst/>
              <a:pathLst>
                <a:path w="3397293" h="1914385">
                  <a:moveTo>
                    <a:pt x="0" y="1914385"/>
                  </a:moveTo>
                  <a:lnTo>
                    <a:pt x="141553" y="1772579"/>
                  </a:lnTo>
                  <a:lnTo>
                    <a:pt x="283107" y="1701675"/>
                  </a:lnTo>
                  <a:lnTo>
                    <a:pt x="424661" y="1418063"/>
                  </a:lnTo>
                  <a:lnTo>
                    <a:pt x="566215" y="1134450"/>
                  </a:lnTo>
                  <a:lnTo>
                    <a:pt x="707769" y="850837"/>
                  </a:lnTo>
                  <a:lnTo>
                    <a:pt x="849323" y="709031"/>
                  </a:lnTo>
                  <a:lnTo>
                    <a:pt x="990877" y="709031"/>
                  </a:lnTo>
                  <a:lnTo>
                    <a:pt x="1132431" y="425418"/>
                  </a:lnTo>
                  <a:lnTo>
                    <a:pt x="1273984" y="0"/>
                  </a:lnTo>
                  <a:lnTo>
                    <a:pt x="1415538" y="212709"/>
                  </a:lnTo>
                  <a:lnTo>
                    <a:pt x="1557092" y="283612"/>
                  </a:lnTo>
                  <a:lnTo>
                    <a:pt x="1698646" y="496322"/>
                  </a:lnTo>
                  <a:lnTo>
                    <a:pt x="1840200" y="567225"/>
                  </a:lnTo>
                  <a:lnTo>
                    <a:pt x="1981754" y="567225"/>
                  </a:lnTo>
                  <a:lnTo>
                    <a:pt x="2123308" y="567225"/>
                  </a:lnTo>
                  <a:lnTo>
                    <a:pt x="2264862" y="425418"/>
                  </a:lnTo>
                  <a:lnTo>
                    <a:pt x="2406416" y="283612"/>
                  </a:lnTo>
                  <a:lnTo>
                    <a:pt x="2547969" y="283612"/>
                  </a:lnTo>
                  <a:lnTo>
                    <a:pt x="2689523" y="212709"/>
                  </a:lnTo>
                  <a:lnTo>
                    <a:pt x="2831077" y="283612"/>
                  </a:lnTo>
                  <a:lnTo>
                    <a:pt x="2972631" y="354515"/>
                  </a:lnTo>
                  <a:lnTo>
                    <a:pt x="3114185" y="567225"/>
                  </a:lnTo>
                  <a:lnTo>
                    <a:pt x="3255739" y="425418"/>
                  </a:lnTo>
                  <a:lnTo>
                    <a:pt x="3397293" y="2127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06639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70073"/>
              <a:ext cx="3397293" cy="2056191"/>
            </a:xfrm>
            <a:custGeom>
              <a:avLst/>
              <a:pathLst>
                <a:path w="3397293" h="2056191">
                  <a:moveTo>
                    <a:pt x="0" y="2056191"/>
                  </a:moveTo>
                  <a:lnTo>
                    <a:pt x="141553" y="1701675"/>
                  </a:lnTo>
                  <a:lnTo>
                    <a:pt x="283107" y="1559869"/>
                  </a:lnTo>
                  <a:lnTo>
                    <a:pt x="424661" y="1488966"/>
                  </a:lnTo>
                  <a:lnTo>
                    <a:pt x="566215" y="1063547"/>
                  </a:lnTo>
                  <a:lnTo>
                    <a:pt x="707769" y="354515"/>
                  </a:lnTo>
                  <a:lnTo>
                    <a:pt x="849323" y="709031"/>
                  </a:lnTo>
                  <a:lnTo>
                    <a:pt x="990877" y="850837"/>
                  </a:lnTo>
                  <a:lnTo>
                    <a:pt x="1132431" y="496322"/>
                  </a:lnTo>
                  <a:lnTo>
                    <a:pt x="1273984" y="354515"/>
                  </a:lnTo>
                  <a:lnTo>
                    <a:pt x="1415538" y="0"/>
                  </a:lnTo>
                  <a:lnTo>
                    <a:pt x="1557092" y="425418"/>
                  </a:lnTo>
                  <a:lnTo>
                    <a:pt x="1698646" y="779934"/>
                  </a:lnTo>
                  <a:lnTo>
                    <a:pt x="1840200" y="1134450"/>
                  </a:lnTo>
                  <a:lnTo>
                    <a:pt x="1981754" y="921741"/>
                  </a:lnTo>
                  <a:lnTo>
                    <a:pt x="2123308" y="779934"/>
                  </a:lnTo>
                  <a:lnTo>
                    <a:pt x="2264862" y="567225"/>
                  </a:lnTo>
                  <a:lnTo>
                    <a:pt x="2406416" y="567225"/>
                  </a:lnTo>
                  <a:lnTo>
                    <a:pt x="2547969" y="496322"/>
                  </a:lnTo>
                  <a:lnTo>
                    <a:pt x="2689523" y="496322"/>
                  </a:lnTo>
                  <a:lnTo>
                    <a:pt x="2831077" y="1134450"/>
                  </a:lnTo>
                  <a:lnTo>
                    <a:pt x="2972631" y="425418"/>
                  </a:lnTo>
                  <a:lnTo>
                    <a:pt x="3114185" y="638128"/>
                  </a:lnTo>
                  <a:lnTo>
                    <a:pt x="3255739" y="709031"/>
                  </a:lnTo>
                  <a:lnTo>
                    <a:pt x="3397293" y="42541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56628"/>
              <a:ext cx="0" cy="2169636"/>
            </a:xfrm>
            <a:custGeom>
              <a:avLst/>
              <a:pathLst>
                <a:path w="0" h="2169636">
                  <a:moveTo>
                    <a:pt x="0" y="216963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56628"/>
              <a:ext cx="0" cy="467960"/>
            </a:xfrm>
            <a:custGeom>
              <a:avLst/>
              <a:pathLst>
                <a:path w="0" h="467960">
                  <a:moveTo>
                    <a:pt x="0" y="4679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56628"/>
              <a:ext cx="0" cy="113445"/>
            </a:xfrm>
            <a:custGeom>
              <a:avLst/>
              <a:pathLst>
                <a:path w="0" h="113445">
                  <a:moveTo>
                    <a:pt x="0" y="1134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56628"/>
              <a:ext cx="0" cy="893379"/>
            </a:xfrm>
            <a:custGeom>
              <a:avLst/>
              <a:pathLst>
                <a:path w="0" h="893379">
                  <a:moveTo>
                    <a:pt x="0" y="8933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56628"/>
              <a:ext cx="0" cy="609767"/>
            </a:xfrm>
            <a:custGeom>
              <a:avLst/>
              <a:pathLst>
                <a:path w="0" h="609767">
                  <a:moveTo>
                    <a:pt x="0" y="6097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56628"/>
              <a:ext cx="0" cy="822476"/>
            </a:xfrm>
            <a:custGeom>
              <a:avLst/>
              <a:pathLst>
                <a:path w="0" h="822476">
                  <a:moveTo>
                    <a:pt x="0" y="8224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56628"/>
              <a:ext cx="0" cy="538864"/>
            </a:xfrm>
            <a:custGeom>
              <a:avLst/>
              <a:pathLst>
                <a:path w="0" h="538864">
                  <a:moveTo>
                    <a:pt x="0" y="5388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70073"/>
              <a:ext cx="3397293" cy="2056191"/>
            </a:xfrm>
            <a:custGeom>
              <a:avLst/>
              <a:pathLst>
                <a:path w="3397293" h="2056191">
                  <a:moveTo>
                    <a:pt x="0" y="2056191"/>
                  </a:moveTo>
                  <a:lnTo>
                    <a:pt x="141553" y="1701675"/>
                  </a:lnTo>
                  <a:lnTo>
                    <a:pt x="283107" y="1559869"/>
                  </a:lnTo>
                  <a:lnTo>
                    <a:pt x="424661" y="1488966"/>
                  </a:lnTo>
                  <a:lnTo>
                    <a:pt x="566215" y="1063547"/>
                  </a:lnTo>
                  <a:lnTo>
                    <a:pt x="707769" y="354515"/>
                  </a:lnTo>
                  <a:lnTo>
                    <a:pt x="849323" y="709031"/>
                  </a:lnTo>
                  <a:lnTo>
                    <a:pt x="990877" y="850837"/>
                  </a:lnTo>
                  <a:lnTo>
                    <a:pt x="1132431" y="496322"/>
                  </a:lnTo>
                  <a:lnTo>
                    <a:pt x="1273984" y="354515"/>
                  </a:lnTo>
                  <a:lnTo>
                    <a:pt x="1415538" y="0"/>
                  </a:lnTo>
                  <a:lnTo>
                    <a:pt x="1557092" y="425418"/>
                  </a:lnTo>
                  <a:lnTo>
                    <a:pt x="1698646" y="779934"/>
                  </a:lnTo>
                  <a:lnTo>
                    <a:pt x="1840200" y="1134450"/>
                  </a:lnTo>
                  <a:lnTo>
                    <a:pt x="1981754" y="921741"/>
                  </a:lnTo>
                  <a:lnTo>
                    <a:pt x="2123308" y="779934"/>
                  </a:lnTo>
                  <a:lnTo>
                    <a:pt x="2264862" y="567225"/>
                  </a:lnTo>
                  <a:lnTo>
                    <a:pt x="2406416" y="567225"/>
                  </a:lnTo>
                  <a:lnTo>
                    <a:pt x="2547969" y="496322"/>
                  </a:lnTo>
                  <a:lnTo>
                    <a:pt x="2689523" y="496322"/>
                  </a:lnTo>
                  <a:lnTo>
                    <a:pt x="2831077" y="1134450"/>
                  </a:lnTo>
                  <a:lnTo>
                    <a:pt x="2972631" y="425418"/>
                  </a:lnTo>
                  <a:lnTo>
                    <a:pt x="3114185" y="638128"/>
                  </a:lnTo>
                  <a:lnTo>
                    <a:pt x="3255739" y="709031"/>
                  </a:lnTo>
                  <a:lnTo>
                    <a:pt x="3397293" y="425418"/>
                  </a:lnTo>
                </a:path>
              </a:pathLst>
            </a:custGeom>
            <a:ln w="27101" cap="flat">
              <a:solidFill>
                <a:srgbClr val="0058AB">
                  <a:alpha val="100000"/>
                </a:srgbClr>
              </a:solidFill>
              <a:prstDash val="solid"/>
              <a:round/>
            </a:ln>
          </p:spPr>
          <p:txBody>
            <a:bodyPr/>
            <a:lstStyle/>
            <a:p/>
          </p:txBody>
        </p:sp>
        <p:sp>
          <p:nvSpPr>
            <p:cNvPr id="92" name="tx92"/>
            <p:cNvSpPr/>
            <p:nvPr/>
          </p:nvSpPr>
          <p:spPr>
            <a:xfrm>
              <a:off x="5359324" y="138915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115288" y="13891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23058" y="139047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38946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3878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8777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3891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1690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0259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4323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7233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0142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3052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17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2648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8894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8815" y="472964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18" name="tx118"/>
            <p:cNvSpPr/>
            <p:nvPr/>
          </p:nvSpPr>
          <p:spPr>
            <a:xfrm>
              <a:off x="699358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604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5796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044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2932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420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6689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9175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6020756" cy="145351"/>
            </a:xfrm>
            <a:prstGeom prst="rect">
              <a:avLst/>
            </a:prstGeom>
            <a:solidFill>
              <a:srgbClr val="E2231A">
                <a:alpha val="80000"/>
              </a:srgbClr>
            </a:solidFill>
          </p:spPr>
          <p:txBody>
            <a:bodyPr/>
            <a:lstStyle/>
            <a:p/>
          </p:txBody>
        </p:sp>
        <p:sp>
          <p:nvSpPr>
            <p:cNvPr id="132" name="rc132"/>
            <p:cNvSpPr/>
            <p:nvPr/>
          </p:nvSpPr>
          <p:spPr>
            <a:xfrm>
              <a:off x="1317178" y="5528559"/>
              <a:ext cx="7321564" cy="145351"/>
            </a:xfrm>
            <a:prstGeom prst="rect">
              <a:avLst/>
            </a:prstGeom>
            <a:solidFill>
              <a:srgbClr val="E2231A">
                <a:alpha val="80000"/>
              </a:srgbClr>
            </a:solidFill>
          </p:spPr>
          <p:txBody>
            <a:bodyPr/>
            <a:lstStyle/>
            <a:p/>
          </p:txBody>
        </p:sp>
        <p:sp>
          <p:nvSpPr>
            <p:cNvPr id="133" name="rc133"/>
            <p:cNvSpPr/>
            <p:nvPr/>
          </p:nvSpPr>
          <p:spPr>
            <a:xfrm>
              <a:off x="1317178" y="5346869"/>
              <a:ext cx="6519265" cy="145351"/>
            </a:xfrm>
            <a:prstGeom prst="rect">
              <a:avLst/>
            </a:prstGeom>
            <a:solidFill>
              <a:srgbClr val="E2231A">
                <a:alpha val="80000"/>
              </a:srgbClr>
            </a:solidFill>
          </p:spPr>
          <p:txBody>
            <a:bodyPr/>
            <a:lstStyle/>
            <a:p/>
          </p:txBody>
        </p:sp>
        <p:sp>
          <p:nvSpPr>
            <p:cNvPr id="134" name="tx134"/>
            <p:cNvSpPr/>
            <p:nvPr/>
          </p:nvSpPr>
          <p:spPr>
            <a:xfrm>
              <a:off x="6828522"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5" name="tx135"/>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290,000</a:t>
              </a:r>
            </a:p>
          </p:txBody>
        </p:sp>
        <p:sp>
          <p:nvSpPr>
            <p:cNvPr id="136" name="tx136"/>
            <p:cNvSpPr/>
            <p:nvPr/>
          </p:nvSpPr>
          <p:spPr>
            <a:xfrm>
              <a:off x="73270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258,000</a:t>
              </a:r>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33705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86191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838677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5" name="tx145"/>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6" name="tx146"/>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Mali (72%) était inférieure de 12 points de pourcentage à la moyenne mondiale (84%) et supérieure de 7 points de pourcentage à la moyenne de l'ensemble des pays du site WCAR (65%).
La couverture nationale en MCV1 était supérieure de 1 point de pourcentage à celle de 2019 (71%).
Cela équivaut à 258 000 enfants non vaccinés en 2024 contre 238 000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F26A21">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Mali se classera au 11e rang sur 24 pays pour la plus faible couverture en MCV1 (sur la base des rangs ex æquo).
Le Mali était dans le top 10 des pays ayant le plus grand nombre d'enfants non vaccinés (rang=6).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87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08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29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50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71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47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4690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19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11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32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91624"/>
              <a:ext cx="248247" cy="311073"/>
            </a:xfrm>
            <a:prstGeom prst="rect">
              <a:avLst/>
            </a:prstGeom>
            <a:solidFill>
              <a:srgbClr val="80BD41">
                <a:alpha val="100000"/>
              </a:srgbClr>
            </a:solidFill>
          </p:spPr>
          <p:txBody>
            <a:bodyPr/>
            <a:lstStyle/>
            <a:p/>
          </p:txBody>
        </p:sp>
        <p:sp>
          <p:nvSpPr>
            <p:cNvPr id="27" name="rc27"/>
            <p:cNvSpPr/>
            <p:nvPr/>
          </p:nvSpPr>
          <p:spPr>
            <a:xfrm>
              <a:off x="1333322" y="3467854"/>
              <a:ext cx="248247" cy="323769"/>
            </a:xfrm>
            <a:prstGeom prst="rect">
              <a:avLst/>
            </a:prstGeom>
            <a:solidFill>
              <a:srgbClr val="E2231A">
                <a:alpha val="100000"/>
              </a:srgbClr>
            </a:solidFill>
          </p:spPr>
          <p:txBody>
            <a:bodyPr/>
            <a:lstStyle/>
            <a:p/>
          </p:txBody>
        </p:sp>
        <p:sp>
          <p:nvSpPr>
            <p:cNvPr id="28" name="rc28"/>
            <p:cNvSpPr/>
            <p:nvPr/>
          </p:nvSpPr>
          <p:spPr>
            <a:xfrm>
              <a:off x="1609153" y="3748449"/>
              <a:ext cx="248247" cy="354247"/>
            </a:xfrm>
            <a:prstGeom prst="rect">
              <a:avLst/>
            </a:prstGeom>
            <a:solidFill>
              <a:srgbClr val="80BD41">
                <a:alpha val="100000"/>
              </a:srgbClr>
            </a:solidFill>
          </p:spPr>
          <p:txBody>
            <a:bodyPr/>
            <a:lstStyle/>
            <a:p/>
          </p:txBody>
        </p:sp>
        <p:sp>
          <p:nvSpPr>
            <p:cNvPr id="29" name="rc29"/>
            <p:cNvSpPr/>
            <p:nvPr/>
          </p:nvSpPr>
          <p:spPr>
            <a:xfrm>
              <a:off x="1609153" y="3446682"/>
              <a:ext cx="248247" cy="301767"/>
            </a:xfrm>
            <a:prstGeom prst="rect">
              <a:avLst/>
            </a:prstGeom>
            <a:solidFill>
              <a:srgbClr val="E2231A">
                <a:alpha val="100000"/>
              </a:srgbClr>
            </a:solidFill>
          </p:spPr>
          <p:txBody>
            <a:bodyPr/>
            <a:lstStyle/>
            <a:p/>
          </p:txBody>
        </p:sp>
        <p:sp>
          <p:nvSpPr>
            <p:cNvPr id="30" name="rc30"/>
            <p:cNvSpPr/>
            <p:nvPr/>
          </p:nvSpPr>
          <p:spPr>
            <a:xfrm>
              <a:off x="1884983" y="3721412"/>
              <a:ext cx="248247" cy="381284"/>
            </a:xfrm>
            <a:prstGeom prst="rect">
              <a:avLst/>
            </a:prstGeom>
            <a:solidFill>
              <a:srgbClr val="80BD41">
                <a:alpha val="100000"/>
              </a:srgbClr>
            </a:solidFill>
          </p:spPr>
          <p:txBody>
            <a:bodyPr/>
            <a:lstStyle/>
            <a:p/>
          </p:txBody>
        </p:sp>
        <p:sp>
          <p:nvSpPr>
            <p:cNvPr id="31" name="rc31"/>
            <p:cNvSpPr/>
            <p:nvPr/>
          </p:nvSpPr>
          <p:spPr>
            <a:xfrm>
              <a:off x="1884983" y="3421830"/>
              <a:ext cx="248247" cy="299582"/>
            </a:xfrm>
            <a:prstGeom prst="rect">
              <a:avLst/>
            </a:prstGeom>
            <a:solidFill>
              <a:srgbClr val="E2231A">
                <a:alpha val="100000"/>
              </a:srgbClr>
            </a:solidFill>
          </p:spPr>
          <p:txBody>
            <a:bodyPr/>
            <a:lstStyle/>
            <a:p/>
          </p:txBody>
        </p:sp>
        <p:sp>
          <p:nvSpPr>
            <p:cNvPr id="32" name="rc32"/>
            <p:cNvSpPr/>
            <p:nvPr/>
          </p:nvSpPr>
          <p:spPr>
            <a:xfrm>
              <a:off x="2160814" y="3699624"/>
              <a:ext cx="248247" cy="403072"/>
            </a:xfrm>
            <a:prstGeom prst="rect">
              <a:avLst/>
            </a:prstGeom>
            <a:solidFill>
              <a:srgbClr val="80BD41">
                <a:alpha val="100000"/>
              </a:srgbClr>
            </a:solidFill>
          </p:spPr>
          <p:txBody>
            <a:bodyPr/>
            <a:lstStyle/>
            <a:p/>
          </p:txBody>
        </p:sp>
        <p:sp>
          <p:nvSpPr>
            <p:cNvPr id="33" name="rc33"/>
            <p:cNvSpPr/>
            <p:nvPr/>
          </p:nvSpPr>
          <p:spPr>
            <a:xfrm>
              <a:off x="2160814" y="3395546"/>
              <a:ext cx="248247" cy="304078"/>
            </a:xfrm>
            <a:prstGeom prst="rect">
              <a:avLst/>
            </a:prstGeom>
            <a:solidFill>
              <a:srgbClr val="E2231A">
                <a:alpha val="100000"/>
              </a:srgbClr>
            </a:solidFill>
          </p:spPr>
          <p:txBody>
            <a:bodyPr/>
            <a:lstStyle/>
            <a:p/>
          </p:txBody>
        </p:sp>
        <p:sp>
          <p:nvSpPr>
            <p:cNvPr id="34" name="rc34"/>
            <p:cNvSpPr/>
            <p:nvPr/>
          </p:nvSpPr>
          <p:spPr>
            <a:xfrm>
              <a:off x="2436645" y="3640037"/>
              <a:ext cx="248247" cy="462660"/>
            </a:xfrm>
            <a:prstGeom prst="rect">
              <a:avLst/>
            </a:prstGeom>
            <a:solidFill>
              <a:srgbClr val="80BD41">
                <a:alpha val="100000"/>
              </a:srgbClr>
            </a:solidFill>
          </p:spPr>
          <p:txBody>
            <a:bodyPr/>
            <a:lstStyle/>
            <a:p/>
          </p:txBody>
        </p:sp>
        <p:sp>
          <p:nvSpPr>
            <p:cNvPr id="35" name="rc35"/>
            <p:cNvSpPr/>
            <p:nvPr/>
          </p:nvSpPr>
          <p:spPr>
            <a:xfrm>
              <a:off x="2436645" y="3368320"/>
              <a:ext cx="248247" cy="271716"/>
            </a:xfrm>
            <a:prstGeom prst="rect">
              <a:avLst/>
            </a:prstGeom>
            <a:solidFill>
              <a:srgbClr val="E2231A">
                <a:alpha val="100000"/>
              </a:srgbClr>
            </a:solidFill>
          </p:spPr>
          <p:txBody>
            <a:bodyPr/>
            <a:lstStyle/>
            <a:p/>
          </p:txBody>
        </p:sp>
        <p:sp>
          <p:nvSpPr>
            <p:cNvPr id="36" name="rc36"/>
            <p:cNvSpPr/>
            <p:nvPr/>
          </p:nvSpPr>
          <p:spPr>
            <a:xfrm>
              <a:off x="2712475" y="3546794"/>
              <a:ext cx="248247" cy="555903"/>
            </a:xfrm>
            <a:prstGeom prst="rect">
              <a:avLst/>
            </a:prstGeom>
            <a:solidFill>
              <a:srgbClr val="80BD41">
                <a:alpha val="100000"/>
              </a:srgbClr>
            </a:solidFill>
          </p:spPr>
          <p:txBody>
            <a:bodyPr/>
            <a:lstStyle/>
            <a:p/>
          </p:txBody>
        </p:sp>
        <p:sp>
          <p:nvSpPr>
            <p:cNvPr id="37" name="rc37"/>
            <p:cNvSpPr/>
            <p:nvPr/>
          </p:nvSpPr>
          <p:spPr>
            <a:xfrm>
              <a:off x="2712475" y="3341182"/>
              <a:ext cx="248247" cy="205611"/>
            </a:xfrm>
            <a:prstGeom prst="rect">
              <a:avLst/>
            </a:prstGeom>
            <a:solidFill>
              <a:srgbClr val="E2231A">
                <a:alpha val="100000"/>
              </a:srgbClr>
            </a:solidFill>
          </p:spPr>
          <p:txBody>
            <a:bodyPr/>
            <a:lstStyle/>
            <a:p/>
          </p:txBody>
        </p:sp>
        <p:sp>
          <p:nvSpPr>
            <p:cNvPr id="38" name="rc38"/>
            <p:cNvSpPr/>
            <p:nvPr/>
          </p:nvSpPr>
          <p:spPr>
            <a:xfrm>
              <a:off x="2988306" y="3570252"/>
              <a:ext cx="248247" cy="532444"/>
            </a:xfrm>
            <a:prstGeom prst="rect">
              <a:avLst/>
            </a:prstGeom>
            <a:solidFill>
              <a:srgbClr val="80BD41">
                <a:alpha val="100000"/>
              </a:srgbClr>
            </a:solidFill>
          </p:spPr>
          <p:txBody>
            <a:bodyPr/>
            <a:lstStyle/>
            <a:p/>
          </p:txBody>
        </p:sp>
        <p:sp>
          <p:nvSpPr>
            <p:cNvPr id="39" name="rc39"/>
            <p:cNvSpPr/>
            <p:nvPr/>
          </p:nvSpPr>
          <p:spPr>
            <a:xfrm>
              <a:off x="2988306" y="3319696"/>
              <a:ext cx="248247" cy="250556"/>
            </a:xfrm>
            <a:prstGeom prst="rect">
              <a:avLst/>
            </a:prstGeom>
            <a:solidFill>
              <a:srgbClr val="E2231A">
                <a:alpha val="100000"/>
              </a:srgbClr>
            </a:solidFill>
          </p:spPr>
          <p:txBody>
            <a:bodyPr/>
            <a:lstStyle/>
            <a:p/>
          </p:txBody>
        </p:sp>
        <p:sp>
          <p:nvSpPr>
            <p:cNvPr id="40" name="rc40"/>
            <p:cNvSpPr/>
            <p:nvPr/>
          </p:nvSpPr>
          <p:spPr>
            <a:xfrm>
              <a:off x="3264137" y="3570415"/>
              <a:ext cx="248247" cy="532281"/>
            </a:xfrm>
            <a:prstGeom prst="rect">
              <a:avLst/>
            </a:prstGeom>
            <a:solidFill>
              <a:srgbClr val="80BD41">
                <a:alpha val="100000"/>
              </a:srgbClr>
            </a:solidFill>
          </p:spPr>
          <p:txBody>
            <a:bodyPr/>
            <a:lstStyle/>
            <a:p/>
          </p:txBody>
        </p:sp>
        <p:sp>
          <p:nvSpPr>
            <p:cNvPr id="41" name="rc41"/>
            <p:cNvSpPr/>
            <p:nvPr/>
          </p:nvSpPr>
          <p:spPr>
            <a:xfrm>
              <a:off x="3264137" y="3296212"/>
              <a:ext cx="248247" cy="274202"/>
            </a:xfrm>
            <a:prstGeom prst="rect">
              <a:avLst/>
            </a:prstGeom>
            <a:solidFill>
              <a:srgbClr val="E2231A">
                <a:alpha val="100000"/>
              </a:srgbClr>
            </a:solidFill>
          </p:spPr>
          <p:txBody>
            <a:bodyPr/>
            <a:lstStyle/>
            <a:p/>
          </p:txBody>
        </p:sp>
        <p:sp>
          <p:nvSpPr>
            <p:cNvPr id="42" name="rc42"/>
            <p:cNvSpPr/>
            <p:nvPr/>
          </p:nvSpPr>
          <p:spPr>
            <a:xfrm>
              <a:off x="3539967" y="3512711"/>
              <a:ext cx="248247" cy="589985"/>
            </a:xfrm>
            <a:prstGeom prst="rect">
              <a:avLst/>
            </a:prstGeom>
            <a:solidFill>
              <a:srgbClr val="80BD41">
                <a:alpha val="100000"/>
              </a:srgbClr>
            </a:solidFill>
          </p:spPr>
          <p:txBody>
            <a:bodyPr/>
            <a:lstStyle/>
            <a:p/>
          </p:txBody>
        </p:sp>
        <p:sp>
          <p:nvSpPr>
            <p:cNvPr id="43" name="rc43"/>
            <p:cNvSpPr/>
            <p:nvPr/>
          </p:nvSpPr>
          <p:spPr>
            <a:xfrm>
              <a:off x="3539967" y="3271737"/>
              <a:ext cx="248247" cy="240974"/>
            </a:xfrm>
            <a:prstGeom prst="rect">
              <a:avLst/>
            </a:prstGeom>
            <a:solidFill>
              <a:srgbClr val="E2231A">
                <a:alpha val="100000"/>
              </a:srgbClr>
            </a:solidFill>
          </p:spPr>
          <p:txBody>
            <a:bodyPr/>
            <a:lstStyle/>
            <a:p/>
          </p:txBody>
        </p:sp>
        <p:sp>
          <p:nvSpPr>
            <p:cNvPr id="44" name="rc44"/>
            <p:cNvSpPr/>
            <p:nvPr/>
          </p:nvSpPr>
          <p:spPr>
            <a:xfrm>
              <a:off x="3815798" y="3477851"/>
              <a:ext cx="248247" cy="624846"/>
            </a:xfrm>
            <a:prstGeom prst="rect">
              <a:avLst/>
            </a:prstGeom>
            <a:solidFill>
              <a:srgbClr val="80BD41">
                <a:alpha val="100000"/>
              </a:srgbClr>
            </a:solidFill>
          </p:spPr>
          <p:txBody>
            <a:bodyPr/>
            <a:lstStyle/>
            <a:p/>
          </p:txBody>
        </p:sp>
        <p:sp>
          <p:nvSpPr>
            <p:cNvPr id="45" name="rc45"/>
            <p:cNvSpPr/>
            <p:nvPr/>
          </p:nvSpPr>
          <p:spPr>
            <a:xfrm>
              <a:off x="3815798" y="3246747"/>
              <a:ext cx="248247" cy="231104"/>
            </a:xfrm>
            <a:prstGeom prst="rect">
              <a:avLst/>
            </a:prstGeom>
            <a:solidFill>
              <a:srgbClr val="E2231A">
                <a:alpha val="100000"/>
              </a:srgbClr>
            </a:solidFill>
          </p:spPr>
          <p:txBody>
            <a:bodyPr/>
            <a:lstStyle/>
            <a:p/>
          </p:txBody>
        </p:sp>
        <p:sp>
          <p:nvSpPr>
            <p:cNvPr id="46" name="rc46"/>
            <p:cNvSpPr/>
            <p:nvPr/>
          </p:nvSpPr>
          <p:spPr>
            <a:xfrm>
              <a:off x="4091628" y="3414081"/>
              <a:ext cx="248247" cy="688615"/>
            </a:xfrm>
            <a:prstGeom prst="rect">
              <a:avLst/>
            </a:prstGeom>
            <a:solidFill>
              <a:srgbClr val="80BD41">
                <a:alpha val="100000"/>
              </a:srgbClr>
            </a:solidFill>
          </p:spPr>
          <p:txBody>
            <a:bodyPr/>
            <a:lstStyle/>
            <a:p/>
          </p:txBody>
        </p:sp>
        <p:sp>
          <p:nvSpPr>
            <p:cNvPr id="47" name="rc47"/>
            <p:cNvSpPr/>
            <p:nvPr/>
          </p:nvSpPr>
          <p:spPr>
            <a:xfrm>
              <a:off x="4091628" y="3219860"/>
              <a:ext cx="248247" cy="194221"/>
            </a:xfrm>
            <a:prstGeom prst="rect">
              <a:avLst/>
            </a:prstGeom>
            <a:solidFill>
              <a:srgbClr val="E2231A">
                <a:alpha val="100000"/>
              </a:srgbClr>
            </a:solidFill>
          </p:spPr>
          <p:txBody>
            <a:bodyPr/>
            <a:lstStyle/>
            <a:p/>
          </p:txBody>
        </p:sp>
        <p:sp>
          <p:nvSpPr>
            <p:cNvPr id="48" name="rc48"/>
            <p:cNvSpPr/>
            <p:nvPr/>
          </p:nvSpPr>
          <p:spPr>
            <a:xfrm>
              <a:off x="4367459" y="3451316"/>
              <a:ext cx="248247" cy="651381"/>
            </a:xfrm>
            <a:prstGeom prst="rect">
              <a:avLst/>
            </a:prstGeom>
            <a:solidFill>
              <a:srgbClr val="80BD41">
                <a:alpha val="100000"/>
              </a:srgbClr>
            </a:solidFill>
          </p:spPr>
          <p:txBody>
            <a:bodyPr/>
            <a:lstStyle/>
            <a:p/>
          </p:txBody>
        </p:sp>
        <p:sp>
          <p:nvSpPr>
            <p:cNvPr id="49" name="rc49"/>
            <p:cNvSpPr/>
            <p:nvPr/>
          </p:nvSpPr>
          <p:spPr>
            <a:xfrm>
              <a:off x="4367459" y="3197997"/>
              <a:ext cx="248247" cy="253319"/>
            </a:xfrm>
            <a:prstGeom prst="rect">
              <a:avLst/>
            </a:prstGeom>
            <a:solidFill>
              <a:srgbClr val="E2231A">
                <a:alpha val="100000"/>
              </a:srgbClr>
            </a:solidFill>
          </p:spPr>
          <p:txBody>
            <a:bodyPr/>
            <a:lstStyle/>
            <a:p/>
          </p:txBody>
        </p:sp>
        <p:sp>
          <p:nvSpPr>
            <p:cNvPr id="50" name="rc50"/>
            <p:cNvSpPr/>
            <p:nvPr/>
          </p:nvSpPr>
          <p:spPr>
            <a:xfrm>
              <a:off x="4643290" y="3480613"/>
              <a:ext cx="248247" cy="622083"/>
            </a:xfrm>
            <a:prstGeom prst="rect">
              <a:avLst/>
            </a:prstGeom>
            <a:solidFill>
              <a:srgbClr val="80BD41">
                <a:alpha val="100000"/>
              </a:srgbClr>
            </a:solidFill>
          </p:spPr>
          <p:txBody>
            <a:bodyPr/>
            <a:lstStyle/>
            <a:p/>
          </p:txBody>
        </p:sp>
        <p:sp>
          <p:nvSpPr>
            <p:cNvPr id="51" name="rc51"/>
            <p:cNvSpPr/>
            <p:nvPr/>
          </p:nvSpPr>
          <p:spPr>
            <a:xfrm>
              <a:off x="4643290" y="3174212"/>
              <a:ext cx="248247" cy="306401"/>
            </a:xfrm>
            <a:prstGeom prst="rect">
              <a:avLst/>
            </a:prstGeom>
            <a:solidFill>
              <a:srgbClr val="E2231A">
                <a:alpha val="100000"/>
              </a:srgbClr>
            </a:solidFill>
          </p:spPr>
          <p:txBody>
            <a:bodyPr/>
            <a:lstStyle/>
            <a:p/>
          </p:txBody>
        </p:sp>
        <p:sp>
          <p:nvSpPr>
            <p:cNvPr id="52" name="rc52"/>
            <p:cNvSpPr/>
            <p:nvPr/>
          </p:nvSpPr>
          <p:spPr>
            <a:xfrm>
              <a:off x="4919120" y="3519882"/>
              <a:ext cx="248247" cy="582814"/>
            </a:xfrm>
            <a:prstGeom prst="rect">
              <a:avLst/>
            </a:prstGeom>
            <a:solidFill>
              <a:srgbClr val="80BD41">
                <a:alpha val="100000"/>
              </a:srgbClr>
            </a:solidFill>
          </p:spPr>
          <p:txBody>
            <a:bodyPr/>
            <a:lstStyle/>
            <a:p/>
          </p:txBody>
        </p:sp>
        <p:sp>
          <p:nvSpPr>
            <p:cNvPr id="53" name="rc53"/>
            <p:cNvSpPr/>
            <p:nvPr/>
          </p:nvSpPr>
          <p:spPr>
            <a:xfrm>
              <a:off x="4919120" y="3162671"/>
              <a:ext cx="248247" cy="357211"/>
            </a:xfrm>
            <a:prstGeom prst="rect">
              <a:avLst/>
            </a:prstGeom>
            <a:solidFill>
              <a:srgbClr val="E2231A">
                <a:alpha val="100000"/>
              </a:srgbClr>
            </a:solidFill>
          </p:spPr>
          <p:txBody>
            <a:bodyPr/>
            <a:lstStyle/>
            <a:p/>
          </p:txBody>
        </p:sp>
        <p:sp>
          <p:nvSpPr>
            <p:cNvPr id="54" name="rc54"/>
            <p:cNvSpPr/>
            <p:nvPr/>
          </p:nvSpPr>
          <p:spPr>
            <a:xfrm>
              <a:off x="5194951" y="3478039"/>
              <a:ext cx="248247" cy="624657"/>
            </a:xfrm>
            <a:prstGeom prst="rect">
              <a:avLst/>
            </a:prstGeom>
            <a:solidFill>
              <a:srgbClr val="80BD41">
                <a:alpha val="100000"/>
              </a:srgbClr>
            </a:solidFill>
          </p:spPr>
          <p:txBody>
            <a:bodyPr/>
            <a:lstStyle/>
            <a:p/>
          </p:txBody>
        </p:sp>
        <p:sp>
          <p:nvSpPr>
            <p:cNvPr id="55" name="rc55"/>
            <p:cNvSpPr/>
            <p:nvPr/>
          </p:nvSpPr>
          <p:spPr>
            <a:xfrm>
              <a:off x="5194951" y="3141687"/>
              <a:ext cx="248247" cy="336352"/>
            </a:xfrm>
            <a:prstGeom prst="rect">
              <a:avLst/>
            </a:prstGeom>
            <a:solidFill>
              <a:srgbClr val="E2231A">
                <a:alpha val="100000"/>
              </a:srgbClr>
            </a:solidFill>
          </p:spPr>
          <p:txBody>
            <a:bodyPr/>
            <a:lstStyle/>
            <a:p/>
          </p:txBody>
        </p:sp>
        <p:sp>
          <p:nvSpPr>
            <p:cNvPr id="56" name="rc56"/>
            <p:cNvSpPr/>
            <p:nvPr/>
          </p:nvSpPr>
          <p:spPr>
            <a:xfrm>
              <a:off x="5470781" y="3445225"/>
              <a:ext cx="248247" cy="657471"/>
            </a:xfrm>
            <a:prstGeom prst="rect">
              <a:avLst/>
            </a:prstGeom>
            <a:solidFill>
              <a:srgbClr val="80BD41">
                <a:alpha val="100000"/>
              </a:srgbClr>
            </a:solidFill>
          </p:spPr>
          <p:txBody>
            <a:bodyPr/>
            <a:lstStyle/>
            <a:p/>
          </p:txBody>
        </p:sp>
        <p:sp>
          <p:nvSpPr>
            <p:cNvPr id="57" name="rc57"/>
            <p:cNvSpPr/>
            <p:nvPr/>
          </p:nvSpPr>
          <p:spPr>
            <a:xfrm>
              <a:off x="5470781" y="3121393"/>
              <a:ext cx="248247" cy="323831"/>
            </a:xfrm>
            <a:prstGeom prst="rect">
              <a:avLst/>
            </a:prstGeom>
            <a:solidFill>
              <a:srgbClr val="E2231A">
                <a:alpha val="100000"/>
              </a:srgbClr>
            </a:solidFill>
          </p:spPr>
          <p:txBody>
            <a:bodyPr/>
            <a:lstStyle/>
            <a:p/>
          </p:txBody>
        </p:sp>
        <p:sp>
          <p:nvSpPr>
            <p:cNvPr id="58" name="rc58"/>
            <p:cNvSpPr/>
            <p:nvPr/>
          </p:nvSpPr>
          <p:spPr>
            <a:xfrm>
              <a:off x="5746612" y="3401963"/>
              <a:ext cx="248247" cy="700733"/>
            </a:xfrm>
            <a:prstGeom prst="rect">
              <a:avLst/>
            </a:prstGeom>
            <a:solidFill>
              <a:srgbClr val="80BD41">
                <a:alpha val="100000"/>
              </a:srgbClr>
            </a:solidFill>
          </p:spPr>
          <p:txBody>
            <a:bodyPr/>
            <a:lstStyle/>
            <a:p/>
          </p:txBody>
        </p:sp>
        <p:sp>
          <p:nvSpPr>
            <p:cNvPr id="59" name="rc59"/>
            <p:cNvSpPr/>
            <p:nvPr/>
          </p:nvSpPr>
          <p:spPr>
            <a:xfrm>
              <a:off x="5746612" y="3101652"/>
              <a:ext cx="248247" cy="300310"/>
            </a:xfrm>
            <a:prstGeom prst="rect">
              <a:avLst/>
            </a:prstGeom>
            <a:solidFill>
              <a:srgbClr val="E2231A">
                <a:alpha val="100000"/>
              </a:srgbClr>
            </a:solidFill>
          </p:spPr>
          <p:txBody>
            <a:bodyPr/>
            <a:lstStyle/>
            <a:p/>
          </p:txBody>
        </p:sp>
        <p:sp>
          <p:nvSpPr>
            <p:cNvPr id="60" name="rc60"/>
            <p:cNvSpPr/>
            <p:nvPr/>
          </p:nvSpPr>
          <p:spPr>
            <a:xfrm>
              <a:off x="6022443" y="3386253"/>
              <a:ext cx="248247" cy="716443"/>
            </a:xfrm>
            <a:prstGeom prst="rect">
              <a:avLst/>
            </a:prstGeom>
            <a:solidFill>
              <a:srgbClr val="80BD41">
                <a:alpha val="100000"/>
              </a:srgbClr>
            </a:solidFill>
          </p:spPr>
          <p:txBody>
            <a:bodyPr/>
            <a:lstStyle/>
            <a:p/>
          </p:txBody>
        </p:sp>
        <p:sp>
          <p:nvSpPr>
            <p:cNvPr id="61" name="rc61"/>
            <p:cNvSpPr/>
            <p:nvPr/>
          </p:nvSpPr>
          <p:spPr>
            <a:xfrm>
              <a:off x="6022443" y="3079211"/>
              <a:ext cx="248247" cy="307042"/>
            </a:xfrm>
            <a:prstGeom prst="rect">
              <a:avLst/>
            </a:prstGeom>
            <a:solidFill>
              <a:srgbClr val="E2231A">
                <a:alpha val="100000"/>
              </a:srgbClr>
            </a:solidFill>
          </p:spPr>
          <p:txBody>
            <a:bodyPr/>
            <a:lstStyle/>
            <a:p/>
          </p:txBody>
        </p:sp>
        <p:sp>
          <p:nvSpPr>
            <p:cNvPr id="62" name="rc62"/>
            <p:cNvSpPr/>
            <p:nvPr/>
          </p:nvSpPr>
          <p:spPr>
            <a:xfrm>
              <a:off x="6298273" y="3367077"/>
              <a:ext cx="248247" cy="735619"/>
            </a:xfrm>
            <a:prstGeom prst="rect">
              <a:avLst/>
            </a:prstGeom>
            <a:solidFill>
              <a:srgbClr val="80BD41">
                <a:alpha val="100000"/>
              </a:srgbClr>
            </a:solidFill>
          </p:spPr>
          <p:txBody>
            <a:bodyPr/>
            <a:lstStyle/>
            <a:p/>
          </p:txBody>
        </p:sp>
        <p:sp>
          <p:nvSpPr>
            <p:cNvPr id="63" name="rc63"/>
            <p:cNvSpPr/>
            <p:nvPr/>
          </p:nvSpPr>
          <p:spPr>
            <a:xfrm>
              <a:off x="6298273" y="3066615"/>
              <a:ext cx="248247" cy="300461"/>
            </a:xfrm>
            <a:prstGeom prst="rect">
              <a:avLst/>
            </a:prstGeom>
            <a:solidFill>
              <a:srgbClr val="E2231A">
                <a:alpha val="100000"/>
              </a:srgbClr>
            </a:solidFill>
          </p:spPr>
          <p:txBody>
            <a:bodyPr/>
            <a:lstStyle/>
            <a:p/>
          </p:txBody>
        </p:sp>
        <p:sp>
          <p:nvSpPr>
            <p:cNvPr id="64" name="rc64"/>
            <p:cNvSpPr/>
            <p:nvPr/>
          </p:nvSpPr>
          <p:spPr>
            <a:xfrm>
              <a:off x="6574104" y="3369551"/>
              <a:ext cx="248247" cy="733145"/>
            </a:xfrm>
            <a:prstGeom prst="rect">
              <a:avLst/>
            </a:prstGeom>
            <a:solidFill>
              <a:srgbClr val="80BD41">
                <a:alpha val="100000"/>
              </a:srgbClr>
            </a:solidFill>
          </p:spPr>
          <p:txBody>
            <a:bodyPr/>
            <a:lstStyle/>
            <a:p/>
          </p:txBody>
        </p:sp>
        <p:sp>
          <p:nvSpPr>
            <p:cNvPr id="65" name="rc65"/>
            <p:cNvSpPr/>
            <p:nvPr/>
          </p:nvSpPr>
          <p:spPr>
            <a:xfrm>
              <a:off x="6574104" y="3070094"/>
              <a:ext cx="248247" cy="299457"/>
            </a:xfrm>
            <a:prstGeom prst="rect">
              <a:avLst/>
            </a:prstGeom>
            <a:solidFill>
              <a:srgbClr val="E2231A">
                <a:alpha val="100000"/>
              </a:srgbClr>
            </a:solidFill>
          </p:spPr>
          <p:txBody>
            <a:bodyPr/>
            <a:lstStyle/>
            <a:p/>
          </p:txBody>
        </p:sp>
        <p:sp>
          <p:nvSpPr>
            <p:cNvPr id="66" name="rc66"/>
            <p:cNvSpPr/>
            <p:nvPr/>
          </p:nvSpPr>
          <p:spPr>
            <a:xfrm>
              <a:off x="6849934" y="3445099"/>
              <a:ext cx="248247" cy="657597"/>
            </a:xfrm>
            <a:prstGeom prst="rect">
              <a:avLst/>
            </a:prstGeom>
            <a:solidFill>
              <a:srgbClr val="80BD41">
                <a:alpha val="100000"/>
              </a:srgbClr>
            </a:solidFill>
          </p:spPr>
          <p:txBody>
            <a:bodyPr/>
            <a:lstStyle/>
            <a:p/>
          </p:txBody>
        </p:sp>
        <p:sp>
          <p:nvSpPr>
            <p:cNvPr id="67" name="rc67"/>
            <p:cNvSpPr/>
            <p:nvPr/>
          </p:nvSpPr>
          <p:spPr>
            <a:xfrm>
              <a:off x="6849934" y="3042052"/>
              <a:ext cx="248247" cy="403047"/>
            </a:xfrm>
            <a:prstGeom prst="rect">
              <a:avLst/>
            </a:prstGeom>
            <a:solidFill>
              <a:srgbClr val="E2231A">
                <a:alpha val="100000"/>
              </a:srgbClr>
            </a:solidFill>
          </p:spPr>
          <p:txBody>
            <a:bodyPr/>
            <a:lstStyle/>
            <a:p/>
          </p:txBody>
        </p:sp>
        <p:sp>
          <p:nvSpPr>
            <p:cNvPr id="68" name="rc68"/>
            <p:cNvSpPr/>
            <p:nvPr/>
          </p:nvSpPr>
          <p:spPr>
            <a:xfrm>
              <a:off x="7125765" y="3319332"/>
              <a:ext cx="248247" cy="783365"/>
            </a:xfrm>
            <a:prstGeom prst="rect">
              <a:avLst/>
            </a:prstGeom>
            <a:solidFill>
              <a:srgbClr val="80BD41">
                <a:alpha val="100000"/>
              </a:srgbClr>
            </a:solidFill>
          </p:spPr>
          <p:txBody>
            <a:bodyPr/>
            <a:lstStyle/>
            <a:p/>
          </p:txBody>
        </p:sp>
        <p:sp>
          <p:nvSpPr>
            <p:cNvPr id="69" name="rc69"/>
            <p:cNvSpPr/>
            <p:nvPr/>
          </p:nvSpPr>
          <p:spPr>
            <a:xfrm>
              <a:off x="7125765" y="3014688"/>
              <a:ext cx="248247" cy="304643"/>
            </a:xfrm>
            <a:prstGeom prst="rect">
              <a:avLst/>
            </a:prstGeom>
            <a:solidFill>
              <a:srgbClr val="E2231A">
                <a:alpha val="100000"/>
              </a:srgbClr>
            </a:solidFill>
          </p:spPr>
          <p:txBody>
            <a:bodyPr/>
            <a:lstStyle/>
            <a:p/>
          </p:txBody>
        </p:sp>
        <p:sp>
          <p:nvSpPr>
            <p:cNvPr id="70" name="rc70"/>
            <p:cNvSpPr/>
            <p:nvPr/>
          </p:nvSpPr>
          <p:spPr>
            <a:xfrm>
              <a:off x="7401596" y="3335268"/>
              <a:ext cx="248247" cy="767429"/>
            </a:xfrm>
            <a:prstGeom prst="rect">
              <a:avLst/>
            </a:prstGeom>
            <a:solidFill>
              <a:srgbClr val="80BD41">
                <a:alpha val="100000"/>
              </a:srgbClr>
            </a:solidFill>
          </p:spPr>
          <p:txBody>
            <a:bodyPr/>
            <a:lstStyle/>
            <a:p/>
          </p:txBody>
        </p:sp>
        <p:sp>
          <p:nvSpPr>
            <p:cNvPr id="71" name="rc71"/>
            <p:cNvSpPr/>
            <p:nvPr/>
          </p:nvSpPr>
          <p:spPr>
            <a:xfrm>
              <a:off x="7401596" y="2990476"/>
              <a:ext cx="248247" cy="344791"/>
            </a:xfrm>
            <a:prstGeom prst="rect">
              <a:avLst/>
            </a:prstGeom>
            <a:solidFill>
              <a:srgbClr val="E2231A">
                <a:alpha val="100000"/>
              </a:srgbClr>
            </a:solidFill>
          </p:spPr>
          <p:txBody>
            <a:bodyPr/>
            <a:lstStyle/>
            <a:p/>
          </p:txBody>
        </p:sp>
        <p:sp>
          <p:nvSpPr>
            <p:cNvPr id="72" name="rc72"/>
            <p:cNvSpPr/>
            <p:nvPr/>
          </p:nvSpPr>
          <p:spPr>
            <a:xfrm>
              <a:off x="7677426" y="3328876"/>
              <a:ext cx="248247" cy="773821"/>
            </a:xfrm>
            <a:prstGeom prst="rect">
              <a:avLst/>
            </a:prstGeom>
            <a:solidFill>
              <a:srgbClr val="80BD41">
                <a:alpha val="100000"/>
              </a:srgbClr>
            </a:solidFill>
          </p:spPr>
          <p:txBody>
            <a:bodyPr/>
            <a:lstStyle/>
            <a:p/>
          </p:txBody>
        </p:sp>
        <p:sp>
          <p:nvSpPr>
            <p:cNvPr id="73" name="rc73"/>
            <p:cNvSpPr/>
            <p:nvPr/>
          </p:nvSpPr>
          <p:spPr>
            <a:xfrm>
              <a:off x="7677426" y="2964720"/>
              <a:ext cx="248247" cy="364155"/>
            </a:xfrm>
            <a:prstGeom prst="rect">
              <a:avLst/>
            </a:prstGeom>
            <a:solidFill>
              <a:srgbClr val="E2231A">
                <a:alpha val="100000"/>
              </a:srgbClr>
            </a:solidFill>
          </p:spPr>
          <p:txBody>
            <a:bodyPr/>
            <a:lstStyle/>
            <a:p/>
          </p:txBody>
        </p:sp>
        <p:sp>
          <p:nvSpPr>
            <p:cNvPr id="74" name="rc74"/>
            <p:cNvSpPr/>
            <p:nvPr/>
          </p:nvSpPr>
          <p:spPr>
            <a:xfrm>
              <a:off x="7953257" y="3268911"/>
              <a:ext cx="248247" cy="833785"/>
            </a:xfrm>
            <a:prstGeom prst="rect">
              <a:avLst/>
            </a:prstGeom>
            <a:solidFill>
              <a:srgbClr val="80BD41">
                <a:alpha val="100000"/>
              </a:srgbClr>
            </a:solidFill>
          </p:spPr>
          <p:txBody>
            <a:bodyPr/>
            <a:lstStyle/>
            <a:p/>
          </p:txBody>
        </p:sp>
        <p:sp>
          <p:nvSpPr>
            <p:cNvPr id="75" name="rc75"/>
            <p:cNvSpPr/>
            <p:nvPr/>
          </p:nvSpPr>
          <p:spPr>
            <a:xfrm>
              <a:off x="7953257" y="2944665"/>
              <a:ext cx="248247" cy="324246"/>
            </a:xfrm>
            <a:prstGeom prst="rect">
              <a:avLst/>
            </a:prstGeom>
            <a:solidFill>
              <a:srgbClr val="E2231A">
                <a:alpha val="100000"/>
              </a:srgbClr>
            </a:solidFill>
          </p:spPr>
          <p:txBody>
            <a:bodyPr/>
            <a:lstStyle/>
            <a:p/>
          </p:txBody>
        </p:sp>
        <p:sp>
          <p:nvSpPr>
            <p:cNvPr id="76" name="pl76"/>
            <p:cNvSpPr/>
            <p:nvPr/>
          </p:nvSpPr>
          <p:spPr>
            <a:xfrm>
              <a:off x="1457446" y="1844525"/>
              <a:ext cx="6619934" cy="839576"/>
            </a:xfrm>
            <a:custGeom>
              <a:avLst/>
              <a:pathLst>
                <a:path w="6619934" h="839576">
                  <a:moveTo>
                    <a:pt x="0" y="839576"/>
                  </a:moveTo>
                  <a:lnTo>
                    <a:pt x="275830" y="694822"/>
                  </a:lnTo>
                  <a:lnTo>
                    <a:pt x="551661" y="636920"/>
                  </a:lnTo>
                  <a:lnTo>
                    <a:pt x="827491" y="607969"/>
                  </a:lnTo>
                  <a:lnTo>
                    <a:pt x="1103322" y="434263"/>
                  </a:lnTo>
                  <a:lnTo>
                    <a:pt x="1379153" y="144754"/>
                  </a:lnTo>
                  <a:lnTo>
                    <a:pt x="1654983" y="289509"/>
                  </a:lnTo>
                  <a:lnTo>
                    <a:pt x="1930814" y="347411"/>
                  </a:lnTo>
                  <a:lnTo>
                    <a:pt x="2206644" y="202656"/>
                  </a:lnTo>
                  <a:lnTo>
                    <a:pt x="2482475" y="144754"/>
                  </a:lnTo>
                  <a:lnTo>
                    <a:pt x="2758306" y="0"/>
                  </a:lnTo>
                  <a:lnTo>
                    <a:pt x="3034136" y="173705"/>
                  </a:lnTo>
                  <a:lnTo>
                    <a:pt x="3309967" y="318460"/>
                  </a:lnTo>
                  <a:lnTo>
                    <a:pt x="3585797" y="463214"/>
                  </a:lnTo>
                  <a:lnTo>
                    <a:pt x="3861628" y="376361"/>
                  </a:lnTo>
                  <a:lnTo>
                    <a:pt x="4137459" y="318460"/>
                  </a:lnTo>
                  <a:lnTo>
                    <a:pt x="4413289" y="231607"/>
                  </a:lnTo>
                  <a:lnTo>
                    <a:pt x="4689120" y="231607"/>
                  </a:lnTo>
                  <a:lnTo>
                    <a:pt x="4964950" y="202656"/>
                  </a:lnTo>
                  <a:lnTo>
                    <a:pt x="5240781" y="202656"/>
                  </a:lnTo>
                  <a:lnTo>
                    <a:pt x="5516612" y="463214"/>
                  </a:lnTo>
                  <a:lnTo>
                    <a:pt x="5792442" y="173705"/>
                  </a:lnTo>
                  <a:lnTo>
                    <a:pt x="6068273" y="260558"/>
                  </a:lnTo>
                  <a:lnTo>
                    <a:pt x="6344103" y="289509"/>
                  </a:lnTo>
                  <a:lnTo>
                    <a:pt x="6619934" y="173705"/>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8" name="tx78"/>
            <p:cNvSpPr/>
            <p:nvPr/>
          </p:nvSpPr>
          <p:spPr>
            <a:xfrm>
              <a:off x="277630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663793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18959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39893" y="333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20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838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85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93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906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7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85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828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808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9132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247.7</a:t>
              </a:r>
            </a:p>
          </p:txBody>
        </p:sp>
        <p:sp>
          <p:nvSpPr>
            <p:cNvPr id="108" name="tx108"/>
            <p:cNvSpPr/>
            <p:nvPr/>
          </p:nvSpPr>
          <p:spPr>
            <a:xfrm>
              <a:off x="1339893" y="35946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257.8</a:t>
              </a:r>
            </a:p>
          </p:txBody>
        </p:sp>
        <p:sp>
          <p:nvSpPr>
            <p:cNvPr id="109" name="tx109"/>
            <p:cNvSpPr/>
            <p:nvPr/>
          </p:nvSpPr>
          <p:spPr>
            <a:xfrm>
              <a:off x="2719046" y="37908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442.7</a:t>
              </a:r>
            </a:p>
          </p:txBody>
        </p:sp>
        <p:sp>
          <p:nvSpPr>
            <p:cNvPr id="110" name="tx110"/>
            <p:cNvSpPr/>
            <p:nvPr/>
          </p:nvSpPr>
          <p:spPr>
            <a:xfrm>
              <a:off x="2719046" y="34088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163.7</a:t>
              </a:r>
            </a:p>
          </p:txBody>
        </p:sp>
        <p:sp>
          <p:nvSpPr>
            <p:cNvPr id="111" name="tx111"/>
            <p:cNvSpPr/>
            <p:nvPr/>
          </p:nvSpPr>
          <p:spPr>
            <a:xfrm>
              <a:off x="4098199" y="3723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548.4</a:t>
              </a:r>
            </a:p>
          </p:txBody>
        </p:sp>
        <p:sp>
          <p:nvSpPr>
            <p:cNvPr id="112" name="tx112"/>
            <p:cNvSpPr/>
            <p:nvPr/>
          </p:nvSpPr>
          <p:spPr>
            <a:xfrm>
              <a:off x="4098199" y="32819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154.7</a:t>
              </a:r>
            </a:p>
          </p:txBody>
        </p:sp>
        <p:sp>
          <p:nvSpPr>
            <p:cNvPr id="113" name="tx113"/>
            <p:cNvSpPr/>
            <p:nvPr/>
          </p:nvSpPr>
          <p:spPr>
            <a:xfrm>
              <a:off x="5477352" y="3738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523.5</a:t>
              </a:r>
            </a:p>
          </p:txBody>
        </p:sp>
        <p:sp>
          <p:nvSpPr>
            <p:cNvPr id="114" name="tx114"/>
            <p:cNvSpPr/>
            <p:nvPr/>
          </p:nvSpPr>
          <p:spPr>
            <a:xfrm>
              <a:off x="5477352" y="32482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257.9</a:t>
              </a:r>
            </a:p>
          </p:txBody>
        </p:sp>
        <p:sp>
          <p:nvSpPr>
            <p:cNvPr id="115" name="tx115"/>
            <p:cNvSpPr/>
            <p:nvPr/>
          </p:nvSpPr>
          <p:spPr>
            <a:xfrm>
              <a:off x="6580674" y="3701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583.8</a:t>
              </a:r>
            </a:p>
          </p:txBody>
        </p:sp>
        <p:sp>
          <p:nvSpPr>
            <p:cNvPr id="116" name="tx116"/>
            <p:cNvSpPr/>
            <p:nvPr/>
          </p:nvSpPr>
          <p:spPr>
            <a:xfrm>
              <a:off x="6580674" y="3184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238.5</a:t>
              </a:r>
            </a:p>
          </p:txBody>
        </p:sp>
        <p:sp>
          <p:nvSpPr>
            <p:cNvPr id="117" name="tx117"/>
            <p:cNvSpPr/>
            <p:nvPr/>
          </p:nvSpPr>
          <p:spPr>
            <a:xfrm>
              <a:off x="6856505" y="3738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18" name="tx118"/>
            <p:cNvSpPr/>
            <p:nvPr/>
          </p:nvSpPr>
          <p:spPr>
            <a:xfrm>
              <a:off x="6895682" y="320848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19" name="tx119"/>
            <p:cNvSpPr/>
            <p:nvPr/>
          </p:nvSpPr>
          <p:spPr>
            <a:xfrm>
              <a:off x="7132335" y="3675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623.8</a:t>
              </a:r>
            </a:p>
          </p:txBody>
        </p:sp>
        <p:sp>
          <p:nvSpPr>
            <p:cNvPr id="120" name="tx120"/>
            <p:cNvSpPr/>
            <p:nvPr/>
          </p:nvSpPr>
          <p:spPr>
            <a:xfrm>
              <a:off x="7132335" y="3131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242.6</a:t>
              </a:r>
            </a:p>
          </p:txBody>
        </p:sp>
        <p:sp>
          <p:nvSpPr>
            <p:cNvPr id="121" name="tx121"/>
            <p:cNvSpPr/>
            <p:nvPr/>
          </p:nvSpPr>
          <p:spPr>
            <a:xfrm>
              <a:off x="7408166" y="3683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611.1</a:t>
              </a:r>
            </a:p>
          </p:txBody>
        </p:sp>
        <p:sp>
          <p:nvSpPr>
            <p:cNvPr id="122" name="tx122"/>
            <p:cNvSpPr/>
            <p:nvPr/>
          </p:nvSpPr>
          <p:spPr>
            <a:xfrm>
              <a:off x="7408166" y="3127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274.6</a:t>
              </a:r>
            </a:p>
          </p:txBody>
        </p:sp>
        <p:sp>
          <p:nvSpPr>
            <p:cNvPr id="123" name="tx123"/>
            <p:cNvSpPr/>
            <p:nvPr/>
          </p:nvSpPr>
          <p:spPr>
            <a:xfrm>
              <a:off x="7683997" y="3680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616.2</a:t>
              </a:r>
            </a:p>
          </p:txBody>
        </p:sp>
        <p:sp>
          <p:nvSpPr>
            <p:cNvPr id="124" name="tx124"/>
            <p:cNvSpPr/>
            <p:nvPr/>
          </p:nvSpPr>
          <p:spPr>
            <a:xfrm>
              <a:off x="7723173" y="31117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25" name="tx125"/>
            <p:cNvSpPr/>
            <p:nvPr/>
          </p:nvSpPr>
          <p:spPr>
            <a:xfrm>
              <a:off x="7999004" y="36507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26" name="tx126"/>
            <p:cNvSpPr/>
            <p:nvPr/>
          </p:nvSpPr>
          <p:spPr>
            <a:xfrm>
              <a:off x="7959827" y="3071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26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671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48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209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301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393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1038"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65367" y="5010059"/>
              <a:ext cx="201456" cy="201456"/>
            </a:xfrm>
            <a:prstGeom prst="rect">
              <a:avLst/>
            </a:prstGeom>
            <a:solidFill>
              <a:srgbClr val="E2231A">
                <a:alpha val="100000"/>
              </a:srgbClr>
            </a:solidFill>
          </p:spPr>
          <p:txBody>
            <a:bodyPr/>
            <a:lstStyle/>
            <a:p/>
          </p:txBody>
        </p:sp>
        <p:sp>
          <p:nvSpPr>
            <p:cNvPr id="153" name="rc153"/>
            <p:cNvSpPr/>
            <p:nvPr/>
          </p:nvSpPr>
          <p:spPr>
            <a:xfrm>
              <a:off x="5785939" y="5010059"/>
              <a:ext cx="201456" cy="201456"/>
            </a:xfrm>
            <a:prstGeom prst="rect">
              <a:avLst/>
            </a:prstGeom>
            <a:solidFill>
              <a:srgbClr val="80BD41">
                <a:alpha val="100000"/>
              </a:srgbClr>
            </a:solidFill>
          </p:spPr>
          <p:txBody>
            <a:bodyPr/>
            <a:lstStyle/>
            <a:p/>
          </p:txBody>
        </p:sp>
        <p:sp>
          <p:nvSpPr>
            <p:cNvPr id="154" name="tx154"/>
            <p:cNvSpPr/>
            <p:nvPr/>
          </p:nvSpPr>
          <p:spPr>
            <a:xfrm>
              <a:off x="4845412"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65984"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141164" cy="167191"/>
            </a:xfrm>
            <a:prstGeom prst="rect">
              <a:avLst/>
            </a:prstGeom>
            <a:solidFill>
              <a:srgbClr val="80BD41">
                <a:alpha val="100000"/>
              </a:srgbClr>
            </a:solidFill>
          </p:spPr>
          <p:txBody>
            <a:bodyPr/>
            <a:lstStyle/>
            <a:p/>
          </p:txBody>
        </p:sp>
        <p:sp>
          <p:nvSpPr>
            <p:cNvPr id="171" name="rc171"/>
            <p:cNvSpPr/>
            <p:nvPr/>
          </p:nvSpPr>
          <p:spPr>
            <a:xfrm>
              <a:off x="5474487" y="5889059"/>
              <a:ext cx="1691478" cy="167191"/>
            </a:xfrm>
            <a:prstGeom prst="rect">
              <a:avLst/>
            </a:prstGeom>
            <a:solidFill>
              <a:srgbClr val="E2231A">
                <a:alpha val="100000"/>
              </a:srgbClr>
            </a:solidFill>
          </p:spPr>
          <p:txBody>
            <a:bodyPr/>
            <a:lstStyle/>
            <a:p/>
          </p:txBody>
        </p:sp>
        <p:sp>
          <p:nvSpPr>
            <p:cNvPr id="172" name="rc172"/>
            <p:cNvSpPr/>
            <p:nvPr/>
          </p:nvSpPr>
          <p:spPr>
            <a:xfrm>
              <a:off x="1333322" y="5680069"/>
              <a:ext cx="4370917" cy="167191"/>
            </a:xfrm>
            <a:prstGeom prst="rect">
              <a:avLst/>
            </a:prstGeom>
            <a:solidFill>
              <a:srgbClr val="80BD41">
                <a:alpha val="100000"/>
              </a:srgbClr>
            </a:solidFill>
          </p:spPr>
          <p:txBody>
            <a:bodyPr/>
            <a:lstStyle/>
            <a:p/>
          </p:txBody>
        </p:sp>
        <p:sp>
          <p:nvSpPr>
            <p:cNvPr id="173" name="rc173"/>
            <p:cNvSpPr/>
            <p:nvPr/>
          </p:nvSpPr>
          <p:spPr>
            <a:xfrm>
              <a:off x="5704240" y="5680069"/>
              <a:ext cx="2056927" cy="167191"/>
            </a:xfrm>
            <a:prstGeom prst="rect">
              <a:avLst/>
            </a:prstGeom>
            <a:solidFill>
              <a:srgbClr val="E2231A">
                <a:alpha val="100000"/>
              </a:srgbClr>
            </a:solidFill>
          </p:spPr>
          <p:txBody>
            <a:bodyPr/>
            <a:lstStyle/>
            <a:p/>
          </p:txBody>
        </p:sp>
        <p:sp>
          <p:nvSpPr>
            <p:cNvPr id="174" name="rc174"/>
            <p:cNvSpPr/>
            <p:nvPr/>
          </p:nvSpPr>
          <p:spPr>
            <a:xfrm>
              <a:off x="1333322" y="5471080"/>
              <a:ext cx="4709624" cy="167191"/>
            </a:xfrm>
            <a:prstGeom prst="rect">
              <a:avLst/>
            </a:prstGeom>
            <a:solidFill>
              <a:srgbClr val="80BD41">
                <a:alpha val="100000"/>
              </a:srgbClr>
            </a:solidFill>
          </p:spPr>
          <p:txBody>
            <a:bodyPr/>
            <a:lstStyle/>
            <a:p/>
          </p:txBody>
        </p:sp>
        <p:sp>
          <p:nvSpPr>
            <p:cNvPr id="175" name="rc175"/>
            <p:cNvSpPr/>
            <p:nvPr/>
          </p:nvSpPr>
          <p:spPr>
            <a:xfrm>
              <a:off x="6042947" y="5471080"/>
              <a:ext cx="1831501" cy="167191"/>
            </a:xfrm>
            <a:prstGeom prst="rect">
              <a:avLst/>
            </a:prstGeom>
            <a:solidFill>
              <a:srgbClr val="E2231A">
                <a:alpha val="100000"/>
              </a:srgbClr>
            </a:solidFill>
          </p:spPr>
          <p:txBody>
            <a:bodyPr/>
            <a:lstStyle/>
            <a:p/>
          </p:txBody>
        </p:sp>
        <p:sp>
          <p:nvSpPr>
            <p:cNvPr id="176" name="tx176"/>
            <p:cNvSpPr/>
            <p:nvPr/>
          </p:nvSpPr>
          <p:spPr>
            <a:xfrm>
              <a:off x="7312916"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26826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583.8</a:t>
              </a:r>
            </a:p>
          </p:txBody>
        </p:sp>
        <p:sp>
          <p:nvSpPr>
            <p:cNvPr id="180" name="tx180"/>
            <p:cNvSpPr/>
            <p:nvPr/>
          </p:nvSpPr>
          <p:spPr>
            <a:xfrm>
              <a:off x="618458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238.5</a:t>
              </a:r>
            </a:p>
          </p:txBody>
        </p:sp>
        <p:sp>
          <p:nvSpPr>
            <p:cNvPr id="181" name="tx181"/>
            <p:cNvSpPr/>
            <p:nvPr/>
          </p:nvSpPr>
          <p:spPr>
            <a:xfrm>
              <a:off x="338314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616.2</a:t>
              </a:r>
            </a:p>
          </p:txBody>
        </p:sp>
        <p:sp>
          <p:nvSpPr>
            <p:cNvPr id="182" name="tx182"/>
            <p:cNvSpPr/>
            <p:nvPr/>
          </p:nvSpPr>
          <p:spPr>
            <a:xfrm>
              <a:off x="6642269"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183" name="tx183"/>
            <p:cNvSpPr/>
            <p:nvPr/>
          </p:nvSpPr>
          <p:spPr>
            <a:xfrm>
              <a:off x="3597700"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664</a:t>
              </a:r>
            </a:p>
          </p:txBody>
        </p:sp>
        <p:sp>
          <p:nvSpPr>
            <p:cNvPr id="184" name="tx184"/>
            <p:cNvSpPr/>
            <p:nvPr/>
          </p:nvSpPr>
          <p:spPr>
            <a:xfrm>
              <a:off x="682305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258.2</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(72 %) était relativement constante à 1 % près par rapport à 2019 (71 %).
Le nombre d'enfants vaccinés avec le MCV1 a augmenté de 14 % par rapport à 2019.
Le nombre de nourrissons survivants a augmenté d'environ 12 %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480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387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2935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199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71062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433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2340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2246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2153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4973158"/>
              <a:ext cx="487582" cy="279592"/>
            </a:xfrm>
            <a:prstGeom prst="rect">
              <a:avLst/>
            </a:prstGeom>
            <a:solidFill>
              <a:srgbClr val="1CABE2">
                <a:alpha val="100000"/>
              </a:srgbClr>
            </a:solidFill>
          </p:spPr>
          <p:txBody>
            <a:bodyPr/>
            <a:lstStyle/>
            <a:p/>
          </p:txBody>
        </p:sp>
        <p:sp>
          <p:nvSpPr>
            <p:cNvPr id="28" name="rc28"/>
            <p:cNvSpPr/>
            <p:nvPr/>
          </p:nvSpPr>
          <p:spPr>
            <a:xfrm>
              <a:off x="1511566" y="4941868"/>
              <a:ext cx="487582" cy="310882"/>
            </a:xfrm>
            <a:prstGeom prst="rect">
              <a:avLst/>
            </a:prstGeom>
            <a:solidFill>
              <a:srgbClr val="1CABE2">
                <a:alpha val="100000"/>
              </a:srgbClr>
            </a:solidFill>
          </p:spPr>
          <p:txBody>
            <a:bodyPr/>
            <a:lstStyle/>
            <a:p/>
          </p:txBody>
        </p:sp>
        <p:sp>
          <p:nvSpPr>
            <p:cNvPr id="29" name="rc29"/>
            <p:cNvSpPr/>
            <p:nvPr/>
          </p:nvSpPr>
          <p:spPr>
            <a:xfrm>
              <a:off x="2053324" y="4967102"/>
              <a:ext cx="487582" cy="285648"/>
            </a:xfrm>
            <a:prstGeom prst="rect">
              <a:avLst/>
            </a:prstGeom>
            <a:solidFill>
              <a:srgbClr val="1CABE2">
                <a:alpha val="100000"/>
              </a:srgbClr>
            </a:solidFill>
          </p:spPr>
          <p:txBody>
            <a:bodyPr/>
            <a:lstStyle/>
            <a:p/>
          </p:txBody>
        </p:sp>
        <p:sp>
          <p:nvSpPr>
            <p:cNvPr id="30" name="rc30"/>
            <p:cNvSpPr/>
            <p:nvPr/>
          </p:nvSpPr>
          <p:spPr>
            <a:xfrm>
              <a:off x="2595083" y="5018579"/>
              <a:ext cx="487582" cy="234171"/>
            </a:xfrm>
            <a:prstGeom prst="rect">
              <a:avLst/>
            </a:prstGeom>
            <a:solidFill>
              <a:srgbClr val="1CABE2">
                <a:alpha val="100000"/>
              </a:srgbClr>
            </a:solidFill>
          </p:spPr>
          <p:txBody>
            <a:bodyPr/>
            <a:lstStyle/>
            <a:p/>
          </p:txBody>
        </p:sp>
        <p:sp>
          <p:nvSpPr>
            <p:cNvPr id="31" name="rc31"/>
            <p:cNvSpPr/>
            <p:nvPr/>
          </p:nvSpPr>
          <p:spPr>
            <a:xfrm>
              <a:off x="3136842" y="5142731"/>
              <a:ext cx="487582" cy="110020"/>
            </a:xfrm>
            <a:prstGeom prst="rect">
              <a:avLst/>
            </a:prstGeom>
            <a:solidFill>
              <a:srgbClr val="1CABE2">
                <a:alpha val="100000"/>
              </a:srgbClr>
            </a:solidFill>
          </p:spPr>
          <p:txBody>
            <a:bodyPr/>
            <a:lstStyle/>
            <a:p/>
          </p:txBody>
        </p:sp>
        <p:sp>
          <p:nvSpPr>
            <p:cNvPr id="32" name="rc32"/>
            <p:cNvSpPr/>
            <p:nvPr/>
          </p:nvSpPr>
          <p:spPr>
            <a:xfrm>
              <a:off x="3678600" y="5231554"/>
              <a:ext cx="487582" cy="21196"/>
            </a:xfrm>
            <a:prstGeom prst="rect">
              <a:avLst/>
            </a:prstGeom>
            <a:solidFill>
              <a:srgbClr val="1CABE2">
                <a:alpha val="100000"/>
              </a:srgbClr>
            </a:solidFill>
          </p:spPr>
          <p:txBody>
            <a:bodyPr/>
            <a:lstStyle/>
            <a:p/>
          </p:txBody>
        </p:sp>
        <p:sp>
          <p:nvSpPr>
            <p:cNvPr id="33" name="rc33"/>
            <p:cNvSpPr/>
            <p:nvPr/>
          </p:nvSpPr>
          <p:spPr>
            <a:xfrm>
              <a:off x="4220359" y="4365523"/>
              <a:ext cx="487582" cy="887227"/>
            </a:xfrm>
            <a:prstGeom prst="rect">
              <a:avLst/>
            </a:prstGeom>
            <a:solidFill>
              <a:srgbClr val="1CABE2">
                <a:alpha val="100000"/>
              </a:srgbClr>
            </a:solidFill>
          </p:spPr>
          <p:txBody>
            <a:bodyPr/>
            <a:lstStyle/>
            <a:p/>
          </p:txBody>
        </p:sp>
        <p:sp>
          <p:nvSpPr>
            <p:cNvPr id="34" name="rc34"/>
            <p:cNvSpPr/>
            <p:nvPr/>
          </p:nvSpPr>
          <p:spPr>
            <a:xfrm>
              <a:off x="4762118" y="4392776"/>
              <a:ext cx="487582" cy="859974"/>
            </a:xfrm>
            <a:prstGeom prst="rect">
              <a:avLst/>
            </a:prstGeom>
            <a:solidFill>
              <a:srgbClr val="1CABE2">
                <a:alpha val="100000"/>
              </a:srgbClr>
            </a:solidFill>
          </p:spPr>
          <p:txBody>
            <a:bodyPr/>
            <a:lstStyle/>
            <a:p/>
          </p:txBody>
        </p:sp>
        <p:sp>
          <p:nvSpPr>
            <p:cNvPr id="35" name="rc35"/>
            <p:cNvSpPr/>
            <p:nvPr/>
          </p:nvSpPr>
          <p:spPr>
            <a:xfrm>
              <a:off x="5303876" y="4747061"/>
              <a:ext cx="487582" cy="505689"/>
            </a:xfrm>
            <a:prstGeom prst="rect">
              <a:avLst/>
            </a:prstGeom>
            <a:solidFill>
              <a:srgbClr val="1CABE2">
                <a:alpha val="100000"/>
              </a:srgbClr>
            </a:solidFill>
          </p:spPr>
          <p:txBody>
            <a:bodyPr/>
            <a:lstStyle/>
            <a:p/>
          </p:txBody>
        </p:sp>
        <p:sp>
          <p:nvSpPr>
            <p:cNvPr id="36" name="rc36"/>
            <p:cNvSpPr/>
            <p:nvPr/>
          </p:nvSpPr>
          <p:spPr>
            <a:xfrm>
              <a:off x="5845635" y="4325149"/>
              <a:ext cx="487582" cy="927602"/>
            </a:xfrm>
            <a:prstGeom prst="rect">
              <a:avLst/>
            </a:prstGeom>
            <a:solidFill>
              <a:srgbClr val="1CABE2">
                <a:alpha val="100000"/>
              </a:srgbClr>
            </a:solidFill>
          </p:spPr>
          <p:txBody>
            <a:bodyPr/>
            <a:lstStyle/>
            <a:p/>
          </p:txBody>
        </p:sp>
        <p:sp>
          <p:nvSpPr>
            <p:cNvPr id="37" name="rc37"/>
            <p:cNvSpPr/>
            <p:nvPr/>
          </p:nvSpPr>
          <p:spPr>
            <a:xfrm>
              <a:off x="6387393" y="3974901"/>
              <a:ext cx="487582" cy="1277850"/>
            </a:xfrm>
            <a:prstGeom prst="rect">
              <a:avLst/>
            </a:prstGeom>
            <a:solidFill>
              <a:srgbClr val="1CABE2">
                <a:alpha val="100000"/>
              </a:srgbClr>
            </a:solidFill>
          </p:spPr>
          <p:txBody>
            <a:bodyPr/>
            <a:lstStyle/>
            <a:p/>
          </p:txBody>
        </p:sp>
        <p:sp>
          <p:nvSpPr>
            <p:cNvPr id="38" name="rc38"/>
            <p:cNvSpPr/>
            <p:nvPr/>
          </p:nvSpPr>
          <p:spPr>
            <a:xfrm>
              <a:off x="6929152" y="4816707"/>
              <a:ext cx="487582" cy="436043"/>
            </a:xfrm>
            <a:prstGeom prst="rect">
              <a:avLst/>
            </a:prstGeom>
            <a:solidFill>
              <a:srgbClr val="1CABE2">
                <a:alpha val="100000"/>
              </a:srgbClr>
            </a:solidFill>
          </p:spPr>
          <p:txBody>
            <a:bodyPr/>
            <a:lstStyle/>
            <a:p/>
          </p:txBody>
        </p:sp>
        <p:sp>
          <p:nvSpPr>
            <p:cNvPr id="39" name="rc39"/>
            <p:cNvSpPr/>
            <p:nvPr/>
          </p:nvSpPr>
          <p:spPr>
            <a:xfrm>
              <a:off x="7470911" y="4879288"/>
              <a:ext cx="487582" cy="373463"/>
            </a:xfrm>
            <a:prstGeom prst="rect">
              <a:avLst/>
            </a:prstGeom>
            <a:solidFill>
              <a:srgbClr val="1CABE2">
                <a:alpha val="100000"/>
              </a:srgbClr>
            </a:solidFill>
          </p:spPr>
          <p:txBody>
            <a:bodyPr/>
            <a:lstStyle/>
            <a:p/>
          </p:txBody>
        </p:sp>
        <p:sp>
          <p:nvSpPr>
            <p:cNvPr id="40" name="pl40"/>
            <p:cNvSpPr/>
            <p:nvPr/>
          </p:nvSpPr>
          <p:spPr>
            <a:xfrm>
              <a:off x="1213598" y="2185911"/>
              <a:ext cx="6501103" cy="425950"/>
            </a:xfrm>
            <a:custGeom>
              <a:avLst/>
              <a:pathLst>
                <a:path w="6501103" h="425950">
                  <a:moveTo>
                    <a:pt x="0" y="212975"/>
                  </a:moveTo>
                  <a:lnTo>
                    <a:pt x="541758" y="425950"/>
                  </a:lnTo>
                  <a:lnTo>
                    <a:pt x="1083517" y="298165"/>
                  </a:lnTo>
                  <a:lnTo>
                    <a:pt x="1625275" y="212975"/>
                  </a:lnTo>
                  <a:lnTo>
                    <a:pt x="2167034" y="85190"/>
                  </a:lnTo>
                  <a:lnTo>
                    <a:pt x="2708793" y="85190"/>
                  </a:lnTo>
                  <a:lnTo>
                    <a:pt x="3250551" y="42595"/>
                  </a:lnTo>
                  <a:lnTo>
                    <a:pt x="3792310" y="42595"/>
                  </a:lnTo>
                  <a:lnTo>
                    <a:pt x="4334069" y="425950"/>
                  </a:lnTo>
                  <a:lnTo>
                    <a:pt x="4875827" y="0"/>
                  </a:lnTo>
                  <a:lnTo>
                    <a:pt x="5417586" y="127785"/>
                  </a:lnTo>
                  <a:lnTo>
                    <a:pt x="5959345" y="170380"/>
                  </a:lnTo>
                  <a:lnTo>
                    <a:pt x="6501103" y="0"/>
                  </a:lnTo>
                </a:path>
              </a:pathLst>
            </a:custGeom>
            <a:ln w="27101" cap="flat">
              <a:solidFill>
                <a:srgbClr val="00833D">
                  <a:alpha val="100000"/>
                </a:srgbClr>
              </a:solidFill>
              <a:prstDash val="solid"/>
              <a:round/>
            </a:ln>
          </p:spPr>
          <p:txBody>
            <a:bodyPr/>
            <a:lstStyle/>
            <a:p/>
          </p:txBody>
        </p:sp>
        <p:sp>
          <p:nvSpPr>
            <p:cNvPr id="41" name="pl41"/>
            <p:cNvSpPr/>
            <p:nvPr/>
          </p:nvSpPr>
          <p:spPr>
            <a:xfrm>
              <a:off x="5005909" y="2697051"/>
              <a:ext cx="2708793" cy="2385320"/>
            </a:xfrm>
            <a:custGeom>
              <a:avLst/>
              <a:pathLst>
                <a:path w="2708793" h="2385320">
                  <a:moveTo>
                    <a:pt x="0" y="2385320"/>
                  </a:moveTo>
                  <a:lnTo>
                    <a:pt x="541758" y="1448230"/>
                  </a:lnTo>
                  <a:lnTo>
                    <a:pt x="1083517" y="1150065"/>
                  </a:lnTo>
                  <a:lnTo>
                    <a:pt x="1625275" y="1022280"/>
                  </a:lnTo>
                  <a:lnTo>
                    <a:pt x="2167034" y="0"/>
                  </a:lnTo>
                  <a:lnTo>
                    <a:pt x="2708793" y="0"/>
                  </a:lnTo>
                </a:path>
              </a:pathLst>
            </a:custGeom>
            <a:ln w="27101" cap="flat">
              <a:solidFill>
                <a:srgbClr val="002759">
                  <a:alpha val="100000"/>
                </a:srgbClr>
              </a:solidFill>
              <a:prstDash val="solid"/>
              <a:round/>
            </a:ln>
          </p:spPr>
          <p:txBody>
            <a:bodyPr/>
            <a:lstStyle/>
            <a:p/>
          </p:txBody>
        </p:sp>
        <p:sp>
          <p:nvSpPr>
            <p:cNvPr id="42" name="pt42"/>
            <p:cNvSpPr/>
            <p:nvPr/>
          </p:nvSpPr>
          <p:spPr>
            <a:xfrm>
              <a:off x="1181997" y="23672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25802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2452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23672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5802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154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22820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3246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154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74308" y="50507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41136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38155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36877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2665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2665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484477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277</a:t>
              </a:r>
            </a:p>
          </p:txBody>
        </p:sp>
        <p:sp>
          <p:nvSpPr>
            <p:cNvPr id="62" name="tx62"/>
            <p:cNvSpPr/>
            <p:nvPr/>
          </p:nvSpPr>
          <p:spPr>
            <a:xfrm>
              <a:off x="1655879" y="481196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3" name="tx63"/>
            <p:cNvSpPr/>
            <p:nvPr/>
          </p:nvSpPr>
          <p:spPr>
            <a:xfrm>
              <a:off x="2197638" y="483720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a:t>
              </a:r>
            </a:p>
          </p:txBody>
        </p:sp>
        <p:sp>
          <p:nvSpPr>
            <p:cNvPr id="64" name="tx64"/>
            <p:cNvSpPr/>
            <p:nvPr/>
          </p:nvSpPr>
          <p:spPr>
            <a:xfrm>
              <a:off x="2739396" y="48886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a:t>
              </a:r>
            </a:p>
          </p:txBody>
        </p:sp>
        <p:sp>
          <p:nvSpPr>
            <p:cNvPr id="65" name="tx65"/>
            <p:cNvSpPr/>
            <p:nvPr/>
          </p:nvSpPr>
          <p:spPr>
            <a:xfrm>
              <a:off x="3281155" y="50128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66" name="tx66"/>
            <p:cNvSpPr/>
            <p:nvPr/>
          </p:nvSpPr>
          <p:spPr>
            <a:xfrm>
              <a:off x="3856073" y="51031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7" name="tx67"/>
            <p:cNvSpPr/>
            <p:nvPr/>
          </p:nvSpPr>
          <p:spPr>
            <a:xfrm>
              <a:off x="4364672" y="42356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879</a:t>
              </a:r>
            </a:p>
          </p:txBody>
        </p:sp>
        <p:sp>
          <p:nvSpPr>
            <p:cNvPr id="68" name="tx68"/>
            <p:cNvSpPr/>
            <p:nvPr/>
          </p:nvSpPr>
          <p:spPr>
            <a:xfrm>
              <a:off x="4906431" y="42629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a:t>
              </a:r>
            </a:p>
          </p:txBody>
        </p:sp>
        <p:sp>
          <p:nvSpPr>
            <p:cNvPr id="69" name="tx69"/>
            <p:cNvSpPr/>
            <p:nvPr/>
          </p:nvSpPr>
          <p:spPr>
            <a:xfrm>
              <a:off x="5448190" y="46172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501</a:t>
              </a:r>
            </a:p>
          </p:txBody>
        </p:sp>
        <p:sp>
          <p:nvSpPr>
            <p:cNvPr id="70" name="tx70"/>
            <p:cNvSpPr/>
            <p:nvPr/>
          </p:nvSpPr>
          <p:spPr>
            <a:xfrm>
              <a:off x="5989948" y="419530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919</a:t>
              </a:r>
            </a:p>
          </p:txBody>
        </p:sp>
        <p:sp>
          <p:nvSpPr>
            <p:cNvPr id="71" name="tx71"/>
            <p:cNvSpPr/>
            <p:nvPr/>
          </p:nvSpPr>
          <p:spPr>
            <a:xfrm>
              <a:off x="6481982"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2" name="tx72"/>
            <p:cNvSpPr/>
            <p:nvPr/>
          </p:nvSpPr>
          <p:spPr>
            <a:xfrm>
              <a:off x="7073466" y="468680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432</a:t>
              </a:r>
            </a:p>
          </p:txBody>
        </p:sp>
        <p:sp>
          <p:nvSpPr>
            <p:cNvPr id="73" name="tx73"/>
            <p:cNvSpPr/>
            <p:nvPr/>
          </p:nvSpPr>
          <p:spPr>
            <a:xfrm>
              <a:off x="7615224" y="474938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370</a:t>
              </a:r>
            </a:p>
          </p:txBody>
        </p:sp>
        <p:sp>
          <p:nvSpPr>
            <p:cNvPr id="74" name="pl74"/>
            <p:cNvSpPr/>
            <p:nvPr/>
          </p:nvSpPr>
          <p:spPr>
            <a:xfrm>
              <a:off x="7732877" y="2186160"/>
              <a:ext cx="129426" cy="1773"/>
            </a:xfrm>
            <a:custGeom>
              <a:avLst/>
              <a:pathLst>
                <a:path w="129426" h="1773">
                  <a:moveTo>
                    <a:pt x="129426" y="1773"/>
                  </a:moveTo>
                  <a:lnTo>
                    <a:pt x="0" y="0"/>
                  </a:lnTo>
                </a:path>
              </a:pathLst>
            </a:custGeom>
          </p:spPr>
          <p:txBody>
            <a:bodyPr/>
            <a:lstStyle/>
            <a:p/>
          </p:txBody>
        </p:sp>
        <p:sp>
          <p:nvSpPr>
            <p:cNvPr id="75" name="pl75"/>
            <p:cNvSpPr/>
            <p:nvPr/>
          </p:nvSpPr>
          <p:spPr>
            <a:xfrm>
              <a:off x="7732872" y="2697410"/>
              <a:ext cx="129431" cy="2560"/>
            </a:xfrm>
            <a:custGeom>
              <a:avLst/>
              <a:pathLst>
                <a:path w="129431" h="2560">
                  <a:moveTo>
                    <a:pt x="129431" y="2560"/>
                  </a:moveTo>
                  <a:lnTo>
                    <a:pt x="0" y="0"/>
                  </a:lnTo>
                </a:path>
              </a:pathLst>
            </a:custGeom>
          </p:spPr>
          <p:txBody>
            <a:bodyPr/>
            <a:lstStyle/>
            <a:p/>
          </p:txBody>
        </p:sp>
        <p:sp>
          <p:nvSpPr>
            <p:cNvPr id="76" name="pg76"/>
            <p:cNvSpPr/>
            <p:nvPr/>
          </p:nvSpPr>
          <p:spPr>
            <a:xfrm>
              <a:off x="7793724" y="20995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406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8" name="pg78"/>
            <p:cNvSpPr/>
            <p:nvPr/>
          </p:nvSpPr>
          <p:spPr>
            <a:xfrm>
              <a:off x="7793724" y="26115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6526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80" name="rc80"/>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1795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31702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1608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508103" y="11515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6" name="tx86"/>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87801" y="5653684"/>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38384"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472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8896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1" name="tx111"/>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2" name="tx112"/>
            <p:cNvSpPr/>
            <p:nvPr/>
          </p:nvSpPr>
          <p:spPr>
            <a:xfrm>
              <a:off x="1559820" y="401416"/>
              <a:ext cx="64045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Mali, 2012-2024</a:t>
              </a:r>
            </a:p>
          </p:txBody>
        </p:sp>
        <p:sp>
          <p:nvSpPr>
            <p:cNvPr id="113" name="tx113"/>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5" name="tx115"/>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6" name="tx116"/>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7" name="tx117"/>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370 cas de rougeole confirmés au Mali. La même année, la couverture par le MCV1 était de 72% et la couverture par le MCV2 de 60%.
Le nombre de cas en 2024 était inférieur de 14% à celui de 2023 (n=432).
Le nombre le plus élevé de cas de rougeole a été signalé en 2022 (n=1 266). Cette année-là, la couverture par le MCV1 était de 69%.
Le Mali a signalé des ruptures de stock de vaccins contre la rougeole en 2013 et 2019.
Des activités/campagnes de vaccination supplémentaires avec des vaccins contenant la rougeole ont eu lieu en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27101" cap="flat">
              <a:solidFill>
                <a:srgbClr val="0058AB">
                  <a:alpha val="80000"/>
                </a:srgbClr>
              </a:solidFill>
              <a:prstDash val="solid"/>
              <a:round/>
            </a:ln>
          </p:spPr>
          <p:txBody>
            <a:bodyPr/>
            <a:lstStyle/>
            <a:p/>
          </p:txBody>
        </p:sp>
        <p:sp>
          <p:nvSpPr>
            <p:cNvPr id="21" name="pl21"/>
            <p:cNvSpPr/>
            <p:nvPr/>
          </p:nvSpPr>
          <p:spPr>
            <a:xfrm>
              <a:off x="943464" y="4084327"/>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2" name="pl22"/>
            <p:cNvSpPr/>
            <p:nvPr/>
          </p:nvSpPr>
          <p:spPr>
            <a:xfrm>
              <a:off x="943464" y="2459116"/>
              <a:ext cx="3520101" cy="2133089"/>
            </a:xfrm>
            <a:custGeom>
              <a:avLst/>
              <a:pathLst>
                <a:path w="3520101" h="2133089">
                  <a:moveTo>
                    <a:pt x="0" y="101575"/>
                  </a:moveTo>
                  <a:lnTo>
                    <a:pt x="146670" y="0"/>
                  </a:lnTo>
                  <a:lnTo>
                    <a:pt x="293341" y="304727"/>
                  </a:lnTo>
                  <a:lnTo>
                    <a:pt x="440012" y="609454"/>
                  </a:lnTo>
                  <a:lnTo>
                    <a:pt x="586683" y="914181"/>
                  </a:lnTo>
                  <a:lnTo>
                    <a:pt x="733354" y="1320484"/>
                  </a:lnTo>
                  <a:lnTo>
                    <a:pt x="880025" y="1422059"/>
                  </a:lnTo>
                  <a:lnTo>
                    <a:pt x="1026696" y="1523635"/>
                  </a:lnTo>
                  <a:lnTo>
                    <a:pt x="1173367" y="1625211"/>
                  </a:lnTo>
                  <a:lnTo>
                    <a:pt x="1320038" y="1726787"/>
                  </a:lnTo>
                  <a:lnTo>
                    <a:pt x="1466709" y="1929938"/>
                  </a:lnTo>
                  <a:lnTo>
                    <a:pt x="1613379" y="2133089"/>
                  </a:lnTo>
                  <a:lnTo>
                    <a:pt x="1760050" y="1929938"/>
                  </a:lnTo>
                  <a:lnTo>
                    <a:pt x="1906721" y="2031514"/>
                  </a:lnTo>
                  <a:lnTo>
                    <a:pt x="2053392" y="1929938"/>
                  </a:lnTo>
                  <a:lnTo>
                    <a:pt x="2200063" y="1625211"/>
                  </a:lnTo>
                  <a:lnTo>
                    <a:pt x="2346734" y="1726787"/>
                  </a:lnTo>
                  <a:lnTo>
                    <a:pt x="2493405" y="1726787"/>
                  </a:lnTo>
                  <a:lnTo>
                    <a:pt x="2640076" y="1828362"/>
                  </a:lnTo>
                  <a:lnTo>
                    <a:pt x="2786747" y="2031514"/>
                  </a:lnTo>
                  <a:lnTo>
                    <a:pt x="2933418" y="1828362"/>
                  </a:lnTo>
                  <a:lnTo>
                    <a:pt x="3080089" y="1828362"/>
                  </a:lnTo>
                  <a:lnTo>
                    <a:pt x="3226759" y="1929938"/>
                  </a:lnTo>
                  <a:lnTo>
                    <a:pt x="3373430" y="1828362"/>
                  </a:lnTo>
                  <a:lnTo>
                    <a:pt x="3520101" y="1929938"/>
                  </a:lnTo>
                </a:path>
              </a:pathLst>
            </a:custGeom>
            <a:ln w="27101" cap="flat">
              <a:solidFill>
                <a:srgbClr val="00833D">
                  <a:alpha val="80000"/>
                </a:srgbClr>
              </a:solidFill>
              <a:prstDash val="solid"/>
              <a:round/>
            </a:ln>
          </p:spPr>
          <p:txBody>
            <a:bodyPr/>
            <a:lstStyle/>
            <a:p/>
          </p:txBody>
        </p:sp>
        <p:sp>
          <p:nvSpPr>
            <p:cNvPr id="23" name="pl23"/>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43362" cap="flat">
              <a:solidFill>
                <a:srgbClr val="000000">
                  <a:alpha val="100000"/>
                </a:srgbClr>
              </a:solidFill>
              <a:prstDash val="solid"/>
              <a:round/>
            </a:ln>
          </p:spPr>
          <p:txBody>
            <a:bodyPr/>
            <a:lstStyle/>
            <a:p/>
          </p:txBody>
        </p:sp>
        <p:sp>
          <p:nvSpPr>
            <p:cNvPr id="24" name="pl24"/>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27101" cap="flat">
              <a:solidFill>
                <a:srgbClr val="0058AB">
                  <a:alpha val="100000"/>
                </a:srgbClr>
              </a:solidFill>
              <a:prstDash val="solid"/>
              <a:round/>
            </a:ln>
          </p:spPr>
          <p:txBody>
            <a:bodyPr/>
            <a:lstStyle/>
            <a:p/>
          </p:txBody>
        </p:sp>
        <p:sp>
          <p:nvSpPr>
            <p:cNvPr id="25" name="pl25"/>
            <p:cNvSpPr/>
            <p:nvPr/>
          </p:nvSpPr>
          <p:spPr>
            <a:xfrm>
              <a:off x="943464" y="205281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19862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0150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4" name="pg34"/>
            <p:cNvSpPr/>
            <p:nvPr/>
          </p:nvSpPr>
          <p:spPr>
            <a:xfrm>
              <a:off x="1590194"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6" name="pg36"/>
            <p:cNvSpPr/>
            <p:nvPr/>
          </p:nvSpPr>
          <p:spPr>
            <a:xfrm>
              <a:off x="2323549"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056903"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3671722"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30271" y="3814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0624" y="3844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4" name="pg44"/>
            <p:cNvSpPr/>
            <p:nvPr/>
          </p:nvSpPr>
          <p:spPr>
            <a:xfrm>
              <a:off x="4376942"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85786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348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8" name="tx48"/>
            <p:cNvSpPr/>
            <p:nvPr/>
          </p:nvSpPr>
          <p:spPr>
            <a:xfrm>
              <a:off x="577692"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6789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89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29369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5614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46019" y="610261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5" name="tx65"/>
            <p:cNvSpPr/>
            <p:nvPr/>
          </p:nvSpPr>
          <p:spPr>
            <a:xfrm>
              <a:off x="256079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2324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27101" cap="flat">
              <a:solidFill>
                <a:srgbClr val="0058AB">
                  <a:alpha val="80000"/>
                </a:srgbClr>
              </a:solidFill>
              <a:prstDash val="solid"/>
              <a:round/>
            </a:ln>
          </p:spPr>
          <p:txBody>
            <a:bodyPr/>
            <a:lstStyle/>
            <a:p/>
          </p:txBody>
        </p:sp>
        <p:sp>
          <p:nvSpPr>
            <p:cNvPr id="84" name="pl84"/>
            <p:cNvSpPr/>
            <p:nvPr/>
          </p:nvSpPr>
          <p:spPr>
            <a:xfrm>
              <a:off x="5308715" y="3982752"/>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5" name="pl85"/>
            <p:cNvSpPr/>
            <p:nvPr/>
          </p:nvSpPr>
          <p:spPr>
            <a:xfrm>
              <a:off x="5308715" y="2662267"/>
              <a:ext cx="3520101" cy="1929938"/>
            </a:xfrm>
            <a:custGeom>
              <a:avLst/>
              <a:pathLst>
                <a:path w="3520101" h="1929938">
                  <a:moveTo>
                    <a:pt x="0" y="0"/>
                  </a:moveTo>
                  <a:lnTo>
                    <a:pt x="146670" y="203151"/>
                  </a:lnTo>
                  <a:lnTo>
                    <a:pt x="293341" y="304727"/>
                  </a:lnTo>
                  <a:lnTo>
                    <a:pt x="440012" y="711029"/>
                  </a:lnTo>
                  <a:lnTo>
                    <a:pt x="586683" y="914181"/>
                  </a:lnTo>
                  <a:lnTo>
                    <a:pt x="733354" y="1218908"/>
                  </a:lnTo>
                  <a:lnTo>
                    <a:pt x="880025" y="1320484"/>
                  </a:lnTo>
                  <a:lnTo>
                    <a:pt x="1026696" y="914181"/>
                  </a:lnTo>
                  <a:lnTo>
                    <a:pt x="1173367" y="1015757"/>
                  </a:lnTo>
                  <a:lnTo>
                    <a:pt x="1320038" y="1218908"/>
                  </a:lnTo>
                  <a:lnTo>
                    <a:pt x="1466709" y="1625211"/>
                  </a:lnTo>
                  <a:lnTo>
                    <a:pt x="1613379" y="1726787"/>
                  </a:lnTo>
                  <a:lnTo>
                    <a:pt x="1760050" y="1929938"/>
                  </a:lnTo>
                  <a:lnTo>
                    <a:pt x="1906721" y="1828362"/>
                  </a:lnTo>
                  <a:lnTo>
                    <a:pt x="2053392" y="1218908"/>
                  </a:lnTo>
                  <a:lnTo>
                    <a:pt x="2200063" y="1117332"/>
                  </a:lnTo>
                  <a:lnTo>
                    <a:pt x="2346734" y="812605"/>
                  </a:lnTo>
                  <a:lnTo>
                    <a:pt x="2493405" y="1015757"/>
                  </a:lnTo>
                  <a:lnTo>
                    <a:pt x="2640076" y="914181"/>
                  </a:lnTo>
                  <a:lnTo>
                    <a:pt x="2786747" y="914181"/>
                  </a:lnTo>
                  <a:lnTo>
                    <a:pt x="2933418" y="914181"/>
                  </a:lnTo>
                  <a:lnTo>
                    <a:pt x="3080089" y="812605"/>
                  </a:lnTo>
                  <a:lnTo>
                    <a:pt x="3226759" y="609454"/>
                  </a:lnTo>
                  <a:lnTo>
                    <a:pt x="3373430" y="507878"/>
                  </a:lnTo>
                  <a:lnTo>
                    <a:pt x="3520101" y="711029"/>
                  </a:lnTo>
                </a:path>
              </a:pathLst>
            </a:custGeom>
            <a:ln w="27101" cap="flat">
              <a:solidFill>
                <a:srgbClr val="00833D">
                  <a:alpha val="80000"/>
                </a:srgbClr>
              </a:solidFill>
              <a:prstDash val="solid"/>
              <a:round/>
            </a:ln>
          </p:spPr>
          <p:txBody>
            <a:bodyPr/>
            <a:lstStyle/>
            <a:p/>
          </p:txBody>
        </p:sp>
        <p:sp>
          <p:nvSpPr>
            <p:cNvPr id="86" name="pl86"/>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43362" cap="flat">
              <a:solidFill>
                <a:srgbClr val="000000">
                  <a:alpha val="100000"/>
                </a:srgbClr>
              </a:solidFill>
              <a:prstDash val="solid"/>
              <a:round/>
            </a:ln>
          </p:spPr>
          <p:txBody>
            <a:bodyPr/>
            <a:lstStyle/>
            <a:p/>
          </p:txBody>
        </p:sp>
        <p:sp>
          <p:nvSpPr>
            <p:cNvPr id="87" name="pl87"/>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27101" cap="flat">
              <a:solidFill>
                <a:srgbClr val="0058AB">
                  <a:alpha val="100000"/>
                </a:srgbClr>
              </a:solidFill>
              <a:prstDash val="solid"/>
              <a:round/>
            </a:ln>
          </p:spPr>
          <p:txBody>
            <a:bodyPr/>
            <a:lstStyle/>
            <a:p/>
          </p:txBody>
        </p:sp>
        <p:sp>
          <p:nvSpPr>
            <p:cNvPr id="88" name="pl88"/>
            <p:cNvSpPr/>
            <p:nvPr/>
          </p:nvSpPr>
          <p:spPr>
            <a:xfrm>
              <a:off x="5308715"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66226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69378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296699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55445" y="25957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62575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6716935" y="4627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65756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422154" y="36114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64151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3" name="pg103"/>
            <p:cNvSpPr/>
            <p:nvPr/>
          </p:nvSpPr>
          <p:spPr>
            <a:xfrm>
              <a:off x="8008838" y="3814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3844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5" name="pg105"/>
            <p:cNvSpPr/>
            <p:nvPr/>
          </p:nvSpPr>
          <p:spPr>
            <a:xfrm>
              <a:off x="8595522"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8742193" y="29004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29304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tx109"/>
            <p:cNvSpPr/>
            <p:nvPr/>
          </p:nvSpPr>
          <p:spPr>
            <a:xfrm>
              <a:off x="8889106" y="47549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332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1" name="tx111"/>
            <p:cNvSpPr/>
            <p:nvPr/>
          </p:nvSpPr>
          <p:spPr>
            <a:xfrm>
              <a:off x="4942943"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604417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4417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589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213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11270" y="610261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8" name="tx128"/>
            <p:cNvSpPr/>
            <p:nvPr/>
          </p:nvSpPr>
          <p:spPr>
            <a:xfrm>
              <a:off x="69260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68849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3078189" y="411119"/>
              <a:ext cx="32619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Mali,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10 % des enfants ayant reçu le DTC1 n'ont pas reçu le DTC3 (à gauche) et 21 % des enfants ayant reçu le DTC1 n'ont pas reçu le MCV1 (à droite).
Les taux moyens d'abandon du DTC impliquent une capacité modérée à fournir une série complète de vaccins au début de la vie. Les taux élevés d'abandon DTC-MCV impliquent une faible rétention dans les programmes de vaccination et une faible capacité à fournir une série complète de vaccins au cours de la petite enfance (jusqu'à l'âge d'un an).
En 2024, le taux d'abandon du DTC au Mali était plus élevé et le taux d'abandon du DTC-MCV était plus élevé que le taux d'abandon mondial, respectivement.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78273"/>
              <a:ext cx="1578741" cy="272254"/>
            </a:xfrm>
            <a:custGeom>
              <a:avLst/>
              <a:pathLst>
                <a:path w="1578741" h="272254">
                  <a:moveTo>
                    <a:pt x="0" y="272254"/>
                  </a:moveTo>
                  <a:lnTo>
                    <a:pt x="65780" y="198003"/>
                  </a:lnTo>
                  <a:lnTo>
                    <a:pt x="131561" y="111377"/>
                  </a:lnTo>
                  <a:lnTo>
                    <a:pt x="197342" y="210378"/>
                  </a:lnTo>
                  <a:lnTo>
                    <a:pt x="263123" y="185628"/>
                  </a:lnTo>
                  <a:lnTo>
                    <a:pt x="328904" y="99001"/>
                  </a:lnTo>
                  <a:lnTo>
                    <a:pt x="394685" y="61876"/>
                  </a:lnTo>
                  <a:lnTo>
                    <a:pt x="460466" y="61876"/>
                  </a:lnTo>
                  <a:lnTo>
                    <a:pt x="526247" y="61876"/>
                  </a:lnTo>
                  <a:lnTo>
                    <a:pt x="592028" y="86626"/>
                  </a:lnTo>
                  <a:lnTo>
                    <a:pt x="657808" y="111377"/>
                  </a:lnTo>
                  <a:lnTo>
                    <a:pt x="723589" y="86626"/>
                  </a:lnTo>
                  <a:lnTo>
                    <a:pt x="789370" y="173253"/>
                  </a:lnTo>
                  <a:lnTo>
                    <a:pt x="855151" y="259879"/>
                  </a:lnTo>
                  <a:lnTo>
                    <a:pt x="920932" y="210378"/>
                  </a:lnTo>
                  <a:lnTo>
                    <a:pt x="986713" y="160877"/>
                  </a:lnTo>
                  <a:lnTo>
                    <a:pt x="1052494" y="111377"/>
                  </a:lnTo>
                  <a:lnTo>
                    <a:pt x="1118275" y="99001"/>
                  </a:lnTo>
                  <a:lnTo>
                    <a:pt x="1184056" y="99001"/>
                  </a:lnTo>
                  <a:lnTo>
                    <a:pt x="1249836" y="111377"/>
                  </a:lnTo>
                  <a:lnTo>
                    <a:pt x="1315617" y="160877"/>
                  </a:lnTo>
                  <a:lnTo>
                    <a:pt x="1381398" y="123752"/>
                  </a:lnTo>
                  <a:lnTo>
                    <a:pt x="1447179" y="86626"/>
                  </a:lnTo>
                  <a:lnTo>
                    <a:pt x="1512960" y="235129"/>
                  </a:lnTo>
                  <a:lnTo>
                    <a:pt x="1578741" y="0"/>
                  </a:lnTo>
                </a:path>
              </a:pathLst>
            </a:custGeom>
            <a:ln w="27101" cap="flat">
              <a:solidFill>
                <a:srgbClr val="1CABE2">
                  <a:alpha val="100000"/>
                </a:srgbClr>
              </a:solidFill>
              <a:prstDash val="solid"/>
              <a:round/>
            </a:ln>
          </p:spPr>
          <p:txBody>
            <a:bodyPr/>
            <a:lstStyle/>
            <a:p/>
          </p:txBody>
        </p:sp>
        <p:sp>
          <p:nvSpPr>
            <p:cNvPr id="24" name="tx24"/>
            <p:cNvSpPr/>
            <p:nvPr/>
          </p:nvSpPr>
          <p:spPr>
            <a:xfrm>
              <a:off x="833163"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5" name="tx25"/>
            <p:cNvSpPr/>
            <p:nvPr/>
          </p:nvSpPr>
          <p:spPr>
            <a:xfrm>
              <a:off x="259639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 name="tx26"/>
            <p:cNvSpPr/>
            <p:nvPr/>
          </p:nvSpPr>
          <p:spPr>
            <a:xfrm>
              <a:off x="2180669"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 name="tx27"/>
            <p:cNvSpPr/>
            <p:nvPr/>
          </p:nvSpPr>
          <p:spPr>
            <a:xfrm>
              <a:off x="2443792"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121004"/>
              <a:ext cx="1578741" cy="358881"/>
            </a:xfrm>
            <a:custGeom>
              <a:avLst/>
              <a:pathLst>
                <a:path w="1578741" h="358881">
                  <a:moveTo>
                    <a:pt x="0" y="358881"/>
                  </a:moveTo>
                  <a:lnTo>
                    <a:pt x="65780" y="297005"/>
                  </a:lnTo>
                  <a:lnTo>
                    <a:pt x="131561" y="272254"/>
                  </a:lnTo>
                  <a:lnTo>
                    <a:pt x="197342" y="259879"/>
                  </a:lnTo>
                  <a:lnTo>
                    <a:pt x="263123" y="185628"/>
                  </a:lnTo>
                  <a:lnTo>
                    <a:pt x="328904" y="61876"/>
                  </a:lnTo>
                  <a:lnTo>
                    <a:pt x="394685" y="123752"/>
                  </a:lnTo>
                  <a:lnTo>
                    <a:pt x="460466" y="148502"/>
                  </a:lnTo>
                  <a:lnTo>
                    <a:pt x="526247" y="86626"/>
                  </a:lnTo>
                  <a:lnTo>
                    <a:pt x="592028" y="61876"/>
                  </a:lnTo>
                  <a:lnTo>
                    <a:pt x="657808" y="0"/>
                  </a:lnTo>
                  <a:lnTo>
                    <a:pt x="723589" y="74251"/>
                  </a:lnTo>
                  <a:lnTo>
                    <a:pt x="789370" y="136127"/>
                  </a:lnTo>
                  <a:lnTo>
                    <a:pt x="855151" y="198003"/>
                  </a:lnTo>
                  <a:lnTo>
                    <a:pt x="920932" y="160877"/>
                  </a:lnTo>
                  <a:lnTo>
                    <a:pt x="986713" y="136127"/>
                  </a:lnTo>
                  <a:lnTo>
                    <a:pt x="1052494" y="99001"/>
                  </a:lnTo>
                  <a:lnTo>
                    <a:pt x="1118275" y="99001"/>
                  </a:lnTo>
                  <a:lnTo>
                    <a:pt x="1184056" y="86626"/>
                  </a:lnTo>
                  <a:lnTo>
                    <a:pt x="1249836" y="86626"/>
                  </a:lnTo>
                  <a:lnTo>
                    <a:pt x="1315617" y="198003"/>
                  </a:lnTo>
                  <a:lnTo>
                    <a:pt x="1381398" y="74251"/>
                  </a:lnTo>
                  <a:lnTo>
                    <a:pt x="1447179" y="111377"/>
                  </a:lnTo>
                  <a:lnTo>
                    <a:pt x="1512960" y="123752"/>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49" name="tx49"/>
            <p:cNvSpPr/>
            <p:nvPr/>
          </p:nvSpPr>
          <p:spPr>
            <a:xfrm>
              <a:off x="2596391"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0" name="tx50"/>
            <p:cNvSpPr/>
            <p:nvPr/>
          </p:nvSpPr>
          <p:spPr>
            <a:xfrm>
              <a:off x="2180669"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939984"/>
              <a:ext cx="657808" cy="569260"/>
            </a:xfrm>
            <a:custGeom>
              <a:avLst/>
              <a:pathLst>
                <a:path w="657808" h="569260">
                  <a:moveTo>
                    <a:pt x="0" y="569260"/>
                  </a:moveTo>
                  <a:lnTo>
                    <a:pt x="65780" y="334131"/>
                  </a:lnTo>
                  <a:lnTo>
                    <a:pt x="131561" y="99001"/>
                  </a:lnTo>
                  <a:lnTo>
                    <a:pt x="197342" y="99001"/>
                  </a:lnTo>
                  <a:lnTo>
                    <a:pt x="263123" y="99001"/>
                  </a:lnTo>
                  <a:lnTo>
                    <a:pt x="328904" y="99001"/>
                  </a:lnTo>
                  <a:lnTo>
                    <a:pt x="394685" y="86626"/>
                  </a:lnTo>
                  <a:lnTo>
                    <a:pt x="460466" y="61876"/>
                  </a:lnTo>
                  <a:lnTo>
                    <a:pt x="526247" y="49500"/>
                  </a:lnTo>
                  <a:lnTo>
                    <a:pt x="592028" y="61876"/>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416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73" name="tx73"/>
            <p:cNvSpPr/>
            <p:nvPr/>
          </p:nvSpPr>
          <p:spPr>
            <a:xfrm>
              <a:off x="2596391"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180669"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16397"/>
              <a:ext cx="1578741" cy="433132"/>
            </a:xfrm>
            <a:custGeom>
              <a:avLst/>
              <a:pathLst>
                <a:path w="1578741" h="433132">
                  <a:moveTo>
                    <a:pt x="0" y="433132"/>
                  </a:moveTo>
                  <a:lnTo>
                    <a:pt x="65780" y="222754"/>
                  </a:lnTo>
                  <a:lnTo>
                    <a:pt x="131561" y="111377"/>
                  </a:lnTo>
                  <a:lnTo>
                    <a:pt x="197342" y="61876"/>
                  </a:lnTo>
                  <a:lnTo>
                    <a:pt x="263123" y="24750"/>
                  </a:lnTo>
                  <a:lnTo>
                    <a:pt x="328904" y="0"/>
                  </a:lnTo>
                  <a:lnTo>
                    <a:pt x="394685" y="61876"/>
                  </a:lnTo>
                  <a:lnTo>
                    <a:pt x="460466" y="86626"/>
                  </a:lnTo>
                  <a:lnTo>
                    <a:pt x="526247" y="136127"/>
                  </a:lnTo>
                  <a:lnTo>
                    <a:pt x="592028" y="173253"/>
                  </a:lnTo>
                  <a:lnTo>
                    <a:pt x="657808" y="185628"/>
                  </a:lnTo>
                  <a:lnTo>
                    <a:pt x="723589" y="198003"/>
                  </a:lnTo>
                  <a:lnTo>
                    <a:pt x="789370" y="259879"/>
                  </a:lnTo>
                  <a:lnTo>
                    <a:pt x="855151" y="334131"/>
                  </a:lnTo>
                  <a:lnTo>
                    <a:pt x="920932" y="284630"/>
                  </a:lnTo>
                  <a:lnTo>
                    <a:pt x="986713" y="222754"/>
                  </a:lnTo>
                  <a:lnTo>
                    <a:pt x="1052494" y="173253"/>
                  </a:lnTo>
                  <a:lnTo>
                    <a:pt x="1118275" y="173253"/>
                  </a:lnTo>
                  <a:lnTo>
                    <a:pt x="1184056" y="185628"/>
                  </a:lnTo>
                  <a:lnTo>
                    <a:pt x="1249836" y="185628"/>
                  </a:lnTo>
                  <a:lnTo>
                    <a:pt x="1315617" y="259879"/>
                  </a:lnTo>
                  <a:lnTo>
                    <a:pt x="1381398" y="210378"/>
                  </a:lnTo>
                  <a:lnTo>
                    <a:pt x="1447179" y="148502"/>
                  </a:lnTo>
                  <a:lnTo>
                    <a:pt x="1512960" y="136127"/>
                  </a:lnTo>
                  <a:lnTo>
                    <a:pt x="1578741" y="61876"/>
                  </a:lnTo>
                </a:path>
              </a:pathLst>
            </a:custGeom>
            <a:ln w="27101" cap="flat">
              <a:solidFill>
                <a:srgbClr val="1CABE2">
                  <a:alpha val="100000"/>
                </a:srgbClr>
              </a:solidFill>
              <a:prstDash val="solid"/>
              <a:round/>
            </a:ln>
          </p:spPr>
          <p:txBody>
            <a:bodyPr/>
            <a:lstStyle/>
            <a:p/>
          </p:txBody>
        </p:sp>
        <p:sp>
          <p:nvSpPr>
            <p:cNvPr id="96" name="tx96"/>
            <p:cNvSpPr/>
            <p:nvPr/>
          </p:nvSpPr>
          <p:spPr>
            <a:xfrm>
              <a:off x="2928803"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4539433"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343759"/>
              <a:ext cx="328904" cy="693012"/>
            </a:xfrm>
            <a:custGeom>
              <a:avLst/>
              <a:pathLst>
                <a:path w="328904" h="693012">
                  <a:moveTo>
                    <a:pt x="0" y="693012"/>
                  </a:moveTo>
                  <a:lnTo>
                    <a:pt x="65780" y="420757"/>
                  </a:lnTo>
                  <a:lnTo>
                    <a:pt x="131561" y="334131"/>
                  </a:lnTo>
                  <a:lnTo>
                    <a:pt x="197342" y="297005"/>
                  </a:lnTo>
                  <a:lnTo>
                    <a:pt x="263123" y="0"/>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254605" y="39459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1" name="tx121"/>
            <p:cNvSpPr/>
            <p:nvPr/>
          </p:nvSpPr>
          <p:spPr>
            <a:xfrm>
              <a:off x="4692031"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4303440" y="3897094"/>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3" name="tx123"/>
            <p:cNvSpPr/>
            <p:nvPr/>
          </p:nvSpPr>
          <p:spPr>
            <a:xfrm>
              <a:off x="4539433"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952359"/>
              <a:ext cx="1578741" cy="816764"/>
            </a:xfrm>
            <a:custGeom>
              <a:avLst/>
              <a:pathLst>
                <a:path w="1578741" h="816764">
                  <a:moveTo>
                    <a:pt x="0" y="779639"/>
                  </a:moveTo>
                  <a:lnTo>
                    <a:pt x="65780" y="816764"/>
                  </a:lnTo>
                  <a:lnTo>
                    <a:pt x="131561" y="569260"/>
                  </a:lnTo>
                  <a:lnTo>
                    <a:pt x="197342" y="210378"/>
                  </a:lnTo>
                  <a:lnTo>
                    <a:pt x="263123" y="148502"/>
                  </a:lnTo>
                  <a:lnTo>
                    <a:pt x="328904" y="24750"/>
                  </a:lnTo>
                  <a:lnTo>
                    <a:pt x="394685" y="24750"/>
                  </a:lnTo>
                  <a:lnTo>
                    <a:pt x="460466" y="37125"/>
                  </a:lnTo>
                  <a:lnTo>
                    <a:pt x="526247" y="0"/>
                  </a:lnTo>
                  <a:lnTo>
                    <a:pt x="592028" y="24750"/>
                  </a:lnTo>
                  <a:lnTo>
                    <a:pt x="657808" y="61876"/>
                  </a:lnTo>
                  <a:lnTo>
                    <a:pt x="723589" y="99001"/>
                  </a:lnTo>
                  <a:lnTo>
                    <a:pt x="789370" y="136127"/>
                  </a:lnTo>
                  <a:lnTo>
                    <a:pt x="855151" y="173253"/>
                  </a:lnTo>
                  <a:lnTo>
                    <a:pt x="920932" y="136127"/>
                  </a:lnTo>
                  <a:lnTo>
                    <a:pt x="986713" y="111377"/>
                  </a:lnTo>
                  <a:lnTo>
                    <a:pt x="1052494" y="74251"/>
                  </a:lnTo>
                  <a:lnTo>
                    <a:pt x="1118275" y="99001"/>
                  </a:lnTo>
                  <a:lnTo>
                    <a:pt x="1184056" y="111377"/>
                  </a:lnTo>
                  <a:lnTo>
                    <a:pt x="1249836" y="123752"/>
                  </a:lnTo>
                  <a:lnTo>
                    <a:pt x="1315617" y="198003"/>
                  </a:lnTo>
                  <a:lnTo>
                    <a:pt x="1381398" y="123752"/>
                  </a:lnTo>
                  <a:lnTo>
                    <a:pt x="1447179" y="111377"/>
                  </a:lnTo>
                  <a:lnTo>
                    <a:pt x="1512960" y="148502"/>
                  </a:lnTo>
                  <a:lnTo>
                    <a:pt x="1578741" y="2475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45" name="tx145"/>
            <p:cNvSpPr/>
            <p:nvPr/>
          </p:nvSpPr>
          <p:spPr>
            <a:xfrm>
              <a:off x="4692031"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6" name="tx146"/>
            <p:cNvSpPr/>
            <p:nvPr/>
          </p:nvSpPr>
          <p:spPr>
            <a:xfrm>
              <a:off x="4276309"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7" name="tx147"/>
            <p:cNvSpPr/>
            <p:nvPr/>
          </p:nvSpPr>
          <p:spPr>
            <a:xfrm>
              <a:off x="4539433"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89650"/>
              <a:ext cx="1578741" cy="482633"/>
            </a:xfrm>
            <a:custGeom>
              <a:avLst/>
              <a:pathLst>
                <a:path w="1578741" h="482633">
                  <a:moveTo>
                    <a:pt x="0" y="482633"/>
                  </a:moveTo>
                  <a:lnTo>
                    <a:pt x="65780" y="408382"/>
                  </a:lnTo>
                  <a:lnTo>
                    <a:pt x="131561" y="259879"/>
                  </a:lnTo>
                  <a:lnTo>
                    <a:pt x="197342" y="235129"/>
                  </a:lnTo>
                  <a:lnTo>
                    <a:pt x="263123" y="160877"/>
                  </a:lnTo>
                  <a:lnTo>
                    <a:pt x="328904" y="61876"/>
                  </a:lnTo>
                  <a:lnTo>
                    <a:pt x="394685" y="49500"/>
                  </a:lnTo>
                  <a:lnTo>
                    <a:pt x="460466" y="99001"/>
                  </a:lnTo>
                  <a:lnTo>
                    <a:pt x="526247" y="99001"/>
                  </a:lnTo>
                  <a:lnTo>
                    <a:pt x="592028" y="111377"/>
                  </a:lnTo>
                  <a:lnTo>
                    <a:pt x="657808" y="111377"/>
                  </a:lnTo>
                  <a:lnTo>
                    <a:pt x="723589" y="198003"/>
                  </a:lnTo>
                  <a:lnTo>
                    <a:pt x="789370" y="210378"/>
                  </a:lnTo>
                  <a:lnTo>
                    <a:pt x="855151" y="222754"/>
                  </a:lnTo>
                  <a:lnTo>
                    <a:pt x="920932" y="198003"/>
                  </a:lnTo>
                  <a:lnTo>
                    <a:pt x="986713" y="148502"/>
                  </a:lnTo>
                  <a:lnTo>
                    <a:pt x="1052494" y="74251"/>
                  </a:lnTo>
                  <a:lnTo>
                    <a:pt x="1118275" y="61876"/>
                  </a:lnTo>
                  <a:lnTo>
                    <a:pt x="1184056" y="74251"/>
                  </a:lnTo>
                  <a:lnTo>
                    <a:pt x="1249836" y="61876"/>
                  </a:lnTo>
                  <a:lnTo>
                    <a:pt x="1315617" y="148502"/>
                  </a:lnTo>
                  <a:lnTo>
                    <a:pt x="1381398" y="61876"/>
                  </a:lnTo>
                  <a:lnTo>
                    <a:pt x="1447179" y="86626"/>
                  </a:lnTo>
                  <a:lnTo>
                    <a:pt x="1512960" y="86626"/>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7996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69" name="tx169"/>
            <p:cNvSpPr/>
            <p:nvPr/>
          </p:nvSpPr>
          <p:spPr>
            <a:xfrm>
              <a:off x="678767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0" name="tx170"/>
            <p:cNvSpPr/>
            <p:nvPr/>
          </p:nvSpPr>
          <p:spPr>
            <a:xfrm>
              <a:off x="637195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1" name="tx171"/>
            <p:cNvSpPr/>
            <p:nvPr/>
          </p:nvSpPr>
          <p:spPr>
            <a:xfrm>
              <a:off x="6635073"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99963" y="3059128"/>
              <a:ext cx="855151" cy="334131"/>
            </a:xfrm>
            <a:custGeom>
              <a:avLst/>
              <a:pathLst>
                <a:path w="855151" h="334131">
                  <a:moveTo>
                    <a:pt x="0" y="334131"/>
                  </a:moveTo>
                  <a:lnTo>
                    <a:pt x="65780" y="309380"/>
                  </a:lnTo>
                  <a:lnTo>
                    <a:pt x="131561" y="297005"/>
                  </a:lnTo>
                  <a:lnTo>
                    <a:pt x="197342" y="247504"/>
                  </a:lnTo>
                  <a:lnTo>
                    <a:pt x="263123" y="198003"/>
                  </a:lnTo>
                  <a:lnTo>
                    <a:pt x="328904" y="148502"/>
                  </a:lnTo>
                  <a:lnTo>
                    <a:pt x="394685" y="111377"/>
                  </a:lnTo>
                  <a:lnTo>
                    <a:pt x="460466" y="111377"/>
                  </a:lnTo>
                  <a:lnTo>
                    <a:pt x="526247" y="111377"/>
                  </a:lnTo>
                  <a:lnTo>
                    <a:pt x="592028" y="210378"/>
                  </a:lnTo>
                  <a:lnTo>
                    <a:pt x="657808" y="74251"/>
                  </a:lnTo>
                  <a:lnTo>
                    <a:pt x="723589" y="160877"/>
                  </a:lnTo>
                  <a:lnTo>
                    <a:pt x="789370" y="37125"/>
                  </a:lnTo>
                  <a:lnTo>
                    <a:pt x="855151" y="0"/>
                  </a:lnTo>
                </a:path>
              </a:pathLst>
            </a:custGeom>
            <a:ln w="27101" cap="flat">
              <a:solidFill>
                <a:srgbClr val="1CABE2">
                  <a:alpha val="100000"/>
                </a:srgbClr>
              </a:solidFill>
              <a:prstDash val="solid"/>
              <a:round/>
            </a:ln>
          </p:spPr>
          <p:txBody>
            <a:bodyPr/>
            <a:lstStyle/>
            <a:p/>
          </p:txBody>
        </p:sp>
        <p:sp>
          <p:nvSpPr>
            <p:cNvPr id="192" name="tx192"/>
            <p:cNvSpPr/>
            <p:nvPr/>
          </p:nvSpPr>
          <p:spPr>
            <a:xfrm>
              <a:off x="574803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93" name="tx193"/>
            <p:cNvSpPr/>
            <p:nvPr/>
          </p:nvSpPr>
          <p:spPr>
            <a:xfrm>
              <a:off x="678767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4" name="tx194"/>
            <p:cNvSpPr/>
            <p:nvPr/>
          </p:nvSpPr>
          <p:spPr>
            <a:xfrm>
              <a:off x="6371950"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351526"/>
              <a:ext cx="526247" cy="284630"/>
            </a:xfrm>
            <a:custGeom>
              <a:avLst/>
              <a:pathLst>
                <a:path w="526247" h="284630">
                  <a:moveTo>
                    <a:pt x="0" y="284630"/>
                  </a:moveTo>
                  <a:lnTo>
                    <a:pt x="65780" y="259879"/>
                  </a:lnTo>
                  <a:lnTo>
                    <a:pt x="131561" y="0"/>
                  </a:lnTo>
                  <a:lnTo>
                    <a:pt x="197342" y="0"/>
                  </a:lnTo>
                  <a:lnTo>
                    <a:pt x="263123" y="86626"/>
                  </a:lnTo>
                  <a:lnTo>
                    <a:pt x="328904" y="0"/>
                  </a:lnTo>
                  <a:lnTo>
                    <a:pt x="394685" y="49500"/>
                  </a:lnTo>
                  <a:lnTo>
                    <a:pt x="460466" y="61876"/>
                  </a:lnTo>
                  <a:lnTo>
                    <a:pt x="526247" y="1237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5441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17" name="tx217"/>
            <p:cNvSpPr/>
            <p:nvPr/>
          </p:nvSpPr>
          <p:spPr>
            <a:xfrm>
              <a:off x="88833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8" name="tx218"/>
            <p:cNvSpPr/>
            <p:nvPr/>
          </p:nvSpPr>
          <p:spPr>
            <a:xfrm>
              <a:off x="84675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9" name="tx219"/>
            <p:cNvSpPr/>
            <p:nvPr/>
          </p:nvSpPr>
          <p:spPr>
            <a:xfrm>
              <a:off x="873071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108629"/>
              <a:ext cx="1578741" cy="321755"/>
            </a:xfrm>
            <a:custGeom>
              <a:avLst/>
              <a:pathLst>
                <a:path w="1578741" h="321755">
                  <a:moveTo>
                    <a:pt x="0" y="321755"/>
                  </a:moveTo>
                  <a:lnTo>
                    <a:pt x="65780" y="284630"/>
                  </a:lnTo>
                  <a:lnTo>
                    <a:pt x="131561" y="173253"/>
                  </a:lnTo>
                  <a:lnTo>
                    <a:pt x="197342" y="148502"/>
                  </a:lnTo>
                  <a:lnTo>
                    <a:pt x="263123" y="111377"/>
                  </a:lnTo>
                  <a:lnTo>
                    <a:pt x="328904" y="12375"/>
                  </a:lnTo>
                  <a:lnTo>
                    <a:pt x="394685" y="0"/>
                  </a:lnTo>
                  <a:lnTo>
                    <a:pt x="460466" y="37125"/>
                  </a:lnTo>
                  <a:lnTo>
                    <a:pt x="526247" y="61876"/>
                  </a:lnTo>
                  <a:lnTo>
                    <a:pt x="592028" y="24750"/>
                  </a:lnTo>
                  <a:lnTo>
                    <a:pt x="657808" y="24750"/>
                  </a:lnTo>
                  <a:lnTo>
                    <a:pt x="723589" y="86626"/>
                  </a:lnTo>
                  <a:lnTo>
                    <a:pt x="789370" y="173253"/>
                  </a:lnTo>
                  <a:lnTo>
                    <a:pt x="855151" y="272254"/>
                  </a:lnTo>
                  <a:lnTo>
                    <a:pt x="920932" y="210378"/>
                  </a:lnTo>
                  <a:lnTo>
                    <a:pt x="986713" y="148502"/>
                  </a:lnTo>
                  <a:lnTo>
                    <a:pt x="1052494" y="86626"/>
                  </a:lnTo>
                  <a:lnTo>
                    <a:pt x="1118275" y="86626"/>
                  </a:lnTo>
                  <a:lnTo>
                    <a:pt x="1184056" y="99001"/>
                  </a:lnTo>
                  <a:lnTo>
                    <a:pt x="1249836" y="99001"/>
                  </a:lnTo>
                  <a:lnTo>
                    <a:pt x="1315617" y="173253"/>
                  </a:lnTo>
                  <a:lnTo>
                    <a:pt x="1381398" y="123752"/>
                  </a:lnTo>
                  <a:lnTo>
                    <a:pt x="1447179" y="49500"/>
                  </a:lnTo>
                  <a:lnTo>
                    <a:pt x="1512960" y="86626"/>
                  </a:lnTo>
                  <a:lnTo>
                    <a:pt x="1578741" y="86626"/>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41" name="tx241"/>
            <p:cNvSpPr/>
            <p:nvPr/>
          </p:nvSpPr>
          <p:spPr>
            <a:xfrm>
              <a:off x="88833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2" name="tx242"/>
            <p:cNvSpPr/>
            <p:nvPr/>
          </p:nvSpPr>
          <p:spPr>
            <a:xfrm>
              <a:off x="8467590"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3" name="tx243"/>
            <p:cNvSpPr/>
            <p:nvPr/>
          </p:nvSpPr>
          <p:spPr>
            <a:xfrm>
              <a:off x="873071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304074" y="399987"/>
              <a:ext cx="522769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Mali,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(60 %), suivi du MCV1, du POL3 et du YFV (72 %).
Par rapport à 2019, la couverture de 9 vaccins a augmenté (BCG, DTP1, DTP3, MCV1, MCV2, PCV3, POL3, ROTAC et YFV) et celle d'un vaccin a diminué (IPV1).
Par rapport à 2023, la couverture de 8 vaccins a augmenté (BCG, DTC1, DTC3, IPV1, MCV1, PCV3, ROTAC et YFV) et 2 vaccins sont restés constants (MCV2 et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1850534"/>
            </a:xfrm>
            <a:custGeom>
              <a:avLst/>
              <a:pathLst>
                <a:path w="6480943" h="1850534">
                  <a:moveTo>
                    <a:pt x="0" y="1850534"/>
                  </a:moveTo>
                  <a:lnTo>
                    <a:pt x="270039" y="1565837"/>
                  </a:lnTo>
                  <a:lnTo>
                    <a:pt x="540078" y="996441"/>
                  </a:lnTo>
                  <a:lnTo>
                    <a:pt x="810117" y="901542"/>
                  </a:lnTo>
                  <a:lnTo>
                    <a:pt x="1080157" y="616844"/>
                  </a:lnTo>
                  <a:lnTo>
                    <a:pt x="1350196" y="237248"/>
                  </a:lnTo>
                  <a:lnTo>
                    <a:pt x="1620235" y="189798"/>
                  </a:lnTo>
                  <a:lnTo>
                    <a:pt x="1890275" y="379596"/>
                  </a:lnTo>
                  <a:lnTo>
                    <a:pt x="2160314" y="379596"/>
                  </a:lnTo>
                  <a:lnTo>
                    <a:pt x="2430353" y="427046"/>
                  </a:lnTo>
                  <a:lnTo>
                    <a:pt x="2700393" y="427046"/>
                  </a:lnTo>
                  <a:lnTo>
                    <a:pt x="2970432" y="759193"/>
                  </a:lnTo>
                  <a:lnTo>
                    <a:pt x="3240471" y="806643"/>
                  </a:lnTo>
                  <a:lnTo>
                    <a:pt x="3510510" y="854093"/>
                  </a:lnTo>
                  <a:lnTo>
                    <a:pt x="3780550" y="759193"/>
                  </a:lnTo>
                  <a:lnTo>
                    <a:pt x="4050589" y="569395"/>
                  </a:lnTo>
                  <a:lnTo>
                    <a:pt x="4320628" y="284697"/>
                  </a:lnTo>
                  <a:lnTo>
                    <a:pt x="4590668" y="237248"/>
                  </a:lnTo>
                  <a:lnTo>
                    <a:pt x="4860707" y="284697"/>
                  </a:lnTo>
                  <a:lnTo>
                    <a:pt x="5130746" y="237248"/>
                  </a:lnTo>
                  <a:lnTo>
                    <a:pt x="5400786" y="569395"/>
                  </a:lnTo>
                  <a:lnTo>
                    <a:pt x="5670825" y="237248"/>
                  </a:lnTo>
                  <a:lnTo>
                    <a:pt x="5940864" y="332147"/>
                  </a:lnTo>
                  <a:lnTo>
                    <a:pt x="6210904" y="332147"/>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1357845"/>
              <a:ext cx="5670825" cy="1233689"/>
            </a:xfrm>
            <a:custGeom>
              <a:avLst/>
              <a:pathLst>
                <a:path w="5670825" h="1233689">
                  <a:moveTo>
                    <a:pt x="0" y="521945"/>
                  </a:moveTo>
                  <a:lnTo>
                    <a:pt x="270039" y="806643"/>
                  </a:lnTo>
                  <a:lnTo>
                    <a:pt x="540078" y="332147"/>
                  </a:lnTo>
                  <a:lnTo>
                    <a:pt x="810117" y="0"/>
                  </a:lnTo>
                  <a:lnTo>
                    <a:pt x="1080157" y="759193"/>
                  </a:lnTo>
                  <a:lnTo>
                    <a:pt x="1350196" y="759193"/>
                  </a:lnTo>
                  <a:lnTo>
                    <a:pt x="1620235" y="901542"/>
                  </a:lnTo>
                  <a:lnTo>
                    <a:pt x="1890275" y="854093"/>
                  </a:lnTo>
                  <a:lnTo>
                    <a:pt x="2160314" y="1138790"/>
                  </a:lnTo>
                  <a:lnTo>
                    <a:pt x="2430353" y="1186240"/>
                  </a:lnTo>
                  <a:lnTo>
                    <a:pt x="2700393" y="1233689"/>
                  </a:lnTo>
                  <a:lnTo>
                    <a:pt x="2970432" y="1138790"/>
                  </a:lnTo>
                  <a:lnTo>
                    <a:pt x="3240471" y="948992"/>
                  </a:lnTo>
                  <a:lnTo>
                    <a:pt x="3510510" y="664294"/>
                  </a:lnTo>
                  <a:lnTo>
                    <a:pt x="3780550" y="616844"/>
                  </a:lnTo>
                  <a:lnTo>
                    <a:pt x="4050589" y="664294"/>
                  </a:lnTo>
                  <a:lnTo>
                    <a:pt x="4320628" y="616844"/>
                  </a:lnTo>
                  <a:lnTo>
                    <a:pt x="4590668" y="948992"/>
                  </a:lnTo>
                  <a:lnTo>
                    <a:pt x="4860707" y="616844"/>
                  </a:lnTo>
                  <a:lnTo>
                    <a:pt x="5130746" y="711744"/>
                  </a:lnTo>
                  <a:lnTo>
                    <a:pt x="5400786" y="711744"/>
                  </a:lnTo>
                  <a:lnTo>
                    <a:pt x="5670825" y="379596"/>
                  </a:lnTo>
                </a:path>
              </a:pathLst>
            </a:custGeom>
            <a:ln w="27101" cap="flat">
              <a:solidFill>
                <a:srgbClr val="80BD41">
                  <a:alpha val="100000"/>
                </a:srgbClr>
              </a:solidFill>
              <a:prstDash val="solid"/>
              <a:round/>
            </a:ln>
          </p:spPr>
          <p:txBody>
            <a:bodyPr/>
            <a:lstStyle/>
            <a:p/>
          </p:txBody>
        </p:sp>
        <p:sp>
          <p:nvSpPr>
            <p:cNvPr id="39" name="pl39"/>
            <p:cNvSpPr/>
            <p:nvPr/>
          </p:nvSpPr>
          <p:spPr>
            <a:xfrm>
              <a:off x="2485451" y="1737442"/>
              <a:ext cx="5130746" cy="3843418"/>
            </a:xfrm>
            <a:custGeom>
              <a:avLst/>
              <a:pathLst>
                <a:path w="5130746" h="3843418">
                  <a:moveTo>
                    <a:pt x="0" y="3843418"/>
                  </a:moveTo>
                  <a:lnTo>
                    <a:pt x="270039" y="3131674"/>
                  </a:lnTo>
                  <a:lnTo>
                    <a:pt x="540078" y="1803085"/>
                  </a:lnTo>
                  <a:lnTo>
                    <a:pt x="810117" y="379596"/>
                  </a:lnTo>
                  <a:lnTo>
                    <a:pt x="1080157" y="427046"/>
                  </a:lnTo>
                  <a:lnTo>
                    <a:pt x="1350196" y="427046"/>
                  </a:lnTo>
                  <a:lnTo>
                    <a:pt x="1620235" y="759193"/>
                  </a:lnTo>
                  <a:lnTo>
                    <a:pt x="1890275" y="806643"/>
                  </a:lnTo>
                  <a:lnTo>
                    <a:pt x="2160314" y="854093"/>
                  </a:lnTo>
                  <a:lnTo>
                    <a:pt x="2430353" y="759193"/>
                  </a:lnTo>
                  <a:lnTo>
                    <a:pt x="2700393" y="569395"/>
                  </a:lnTo>
                  <a:lnTo>
                    <a:pt x="2970432" y="284697"/>
                  </a:lnTo>
                  <a:lnTo>
                    <a:pt x="3240471" y="237248"/>
                  </a:lnTo>
                  <a:lnTo>
                    <a:pt x="3510510" y="284697"/>
                  </a:lnTo>
                  <a:lnTo>
                    <a:pt x="3780550" y="237248"/>
                  </a:lnTo>
                  <a:lnTo>
                    <a:pt x="4050589" y="569395"/>
                  </a:lnTo>
                  <a:lnTo>
                    <a:pt x="4320628" y="237248"/>
                  </a:lnTo>
                  <a:lnTo>
                    <a:pt x="4590668" y="332147"/>
                  </a:lnTo>
                  <a:lnTo>
                    <a:pt x="4860707" y="332147"/>
                  </a:lnTo>
                  <a:lnTo>
                    <a:pt x="5130746" y="0"/>
                  </a:lnTo>
                </a:path>
              </a:pathLst>
            </a:custGeom>
            <a:ln w="27101" cap="flat">
              <a:solidFill>
                <a:srgbClr val="EE00EE">
                  <a:alpha val="100000"/>
                </a:srgbClr>
              </a:solidFill>
              <a:prstDash val="solid"/>
              <a:round/>
            </a:ln>
          </p:spPr>
          <p:txBody>
            <a:bodyPr/>
            <a:lstStyle/>
            <a:p/>
          </p:txBody>
        </p:sp>
        <p:sp>
          <p:nvSpPr>
            <p:cNvPr id="40" name="pl40"/>
            <p:cNvSpPr/>
            <p:nvPr/>
          </p:nvSpPr>
          <p:spPr>
            <a:xfrm>
              <a:off x="5455884" y="1974690"/>
              <a:ext cx="2160314" cy="1091341"/>
            </a:xfrm>
            <a:custGeom>
              <a:avLst/>
              <a:pathLst>
                <a:path w="2160314" h="1091341">
                  <a:moveTo>
                    <a:pt x="0" y="1091341"/>
                  </a:moveTo>
                  <a:lnTo>
                    <a:pt x="270039" y="996441"/>
                  </a:lnTo>
                  <a:lnTo>
                    <a:pt x="540078" y="0"/>
                  </a:lnTo>
                  <a:lnTo>
                    <a:pt x="810117" y="0"/>
                  </a:lnTo>
                  <a:lnTo>
                    <a:pt x="1080157" y="332147"/>
                  </a:lnTo>
                  <a:lnTo>
                    <a:pt x="1350196" y="0"/>
                  </a:lnTo>
                  <a:lnTo>
                    <a:pt x="1620235" y="189798"/>
                  </a:lnTo>
                  <a:lnTo>
                    <a:pt x="1890275" y="237248"/>
                  </a:lnTo>
                  <a:lnTo>
                    <a:pt x="2160314" y="47449"/>
                  </a:lnTo>
                </a:path>
              </a:pathLst>
            </a:custGeom>
            <a:ln w="27101" cap="flat">
              <a:solidFill>
                <a:srgbClr val="E31A1C">
                  <a:alpha val="100000"/>
                </a:srgbClr>
              </a:solidFill>
              <a:prstDash val="solid"/>
              <a:round/>
            </a:ln>
          </p:spPr>
          <p:txBody>
            <a:bodyPr/>
            <a:lstStyle/>
            <a:p/>
          </p:txBody>
        </p:sp>
        <p:sp>
          <p:nvSpPr>
            <p:cNvPr id="41" name="pl41"/>
            <p:cNvSpPr/>
            <p:nvPr/>
          </p:nvSpPr>
          <p:spPr>
            <a:xfrm>
              <a:off x="1135255" y="1927241"/>
              <a:ext cx="6480943" cy="1376038"/>
            </a:xfrm>
            <a:custGeom>
              <a:avLst/>
              <a:pathLst>
                <a:path w="6480943" h="1376038">
                  <a:moveTo>
                    <a:pt x="0" y="1376038"/>
                  </a:moveTo>
                  <a:lnTo>
                    <a:pt x="270039" y="1138790"/>
                  </a:lnTo>
                  <a:lnTo>
                    <a:pt x="540078" y="1043891"/>
                  </a:lnTo>
                  <a:lnTo>
                    <a:pt x="810117" y="996441"/>
                  </a:lnTo>
                  <a:lnTo>
                    <a:pt x="1080157" y="711744"/>
                  </a:lnTo>
                  <a:lnTo>
                    <a:pt x="1350196" y="237248"/>
                  </a:lnTo>
                  <a:lnTo>
                    <a:pt x="1620235" y="474496"/>
                  </a:lnTo>
                  <a:lnTo>
                    <a:pt x="1890275" y="569395"/>
                  </a:lnTo>
                  <a:lnTo>
                    <a:pt x="2160314" y="332147"/>
                  </a:lnTo>
                  <a:lnTo>
                    <a:pt x="2430353" y="237248"/>
                  </a:lnTo>
                  <a:lnTo>
                    <a:pt x="2700393" y="0"/>
                  </a:lnTo>
                  <a:lnTo>
                    <a:pt x="2970432" y="284697"/>
                  </a:lnTo>
                  <a:lnTo>
                    <a:pt x="3240471" y="521945"/>
                  </a:lnTo>
                  <a:lnTo>
                    <a:pt x="3510510" y="759193"/>
                  </a:lnTo>
                  <a:lnTo>
                    <a:pt x="3780550" y="616844"/>
                  </a:lnTo>
                  <a:lnTo>
                    <a:pt x="4050589" y="521945"/>
                  </a:lnTo>
                  <a:lnTo>
                    <a:pt x="4320628" y="379596"/>
                  </a:lnTo>
                  <a:lnTo>
                    <a:pt x="4590668" y="379596"/>
                  </a:lnTo>
                  <a:lnTo>
                    <a:pt x="4860707" y="332147"/>
                  </a:lnTo>
                  <a:lnTo>
                    <a:pt x="5130746" y="332147"/>
                  </a:lnTo>
                  <a:lnTo>
                    <a:pt x="5400786" y="759193"/>
                  </a:lnTo>
                  <a:lnTo>
                    <a:pt x="5670825" y="284697"/>
                  </a:lnTo>
                  <a:lnTo>
                    <a:pt x="5940864" y="427046"/>
                  </a:lnTo>
                  <a:lnTo>
                    <a:pt x="6210904" y="474496"/>
                  </a:lnTo>
                  <a:lnTo>
                    <a:pt x="6480943" y="284697"/>
                  </a:lnTo>
                </a:path>
              </a:pathLst>
            </a:custGeom>
            <a:ln w="27101" cap="flat">
              <a:solidFill>
                <a:srgbClr val="FF7F00">
                  <a:alpha val="100000"/>
                </a:srgbClr>
              </a:solidFill>
              <a:prstDash val="solid"/>
              <a:round/>
            </a:ln>
          </p:spPr>
          <p:txBody>
            <a:bodyPr/>
            <a:lstStyle/>
            <a:p/>
          </p:txBody>
        </p:sp>
        <p:sp>
          <p:nvSpPr>
            <p:cNvPr id="42" name="pl42"/>
            <p:cNvSpPr/>
            <p:nvPr/>
          </p:nvSpPr>
          <p:spPr>
            <a:xfrm>
              <a:off x="6266002" y="2781334"/>
              <a:ext cx="1350196" cy="2657178"/>
            </a:xfrm>
            <a:custGeom>
              <a:avLst/>
              <a:pathLst>
                <a:path w="1350196" h="2657178">
                  <a:moveTo>
                    <a:pt x="0" y="2657178"/>
                  </a:moveTo>
                  <a:lnTo>
                    <a:pt x="270039" y="1613286"/>
                  </a:lnTo>
                  <a:lnTo>
                    <a:pt x="540078" y="1281139"/>
                  </a:lnTo>
                  <a:lnTo>
                    <a:pt x="810117" y="1138790"/>
                  </a:lnTo>
                  <a:lnTo>
                    <a:pt x="1080157" y="0"/>
                  </a:lnTo>
                  <a:lnTo>
                    <a:pt x="1350196" y="0"/>
                  </a:lnTo>
                </a:path>
              </a:pathLst>
            </a:custGeom>
            <a:ln w="27101" cap="flat">
              <a:solidFill>
                <a:srgbClr val="FFC20E">
                  <a:alpha val="100000"/>
                </a:srgbClr>
              </a:solidFill>
              <a:prstDash val="solid"/>
              <a:round/>
            </a:ln>
          </p:spPr>
          <p:txBody>
            <a:bodyPr/>
            <a:lstStyle/>
            <a:p/>
          </p:txBody>
        </p:sp>
        <p:sp>
          <p:nvSpPr>
            <p:cNvPr id="43" name="pl43"/>
            <p:cNvSpPr/>
            <p:nvPr/>
          </p:nvSpPr>
          <p:spPr>
            <a:xfrm>
              <a:off x="4105687" y="1689993"/>
              <a:ext cx="3510510" cy="1281139"/>
            </a:xfrm>
            <a:custGeom>
              <a:avLst/>
              <a:pathLst>
                <a:path w="3510510" h="1281139">
                  <a:moveTo>
                    <a:pt x="0" y="1281139"/>
                  </a:moveTo>
                  <a:lnTo>
                    <a:pt x="270039" y="1186240"/>
                  </a:lnTo>
                  <a:lnTo>
                    <a:pt x="540078" y="1138790"/>
                  </a:lnTo>
                  <a:lnTo>
                    <a:pt x="810117" y="948992"/>
                  </a:lnTo>
                  <a:lnTo>
                    <a:pt x="1080157" y="759193"/>
                  </a:lnTo>
                  <a:lnTo>
                    <a:pt x="1350196" y="569395"/>
                  </a:lnTo>
                  <a:lnTo>
                    <a:pt x="1620235" y="427046"/>
                  </a:lnTo>
                  <a:lnTo>
                    <a:pt x="1890275" y="427046"/>
                  </a:lnTo>
                  <a:lnTo>
                    <a:pt x="2160314" y="427046"/>
                  </a:lnTo>
                  <a:lnTo>
                    <a:pt x="2430353" y="806643"/>
                  </a:lnTo>
                  <a:lnTo>
                    <a:pt x="2700393" y="284697"/>
                  </a:lnTo>
                  <a:lnTo>
                    <a:pt x="2970432" y="616844"/>
                  </a:lnTo>
                  <a:lnTo>
                    <a:pt x="3240471" y="142348"/>
                  </a:lnTo>
                  <a:lnTo>
                    <a:pt x="3510510" y="0"/>
                  </a:lnTo>
                </a:path>
              </a:pathLst>
            </a:custGeom>
            <a:ln w="27101" cap="flat">
              <a:solidFill>
                <a:srgbClr val="008B00">
                  <a:alpha val="100000"/>
                </a:srgbClr>
              </a:solidFill>
              <a:prstDash val="solid"/>
              <a:round/>
            </a:ln>
          </p:spPr>
          <p:txBody>
            <a:bodyPr/>
            <a:lstStyle/>
            <a:p/>
          </p:txBody>
        </p:sp>
        <p:sp>
          <p:nvSpPr>
            <p:cNvPr id="44" name="pl44"/>
            <p:cNvSpPr/>
            <p:nvPr/>
          </p:nvSpPr>
          <p:spPr>
            <a:xfrm>
              <a:off x="1135255" y="1879791"/>
              <a:ext cx="6480943" cy="1233689"/>
            </a:xfrm>
            <a:custGeom>
              <a:avLst/>
              <a:pathLst>
                <a:path w="6480943" h="1233689">
                  <a:moveTo>
                    <a:pt x="0" y="1233689"/>
                  </a:moveTo>
                  <a:lnTo>
                    <a:pt x="270039" y="1091341"/>
                  </a:lnTo>
                  <a:lnTo>
                    <a:pt x="540078" y="664294"/>
                  </a:lnTo>
                  <a:lnTo>
                    <a:pt x="810117" y="569395"/>
                  </a:lnTo>
                  <a:lnTo>
                    <a:pt x="1080157" y="427046"/>
                  </a:lnTo>
                  <a:lnTo>
                    <a:pt x="1350196" y="47449"/>
                  </a:lnTo>
                  <a:lnTo>
                    <a:pt x="1620235" y="0"/>
                  </a:lnTo>
                  <a:lnTo>
                    <a:pt x="1890275" y="142348"/>
                  </a:lnTo>
                  <a:lnTo>
                    <a:pt x="2160314" y="237248"/>
                  </a:lnTo>
                  <a:lnTo>
                    <a:pt x="2430353" y="94899"/>
                  </a:lnTo>
                  <a:lnTo>
                    <a:pt x="2700393" y="94899"/>
                  </a:lnTo>
                  <a:lnTo>
                    <a:pt x="2970432" y="332147"/>
                  </a:lnTo>
                  <a:lnTo>
                    <a:pt x="3240471" y="664294"/>
                  </a:lnTo>
                  <a:lnTo>
                    <a:pt x="3510510" y="1043891"/>
                  </a:lnTo>
                  <a:lnTo>
                    <a:pt x="3780550" y="806643"/>
                  </a:lnTo>
                  <a:lnTo>
                    <a:pt x="4050589" y="569395"/>
                  </a:lnTo>
                  <a:lnTo>
                    <a:pt x="4320628" y="332147"/>
                  </a:lnTo>
                  <a:lnTo>
                    <a:pt x="4590668" y="332147"/>
                  </a:lnTo>
                  <a:lnTo>
                    <a:pt x="4860707" y="379596"/>
                  </a:lnTo>
                  <a:lnTo>
                    <a:pt x="5130746" y="379596"/>
                  </a:lnTo>
                  <a:lnTo>
                    <a:pt x="5400786" y="664294"/>
                  </a:lnTo>
                  <a:lnTo>
                    <a:pt x="5670825" y="474496"/>
                  </a:lnTo>
                  <a:lnTo>
                    <a:pt x="5940864" y="189798"/>
                  </a:lnTo>
                  <a:lnTo>
                    <a:pt x="6210904" y="332147"/>
                  </a:lnTo>
                  <a:lnTo>
                    <a:pt x="6480943" y="332147"/>
                  </a:lnTo>
                </a:path>
              </a:pathLst>
            </a:custGeom>
            <a:ln w="27101" cap="flat">
              <a:solidFill>
                <a:srgbClr val="9A32CD">
                  <a:alpha val="100000"/>
                </a:srgbClr>
              </a:solidFill>
              <a:prstDash val="solid"/>
              <a:round/>
            </a:ln>
          </p:spPr>
          <p:txBody>
            <a:bodyPr/>
            <a:lstStyle/>
            <a:p/>
          </p:txBody>
        </p:sp>
        <p:sp>
          <p:nvSpPr>
            <p:cNvPr id="45" name="pl45"/>
            <p:cNvSpPr/>
            <p:nvPr/>
          </p:nvSpPr>
          <p:spPr>
            <a:xfrm>
              <a:off x="4915805" y="2069589"/>
              <a:ext cx="2700393" cy="2182682"/>
            </a:xfrm>
            <a:custGeom>
              <a:avLst/>
              <a:pathLst>
                <a:path w="2700393" h="2182682">
                  <a:moveTo>
                    <a:pt x="0" y="2182682"/>
                  </a:moveTo>
                  <a:lnTo>
                    <a:pt x="270039" y="1281139"/>
                  </a:lnTo>
                  <a:lnTo>
                    <a:pt x="540078" y="379596"/>
                  </a:lnTo>
                  <a:lnTo>
                    <a:pt x="810117" y="379596"/>
                  </a:lnTo>
                  <a:lnTo>
                    <a:pt x="1080157" y="379596"/>
                  </a:lnTo>
                  <a:lnTo>
                    <a:pt x="1350196" y="379596"/>
                  </a:lnTo>
                  <a:lnTo>
                    <a:pt x="1620235" y="332147"/>
                  </a:lnTo>
                  <a:lnTo>
                    <a:pt x="1890275" y="237248"/>
                  </a:lnTo>
                  <a:lnTo>
                    <a:pt x="2160314" y="189798"/>
                  </a:lnTo>
                  <a:lnTo>
                    <a:pt x="2430353" y="237248"/>
                  </a:lnTo>
                  <a:lnTo>
                    <a:pt x="2700393" y="0"/>
                  </a:lnTo>
                </a:path>
              </a:pathLst>
            </a:custGeom>
            <a:ln w="27101" cap="flat">
              <a:solidFill>
                <a:srgbClr val="836FFF">
                  <a:alpha val="100000"/>
                </a:srgbClr>
              </a:solidFill>
              <a:prstDash val="solid"/>
              <a:round/>
            </a:ln>
          </p:spPr>
          <p:txBody>
            <a:bodyPr/>
            <a:lstStyle/>
            <a:p/>
          </p:txBody>
        </p:sp>
        <p:sp>
          <p:nvSpPr>
            <p:cNvPr id="46" name="pl46"/>
            <p:cNvSpPr/>
            <p:nvPr/>
          </p:nvSpPr>
          <p:spPr>
            <a:xfrm>
              <a:off x="7626905" y="1016449"/>
              <a:ext cx="774037" cy="664353"/>
            </a:xfrm>
            <a:custGeom>
              <a:avLst/>
              <a:pathLst>
                <a:path w="774037" h="664353">
                  <a:moveTo>
                    <a:pt x="774037" y="0"/>
                  </a:moveTo>
                  <a:lnTo>
                    <a:pt x="0" y="664353"/>
                  </a:lnTo>
                </a:path>
              </a:pathLst>
            </a:custGeom>
          </p:spPr>
          <p:txBody>
            <a:bodyPr/>
            <a:lstStyle/>
            <a:p/>
          </p:txBody>
        </p:sp>
        <p:sp>
          <p:nvSpPr>
            <p:cNvPr id="47" name="pl47"/>
            <p:cNvSpPr/>
            <p:nvPr/>
          </p:nvSpPr>
          <p:spPr>
            <a:xfrm>
              <a:off x="7634204" y="1738829"/>
              <a:ext cx="748741" cy="57653"/>
            </a:xfrm>
            <a:custGeom>
              <a:avLst/>
              <a:pathLst>
                <a:path w="748741" h="57653">
                  <a:moveTo>
                    <a:pt x="748741" y="57653"/>
                  </a:moveTo>
                  <a:lnTo>
                    <a:pt x="0" y="0"/>
                  </a:lnTo>
                </a:path>
              </a:pathLst>
            </a:custGeom>
          </p:spPr>
          <p:txBody>
            <a:bodyPr/>
            <a:lstStyle/>
            <a:p/>
          </p:txBody>
        </p:sp>
        <p:sp>
          <p:nvSpPr>
            <p:cNvPr id="48" name="pl48"/>
            <p:cNvSpPr/>
            <p:nvPr/>
          </p:nvSpPr>
          <p:spPr>
            <a:xfrm>
              <a:off x="7628914" y="1282607"/>
              <a:ext cx="699669" cy="446715"/>
            </a:xfrm>
            <a:custGeom>
              <a:avLst/>
              <a:pathLst>
                <a:path w="699669" h="446715">
                  <a:moveTo>
                    <a:pt x="699669" y="0"/>
                  </a:moveTo>
                  <a:lnTo>
                    <a:pt x="0" y="446715"/>
                  </a:lnTo>
                </a:path>
              </a:pathLst>
            </a:custGeom>
          </p:spPr>
          <p:txBody>
            <a:bodyPr/>
            <a:lstStyle/>
            <a:p/>
          </p:txBody>
        </p:sp>
        <p:sp>
          <p:nvSpPr>
            <p:cNvPr id="49" name="pl49"/>
            <p:cNvSpPr/>
            <p:nvPr/>
          </p:nvSpPr>
          <p:spPr>
            <a:xfrm>
              <a:off x="7633149" y="1541096"/>
              <a:ext cx="803945" cy="192292"/>
            </a:xfrm>
            <a:custGeom>
              <a:avLst/>
              <a:pathLst>
                <a:path w="803945" h="192292">
                  <a:moveTo>
                    <a:pt x="803945" y="0"/>
                  </a:moveTo>
                  <a:lnTo>
                    <a:pt x="0" y="192292"/>
                  </a:lnTo>
                </a:path>
              </a:pathLst>
            </a:custGeom>
          </p:spPr>
          <p:txBody>
            <a:bodyPr/>
            <a:lstStyle/>
            <a:p/>
          </p:txBody>
        </p:sp>
        <p:sp>
          <p:nvSpPr>
            <p:cNvPr id="50" name="pl50"/>
            <p:cNvSpPr/>
            <p:nvPr/>
          </p:nvSpPr>
          <p:spPr>
            <a:xfrm>
              <a:off x="7634289" y="2022985"/>
              <a:ext cx="790737" cy="36943"/>
            </a:xfrm>
            <a:custGeom>
              <a:avLst/>
              <a:pathLst>
                <a:path w="790737" h="36943">
                  <a:moveTo>
                    <a:pt x="790737" y="36943"/>
                  </a:moveTo>
                  <a:lnTo>
                    <a:pt x="0" y="0"/>
                  </a:lnTo>
                </a:path>
              </a:pathLst>
            </a:custGeom>
          </p:spPr>
          <p:txBody>
            <a:bodyPr/>
            <a:lstStyle/>
            <a:p/>
          </p:txBody>
        </p:sp>
        <p:sp>
          <p:nvSpPr>
            <p:cNvPr id="51" name="pl51"/>
            <p:cNvSpPr/>
            <p:nvPr/>
          </p:nvSpPr>
          <p:spPr>
            <a:xfrm>
              <a:off x="7632200" y="2074952"/>
              <a:ext cx="720573" cy="241468"/>
            </a:xfrm>
            <a:custGeom>
              <a:avLst/>
              <a:pathLst>
                <a:path w="720573" h="241468">
                  <a:moveTo>
                    <a:pt x="720573" y="241468"/>
                  </a:moveTo>
                  <a:lnTo>
                    <a:pt x="0" y="0"/>
                  </a:lnTo>
                </a:path>
              </a:pathLst>
            </a:custGeom>
          </p:spPr>
          <p:txBody>
            <a:bodyPr/>
            <a:lstStyle/>
            <a:p/>
          </p:txBody>
        </p:sp>
        <p:sp>
          <p:nvSpPr>
            <p:cNvPr id="52" name="pl52"/>
            <p:cNvSpPr/>
            <p:nvPr/>
          </p:nvSpPr>
          <p:spPr>
            <a:xfrm>
              <a:off x="7626982" y="2221092"/>
              <a:ext cx="731878" cy="621256"/>
            </a:xfrm>
            <a:custGeom>
              <a:avLst/>
              <a:pathLst>
                <a:path w="731878" h="621256">
                  <a:moveTo>
                    <a:pt x="731878" y="621256"/>
                  </a:moveTo>
                  <a:lnTo>
                    <a:pt x="0" y="0"/>
                  </a:lnTo>
                </a:path>
              </a:pathLst>
            </a:custGeom>
          </p:spPr>
          <p:txBody>
            <a:bodyPr/>
            <a:lstStyle/>
            <a:p/>
          </p:txBody>
        </p:sp>
        <p:sp>
          <p:nvSpPr>
            <p:cNvPr id="53" name="pl53"/>
            <p:cNvSpPr/>
            <p:nvPr/>
          </p:nvSpPr>
          <p:spPr>
            <a:xfrm>
              <a:off x="7630462" y="2218972"/>
              <a:ext cx="728240" cy="359102"/>
            </a:xfrm>
            <a:custGeom>
              <a:avLst/>
              <a:pathLst>
                <a:path w="728240" h="359102">
                  <a:moveTo>
                    <a:pt x="728240" y="359102"/>
                  </a:moveTo>
                  <a:lnTo>
                    <a:pt x="0" y="0"/>
                  </a:lnTo>
                </a:path>
              </a:pathLst>
            </a:custGeom>
          </p:spPr>
          <p:txBody>
            <a:bodyPr/>
            <a:lstStyle/>
            <a:p/>
          </p:txBody>
        </p:sp>
        <p:sp>
          <p:nvSpPr>
            <p:cNvPr id="54" name="pl54"/>
            <p:cNvSpPr/>
            <p:nvPr/>
          </p:nvSpPr>
          <p:spPr>
            <a:xfrm>
              <a:off x="7631058" y="2787863"/>
              <a:ext cx="727803" cy="319817"/>
            </a:xfrm>
            <a:custGeom>
              <a:avLst/>
              <a:pathLst>
                <a:path w="727803" h="319817">
                  <a:moveTo>
                    <a:pt x="727803" y="319817"/>
                  </a:moveTo>
                  <a:lnTo>
                    <a:pt x="0" y="0"/>
                  </a:lnTo>
                </a:path>
              </a:pathLst>
            </a:custGeom>
          </p:spPr>
          <p:txBody>
            <a:bodyPr/>
            <a:lstStyle/>
            <a:p/>
          </p:txBody>
        </p:sp>
        <p:sp>
          <p:nvSpPr>
            <p:cNvPr id="55" name="pl55"/>
            <p:cNvSpPr/>
            <p:nvPr/>
          </p:nvSpPr>
          <p:spPr>
            <a:xfrm>
              <a:off x="7634339" y="3920122"/>
              <a:ext cx="658092" cy="2"/>
            </a:xfrm>
            <a:custGeom>
              <a:avLst/>
              <a:pathLst>
                <a:path w="658092" h="2">
                  <a:moveTo>
                    <a:pt x="658092" y="0"/>
                  </a:moveTo>
                  <a:lnTo>
                    <a:pt x="0" y="2"/>
                  </a:lnTo>
                </a:path>
              </a:pathLst>
            </a:custGeom>
          </p:spPr>
          <p:txBody>
            <a:bodyPr/>
            <a:lstStyle/>
            <a:p/>
          </p:txBody>
        </p:sp>
        <p:sp>
          <p:nvSpPr>
            <p:cNvPr id="56" name="pl56"/>
            <p:cNvSpPr/>
            <p:nvPr/>
          </p:nvSpPr>
          <p:spPr>
            <a:xfrm>
              <a:off x="7634339" y="4916566"/>
              <a:ext cx="748606" cy="3"/>
            </a:xfrm>
            <a:custGeom>
              <a:avLst/>
              <a:pathLst>
                <a:path w="748606" h="3">
                  <a:moveTo>
                    <a:pt x="748606" y="3"/>
                  </a:moveTo>
                  <a:lnTo>
                    <a:pt x="0" y="0"/>
                  </a:lnTo>
                </a:path>
              </a:pathLst>
            </a:custGeom>
          </p:spPr>
          <p:txBody>
            <a:bodyPr/>
            <a:lstStyle/>
            <a:p/>
          </p:txBody>
        </p:sp>
        <p:sp>
          <p:nvSpPr>
            <p:cNvPr id="57" name="pg57"/>
            <p:cNvSpPr/>
            <p:nvPr/>
          </p:nvSpPr>
          <p:spPr>
            <a:xfrm>
              <a:off x="8332362" y="92520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355222" y="96673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83%</a:t>
              </a:r>
            </a:p>
          </p:txBody>
        </p:sp>
        <p:sp>
          <p:nvSpPr>
            <p:cNvPr id="59" name="pg59"/>
            <p:cNvSpPr/>
            <p:nvPr/>
          </p:nvSpPr>
          <p:spPr>
            <a:xfrm>
              <a:off x="8314365" y="171241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7539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61" name="pg61"/>
            <p:cNvSpPr/>
            <p:nvPr/>
          </p:nvSpPr>
          <p:spPr>
            <a:xfrm>
              <a:off x="8260004" y="11904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133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63" name="pg63"/>
            <p:cNvSpPr/>
            <p:nvPr/>
          </p:nvSpPr>
          <p:spPr>
            <a:xfrm>
              <a:off x="8368515" y="14528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4943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82%</a:t>
              </a:r>
            </a:p>
          </p:txBody>
        </p:sp>
        <p:sp>
          <p:nvSpPr>
            <p:cNvPr id="65" name="pg65"/>
            <p:cNvSpPr/>
            <p:nvPr/>
          </p:nvSpPr>
          <p:spPr>
            <a:xfrm>
              <a:off x="8356446" y="19755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0170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76%</a:t>
              </a:r>
            </a:p>
          </p:txBody>
        </p:sp>
        <p:sp>
          <p:nvSpPr>
            <p:cNvPr id="67" name="pg67"/>
            <p:cNvSpPr/>
            <p:nvPr/>
          </p:nvSpPr>
          <p:spPr>
            <a:xfrm>
              <a:off x="8284194" y="223749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22790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69" name="pg69"/>
            <p:cNvSpPr/>
            <p:nvPr/>
          </p:nvSpPr>
          <p:spPr>
            <a:xfrm>
              <a:off x="8290281" y="27649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8064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72%</a:t>
              </a:r>
            </a:p>
          </p:txBody>
        </p:sp>
        <p:sp>
          <p:nvSpPr>
            <p:cNvPr id="71" name="pg71"/>
            <p:cNvSpPr/>
            <p:nvPr/>
          </p:nvSpPr>
          <p:spPr>
            <a:xfrm>
              <a:off x="8290122" y="250047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54200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72%</a:t>
              </a:r>
            </a:p>
          </p:txBody>
        </p:sp>
        <p:sp>
          <p:nvSpPr>
            <p:cNvPr id="73" name="pg73"/>
            <p:cNvSpPr/>
            <p:nvPr/>
          </p:nvSpPr>
          <p:spPr>
            <a:xfrm>
              <a:off x="8290281" y="30297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30712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5" name="pg75"/>
            <p:cNvSpPr/>
            <p:nvPr/>
          </p:nvSpPr>
          <p:spPr>
            <a:xfrm>
              <a:off x="8223851" y="38356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38771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36%</a:t>
              </a:r>
            </a:p>
          </p:txBody>
        </p:sp>
        <p:sp>
          <p:nvSpPr>
            <p:cNvPr id="77" name="pg77"/>
            <p:cNvSpPr/>
            <p:nvPr/>
          </p:nvSpPr>
          <p:spPr>
            <a:xfrm>
              <a:off x="8314365" y="48320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48735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15%</a:t>
              </a:r>
            </a:p>
          </p:txBody>
        </p:sp>
        <p:sp>
          <p:nvSpPr>
            <p:cNvPr id="79" name="pl7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0" name="pt80"/>
            <p:cNvSpPr/>
            <p:nvPr/>
          </p:nvSpPr>
          <p:spPr>
            <a:xfrm>
              <a:off x="7584597" y="488496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1" name="pt81"/>
            <p:cNvSpPr/>
            <p:nvPr/>
          </p:nvSpPr>
          <p:spPr>
            <a:xfrm>
              <a:off x="7584597" y="3888523"/>
              <a:ext cx="63202" cy="63202"/>
            </a:xfrm>
            <a:prstGeom prst="ellipse">
              <a:avLst/>
            </a:prstGeom>
            <a:solidFill>
              <a:srgbClr val="FB9A99">
                <a:alpha val="100000"/>
              </a:srgbClr>
            </a:solidFill>
            <a:ln w="9000" cap="rnd">
              <a:solidFill>
                <a:srgbClr val="FB9A99">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471540" y="401416"/>
              <a:ext cx="28885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Mali,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(60%), suivi du MCV1, du POL3 et du YFV (72%).
La couverture de 8 vaccins a augmenté (DTC3, HepB3, Hib3, MCV1, MCV2, PcV3, Polio3 et RotaC) et 1 vaccin a diminué (IPV1) par rapport à la couverture respective en 2019.
La couverture de 7 vaccins a augmenté (DTC3, HepB3, Hib3, IPV1, MCV1, PcV3 et RotaC) et 2 vaccins sont restés inchangés (MCV2 et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7401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7237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37341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40231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67280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32250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62190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27160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92130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57100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12207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093845" y="87039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7" name="pl17"/>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80241" y="870398"/>
              <a:ext cx="1378461" cy="0"/>
            </a:xfrm>
            <a:custGeom>
              <a:avLst/>
              <a:pathLst>
                <a:path w="1378461" h="0">
                  <a:moveTo>
                    <a:pt x="0" y="0"/>
                  </a:moveTo>
                  <a:lnTo>
                    <a:pt x="435303" y="0"/>
                  </a:lnTo>
                  <a:lnTo>
                    <a:pt x="652955" y="0"/>
                  </a:lnTo>
                  <a:lnTo>
                    <a:pt x="725505" y="0"/>
                  </a:lnTo>
                  <a:lnTo>
                    <a:pt x="870607" y="0"/>
                  </a:lnTo>
                  <a:lnTo>
                    <a:pt x="1378461" y="0"/>
                  </a:lnTo>
                </a:path>
              </a:pathLst>
            </a:custGeom>
            <a:ln w="116535" cap="flat">
              <a:solidFill>
                <a:srgbClr val="E8E8E8">
                  <a:alpha val="100000"/>
                </a:srgbClr>
              </a:solidFill>
              <a:prstDash val="solid"/>
              <a:round/>
            </a:ln>
          </p:spPr>
          <p:txBody>
            <a:bodyPr/>
            <a:lstStyle/>
            <a:p/>
          </p:txBody>
        </p:sp>
        <p:sp>
          <p:nvSpPr>
            <p:cNvPr id="23" name="pl23"/>
            <p:cNvSpPr/>
            <p:nvPr/>
          </p:nvSpPr>
          <p:spPr>
            <a:xfrm>
              <a:off x="6897893" y="1220700"/>
              <a:ext cx="1160809" cy="0"/>
            </a:xfrm>
            <a:custGeom>
              <a:avLst/>
              <a:pathLst>
                <a:path w="1160809" h="0">
                  <a:moveTo>
                    <a:pt x="0" y="0"/>
                  </a:moveTo>
                  <a:lnTo>
                    <a:pt x="290202" y="0"/>
                  </a:lnTo>
                  <a:lnTo>
                    <a:pt x="435303" y="0"/>
                  </a:lnTo>
                  <a:lnTo>
                    <a:pt x="652955" y="0"/>
                  </a:lnTo>
                  <a:lnTo>
                    <a:pt x="725505" y="0"/>
                  </a:lnTo>
                  <a:lnTo>
                    <a:pt x="1160809" y="0"/>
                  </a:lnTo>
                </a:path>
              </a:pathLst>
            </a:custGeom>
            <a:ln w="116535" cap="flat">
              <a:solidFill>
                <a:srgbClr val="E8E8E8">
                  <a:alpha val="100000"/>
                </a:srgbClr>
              </a:solidFill>
              <a:prstDash val="solid"/>
              <a:round/>
            </a:ln>
          </p:spPr>
          <p:txBody>
            <a:bodyPr/>
            <a:lstStyle/>
            <a:p/>
          </p:txBody>
        </p:sp>
        <p:sp>
          <p:nvSpPr>
            <p:cNvPr id="24" name="pl24"/>
            <p:cNvSpPr/>
            <p:nvPr/>
          </p:nvSpPr>
          <p:spPr>
            <a:xfrm>
              <a:off x="6535140" y="1571001"/>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5" name="pl25"/>
            <p:cNvSpPr/>
            <p:nvPr/>
          </p:nvSpPr>
          <p:spPr>
            <a:xfrm>
              <a:off x="6535140" y="1921302"/>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6" name="pl26"/>
            <p:cNvSpPr/>
            <p:nvPr/>
          </p:nvSpPr>
          <p:spPr>
            <a:xfrm>
              <a:off x="6535140" y="2271604"/>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7" name="pl27"/>
            <p:cNvSpPr/>
            <p:nvPr/>
          </p:nvSpPr>
          <p:spPr>
            <a:xfrm>
              <a:off x="6535140" y="2621905"/>
              <a:ext cx="507854" cy="0"/>
            </a:xfrm>
            <a:custGeom>
              <a:avLst/>
              <a:pathLst>
                <a:path w="507854" h="0">
                  <a:moveTo>
                    <a:pt x="0" y="0"/>
                  </a:moveTo>
                  <a:lnTo>
                    <a:pt x="145101" y="0"/>
                  </a:lnTo>
                  <a:lnTo>
                    <a:pt x="217651" y="0"/>
                  </a:lnTo>
                  <a:lnTo>
                    <a:pt x="435303" y="0"/>
                  </a:lnTo>
                  <a:lnTo>
                    <a:pt x="507854" y="0"/>
                  </a:lnTo>
                  <a:lnTo>
                    <a:pt x="507854" y="0"/>
                  </a:lnTo>
                </a:path>
              </a:pathLst>
            </a:custGeom>
            <a:ln w="116535" cap="flat">
              <a:solidFill>
                <a:srgbClr val="E8E8E8">
                  <a:alpha val="100000"/>
                </a:srgbClr>
              </a:solidFill>
              <a:prstDash val="solid"/>
              <a:round/>
            </a:ln>
          </p:spPr>
          <p:txBody>
            <a:bodyPr/>
            <a:lstStyle/>
            <a:p/>
          </p:txBody>
        </p:sp>
        <p:sp>
          <p:nvSpPr>
            <p:cNvPr id="28" name="pl28"/>
            <p:cNvSpPr/>
            <p:nvPr/>
          </p:nvSpPr>
          <p:spPr>
            <a:xfrm>
              <a:off x="5954735" y="2972206"/>
              <a:ext cx="725505" cy="0"/>
            </a:xfrm>
            <a:custGeom>
              <a:avLst/>
              <a:pathLst>
                <a:path w="725505" h="0">
                  <a:moveTo>
                    <a:pt x="0" y="0"/>
                  </a:moveTo>
                  <a:lnTo>
                    <a:pt x="435303" y="0"/>
                  </a:lnTo>
                  <a:lnTo>
                    <a:pt x="507854" y="0"/>
                  </a:lnTo>
                  <a:lnTo>
                    <a:pt x="652955" y="0"/>
                  </a:lnTo>
                  <a:lnTo>
                    <a:pt x="725505" y="0"/>
                  </a:lnTo>
                  <a:lnTo>
                    <a:pt x="725505" y="0"/>
                  </a:lnTo>
                </a:path>
              </a:pathLst>
            </a:custGeom>
            <a:ln w="116535" cap="flat">
              <a:solidFill>
                <a:srgbClr val="E8E8E8">
                  <a:alpha val="100000"/>
                </a:srgbClr>
              </a:solidFill>
              <a:prstDash val="solid"/>
              <a:round/>
            </a:ln>
          </p:spPr>
          <p:txBody>
            <a:bodyPr/>
            <a:lstStyle/>
            <a:p/>
          </p:txBody>
        </p:sp>
        <p:sp>
          <p:nvSpPr>
            <p:cNvPr id="29" name="pl29"/>
            <p:cNvSpPr/>
            <p:nvPr/>
          </p:nvSpPr>
          <p:spPr>
            <a:xfrm>
              <a:off x="1746801" y="3322508"/>
              <a:ext cx="4062833" cy="0"/>
            </a:xfrm>
            <a:custGeom>
              <a:avLst/>
              <a:pathLst>
                <a:path w="4062833" h="0">
                  <a:moveTo>
                    <a:pt x="0" y="0"/>
                  </a:moveTo>
                  <a:lnTo>
                    <a:pt x="1596113" y="0"/>
                  </a:lnTo>
                  <a:lnTo>
                    <a:pt x="2103967" y="0"/>
                  </a:lnTo>
                  <a:lnTo>
                    <a:pt x="2321618" y="0"/>
                  </a:lnTo>
                  <a:lnTo>
                    <a:pt x="4062833" y="0"/>
                  </a:lnTo>
                  <a:lnTo>
                    <a:pt x="4062833" y="0"/>
                  </a:lnTo>
                </a:path>
              </a:pathLst>
            </a:custGeom>
            <a:ln w="116535" cap="flat">
              <a:solidFill>
                <a:srgbClr val="E8E8E8">
                  <a:alpha val="100000"/>
                </a:srgbClr>
              </a:solidFill>
              <a:prstDash val="solid"/>
              <a:round/>
            </a:ln>
          </p:spPr>
          <p:txBody>
            <a:bodyPr/>
            <a:lstStyle/>
            <a:p/>
          </p:txBody>
        </p:sp>
        <p:sp>
          <p:nvSpPr>
            <p:cNvPr id="30" name="pl30"/>
            <p:cNvSpPr/>
            <p:nvPr/>
          </p:nvSpPr>
          <p:spPr>
            <a:xfrm>
              <a:off x="5301780" y="3672809"/>
              <a:ext cx="1088258" cy="0"/>
            </a:xfrm>
            <a:custGeom>
              <a:avLst/>
              <a:pathLst>
                <a:path w="1088258" h="0">
                  <a:moveTo>
                    <a:pt x="0" y="0"/>
                  </a:moveTo>
                  <a:lnTo>
                    <a:pt x="362752" y="0"/>
                  </a:lnTo>
                  <a:lnTo>
                    <a:pt x="870607" y="0"/>
                  </a:lnTo>
                  <a:lnTo>
                    <a:pt x="943157" y="0"/>
                  </a:lnTo>
                  <a:lnTo>
                    <a:pt x="1088258" y="0"/>
                  </a:lnTo>
                  <a:lnTo>
                    <a:pt x="1088258" y="0"/>
                  </a:lnTo>
                </a:path>
              </a:pathLst>
            </a:custGeom>
            <a:ln w="116535" cap="flat">
              <a:solidFill>
                <a:srgbClr val="E8E8E8">
                  <a:alpha val="100000"/>
                </a:srgbClr>
              </a:solidFill>
              <a:prstDash val="solid"/>
              <a:round/>
            </a:ln>
          </p:spPr>
          <p:txBody>
            <a:bodyPr/>
            <a:lstStyle/>
            <a:p/>
          </p:txBody>
        </p:sp>
        <p:sp>
          <p:nvSpPr>
            <p:cNvPr id="31" name="pl31"/>
            <p:cNvSpPr/>
            <p:nvPr/>
          </p:nvSpPr>
          <p:spPr>
            <a:xfrm>
              <a:off x="6244937" y="4023110"/>
              <a:ext cx="1233360" cy="0"/>
            </a:xfrm>
            <a:custGeom>
              <a:avLst/>
              <a:pathLst>
                <a:path w="1233360" h="0">
                  <a:moveTo>
                    <a:pt x="0" y="0"/>
                  </a:moveTo>
                  <a:lnTo>
                    <a:pt x="290202" y="0"/>
                  </a:lnTo>
                  <a:lnTo>
                    <a:pt x="580404" y="0"/>
                  </a:lnTo>
                  <a:lnTo>
                    <a:pt x="798056" y="0"/>
                  </a:lnTo>
                  <a:lnTo>
                    <a:pt x="1015708" y="0"/>
                  </a:lnTo>
                  <a:lnTo>
                    <a:pt x="1233360" y="0"/>
                  </a:lnTo>
                </a:path>
              </a:pathLst>
            </a:custGeom>
            <a:ln w="116535" cap="flat">
              <a:solidFill>
                <a:srgbClr val="E8E8E8">
                  <a:alpha val="100000"/>
                </a:srgbClr>
              </a:solidFill>
              <a:prstDash val="solid"/>
              <a:round/>
            </a:ln>
          </p:spPr>
          <p:txBody>
            <a:bodyPr/>
            <a:lstStyle/>
            <a:p/>
          </p:txBody>
        </p:sp>
        <p:sp>
          <p:nvSpPr>
            <p:cNvPr id="32" name="pl32"/>
            <p:cNvSpPr/>
            <p:nvPr/>
          </p:nvSpPr>
          <p:spPr>
            <a:xfrm>
              <a:off x="6172387" y="4373412"/>
              <a:ext cx="725505" cy="0"/>
            </a:xfrm>
            <a:custGeom>
              <a:avLst/>
              <a:pathLst>
                <a:path w="725505" h="0">
                  <a:moveTo>
                    <a:pt x="0" y="0"/>
                  </a:moveTo>
                  <a:lnTo>
                    <a:pt x="290202" y="0"/>
                  </a:lnTo>
                  <a:lnTo>
                    <a:pt x="435303" y="0"/>
                  </a:lnTo>
                  <a:lnTo>
                    <a:pt x="507854" y="0"/>
                  </a:lnTo>
                  <a:lnTo>
                    <a:pt x="507854" y="0"/>
                  </a:lnTo>
                  <a:lnTo>
                    <a:pt x="725505" y="0"/>
                  </a:lnTo>
                </a:path>
              </a:pathLst>
            </a:custGeom>
            <a:ln w="116535" cap="flat">
              <a:solidFill>
                <a:srgbClr val="E8E8E8">
                  <a:alpha val="100000"/>
                </a:srgbClr>
              </a:solidFill>
              <a:prstDash val="solid"/>
              <a:round/>
            </a:ln>
          </p:spPr>
          <p:txBody>
            <a:bodyPr/>
            <a:lstStyle/>
            <a:p/>
          </p:txBody>
        </p:sp>
        <p:sp>
          <p:nvSpPr>
            <p:cNvPr id="33" name="pl33"/>
            <p:cNvSpPr/>
            <p:nvPr/>
          </p:nvSpPr>
          <p:spPr>
            <a:xfrm>
              <a:off x="6317488" y="4723713"/>
              <a:ext cx="580404" cy="0"/>
            </a:xfrm>
            <a:custGeom>
              <a:avLst/>
              <a:pathLst>
                <a:path w="580404" h="0">
                  <a:moveTo>
                    <a:pt x="0" y="0"/>
                  </a:moveTo>
                  <a:lnTo>
                    <a:pt x="72550" y="0"/>
                  </a:lnTo>
                  <a:lnTo>
                    <a:pt x="217651" y="0"/>
                  </a:lnTo>
                  <a:lnTo>
                    <a:pt x="217651" y="0"/>
                  </a:lnTo>
                  <a:lnTo>
                    <a:pt x="290202" y="0"/>
                  </a:lnTo>
                  <a:lnTo>
                    <a:pt x="580404" y="0"/>
                  </a:lnTo>
                </a:path>
              </a:pathLst>
            </a:custGeom>
            <a:ln w="116535" cap="flat">
              <a:solidFill>
                <a:srgbClr val="E8E8E8">
                  <a:alpha val="100000"/>
                </a:srgbClr>
              </a:solidFill>
              <a:prstDash val="solid"/>
              <a:round/>
            </a:ln>
          </p:spPr>
          <p:txBody>
            <a:bodyPr/>
            <a:lstStyle/>
            <a:p/>
          </p:txBody>
        </p:sp>
        <p:sp>
          <p:nvSpPr>
            <p:cNvPr id="34" name="pl34"/>
            <p:cNvSpPr/>
            <p:nvPr/>
          </p:nvSpPr>
          <p:spPr>
            <a:xfrm>
              <a:off x="5664533" y="5074015"/>
              <a:ext cx="1015708" cy="0"/>
            </a:xfrm>
            <a:custGeom>
              <a:avLst/>
              <a:pathLst>
                <a:path w="1015708" h="0">
                  <a:moveTo>
                    <a:pt x="0" y="0"/>
                  </a:moveTo>
                  <a:lnTo>
                    <a:pt x="290202" y="0"/>
                  </a:lnTo>
                  <a:lnTo>
                    <a:pt x="435303" y="0"/>
                  </a:lnTo>
                  <a:lnTo>
                    <a:pt x="435303" y="0"/>
                  </a:lnTo>
                  <a:lnTo>
                    <a:pt x="507854" y="0"/>
                  </a:lnTo>
                  <a:lnTo>
                    <a:pt x="1015708" y="0"/>
                  </a:lnTo>
                </a:path>
              </a:pathLst>
            </a:custGeom>
            <a:ln w="116535" cap="flat">
              <a:solidFill>
                <a:srgbClr val="E8E8E8">
                  <a:alpha val="100000"/>
                </a:srgbClr>
              </a:solidFill>
              <a:prstDash val="solid"/>
              <a:round/>
            </a:ln>
          </p:spPr>
          <p:txBody>
            <a:bodyPr/>
            <a:lstStyle/>
            <a:p/>
          </p:txBody>
        </p:sp>
        <p:sp>
          <p:nvSpPr>
            <p:cNvPr id="35" name="pt35"/>
            <p:cNvSpPr/>
            <p:nvPr/>
          </p:nvSpPr>
          <p:spPr>
            <a:xfrm>
              <a:off x="740124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1104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286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63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574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420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286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9339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8359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463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4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3849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3064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3849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933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8933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124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3849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3064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3849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933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933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124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3849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3064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3849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9339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9339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1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3849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3064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3849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4829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574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6594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031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5808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855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174230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3384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8462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0639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9728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600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6788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4043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855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855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2084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24043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3849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3064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561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737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0319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16788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5808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9339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757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757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129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8553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3064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0319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53064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9339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095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600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95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1678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502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7574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42979"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61747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99593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27042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560631"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99593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98022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83512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34297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98022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83512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34297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98022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83512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34297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98022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61747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907676"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54492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32727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61747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168403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74686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574686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23901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32727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32727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76257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19787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41553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6544923"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61747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61747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25472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47237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683512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03706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89196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61747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1012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3" name="tx153"/>
            <p:cNvSpPr/>
            <p:nvPr/>
          </p:nvSpPr>
          <p:spPr>
            <a:xfrm>
              <a:off x="56324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7227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3660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50810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69166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093845" y="398022"/>
              <a:ext cx="31773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Mali,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(81%) et 2023 (85%). La couverture par le DTC1 a augmenté en 2024 (91%) par rapport à 2023, et était plus élevée qu'en 2019. Entre 2019 et 2024, la couverture par le DTC1 a atteint son niveau le plus bas en 2020 (75 %).
En 2023, 7 vaccins avaient une couverture inférieure à celle de 2019.
En 2024, 1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4890979"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491580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21" name="tx21"/>
            <p:cNvSpPr/>
            <p:nvPr/>
          </p:nvSpPr>
          <p:spPr>
            <a:xfrm>
              <a:off x="491580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22" name="pl2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677769" y="988125"/>
              <a:ext cx="476071"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lor</a:t>
              </a:r>
            </a:p>
          </p:txBody>
        </p:sp>
        <p:sp>
          <p:nvSpPr>
            <p:cNvPr id="25" name="tx25"/>
            <p:cNvSpPr/>
            <p:nvPr/>
          </p:nvSpPr>
          <p:spPr>
            <a:xfrm>
              <a:off x="4537843" y="1144546"/>
              <a:ext cx="75592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de l'introduction</a:t>
              </a:r>
            </a:p>
          </p:txBody>
        </p:sp>
        <p:sp>
          <p:nvSpPr>
            <p:cNvPr id="26" name="rc2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9" name="tx2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pl3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7" name="pl3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38" name="tx3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398022"/>
              <a:ext cx="6084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Mali, 2024-2024</a:t>
              </a:r>
            </a:p>
          </p:txBody>
        </p:sp>
        <p:sp>
          <p:nvSpPr>
            <p:cNvPr id="41" name="tx41"/>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 name="tx42"/>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au Mali est 2024.
En 2024, la couverture du programme de première dose (HPV1) chez les filles était de 15% et la couverture du programme de dernière dose (HPVc) était de 15%.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62476"/>
              <a:ext cx="6444618" cy="1562048"/>
            </a:xfrm>
            <a:custGeom>
              <a:avLst/>
              <a:pathLst>
                <a:path w="6444618" h="1562048">
                  <a:moveTo>
                    <a:pt x="0" y="1562048"/>
                  </a:moveTo>
                  <a:lnTo>
                    <a:pt x="268525" y="1321733"/>
                  </a:lnTo>
                  <a:lnTo>
                    <a:pt x="537051" y="841102"/>
                  </a:lnTo>
                  <a:lnTo>
                    <a:pt x="805577" y="760997"/>
                  </a:lnTo>
                  <a:lnTo>
                    <a:pt x="1074103" y="520682"/>
                  </a:lnTo>
                  <a:lnTo>
                    <a:pt x="1342628" y="200262"/>
                  </a:lnTo>
                  <a:lnTo>
                    <a:pt x="1611154" y="160210"/>
                  </a:lnTo>
                  <a:lnTo>
                    <a:pt x="1879680" y="320420"/>
                  </a:lnTo>
                  <a:lnTo>
                    <a:pt x="2148206" y="320420"/>
                  </a:lnTo>
                  <a:lnTo>
                    <a:pt x="2416732" y="360472"/>
                  </a:lnTo>
                  <a:lnTo>
                    <a:pt x="2685257" y="360472"/>
                  </a:lnTo>
                  <a:lnTo>
                    <a:pt x="2953783" y="640840"/>
                  </a:lnTo>
                  <a:lnTo>
                    <a:pt x="3222309" y="680892"/>
                  </a:lnTo>
                  <a:lnTo>
                    <a:pt x="3490835" y="720945"/>
                  </a:lnTo>
                  <a:lnTo>
                    <a:pt x="3759360" y="640840"/>
                  </a:lnTo>
                  <a:lnTo>
                    <a:pt x="4027886" y="480630"/>
                  </a:lnTo>
                  <a:lnTo>
                    <a:pt x="4296412" y="240315"/>
                  </a:lnTo>
                  <a:lnTo>
                    <a:pt x="4564938" y="200262"/>
                  </a:lnTo>
                  <a:lnTo>
                    <a:pt x="4833464" y="240315"/>
                  </a:lnTo>
                  <a:lnTo>
                    <a:pt x="5101989" y="200262"/>
                  </a:lnTo>
                  <a:lnTo>
                    <a:pt x="5370515" y="480630"/>
                  </a:lnTo>
                  <a:lnTo>
                    <a:pt x="5639041" y="200262"/>
                  </a:lnTo>
                  <a:lnTo>
                    <a:pt x="5907567" y="280367"/>
                  </a:lnTo>
                  <a:lnTo>
                    <a:pt x="6176092" y="280367"/>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643632"/>
              <a:ext cx="1342628" cy="2242940"/>
            </a:xfrm>
            <a:custGeom>
              <a:avLst/>
              <a:pathLst>
                <a:path w="1342628" h="2242940">
                  <a:moveTo>
                    <a:pt x="0" y="2242940"/>
                  </a:moveTo>
                  <a:lnTo>
                    <a:pt x="268525" y="1361785"/>
                  </a:lnTo>
                  <a:lnTo>
                    <a:pt x="537051" y="1081417"/>
                  </a:lnTo>
                  <a:lnTo>
                    <a:pt x="805577" y="961260"/>
                  </a:lnTo>
                  <a:lnTo>
                    <a:pt x="1074103" y="0"/>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722424"/>
              <a:ext cx="3490835" cy="1081417"/>
            </a:xfrm>
            <a:custGeom>
              <a:avLst/>
              <a:pathLst>
                <a:path w="3490835" h="1081417">
                  <a:moveTo>
                    <a:pt x="0" y="1081417"/>
                  </a:moveTo>
                  <a:lnTo>
                    <a:pt x="268525" y="1001312"/>
                  </a:lnTo>
                  <a:lnTo>
                    <a:pt x="537051" y="961260"/>
                  </a:lnTo>
                  <a:lnTo>
                    <a:pt x="805577" y="801050"/>
                  </a:lnTo>
                  <a:lnTo>
                    <a:pt x="1074103" y="640840"/>
                  </a:lnTo>
                  <a:lnTo>
                    <a:pt x="1342628" y="480630"/>
                  </a:lnTo>
                  <a:lnTo>
                    <a:pt x="1611154" y="360472"/>
                  </a:lnTo>
                  <a:lnTo>
                    <a:pt x="1879680" y="360472"/>
                  </a:lnTo>
                  <a:lnTo>
                    <a:pt x="2148206" y="360472"/>
                  </a:lnTo>
                  <a:lnTo>
                    <a:pt x="2416732" y="680892"/>
                  </a:lnTo>
                  <a:lnTo>
                    <a:pt x="2685257" y="240315"/>
                  </a:lnTo>
                  <a:lnTo>
                    <a:pt x="2953783" y="520682"/>
                  </a:lnTo>
                  <a:lnTo>
                    <a:pt x="3222309" y="120157"/>
                  </a:lnTo>
                  <a:lnTo>
                    <a:pt x="3490835"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4076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328614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6511892" y="48481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4363685"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4076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8213" y="1620059"/>
              <a:ext cx="253210" cy="96526"/>
            </a:xfrm>
            <a:custGeom>
              <a:avLst/>
              <a:pathLst>
                <a:path w="253210" h="96526">
                  <a:moveTo>
                    <a:pt x="253210" y="0"/>
                  </a:moveTo>
                  <a:lnTo>
                    <a:pt x="0" y="96526"/>
                  </a:lnTo>
                </a:path>
              </a:pathLst>
            </a:custGeom>
          </p:spPr>
          <p:txBody>
            <a:bodyPr/>
            <a:lstStyle/>
            <a:p/>
          </p:txBody>
        </p:sp>
        <p:sp>
          <p:nvSpPr>
            <p:cNvPr id="39" name="pl39"/>
            <p:cNvSpPr/>
            <p:nvPr/>
          </p:nvSpPr>
          <p:spPr>
            <a:xfrm>
              <a:off x="7908755" y="1767889"/>
              <a:ext cx="252668" cy="86233"/>
            </a:xfrm>
            <a:custGeom>
              <a:avLst/>
              <a:pathLst>
                <a:path w="252668" h="86233">
                  <a:moveTo>
                    <a:pt x="252668" y="86233"/>
                  </a:moveTo>
                  <a:lnTo>
                    <a:pt x="0" y="0"/>
                  </a:lnTo>
                </a:path>
              </a:pathLst>
            </a:custGeom>
          </p:spPr>
          <p:txBody>
            <a:bodyPr/>
            <a:lstStyle/>
            <a:p/>
          </p:txBody>
        </p:sp>
        <p:sp>
          <p:nvSpPr>
            <p:cNvPr id="40" name="pl40"/>
            <p:cNvSpPr/>
            <p:nvPr/>
          </p:nvSpPr>
          <p:spPr>
            <a:xfrm>
              <a:off x="7911730" y="2643631"/>
              <a:ext cx="249692" cy="0"/>
            </a:xfrm>
            <a:custGeom>
              <a:avLst/>
              <a:pathLst>
                <a:path w="249692" h="0">
                  <a:moveTo>
                    <a:pt x="249692" y="0"/>
                  </a:moveTo>
                  <a:lnTo>
                    <a:pt x="0" y="0"/>
                  </a:lnTo>
                </a:path>
              </a:pathLst>
            </a:custGeom>
          </p:spPr>
          <p:txBody>
            <a:bodyPr/>
            <a:lstStyle/>
            <a:p/>
          </p:txBody>
        </p:sp>
        <p:sp>
          <p:nvSpPr>
            <p:cNvPr id="41" name="pl41"/>
            <p:cNvSpPr/>
            <p:nvPr/>
          </p:nvSpPr>
          <p:spPr>
            <a:xfrm>
              <a:off x="7911730" y="4445995"/>
              <a:ext cx="249692" cy="1"/>
            </a:xfrm>
            <a:custGeom>
              <a:avLst/>
              <a:pathLst>
                <a:path w="249692" h="1">
                  <a:moveTo>
                    <a:pt x="249692" y="1"/>
                  </a:moveTo>
                  <a:lnTo>
                    <a:pt x="0" y="0"/>
                  </a:lnTo>
                </a:path>
              </a:pathLst>
            </a:custGeom>
          </p:spPr>
          <p:txBody>
            <a:bodyPr/>
            <a:lstStyle/>
            <a:p/>
          </p:txBody>
        </p:sp>
        <p:sp>
          <p:nvSpPr>
            <p:cNvPr id="42" name="pg42"/>
            <p:cNvSpPr/>
            <p:nvPr/>
          </p:nvSpPr>
          <p:spPr>
            <a:xfrm>
              <a:off x="8092843" y="150883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3" name="tx43"/>
            <p:cNvSpPr/>
            <p:nvPr/>
          </p:nvSpPr>
          <p:spPr>
            <a:xfrm>
              <a:off x="8115703" y="154968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83%</a:t>
              </a:r>
            </a:p>
          </p:txBody>
        </p:sp>
        <p:sp>
          <p:nvSpPr>
            <p:cNvPr id="44" name="pg44"/>
            <p:cNvSpPr/>
            <p:nvPr/>
          </p:nvSpPr>
          <p:spPr>
            <a:xfrm>
              <a:off x="8092843" y="178133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217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6" name="pg46"/>
            <p:cNvSpPr/>
            <p:nvPr/>
          </p:nvSpPr>
          <p:spPr>
            <a:xfrm>
              <a:off x="8092843" y="25526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5934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48" name="pg48"/>
            <p:cNvSpPr/>
            <p:nvPr/>
          </p:nvSpPr>
          <p:spPr>
            <a:xfrm>
              <a:off x="8092843" y="43550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43958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15%</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7" name="tx77"/>
            <p:cNvSpPr/>
            <p:nvPr/>
          </p:nvSpPr>
          <p:spPr>
            <a:xfrm>
              <a:off x="3177870" y="580629"/>
              <a:ext cx="35224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Mali, 2000-2024</a:t>
              </a:r>
            </a:p>
          </p:txBody>
        </p:sp>
        <p:sp>
          <p:nvSpPr>
            <p:cNvPr id="78" name="tx78"/>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9" name="tx79"/>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0" name="tx80"/>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Mali dispose des 4 vaccins des ODD.
En 2024, le Mali n'aura atteint une couverture d'au moins 90 % pour aucun des 4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augmenté de 6 points de pourcentage, passant de 85 % en 2023 à 91 % en 2024.
- La couverture du DTC3 a augmenté de 7 points de pourcentage, passant de 75 % en 2023 à 82 % en 2024.
- Il y a eu 53 000 enfants sans dose de moins en 2024. Cela laisse 83 000 enfants sans vaccination, vulnérables aux maladies évitables par la vaccination, et 83 000 autres avec une protection incomplète.
- Le Mali représentait 2,1 % des enfants n'ayant reçu aucune dose de vaccin en Afrique occidentale et centrale (WCAR) et 0,6 % des enfants n'ayant reçu aucune dose de vaccin dans le monde.
- La couverture par le MCV1 a augmenté de 4 points de pourcentage, passant de 68 % en 2023 à 72 % en 2024. Il y a eu 258 000 enfants qui n'ont pas reçu la première vaccination contre la rougeole.
- La couverture par le MCV2 est restée constante à 60 % entre 2023 et 2024.
- La couverture de la dernière dose de la vaccination contre le papillomavirus (HPVc) chez les filles est restée constante à 15 %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Mali,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Mali.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DAPMHHIV-502652578-1607614</_dlc_DocId>
    <_dlc_DocIdUrl xmlns="9e17fbd9-fb4c-4d20-9ec4-18aa77a91b0d">
      <Url>https://unicef.sharepoint.com/teams/DAPM-Health-HIV/_layouts/15/DocIdRedir.aspx?ID=DAPMHHIV-502652578-1607614</Url>
      <Description>DAPMHHIV-502652578-1607614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3977c2df-437c-4268-a017-667801623e2b</vt:lpwstr>
  </property>
  <property fmtid="{D5CDD505-2E9C-101B-9397-08002B2CF9AE}" pid="4" name="MediaServiceImageTags">
    <vt:lpwstr/>
  </property>
</Properties>
</file>