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25f5862868fdda8f19e7cca63689211593c1c23.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518735"/>
            </a:xfrm>
            <a:custGeom>
              <a:avLst/>
              <a:pathLst>
                <a:path w="6444618" h="518735">
                  <a:moveTo>
                    <a:pt x="0" y="39902"/>
                  </a:moveTo>
                  <a:lnTo>
                    <a:pt x="268525" y="79805"/>
                  </a:lnTo>
                  <a:lnTo>
                    <a:pt x="537051" y="0"/>
                  </a:lnTo>
                  <a:lnTo>
                    <a:pt x="805577" y="0"/>
                  </a:lnTo>
                  <a:lnTo>
                    <a:pt x="1074103" y="0"/>
                  </a:lnTo>
                  <a:lnTo>
                    <a:pt x="1342628" y="39902"/>
                  </a:lnTo>
                  <a:lnTo>
                    <a:pt x="1611154" y="79805"/>
                  </a:lnTo>
                  <a:lnTo>
                    <a:pt x="1879680" y="159610"/>
                  </a:lnTo>
                  <a:lnTo>
                    <a:pt x="2148206" y="119708"/>
                  </a:lnTo>
                  <a:lnTo>
                    <a:pt x="2416732" y="438929"/>
                  </a:lnTo>
                  <a:lnTo>
                    <a:pt x="2685257" y="239416"/>
                  </a:lnTo>
                  <a:lnTo>
                    <a:pt x="2953783" y="119708"/>
                  </a:lnTo>
                  <a:lnTo>
                    <a:pt x="3222309" y="79805"/>
                  </a:lnTo>
                  <a:lnTo>
                    <a:pt x="3490835" y="119708"/>
                  </a:lnTo>
                  <a:lnTo>
                    <a:pt x="3759360" y="199513"/>
                  </a:lnTo>
                  <a:lnTo>
                    <a:pt x="4027886" y="399027"/>
                  </a:lnTo>
                  <a:lnTo>
                    <a:pt x="4296412" y="199513"/>
                  </a:lnTo>
                  <a:lnTo>
                    <a:pt x="4564938" y="319221"/>
                  </a:lnTo>
                  <a:lnTo>
                    <a:pt x="4833464" y="119708"/>
                  </a:lnTo>
                  <a:lnTo>
                    <a:pt x="5101989" y="319221"/>
                  </a:lnTo>
                  <a:lnTo>
                    <a:pt x="5370515" y="518735"/>
                  </a:lnTo>
                  <a:lnTo>
                    <a:pt x="5639041" y="478832"/>
                  </a:lnTo>
                  <a:lnTo>
                    <a:pt x="5907567" y="399027"/>
                  </a:lnTo>
                  <a:lnTo>
                    <a:pt x="6176092" y="478832"/>
                  </a:lnTo>
                  <a:lnTo>
                    <a:pt x="6444618" y="478832"/>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58515"/>
              <a:ext cx="6444618" cy="518735"/>
            </a:xfrm>
            <a:custGeom>
              <a:avLst/>
              <a:pathLst>
                <a:path w="6444618" h="518735">
                  <a:moveTo>
                    <a:pt x="0" y="119708"/>
                  </a:moveTo>
                  <a:lnTo>
                    <a:pt x="268525" y="39902"/>
                  </a:lnTo>
                  <a:lnTo>
                    <a:pt x="537051" y="39902"/>
                  </a:lnTo>
                  <a:lnTo>
                    <a:pt x="805577" y="0"/>
                  </a:lnTo>
                  <a:lnTo>
                    <a:pt x="1074103" y="0"/>
                  </a:lnTo>
                  <a:lnTo>
                    <a:pt x="1342628" y="0"/>
                  </a:lnTo>
                  <a:lnTo>
                    <a:pt x="1611154" y="39902"/>
                  </a:lnTo>
                  <a:lnTo>
                    <a:pt x="1879680" y="239416"/>
                  </a:lnTo>
                  <a:lnTo>
                    <a:pt x="2148206" y="319221"/>
                  </a:lnTo>
                  <a:lnTo>
                    <a:pt x="2416732" y="518735"/>
                  </a:lnTo>
                  <a:lnTo>
                    <a:pt x="2685257" y="319221"/>
                  </a:lnTo>
                  <a:lnTo>
                    <a:pt x="2953783" y="199513"/>
                  </a:lnTo>
                  <a:lnTo>
                    <a:pt x="3222309" y="239416"/>
                  </a:lnTo>
                  <a:lnTo>
                    <a:pt x="3490835" y="319221"/>
                  </a:lnTo>
                  <a:lnTo>
                    <a:pt x="3759360" y="319221"/>
                  </a:lnTo>
                  <a:lnTo>
                    <a:pt x="4027886" y="438929"/>
                  </a:lnTo>
                  <a:lnTo>
                    <a:pt x="4296412" y="359124"/>
                  </a:lnTo>
                  <a:lnTo>
                    <a:pt x="4564938" y="399027"/>
                  </a:lnTo>
                  <a:lnTo>
                    <a:pt x="4833464" y="199513"/>
                  </a:lnTo>
                  <a:lnTo>
                    <a:pt x="5101989" y="279319"/>
                  </a:lnTo>
                  <a:lnTo>
                    <a:pt x="5370515" y="478832"/>
                  </a:lnTo>
                  <a:lnTo>
                    <a:pt x="5639041" y="438929"/>
                  </a:lnTo>
                  <a:lnTo>
                    <a:pt x="5907567" y="399027"/>
                  </a:lnTo>
                  <a:lnTo>
                    <a:pt x="6176092" y="438929"/>
                  </a:lnTo>
                  <a:lnTo>
                    <a:pt x="6444618" y="478832"/>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98418"/>
              <a:ext cx="6444618" cy="558638"/>
            </a:xfrm>
            <a:custGeom>
              <a:avLst/>
              <a:pathLst>
                <a:path w="6444618" h="558638">
                  <a:moveTo>
                    <a:pt x="0" y="319221"/>
                  </a:moveTo>
                  <a:lnTo>
                    <a:pt x="268525" y="119708"/>
                  </a:lnTo>
                  <a:lnTo>
                    <a:pt x="537051" y="119708"/>
                  </a:lnTo>
                  <a:lnTo>
                    <a:pt x="805577" y="39902"/>
                  </a:lnTo>
                  <a:lnTo>
                    <a:pt x="1074103" y="39902"/>
                  </a:lnTo>
                  <a:lnTo>
                    <a:pt x="1342628" y="0"/>
                  </a:lnTo>
                  <a:lnTo>
                    <a:pt x="1611154" y="39902"/>
                  </a:lnTo>
                  <a:lnTo>
                    <a:pt x="1879680" y="39902"/>
                  </a:lnTo>
                  <a:lnTo>
                    <a:pt x="2148206" y="79805"/>
                  </a:lnTo>
                  <a:lnTo>
                    <a:pt x="2416732" y="279319"/>
                  </a:lnTo>
                  <a:lnTo>
                    <a:pt x="2685257" y="0"/>
                  </a:lnTo>
                  <a:lnTo>
                    <a:pt x="2953783" y="239416"/>
                  </a:lnTo>
                  <a:lnTo>
                    <a:pt x="3222309" y="239416"/>
                  </a:lnTo>
                  <a:lnTo>
                    <a:pt x="3490835" y="239416"/>
                  </a:lnTo>
                  <a:lnTo>
                    <a:pt x="3759360" y="279319"/>
                  </a:lnTo>
                  <a:lnTo>
                    <a:pt x="4027886" y="319221"/>
                  </a:lnTo>
                  <a:lnTo>
                    <a:pt x="4296412" y="359124"/>
                  </a:lnTo>
                  <a:lnTo>
                    <a:pt x="4564938" y="159610"/>
                  </a:lnTo>
                  <a:lnTo>
                    <a:pt x="4833464" y="159610"/>
                  </a:lnTo>
                  <a:lnTo>
                    <a:pt x="5101989" y="0"/>
                  </a:lnTo>
                  <a:lnTo>
                    <a:pt x="5370515" y="518735"/>
                  </a:lnTo>
                  <a:lnTo>
                    <a:pt x="5639041" y="558638"/>
                  </a:lnTo>
                  <a:lnTo>
                    <a:pt x="5907567" y="518735"/>
                  </a:lnTo>
                  <a:lnTo>
                    <a:pt x="6176092" y="478832"/>
                  </a:lnTo>
                  <a:lnTo>
                    <a:pt x="6444618" y="518735"/>
                  </a:lnTo>
                </a:path>
              </a:pathLst>
            </a:custGeom>
            <a:ln w="27101" cap="flat">
              <a:solidFill>
                <a:srgbClr val="00BFC4">
                  <a:alpha val="100000"/>
                </a:srgbClr>
              </a:solidFill>
              <a:prstDash val="solid"/>
              <a:round/>
            </a:ln>
          </p:spPr>
          <p:txBody>
            <a:bodyPr/>
            <a:lstStyle/>
            <a:p/>
          </p:txBody>
        </p:sp>
        <p:sp>
          <p:nvSpPr>
            <p:cNvPr id="30" name="pl30"/>
            <p:cNvSpPr/>
            <p:nvPr/>
          </p:nvSpPr>
          <p:spPr>
            <a:xfrm>
              <a:off x="1985330" y="1318612"/>
              <a:ext cx="5907567" cy="1197081"/>
            </a:xfrm>
            <a:custGeom>
              <a:avLst/>
              <a:pathLst>
                <a:path w="5907567" h="1197081">
                  <a:moveTo>
                    <a:pt x="0" y="1197081"/>
                  </a:moveTo>
                  <a:lnTo>
                    <a:pt x="268525" y="119708"/>
                  </a:lnTo>
                  <a:lnTo>
                    <a:pt x="537051" y="39902"/>
                  </a:lnTo>
                  <a:lnTo>
                    <a:pt x="805577" y="39902"/>
                  </a:lnTo>
                  <a:lnTo>
                    <a:pt x="1074103" y="0"/>
                  </a:lnTo>
                  <a:lnTo>
                    <a:pt x="1342628" y="159610"/>
                  </a:lnTo>
                  <a:lnTo>
                    <a:pt x="1611154" y="79805"/>
                  </a:lnTo>
                  <a:lnTo>
                    <a:pt x="1879680" y="39902"/>
                  </a:lnTo>
                  <a:lnTo>
                    <a:pt x="2148206" y="39902"/>
                  </a:lnTo>
                  <a:lnTo>
                    <a:pt x="2416732" y="119708"/>
                  </a:lnTo>
                  <a:lnTo>
                    <a:pt x="2685257" y="159610"/>
                  </a:lnTo>
                  <a:lnTo>
                    <a:pt x="2953783" y="199513"/>
                  </a:lnTo>
                  <a:lnTo>
                    <a:pt x="3222309" y="239416"/>
                  </a:lnTo>
                  <a:lnTo>
                    <a:pt x="3490835" y="359124"/>
                  </a:lnTo>
                  <a:lnTo>
                    <a:pt x="3759360" y="159610"/>
                  </a:lnTo>
                  <a:lnTo>
                    <a:pt x="4027886" y="279319"/>
                  </a:lnTo>
                  <a:lnTo>
                    <a:pt x="4296412" y="119708"/>
                  </a:lnTo>
                  <a:lnTo>
                    <a:pt x="4564938" y="159610"/>
                  </a:lnTo>
                  <a:lnTo>
                    <a:pt x="4833464" y="239416"/>
                  </a:lnTo>
                  <a:lnTo>
                    <a:pt x="5101989" y="279319"/>
                  </a:lnTo>
                  <a:lnTo>
                    <a:pt x="5370515" y="239416"/>
                  </a:lnTo>
                  <a:lnTo>
                    <a:pt x="5639041" y="239416"/>
                  </a:lnTo>
                  <a:lnTo>
                    <a:pt x="5907567" y="239416"/>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75906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79897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87877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51965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67926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946953" y="247731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5268" y="1383938"/>
              <a:ext cx="256154" cy="166070"/>
            </a:xfrm>
            <a:custGeom>
              <a:avLst/>
              <a:pathLst>
                <a:path w="256154" h="166070">
                  <a:moveTo>
                    <a:pt x="256154" y="0"/>
                  </a:moveTo>
                  <a:lnTo>
                    <a:pt x="0" y="166070"/>
                  </a:lnTo>
                </a:path>
              </a:pathLst>
            </a:custGeom>
          </p:spPr>
          <p:txBody>
            <a:bodyPr/>
            <a:lstStyle/>
            <a:p/>
          </p:txBody>
        </p:sp>
        <p:sp>
          <p:nvSpPr>
            <p:cNvPr id="41" name="pl41"/>
            <p:cNvSpPr/>
            <p:nvPr/>
          </p:nvSpPr>
          <p:spPr>
            <a:xfrm>
              <a:off x="7906707" y="1657916"/>
              <a:ext cx="254715" cy="132353"/>
            </a:xfrm>
            <a:custGeom>
              <a:avLst/>
              <a:pathLst>
                <a:path w="254715" h="132353">
                  <a:moveTo>
                    <a:pt x="254715" y="0"/>
                  </a:moveTo>
                  <a:lnTo>
                    <a:pt x="0" y="132353"/>
                  </a:lnTo>
                </a:path>
              </a:pathLst>
            </a:custGeom>
          </p:spPr>
          <p:txBody>
            <a:bodyPr/>
            <a:lstStyle/>
            <a:p/>
          </p:txBody>
        </p:sp>
        <p:sp>
          <p:nvSpPr>
            <p:cNvPr id="42" name="pl42"/>
            <p:cNvSpPr/>
            <p:nvPr/>
          </p:nvSpPr>
          <p:spPr>
            <a:xfrm>
              <a:off x="7909950" y="1841516"/>
              <a:ext cx="251472" cy="61474"/>
            </a:xfrm>
            <a:custGeom>
              <a:avLst/>
              <a:pathLst>
                <a:path w="251472" h="61474">
                  <a:moveTo>
                    <a:pt x="251472" y="61474"/>
                  </a:moveTo>
                  <a:lnTo>
                    <a:pt x="0" y="0"/>
                  </a:lnTo>
                </a:path>
              </a:pathLst>
            </a:custGeom>
          </p:spPr>
          <p:txBody>
            <a:bodyPr/>
            <a:lstStyle/>
            <a:p/>
          </p:txBody>
        </p:sp>
        <p:sp>
          <p:nvSpPr>
            <p:cNvPr id="43" name="pl43"/>
            <p:cNvSpPr/>
            <p:nvPr/>
          </p:nvSpPr>
          <p:spPr>
            <a:xfrm>
              <a:off x="7902923" y="1926221"/>
              <a:ext cx="258500" cy="233812"/>
            </a:xfrm>
            <a:custGeom>
              <a:avLst/>
              <a:pathLst>
                <a:path w="258500" h="233812">
                  <a:moveTo>
                    <a:pt x="258500" y="233812"/>
                  </a:moveTo>
                  <a:lnTo>
                    <a:pt x="0" y="0"/>
                  </a:lnTo>
                </a:path>
              </a:pathLst>
            </a:custGeom>
          </p:spPr>
          <p:txBody>
            <a:bodyPr/>
            <a:lstStyle/>
            <a:p/>
          </p:txBody>
        </p:sp>
        <p:sp>
          <p:nvSpPr>
            <p:cNvPr id="44" name="pg44"/>
            <p:cNvSpPr/>
            <p:nvPr/>
          </p:nvSpPr>
          <p:spPr>
            <a:xfrm>
              <a:off x="8092843" y="127036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5" name="tx45"/>
            <p:cNvSpPr/>
            <p:nvPr/>
          </p:nvSpPr>
          <p:spPr>
            <a:xfrm>
              <a:off x="8115703" y="131120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93%</a:t>
              </a:r>
            </a:p>
          </p:txBody>
        </p:sp>
        <p:sp>
          <p:nvSpPr>
            <p:cNvPr id="46" name="pg46"/>
            <p:cNvSpPr/>
            <p:nvPr/>
          </p:nvSpPr>
          <p:spPr>
            <a:xfrm>
              <a:off x="8092843" y="154546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15703" y="158630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87%</a:t>
              </a:r>
            </a:p>
          </p:txBody>
        </p:sp>
        <p:sp>
          <p:nvSpPr>
            <p:cNvPr id="48" name="pg48"/>
            <p:cNvSpPr/>
            <p:nvPr/>
          </p:nvSpPr>
          <p:spPr>
            <a:xfrm>
              <a:off x="8092843" y="181864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185948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86%</a:t>
              </a:r>
            </a:p>
          </p:txBody>
        </p:sp>
        <p:sp>
          <p:nvSpPr>
            <p:cNvPr id="50" name="pg50"/>
            <p:cNvSpPr/>
            <p:nvPr/>
          </p:nvSpPr>
          <p:spPr>
            <a:xfrm>
              <a:off x="8092843" y="209083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1" name="tx51"/>
            <p:cNvSpPr/>
            <p:nvPr/>
          </p:nvSpPr>
          <p:spPr>
            <a:xfrm>
              <a:off x="8115703" y="213167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84%</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Republic of Moldova,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84%.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2024, MCV1 coverage NA and MCV2 coverage was below, but close to the 95% target.
Between 2023 and 2024, 0 vaccines increased coverage, 2 declined and 2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3522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093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2664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8307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7879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74503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671323"/>
              <a:ext cx="249522" cy="202316"/>
            </a:xfrm>
            <a:prstGeom prst="rect">
              <a:avLst/>
            </a:prstGeom>
            <a:solidFill>
              <a:srgbClr val="1CABE2">
                <a:alpha val="100000"/>
              </a:srgbClr>
            </a:solidFill>
          </p:spPr>
          <p:txBody>
            <a:bodyPr/>
            <a:lstStyle/>
            <a:p/>
          </p:txBody>
        </p:sp>
        <p:sp>
          <p:nvSpPr>
            <p:cNvPr id="23" name="rc23"/>
            <p:cNvSpPr/>
            <p:nvPr/>
          </p:nvSpPr>
          <p:spPr>
            <a:xfrm>
              <a:off x="1573521" y="3573919"/>
              <a:ext cx="249522" cy="299720"/>
            </a:xfrm>
            <a:prstGeom prst="rect">
              <a:avLst/>
            </a:prstGeom>
            <a:solidFill>
              <a:srgbClr val="1CABE2">
                <a:alpha val="100000"/>
              </a:srgbClr>
            </a:solidFill>
          </p:spPr>
          <p:txBody>
            <a:bodyPr/>
            <a:lstStyle/>
            <a:p/>
          </p:txBody>
        </p:sp>
        <p:sp>
          <p:nvSpPr>
            <p:cNvPr id="24" name="rc24"/>
            <p:cNvSpPr/>
            <p:nvPr/>
          </p:nvSpPr>
          <p:spPr>
            <a:xfrm>
              <a:off x="1850769" y="3774567"/>
              <a:ext cx="249522" cy="99072"/>
            </a:xfrm>
            <a:prstGeom prst="rect">
              <a:avLst/>
            </a:prstGeom>
            <a:solidFill>
              <a:srgbClr val="1CABE2">
                <a:alpha val="100000"/>
              </a:srgbClr>
            </a:solidFill>
          </p:spPr>
          <p:txBody>
            <a:bodyPr/>
            <a:lstStyle/>
            <a:p/>
          </p:txBody>
        </p:sp>
        <p:sp>
          <p:nvSpPr>
            <p:cNvPr id="25" name="rc25"/>
            <p:cNvSpPr/>
            <p:nvPr/>
          </p:nvSpPr>
          <p:spPr>
            <a:xfrm>
              <a:off x="2128016" y="3771647"/>
              <a:ext cx="249522" cy="101992"/>
            </a:xfrm>
            <a:prstGeom prst="rect">
              <a:avLst/>
            </a:prstGeom>
            <a:solidFill>
              <a:srgbClr val="1CABE2">
                <a:alpha val="100000"/>
              </a:srgbClr>
            </a:solidFill>
          </p:spPr>
          <p:txBody>
            <a:bodyPr/>
            <a:lstStyle/>
            <a:p/>
          </p:txBody>
        </p:sp>
        <p:sp>
          <p:nvSpPr>
            <p:cNvPr id="26" name="rc26"/>
            <p:cNvSpPr/>
            <p:nvPr/>
          </p:nvSpPr>
          <p:spPr>
            <a:xfrm>
              <a:off x="2405264" y="3765807"/>
              <a:ext cx="249522" cy="107832"/>
            </a:xfrm>
            <a:prstGeom prst="rect">
              <a:avLst/>
            </a:prstGeom>
            <a:solidFill>
              <a:srgbClr val="1CABE2">
                <a:alpha val="100000"/>
              </a:srgbClr>
            </a:solidFill>
          </p:spPr>
          <p:txBody>
            <a:bodyPr/>
            <a:lstStyle/>
            <a:p/>
          </p:txBody>
        </p:sp>
        <p:sp>
          <p:nvSpPr>
            <p:cNvPr id="27" name="rc27"/>
            <p:cNvSpPr/>
            <p:nvPr/>
          </p:nvSpPr>
          <p:spPr>
            <a:xfrm>
              <a:off x="2682512" y="3658809"/>
              <a:ext cx="249522" cy="214830"/>
            </a:xfrm>
            <a:prstGeom prst="rect">
              <a:avLst/>
            </a:prstGeom>
            <a:solidFill>
              <a:srgbClr val="1CABE2">
                <a:alpha val="100000"/>
              </a:srgbClr>
            </a:solidFill>
          </p:spPr>
          <p:txBody>
            <a:bodyPr/>
            <a:lstStyle/>
            <a:p/>
          </p:txBody>
        </p:sp>
        <p:sp>
          <p:nvSpPr>
            <p:cNvPr id="28" name="rc28"/>
            <p:cNvSpPr/>
            <p:nvPr/>
          </p:nvSpPr>
          <p:spPr>
            <a:xfrm>
              <a:off x="2959759" y="3552228"/>
              <a:ext cx="249522" cy="321411"/>
            </a:xfrm>
            <a:prstGeom prst="rect">
              <a:avLst/>
            </a:prstGeom>
            <a:solidFill>
              <a:srgbClr val="1CABE2">
                <a:alpha val="100000"/>
              </a:srgbClr>
            </a:solidFill>
          </p:spPr>
          <p:txBody>
            <a:bodyPr/>
            <a:lstStyle/>
            <a:p/>
          </p:txBody>
        </p:sp>
        <p:sp>
          <p:nvSpPr>
            <p:cNvPr id="29" name="rc29"/>
            <p:cNvSpPr/>
            <p:nvPr/>
          </p:nvSpPr>
          <p:spPr>
            <a:xfrm>
              <a:off x="3237007" y="3331557"/>
              <a:ext cx="249522" cy="542082"/>
            </a:xfrm>
            <a:prstGeom prst="rect">
              <a:avLst/>
            </a:prstGeom>
            <a:solidFill>
              <a:srgbClr val="1CABE2">
                <a:alpha val="100000"/>
              </a:srgbClr>
            </a:solidFill>
          </p:spPr>
          <p:txBody>
            <a:bodyPr/>
            <a:lstStyle/>
            <a:p/>
          </p:txBody>
        </p:sp>
        <p:sp>
          <p:nvSpPr>
            <p:cNvPr id="30" name="rc30"/>
            <p:cNvSpPr/>
            <p:nvPr/>
          </p:nvSpPr>
          <p:spPr>
            <a:xfrm>
              <a:off x="3514255" y="3430212"/>
              <a:ext cx="249522" cy="443427"/>
            </a:xfrm>
            <a:prstGeom prst="rect">
              <a:avLst/>
            </a:prstGeom>
            <a:solidFill>
              <a:srgbClr val="1CABE2">
                <a:alpha val="100000"/>
              </a:srgbClr>
            </a:solidFill>
          </p:spPr>
          <p:txBody>
            <a:bodyPr/>
            <a:lstStyle/>
            <a:p/>
          </p:txBody>
        </p:sp>
        <p:sp>
          <p:nvSpPr>
            <p:cNvPr id="31" name="rc31"/>
            <p:cNvSpPr/>
            <p:nvPr/>
          </p:nvSpPr>
          <p:spPr>
            <a:xfrm>
              <a:off x="3791502" y="2504979"/>
              <a:ext cx="249522" cy="1368660"/>
            </a:xfrm>
            <a:prstGeom prst="rect">
              <a:avLst/>
            </a:prstGeom>
            <a:solidFill>
              <a:srgbClr val="1CABE2">
                <a:alpha val="100000"/>
              </a:srgbClr>
            </a:solidFill>
          </p:spPr>
          <p:txBody>
            <a:bodyPr/>
            <a:lstStyle/>
            <a:p/>
          </p:txBody>
        </p:sp>
        <p:sp>
          <p:nvSpPr>
            <p:cNvPr id="32" name="rc32"/>
            <p:cNvSpPr/>
            <p:nvPr/>
          </p:nvSpPr>
          <p:spPr>
            <a:xfrm>
              <a:off x="4068750" y="3099623"/>
              <a:ext cx="249522" cy="774016"/>
            </a:xfrm>
            <a:prstGeom prst="rect">
              <a:avLst/>
            </a:prstGeom>
            <a:solidFill>
              <a:srgbClr val="1CABE2">
                <a:alpha val="100000"/>
              </a:srgbClr>
            </a:solidFill>
          </p:spPr>
          <p:txBody>
            <a:bodyPr/>
            <a:lstStyle/>
            <a:p/>
          </p:txBody>
        </p:sp>
        <p:sp>
          <p:nvSpPr>
            <p:cNvPr id="33" name="rc33"/>
            <p:cNvSpPr/>
            <p:nvPr/>
          </p:nvSpPr>
          <p:spPr>
            <a:xfrm>
              <a:off x="4345998" y="3455658"/>
              <a:ext cx="249522" cy="417981"/>
            </a:xfrm>
            <a:prstGeom prst="rect">
              <a:avLst/>
            </a:prstGeom>
            <a:solidFill>
              <a:srgbClr val="1CABE2">
                <a:alpha val="100000"/>
              </a:srgbClr>
            </a:solidFill>
          </p:spPr>
          <p:txBody>
            <a:bodyPr/>
            <a:lstStyle/>
            <a:p/>
          </p:txBody>
        </p:sp>
        <p:sp>
          <p:nvSpPr>
            <p:cNvPr id="34" name="rc34"/>
            <p:cNvSpPr/>
            <p:nvPr/>
          </p:nvSpPr>
          <p:spPr>
            <a:xfrm>
              <a:off x="4623245" y="3566828"/>
              <a:ext cx="249522" cy="306811"/>
            </a:xfrm>
            <a:prstGeom prst="rect">
              <a:avLst/>
            </a:prstGeom>
            <a:solidFill>
              <a:srgbClr val="1CABE2">
                <a:alpha val="100000"/>
              </a:srgbClr>
            </a:solidFill>
          </p:spPr>
          <p:txBody>
            <a:bodyPr/>
            <a:lstStyle/>
            <a:p/>
          </p:txBody>
        </p:sp>
        <p:sp>
          <p:nvSpPr>
            <p:cNvPr id="35" name="rc35"/>
            <p:cNvSpPr/>
            <p:nvPr/>
          </p:nvSpPr>
          <p:spPr>
            <a:xfrm>
              <a:off x="4900493" y="3486110"/>
              <a:ext cx="249522" cy="387529"/>
            </a:xfrm>
            <a:prstGeom prst="rect">
              <a:avLst/>
            </a:prstGeom>
            <a:solidFill>
              <a:srgbClr val="1CABE2">
                <a:alpha val="100000"/>
              </a:srgbClr>
            </a:solidFill>
          </p:spPr>
          <p:txBody>
            <a:bodyPr/>
            <a:lstStyle/>
            <a:p/>
          </p:txBody>
        </p:sp>
        <p:sp>
          <p:nvSpPr>
            <p:cNvPr id="36" name="rc36"/>
            <p:cNvSpPr/>
            <p:nvPr/>
          </p:nvSpPr>
          <p:spPr>
            <a:xfrm>
              <a:off x="5177741" y="3241244"/>
              <a:ext cx="249522" cy="632395"/>
            </a:xfrm>
            <a:prstGeom prst="rect">
              <a:avLst/>
            </a:prstGeom>
            <a:solidFill>
              <a:srgbClr val="1CABE2">
                <a:alpha val="100000"/>
              </a:srgbClr>
            </a:solidFill>
          </p:spPr>
          <p:txBody>
            <a:bodyPr/>
            <a:lstStyle/>
            <a:p/>
          </p:txBody>
        </p:sp>
        <p:sp>
          <p:nvSpPr>
            <p:cNvPr id="37" name="rc37"/>
            <p:cNvSpPr/>
            <p:nvPr/>
          </p:nvSpPr>
          <p:spPr>
            <a:xfrm>
              <a:off x="5454988" y="2738582"/>
              <a:ext cx="249522" cy="1135057"/>
            </a:xfrm>
            <a:prstGeom prst="rect">
              <a:avLst/>
            </a:prstGeom>
            <a:solidFill>
              <a:srgbClr val="1CABE2">
                <a:alpha val="100000"/>
              </a:srgbClr>
            </a:solidFill>
          </p:spPr>
          <p:txBody>
            <a:bodyPr/>
            <a:lstStyle/>
            <a:p/>
          </p:txBody>
        </p:sp>
        <p:sp>
          <p:nvSpPr>
            <p:cNvPr id="38" name="rc38"/>
            <p:cNvSpPr/>
            <p:nvPr/>
          </p:nvSpPr>
          <p:spPr>
            <a:xfrm>
              <a:off x="5732236" y="3277536"/>
              <a:ext cx="249522" cy="596103"/>
            </a:xfrm>
            <a:prstGeom prst="rect">
              <a:avLst/>
            </a:prstGeom>
            <a:solidFill>
              <a:srgbClr val="1CABE2">
                <a:alpha val="100000"/>
              </a:srgbClr>
            </a:solidFill>
          </p:spPr>
          <p:txBody>
            <a:bodyPr/>
            <a:lstStyle/>
            <a:p/>
          </p:txBody>
        </p:sp>
        <p:sp>
          <p:nvSpPr>
            <p:cNvPr id="39" name="rc39"/>
            <p:cNvSpPr/>
            <p:nvPr/>
          </p:nvSpPr>
          <p:spPr>
            <a:xfrm>
              <a:off x="6009484" y="3057908"/>
              <a:ext cx="249522" cy="815731"/>
            </a:xfrm>
            <a:prstGeom prst="rect">
              <a:avLst/>
            </a:prstGeom>
            <a:solidFill>
              <a:srgbClr val="1CABE2">
                <a:alpha val="100000"/>
              </a:srgbClr>
            </a:solidFill>
          </p:spPr>
          <p:txBody>
            <a:bodyPr/>
            <a:lstStyle/>
            <a:p/>
          </p:txBody>
        </p:sp>
        <p:sp>
          <p:nvSpPr>
            <p:cNvPr id="40" name="rc40"/>
            <p:cNvSpPr/>
            <p:nvPr/>
          </p:nvSpPr>
          <p:spPr>
            <a:xfrm>
              <a:off x="6286731" y="3528242"/>
              <a:ext cx="249522" cy="345397"/>
            </a:xfrm>
            <a:prstGeom prst="rect">
              <a:avLst/>
            </a:prstGeom>
            <a:solidFill>
              <a:srgbClr val="1CABE2">
                <a:alpha val="100000"/>
              </a:srgbClr>
            </a:solidFill>
          </p:spPr>
          <p:txBody>
            <a:bodyPr/>
            <a:lstStyle/>
            <a:p/>
          </p:txBody>
        </p:sp>
        <p:sp>
          <p:nvSpPr>
            <p:cNvPr id="41" name="rc41"/>
            <p:cNvSpPr/>
            <p:nvPr/>
          </p:nvSpPr>
          <p:spPr>
            <a:xfrm>
              <a:off x="6563979" y="3143215"/>
              <a:ext cx="249522" cy="730424"/>
            </a:xfrm>
            <a:prstGeom prst="rect">
              <a:avLst/>
            </a:prstGeom>
            <a:solidFill>
              <a:srgbClr val="1CABE2">
                <a:alpha val="100000"/>
              </a:srgbClr>
            </a:solidFill>
          </p:spPr>
          <p:txBody>
            <a:bodyPr/>
            <a:lstStyle/>
            <a:p/>
          </p:txBody>
        </p:sp>
        <p:sp>
          <p:nvSpPr>
            <p:cNvPr id="42" name="rc42"/>
            <p:cNvSpPr/>
            <p:nvPr/>
          </p:nvSpPr>
          <p:spPr>
            <a:xfrm>
              <a:off x="6841227" y="2802823"/>
              <a:ext cx="249522" cy="1070817"/>
            </a:xfrm>
            <a:prstGeom prst="rect">
              <a:avLst/>
            </a:prstGeom>
            <a:solidFill>
              <a:srgbClr val="1CABE2">
                <a:alpha val="100000"/>
              </a:srgbClr>
            </a:solidFill>
          </p:spPr>
          <p:txBody>
            <a:bodyPr/>
            <a:lstStyle/>
            <a:p/>
          </p:txBody>
        </p:sp>
        <p:sp>
          <p:nvSpPr>
            <p:cNvPr id="43" name="rc43"/>
            <p:cNvSpPr/>
            <p:nvPr/>
          </p:nvSpPr>
          <p:spPr>
            <a:xfrm>
              <a:off x="7118474" y="2939021"/>
              <a:ext cx="249522" cy="934618"/>
            </a:xfrm>
            <a:prstGeom prst="rect">
              <a:avLst/>
            </a:prstGeom>
            <a:solidFill>
              <a:srgbClr val="1CABE2">
                <a:alpha val="100000"/>
              </a:srgbClr>
            </a:solidFill>
          </p:spPr>
          <p:txBody>
            <a:bodyPr/>
            <a:lstStyle/>
            <a:p/>
          </p:txBody>
        </p:sp>
        <p:sp>
          <p:nvSpPr>
            <p:cNvPr id="44" name="rc44"/>
            <p:cNvSpPr/>
            <p:nvPr/>
          </p:nvSpPr>
          <p:spPr>
            <a:xfrm>
              <a:off x="7395722" y="3145718"/>
              <a:ext cx="249522" cy="727922"/>
            </a:xfrm>
            <a:prstGeom prst="rect">
              <a:avLst/>
            </a:prstGeom>
            <a:solidFill>
              <a:srgbClr val="1CABE2">
                <a:alpha val="100000"/>
              </a:srgbClr>
            </a:solidFill>
          </p:spPr>
          <p:txBody>
            <a:bodyPr/>
            <a:lstStyle/>
            <a:p/>
          </p:txBody>
        </p:sp>
        <p:sp>
          <p:nvSpPr>
            <p:cNvPr id="45" name="rc45"/>
            <p:cNvSpPr/>
            <p:nvPr/>
          </p:nvSpPr>
          <p:spPr>
            <a:xfrm>
              <a:off x="7672970" y="2988453"/>
              <a:ext cx="249522" cy="885186"/>
            </a:xfrm>
            <a:prstGeom prst="rect">
              <a:avLst/>
            </a:prstGeom>
            <a:solidFill>
              <a:srgbClr val="1CABE2">
                <a:alpha val="100000"/>
              </a:srgbClr>
            </a:solidFill>
          </p:spPr>
          <p:txBody>
            <a:bodyPr/>
            <a:lstStyle/>
            <a:p/>
          </p:txBody>
        </p:sp>
        <p:sp>
          <p:nvSpPr>
            <p:cNvPr id="46" name="rc46"/>
            <p:cNvSpPr/>
            <p:nvPr/>
          </p:nvSpPr>
          <p:spPr>
            <a:xfrm>
              <a:off x="7950217" y="3009728"/>
              <a:ext cx="249522" cy="863912"/>
            </a:xfrm>
            <a:prstGeom prst="rect">
              <a:avLst/>
            </a:prstGeom>
            <a:solidFill>
              <a:srgbClr val="1CABE2">
                <a:alpha val="100000"/>
              </a:srgbClr>
            </a:solidFill>
          </p:spPr>
          <p:txBody>
            <a:bodyPr/>
            <a:lstStyle/>
            <a:p/>
          </p:txBody>
        </p:sp>
        <p:sp>
          <p:nvSpPr>
            <p:cNvPr id="47" name="rc47"/>
            <p:cNvSpPr/>
            <p:nvPr/>
          </p:nvSpPr>
          <p:spPr>
            <a:xfrm>
              <a:off x="1296273" y="3368057"/>
              <a:ext cx="249522" cy="303266"/>
            </a:xfrm>
            <a:prstGeom prst="rect">
              <a:avLst/>
            </a:prstGeom>
            <a:solidFill>
              <a:srgbClr val="B3B3B3">
                <a:alpha val="100000"/>
              </a:srgbClr>
            </a:solidFill>
          </p:spPr>
          <p:txBody>
            <a:bodyPr/>
            <a:lstStyle/>
            <a:p/>
          </p:txBody>
        </p:sp>
        <p:sp>
          <p:nvSpPr>
            <p:cNvPr id="48" name="rc48"/>
            <p:cNvSpPr/>
            <p:nvPr/>
          </p:nvSpPr>
          <p:spPr>
            <a:xfrm>
              <a:off x="1573521" y="3573919"/>
              <a:ext cx="249522" cy="0"/>
            </a:xfrm>
            <a:prstGeom prst="rect">
              <a:avLst/>
            </a:prstGeom>
            <a:solidFill>
              <a:srgbClr val="B3B3B3">
                <a:alpha val="100000"/>
              </a:srgbClr>
            </a:solidFill>
          </p:spPr>
          <p:txBody>
            <a:bodyPr/>
            <a:lstStyle/>
            <a:p/>
          </p:txBody>
        </p:sp>
        <p:sp>
          <p:nvSpPr>
            <p:cNvPr id="49" name="rc49"/>
            <p:cNvSpPr/>
            <p:nvPr/>
          </p:nvSpPr>
          <p:spPr>
            <a:xfrm>
              <a:off x="1850769" y="3576631"/>
              <a:ext cx="249522" cy="197936"/>
            </a:xfrm>
            <a:prstGeom prst="rect">
              <a:avLst/>
            </a:prstGeom>
            <a:solidFill>
              <a:srgbClr val="B3B3B3">
                <a:alpha val="100000"/>
              </a:srgbClr>
            </a:solidFill>
          </p:spPr>
          <p:txBody>
            <a:bodyPr/>
            <a:lstStyle/>
            <a:p/>
          </p:txBody>
        </p:sp>
        <p:sp>
          <p:nvSpPr>
            <p:cNvPr id="50" name="rc50"/>
            <p:cNvSpPr/>
            <p:nvPr/>
          </p:nvSpPr>
          <p:spPr>
            <a:xfrm>
              <a:off x="2128016" y="3669446"/>
              <a:ext cx="249522" cy="102201"/>
            </a:xfrm>
            <a:prstGeom prst="rect">
              <a:avLst/>
            </a:prstGeom>
            <a:solidFill>
              <a:srgbClr val="B3B3B3">
                <a:alpha val="100000"/>
              </a:srgbClr>
            </a:solidFill>
          </p:spPr>
          <p:txBody>
            <a:bodyPr/>
            <a:lstStyle/>
            <a:p/>
          </p:txBody>
        </p:sp>
        <p:sp>
          <p:nvSpPr>
            <p:cNvPr id="51" name="rc51"/>
            <p:cNvSpPr/>
            <p:nvPr/>
          </p:nvSpPr>
          <p:spPr>
            <a:xfrm>
              <a:off x="2405264" y="3658183"/>
              <a:ext cx="249522" cy="107624"/>
            </a:xfrm>
            <a:prstGeom prst="rect">
              <a:avLst/>
            </a:prstGeom>
            <a:solidFill>
              <a:srgbClr val="B3B3B3">
                <a:alpha val="100000"/>
              </a:srgbClr>
            </a:solidFill>
          </p:spPr>
          <p:txBody>
            <a:bodyPr/>
            <a:lstStyle/>
            <a:p/>
          </p:txBody>
        </p:sp>
        <p:sp>
          <p:nvSpPr>
            <p:cNvPr id="52" name="rc52"/>
            <p:cNvSpPr/>
            <p:nvPr/>
          </p:nvSpPr>
          <p:spPr>
            <a:xfrm>
              <a:off x="2682512" y="3658809"/>
              <a:ext cx="249522" cy="0"/>
            </a:xfrm>
            <a:prstGeom prst="rect">
              <a:avLst/>
            </a:prstGeom>
            <a:solidFill>
              <a:srgbClr val="B3B3B3">
                <a:alpha val="100000"/>
              </a:srgbClr>
            </a:solidFill>
          </p:spPr>
          <p:txBody>
            <a:bodyPr/>
            <a:lstStyle/>
            <a:p/>
          </p:txBody>
        </p:sp>
        <p:sp>
          <p:nvSpPr>
            <p:cNvPr id="53" name="rc53"/>
            <p:cNvSpPr/>
            <p:nvPr/>
          </p:nvSpPr>
          <p:spPr>
            <a:xfrm>
              <a:off x="2959759" y="3552228"/>
              <a:ext cx="249522" cy="0"/>
            </a:xfrm>
            <a:prstGeom prst="rect">
              <a:avLst/>
            </a:prstGeom>
            <a:solidFill>
              <a:srgbClr val="B3B3B3">
                <a:alpha val="100000"/>
              </a:srgbClr>
            </a:solidFill>
          </p:spPr>
          <p:txBody>
            <a:bodyPr/>
            <a:lstStyle/>
            <a:p/>
          </p:txBody>
        </p:sp>
        <p:sp>
          <p:nvSpPr>
            <p:cNvPr id="54" name="rc54"/>
            <p:cNvSpPr/>
            <p:nvPr/>
          </p:nvSpPr>
          <p:spPr>
            <a:xfrm>
              <a:off x="3237007" y="3006182"/>
              <a:ext cx="249522" cy="325374"/>
            </a:xfrm>
            <a:prstGeom prst="rect">
              <a:avLst/>
            </a:prstGeom>
            <a:solidFill>
              <a:srgbClr val="B3B3B3">
                <a:alpha val="100000"/>
              </a:srgbClr>
            </a:solidFill>
          </p:spPr>
          <p:txBody>
            <a:bodyPr/>
            <a:lstStyle/>
            <a:p/>
          </p:txBody>
        </p:sp>
        <p:sp>
          <p:nvSpPr>
            <p:cNvPr id="55" name="rc55"/>
            <p:cNvSpPr/>
            <p:nvPr/>
          </p:nvSpPr>
          <p:spPr>
            <a:xfrm>
              <a:off x="3514255" y="2765071"/>
              <a:ext cx="249522" cy="665141"/>
            </a:xfrm>
            <a:prstGeom prst="rect">
              <a:avLst/>
            </a:prstGeom>
            <a:solidFill>
              <a:srgbClr val="B3B3B3">
                <a:alpha val="100000"/>
              </a:srgbClr>
            </a:solidFill>
          </p:spPr>
          <p:txBody>
            <a:bodyPr/>
            <a:lstStyle/>
            <a:p/>
          </p:txBody>
        </p:sp>
        <p:sp>
          <p:nvSpPr>
            <p:cNvPr id="56" name="rc56"/>
            <p:cNvSpPr/>
            <p:nvPr/>
          </p:nvSpPr>
          <p:spPr>
            <a:xfrm>
              <a:off x="3791502" y="2162710"/>
              <a:ext cx="249522" cy="342269"/>
            </a:xfrm>
            <a:prstGeom prst="rect">
              <a:avLst/>
            </a:prstGeom>
            <a:solidFill>
              <a:srgbClr val="B3B3B3">
                <a:alpha val="100000"/>
              </a:srgbClr>
            </a:solidFill>
          </p:spPr>
          <p:txBody>
            <a:bodyPr/>
            <a:lstStyle/>
            <a:p/>
          </p:txBody>
        </p:sp>
        <p:sp>
          <p:nvSpPr>
            <p:cNvPr id="57" name="rc57"/>
            <p:cNvSpPr/>
            <p:nvPr/>
          </p:nvSpPr>
          <p:spPr>
            <a:xfrm>
              <a:off x="4068750" y="2767991"/>
              <a:ext cx="249522" cy="331632"/>
            </a:xfrm>
            <a:prstGeom prst="rect">
              <a:avLst/>
            </a:prstGeom>
            <a:solidFill>
              <a:srgbClr val="B3B3B3">
                <a:alpha val="100000"/>
              </a:srgbClr>
            </a:solidFill>
          </p:spPr>
          <p:txBody>
            <a:bodyPr/>
            <a:lstStyle/>
            <a:p/>
          </p:txBody>
        </p:sp>
        <p:sp>
          <p:nvSpPr>
            <p:cNvPr id="58" name="rc58"/>
            <p:cNvSpPr/>
            <p:nvPr/>
          </p:nvSpPr>
          <p:spPr>
            <a:xfrm>
              <a:off x="4345998" y="3141963"/>
              <a:ext cx="249522" cy="313694"/>
            </a:xfrm>
            <a:prstGeom prst="rect">
              <a:avLst/>
            </a:prstGeom>
            <a:solidFill>
              <a:srgbClr val="B3B3B3">
                <a:alpha val="100000"/>
              </a:srgbClr>
            </a:solidFill>
          </p:spPr>
          <p:txBody>
            <a:bodyPr/>
            <a:lstStyle/>
            <a:p/>
          </p:txBody>
        </p:sp>
        <p:sp>
          <p:nvSpPr>
            <p:cNvPr id="59" name="rc59"/>
            <p:cNvSpPr/>
            <p:nvPr/>
          </p:nvSpPr>
          <p:spPr>
            <a:xfrm>
              <a:off x="4623245" y="3055614"/>
              <a:ext cx="249522" cy="511214"/>
            </a:xfrm>
            <a:prstGeom prst="rect">
              <a:avLst/>
            </a:prstGeom>
            <a:solidFill>
              <a:srgbClr val="B3B3B3">
                <a:alpha val="100000"/>
              </a:srgbClr>
            </a:solidFill>
          </p:spPr>
          <p:txBody>
            <a:bodyPr/>
            <a:lstStyle/>
            <a:p/>
          </p:txBody>
        </p:sp>
        <p:sp>
          <p:nvSpPr>
            <p:cNvPr id="60" name="rc60"/>
            <p:cNvSpPr/>
            <p:nvPr/>
          </p:nvSpPr>
          <p:spPr>
            <a:xfrm>
              <a:off x="4900493" y="2904606"/>
              <a:ext cx="249522" cy="581503"/>
            </a:xfrm>
            <a:prstGeom prst="rect">
              <a:avLst/>
            </a:prstGeom>
            <a:solidFill>
              <a:srgbClr val="B3B3B3">
                <a:alpha val="100000"/>
              </a:srgbClr>
            </a:solidFill>
          </p:spPr>
          <p:txBody>
            <a:bodyPr/>
            <a:lstStyle/>
            <a:p/>
          </p:txBody>
        </p:sp>
        <p:sp>
          <p:nvSpPr>
            <p:cNvPr id="61" name="rc61"/>
            <p:cNvSpPr/>
            <p:nvPr/>
          </p:nvSpPr>
          <p:spPr>
            <a:xfrm>
              <a:off x="5177741" y="2819717"/>
              <a:ext cx="249522" cy="421527"/>
            </a:xfrm>
            <a:prstGeom prst="rect">
              <a:avLst/>
            </a:prstGeom>
            <a:solidFill>
              <a:srgbClr val="B3B3B3">
                <a:alpha val="100000"/>
              </a:srgbClr>
            </a:solidFill>
          </p:spPr>
          <p:txBody>
            <a:bodyPr/>
            <a:lstStyle/>
            <a:p/>
          </p:txBody>
        </p:sp>
        <p:sp>
          <p:nvSpPr>
            <p:cNvPr id="62" name="rc62"/>
            <p:cNvSpPr/>
            <p:nvPr/>
          </p:nvSpPr>
          <p:spPr>
            <a:xfrm>
              <a:off x="5454988" y="2532094"/>
              <a:ext cx="249522" cy="206487"/>
            </a:xfrm>
            <a:prstGeom prst="rect">
              <a:avLst/>
            </a:prstGeom>
            <a:solidFill>
              <a:srgbClr val="B3B3B3">
                <a:alpha val="100000"/>
              </a:srgbClr>
            </a:solidFill>
          </p:spPr>
          <p:txBody>
            <a:bodyPr/>
            <a:lstStyle/>
            <a:p/>
          </p:txBody>
        </p:sp>
        <p:sp>
          <p:nvSpPr>
            <p:cNvPr id="63" name="rc63"/>
            <p:cNvSpPr/>
            <p:nvPr/>
          </p:nvSpPr>
          <p:spPr>
            <a:xfrm>
              <a:off x="5732236" y="2780922"/>
              <a:ext cx="249522" cy="496613"/>
            </a:xfrm>
            <a:prstGeom prst="rect">
              <a:avLst/>
            </a:prstGeom>
            <a:solidFill>
              <a:srgbClr val="B3B3B3">
                <a:alpha val="100000"/>
              </a:srgbClr>
            </a:solidFill>
          </p:spPr>
          <p:txBody>
            <a:bodyPr/>
            <a:lstStyle/>
            <a:p/>
          </p:txBody>
        </p:sp>
        <p:sp>
          <p:nvSpPr>
            <p:cNvPr id="64" name="rc64"/>
            <p:cNvSpPr/>
            <p:nvPr/>
          </p:nvSpPr>
          <p:spPr>
            <a:xfrm>
              <a:off x="6009484" y="2785928"/>
              <a:ext cx="249522" cy="271980"/>
            </a:xfrm>
            <a:prstGeom prst="rect">
              <a:avLst/>
            </a:prstGeom>
            <a:solidFill>
              <a:srgbClr val="B3B3B3">
                <a:alpha val="100000"/>
              </a:srgbClr>
            </a:solidFill>
          </p:spPr>
          <p:txBody>
            <a:bodyPr/>
            <a:lstStyle/>
            <a:p/>
          </p:txBody>
        </p:sp>
        <p:sp>
          <p:nvSpPr>
            <p:cNvPr id="65" name="rc65"/>
            <p:cNvSpPr/>
            <p:nvPr/>
          </p:nvSpPr>
          <p:spPr>
            <a:xfrm>
              <a:off x="6286731" y="3269193"/>
              <a:ext cx="249522" cy="259048"/>
            </a:xfrm>
            <a:prstGeom prst="rect">
              <a:avLst/>
            </a:prstGeom>
            <a:solidFill>
              <a:srgbClr val="B3B3B3">
                <a:alpha val="100000"/>
              </a:srgbClr>
            </a:solidFill>
          </p:spPr>
          <p:txBody>
            <a:bodyPr/>
            <a:lstStyle/>
            <a:p/>
          </p:txBody>
        </p:sp>
        <p:sp>
          <p:nvSpPr>
            <p:cNvPr id="66" name="rc66"/>
            <p:cNvSpPr/>
            <p:nvPr/>
          </p:nvSpPr>
          <p:spPr>
            <a:xfrm>
              <a:off x="6563979" y="3143215"/>
              <a:ext cx="249522" cy="0"/>
            </a:xfrm>
            <a:prstGeom prst="rect">
              <a:avLst/>
            </a:prstGeom>
            <a:solidFill>
              <a:srgbClr val="B3B3B3">
                <a:alpha val="100000"/>
              </a:srgbClr>
            </a:solidFill>
          </p:spPr>
          <p:txBody>
            <a:bodyPr/>
            <a:lstStyle/>
            <a:p/>
          </p:txBody>
        </p:sp>
        <p:sp>
          <p:nvSpPr>
            <p:cNvPr id="67" name="rc67"/>
            <p:cNvSpPr/>
            <p:nvPr/>
          </p:nvSpPr>
          <p:spPr>
            <a:xfrm>
              <a:off x="6841227" y="2802823"/>
              <a:ext cx="249522" cy="0"/>
            </a:xfrm>
            <a:prstGeom prst="rect">
              <a:avLst/>
            </a:prstGeom>
            <a:solidFill>
              <a:srgbClr val="B3B3B3">
                <a:alpha val="100000"/>
              </a:srgbClr>
            </a:solidFill>
          </p:spPr>
          <p:txBody>
            <a:bodyPr/>
            <a:lstStyle/>
            <a:p/>
          </p:txBody>
        </p:sp>
        <p:sp>
          <p:nvSpPr>
            <p:cNvPr id="68" name="rc68"/>
            <p:cNvSpPr/>
            <p:nvPr/>
          </p:nvSpPr>
          <p:spPr>
            <a:xfrm>
              <a:off x="7118474" y="2939021"/>
              <a:ext cx="249522" cy="0"/>
            </a:xfrm>
            <a:prstGeom prst="rect">
              <a:avLst/>
            </a:prstGeom>
            <a:solidFill>
              <a:srgbClr val="B3B3B3">
                <a:alpha val="100000"/>
              </a:srgbClr>
            </a:solidFill>
          </p:spPr>
          <p:txBody>
            <a:bodyPr/>
            <a:lstStyle/>
            <a:p/>
          </p:txBody>
        </p:sp>
        <p:sp>
          <p:nvSpPr>
            <p:cNvPr id="69" name="rc69"/>
            <p:cNvSpPr/>
            <p:nvPr/>
          </p:nvSpPr>
          <p:spPr>
            <a:xfrm>
              <a:off x="7395722" y="3079600"/>
              <a:ext cx="249522" cy="66117"/>
            </a:xfrm>
            <a:prstGeom prst="rect">
              <a:avLst/>
            </a:prstGeom>
            <a:solidFill>
              <a:srgbClr val="B3B3B3">
                <a:alpha val="100000"/>
              </a:srgbClr>
            </a:solidFill>
          </p:spPr>
          <p:txBody>
            <a:bodyPr/>
            <a:lstStyle/>
            <a:p/>
          </p:txBody>
        </p:sp>
        <p:sp>
          <p:nvSpPr>
            <p:cNvPr id="70" name="rc70"/>
            <p:cNvSpPr/>
            <p:nvPr/>
          </p:nvSpPr>
          <p:spPr>
            <a:xfrm>
              <a:off x="7672970" y="2988453"/>
              <a:ext cx="249522" cy="0"/>
            </a:xfrm>
            <a:prstGeom prst="rect">
              <a:avLst/>
            </a:prstGeom>
            <a:solidFill>
              <a:srgbClr val="B3B3B3">
                <a:alpha val="100000"/>
              </a:srgbClr>
            </a:solidFill>
          </p:spPr>
          <p:txBody>
            <a:bodyPr/>
            <a:lstStyle/>
            <a:p/>
          </p:txBody>
        </p:sp>
        <p:sp>
          <p:nvSpPr>
            <p:cNvPr id="71" name="rc71"/>
            <p:cNvSpPr/>
            <p:nvPr/>
          </p:nvSpPr>
          <p:spPr>
            <a:xfrm>
              <a:off x="7950217" y="2943193"/>
              <a:ext cx="249522" cy="66534"/>
            </a:xfrm>
            <a:prstGeom prst="rect">
              <a:avLst/>
            </a:prstGeom>
            <a:solidFill>
              <a:srgbClr val="B3B3B3">
                <a:alpha val="100000"/>
              </a:srgbClr>
            </a:solidFill>
          </p:spPr>
          <p:txBody>
            <a:bodyPr/>
            <a:lstStyle/>
            <a:p/>
          </p:txBody>
        </p:sp>
        <p:sp>
          <p:nvSpPr>
            <p:cNvPr id="72" name="pl72"/>
            <p:cNvSpPr/>
            <p:nvPr/>
          </p:nvSpPr>
          <p:spPr>
            <a:xfrm>
              <a:off x="1421035" y="1050606"/>
              <a:ext cx="6653943" cy="370701"/>
            </a:xfrm>
            <a:custGeom>
              <a:avLst/>
              <a:pathLst>
                <a:path w="6653943" h="370701">
                  <a:moveTo>
                    <a:pt x="0" y="28515"/>
                  </a:moveTo>
                  <a:lnTo>
                    <a:pt x="277247" y="57030"/>
                  </a:lnTo>
                  <a:lnTo>
                    <a:pt x="554495" y="0"/>
                  </a:lnTo>
                  <a:lnTo>
                    <a:pt x="831742" y="0"/>
                  </a:lnTo>
                  <a:lnTo>
                    <a:pt x="1108990" y="0"/>
                  </a:lnTo>
                  <a:lnTo>
                    <a:pt x="1386238" y="28515"/>
                  </a:lnTo>
                  <a:lnTo>
                    <a:pt x="1663485" y="57030"/>
                  </a:lnTo>
                  <a:lnTo>
                    <a:pt x="1940733" y="114061"/>
                  </a:lnTo>
                  <a:lnTo>
                    <a:pt x="2217981" y="85546"/>
                  </a:lnTo>
                  <a:lnTo>
                    <a:pt x="2495228" y="313670"/>
                  </a:lnTo>
                  <a:lnTo>
                    <a:pt x="2772476" y="171092"/>
                  </a:lnTo>
                  <a:lnTo>
                    <a:pt x="3049724" y="85546"/>
                  </a:lnTo>
                  <a:lnTo>
                    <a:pt x="3326971" y="57030"/>
                  </a:lnTo>
                  <a:lnTo>
                    <a:pt x="3604219" y="85546"/>
                  </a:lnTo>
                  <a:lnTo>
                    <a:pt x="3881467" y="142577"/>
                  </a:lnTo>
                  <a:lnTo>
                    <a:pt x="4158714" y="285154"/>
                  </a:lnTo>
                  <a:lnTo>
                    <a:pt x="4435962" y="142577"/>
                  </a:lnTo>
                  <a:lnTo>
                    <a:pt x="4713210" y="228123"/>
                  </a:lnTo>
                  <a:lnTo>
                    <a:pt x="4990457" y="85546"/>
                  </a:lnTo>
                  <a:lnTo>
                    <a:pt x="5267705" y="228123"/>
                  </a:lnTo>
                  <a:lnTo>
                    <a:pt x="5544953" y="370701"/>
                  </a:lnTo>
                  <a:lnTo>
                    <a:pt x="5822200" y="342185"/>
                  </a:lnTo>
                  <a:lnTo>
                    <a:pt x="6099448" y="285154"/>
                  </a:lnTo>
                  <a:lnTo>
                    <a:pt x="6376696" y="342185"/>
                  </a:lnTo>
                  <a:lnTo>
                    <a:pt x="6653943" y="342185"/>
                  </a:lnTo>
                </a:path>
              </a:pathLst>
            </a:custGeom>
            <a:ln w="27101" cap="flat">
              <a:solidFill>
                <a:srgbClr val="0058AB">
                  <a:alpha val="50196"/>
                </a:srgbClr>
              </a:solidFill>
              <a:prstDash val="solid"/>
              <a:round/>
            </a:ln>
          </p:spPr>
          <p:txBody>
            <a:bodyPr/>
            <a:lstStyle/>
            <a:p/>
          </p:txBody>
        </p:sp>
        <p:sp>
          <p:nvSpPr>
            <p:cNvPr id="73" name="pl73"/>
            <p:cNvSpPr/>
            <p:nvPr/>
          </p:nvSpPr>
          <p:spPr>
            <a:xfrm>
              <a:off x="1421035" y="1079121"/>
              <a:ext cx="6653943" cy="370701"/>
            </a:xfrm>
            <a:custGeom>
              <a:avLst/>
              <a:pathLst>
                <a:path w="6653943" h="370701">
                  <a:moveTo>
                    <a:pt x="0" y="85546"/>
                  </a:moveTo>
                  <a:lnTo>
                    <a:pt x="277247" y="28515"/>
                  </a:lnTo>
                  <a:lnTo>
                    <a:pt x="554495" y="28515"/>
                  </a:lnTo>
                  <a:lnTo>
                    <a:pt x="831742" y="0"/>
                  </a:lnTo>
                  <a:lnTo>
                    <a:pt x="1108990" y="0"/>
                  </a:lnTo>
                  <a:lnTo>
                    <a:pt x="1386238" y="0"/>
                  </a:lnTo>
                  <a:lnTo>
                    <a:pt x="1663485" y="28515"/>
                  </a:lnTo>
                  <a:lnTo>
                    <a:pt x="1940733" y="171092"/>
                  </a:lnTo>
                  <a:lnTo>
                    <a:pt x="2217981" y="228123"/>
                  </a:lnTo>
                  <a:lnTo>
                    <a:pt x="2495228" y="370701"/>
                  </a:lnTo>
                  <a:lnTo>
                    <a:pt x="2772476" y="228123"/>
                  </a:lnTo>
                  <a:lnTo>
                    <a:pt x="3049724" y="142577"/>
                  </a:lnTo>
                  <a:lnTo>
                    <a:pt x="3326971" y="171092"/>
                  </a:lnTo>
                  <a:lnTo>
                    <a:pt x="3604219" y="228123"/>
                  </a:lnTo>
                  <a:lnTo>
                    <a:pt x="3881467" y="228123"/>
                  </a:lnTo>
                  <a:lnTo>
                    <a:pt x="4158714" y="313670"/>
                  </a:lnTo>
                  <a:lnTo>
                    <a:pt x="4435962" y="256639"/>
                  </a:lnTo>
                  <a:lnTo>
                    <a:pt x="4713210" y="285154"/>
                  </a:lnTo>
                  <a:lnTo>
                    <a:pt x="4990457" y="142577"/>
                  </a:lnTo>
                  <a:lnTo>
                    <a:pt x="5267705" y="199608"/>
                  </a:lnTo>
                  <a:lnTo>
                    <a:pt x="5544953" y="342185"/>
                  </a:lnTo>
                  <a:lnTo>
                    <a:pt x="5822200" y="313670"/>
                  </a:lnTo>
                  <a:lnTo>
                    <a:pt x="6099448" y="285154"/>
                  </a:lnTo>
                  <a:lnTo>
                    <a:pt x="6376696" y="313670"/>
                  </a:lnTo>
                  <a:lnTo>
                    <a:pt x="6653943" y="342185"/>
                  </a:lnTo>
                </a:path>
              </a:pathLst>
            </a:custGeom>
            <a:ln w="27101" cap="flat">
              <a:solidFill>
                <a:srgbClr val="333333">
                  <a:alpha val="50196"/>
                </a:srgbClr>
              </a:solidFill>
              <a:prstDash val="solid"/>
              <a:round/>
            </a:ln>
          </p:spPr>
          <p:txBody>
            <a:bodyPr/>
            <a:lstStyle/>
            <a:p/>
          </p:txBody>
        </p:sp>
        <p:sp>
          <p:nvSpPr>
            <p:cNvPr id="74" name="tx74"/>
            <p:cNvSpPr/>
            <p:nvPr/>
          </p:nvSpPr>
          <p:spPr>
            <a:xfrm>
              <a:off x="6628451" y="11218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5" name="tx75"/>
            <p:cNvSpPr/>
            <p:nvPr/>
          </p:nvSpPr>
          <p:spPr>
            <a:xfrm>
              <a:off x="6905698" y="12644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76" name="tx76"/>
            <p:cNvSpPr/>
            <p:nvPr/>
          </p:nvSpPr>
          <p:spPr>
            <a:xfrm>
              <a:off x="7182946" y="1235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7" name="tx77"/>
            <p:cNvSpPr/>
            <p:nvPr/>
          </p:nvSpPr>
          <p:spPr>
            <a:xfrm>
              <a:off x="7460194" y="11789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8" name="tx78"/>
            <p:cNvSpPr/>
            <p:nvPr/>
          </p:nvSpPr>
          <p:spPr>
            <a:xfrm>
              <a:off x="7737441" y="1235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9" name="tx79"/>
            <p:cNvSpPr/>
            <p:nvPr/>
          </p:nvSpPr>
          <p:spPr>
            <a:xfrm>
              <a:off x="8014689" y="1235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0" name="tx80"/>
            <p:cNvSpPr/>
            <p:nvPr/>
          </p:nvSpPr>
          <p:spPr>
            <a:xfrm>
              <a:off x="6628451" y="133140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91</a:t>
              </a:r>
            </a:p>
          </p:txBody>
        </p:sp>
        <p:sp>
          <p:nvSpPr>
            <p:cNvPr id="81" name="tx81"/>
            <p:cNvSpPr/>
            <p:nvPr/>
          </p:nvSpPr>
          <p:spPr>
            <a:xfrm>
              <a:off x="6905698" y="1473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86</a:t>
              </a:r>
            </a:p>
          </p:txBody>
        </p:sp>
        <p:sp>
          <p:nvSpPr>
            <p:cNvPr id="82" name="tx82"/>
            <p:cNvSpPr/>
            <p:nvPr/>
          </p:nvSpPr>
          <p:spPr>
            <a:xfrm>
              <a:off x="7182946" y="1445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87</a:t>
              </a:r>
            </a:p>
          </p:txBody>
        </p:sp>
        <p:sp>
          <p:nvSpPr>
            <p:cNvPr id="83" name="tx83"/>
            <p:cNvSpPr/>
            <p:nvPr/>
          </p:nvSpPr>
          <p:spPr>
            <a:xfrm>
              <a:off x="7460194" y="1416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88</a:t>
              </a:r>
            </a:p>
          </p:txBody>
        </p:sp>
        <p:sp>
          <p:nvSpPr>
            <p:cNvPr id="84" name="tx84"/>
            <p:cNvSpPr/>
            <p:nvPr/>
          </p:nvSpPr>
          <p:spPr>
            <a:xfrm>
              <a:off x="7737441" y="14454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87</a:t>
              </a:r>
            </a:p>
          </p:txBody>
        </p:sp>
        <p:sp>
          <p:nvSpPr>
            <p:cNvPr id="85" name="tx85"/>
            <p:cNvSpPr/>
            <p:nvPr/>
          </p:nvSpPr>
          <p:spPr>
            <a:xfrm>
              <a:off x="8014689" y="1473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86</a:t>
              </a:r>
            </a:p>
          </p:txBody>
        </p:sp>
        <p:sp>
          <p:nvSpPr>
            <p:cNvPr id="86" name="tx86"/>
            <p:cNvSpPr/>
            <p:nvPr/>
          </p:nvSpPr>
          <p:spPr>
            <a:xfrm>
              <a:off x="2777128" y="37271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a:t>
              </a:r>
            </a:p>
          </p:txBody>
        </p:sp>
        <p:sp>
          <p:nvSpPr>
            <p:cNvPr id="87" name="tx87"/>
            <p:cNvSpPr/>
            <p:nvPr/>
          </p:nvSpPr>
          <p:spPr>
            <a:xfrm>
              <a:off x="4118163" y="344613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88" name="tx88"/>
            <p:cNvSpPr/>
            <p:nvPr/>
          </p:nvSpPr>
          <p:spPr>
            <a:xfrm>
              <a:off x="5504401" y="3265988"/>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89" name="tx89"/>
            <p:cNvSpPr/>
            <p:nvPr/>
          </p:nvSpPr>
          <p:spPr>
            <a:xfrm>
              <a:off x="6613391" y="346793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0" name="tx90"/>
            <p:cNvSpPr/>
            <p:nvPr/>
          </p:nvSpPr>
          <p:spPr>
            <a:xfrm>
              <a:off x="6890639" y="329779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91" name="tx91"/>
            <p:cNvSpPr/>
            <p:nvPr/>
          </p:nvSpPr>
          <p:spPr>
            <a:xfrm>
              <a:off x="7167887" y="3366208"/>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92" name="tx92"/>
            <p:cNvSpPr/>
            <p:nvPr/>
          </p:nvSpPr>
          <p:spPr>
            <a:xfrm>
              <a:off x="7445134" y="346918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3" name="tx93"/>
            <p:cNvSpPr/>
            <p:nvPr/>
          </p:nvSpPr>
          <p:spPr>
            <a:xfrm>
              <a:off x="7722382" y="339192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94" name="tx94"/>
            <p:cNvSpPr/>
            <p:nvPr/>
          </p:nvSpPr>
          <p:spPr>
            <a:xfrm>
              <a:off x="7999630" y="340256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95" name="tx95"/>
            <p:cNvSpPr/>
            <p:nvPr/>
          </p:nvSpPr>
          <p:spPr>
            <a:xfrm>
              <a:off x="1345686" y="368289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6" name="tx96"/>
            <p:cNvSpPr/>
            <p:nvPr/>
          </p:nvSpPr>
          <p:spPr>
            <a:xfrm>
              <a:off x="4118163" y="289336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7" name="tx97"/>
            <p:cNvSpPr/>
            <p:nvPr/>
          </p:nvSpPr>
          <p:spPr>
            <a:xfrm>
              <a:off x="1345686" y="325134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98" name="tx98"/>
            <p:cNvSpPr/>
            <p:nvPr/>
          </p:nvSpPr>
          <p:spPr>
            <a:xfrm>
              <a:off x="2777128" y="354209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9" name="tx99"/>
            <p:cNvSpPr/>
            <p:nvPr/>
          </p:nvSpPr>
          <p:spPr>
            <a:xfrm>
              <a:off x="4118163" y="2649899"/>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100" name="tx100"/>
            <p:cNvSpPr/>
            <p:nvPr/>
          </p:nvSpPr>
          <p:spPr>
            <a:xfrm>
              <a:off x="5504401" y="241405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101" name="tx101"/>
            <p:cNvSpPr/>
            <p:nvPr/>
          </p:nvSpPr>
          <p:spPr>
            <a:xfrm>
              <a:off x="6613391" y="302512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102" name="tx102"/>
            <p:cNvSpPr/>
            <p:nvPr/>
          </p:nvSpPr>
          <p:spPr>
            <a:xfrm>
              <a:off x="6890639" y="268478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03" name="tx103"/>
            <p:cNvSpPr/>
            <p:nvPr/>
          </p:nvSpPr>
          <p:spPr>
            <a:xfrm>
              <a:off x="7167887" y="2821300"/>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104" name="tx104"/>
            <p:cNvSpPr/>
            <p:nvPr/>
          </p:nvSpPr>
          <p:spPr>
            <a:xfrm>
              <a:off x="7445134" y="296150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105" name="tx105"/>
            <p:cNvSpPr/>
            <p:nvPr/>
          </p:nvSpPr>
          <p:spPr>
            <a:xfrm>
              <a:off x="7722382" y="28717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106" name="tx106"/>
            <p:cNvSpPr/>
            <p:nvPr/>
          </p:nvSpPr>
          <p:spPr>
            <a:xfrm>
              <a:off x="7999630" y="2825472"/>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107" name="tx107"/>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8" name="tx108"/>
            <p:cNvSpPr/>
            <p:nvPr/>
          </p:nvSpPr>
          <p:spPr>
            <a:xfrm>
              <a:off x="717597" y="2779066"/>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09" name="tx109"/>
            <p:cNvSpPr/>
            <p:nvPr/>
          </p:nvSpPr>
          <p:spPr>
            <a:xfrm>
              <a:off x="639902" y="173578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0" name="tx110"/>
            <p:cNvSpPr/>
            <p:nvPr/>
          </p:nvSpPr>
          <p:spPr>
            <a:xfrm>
              <a:off x="639902" y="69292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11" name="tx111"/>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2" name="tx112"/>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3" name="tx113"/>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4" name="tx114"/>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5" name="tx115"/>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6" name="tx116"/>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7" name="tx117"/>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8" name="tx118"/>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9" name="tx119"/>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0" name="tx120"/>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1" name="tx121"/>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2" name="tx122"/>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3" name="tx123"/>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4" name="tx124"/>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5" name="tx125"/>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6" name="tx126"/>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7" name="tx127"/>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28" name="pl128"/>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29" name="pl129"/>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0" name="tx130"/>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1" name="tx131"/>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2" name="rc132"/>
            <p:cNvSpPr/>
            <p:nvPr/>
          </p:nvSpPr>
          <p:spPr>
            <a:xfrm>
              <a:off x="4663170" y="4778716"/>
              <a:ext cx="201456" cy="201456"/>
            </a:xfrm>
            <a:prstGeom prst="rect">
              <a:avLst/>
            </a:prstGeom>
            <a:solidFill>
              <a:srgbClr val="B3B3B3">
                <a:alpha val="100000"/>
              </a:srgbClr>
            </a:solidFill>
          </p:spPr>
          <p:txBody>
            <a:bodyPr/>
            <a:lstStyle/>
            <a:p/>
          </p:txBody>
        </p:sp>
        <p:sp>
          <p:nvSpPr>
            <p:cNvPr id="133" name="rc133"/>
            <p:cNvSpPr/>
            <p:nvPr/>
          </p:nvSpPr>
          <p:spPr>
            <a:xfrm>
              <a:off x="5565324" y="4778716"/>
              <a:ext cx="201456" cy="201456"/>
            </a:xfrm>
            <a:prstGeom prst="rect">
              <a:avLst/>
            </a:prstGeom>
            <a:solidFill>
              <a:srgbClr val="1CABE2">
                <a:alpha val="100000"/>
              </a:srgbClr>
            </a:solidFill>
          </p:spPr>
          <p:txBody>
            <a:bodyPr/>
            <a:lstStyle/>
            <a:p/>
          </p:txBody>
        </p:sp>
        <p:sp>
          <p:nvSpPr>
            <p:cNvPr id="134" name="tx134"/>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5" name="tx135"/>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6" name="tx136"/>
            <p:cNvSpPr/>
            <p:nvPr/>
          </p:nvSpPr>
          <p:spPr>
            <a:xfrm>
              <a:off x="951100" y="467611"/>
              <a:ext cx="832159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Republic of Moldova, 2000-2024</a:t>
              </a:r>
            </a:p>
          </p:txBody>
        </p:sp>
        <p:sp>
          <p:nvSpPr>
            <p:cNvPr id="137" name="pl137"/>
            <p:cNvSpPr/>
            <p:nvPr/>
          </p:nvSpPr>
          <p:spPr>
            <a:xfrm>
              <a:off x="2070031"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361754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516506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671257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826009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3" name="pl143"/>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4" name="pl144"/>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5" name="pl145"/>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284378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439130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93882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748633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0" name="rc150"/>
            <p:cNvSpPr/>
            <p:nvPr/>
          </p:nvSpPr>
          <p:spPr>
            <a:xfrm>
              <a:off x="1296273" y="5650800"/>
              <a:ext cx="5419399" cy="164676"/>
            </a:xfrm>
            <a:prstGeom prst="rect">
              <a:avLst/>
            </a:prstGeom>
            <a:solidFill>
              <a:srgbClr val="1CABE2">
                <a:alpha val="100000"/>
              </a:srgbClr>
            </a:solidFill>
          </p:spPr>
          <p:txBody>
            <a:bodyPr/>
            <a:lstStyle/>
            <a:p/>
          </p:txBody>
        </p:sp>
        <p:sp>
          <p:nvSpPr>
            <p:cNvPr id="151" name="rc151"/>
            <p:cNvSpPr/>
            <p:nvPr/>
          </p:nvSpPr>
          <p:spPr>
            <a:xfrm>
              <a:off x="1296273" y="5444954"/>
              <a:ext cx="6567655" cy="164676"/>
            </a:xfrm>
            <a:prstGeom prst="rect">
              <a:avLst/>
            </a:prstGeom>
            <a:solidFill>
              <a:srgbClr val="1CABE2">
                <a:alpha val="100000"/>
              </a:srgbClr>
            </a:solidFill>
          </p:spPr>
          <p:txBody>
            <a:bodyPr/>
            <a:lstStyle/>
            <a:p/>
          </p:txBody>
        </p:sp>
        <p:sp>
          <p:nvSpPr>
            <p:cNvPr id="152" name="rc152"/>
            <p:cNvSpPr/>
            <p:nvPr/>
          </p:nvSpPr>
          <p:spPr>
            <a:xfrm>
              <a:off x="1296273" y="5239108"/>
              <a:ext cx="6409809" cy="164676"/>
            </a:xfrm>
            <a:prstGeom prst="rect">
              <a:avLst/>
            </a:prstGeom>
            <a:solidFill>
              <a:srgbClr val="1CABE2">
                <a:alpha val="100000"/>
              </a:srgbClr>
            </a:solidFill>
          </p:spPr>
          <p:txBody>
            <a:bodyPr/>
            <a:lstStyle/>
            <a:p/>
          </p:txBody>
        </p:sp>
        <p:sp>
          <p:nvSpPr>
            <p:cNvPr id="153" name="rc153"/>
            <p:cNvSpPr/>
            <p:nvPr/>
          </p:nvSpPr>
          <p:spPr>
            <a:xfrm>
              <a:off x="6715673" y="5650800"/>
              <a:ext cx="0" cy="164676"/>
            </a:xfrm>
            <a:prstGeom prst="rect">
              <a:avLst/>
            </a:prstGeom>
            <a:solidFill>
              <a:srgbClr val="B3B3B3">
                <a:alpha val="100000"/>
              </a:srgbClr>
            </a:solidFill>
          </p:spPr>
          <p:txBody>
            <a:bodyPr/>
            <a:lstStyle/>
            <a:p/>
          </p:txBody>
        </p:sp>
        <p:sp>
          <p:nvSpPr>
            <p:cNvPr id="154" name="rc154"/>
            <p:cNvSpPr/>
            <p:nvPr/>
          </p:nvSpPr>
          <p:spPr>
            <a:xfrm>
              <a:off x="7863929" y="5444954"/>
              <a:ext cx="0" cy="164676"/>
            </a:xfrm>
            <a:prstGeom prst="rect">
              <a:avLst/>
            </a:prstGeom>
            <a:solidFill>
              <a:srgbClr val="B3B3B3">
                <a:alpha val="100000"/>
              </a:srgbClr>
            </a:solidFill>
          </p:spPr>
          <p:txBody>
            <a:bodyPr/>
            <a:lstStyle/>
            <a:p/>
          </p:txBody>
        </p:sp>
        <p:sp>
          <p:nvSpPr>
            <p:cNvPr id="155" name="rc155"/>
            <p:cNvSpPr/>
            <p:nvPr/>
          </p:nvSpPr>
          <p:spPr>
            <a:xfrm>
              <a:off x="7706083" y="5239108"/>
              <a:ext cx="493657" cy="164676"/>
            </a:xfrm>
            <a:prstGeom prst="rect">
              <a:avLst/>
            </a:prstGeom>
            <a:solidFill>
              <a:srgbClr val="B3B3B3">
                <a:alpha val="100000"/>
              </a:srgbClr>
            </a:solidFill>
          </p:spPr>
          <p:txBody>
            <a:bodyPr/>
            <a:lstStyle/>
            <a:p/>
          </p:txBody>
        </p:sp>
        <p:sp>
          <p:nvSpPr>
            <p:cNvPr id="156" name="tx156"/>
            <p:cNvSpPr/>
            <p:nvPr/>
          </p:nvSpPr>
          <p:spPr>
            <a:xfrm>
              <a:off x="6796045" y="568994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3.5</a:t>
              </a:r>
            </a:p>
          </p:txBody>
        </p:sp>
        <p:sp>
          <p:nvSpPr>
            <p:cNvPr id="157" name="tx157"/>
            <p:cNvSpPr/>
            <p:nvPr/>
          </p:nvSpPr>
          <p:spPr>
            <a:xfrm>
              <a:off x="7944301" y="548556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a:t>
              </a:r>
            </a:p>
          </p:txBody>
        </p:sp>
        <p:sp>
          <p:nvSpPr>
            <p:cNvPr id="158" name="tx158"/>
            <p:cNvSpPr/>
            <p:nvPr/>
          </p:nvSpPr>
          <p:spPr>
            <a:xfrm>
              <a:off x="8280112" y="5278649"/>
              <a:ext cx="160744" cy="84183"/>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a:t>
              </a:r>
            </a:p>
          </p:txBody>
        </p:sp>
        <p:sp>
          <p:nvSpPr>
            <p:cNvPr id="159" name="tx159"/>
            <p:cNvSpPr/>
            <p:nvPr/>
          </p:nvSpPr>
          <p:spPr>
            <a:xfrm>
              <a:off x="3925601" y="568994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3.5</a:t>
              </a:r>
            </a:p>
          </p:txBody>
        </p:sp>
        <p:sp>
          <p:nvSpPr>
            <p:cNvPr id="160" name="tx160"/>
            <p:cNvSpPr/>
            <p:nvPr/>
          </p:nvSpPr>
          <p:spPr>
            <a:xfrm>
              <a:off x="4499729" y="548556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a:t>
              </a:r>
            </a:p>
          </p:txBody>
        </p:sp>
        <p:sp>
          <p:nvSpPr>
            <p:cNvPr id="161" name="tx161"/>
            <p:cNvSpPr/>
            <p:nvPr/>
          </p:nvSpPr>
          <p:spPr>
            <a:xfrm>
              <a:off x="4420806" y="527972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4.1</a:t>
              </a:r>
            </a:p>
          </p:txBody>
        </p:sp>
        <p:sp>
          <p:nvSpPr>
            <p:cNvPr id="162" name="tx162"/>
            <p:cNvSpPr/>
            <p:nvPr/>
          </p:nvSpPr>
          <p:spPr>
            <a:xfrm>
              <a:off x="6601537"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3" name="tx163"/>
            <p:cNvSpPr/>
            <p:nvPr/>
          </p:nvSpPr>
          <p:spPr>
            <a:xfrm>
              <a:off x="7749793"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4" name="tx164"/>
            <p:cNvSpPr/>
            <p:nvPr/>
          </p:nvSpPr>
          <p:spPr>
            <a:xfrm>
              <a:off x="7838776" y="527831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5" name="tx165"/>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6" name="tx166"/>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7" name="tx167"/>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8" name="tx168"/>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9" name="tx169"/>
            <p:cNvSpPr/>
            <p:nvPr/>
          </p:nvSpPr>
          <p:spPr>
            <a:xfrm>
              <a:off x="2758352"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70" name="tx170"/>
            <p:cNvSpPr/>
            <p:nvPr/>
          </p:nvSpPr>
          <p:spPr>
            <a:xfrm>
              <a:off x="4305868"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71" name="tx171"/>
            <p:cNvSpPr/>
            <p:nvPr/>
          </p:nvSpPr>
          <p:spPr>
            <a:xfrm>
              <a:off x="5853383" y="5917094"/>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72" name="tx172"/>
            <p:cNvSpPr/>
            <p:nvPr/>
          </p:nvSpPr>
          <p:spPr>
            <a:xfrm>
              <a:off x="7400899" y="59192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73" name="tx173"/>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4" name="tx174"/>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5" name="tx175"/>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6" name="tx176"/>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Republic of Moldova.
In 2024, DTP1 coverage in Republic of Moldova remained constant 87%. The number of children missing out on any DTP vaccination (zero-dose children) remained constant at from 4,000 in 2023 to 4,000 in 2024.
DTP3 coverage remained relatively constant within 1% at 86% in 2024, leaving 4,000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371413"/>
            </a:xfrm>
            <a:custGeom>
              <a:avLst/>
              <a:pathLst>
                <a:path w="3418439" h="371413">
                  <a:moveTo>
                    <a:pt x="0" y="28570"/>
                  </a:moveTo>
                  <a:lnTo>
                    <a:pt x="142434" y="57140"/>
                  </a:lnTo>
                  <a:lnTo>
                    <a:pt x="284869" y="0"/>
                  </a:lnTo>
                  <a:lnTo>
                    <a:pt x="427304" y="0"/>
                  </a:lnTo>
                  <a:lnTo>
                    <a:pt x="569739" y="0"/>
                  </a:lnTo>
                  <a:lnTo>
                    <a:pt x="712174" y="28570"/>
                  </a:lnTo>
                  <a:lnTo>
                    <a:pt x="854609" y="57140"/>
                  </a:lnTo>
                  <a:lnTo>
                    <a:pt x="997044" y="114281"/>
                  </a:lnTo>
                  <a:lnTo>
                    <a:pt x="1139479" y="85710"/>
                  </a:lnTo>
                  <a:lnTo>
                    <a:pt x="1281914" y="314272"/>
                  </a:lnTo>
                  <a:lnTo>
                    <a:pt x="1424349" y="171421"/>
                  </a:lnTo>
                  <a:lnTo>
                    <a:pt x="1566784" y="85710"/>
                  </a:lnTo>
                  <a:lnTo>
                    <a:pt x="1709219" y="57140"/>
                  </a:lnTo>
                  <a:lnTo>
                    <a:pt x="1851654" y="85710"/>
                  </a:lnTo>
                  <a:lnTo>
                    <a:pt x="1994089" y="142851"/>
                  </a:lnTo>
                  <a:lnTo>
                    <a:pt x="2136524" y="285702"/>
                  </a:lnTo>
                  <a:lnTo>
                    <a:pt x="2278959" y="142851"/>
                  </a:lnTo>
                  <a:lnTo>
                    <a:pt x="2421394" y="228562"/>
                  </a:lnTo>
                  <a:lnTo>
                    <a:pt x="2563829" y="85710"/>
                  </a:lnTo>
                  <a:lnTo>
                    <a:pt x="2706264" y="228562"/>
                  </a:lnTo>
                  <a:lnTo>
                    <a:pt x="2848699" y="371413"/>
                  </a:lnTo>
                  <a:lnTo>
                    <a:pt x="2991134" y="342843"/>
                  </a:lnTo>
                  <a:lnTo>
                    <a:pt x="3133569" y="285702"/>
                  </a:lnTo>
                  <a:lnTo>
                    <a:pt x="3276004" y="342843"/>
                  </a:lnTo>
                  <a:lnTo>
                    <a:pt x="3418439" y="342843"/>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94246"/>
              <a:ext cx="3418439" cy="228562"/>
            </a:xfrm>
            <a:custGeom>
              <a:avLst/>
              <a:pathLst>
                <a:path w="3418439" h="228562">
                  <a:moveTo>
                    <a:pt x="0" y="57140"/>
                  </a:moveTo>
                  <a:lnTo>
                    <a:pt x="142434" y="28570"/>
                  </a:lnTo>
                  <a:lnTo>
                    <a:pt x="284869" y="142851"/>
                  </a:lnTo>
                  <a:lnTo>
                    <a:pt x="427304" y="228562"/>
                  </a:lnTo>
                  <a:lnTo>
                    <a:pt x="569739" y="142851"/>
                  </a:lnTo>
                  <a:lnTo>
                    <a:pt x="712174" y="57140"/>
                  </a:lnTo>
                  <a:lnTo>
                    <a:pt x="854609" y="57140"/>
                  </a:lnTo>
                  <a:lnTo>
                    <a:pt x="997044" y="0"/>
                  </a:lnTo>
                  <a:lnTo>
                    <a:pt x="1139479" y="28570"/>
                  </a:lnTo>
                  <a:lnTo>
                    <a:pt x="1281914" y="85710"/>
                  </a:lnTo>
                  <a:lnTo>
                    <a:pt x="1424349" y="142851"/>
                  </a:lnTo>
                  <a:lnTo>
                    <a:pt x="1566784" y="142851"/>
                  </a:lnTo>
                  <a:lnTo>
                    <a:pt x="1709219" y="57140"/>
                  </a:lnTo>
                  <a:lnTo>
                    <a:pt x="1851654" y="57140"/>
                  </a:lnTo>
                  <a:lnTo>
                    <a:pt x="1994089" y="114281"/>
                  </a:lnTo>
                  <a:lnTo>
                    <a:pt x="2136524" y="85710"/>
                  </a:lnTo>
                  <a:lnTo>
                    <a:pt x="2278959" y="142851"/>
                  </a:lnTo>
                  <a:lnTo>
                    <a:pt x="2421394" y="85710"/>
                  </a:lnTo>
                  <a:lnTo>
                    <a:pt x="2563829" y="0"/>
                  </a:lnTo>
                  <a:lnTo>
                    <a:pt x="2706264" y="28570"/>
                  </a:lnTo>
                  <a:lnTo>
                    <a:pt x="2848699" y="57140"/>
                  </a:lnTo>
                  <a:lnTo>
                    <a:pt x="2991134" y="57140"/>
                  </a:lnTo>
                  <a:lnTo>
                    <a:pt x="3133569" y="57140"/>
                  </a:lnTo>
                  <a:lnTo>
                    <a:pt x="3276004" y="28570"/>
                  </a:lnTo>
                  <a:lnTo>
                    <a:pt x="3418439" y="85710"/>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371413"/>
            </a:xfrm>
            <a:custGeom>
              <a:avLst/>
              <a:pathLst>
                <a:path w="3418439" h="371413">
                  <a:moveTo>
                    <a:pt x="0" y="28570"/>
                  </a:moveTo>
                  <a:lnTo>
                    <a:pt x="142434" y="57140"/>
                  </a:lnTo>
                  <a:lnTo>
                    <a:pt x="284869" y="0"/>
                  </a:lnTo>
                  <a:lnTo>
                    <a:pt x="427304" y="0"/>
                  </a:lnTo>
                  <a:lnTo>
                    <a:pt x="569739" y="0"/>
                  </a:lnTo>
                  <a:lnTo>
                    <a:pt x="712174" y="28570"/>
                  </a:lnTo>
                  <a:lnTo>
                    <a:pt x="854609" y="57140"/>
                  </a:lnTo>
                  <a:lnTo>
                    <a:pt x="997044" y="114281"/>
                  </a:lnTo>
                  <a:lnTo>
                    <a:pt x="1139479" y="85710"/>
                  </a:lnTo>
                  <a:lnTo>
                    <a:pt x="1281914" y="314272"/>
                  </a:lnTo>
                  <a:lnTo>
                    <a:pt x="1424349" y="171421"/>
                  </a:lnTo>
                  <a:lnTo>
                    <a:pt x="1566784" y="85710"/>
                  </a:lnTo>
                  <a:lnTo>
                    <a:pt x="1709219" y="57140"/>
                  </a:lnTo>
                  <a:lnTo>
                    <a:pt x="1851654" y="85710"/>
                  </a:lnTo>
                  <a:lnTo>
                    <a:pt x="1994089" y="142851"/>
                  </a:lnTo>
                  <a:lnTo>
                    <a:pt x="2136524" y="285702"/>
                  </a:lnTo>
                  <a:lnTo>
                    <a:pt x="2278959" y="142851"/>
                  </a:lnTo>
                  <a:lnTo>
                    <a:pt x="2421394" y="228562"/>
                  </a:lnTo>
                  <a:lnTo>
                    <a:pt x="2563829" y="85710"/>
                  </a:lnTo>
                  <a:lnTo>
                    <a:pt x="2706264" y="228562"/>
                  </a:lnTo>
                  <a:lnTo>
                    <a:pt x="2848699" y="371413"/>
                  </a:lnTo>
                  <a:lnTo>
                    <a:pt x="2991134" y="342843"/>
                  </a:lnTo>
                  <a:lnTo>
                    <a:pt x="3133569" y="285702"/>
                  </a:lnTo>
                  <a:lnTo>
                    <a:pt x="3276004" y="342843"/>
                  </a:lnTo>
                  <a:lnTo>
                    <a:pt x="3418439" y="342843"/>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371413"/>
            </a:xfrm>
            <a:custGeom>
              <a:avLst/>
              <a:pathLst>
                <a:path w="3418439" h="371413">
                  <a:moveTo>
                    <a:pt x="0" y="28570"/>
                  </a:moveTo>
                  <a:lnTo>
                    <a:pt x="142434" y="57140"/>
                  </a:lnTo>
                  <a:lnTo>
                    <a:pt x="284869" y="0"/>
                  </a:lnTo>
                  <a:lnTo>
                    <a:pt x="427304" y="0"/>
                  </a:lnTo>
                  <a:lnTo>
                    <a:pt x="569739" y="0"/>
                  </a:lnTo>
                  <a:lnTo>
                    <a:pt x="712174" y="28570"/>
                  </a:lnTo>
                  <a:lnTo>
                    <a:pt x="854609" y="57140"/>
                  </a:lnTo>
                  <a:lnTo>
                    <a:pt x="997044" y="114281"/>
                  </a:lnTo>
                  <a:lnTo>
                    <a:pt x="1139479" y="85710"/>
                  </a:lnTo>
                  <a:lnTo>
                    <a:pt x="1281914" y="314272"/>
                  </a:lnTo>
                  <a:lnTo>
                    <a:pt x="1424349" y="171421"/>
                  </a:lnTo>
                  <a:lnTo>
                    <a:pt x="1566784" y="85710"/>
                  </a:lnTo>
                  <a:lnTo>
                    <a:pt x="1709219" y="57140"/>
                  </a:lnTo>
                  <a:lnTo>
                    <a:pt x="1851654" y="85710"/>
                  </a:lnTo>
                  <a:lnTo>
                    <a:pt x="1994089" y="142851"/>
                  </a:lnTo>
                  <a:lnTo>
                    <a:pt x="2136524" y="285702"/>
                  </a:lnTo>
                  <a:lnTo>
                    <a:pt x="2278959" y="142851"/>
                  </a:lnTo>
                  <a:lnTo>
                    <a:pt x="2421394" y="228562"/>
                  </a:lnTo>
                  <a:lnTo>
                    <a:pt x="2563829" y="85710"/>
                  </a:lnTo>
                  <a:lnTo>
                    <a:pt x="2706264" y="228562"/>
                  </a:lnTo>
                  <a:lnTo>
                    <a:pt x="2848699" y="371413"/>
                  </a:lnTo>
                  <a:lnTo>
                    <a:pt x="2991134" y="342843"/>
                  </a:lnTo>
                  <a:lnTo>
                    <a:pt x="3133569" y="285702"/>
                  </a:lnTo>
                  <a:lnTo>
                    <a:pt x="3276004" y="342843"/>
                  </a:lnTo>
                  <a:lnTo>
                    <a:pt x="3418439" y="342843"/>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86082"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2117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21176"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94556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70802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88275" y="4803947"/>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Republic of Moldova</a:t>
              </a:r>
            </a:p>
          </p:txBody>
        </p:sp>
        <p:sp>
          <p:nvSpPr>
            <p:cNvPr id="60" name="tx60"/>
            <p:cNvSpPr/>
            <p:nvPr/>
          </p:nvSpPr>
          <p:spPr>
            <a:xfrm>
              <a:off x="321266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75122"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162320" y="471005"/>
              <a:ext cx="333784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Republic of Moldova, 2000-2024</a:t>
              </a:r>
            </a:p>
          </p:txBody>
        </p:sp>
        <p:sp>
          <p:nvSpPr>
            <p:cNvPr id="63" name="pl63"/>
            <p:cNvSpPr/>
            <p:nvPr/>
          </p:nvSpPr>
          <p:spPr>
            <a:xfrm>
              <a:off x="5244538" y="3519421"/>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36562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121182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294252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7" name="pl67"/>
            <p:cNvSpPr/>
            <p:nvPr/>
          </p:nvSpPr>
          <p:spPr>
            <a:xfrm>
              <a:off x="5244538" y="1788723"/>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5415460" y="2019483"/>
              <a:ext cx="3418439" cy="1499938"/>
            </a:xfrm>
            <a:custGeom>
              <a:avLst/>
              <a:pathLst>
                <a:path w="3418439" h="1499938">
                  <a:moveTo>
                    <a:pt x="0" y="115379"/>
                  </a:moveTo>
                  <a:lnTo>
                    <a:pt x="142434" y="230759"/>
                  </a:lnTo>
                  <a:lnTo>
                    <a:pt x="284869" y="0"/>
                  </a:lnTo>
                  <a:lnTo>
                    <a:pt x="427304" y="0"/>
                  </a:lnTo>
                  <a:lnTo>
                    <a:pt x="569739" y="0"/>
                  </a:lnTo>
                  <a:lnTo>
                    <a:pt x="712174" y="115379"/>
                  </a:lnTo>
                  <a:lnTo>
                    <a:pt x="854609" y="230759"/>
                  </a:lnTo>
                  <a:lnTo>
                    <a:pt x="997044" y="461519"/>
                  </a:lnTo>
                  <a:lnTo>
                    <a:pt x="1139479" y="346139"/>
                  </a:lnTo>
                  <a:lnTo>
                    <a:pt x="1281914" y="1269178"/>
                  </a:lnTo>
                  <a:lnTo>
                    <a:pt x="1424349" y="692279"/>
                  </a:lnTo>
                  <a:lnTo>
                    <a:pt x="1566784" y="346139"/>
                  </a:lnTo>
                  <a:lnTo>
                    <a:pt x="1709219" y="230759"/>
                  </a:lnTo>
                  <a:lnTo>
                    <a:pt x="1851654" y="346139"/>
                  </a:lnTo>
                  <a:lnTo>
                    <a:pt x="1994089" y="576899"/>
                  </a:lnTo>
                  <a:lnTo>
                    <a:pt x="2136524" y="1153798"/>
                  </a:lnTo>
                  <a:lnTo>
                    <a:pt x="2278959" y="576899"/>
                  </a:lnTo>
                  <a:lnTo>
                    <a:pt x="2421394" y="923038"/>
                  </a:lnTo>
                  <a:lnTo>
                    <a:pt x="2563829" y="346139"/>
                  </a:lnTo>
                  <a:lnTo>
                    <a:pt x="2706264" y="923038"/>
                  </a:lnTo>
                  <a:lnTo>
                    <a:pt x="2848699" y="1499938"/>
                  </a:lnTo>
                  <a:lnTo>
                    <a:pt x="2991134" y="1384558"/>
                  </a:lnTo>
                  <a:lnTo>
                    <a:pt x="3133569" y="1153798"/>
                  </a:lnTo>
                  <a:lnTo>
                    <a:pt x="3276004" y="1384558"/>
                  </a:lnTo>
                  <a:lnTo>
                    <a:pt x="3418439" y="1384558"/>
                  </a:lnTo>
                </a:path>
              </a:pathLst>
            </a:custGeom>
            <a:ln w="27101" cap="flat">
              <a:solidFill>
                <a:srgbClr val="0058AB">
                  <a:alpha val="100000"/>
                </a:srgbClr>
              </a:solidFill>
              <a:prstDash val="solid"/>
              <a:round/>
            </a:ln>
          </p:spPr>
          <p:txBody>
            <a:bodyPr/>
            <a:lstStyle/>
            <a:p/>
          </p:txBody>
        </p:sp>
        <p:sp>
          <p:nvSpPr>
            <p:cNvPr id="76" name="pl76"/>
            <p:cNvSpPr/>
            <p:nvPr/>
          </p:nvSpPr>
          <p:spPr>
            <a:xfrm>
              <a:off x="5415460" y="2942521"/>
              <a:ext cx="3418439" cy="923038"/>
            </a:xfrm>
            <a:custGeom>
              <a:avLst/>
              <a:pathLst>
                <a:path w="3418439" h="923038">
                  <a:moveTo>
                    <a:pt x="0" y="923038"/>
                  </a:moveTo>
                  <a:lnTo>
                    <a:pt x="142434" y="807659"/>
                  </a:lnTo>
                  <a:lnTo>
                    <a:pt x="284869" y="807659"/>
                  </a:lnTo>
                  <a:lnTo>
                    <a:pt x="427304" y="692279"/>
                  </a:lnTo>
                  <a:lnTo>
                    <a:pt x="569739" y="576899"/>
                  </a:lnTo>
                  <a:lnTo>
                    <a:pt x="712174" y="461519"/>
                  </a:lnTo>
                  <a:lnTo>
                    <a:pt x="854609" y="346139"/>
                  </a:lnTo>
                  <a:lnTo>
                    <a:pt x="997044" y="346139"/>
                  </a:lnTo>
                  <a:lnTo>
                    <a:pt x="1139479" y="230759"/>
                  </a:lnTo>
                  <a:lnTo>
                    <a:pt x="1281914" y="115379"/>
                  </a:lnTo>
                  <a:lnTo>
                    <a:pt x="1424349" y="115379"/>
                  </a:lnTo>
                  <a:lnTo>
                    <a:pt x="1566784" y="115379"/>
                  </a:lnTo>
                  <a:lnTo>
                    <a:pt x="1709219" y="115379"/>
                  </a:lnTo>
                  <a:lnTo>
                    <a:pt x="1851654" y="115379"/>
                  </a:lnTo>
                  <a:lnTo>
                    <a:pt x="1994089" y="115379"/>
                  </a:lnTo>
                  <a:lnTo>
                    <a:pt x="2136524" y="115379"/>
                  </a:lnTo>
                  <a:lnTo>
                    <a:pt x="2278959" y="0"/>
                  </a:lnTo>
                  <a:lnTo>
                    <a:pt x="2421394" y="0"/>
                  </a:lnTo>
                  <a:lnTo>
                    <a:pt x="2563829" y="0"/>
                  </a:lnTo>
                  <a:lnTo>
                    <a:pt x="2706264" y="0"/>
                  </a:lnTo>
                  <a:lnTo>
                    <a:pt x="2848699" y="230759"/>
                  </a:lnTo>
                  <a:lnTo>
                    <a:pt x="2991134" y="346139"/>
                  </a:lnTo>
                  <a:lnTo>
                    <a:pt x="3133569" y="115379"/>
                  </a:lnTo>
                  <a:lnTo>
                    <a:pt x="3276004" y="115379"/>
                  </a:lnTo>
                  <a:lnTo>
                    <a:pt x="3418439" y="115379"/>
                  </a:lnTo>
                </a:path>
              </a:pathLst>
            </a:custGeom>
            <a:ln w="27101" cap="flat">
              <a:solidFill>
                <a:srgbClr val="80BD41">
                  <a:alpha val="100000"/>
                </a:srgbClr>
              </a:solidFill>
              <a:prstDash val="solid"/>
              <a:round/>
            </a:ln>
          </p:spPr>
          <p:txBody>
            <a:bodyPr/>
            <a:lstStyle/>
            <a:p/>
          </p:txBody>
        </p:sp>
        <p:sp>
          <p:nvSpPr>
            <p:cNvPr id="77" name="pl77"/>
            <p:cNvSpPr/>
            <p:nvPr/>
          </p:nvSpPr>
          <p:spPr>
            <a:xfrm>
              <a:off x="5415460" y="2827142"/>
              <a:ext cx="3418439" cy="923038"/>
            </a:xfrm>
            <a:custGeom>
              <a:avLst/>
              <a:pathLst>
                <a:path w="3418439" h="923038">
                  <a:moveTo>
                    <a:pt x="0" y="230759"/>
                  </a:moveTo>
                  <a:lnTo>
                    <a:pt x="142434" y="115379"/>
                  </a:lnTo>
                  <a:lnTo>
                    <a:pt x="284869" y="576899"/>
                  </a:lnTo>
                  <a:lnTo>
                    <a:pt x="427304" y="923038"/>
                  </a:lnTo>
                  <a:lnTo>
                    <a:pt x="569739" y="576899"/>
                  </a:lnTo>
                  <a:lnTo>
                    <a:pt x="712174" y="230759"/>
                  </a:lnTo>
                  <a:lnTo>
                    <a:pt x="854609" y="230759"/>
                  </a:lnTo>
                  <a:lnTo>
                    <a:pt x="997044" y="0"/>
                  </a:lnTo>
                  <a:lnTo>
                    <a:pt x="1139479" y="115379"/>
                  </a:lnTo>
                  <a:lnTo>
                    <a:pt x="1281914" y="346139"/>
                  </a:lnTo>
                  <a:lnTo>
                    <a:pt x="1424349" y="576899"/>
                  </a:lnTo>
                  <a:lnTo>
                    <a:pt x="1566784" y="576899"/>
                  </a:lnTo>
                  <a:lnTo>
                    <a:pt x="1709219" y="230759"/>
                  </a:lnTo>
                  <a:lnTo>
                    <a:pt x="1851654" y="230759"/>
                  </a:lnTo>
                  <a:lnTo>
                    <a:pt x="1994089" y="461519"/>
                  </a:lnTo>
                  <a:lnTo>
                    <a:pt x="2136524" y="346139"/>
                  </a:lnTo>
                  <a:lnTo>
                    <a:pt x="2278959" y="576899"/>
                  </a:lnTo>
                  <a:lnTo>
                    <a:pt x="2421394" y="346139"/>
                  </a:lnTo>
                  <a:lnTo>
                    <a:pt x="2563829" y="0"/>
                  </a:lnTo>
                  <a:lnTo>
                    <a:pt x="2706264" y="115379"/>
                  </a:lnTo>
                  <a:lnTo>
                    <a:pt x="2848699" y="230759"/>
                  </a:lnTo>
                  <a:lnTo>
                    <a:pt x="2991134" y="230759"/>
                  </a:lnTo>
                  <a:lnTo>
                    <a:pt x="3133569" y="230759"/>
                  </a:lnTo>
                  <a:lnTo>
                    <a:pt x="3276004" y="115379"/>
                  </a:lnTo>
                  <a:lnTo>
                    <a:pt x="3418439" y="346139"/>
                  </a:lnTo>
                </a:path>
              </a:pathLst>
            </a:custGeom>
            <a:ln w="27101" cap="flat">
              <a:solidFill>
                <a:srgbClr val="961A49">
                  <a:alpha val="100000"/>
                </a:srgbClr>
              </a:solidFill>
              <a:prstDash val="solid"/>
              <a:round/>
            </a:ln>
          </p:spPr>
          <p:txBody>
            <a:bodyPr/>
            <a:lstStyle/>
            <a:p/>
          </p:txBody>
        </p:sp>
        <p:sp>
          <p:nvSpPr>
            <p:cNvPr id="78" name="pl78"/>
            <p:cNvSpPr/>
            <p:nvPr/>
          </p:nvSpPr>
          <p:spPr>
            <a:xfrm>
              <a:off x="5415460" y="2942521"/>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79" name="pl79"/>
            <p:cNvSpPr/>
            <p:nvPr/>
          </p:nvSpPr>
          <p:spPr>
            <a:xfrm>
              <a:off x="5415460" y="2019483"/>
              <a:ext cx="3418439" cy="1499938"/>
            </a:xfrm>
            <a:custGeom>
              <a:avLst/>
              <a:pathLst>
                <a:path w="3418439" h="1499938">
                  <a:moveTo>
                    <a:pt x="0" y="115379"/>
                  </a:moveTo>
                  <a:lnTo>
                    <a:pt x="142434" y="230759"/>
                  </a:lnTo>
                  <a:lnTo>
                    <a:pt x="284869" y="0"/>
                  </a:lnTo>
                  <a:lnTo>
                    <a:pt x="427304" y="0"/>
                  </a:lnTo>
                  <a:lnTo>
                    <a:pt x="569739" y="0"/>
                  </a:lnTo>
                  <a:lnTo>
                    <a:pt x="712174" y="115379"/>
                  </a:lnTo>
                  <a:lnTo>
                    <a:pt x="854609" y="230759"/>
                  </a:lnTo>
                  <a:lnTo>
                    <a:pt x="997044" y="461519"/>
                  </a:lnTo>
                  <a:lnTo>
                    <a:pt x="1139479" y="346139"/>
                  </a:lnTo>
                  <a:lnTo>
                    <a:pt x="1281914" y="1269178"/>
                  </a:lnTo>
                  <a:lnTo>
                    <a:pt x="1424349" y="692279"/>
                  </a:lnTo>
                  <a:lnTo>
                    <a:pt x="1566784" y="346139"/>
                  </a:lnTo>
                  <a:lnTo>
                    <a:pt x="1709219" y="230759"/>
                  </a:lnTo>
                  <a:lnTo>
                    <a:pt x="1851654" y="346139"/>
                  </a:lnTo>
                  <a:lnTo>
                    <a:pt x="1994089" y="576899"/>
                  </a:lnTo>
                  <a:lnTo>
                    <a:pt x="2136524" y="1153798"/>
                  </a:lnTo>
                  <a:lnTo>
                    <a:pt x="2278959" y="576899"/>
                  </a:lnTo>
                  <a:lnTo>
                    <a:pt x="2421394" y="923038"/>
                  </a:lnTo>
                  <a:lnTo>
                    <a:pt x="2563829" y="346139"/>
                  </a:lnTo>
                  <a:lnTo>
                    <a:pt x="2706264" y="923038"/>
                  </a:lnTo>
                  <a:lnTo>
                    <a:pt x="2848699" y="1499938"/>
                  </a:lnTo>
                  <a:lnTo>
                    <a:pt x="2991134" y="1384558"/>
                  </a:lnTo>
                  <a:lnTo>
                    <a:pt x="3133569" y="1153798"/>
                  </a:lnTo>
                  <a:lnTo>
                    <a:pt x="3276004" y="1384558"/>
                  </a:lnTo>
                  <a:lnTo>
                    <a:pt x="3418439" y="1384558"/>
                  </a:lnTo>
                </a:path>
              </a:pathLst>
            </a:custGeom>
            <a:ln w="43362" cap="flat">
              <a:solidFill>
                <a:srgbClr val="000000">
                  <a:alpha val="100000"/>
                </a:srgbClr>
              </a:solidFill>
              <a:prstDash val="solid"/>
              <a:round/>
            </a:ln>
          </p:spPr>
          <p:txBody>
            <a:bodyPr/>
            <a:lstStyle/>
            <a:p/>
          </p:txBody>
        </p:sp>
        <p:sp>
          <p:nvSpPr>
            <p:cNvPr id="80" name="pl80"/>
            <p:cNvSpPr/>
            <p:nvPr/>
          </p:nvSpPr>
          <p:spPr>
            <a:xfrm>
              <a:off x="5415460" y="2134862"/>
              <a:ext cx="0" cy="623051"/>
            </a:xfrm>
            <a:custGeom>
              <a:avLst/>
              <a:pathLst>
                <a:path w="0" h="623051">
                  <a:moveTo>
                    <a:pt x="0" y="0"/>
                  </a:moveTo>
                  <a:lnTo>
                    <a:pt x="0" y="623051"/>
                  </a:lnTo>
                </a:path>
              </a:pathLst>
            </a:custGeom>
            <a:ln w="13550" cap="flat">
              <a:solidFill>
                <a:srgbClr val="0058AB">
                  <a:alpha val="100000"/>
                </a:srgbClr>
              </a:solidFill>
              <a:prstDash val="dot"/>
              <a:round/>
            </a:ln>
          </p:spPr>
          <p:txBody>
            <a:bodyPr/>
            <a:lstStyle/>
            <a:p/>
          </p:txBody>
        </p:sp>
        <p:sp>
          <p:nvSpPr>
            <p:cNvPr id="81" name="pl81"/>
            <p:cNvSpPr/>
            <p:nvPr/>
          </p:nvSpPr>
          <p:spPr>
            <a:xfrm>
              <a:off x="6127635" y="2134862"/>
              <a:ext cx="0" cy="623051"/>
            </a:xfrm>
            <a:custGeom>
              <a:avLst/>
              <a:pathLst>
                <a:path w="0" h="623051">
                  <a:moveTo>
                    <a:pt x="0" y="0"/>
                  </a:moveTo>
                  <a:lnTo>
                    <a:pt x="0" y="623051"/>
                  </a:lnTo>
                </a:path>
              </a:pathLst>
            </a:custGeom>
            <a:ln w="13550" cap="flat">
              <a:solidFill>
                <a:srgbClr val="0058AB">
                  <a:alpha val="100000"/>
                </a:srgbClr>
              </a:solidFill>
              <a:prstDash val="dot"/>
              <a:round/>
            </a:ln>
          </p:spPr>
          <p:txBody>
            <a:bodyPr/>
            <a:lstStyle/>
            <a:p/>
          </p:txBody>
        </p:sp>
        <p:sp>
          <p:nvSpPr>
            <p:cNvPr id="82" name="pl82"/>
            <p:cNvSpPr/>
            <p:nvPr/>
          </p:nvSpPr>
          <p:spPr>
            <a:xfrm>
              <a:off x="6839810" y="2711762"/>
              <a:ext cx="0" cy="46151"/>
            </a:xfrm>
            <a:custGeom>
              <a:avLst/>
              <a:pathLst>
                <a:path w="0" h="46151">
                  <a:moveTo>
                    <a:pt x="0" y="0"/>
                  </a:moveTo>
                  <a:lnTo>
                    <a:pt x="0" y="46151"/>
                  </a:lnTo>
                </a:path>
              </a:pathLst>
            </a:custGeom>
            <a:ln w="13550" cap="flat">
              <a:solidFill>
                <a:srgbClr val="0058AB">
                  <a:alpha val="100000"/>
                </a:srgbClr>
              </a:solidFill>
              <a:prstDash val="dot"/>
              <a:round/>
            </a:ln>
          </p:spPr>
          <p:txBody>
            <a:bodyPr/>
            <a:lstStyle/>
            <a:p/>
          </p:txBody>
        </p:sp>
        <p:sp>
          <p:nvSpPr>
            <p:cNvPr id="83" name="pl83"/>
            <p:cNvSpPr/>
            <p:nvPr/>
          </p:nvSpPr>
          <p:spPr>
            <a:xfrm>
              <a:off x="7551985" y="2757914"/>
              <a:ext cx="0" cy="415367"/>
            </a:xfrm>
            <a:custGeom>
              <a:avLst/>
              <a:pathLst>
                <a:path w="0" h="415367">
                  <a:moveTo>
                    <a:pt x="0" y="415367"/>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8121725" y="2757914"/>
              <a:ext cx="0" cy="184607"/>
            </a:xfrm>
            <a:custGeom>
              <a:avLst/>
              <a:pathLst>
                <a:path w="0" h="184607">
                  <a:moveTo>
                    <a:pt x="0" y="18460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691464" y="2757914"/>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833899" y="2757914"/>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5415460" y="2019483"/>
              <a:ext cx="3418439" cy="1499938"/>
            </a:xfrm>
            <a:custGeom>
              <a:avLst/>
              <a:pathLst>
                <a:path w="3418439" h="1499938">
                  <a:moveTo>
                    <a:pt x="0" y="115379"/>
                  </a:moveTo>
                  <a:lnTo>
                    <a:pt x="142434" y="230759"/>
                  </a:lnTo>
                  <a:lnTo>
                    <a:pt x="284869" y="0"/>
                  </a:lnTo>
                  <a:lnTo>
                    <a:pt x="427304" y="0"/>
                  </a:lnTo>
                  <a:lnTo>
                    <a:pt x="569739" y="0"/>
                  </a:lnTo>
                  <a:lnTo>
                    <a:pt x="712174" y="115379"/>
                  </a:lnTo>
                  <a:lnTo>
                    <a:pt x="854609" y="230759"/>
                  </a:lnTo>
                  <a:lnTo>
                    <a:pt x="997044" y="461519"/>
                  </a:lnTo>
                  <a:lnTo>
                    <a:pt x="1139479" y="346139"/>
                  </a:lnTo>
                  <a:lnTo>
                    <a:pt x="1281914" y="1269178"/>
                  </a:lnTo>
                  <a:lnTo>
                    <a:pt x="1424349" y="692279"/>
                  </a:lnTo>
                  <a:lnTo>
                    <a:pt x="1566784" y="346139"/>
                  </a:lnTo>
                  <a:lnTo>
                    <a:pt x="1709219" y="230759"/>
                  </a:lnTo>
                  <a:lnTo>
                    <a:pt x="1851654" y="346139"/>
                  </a:lnTo>
                  <a:lnTo>
                    <a:pt x="1994089" y="576899"/>
                  </a:lnTo>
                  <a:lnTo>
                    <a:pt x="2136524" y="1153798"/>
                  </a:lnTo>
                  <a:lnTo>
                    <a:pt x="2278959" y="576899"/>
                  </a:lnTo>
                  <a:lnTo>
                    <a:pt x="2421394" y="923038"/>
                  </a:lnTo>
                  <a:lnTo>
                    <a:pt x="2563829" y="346139"/>
                  </a:lnTo>
                  <a:lnTo>
                    <a:pt x="2706264" y="923038"/>
                  </a:lnTo>
                  <a:lnTo>
                    <a:pt x="2848699" y="1499938"/>
                  </a:lnTo>
                  <a:lnTo>
                    <a:pt x="2991134" y="1384558"/>
                  </a:lnTo>
                  <a:lnTo>
                    <a:pt x="3133569" y="1153798"/>
                  </a:lnTo>
                  <a:lnTo>
                    <a:pt x="3276004" y="1384558"/>
                  </a:lnTo>
                  <a:lnTo>
                    <a:pt x="3418439" y="1384558"/>
                  </a:lnTo>
                </a:path>
              </a:pathLst>
            </a:custGeom>
            <a:ln w="27101" cap="flat">
              <a:solidFill>
                <a:srgbClr val="0058AB">
                  <a:alpha val="100000"/>
                </a:srgbClr>
              </a:solidFill>
              <a:prstDash val="solid"/>
              <a:round/>
            </a:ln>
          </p:spPr>
          <p:txBody>
            <a:bodyPr/>
            <a:lstStyle/>
            <a:p/>
          </p:txBody>
        </p:sp>
        <p:sp>
          <p:nvSpPr>
            <p:cNvPr id="88" name="tx88"/>
            <p:cNvSpPr/>
            <p:nvPr/>
          </p:nvSpPr>
          <p:spPr>
            <a:xfrm>
              <a:off x="5385315" y="267396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89" name="tx89"/>
            <p:cNvSpPr/>
            <p:nvPr/>
          </p:nvSpPr>
          <p:spPr>
            <a:xfrm>
              <a:off x="6097490" y="267396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0" name="tx90"/>
            <p:cNvSpPr/>
            <p:nvPr/>
          </p:nvSpPr>
          <p:spPr>
            <a:xfrm>
              <a:off x="6809665" y="267264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1" name="tx91"/>
            <p:cNvSpPr/>
            <p:nvPr/>
          </p:nvSpPr>
          <p:spPr>
            <a:xfrm>
              <a:off x="7503790" y="267264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8091580" y="267132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8643270" y="2672962"/>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8785705" y="2672962"/>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8901372" y="301878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6" name="tx96"/>
            <p:cNvSpPr/>
            <p:nvPr/>
          </p:nvSpPr>
          <p:spPr>
            <a:xfrm>
              <a:off x="8901372" y="313416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97" name="tx97"/>
            <p:cNvSpPr/>
            <p:nvPr/>
          </p:nvSpPr>
          <p:spPr>
            <a:xfrm>
              <a:off x="5104214" y="28904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026519" y="173660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9" name="tx99"/>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0" name="tx100"/>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1" name="tx101"/>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2" name="tx102"/>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3" name="tx103"/>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4" name="tx104"/>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5" name="tx105"/>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6" name="tx106"/>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07" name="pl107"/>
            <p:cNvSpPr/>
            <p:nvPr/>
          </p:nvSpPr>
          <p:spPr>
            <a:xfrm>
              <a:off x="561461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8" name="pl108"/>
            <p:cNvSpPr/>
            <p:nvPr/>
          </p:nvSpPr>
          <p:spPr>
            <a:xfrm>
              <a:off x="561461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9" name="pl109"/>
            <p:cNvSpPr/>
            <p:nvPr/>
          </p:nvSpPr>
          <p:spPr>
            <a:xfrm>
              <a:off x="723900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0" name="pl110"/>
            <p:cNvSpPr/>
            <p:nvPr/>
          </p:nvSpPr>
          <p:spPr>
            <a:xfrm>
              <a:off x="800146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1" name="tx111"/>
            <p:cNvSpPr/>
            <p:nvPr/>
          </p:nvSpPr>
          <p:spPr>
            <a:xfrm>
              <a:off x="5881713" y="4803947"/>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Republic of Moldova</a:t>
              </a:r>
            </a:p>
          </p:txBody>
        </p:sp>
        <p:sp>
          <p:nvSpPr>
            <p:cNvPr id="112" name="tx112"/>
            <p:cNvSpPr/>
            <p:nvPr/>
          </p:nvSpPr>
          <p:spPr>
            <a:xfrm>
              <a:off x="750610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3" name="tx113"/>
            <p:cNvSpPr/>
            <p:nvPr/>
          </p:nvSpPr>
          <p:spPr>
            <a:xfrm>
              <a:off x="8268560"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4" name="tx114"/>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5" name="pl115"/>
            <p:cNvSpPr/>
            <p:nvPr/>
          </p:nvSpPr>
          <p:spPr>
            <a:xfrm>
              <a:off x="217975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6" name="pl116"/>
            <p:cNvSpPr/>
            <p:nvPr/>
          </p:nvSpPr>
          <p:spPr>
            <a:xfrm>
              <a:off x="390491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7" name="pl117"/>
            <p:cNvSpPr/>
            <p:nvPr/>
          </p:nvSpPr>
          <p:spPr>
            <a:xfrm>
              <a:off x="563007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735522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0" name="pl12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04233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476749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649264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21780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317178" y="5825146"/>
              <a:ext cx="6041498" cy="149993"/>
            </a:xfrm>
            <a:prstGeom prst="rect">
              <a:avLst/>
            </a:prstGeom>
            <a:solidFill>
              <a:srgbClr val="1CABE2">
                <a:alpha val="80000"/>
              </a:srgbClr>
            </a:solidFill>
          </p:spPr>
          <p:txBody>
            <a:bodyPr/>
            <a:lstStyle/>
            <a:p/>
          </p:txBody>
        </p:sp>
        <p:sp>
          <p:nvSpPr>
            <p:cNvPr id="128" name="rc128"/>
            <p:cNvSpPr/>
            <p:nvPr/>
          </p:nvSpPr>
          <p:spPr>
            <a:xfrm>
              <a:off x="1317178" y="5637654"/>
              <a:ext cx="7321564" cy="149993"/>
            </a:xfrm>
            <a:prstGeom prst="rect">
              <a:avLst/>
            </a:prstGeom>
            <a:solidFill>
              <a:srgbClr val="1CABE2">
                <a:alpha val="80000"/>
              </a:srgbClr>
            </a:solidFill>
          </p:spPr>
          <p:txBody>
            <a:bodyPr/>
            <a:lstStyle/>
            <a:p/>
          </p:txBody>
        </p:sp>
        <p:sp>
          <p:nvSpPr>
            <p:cNvPr id="129" name="rc129"/>
            <p:cNvSpPr/>
            <p:nvPr/>
          </p:nvSpPr>
          <p:spPr>
            <a:xfrm>
              <a:off x="1317178" y="5450161"/>
              <a:ext cx="7145598" cy="149993"/>
            </a:xfrm>
            <a:prstGeom prst="rect">
              <a:avLst/>
            </a:prstGeom>
            <a:solidFill>
              <a:srgbClr val="1CABE2">
                <a:alpha val="80000"/>
              </a:srgbClr>
            </a:solidFill>
          </p:spPr>
          <p:txBody>
            <a:bodyPr/>
            <a:lstStyle/>
            <a:p/>
          </p:txBody>
        </p:sp>
        <p:sp>
          <p:nvSpPr>
            <p:cNvPr id="130" name="tx130"/>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269274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5" name="tx135"/>
            <p:cNvSpPr/>
            <p:nvPr/>
          </p:nvSpPr>
          <p:spPr>
            <a:xfrm>
              <a:off x="441790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a:off x="614305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37" name="tx137"/>
            <p:cNvSpPr/>
            <p:nvPr/>
          </p:nvSpPr>
          <p:spPr>
            <a:xfrm>
              <a:off x="786821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38" name="tx138"/>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Republic of Moldova (87%) was 2 percentage points lower than the global average (89%) and 7 percentage points lower than the average across all ECAR countries (94%).
National DTP1 coverage was 4 percentage points lower than in 2019 (91%).
This equates to 4,000 zero-dose children in 2024 - the same number of zero-dose children as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028791"/>
              <a:ext cx="351110" cy="19686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362479"/>
              <a:ext cx="351110" cy="2634958"/>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6" name="rc16"/>
            <p:cNvSpPr/>
            <p:nvPr/>
          </p:nvSpPr>
          <p:spPr>
            <a:xfrm>
              <a:off x="2422824"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32702"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211045"/>
              <a:ext cx="351110" cy="27863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180758"/>
              <a:ext cx="351110" cy="28166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76355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83314"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7104293"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714170"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3392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4048"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74660"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494415"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028791"/>
              <a:ext cx="351110" cy="1968647"/>
            </a:xfrm>
            <a:prstGeom prst="rect">
              <a:avLst/>
            </a:prstGeom>
            <a:solidFill>
              <a:srgbClr val="0083CF">
                <a:alpha val="100000"/>
              </a:srgbClr>
            </a:solidFill>
          </p:spPr>
          <p:txBody>
            <a:bodyPr/>
            <a:lstStyle/>
            <a:p/>
          </p:txBody>
        </p:sp>
        <p:sp>
          <p:nvSpPr>
            <p:cNvPr id="35" name="rc35"/>
            <p:cNvSpPr/>
            <p:nvPr/>
          </p:nvSpPr>
          <p:spPr>
            <a:xfrm>
              <a:off x="1252457" y="1604774"/>
              <a:ext cx="351110" cy="2392663"/>
            </a:xfrm>
            <a:prstGeom prst="rect">
              <a:avLst/>
            </a:prstGeom>
            <a:solidFill>
              <a:srgbClr val="0083CF">
                <a:alpha val="100000"/>
              </a:srgbClr>
            </a:solidFill>
          </p:spPr>
          <p:txBody>
            <a:bodyPr/>
            <a:lstStyle/>
            <a:p/>
          </p:txBody>
        </p:sp>
        <p:sp>
          <p:nvSpPr>
            <p:cNvPr id="36" name="rc36"/>
            <p:cNvSpPr/>
            <p:nvPr/>
          </p:nvSpPr>
          <p:spPr>
            <a:xfrm>
              <a:off x="1642580" y="1362479"/>
              <a:ext cx="351110" cy="2634958"/>
            </a:xfrm>
            <a:prstGeom prst="rect">
              <a:avLst/>
            </a:prstGeom>
            <a:solidFill>
              <a:srgbClr val="F26A21">
                <a:alpha val="100000"/>
              </a:srgbClr>
            </a:solidFill>
          </p:spPr>
          <p:txBody>
            <a:bodyPr/>
            <a:lstStyle/>
            <a:p/>
          </p:txBody>
        </p:sp>
        <p:sp>
          <p:nvSpPr>
            <p:cNvPr id="37" name="rc37"/>
            <p:cNvSpPr/>
            <p:nvPr/>
          </p:nvSpPr>
          <p:spPr>
            <a:xfrm>
              <a:off x="2422824" y="1271619"/>
              <a:ext cx="351110" cy="2725819"/>
            </a:xfrm>
            <a:prstGeom prst="rect">
              <a:avLst/>
            </a:prstGeom>
            <a:solidFill>
              <a:srgbClr val="0083CF">
                <a:alpha val="100000"/>
              </a:srgbClr>
            </a:solidFill>
          </p:spPr>
          <p:txBody>
            <a:bodyPr/>
            <a:lstStyle/>
            <a:p/>
          </p:txBody>
        </p:sp>
        <p:sp>
          <p:nvSpPr>
            <p:cNvPr id="38" name="rc38"/>
            <p:cNvSpPr/>
            <p:nvPr/>
          </p:nvSpPr>
          <p:spPr>
            <a:xfrm>
              <a:off x="2032702" y="1271619"/>
              <a:ext cx="351110" cy="2725819"/>
            </a:xfrm>
            <a:prstGeom prst="rect">
              <a:avLst/>
            </a:prstGeom>
            <a:solidFill>
              <a:srgbClr val="0083CF">
                <a:alpha val="100000"/>
              </a:srgbClr>
            </a:solidFill>
          </p:spPr>
          <p:txBody>
            <a:bodyPr/>
            <a:lstStyle/>
            <a:p/>
          </p:txBody>
        </p:sp>
        <p:sp>
          <p:nvSpPr>
            <p:cNvPr id="39" name="rc39"/>
            <p:cNvSpPr/>
            <p:nvPr/>
          </p:nvSpPr>
          <p:spPr>
            <a:xfrm>
              <a:off x="4763558" y="1120184"/>
              <a:ext cx="351110" cy="2877253"/>
            </a:xfrm>
            <a:prstGeom prst="rect">
              <a:avLst/>
            </a:prstGeom>
            <a:solidFill>
              <a:srgbClr val="0083CF">
                <a:alpha val="100000"/>
              </a:srgbClr>
            </a:solidFill>
          </p:spPr>
          <p:txBody>
            <a:bodyPr/>
            <a:lstStyle/>
            <a:p/>
          </p:txBody>
        </p:sp>
        <p:sp>
          <p:nvSpPr>
            <p:cNvPr id="40" name="rc40"/>
            <p:cNvSpPr/>
            <p:nvPr/>
          </p:nvSpPr>
          <p:spPr>
            <a:xfrm>
              <a:off x="4373436" y="1120184"/>
              <a:ext cx="351110" cy="2877253"/>
            </a:xfrm>
            <a:prstGeom prst="rect">
              <a:avLst/>
            </a:prstGeom>
            <a:solidFill>
              <a:srgbClr val="0083CF">
                <a:alpha val="100000"/>
              </a:srgbClr>
            </a:solidFill>
          </p:spPr>
          <p:txBody>
            <a:bodyPr/>
            <a:lstStyle/>
            <a:p/>
          </p:txBody>
        </p:sp>
        <p:sp>
          <p:nvSpPr>
            <p:cNvPr id="41" name="rc41"/>
            <p:cNvSpPr/>
            <p:nvPr/>
          </p:nvSpPr>
          <p:spPr>
            <a:xfrm>
              <a:off x="7104293" y="1029324"/>
              <a:ext cx="351110" cy="2968114"/>
            </a:xfrm>
            <a:prstGeom prst="rect">
              <a:avLst/>
            </a:prstGeom>
            <a:solidFill>
              <a:srgbClr val="0083CF">
                <a:alpha val="100000"/>
              </a:srgbClr>
            </a:solidFill>
          </p:spPr>
          <p:txBody>
            <a:bodyPr/>
            <a:lstStyle/>
            <a:p/>
          </p:txBody>
        </p:sp>
        <p:sp>
          <p:nvSpPr>
            <p:cNvPr id="42" name="rc42"/>
            <p:cNvSpPr/>
            <p:nvPr/>
          </p:nvSpPr>
          <p:spPr>
            <a:xfrm>
              <a:off x="8274660" y="999037"/>
              <a:ext cx="351110" cy="2998401"/>
            </a:xfrm>
            <a:prstGeom prst="rect">
              <a:avLst/>
            </a:prstGeom>
            <a:solidFill>
              <a:srgbClr val="0083CF">
                <a:alpha val="100000"/>
              </a:srgbClr>
            </a:solidFill>
          </p:spPr>
          <p:txBody>
            <a:bodyPr/>
            <a:lstStyle/>
            <a:p/>
          </p:txBody>
        </p:sp>
        <p:sp>
          <p:nvSpPr>
            <p:cNvPr id="43" name="rc43"/>
            <p:cNvSpPr/>
            <p:nvPr/>
          </p:nvSpPr>
          <p:spPr>
            <a:xfrm>
              <a:off x="7884537" y="999037"/>
              <a:ext cx="351110" cy="2998401"/>
            </a:xfrm>
            <a:prstGeom prst="rect">
              <a:avLst/>
            </a:prstGeom>
            <a:solidFill>
              <a:srgbClr val="0083CF">
                <a:alpha val="100000"/>
              </a:srgbClr>
            </a:solidFill>
          </p:spPr>
          <p:txBody>
            <a:bodyPr/>
            <a:lstStyle/>
            <a:p/>
          </p:txBody>
        </p:sp>
        <p:sp>
          <p:nvSpPr>
            <p:cNvPr id="44" name="pg44"/>
            <p:cNvSpPr/>
            <p:nvPr/>
          </p:nvSpPr>
          <p:spPr>
            <a:xfrm>
              <a:off x="1169532" y="3953525"/>
              <a:ext cx="43913" cy="43913"/>
            </a:xfrm>
            <a:custGeom>
              <a:avLst/>
              <a:pathLst>
                <a:path w="43913" h="43913">
                  <a:moveTo>
                    <a:pt x="43913" y="0"/>
                  </a:moveTo>
                  <a:lnTo>
                    <a:pt x="43913" y="9888"/>
                  </a:lnTo>
                  <a:lnTo>
                    <a:pt x="9888" y="43913"/>
                  </a:lnTo>
                  <a:lnTo>
                    <a:pt x="0" y="43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70646" y="3854639"/>
              <a:ext cx="142798" cy="142798"/>
            </a:xfrm>
            <a:custGeom>
              <a:avLst/>
              <a:pathLst>
                <a:path w="142798" h="142798">
                  <a:moveTo>
                    <a:pt x="142798" y="0"/>
                  </a:moveTo>
                  <a:lnTo>
                    <a:pt x="142798" y="9888"/>
                  </a:lnTo>
                  <a:lnTo>
                    <a:pt x="9888" y="142798"/>
                  </a:lnTo>
                  <a:lnTo>
                    <a:pt x="0" y="142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71761" y="3755754"/>
              <a:ext cx="241684" cy="241684"/>
            </a:xfrm>
            <a:custGeom>
              <a:avLst/>
              <a:pathLst>
                <a:path w="241684" h="241684">
                  <a:moveTo>
                    <a:pt x="241684" y="0"/>
                  </a:moveTo>
                  <a:lnTo>
                    <a:pt x="241684" y="9888"/>
                  </a:lnTo>
                  <a:lnTo>
                    <a:pt x="9888" y="241684"/>
                  </a:lnTo>
                  <a:lnTo>
                    <a:pt x="0" y="2416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72875" y="3656868"/>
              <a:ext cx="340569" cy="340569"/>
            </a:xfrm>
            <a:custGeom>
              <a:avLst/>
              <a:pathLst>
                <a:path w="340569" h="340569">
                  <a:moveTo>
                    <a:pt x="340569" y="0"/>
                  </a:moveTo>
                  <a:lnTo>
                    <a:pt x="340569" y="9888"/>
                  </a:lnTo>
                  <a:lnTo>
                    <a:pt x="9888" y="340569"/>
                  </a:lnTo>
                  <a:lnTo>
                    <a:pt x="0" y="340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5579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459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360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261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162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0635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29646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28657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27668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6680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5691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4702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3713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2724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1735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0746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028791"/>
              <a:ext cx="308019" cy="308019"/>
            </a:xfrm>
            <a:custGeom>
              <a:avLst/>
              <a:pathLst>
                <a:path w="308019" h="308019">
                  <a:moveTo>
                    <a:pt x="298131" y="0"/>
                  </a:moveTo>
                  <a:lnTo>
                    <a:pt x="308019" y="0"/>
                  </a:lnTo>
                  <a:lnTo>
                    <a:pt x="0" y="308019"/>
                  </a:lnTo>
                  <a:lnTo>
                    <a:pt x="0" y="2981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028791"/>
              <a:ext cx="209134" cy="209134"/>
            </a:xfrm>
            <a:custGeom>
              <a:avLst/>
              <a:pathLst>
                <a:path w="209134" h="209134">
                  <a:moveTo>
                    <a:pt x="199245" y="0"/>
                  </a:moveTo>
                  <a:lnTo>
                    <a:pt x="209134" y="0"/>
                  </a:lnTo>
                  <a:lnTo>
                    <a:pt x="0" y="209134"/>
                  </a:lnTo>
                  <a:lnTo>
                    <a:pt x="0" y="199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62335" y="2028791"/>
              <a:ext cx="110248" cy="110248"/>
            </a:xfrm>
            <a:custGeom>
              <a:avLst/>
              <a:pathLst>
                <a:path w="110248" h="110248">
                  <a:moveTo>
                    <a:pt x="100359" y="0"/>
                  </a:moveTo>
                  <a:lnTo>
                    <a:pt x="110248" y="0"/>
                  </a:lnTo>
                  <a:lnTo>
                    <a:pt x="0" y="110248"/>
                  </a:lnTo>
                  <a:lnTo>
                    <a:pt x="0" y="100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62335" y="2028791"/>
              <a:ext cx="11362" cy="11362"/>
            </a:xfrm>
            <a:custGeom>
              <a:avLst/>
              <a:pathLst>
                <a:path w="11362" h="11362">
                  <a:moveTo>
                    <a:pt x="1474" y="0"/>
                  </a:moveTo>
                  <a:lnTo>
                    <a:pt x="11362" y="0"/>
                  </a:lnTo>
                  <a:lnTo>
                    <a:pt x="0" y="11362"/>
                  </a:lnTo>
                  <a:lnTo>
                    <a:pt x="0" y="1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252457" y="18823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252457" y="17834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52457" y="16845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1604774"/>
              <a:ext cx="341913" cy="341913"/>
            </a:xfrm>
            <a:custGeom>
              <a:avLst/>
              <a:pathLst>
                <a:path w="341913" h="341913">
                  <a:moveTo>
                    <a:pt x="332025" y="0"/>
                  </a:moveTo>
                  <a:lnTo>
                    <a:pt x="341913" y="0"/>
                  </a:lnTo>
                  <a:lnTo>
                    <a:pt x="0" y="341913"/>
                  </a:lnTo>
                  <a:lnTo>
                    <a:pt x="0" y="332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252457" y="1604774"/>
              <a:ext cx="243028" cy="243028"/>
            </a:xfrm>
            <a:custGeom>
              <a:avLst/>
              <a:pathLst>
                <a:path w="243028" h="243028">
                  <a:moveTo>
                    <a:pt x="233139" y="0"/>
                  </a:moveTo>
                  <a:lnTo>
                    <a:pt x="243028" y="0"/>
                  </a:lnTo>
                  <a:lnTo>
                    <a:pt x="0" y="243028"/>
                  </a:lnTo>
                  <a:lnTo>
                    <a:pt x="0" y="233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52457" y="1604774"/>
              <a:ext cx="144142" cy="144142"/>
            </a:xfrm>
            <a:custGeom>
              <a:avLst/>
              <a:pathLst>
                <a:path w="144142" h="144142">
                  <a:moveTo>
                    <a:pt x="134253" y="0"/>
                  </a:moveTo>
                  <a:lnTo>
                    <a:pt x="144142" y="0"/>
                  </a:lnTo>
                  <a:lnTo>
                    <a:pt x="0" y="144142"/>
                  </a:lnTo>
                  <a:lnTo>
                    <a:pt x="0" y="134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52457" y="1604774"/>
              <a:ext cx="45256" cy="45256"/>
            </a:xfrm>
            <a:custGeom>
              <a:avLst/>
              <a:pathLst>
                <a:path w="45256" h="45256">
                  <a:moveTo>
                    <a:pt x="35368" y="0"/>
                  </a:moveTo>
                  <a:lnTo>
                    <a:pt x="45256" y="0"/>
                  </a:lnTo>
                  <a:lnTo>
                    <a:pt x="0" y="45256"/>
                  </a:lnTo>
                  <a:lnTo>
                    <a:pt x="0" y="35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17888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642580" y="16899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642580" y="15911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642580" y="14922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642580" y="13933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642580" y="1362479"/>
              <a:ext cx="292972" cy="292972"/>
            </a:xfrm>
            <a:custGeom>
              <a:avLst/>
              <a:pathLst>
                <a:path w="292972" h="292972">
                  <a:moveTo>
                    <a:pt x="283083" y="0"/>
                  </a:moveTo>
                  <a:lnTo>
                    <a:pt x="292972" y="0"/>
                  </a:lnTo>
                  <a:lnTo>
                    <a:pt x="0" y="292972"/>
                  </a:lnTo>
                  <a:lnTo>
                    <a:pt x="0" y="283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642580" y="1362479"/>
              <a:ext cx="194086" cy="194086"/>
            </a:xfrm>
            <a:custGeom>
              <a:avLst/>
              <a:pathLst>
                <a:path w="194086" h="194086">
                  <a:moveTo>
                    <a:pt x="184198" y="0"/>
                  </a:moveTo>
                  <a:lnTo>
                    <a:pt x="194086" y="0"/>
                  </a:lnTo>
                  <a:lnTo>
                    <a:pt x="0" y="194086"/>
                  </a:lnTo>
                  <a:lnTo>
                    <a:pt x="0" y="184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642580" y="1362479"/>
              <a:ext cx="95200" cy="95200"/>
            </a:xfrm>
            <a:custGeom>
              <a:avLst/>
              <a:pathLst>
                <a:path w="95200" h="95200">
                  <a:moveTo>
                    <a:pt x="85312" y="0"/>
                  </a:moveTo>
                  <a:lnTo>
                    <a:pt x="95200" y="0"/>
                  </a:lnTo>
                  <a:lnTo>
                    <a:pt x="0" y="95200"/>
                  </a:lnTo>
                  <a:lnTo>
                    <a:pt x="0" y="85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16019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15030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14041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13052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1271619"/>
              <a:ext cx="295787" cy="295787"/>
            </a:xfrm>
            <a:custGeom>
              <a:avLst/>
              <a:pathLst>
                <a:path w="295787" h="295787">
                  <a:moveTo>
                    <a:pt x="285899" y="0"/>
                  </a:moveTo>
                  <a:lnTo>
                    <a:pt x="295787" y="0"/>
                  </a:lnTo>
                  <a:lnTo>
                    <a:pt x="0" y="295787"/>
                  </a:lnTo>
                  <a:lnTo>
                    <a:pt x="0" y="285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1271619"/>
              <a:ext cx="196902" cy="196902"/>
            </a:xfrm>
            <a:custGeom>
              <a:avLst/>
              <a:pathLst>
                <a:path w="196902" h="196902">
                  <a:moveTo>
                    <a:pt x="187013" y="0"/>
                  </a:moveTo>
                  <a:lnTo>
                    <a:pt x="196902" y="0"/>
                  </a:lnTo>
                  <a:lnTo>
                    <a:pt x="0" y="196902"/>
                  </a:lnTo>
                  <a:lnTo>
                    <a:pt x="0" y="187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1271619"/>
              <a:ext cx="98016" cy="98016"/>
            </a:xfrm>
            <a:custGeom>
              <a:avLst/>
              <a:pathLst>
                <a:path w="98016" h="98016">
                  <a:moveTo>
                    <a:pt x="88127" y="0"/>
                  </a:moveTo>
                  <a:lnTo>
                    <a:pt x="98016" y="0"/>
                  </a:lnTo>
                  <a:lnTo>
                    <a:pt x="0" y="98016"/>
                  </a:lnTo>
                  <a:lnTo>
                    <a:pt x="0" y="8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356160" y="3969786"/>
              <a:ext cx="27652" cy="27652"/>
            </a:xfrm>
            <a:custGeom>
              <a:avLst/>
              <a:pathLst>
                <a:path w="27652" h="27652">
                  <a:moveTo>
                    <a:pt x="27652" y="0"/>
                  </a:moveTo>
                  <a:lnTo>
                    <a:pt x="27652" y="9888"/>
                  </a:lnTo>
                  <a:lnTo>
                    <a:pt x="9888" y="27652"/>
                  </a:lnTo>
                  <a:lnTo>
                    <a:pt x="0" y="27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257274" y="3870900"/>
              <a:ext cx="126537" cy="126537"/>
            </a:xfrm>
            <a:custGeom>
              <a:avLst/>
              <a:pathLst>
                <a:path w="126537" h="126537">
                  <a:moveTo>
                    <a:pt x="126537" y="0"/>
                  </a:moveTo>
                  <a:lnTo>
                    <a:pt x="126537" y="9888"/>
                  </a:lnTo>
                  <a:lnTo>
                    <a:pt x="9888" y="126537"/>
                  </a:lnTo>
                  <a:lnTo>
                    <a:pt x="0" y="1265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158389" y="3772015"/>
              <a:ext cx="225423" cy="225423"/>
            </a:xfrm>
            <a:custGeom>
              <a:avLst/>
              <a:pathLst>
                <a:path w="225423" h="225423">
                  <a:moveTo>
                    <a:pt x="225423" y="0"/>
                  </a:moveTo>
                  <a:lnTo>
                    <a:pt x="225423" y="9888"/>
                  </a:lnTo>
                  <a:lnTo>
                    <a:pt x="9888" y="225423"/>
                  </a:lnTo>
                  <a:lnTo>
                    <a:pt x="0" y="2254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59503" y="3673129"/>
              <a:ext cx="324309" cy="324309"/>
            </a:xfrm>
            <a:custGeom>
              <a:avLst/>
              <a:pathLst>
                <a:path w="324309" h="324309">
                  <a:moveTo>
                    <a:pt x="324309" y="0"/>
                  </a:moveTo>
                  <a:lnTo>
                    <a:pt x="324309" y="9888"/>
                  </a:lnTo>
                  <a:lnTo>
                    <a:pt x="9888" y="324309"/>
                  </a:lnTo>
                  <a:lnTo>
                    <a:pt x="0" y="3243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32702" y="3574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32702" y="3475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32702" y="3376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32702" y="3277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32702" y="3178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32702" y="3079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32702" y="29809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32702" y="28820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32702" y="27831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32702" y="26842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32702" y="258538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32702" y="24865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32702" y="23876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32702" y="228873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032702" y="21898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032702" y="20909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032702" y="199207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032702" y="189318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032702" y="17943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032702" y="169541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032702" y="159653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032702" y="14976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032702" y="139875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032702" y="129987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032702" y="1271619"/>
              <a:ext cx="290367" cy="290367"/>
            </a:xfrm>
            <a:custGeom>
              <a:avLst/>
              <a:pathLst>
                <a:path w="290367" h="290367">
                  <a:moveTo>
                    <a:pt x="280478" y="0"/>
                  </a:moveTo>
                  <a:lnTo>
                    <a:pt x="290367" y="0"/>
                  </a:lnTo>
                  <a:lnTo>
                    <a:pt x="0" y="290367"/>
                  </a:lnTo>
                  <a:lnTo>
                    <a:pt x="0" y="2804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032702" y="1271619"/>
              <a:ext cx="191481" cy="191481"/>
            </a:xfrm>
            <a:custGeom>
              <a:avLst/>
              <a:pathLst>
                <a:path w="191481" h="191481">
                  <a:moveTo>
                    <a:pt x="181593" y="0"/>
                  </a:moveTo>
                  <a:lnTo>
                    <a:pt x="191481" y="0"/>
                  </a:lnTo>
                  <a:lnTo>
                    <a:pt x="0" y="191481"/>
                  </a:lnTo>
                  <a:lnTo>
                    <a:pt x="0" y="181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032702" y="1271619"/>
              <a:ext cx="92596" cy="92596"/>
            </a:xfrm>
            <a:custGeom>
              <a:avLst/>
              <a:pathLst>
                <a:path w="92596" h="92596">
                  <a:moveTo>
                    <a:pt x="82707" y="0"/>
                  </a:moveTo>
                  <a:lnTo>
                    <a:pt x="92596" y="0"/>
                  </a:lnTo>
                  <a:lnTo>
                    <a:pt x="0" y="92596"/>
                  </a:lnTo>
                  <a:lnTo>
                    <a:pt x="0" y="82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5026073" y="3908842"/>
              <a:ext cx="88595" cy="88595"/>
            </a:xfrm>
            <a:custGeom>
              <a:avLst/>
              <a:pathLst>
                <a:path w="88595" h="88595">
                  <a:moveTo>
                    <a:pt x="88595" y="0"/>
                  </a:moveTo>
                  <a:lnTo>
                    <a:pt x="88595" y="9888"/>
                  </a:lnTo>
                  <a:lnTo>
                    <a:pt x="9888" y="88595"/>
                  </a:lnTo>
                  <a:lnTo>
                    <a:pt x="0" y="88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927187" y="3809957"/>
              <a:ext cx="187481" cy="187481"/>
            </a:xfrm>
            <a:custGeom>
              <a:avLst/>
              <a:pathLst>
                <a:path w="187481" h="187481">
                  <a:moveTo>
                    <a:pt x="187481" y="0"/>
                  </a:moveTo>
                  <a:lnTo>
                    <a:pt x="187481" y="9888"/>
                  </a:lnTo>
                  <a:lnTo>
                    <a:pt x="9888" y="187481"/>
                  </a:lnTo>
                  <a:lnTo>
                    <a:pt x="0" y="187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828301" y="3711071"/>
              <a:ext cx="286367" cy="286367"/>
            </a:xfrm>
            <a:custGeom>
              <a:avLst/>
              <a:pathLst>
                <a:path w="286367" h="286367">
                  <a:moveTo>
                    <a:pt x="286367" y="0"/>
                  </a:moveTo>
                  <a:lnTo>
                    <a:pt x="286367" y="9888"/>
                  </a:lnTo>
                  <a:lnTo>
                    <a:pt x="9888" y="286367"/>
                  </a:lnTo>
                  <a:lnTo>
                    <a:pt x="0" y="286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763558" y="36121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763558" y="35133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763558" y="34144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63558" y="33155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763558" y="32166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63558" y="31177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763558" y="30188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763558" y="29199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763558" y="28211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763558" y="27222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763558" y="26233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63558" y="25244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763558" y="24255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763558" y="23266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763558" y="22277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763558" y="21289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763558" y="20300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763558" y="19311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763558" y="1832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763558" y="1733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763558" y="1634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763558" y="1535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763558" y="1436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763558" y="1337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763558" y="12389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763558" y="114004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763558" y="1120184"/>
              <a:ext cx="281972" cy="281972"/>
            </a:xfrm>
            <a:custGeom>
              <a:avLst/>
              <a:pathLst>
                <a:path w="281972" h="281972">
                  <a:moveTo>
                    <a:pt x="272083" y="0"/>
                  </a:moveTo>
                  <a:lnTo>
                    <a:pt x="281972" y="0"/>
                  </a:lnTo>
                  <a:lnTo>
                    <a:pt x="0" y="281972"/>
                  </a:lnTo>
                  <a:lnTo>
                    <a:pt x="0" y="272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763558" y="1120184"/>
              <a:ext cx="183086" cy="183086"/>
            </a:xfrm>
            <a:custGeom>
              <a:avLst/>
              <a:pathLst>
                <a:path w="183086" h="183086">
                  <a:moveTo>
                    <a:pt x="173198" y="0"/>
                  </a:moveTo>
                  <a:lnTo>
                    <a:pt x="183086" y="0"/>
                  </a:lnTo>
                  <a:lnTo>
                    <a:pt x="0" y="183086"/>
                  </a:lnTo>
                  <a:lnTo>
                    <a:pt x="0" y="173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763558" y="1120184"/>
              <a:ext cx="84201" cy="84201"/>
            </a:xfrm>
            <a:custGeom>
              <a:avLst/>
              <a:pathLst>
                <a:path w="84201" h="84201">
                  <a:moveTo>
                    <a:pt x="74312" y="0"/>
                  </a:moveTo>
                  <a:lnTo>
                    <a:pt x="84201" y="0"/>
                  </a:lnTo>
                  <a:lnTo>
                    <a:pt x="0" y="84201"/>
                  </a:lnTo>
                  <a:lnTo>
                    <a:pt x="0" y="743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630530" y="3903422"/>
              <a:ext cx="94016" cy="94016"/>
            </a:xfrm>
            <a:custGeom>
              <a:avLst/>
              <a:pathLst>
                <a:path w="94016" h="94016">
                  <a:moveTo>
                    <a:pt x="94016" y="0"/>
                  </a:moveTo>
                  <a:lnTo>
                    <a:pt x="94016" y="9888"/>
                  </a:lnTo>
                  <a:lnTo>
                    <a:pt x="9888" y="94016"/>
                  </a:lnTo>
                  <a:lnTo>
                    <a:pt x="0" y="94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531644" y="3804536"/>
              <a:ext cx="192901" cy="192901"/>
            </a:xfrm>
            <a:custGeom>
              <a:avLst/>
              <a:pathLst>
                <a:path w="192901" h="192901">
                  <a:moveTo>
                    <a:pt x="192901" y="0"/>
                  </a:moveTo>
                  <a:lnTo>
                    <a:pt x="192901" y="9888"/>
                  </a:lnTo>
                  <a:lnTo>
                    <a:pt x="9888" y="192901"/>
                  </a:lnTo>
                  <a:lnTo>
                    <a:pt x="0" y="1929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432759" y="3705651"/>
              <a:ext cx="291787" cy="291787"/>
            </a:xfrm>
            <a:custGeom>
              <a:avLst/>
              <a:pathLst>
                <a:path w="291787" h="291787">
                  <a:moveTo>
                    <a:pt x="291787" y="0"/>
                  </a:moveTo>
                  <a:lnTo>
                    <a:pt x="291787" y="9888"/>
                  </a:lnTo>
                  <a:lnTo>
                    <a:pt x="9888" y="291787"/>
                  </a:lnTo>
                  <a:lnTo>
                    <a:pt x="0" y="291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3606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3507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3408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3310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3211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3112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3013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2914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2815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27167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26179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25190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24201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23212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22223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21234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20245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9257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373436" y="1826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373436" y="1727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3436" y="1629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373436" y="1530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373436" y="14312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373436" y="1332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373436" y="1233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373436" y="11346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373436" y="1120184"/>
              <a:ext cx="276552" cy="276552"/>
            </a:xfrm>
            <a:custGeom>
              <a:avLst/>
              <a:pathLst>
                <a:path w="276552" h="276552">
                  <a:moveTo>
                    <a:pt x="266663" y="0"/>
                  </a:moveTo>
                  <a:lnTo>
                    <a:pt x="276552" y="0"/>
                  </a:lnTo>
                  <a:lnTo>
                    <a:pt x="0" y="276552"/>
                  </a:lnTo>
                  <a:lnTo>
                    <a:pt x="0" y="266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373436" y="1120184"/>
              <a:ext cx="177666" cy="177666"/>
            </a:xfrm>
            <a:custGeom>
              <a:avLst/>
              <a:pathLst>
                <a:path w="177666" h="177666">
                  <a:moveTo>
                    <a:pt x="167778" y="0"/>
                  </a:moveTo>
                  <a:lnTo>
                    <a:pt x="177666" y="0"/>
                  </a:lnTo>
                  <a:lnTo>
                    <a:pt x="0" y="177666"/>
                  </a:lnTo>
                  <a:lnTo>
                    <a:pt x="0" y="1677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373436" y="1120184"/>
              <a:ext cx="78780" cy="78780"/>
            </a:xfrm>
            <a:custGeom>
              <a:avLst/>
              <a:pathLst>
                <a:path w="78780" h="78780">
                  <a:moveTo>
                    <a:pt x="68892" y="0"/>
                  </a:moveTo>
                  <a:lnTo>
                    <a:pt x="78780" y="0"/>
                  </a:lnTo>
                  <a:lnTo>
                    <a:pt x="0" y="78780"/>
                  </a:lnTo>
                  <a:lnTo>
                    <a:pt x="0" y="68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104293" y="1073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104293" y="1029324"/>
              <a:ext cx="306469" cy="306469"/>
            </a:xfrm>
            <a:custGeom>
              <a:avLst/>
              <a:pathLst>
                <a:path w="306469" h="306469">
                  <a:moveTo>
                    <a:pt x="296580" y="0"/>
                  </a:moveTo>
                  <a:lnTo>
                    <a:pt x="306469" y="0"/>
                  </a:lnTo>
                  <a:lnTo>
                    <a:pt x="0" y="306469"/>
                  </a:lnTo>
                  <a:lnTo>
                    <a:pt x="0" y="2965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1029324"/>
              <a:ext cx="207583" cy="207583"/>
            </a:xfrm>
            <a:custGeom>
              <a:avLst/>
              <a:pathLst>
                <a:path w="207583" h="207583">
                  <a:moveTo>
                    <a:pt x="197694" y="0"/>
                  </a:moveTo>
                  <a:lnTo>
                    <a:pt x="207583" y="0"/>
                  </a:lnTo>
                  <a:lnTo>
                    <a:pt x="0" y="207583"/>
                  </a:lnTo>
                  <a:lnTo>
                    <a:pt x="0" y="197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1029324"/>
              <a:ext cx="108697" cy="108697"/>
            </a:xfrm>
            <a:custGeom>
              <a:avLst/>
              <a:pathLst>
                <a:path w="108697" h="108697">
                  <a:moveTo>
                    <a:pt x="98809" y="0"/>
                  </a:moveTo>
                  <a:lnTo>
                    <a:pt x="108697" y="0"/>
                  </a:lnTo>
                  <a:lnTo>
                    <a:pt x="0" y="108697"/>
                  </a:lnTo>
                  <a:lnTo>
                    <a:pt x="0" y="988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1029324"/>
              <a:ext cx="9812" cy="9812"/>
            </a:xfrm>
            <a:custGeom>
              <a:avLst/>
              <a:pathLst>
                <a:path w="9812" h="9812">
                  <a:moveTo>
                    <a:pt x="0" y="9812"/>
                  </a:moveTo>
                  <a:lnTo>
                    <a:pt x="0" y="0"/>
                  </a:lnTo>
                  <a:lnTo>
                    <a:pt x="981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8585956" y="3957625"/>
              <a:ext cx="39813" cy="39813"/>
            </a:xfrm>
            <a:custGeom>
              <a:avLst/>
              <a:pathLst>
                <a:path w="39813" h="39813">
                  <a:moveTo>
                    <a:pt x="39813" y="0"/>
                  </a:moveTo>
                  <a:lnTo>
                    <a:pt x="39813" y="9888"/>
                  </a:lnTo>
                  <a:lnTo>
                    <a:pt x="9888" y="39813"/>
                  </a:lnTo>
                  <a:lnTo>
                    <a:pt x="0" y="39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8487071" y="3858739"/>
              <a:ext cx="138699" cy="138699"/>
            </a:xfrm>
            <a:custGeom>
              <a:avLst/>
              <a:pathLst>
                <a:path w="138699" h="138699">
                  <a:moveTo>
                    <a:pt x="138699" y="0"/>
                  </a:moveTo>
                  <a:lnTo>
                    <a:pt x="138699" y="9888"/>
                  </a:lnTo>
                  <a:lnTo>
                    <a:pt x="9888" y="138699"/>
                  </a:lnTo>
                  <a:lnTo>
                    <a:pt x="0" y="1386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8388185" y="3759853"/>
              <a:ext cx="237584" cy="237584"/>
            </a:xfrm>
            <a:custGeom>
              <a:avLst/>
              <a:pathLst>
                <a:path w="237584" h="237584">
                  <a:moveTo>
                    <a:pt x="237584" y="0"/>
                  </a:moveTo>
                  <a:lnTo>
                    <a:pt x="237584" y="9888"/>
                  </a:lnTo>
                  <a:lnTo>
                    <a:pt x="9888" y="237584"/>
                  </a:lnTo>
                  <a:lnTo>
                    <a:pt x="0" y="23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8289299" y="3660968"/>
              <a:ext cx="336470" cy="336470"/>
            </a:xfrm>
            <a:custGeom>
              <a:avLst/>
              <a:pathLst>
                <a:path w="336470" h="336470">
                  <a:moveTo>
                    <a:pt x="336470" y="0"/>
                  </a:moveTo>
                  <a:lnTo>
                    <a:pt x="336470" y="9888"/>
                  </a:lnTo>
                  <a:lnTo>
                    <a:pt x="9888" y="336470"/>
                  </a:lnTo>
                  <a:lnTo>
                    <a:pt x="0" y="3364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8274660" y="35620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8274660" y="34631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8274660" y="33643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8274660" y="32654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8274660" y="31665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8274660" y="30676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8274660" y="29687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8274660" y="28698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8274660" y="27709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8274660" y="26721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8274660" y="25732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274660" y="24743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274660" y="23754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274660" y="22765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274660" y="21776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274660" y="20787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274660" y="19799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274660" y="18810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274660" y="17821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274660" y="16832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274660" y="15843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274660" y="14854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274660" y="13865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274660" y="12877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274660" y="11888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274660" y="10899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274660" y="999037"/>
              <a:ext cx="351110" cy="353016"/>
            </a:xfrm>
            <a:custGeom>
              <a:avLst/>
              <a:pathLst>
                <a:path w="351110" h="353016">
                  <a:moveTo>
                    <a:pt x="343128" y="0"/>
                  </a:moveTo>
                  <a:lnTo>
                    <a:pt x="351110" y="0"/>
                  </a:lnTo>
                  <a:lnTo>
                    <a:pt x="351110" y="1906"/>
                  </a:lnTo>
                  <a:lnTo>
                    <a:pt x="0" y="353016"/>
                  </a:lnTo>
                  <a:lnTo>
                    <a:pt x="0" y="343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274660" y="999037"/>
              <a:ext cx="254131" cy="254131"/>
            </a:xfrm>
            <a:custGeom>
              <a:avLst/>
              <a:pathLst>
                <a:path w="254131" h="254131">
                  <a:moveTo>
                    <a:pt x="244242" y="0"/>
                  </a:moveTo>
                  <a:lnTo>
                    <a:pt x="254131" y="0"/>
                  </a:lnTo>
                  <a:lnTo>
                    <a:pt x="0" y="254131"/>
                  </a:lnTo>
                  <a:lnTo>
                    <a:pt x="0" y="244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274660" y="999037"/>
              <a:ext cx="155245" cy="155245"/>
            </a:xfrm>
            <a:custGeom>
              <a:avLst/>
              <a:pathLst>
                <a:path w="155245" h="155245">
                  <a:moveTo>
                    <a:pt x="145357" y="0"/>
                  </a:moveTo>
                  <a:lnTo>
                    <a:pt x="155245" y="0"/>
                  </a:lnTo>
                  <a:lnTo>
                    <a:pt x="0" y="155245"/>
                  </a:lnTo>
                  <a:lnTo>
                    <a:pt x="0" y="145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274660" y="999037"/>
              <a:ext cx="56359" cy="56359"/>
            </a:xfrm>
            <a:custGeom>
              <a:avLst/>
              <a:pathLst>
                <a:path w="56359" h="56359">
                  <a:moveTo>
                    <a:pt x="46471" y="0"/>
                  </a:moveTo>
                  <a:lnTo>
                    <a:pt x="56359" y="0"/>
                  </a:lnTo>
                  <a:lnTo>
                    <a:pt x="0" y="56359"/>
                  </a:lnTo>
                  <a:lnTo>
                    <a:pt x="0" y="46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190414" y="3952204"/>
              <a:ext cx="45233" cy="45233"/>
            </a:xfrm>
            <a:custGeom>
              <a:avLst/>
              <a:pathLst>
                <a:path w="45233" h="45233">
                  <a:moveTo>
                    <a:pt x="45233" y="0"/>
                  </a:moveTo>
                  <a:lnTo>
                    <a:pt x="45233" y="9888"/>
                  </a:lnTo>
                  <a:lnTo>
                    <a:pt x="9888" y="45233"/>
                  </a:lnTo>
                  <a:lnTo>
                    <a:pt x="0" y="4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091528" y="3853319"/>
              <a:ext cx="144119" cy="144119"/>
            </a:xfrm>
            <a:custGeom>
              <a:avLst/>
              <a:pathLst>
                <a:path w="144119" h="144119">
                  <a:moveTo>
                    <a:pt x="144119" y="0"/>
                  </a:moveTo>
                  <a:lnTo>
                    <a:pt x="144119" y="9888"/>
                  </a:lnTo>
                  <a:lnTo>
                    <a:pt x="9888" y="144119"/>
                  </a:lnTo>
                  <a:lnTo>
                    <a:pt x="0" y="144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992642" y="3754433"/>
              <a:ext cx="243004" cy="243004"/>
            </a:xfrm>
            <a:custGeom>
              <a:avLst/>
              <a:pathLst>
                <a:path w="243004" h="243004">
                  <a:moveTo>
                    <a:pt x="243004" y="0"/>
                  </a:moveTo>
                  <a:lnTo>
                    <a:pt x="243004" y="9888"/>
                  </a:lnTo>
                  <a:lnTo>
                    <a:pt x="9888" y="243004"/>
                  </a:lnTo>
                  <a:lnTo>
                    <a:pt x="0" y="243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893757" y="3655548"/>
              <a:ext cx="341890" cy="341890"/>
            </a:xfrm>
            <a:custGeom>
              <a:avLst/>
              <a:pathLst>
                <a:path w="341890" h="341890">
                  <a:moveTo>
                    <a:pt x="341890" y="0"/>
                  </a:moveTo>
                  <a:lnTo>
                    <a:pt x="341890" y="9888"/>
                  </a:lnTo>
                  <a:lnTo>
                    <a:pt x="9888" y="341890"/>
                  </a:lnTo>
                  <a:lnTo>
                    <a:pt x="0" y="34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884537" y="35566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884537" y="345777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884537" y="33588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884537" y="32600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884537" y="316111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884537" y="30622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884537" y="29633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884537" y="28644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884537" y="27655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884537" y="26666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884537" y="25678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884537" y="24689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884537" y="23700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884537" y="22711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7884537" y="21722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7884537" y="20733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7884537" y="19744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7884537" y="1875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7884537" y="1776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7884537" y="1677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7884537" y="1578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7884537" y="1480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7884537" y="1381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pg347"/>
            <p:cNvSpPr/>
            <p:nvPr/>
          </p:nvSpPr>
          <p:spPr>
            <a:xfrm>
              <a:off x="7884537" y="1282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8" name="pg348"/>
            <p:cNvSpPr/>
            <p:nvPr/>
          </p:nvSpPr>
          <p:spPr>
            <a:xfrm>
              <a:off x="7884537" y="1183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9" name="pg349"/>
            <p:cNvSpPr/>
            <p:nvPr/>
          </p:nvSpPr>
          <p:spPr>
            <a:xfrm>
              <a:off x="7884537" y="1084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0" name="pg350"/>
            <p:cNvSpPr/>
            <p:nvPr/>
          </p:nvSpPr>
          <p:spPr>
            <a:xfrm>
              <a:off x="7884537" y="999037"/>
              <a:ext cx="347596" cy="347596"/>
            </a:xfrm>
            <a:custGeom>
              <a:avLst/>
              <a:pathLst>
                <a:path w="347596" h="347596">
                  <a:moveTo>
                    <a:pt x="337708" y="0"/>
                  </a:moveTo>
                  <a:lnTo>
                    <a:pt x="347596" y="0"/>
                  </a:lnTo>
                  <a:lnTo>
                    <a:pt x="0" y="347596"/>
                  </a:lnTo>
                  <a:lnTo>
                    <a:pt x="0" y="337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1" name="pg351"/>
            <p:cNvSpPr/>
            <p:nvPr/>
          </p:nvSpPr>
          <p:spPr>
            <a:xfrm>
              <a:off x="7884537" y="999037"/>
              <a:ext cx="248710" cy="248710"/>
            </a:xfrm>
            <a:custGeom>
              <a:avLst/>
              <a:pathLst>
                <a:path w="248710" h="248710">
                  <a:moveTo>
                    <a:pt x="238822" y="0"/>
                  </a:moveTo>
                  <a:lnTo>
                    <a:pt x="248710" y="0"/>
                  </a:lnTo>
                  <a:lnTo>
                    <a:pt x="0" y="248710"/>
                  </a:lnTo>
                  <a:lnTo>
                    <a:pt x="0" y="238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2" name="pg352"/>
            <p:cNvSpPr/>
            <p:nvPr/>
          </p:nvSpPr>
          <p:spPr>
            <a:xfrm>
              <a:off x="7884537" y="999037"/>
              <a:ext cx="149825" cy="149825"/>
            </a:xfrm>
            <a:custGeom>
              <a:avLst/>
              <a:pathLst>
                <a:path w="149825" h="149825">
                  <a:moveTo>
                    <a:pt x="139936" y="0"/>
                  </a:moveTo>
                  <a:lnTo>
                    <a:pt x="149825" y="0"/>
                  </a:lnTo>
                  <a:lnTo>
                    <a:pt x="0" y="149825"/>
                  </a:lnTo>
                  <a:lnTo>
                    <a:pt x="0" y="1399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3" name="pg353"/>
            <p:cNvSpPr/>
            <p:nvPr/>
          </p:nvSpPr>
          <p:spPr>
            <a:xfrm>
              <a:off x="7884537" y="999037"/>
              <a:ext cx="50939" cy="50939"/>
            </a:xfrm>
            <a:custGeom>
              <a:avLst/>
              <a:pathLst>
                <a:path w="50939" h="50939">
                  <a:moveTo>
                    <a:pt x="41051" y="0"/>
                  </a:moveTo>
                  <a:lnTo>
                    <a:pt x="50939" y="0"/>
                  </a:lnTo>
                  <a:lnTo>
                    <a:pt x="0" y="50939"/>
                  </a:lnTo>
                  <a:lnTo>
                    <a:pt x="0" y="410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54" name="rc354"/>
            <p:cNvSpPr/>
            <p:nvPr/>
          </p:nvSpPr>
          <p:spPr>
            <a:xfrm>
              <a:off x="862335" y="2028791"/>
              <a:ext cx="351110" cy="1968647"/>
            </a:xfrm>
            <a:prstGeom prst="rect">
              <a:avLst/>
            </a:prstGeom>
            <a:ln w="1355" cap="flat">
              <a:solidFill>
                <a:srgbClr val="000000">
                  <a:alpha val="100000"/>
                </a:srgbClr>
              </a:solidFill>
              <a:prstDash val="solid"/>
              <a:miter/>
            </a:ln>
          </p:spPr>
          <p:txBody>
            <a:bodyPr/>
            <a:lstStyle/>
            <a:p/>
          </p:txBody>
        </p:sp>
        <p:sp>
          <p:nvSpPr>
            <p:cNvPr id="355" name="rc355"/>
            <p:cNvSpPr/>
            <p:nvPr/>
          </p:nvSpPr>
          <p:spPr>
            <a:xfrm>
              <a:off x="1252457" y="1604774"/>
              <a:ext cx="351110" cy="2392663"/>
            </a:xfrm>
            <a:prstGeom prst="rect">
              <a:avLst/>
            </a:prstGeom>
            <a:ln w="1355" cap="flat">
              <a:solidFill>
                <a:srgbClr val="000000">
                  <a:alpha val="100000"/>
                </a:srgbClr>
              </a:solidFill>
              <a:prstDash val="solid"/>
              <a:miter/>
            </a:ln>
          </p:spPr>
          <p:txBody>
            <a:bodyPr/>
            <a:lstStyle/>
            <a:p/>
          </p:txBody>
        </p:sp>
        <p:sp>
          <p:nvSpPr>
            <p:cNvPr id="356" name="rc356"/>
            <p:cNvSpPr/>
            <p:nvPr/>
          </p:nvSpPr>
          <p:spPr>
            <a:xfrm>
              <a:off x="1642580" y="1362479"/>
              <a:ext cx="351110" cy="2634958"/>
            </a:xfrm>
            <a:prstGeom prst="rect">
              <a:avLst/>
            </a:prstGeom>
            <a:ln w="1355" cap="flat">
              <a:solidFill>
                <a:srgbClr val="000000">
                  <a:alpha val="100000"/>
                </a:srgbClr>
              </a:solidFill>
              <a:prstDash val="solid"/>
              <a:miter/>
            </a:ln>
          </p:spPr>
          <p:txBody>
            <a:bodyPr/>
            <a:lstStyle/>
            <a:p/>
          </p:txBody>
        </p:sp>
        <p:sp>
          <p:nvSpPr>
            <p:cNvPr id="357" name="rc357"/>
            <p:cNvSpPr/>
            <p:nvPr/>
          </p:nvSpPr>
          <p:spPr>
            <a:xfrm>
              <a:off x="2422824" y="1271619"/>
              <a:ext cx="351110" cy="2725819"/>
            </a:xfrm>
            <a:prstGeom prst="rect">
              <a:avLst/>
            </a:prstGeom>
            <a:ln w="1355" cap="flat">
              <a:solidFill>
                <a:srgbClr val="000000">
                  <a:alpha val="100000"/>
                </a:srgbClr>
              </a:solidFill>
              <a:prstDash val="solid"/>
              <a:miter/>
            </a:ln>
          </p:spPr>
          <p:txBody>
            <a:bodyPr/>
            <a:lstStyle/>
            <a:p/>
          </p:txBody>
        </p:sp>
        <p:sp>
          <p:nvSpPr>
            <p:cNvPr id="358" name="rc358"/>
            <p:cNvSpPr/>
            <p:nvPr/>
          </p:nvSpPr>
          <p:spPr>
            <a:xfrm>
              <a:off x="2032702" y="1271619"/>
              <a:ext cx="351110" cy="2725819"/>
            </a:xfrm>
            <a:prstGeom prst="rect">
              <a:avLst/>
            </a:prstGeom>
            <a:ln w="1355" cap="flat">
              <a:solidFill>
                <a:srgbClr val="000000">
                  <a:alpha val="100000"/>
                </a:srgbClr>
              </a:solidFill>
              <a:prstDash val="solid"/>
              <a:miter/>
            </a:ln>
          </p:spPr>
          <p:txBody>
            <a:bodyPr/>
            <a:lstStyle/>
            <a:p/>
          </p:txBody>
        </p:sp>
        <p:sp>
          <p:nvSpPr>
            <p:cNvPr id="359" name="rc359"/>
            <p:cNvSpPr/>
            <p:nvPr/>
          </p:nvSpPr>
          <p:spPr>
            <a:xfrm>
              <a:off x="4763558" y="1120184"/>
              <a:ext cx="351110" cy="2877253"/>
            </a:xfrm>
            <a:prstGeom prst="rect">
              <a:avLst/>
            </a:prstGeom>
            <a:ln w="1355" cap="flat">
              <a:solidFill>
                <a:srgbClr val="000000">
                  <a:alpha val="100000"/>
                </a:srgbClr>
              </a:solidFill>
              <a:prstDash val="solid"/>
              <a:miter/>
            </a:ln>
          </p:spPr>
          <p:txBody>
            <a:bodyPr/>
            <a:lstStyle/>
            <a:p/>
          </p:txBody>
        </p:sp>
        <p:sp>
          <p:nvSpPr>
            <p:cNvPr id="360" name="rc360"/>
            <p:cNvSpPr/>
            <p:nvPr/>
          </p:nvSpPr>
          <p:spPr>
            <a:xfrm>
              <a:off x="4373436" y="1120184"/>
              <a:ext cx="351110" cy="2877253"/>
            </a:xfrm>
            <a:prstGeom prst="rect">
              <a:avLst/>
            </a:prstGeom>
            <a:ln w="1355" cap="flat">
              <a:solidFill>
                <a:srgbClr val="000000">
                  <a:alpha val="100000"/>
                </a:srgbClr>
              </a:solidFill>
              <a:prstDash val="solid"/>
              <a:miter/>
            </a:ln>
          </p:spPr>
          <p:txBody>
            <a:bodyPr/>
            <a:lstStyle/>
            <a:p/>
          </p:txBody>
        </p:sp>
        <p:sp>
          <p:nvSpPr>
            <p:cNvPr id="361" name="rc361"/>
            <p:cNvSpPr/>
            <p:nvPr/>
          </p:nvSpPr>
          <p:spPr>
            <a:xfrm>
              <a:off x="7104293" y="1029324"/>
              <a:ext cx="351110" cy="2968114"/>
            </a:xfrm>
            <a:prstGeom prst="rect">
              <a:avLst/>
            </a:prstGeom>
            <a:ln w="1355" cap="flat">
              <a:solidFill>
                <a:srgbClr val="000000">
                  <a:alpha val="100000"/>
                </a:srgbClr>
              </a:solidFill>
              <a:prstDash val="solid"/>
              <a:miter/>
            </a:ln>
          </p:spPr>
          <p:txBody>
            <a:bodyPr/>
            <a:lstStyle/>
            <a:p/>
          </p:txBody>
        </p:sp>
        <p:sp>
          <p:nvSpPr>
            <p:cNvPr id="362" name="rc362"/>
            <p:cNvSpPr/>
            <p:nvPr/>
          </p:nvSpPr>
          <p:spPr>
            <a:xfrm>
              <a:off x="8274660" y="999037"/>
              <a:ext cx="351110" cy="2998401"/>
            </a:xfrm>
            <a:prstGeom prst="rect">
              <a:avLst/>
            </a:prstGeom>
            <a:ln w="1355" cap="flat">
              <a:solidFill>
                <a:srgbClr val="000000">
                  <a:alpha val="100000"/>
                </a:srgbClr>
              </a:solidFill>
              <a:prstDash val="solid"/>
              <a:miter/>
            </a:ln>
          </p:spPr>
          <p:txBody>
            <a:bodyPr/>
            <a:lstStyle/>
            <a:p/>
          </p:txBody>
        </p:sp>
        <p:sp>
          <p:nvSpPr>
            <p:cNvPr id="363" name="rc363"/>
            <p:cNvSpPr/>
            <p:nvPr/>
          </p:nvSpPr>
          <p:spPr>
            <a:xfrm>
              <a:off x="7884537" y="999037"/>
              <a:ext cx="351110" cy="2998401"/>
            </a:xfrm>
            <a:prstGeom prst="rect">
              <a:avLst/>
            </a:prstGeom>
            <a:ln w="1355" cap="flat">
              <a:solidFill>
                <a:srgbClr val="000000">
                  <a:alpha val="100000"/>
                </a:srgbClr>
              </a:solidFill>
              <a:prstDash val="solid"/>
              <a:miter/>
            </a:ln>
          </p:spPr>
          <p:txBody>
            <a:bodyPr/>
            <a:lstStyle/>
            <a:p/>
          </p:txBody>
        </p:sp>
        <p:sp>
          <p:nvSpPr>
            <p:cNvPr id="364" name="tx364"/>
            <p:cNvSpPr/>
            <p:nvPr/>
          </p:nvSpPr>
          <p:spPr>
            <a:xfrm>
              <a:off x="957504" y="1856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65" name="tx365"/>
            <p:cNvSpPr/>
            <p:nvPr/>
          </p:nvSpPr>
          <p:spPr>
            <a:xfrm>
              <a:off x="1347626"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66" name="tx366"/>
            <p:cNvSpPr/>
            <p:nvPr/>
          </p:nvSpPr>
          <p:spPr>
            <a:xfrm>
              <a:off x="1737748" y="115046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67" name="tx367"/>
            <p:cNvSpPr/>
            <p:nvPr/>
          </p:nvSpPr>
          <p:spPr>
            <a:xfrm>
              <a:off x="2517993"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8" name="tx368"/>
            <p:cNvSpPr/>
            <p:nvPr/>
          </p:nvSpPr>
          <p:spPr>
            <a:xfrm>
              <a:off x="2127871"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9" name="tx369"/>
            <p:cNvSpPr/>
            <p:nvPr/>
          </p:nvSpPr>
          <p:spPr>
            <a:xfrm>
              <a:off x="2908115"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70" name="tx370"/>
            <p:cNvSpPr/>
            <p:nvPr/>
          </p:nvSpPr>
          <p:spPr>
            <a:xfrm>
              <a:off x="3298238" y="9899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71" name="tx371"/>
            <p:cNvSpPr/>
            <p:nvPr/>
          </p:nvSpPr>
          <p:spPr>
            <a:xfrm>
              <a:off x="3688360" y="95776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72" name="tx372"/>
            <p:cNvSpPr/>
            <p:nvPr/>
          </p:nvSpPr>
          <p:spPr>
            <a:xfrm>
              <a:off x="485872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3" name="tx373"/>
            <p:cNvSpPr/>
            <p:nvPr/>
          </p:nvSpPr>
          <p:spPr>
            <a:xfrm>
              <a:off x="4468605"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4" name="tx374"/>
            <p:cNvSpPr/>
            <p:nvPr/>
          </p:nvSpPr>
          <p:spPr>
            <a:xfrm>
              <a:off x="4078483"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5" name="tx375"/>
            <p:cNvSpPr/>
            <p:nvPr/>
          </p:nvSpPr>
          <p:spPr>
            <a:xfrm>
              <a:off x="5248850"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6" name="tx376"/>
            <p:cNvSpPr/>
            <p:nvPr/>
          </p:nvSpPr>
          <p:spPr>
            <a:xfrm>
              <a:off x="5638972"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77" name="tx377"/>
            <p:cNvSpPr/>
            <p:nvPr/>
          </p:nvSpPr>
          <p:spPr>
            <a:xfrm>
              <a:off x="7199461"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8" name="tx378"/>
            <p:cNvSpPr/>
            <p:nvPr/>
          </p:nvSpPr>
          <p:spPr>
            <a:xfrm>
              <a:off x="6809339"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9" name="tx379"/>
            <p:cNvSpPr/>
            <p:nvPr/>
          </p:nvSpPr>
          <p:spPr>
            <a:xfrm>
              <a:off x="602909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80" name="tx380"/>
            <p:cNvSpPr/>
            <p:nvPr/>
          </p:nvSpPr>
          <p:spPr>
            <a:xfrm>
              <a:off x="6419217"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81" name="tx381"/>
            <p:cNvSpPr/>
            <p:nvPr/>
          </p:nvSpPr>
          <p:spPr>
            <a:xfrm>
              <a:off x="8369828"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2" name="tx382"/>
            <p:cNvSpPr/>
            <p:nvPr/>
          </p:nvSpPr>
          <p:spPr>
            <a:xfrm>
              <a:off x="7979706"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3" name="tx383"/>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4" name="tx384"/>
            <p:cNvSpPr/>
            <p:nvPr/>
          </p:nvSpPr>
          <p:spPr>
            <a:xfrm>
              <a:off x="7589584"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85" name="pg385"/>
            <p:cNvSpPr/>
            <p:nvPr/>
          </p:nvSpPr>
          <p:spPr>
            <a:xfrm>
              <a:off x="975224" y="29115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1007745" y="294371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7" name="pg387"/>
            <p:cNvSpPr/>
            <p:nvPr/>
          </p:nvSpPr>
          <p:spPr>
            <a:xfrm>
              <a:off x="1365346" y="26994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1397867" y="27303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1755468" y="257835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1787990" y="260923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91" name="pg391"/>
            <p:cNvSpPr/>
            <p:nvPr/>
          </p:nvSpPr>
          <p:spPr>
            <a:xfrm>
              <a:off x="2535713"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2" name="tx392"/>
            <p:cNvSpPr/>
            <p:nvPr/>
          </p:nvSpPr>
          <p:spPr>
            <a:xfrm>
              <a:off x="2568234" y="25651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3" name="pg393"/>
            <p:cNvSpPr/>
            <p:nvPr/>
          </p:nvSpPr>
          <p:spPr>
            <a:xfrm>
              <a:off x="2145591"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4" name="tx394"/>
            <p:cNvSpPr/>
            <p:nvPr/>
          </p:nvSpPr>
          <p:spPr>
            <a:xfrm>
              <a:off x="2178112" y="256544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5" name="pg395"/>
            <p:cNvSpPr/>
            <p:nvPr/>
          </p:nvSpPr>
          <p:spPr>
            <a:xfrm>
              <a:off x="4876447" y="24572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6" name="tx396"/>
            <p:cNvSpPr/>
            <p:nvPr/>
          </p:nvSpPr>
          <p:spPr>
            <a:xfrm>
              <a:off x="4908969" y="24880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97" name="pg397"/>
            <p:cNvSpPr/>
            <p:nvPr/>
          </p:nvSpPr>
          <p:spPr>
            <a:xfrm>
              <a:off x="4456180" y="245720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8" name="tx398"/>
            <p:cNvSpPr/>
            <p:nvPr/>
          </p:nvSpPr>
          <p:spPr>
            <a:xfrm>
              <a:off x="4488701" y="24880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9" name="pg399"/>
            <p:cNvSpPr/>
            <p:nvPr/>
          </p:nvSpPr>
          <p:spPr>
            <a:xfrm>
              <a:off x="7217181" y="24117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0" name="tx400"/>
            <p:cNvSpPr/>
            <p:nvPr/>
          </p:nvSpPr>
          <p:spPr>
            <a:xfrm>
              <a:off x="7249703" y="24453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401" name="pg401"/>
            <p:cNvSpPr/>
            <p:nvPr/>
          </p:nvSpPr>
          <p:spPr>
            <a:xfrm>
              <a:off x="8387548"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2" name="tx402"/>
            <p:cNvSpPr/>
            <p:nvPr/>
          </p:nvSpPr>
          <p:spPr>
            <a:xfrm>
              <a:off x="8420070" y="24288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403" name="pg403"/>
            <p:cNvSpPr/>
            <p:nvPr/>
          </p:nvSpPr>
          <p:spPr>
            <a:xfrm>
              <a:off x="7997426"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4" name="tx404"/>
            <p:cNvSpPr/>
            <p:nvPr/>
          </p:nvSpPr>
          <p:spPr>
            <a:xfrm>
              <a:off x="8029947" y="24275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405" name="tx405"/>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06" name="tx406"/>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7" name="tx407"/>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8" name="tx408"/>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9" name="tx409"/>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10" name="tx410"/>
            <p:cNvSpPr/>
            <p:nvPr/>
          </p:nvSpPr>
          <p:spPr>
            <a:xfrm rot="-5400000">
              <a:off x="693142"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411" name="tx411"/>
            <p:cNvSpPr/>
            <p:nvPr/>
          </p:nvSpPr>
          <p:spPr>
            <a:xfrm rot="-5400000">
              <a:off x="1147657"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12" name="tx412"/>
            <p:cNvSpPr/>
            <p:nvPr/>
          </p:nvSpPr>
          <p:spPr>
            <a:xfrm rot="-5400000">
              <a:off x="117052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13" name="tx413"/>
            <p:cNvSpPr/>
            <p:nvPr/>
          </p:nvSpPr>
          <p:spPr>
            <a:xfrm rot="-5400000">
              <a:off x="1848059"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14" name="tx414"/>
            <p:cNvSpPr/>
            <p:nvPr/>
          </p:nvSpPr>
          <p:spPr>
            <a:xfrm rot="-5400000">
              <a:off x="2251994"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15" name="tx415"/>
            <p:cNvSpPr/>
            <p:nvPr/>
          </p:nvSpPr>
          <p:spPr>
            <a:xfrm rot="-5400000">
              <a:off x="2212716"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16" name="tx416"/>
            <p:cNvSpPr/>
            <p:nvPr/>
          </p:nvSpPr>
          <p:spPr>
            <a:xfrm rot="-5400000">
              <a:off x="2991141"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17" name="tx417"/>
            <p:cNvSpPr/>
            <p:nvPr/>
          </p:nvSpPr>
          <p:spPr>
            <a:xfrm rot="-5400000">
              <a:off x="3236004"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18" name="tx418"/>
            <p:cNvSpPr/>
            <p:nvPr/>
          </p:nvSpPr>
          <p:spPr>
            <a:xfrm rot="-5400000">
              <a:off x="3894817"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19" name="tx419"/>
            <p:cNvSpPr/>
            <p:nvPr/>
          </p:nvSpPr>
          <p:spPr>
            <a:xfrm rot="-5400000">
              <a:off x="4345376"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20" name="tx420"/>
            <p:cNvSpPr/>
            <p:nvPr/>
          </p:nvSpPr>
          <p:spPr>
            <a:xfrm rot="-5400000">
              <a:off x="4697572"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21" name="tx421"/>
            <p:cNvSpPr/>
            <p:nvPr/>
          </p:nvSpPr>
          <p:spPr>
            <a:xfrm rot="-5400000">
              <a:off x="5058260"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22" name="tx422"/>
            <p:cNvSpPr/>
            <p:nvPr/>
          </p:nvSpPr>
          <p:spPr>
            <a:xfrm rot="-5400000">
              <a:off x="5458444"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23" name="tx423"/>
            <p:cNvSpPr/>
            <p:nvPr/>
          </p:nvSpPr>
          <p:spPr>
            <a:xfrm rot="-5400000">
              <a:off x="5871827"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24" name="tx424"/>
            <p:cNvSpPr/>
            <p:nvPr/>
          </p:nvSpPr>
          <p:spPr>
            <a:xfrm rot="-5400000">
              <a:off x="6272727"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25" name="tx425"/>
            <p:cNvSpPr/>
            <p:nvPr/>
          </p:nvSpPr>
          <p:spPr>
            <a:xfrm rot="-5400000">
              <a:off x="6658961"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26" name="tx426"/>
            <p:cNvSpPr/>
            <p:nvPr/>
          </p:nvSpPr>
          <p:spPr>
            <a:xfrm rot="-5400000">
              <a:off x="6970127"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27" name="tx427"/>
            <p:cNvSpPr/>
            <p:nvPr/>
          </p:nvSpPr>
          <p:spPr>
            <a:xfrm rot="-5400000">
              <a:off x="7436136"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28" name="tx428"/>
            <p:cNvSpPr/>
            <p:nvPr/>
          </p:nvSpPr>
          <p:spPr>
            <a:xfrm rot="-5400000">
              <a:off x="7694267"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29" name="tx429"/>
            <p:cNvSpPr/>
            <p:nvPr/>
          </p:nvSpPr>
          <p:spPr>
            <a:xfrm rot="-5400000">
              <a:off x="8206524"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30" name="tx430"/>
            <p:cNvSpPr/>
            <p:nvPr/>
          </p:nvSpPr>
          <p:spPr>
            <a:xfrm rot="-5400000">
              <a:off x="8416394"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31" name="tx431"/>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32" name="rc432"/>
            <p:cNvSpPr/>
            <p:nvPr/>
          </p:nvSpPr>
          <p:spPr>
            <a:xfrm>
              <a:off x="4247114" y="6114116"/>
              <a:ext cx="219455" cy="219455"/>
            </a:xfrm>
            <a:prstGeom prst="rect">
              <a:avLst/>
            </a:prstGeom>
            <a:solidFill>
              <a:srgbClr val="FFFFFF">
                <a:alpha val="100000"/>
              </a:srgbClr>
            </a:solidFill>
          </p:spPr>
          <p:txBody>
            <a:bodyPr/>
            <a:lstStyle/>
            <a:p/>
          </p:txBody>
        </p:sp>
        <p:sp>
          <p:nvSpPr>
            <p:cNvPr id="433" name="pg433"/>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4" name="pg434"/>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5" name="pg435"/>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6" name="pg436"/>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7" name="pg437"/>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8" name="rc438"/>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9" name="tx439"/>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40" name="tx440"/>
            <p:cNvSpPr/>
            <p:nvPr/>
          </p:nvSpPr>
          <p:spPr>
            <a:xfrm>
              <a:off x="803816" y="398022"/>
              <a:ext cx="55723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ECAR, 2024</a:t>
              </a:r>
            </a:p>
          </p:txBody>
        </p:sp>
        <p:sp>
          <p:nvSpPr>
            <p:cNvPr id="441" name="tx441"/>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42" name="tx442"/>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ECAR from lowest to highest coverage, and the rank of the top 10 countries with the most zero-dose children, based on absolute numbers.
In 2024, Republic of Moldova ranked number 3 out of 21 countries for lowest DTP1 coverage (based on tied ranks).
Republic of Moldova was in the top 10 countries with the most zero-dose children (rank=8).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737948" y="5557235"/>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26" name="pl26"/>
            <p:cNvSpPr/>
            <p:nvPr/>
          </p:nvSpPr>
          <p:spPr>
            <a:xfrm>
              <a:off x="2737948" y="4333145"/>
              <a:ext cx="4155057" cy="734142"/>
            </a:xfrm>
            <a:custGeom>
              <a:avLst/>
              <a:pathLst>
                <a:path w="4155057" h="734142">
                  <a:moveTo>
                    <a:pt x="0" y="489537"/>
                  </a:moveTo>
                  <a:lnTo>
                    <a:pt x="13990" y="489537"/>
                  </a:lnTo>
                  <a:lnTo>
                    <a:pt x="27980" y="489537"/>
                  </a:lnTo>
                  <a:lnTo>
                    <a:pt x="41970" y="489537"/>
                  </a:lnTo>
                  <a:lnTo>
                    <a:pt x="55960" y="489537"/>
                  </a:lnTo>
                  <a:lnTo>
                    <a:pt x="69950" y="489537"/>
                  </a:lnTo>
                  <a:lnTo>
                    <a:pt x="83940" y="489537"/>
                  </a:lnTo>
                  <a:lnTo>
                    <a:pt x="97930" y="489537"/>
                  </a:lnTo>
                  <a:lnTo>
                    <a:pt x="111920" y="489537"/>
                  </a:lnTo>
                  <a:lnTo>
                    <a:pt x="125910" y="489537"/>
                  </a:lnTo>
                  <a:lnTo>
                    <a:pt x="139900" y="489537"/>
                  </a:lnTo>
                  <a:lnTo>
                    <a:pt x="153891" y="489537"/>
                  </a:lnTo>
                  <a:lnTo>
                    <a:pt x="167881" y="489537"/>
                  </a:lnTo>
                  <a:lnTo>
                    <a:pt x="181871" y="489537"/>
                  </a:lnTo>
                  <a:lnTo>
                    <a:pt x="195861" y="489537"/>
                  </a:lnTo>
                  <a:lnTo>
                    <a:pt x="209851" y="489537"/>
                  </a:lnTo>
                  <a:lnTo>
                    <a:pt x="223841" y="489537"/>
                  </a:lnTo>
                  <a:lnTo>
                    <a:pt x="237831" y="489537"/>
                  </a:lnTo>
                  <a:lnTo>
                    <a:pt x="251821" y="489537"/>
                  </a:lnTo>
                  <a:lnTo>
                    <a:pt x="265811" y="489537"/>
                  </a:lnTo>
                  <a:lnTo>
                    <a:pt x="279801" y="489537"/>
                  </a:lnTo>
                  <a:lnTo>
                    <a:pt x="293791" y="489537"/>
                  </a:lnTo>
                  <a:lnTo>
                    <a:pt x="307782" y="489537"/>
                  </a:lnTo>
                  <a:lnTo>
                    <a:pt x="321772" y="489537"/>
                  </a:lnTo>
                  <a:lnTo>
                    <a:pt x="335762" y="489537"/>
                  </a:lnTo>
                  <a:lnTo>
                    <a:pt x="349752" y="489537"/>
                  </a:lnTo>
                  <a:lnTo>
                    <a:pt x="363742" y="489537"/>
                  </a:lnTo>
                  <a:lnTo>
                    <a:pt x="377732" y="489537"/>
                  </a:lnTo>
                  <a:lnTo>
                    <a:pt x="391722" y="489537"/>
                  </a:lnTo>
                  <a:lnTo>
                    <a:pt x="405712" y="489537"/>
                  </a:lnTo>
                  <a:lnTo>
                    <a:pt x="419702" y="489537"/>
                  </a:lnTo>
                  <a:lnTo>
                    <a:pt x="433692" y="489537"/>
                  </a:lnTo>
                  <a:lnTo>
                    <a:pt x="447682" y="489537"/>
                  </a:lnTo>
                  <a:lnTo>
                    <a:pt x="461673" y="489537"/>
                  </a:lnTo>
                  <a:lnTo>
                    <a:pt x="475663" y="489537"/>
                  </a:lnTo>
                  <a:lnTo>
                    <a:pt x="489653" y="489537"/>
                  </a:lnTo>
                  <a:lnTo>
                    <a:pt x="503643" y="489537"/>
                  </a:lnTo>
                  <a:lnTo>
                    <a:pt x="517633" y="489537"/>
                  </a:lnTo>
                  <a:lnTo>
                    <a:pt x="531623" y="489537"/>
                  </a:lnTo>
                  <a:lnTo>
                    <a:pt x="545613" y="489537"/>
                  </a:lnTo>
                  <a:lnTo>
                    <a:pt x="559603" y="489537"/>
                  </a:lnTo>
                  <a:lnTo>
                    <a:pt x="573593" y="489537"/>
                  </a:lnTo>
                  <a:lnTo>
                    <a:pt x="587583" y="489537"/>
                  </a:lnTo>
                  <a:lnTo>
                    <a:pt x="601574" y="489537"/>
                  </a:lnTo>
                  <a:lnTo>
                    <a:pt x="615564" y="489537"/>
                  </a:lnTo>
                  <a:lnTo>
                    <a:pt x="629554" y="489537"/>
                  </a:lnTo>
                  <a:lnTo>
                    <a:pt x="643544" y="489537"/>
                  </a:lnTo>
                  <a:lnTo>
                    <a:pt x="657534" y="489537"/>
                  </a:lnTo>
                  <a:lnTo>
                    <a:pt x="671524" y="489537"/>
                  </a:lnTo>
                  <a:lnTo>
                    <a:pt x="685514" y="489537"/>
                  </a:lnTo>
                  <a:lnTo>
                    <a:pt x="699504" y="489537"/>
                  </a:lnTo>
                  <a:lnTo>
                    <a:pt x="713494" y="489537"/>
                  </a:lnTo>
                  <a:lnTo>
                    <a:pt x="727484" y="489537"/>
                  </a:lnTo>
                  <a:lnTo>
                    <a:pt x="741474" y="489537"/>
                  </a:lnTo>
                  <a:lnTo>
                    <a:pt x="755465" y="489537"/>
                  </a:lnTo>
                  <a:lnTo>
                    <a:pt x="769455" y="489537"/>
                  </a:lnTo>
                  <a:lnTo>
                    <a:pt x="783445" y="489537"/>
                  </a:lnTo>
                  <a:lnTo>
                    <a:pt x="797435" y="489537"/>
                  </a:lnTo>
                  <a:lnTo>
                    <a:pt x="811425" y="489537"/>
                  </a:lnTo>
                  <a:lnTo>
                    <a:pt x="825415" y="489537"/>
                  </a:lnTo>
                  <a:lnTo>
                    <a:pt x="839405" y="489537"/>
                  </a:lnTo>
                  <a:lnTo>
                    <a:pt x="853395" y="489537"/>
                  </a:lnTo>
                  <a:lnTo>
                    <a:pt x="867385" y="489537"/>
                  </a:lnTo>
                  <a:lnTo>
                    <a:pt x="881375" y="489537"/>
                  </a:lnTo>
                  <a:lnTo>
                    <a:pt x="895365" y="489537"/>
                  </a:lnTo>
                  <a:lnTo>
                    <a:pt x="909356" y="489537"/>
                  </a:lnTo>
                  <a:lnTo>
                    <a:pt x="923346" y="489537"/>
                  </a:lnTo>
                  <a:lnTo>
                    <a:pt x="937336" y="489537"/>
                  </a:lnTo>
                  <a:lnTo>
                    <a:pt x="951326" y="489537"/>
                  </a:lnTo>
                  <a:lnTo>
                    <a:pt x="965316" y="489537"/>
                  </a:lnTo>
                  <a:lnTo>
                    <a:pt x="979306" y="489537"/>
                  </a:lnTo>
                  <a:lnTo>
                    <a:pt x="993296" y="489537"/>
                  </a:lnTo>
                  <a:lnTo>
                    <a:pt x="1007286" y="489537"/>
                  </a:lnTo>
                  <a:lnTo>
                    <a:pt x="1021276" y="489537"/>
                  </a:lnTo>
                  <a:lnTo>
                    <a:pt x="1035266" y="489537"/>
                  </a:lnTo>
                  <a:lnTo>
                    <a:pt x="1049256" y="489537"/>
                  </a:lnTo>
                  <a:lnTo>
                    <a:pt x="1063247" y="489537"/>
                  </a:lnTo>
                  <a:lnTo>
                    <a:pt x="1077237" y="489537"/>
                  </a:lnTo>
                  <a:lnTo>
                    <a:pt x="1091227" y="489537"/>
                  </a:lnTo>
                  <a:lnTo>
                    <a:pt x="1105217" y="489537"/>
                  </a:lnTo>
                  <a:lnTo>
                    <a:pt x="1119207" y="489537"/>
                  </a:lnTo>
                  <a:lnTo>
                    <a:pt x="1133197" y="489537"/>
                  </a:lnTo>
                  <a:lnTo>
                    <a:pt x="1147187" y="489537"/>
                  </a:lnTo>
                  <a:lnTo>
                    <a:pt x="1161177" y="489537"/>
                  </a:lnTo>
                  <a:lnTo>
                    <a:pt x="1175167" y="489537"/>
                  </a:lnTo>
                  <a:lnTo>
                    <a:pt x="1189157" y="489537"/>
                  </a:lnTo>
                  <a:lnTo>
                    <a:pt x="1203148" y="489537"/>
                  </a:lnTo>
                  <a:lnTo>
                    <a:pt x="1217138" y="489537"/>
                  </a:lnTo>
                  <a:lnTo>
                    <a:pt x="1231128" y="489537"/>
                  </a:lnTo>
                  <a:lnTo>
                    <a:pt x="1245118" y="489537"/>
                  </a:lnTo>
                  <a:lnTo>
                    <a:pt x="1259108" y="489537"/>
                  </a:lnTo>
                  <a:lnTo>
                    <a:pt x="1273098" y="489537"/>
                  </a:lnTo>
                  <a:lnTo>
                    <a:pt x="1287088" y="489537"/>
                  </a:lnTo>
                  <a:lnTo>
                    <a:pt x="1301078" y="489537"/>
                  </a:lnTo>
                  <a:lnTo>
                    <a:pt x="1315068" y="489537"/>
                  </a:lnTo>
                  <a:lnTo>
                    <a:pt x="1329058" y="489537"/>
                  </a:lnTo>
                  <a:lnTo>
                    <a:pt x="1343048" y="489537"/>
                  </a:lnTo>
                  <a:lnTo>
                    <a:pt x="1357039" y="489537"/>
                  </a:lnTo>
                  <a:lnTo>
                    <a:pt x="1371029" y="489537"/>
                  </a:lnTo>
                  <a:lnTo>
                    <a:pt x="1385019" y="489537"/>
                  </a:lnTo>
                  <a:lnTo>
                    <a:pt x="1385019" y="489373"/>
                  </a:lnTo>
                  <a:lnTo>
                    <a:pt x="1399009" y="489344"/>
                  </a:lnTo>
                  <a:lnTo>
                    <a:pt x="1412999" y="489310"/>
                  </a:lnTo>
                  <a:lnTo>
                    <a:pt x="1426989" y="489270"/>
                  </a:lnTo>
                  <a:lnTo>
                    <a:pt x="1440979" y="489224"/>
                  </a:lnTo>
                  <a:lnTo>
                    <a:pt x="1454969" y="489169"/>
                  </a:lnTo>
                  <a:lnTo>
                    <a:pt x="1468959" y="489104"/>
                  </a:lnTo>
                  <a:lnTo>
                    <a:pt x="1482949" y="489028"/>
                  </a:lnTo>
                  <a:lnTo>
                    <a:pt x="1496939" y="488939"/>
                  </a:lnTo>
                  <a:lnTo>
                    <a:pt x="1510930" y="488834"/>
                  </a:lnTo>
                  <a:lnTo>
                    <a:pt x="1524920" y="488711"/>
                  </a:lnTo>
                  <a:lnTo>
                    <a:pt x="1538910" y="488567"/>
                  </a:lnTo>
                  <a:lnTo>
                    <a:pt x="1552900" y="488397"/>
                  </a:lnTo>
                  <a:lnTo>
                    <a:pt x="1566890" y="488198"/>
                  </a:lnTo>
                  <a:lnTo>
                    <a:pt x="1580880" y="487964"/>
                  </a:lnTo>
                  <a:lnTo>
                    <a:pt x="1594870" y="487689"/>
                  </a:lnTo>
                  <a:lnTo>
                    <a:pt x="1608860" y="487366"/>
                  </a:lnTo>
                  <a:lnTo>
                    <a:pt x="1622850" y="486987"/>
                  </a:lnTo>
                  <a:lnTo>
                    <a:pt x="1636840" y="486543"/>
                  </a:lnTo>
                  <a:lnTo>
                    <a:pt x="1650830" y="486021"/>
                  </a:lnTo>
                  <a:lnTo>
                    <a:pt x="1664821" y="485410"/>
                  </a:lnTo>
                  <a:lnTo>
                    <a:pt x="1678811" y="484693"/>
                  </a:lnTo>
                  <a:lnTo>
                    <a:pt x="1692801" y="483853"/>
                  </a:lnTo>
                  <a:lnTo>
                    <a:pt x="1706791" y="482869"/>
                  </a:lnTo>
                  <a:lnTo>
                    <a:pt x="1720781" y="481719"/>
                  </a:lnTo>
                  <a:lnTo>
                    <a:pt x="1734771" y="480373"/>
                  </a:lnTo>
                  <a:lnTo>
                    <a:pt x="1748761" y="478801"/>
                  </a:lnTo>
                  <a:lnTo>
                    <a:pt x="1762751" y="476966"/>
                  </a:lnTo>
                  <a:lnTo>
                    <a:pt x="1776741" y="474827"/>
                  </a:lnTo>
                  <a:lnTo>
                    <a:pt x="1790731" y="472337"/>
                  </a:lnTo>
                  <a:lnTo>
                    <a:pt x="1804722" y="469444"/>
                  </a:lnTo>
                  <a:lnTo>
                    <a:pt x="1818712" y="466088"/>
                  </a:lnTo>
                  <a:lnTo>
                    <a:pt x="1832702" y="462204"/>
                  </a:lnTo>
                  <a:lnTo>
                    <a:pt x="1846692" y="457721"/>
                  </a:lnTo>
                  <a:lnTo>
                    <a:pt x="1860682" y="452562"/>
                  </a:lnTo>
                  <a:lnTo>
                    <a:pt x="1874672" y="446644"/>
                  </a:lnTo>
                  <a:lnTo>
                    <a:pt x="1888662" y="439884"/>
                  </a:lnTo>
                  <a:lnTo>
                    <a:pt x="1902652" y="432194"/>
                  </a:lnTo>
                  <a:lnTo>
                    <a:pt x="1916642" y="423492"/>
                  </a:lnTo>
                  <a:lnTo>
                    <a:pt x="1930632" y="413701"/>
                  </a:lnTo>
                  <a:lnTo>
                    <a:pt x="1944622" y="402756"/>
                  </a:lnTo>
                  <a:lnTo>
                    <a:pt x="1958613" y="390609"/>
                  </a:lnTo>
                  <a:lnTo>
                    <a:pt x="1972603" y="377236"/>
                  </a:lnTo>
                  <a:lnTo>
                    <a:pt x="1986593" y="362642"/>
                  </a:lnTo>
                  <a:lnTo>
                    <a:pt x="2000583" y="346868"/>
                  </a:lnTo>
                  <a:lnTo>
                    <a:pt x="2014573" y="329995"/>
                  </a:lnTo>
                  <a:lnTo>
                    <a:pt x="2028563" y="312148"/>
                  </a:lnTo>
                  <a:lnTo>
                    <a:pt x="2042553" y="293489"/>
                  </a:lnTo>
                  <a:lnTo>
                    <a:pt x="2056543" y="274221"/>
                  </a:lnTo>
                  <a:lnTo>
                    <a:pt x="2070533" y="254574"/>
                  </a:lnTo>
                  <a:lnTo>
                    <a:pt x="2084523" y="234799"/>
                  </a:lnTo>
                  <a:lnTo>
                    <a:pt x="2098513" y="215152"/>
                  </a:lnTo>
                  <a:lnTo>
                    <a:pt x="2112504" y="195883"/>
                  </a:lnTo>
                  <a:lnTo>
                    <a:pt x="2126494" y="177225"/>
                  </a:lnTo>
                  <a:lnTo>
                    <a:pt x="2140484" y="159377"/>
                  </a:lnTo>
                  <a:lnTo>
                    <a:pt x="2154474" y="142505"/>
                  </a:lnTo>
                  <a:lnTo>
                    <a:pt x="2168464" y="126731"/>
                  </a:lnTo>
                  <a:lnTo>
                    <a:pt x="2182454" y="112137"/>
                  </a:lnTo>
                  <a:lnTo>
                    <a:pt x="2196444" y="98763"/>
                  </a:lnTo>
                  <a:lnTo>
                    <a:pt x="2210434" y="86616"/>
                  </a:lnTo>
                  <a:lnTo>
                    <a:pt x="2224424" y="75671"/>
                  </a:lnTo>
                  <a:lnTo>
                    <a:pt x="2238414" y="65880"/>
                  </a:lnTo>
                  <a:lnTo>
                    <a:pt x="2252404" y="57178"/>
                  </a:lnTo>
                  <a:lnTo>
                    <a:pt x="2266395" y="49489"/>
                  </a:lnTo>
                  <a:lnTo>
                    <a:pt x="2280385" y="42728"/>
                  </a:lnTo>
                  <a:lnTo>
                    <a:pt x="2294375" y="36810"/>
                  </a:lnTo>
                  <a:lnTo>
                    <a:pt x="2308365" y="31651"/>
                  </a:lnTo>
                  <a:lnTo>
                    <a:pt x="2322355" y="27168"/>
                  </a:lnTo>
                  <a:lnTo>
                    <a:pt x="2336345" y="23284"/>
                  </a:lnTo>
                  <a:lnTo>
                    <a:pt x="2350335" y="19929"/>
                  </a:lnTo>
                  <a:lnTo>
                    <a:pt x="2364325" y="17035"/>
                  </a:lnTo>
                  <a:lnTo>
                    <a:pt x="2378315" y="14546"/>
                  </a:lnTo>
                  <a:lnTo>
                    <a:pt x="2392305" y="12407"/>
                  </a:lnTo>
                  <a:lnTo>
                    <a:pt x="2406296" y="10572"/>
                  </a:lnTo>
                  <a:lnTo>
                    <a:pt x="2420286" y="9000"/>
                  </a:lnTo>
                  <a:lnTo>
                    <a:pt x="2434276" y="7654"/>
                  </a:lnTo>
                  <a:lnTo>
                    <a:pt x="2448266" y="6503"/>
                  </a:lnTo>
                  <a:lnTo>
                    <a:pt x="2462256" y="5519"/>
                  </a:lnTo>
                  <a:lnTo>
                    <a:pt x="2476246" y="4680"/>
                  </a:lnTo>
                  <a:lnTo>
                    <a:pt x="2490236" y="3963"/>
                  </a:lnTo>
                  <a:lnTo>
                    <a:pt x="2504226" y="3351"/>
                  </a:lnTo>
                  <a:lnTo>
                    <a:pt x="2518216" y="2830"/>
                  </a:lnTo>
                  <a:lnTo>
                    <a:pt x="2532206" y="2385"/>
                  </a:lnTo>
                  <a:lnTo>
                    <a:pt x="2546196" y="2006"/>
                  </a:lnTo>
                  <a:lnTo>
                    <a:pt x="2560187" y="1684"/>
                  </a:lnTo>
                  <a:lnTo>
                    <a:pt x="2574177" y="1409"/>
                  </a:lnTo>
                  <a:lnTo>
                    <a:pt x="2588167" y="1174"/>
                  </a:lnTo>
                  <a:lnTo>
                    <a:pt x="2602157" y="975"/>
                  </a:lnTo>
                  <a:lnTo>
                    <a:pt x="2616147" y="805"/>
                  </a:lnTo>
                  <a:lnTo>
                    <a:pt x="2630137" y="661"/>
                  </a:lnTo>
                  <a:lnTo>
                    <a:pt x="2644127" y="538"/>
                  </a:lnTo>
                  <a:lnTo>
                    <a:pt x="2658117" y="433"/>
                  </a:lnTo>
                  <a:lnTo>
                    <a:pt x="2672107" y="344"/>
                  </a:lnTo>
                  <a:lnTo>
                    <a:pt x="2686097" y="268"/>
                  </a:lnTo>
                  <a:lnTo>
                    <a:pt x="2700087" y="204"/>
                  </a:lnTo>
                  <a:lnTo>
                    <a:pt x="2714078" y="149"/>
                  </a:lnTo>
                  <a:lnTo>
                    <a:pt x="2728068" y="102"/>
                  </a:lnTo>
                  <a:lnTo>
                    <a:pt x="2742058" y="62"/>
                  </a:lnTo>
                  <a:lnTo>
                    <a:pt x="2756048" y="28"/>
                  </a:lnTo>
                  <a:lnTo>
                    <a:pt x="2770038" y="0"/>
                  </a:lnTo>
                  <a:lnTo>
                    <a:pt x="2770038" y="82"/>
                  </a:lnTo>
                  <a:lnTo>
                    <a:pt x="2784028" y="125"/>
                  </a:lnTo>
                  <a:lnTo>
                    <a:pt x="2798018" y="176"/>
                  </a:lnTo>
                  <a:lnTo>
                    <a:pt x="2812008" y="235"/>
                  </a:lnTo>
                  <a:lnTo>
                    <a:pt x="2825998" y="305"/>
                  </a:lnTo>
                  <a:lnTo>
                    <a:pt x="2839988" y="388"/>
                  </a:lnTo>
                  <a:lnTo>
                    <a:pt x="2853978" y="485"/>
                  </a:lnTo>
                  <a:lnTo>
                    <a:pt x="2867969" y="598"/>
                  </a:lnTo>
                  <a:lnTo>
                    <a:pt x="2881959" y="732"/>
                  </a:lnTo>
                  <a:lnTo>
                    <a:pt x="2895949" y="889"/>
                  </a:lnTo>
                  <a:lnTo>
                    <a:pt x="2909939" y="1074"/>
                  </a:lnTo>
                  <a:lnTo>
                    <a:pt x="2923929" y="1290"/>
                  </a:lnTo>
                  <a:lnTo>
                    <a:pt x="2937919" y="1545"/>
                  </a:lnTo>
                  <a:lnTo>
                    <a:pt x="2951909" y="1844"/>
                  </a:lnTo>
                  <a:lnTo>
                    <a:pt x="2965899" y="2195"/>
                  </a:lnTo>
                  <a:lnTo>
                    <a:pt x="2979889" y="2608"/>
                  </a:lnTo>
                  <a:lnTo>
                    <a:pt x="2993879" y="3092"/>
                  </a:lnTo>
                  <a:lnTo>
                    <a:pt x="3007870" y="3660"/>
                  </a:lnTo>
                  <a:lnTo>
                    <a:pt x="3021860" y="4327"/>
                  </a:lnTo>
                  <a:lnTo>
                    <a:pt x="3035850" y="5109"/>
                  </a:lnTo>
                  <a:lnTo>
                    <a:pt x="3049840" y="6026"/>
                  </a:lnTo>
                  <a:lnTo>
                    <a:pt x="3063830" y="7102"/>
                  </a:lnTo>
                  <a:lnTo>
                    <a:pt x="3077820" y="8361"/>
                  </a:lnTo>
                  <a:lnTo>
                    <a:pt x="3091810" y="9837"/>
                  </a:lnTo>
                  <a:lnTo>
                    <a:pt x="3105800" y="11563"/>
                  </a:lnTo>
                  <a:lnTo>
                    <a:pt x="3119790" y="13582"/>
                  </a:lnTo>
                  <a:lnTo>
                    <a:pt x="3133780" y="15940"/>
                  </a:lnTo>
                  <a:lnTo>
                    <a:pt x="3147770" y="18692"/>
                  </a:lnTo>
                  <a:lnTo>
                    <a:pt x="3161761" y="21901"/>
                  </a:lnTo>
                  <a:lnTo>
                    <a:pt x="3175751" y="25635"/>
                  </a:lnTo>
                  <a:lnTo>
                    <a:pt x="3189741" y="29975"/>
                  </a:lnTo>
                  <a:lnTo>
                    <a:pt x="3203731" y="35009"/>
                  </a:lnTo>
                  <a:lnTo>
                    <a:pt x="3217721" y="40834"/>
                  </a:lnTo>
                  <a:lnTo>
                    <a:pt x="3231711" y="47559"/>
                  </a:lnTo>
                  <a:lnTo>
                    <a:pt x="3245701" y="55298"/>
                  </a:lnTo>
                  <a:lnTo>
                    <a:pt x="3259691" y="64174"/>
                  </a:lnTo>
                  <a:lnTo>
                    <a:pt x="3273681" y="74315"/>
                  </a:lnTo>
                  <a:lnTo>
                    <a:pt x="3287671" y="85850"/>
                  </a:lnTo>
                  <a:lnTo>
                    <a:pt x="3301661" y="98903"/>
                  </a:lnTo>
                  <a:lnTo>
                    <a:pt x="3315652" y="113589"/>
                  </a:lnTo>
                  <a:lnTo>
                    <a:pt x="3329642" y="130007"/>
                  </a:lnTo>
                  <a:lnTo>
                    <a:pt x="3343632" y="148227"/>
                  </a:lnTo>
                  <a:lnTo>
                    <a:pt x="3357622" y="168287"/>
                  </a:lnTo>
                  <a:lnTo>
                    <a:pt x="3371612" y="190179"/>
                  </a:lnTo>
                  <a:lnTo>
                    <a:pt x="3385602" y="213839"/>
                  </a:lnTo>
                  <a:lnTo>
                    <a:pt x="3399592" y="239148"/>
                  </a:lnTo>
                  <a:lnTo>
                    <a:pt x="3413582" y="265919"/>
                  </a:lnTo>
                  <a:lnTo>
                    <a:pt x="3427572" y="293908"/>
                  </a:lnTo>
                  <a:lnTo>
                    <a:pt x="3441562" y="322810"/>
                  </a:lnTo>
                  <a:lnTo>
                    <a:pt x="3455552" y="352280"/>
                  </a:lnTo>
                  <a:lnTo>
                    <a:pt x="3469543" y="381943"/>
                  </a:lnTo>
                  <a:lnTo>
                    <a:pt x="3483533" y="411413"/>
                  </a:lnTo>
                  <a:lnTo>
                    <a:pt x="3497523" y="440316"/>
                  </a:lnTo>
                  <a:lnTo>
                    <a:pt x="3511513" y="468304"/>
                  </a:lnTo>
                  <a:lnTo>
                    <a:pt x="3525503" y="495075"/>
                  </a:lnTo>
                  <a:lnTo>
                    <a:pt x="3539493" y="520384"/>
                  </a:lnTo>
                  <a:lnTo>
                    <a:pt x="3553483" y="544045"/>
                  </a:lnTo>
                  <a:lnTo>
                    <a:pt x="3567473" y="565936"/>
                  </a:lnTo>
                  <a:lnTo>
                    <a:pt x="3581463" y="585996"/>
                  </a:lnTo>
                  <a:lnTo>
                    <a:pt x="3595453" y="604217"/>
                  </a:lnTo>
                  <a:lnTo>
                    <a:pt x="3609444" y="620634"/>
                  </a:lnTo>
                  <a:lnTo>
                    <a:pt x="3623434" y="635320"/>
                  </a:lnTo>
                  <a:lnTo>
                    <a:pt x="3637424" y="648373"/>
                  </a:lnTo>
                  <a:lnTo>
                    <a:pt x="3651414" y="659908"/>
                  </a:lnTo>
                  <a:lnTo>
                    <a:pt x="3665404" y="670049"/>
                  </a:lnTo>
                  <a:lnTo>
                    <a:pt x="3679394" y="678926"/>
                  </a:lnTo>
                  <a:lnTo>
                    <a:pt x="3693384" y="686665"/>
                  </a:lnTo>
                  <a:lnTo>
                    <a:pt x="3707374" y="693389"/>
                  </a:lnTo>
                  <a:lnTo>
                    <a:pt x="3721364" y="699214"/>
                  </a:lnTo>
                  <a:lnTo>
                    <a:pt x="3735354" y="704248"/>
                  </a:lnTo>
                  <a:lnTo>
                    <a:pt x="3749344" y="708588"/>
                  </a:lnTo>
                  <a:lnTo>
                    <a:pt x="3763335" y="712322"/>
                  </a:lnTo>
                  <a:lnTo>
                    <a:pt x="3777325" y="715531"/>
                  </a:lnTo>
                  <a:lnTo>
                    <a:pt x="3791315" y="718283"/>
                  </a:lnTo>
                  <a:lnTo>
                    <a:pt x="3805305" y="720642"/>
                  </a:lnTo>
                  <a:lnTo>
                    <a:pt x="3819295" y="722660"/>
                  </a:lnTo>
                  <a:lnTo>
                    <a:pt x="3833285" y="724386"/>
                  </a:lnTo>
                  <a:lnTo>
                    <a:pt x="3847275" y="725862"/>
                  </a:lnTo>
                  <a:lnTo>
                    <a:pt x="3861265" y="727121"/>
                  </a:lnTo>
                  <a:lnTo>
                    <a:pt x="3875255" y="728197"/>
                  </a:lnTo>
                  <a:lnTo>
                    <a:pt x="3889245" y="729114"/>
                  </a:lnTo>
                  <a:lnTo>
                    <a:pt x="3903235" y="729896"/>
                  </a:lnTo>
                  <a:lnTo>
                    <a:pt x="3917226" y="730563"/>
                  </a:lnTo>
                  <a:lnTo>
                    <a:pt x="3931216" y="731131"/>
                  </a:lnTo>
                  <a:lnTo>
                    <a:pt x="3945206" y="731615"/>
                  </a:lnTo>
                  <a:lnTo>
                    <a:pt x="3959196" y="732028"/>
                  </a:lnTo>
                  <a:lnTo>
                    <a:pt x="3973186" y="732379"/>
                  </a:lnTo>
                  <a:lnTo>
                    <a:pt x="3987176" y="732678"/>
                  </a:lnTo>
                  <a:lnTo>
                    <a:pt x="4001166" y="732933"/>
                  </a:lnTo>
                  <a:lnTo>
                    <a:pt x="4015156" y="733150"/>
                  </a:lnTo>
                  <a:lnTo>
                    <a:pt x="4029146" y="733334"/>
                  </a:lnTo>
                  <a:lnTo>
                    <a:pt x="4043136" y="733491"/>
                  </a:lnTo>
                  <a:lnTo>
                    <a:pt x="4057126" y="733625"/>
                  </a:lnTo>
                  <a:lnTo>
                    <a:pt x="4071117" y="733739"/>
                  </a:lnTo>
                  <a:lnTo>
                    <a:pt x="4085107" y="733835"/>
                  </a:lnTo>
                  <a:lnTo>
                    <a:pt x="4099097" y="733918"/>
                  </a:lnTo>
                  <a:lnTo>
                    <a:pt x="4113087" y="733988"/>
                  </a:lnTo>
                  <a:lnTo>
                    <a:pt x="4127077" y="734048"/>
                  </a:lnTo>
                  <a:lnTo>
                    <a:pt x="4141067" y="734098"/>
                  </a:lnTo>
                  <a:lnTo>
                    <a:pt x="4155057" y="734142"/>
                  </a:lnTo>
                </a:path>
              </a:pathLst>
            </a:custGeom>
            <a:ln w="40651" cap="flat">
              <a:solidFill>
                <a:srgbClr val="D3D3D3">
                  <a:alpha val="100000"/>
                </a:srgbClr>
              </a:solidFill>
              <a:prstDash val="solid"/>
              <a:round/>
            </a:ln>
          </p:spPr>
          <p:txBody>
            <a:bodyPr/>
            <a:lstStyle/>
            <a:p/>
          </p:txBody>
        </p:sp>
        <p:sp>
          <p:nvSpPr>
            <p:cNvPr id="27" name="pl27"/>
            <p:cNvSpPr/>
            <p:nvPr/>
          </p:nvSpPr>
          <p:spPr>
            <a:xfrm>
              <a:off x="2737948" y="905150"/>
              <a:ext cx="4155057" cy="244768"/>
            </a:xfrm>
            <a:custGeom>
              <a:avLst/>
              <a:pathLst>
                <a:path w="4155057" h="244768">
                  <a:moveTo>
                    <a:pt x="0" y="244768"/>
                  </a:moveTo>
                  <a:lnTo>
                    <a:pt x="13990" y="244768"/>
                  </a:lnTo>
                  <a:lnTo>
                    <a:pt x="27980" y="244768"/>
                  </a:lnTo>
                  <a:lnTo>
                    <a:pt x="41970" y="244768"/>
                  </a:lnTo>
                  <a:lnTo>
                    <a:pt x="55960" y="244768"/>
                  </a:lnTo>
                  <a:lnTo>
                    <a:pt x="69950" y="244768"/>
                  </a:lnTo>
                  <a:lnTo>
                    <a:pt x="83940" y="244768"/>
                  </a:lnTo>
                  <a:lnTo>
                    <a:pt x="97930" y="244768"/>
                  </a:lnTo>
                  <a:lnTo>
                    <a:pt x="111920" y="244768"/>
                  </a:lnTo>
                  <a:lnTo>
                    <a:pt x="125910" y="244768"/>
                  </a:lnTo>
                  <a:lnTo>
                    <a:pt x="139900" y="244768"/>
                  </a:lnTo>
                  <a:lnTo>
                    <a:pt x="153891" y="244768"/>
                  </a:lnTo>
                  <a:lnTo>
                    <a:pt x="167881" y="244768"/>
                  </a:lnTo>
                  <a:lnTo>
                    <a:pt x="181871" y="244768"/>
                  </a:lnTo>
                  <a:lnTo>
                    <a:pt x="195861" y="244768"/>
                  </a:lnTo>
                  <a:lnTo>
                    <a:pt x="209851" y="244768"/>
                  </a:lnTo>
                  <a:lnTo>
                    <a:pt x="223841" y="244768"/>
                  </a:lnTo>
                  <a:lnTo>
                    <a:pt x="237831" y="244768"/>
                  </a:lnTo>
                  <a:lnTo>
                    <a:pt x="251821" y="244768"/>
                  </a:lnTo>
                  <a:lnTo>
                    <a:pt x="265811" y="244768"/>
                  </a:lnTo>
                  <a:lnTo>
                    <a:pt x="279801" y="244768"/>
                  </a:lnTo>
                  <a:lnTo>
                    <a:pt x="293791" y="244768"/>
                  </a:lnTo>
                  <a:lnTo>
                    <a:pt x="307782" y="244768"/>
                  </a:lnTo>
                  <a:lnTo>
                    <a:pt x="321772" y="244768"/>
                  </a:lnTo>
                  <a:lnTo>
                    <a:pt x="335762" y="244768"/>
                  </a:lnTo>
                  <a:lnTo>
                    <a:pt x="349752" y="244768"/>
                  </a:lnTo>
                  <a:lnTo>
                    <a:pt x="363742" y="244768"/>
                  </a:lnTo>
                  <a:lnTo>
                    <a:pt x="377732" y="244768"/>
                  </a:lnTo>
                  <a:lnTo>
                    <a:pt x="391722" y="244768"/>
                  </a:lnTo>
                  <a:lnTo>
                    <a:pt x="405712" y="244768"/>
                  </a:lnTo>
                  <a:lnTo>
                    <a:pt x="419702" y="244768"/>
                  </a:lnTo>
                  <a:lnTo>
                    <a:pt x="433692" y="244768"/>
                  </a:lnTo>
                  <a:lnTo>
                    <a:pt x="447682" y="244768"/>
                  </a:lnTo>
                  <a:lnTo>
                    <a:pt x="461673" y="244768"/>
                  </a:lnTo>
                  <a:lnTo>
                    <a:pt x="475663" y="244768"/>
                  </a:lnTo>
                  <a:lnTo>
                    <a:pt x="489653" y="244768"/>
                  </a:lnTo>
                  <a:lnTo>
                    <a:pt x="503643" y="244768"/>
                  </a:lnTo>
                  <a:lnTo>
                    <a:pt x="517633" y="244768"/>
                  </a:lnTo>
                  <a:lnTo>
                    <a:pt x="531623" y="244768"/>
                  </a:lnTo>
                  <a:lnTo>
                    <a:pt x="545613" y="244768"/>
                  </a:lnTo>
                  <a:lnTo>
                    <a:pt x="559603" y="244768"/>
                  </a:lnTo>
                  <a:lnTo>
                    <a:pt x="573593" y="244768"/>
                  </a:lnTo>
                  <a:lnTo>
                    <a:pt x="587583" y="244768"/>
                  </a:lnTo>
                  <a:lnTo>
                    <a:pt x="601574" y="244768"/>
                  </a:lnTo>
                  <a:lnTo>
                    <a:pt x="615564" y="244768"/>
                  </a:lnTo>
                  <a:lnTo>
                    <a:pt x="629554" y="244768"/>
                  </a:lnTo>
                  <a:lnTo>
                    <a:pt x="643544" y="244768"/>
                  </a:lnTo>
                  <a:lnTo>
                    <a:pt x="657534" y="244768"/>
                  </a:lnTo>
                  <a:lnTo>
                    <a:pt x="671524" y="244768"/>
                  </a:lnTo>
                  <a:lnTo>
                    <a:pt x="685514" y="244768"/>
                  </a:lnTo>
                  <a:lnTo>
                    <a:pt x="699504" y="244768"/>
                  </a:lnTo>
                  <a:lnTo>
                    <a:pt x="713494" y="244768"/>
                  </a:lnTo>
                  <a:lnTo>
                    <a:pt x="727484" y="244768"/>
                  </a:lnTo>
                  <a:lnTo>
                    <a:pt x="741474" y="244768"/>
                  </a:lnTo>
                  <a:lnTo>
                    <a:pt x="755465" y="244768"/>
                  </a:lnTo>
                  <a:lnTo>
                    <a:pt x="769455" y="244768"/>
                  </a:lnTo>
                  <a:lnTo>
                    <a:pt x="783445" y="244768"/>
                  </a:lnTo>
                  <a:lnTo>
                    <a:pt x="797435" y="244768"/>
                  </a:lnTo>
                  <a:lnTo>
                    <a:pt x="811425" y="244768"/>
                  </a:lnTo>
                  <a:lnTo>
                    <a:pt x="825415" y="244768"/>
                  </a:lnTo>
                  <a:lnTo>
                    <a:pt x="839405" y="244768"/>
                  </a:lnTo>
                  <a:lnTo>
                    <a:pt x="853395" y="244768"/>
                  </a:lnTo>
                  <a:lnTo>
                    <a:pt x="867385" y="244768"/>
                  </a:lnTo>
                  <a:lnTo>
                    <a:pt x="881375" y="244768"/>
                  </a:lnTo>
                  <a:lnTo>
                    <a:pt x="895365" y="244768"/>
                  </a:lnTo>
                  <a:lnTo>
                    <a:pt x="909356" y="244768"/>
                  </a:lnTo>
                  <a:lnTo>
                    <a:pt x="923346" y="244768"/>
                  </a:lnTo>
                  <a:lnTo>
                    <a:pt x="937336" y="244768"/>
                  </a:lnTo>
                  <a:lnTo>
                    <a:pt x="951326" y="244768"/>
                  </a:lnTo>
                  <a:lnTo>
                    <a:pt x="965316" y="244768"/>
                  </a:lnTo>
                  <a:lnTo>
                    <a:pt x="979306" y="244768"/>
                  </a:lnTo>
                  <a:lnTo>
                    <a:pt x="993296" y="244768"/>
                  </a:lnTo>
                  <a:lnTo>
                    <a:pt x="1007286" y="244768"/>
                  </a:lnTo>
                  <a:lnTo>
                    <a:pt x="1021276" y="244768"/>
                  </a:lnTo>
                  <a:lnTo>
                    <a:pt x="1035266" y="244768"/>
                  </a:lnTo>
                  <a:lnTo>
                    <a:pt x="1049256" y="244768"/>
                  </a:lnTo>
                  <a:lnTo>
                    <a:pt x="1063247" y="244768"/>
                  </a:lnTo>
                  <a:lnTo>
                    <a:pt x="1077237" y="244768"/>
                  </a:lnTo>
                  <a:lnTo>
                    <a:pt x="1091227" y="244768"/>
                  </a:lnTo>
                  <a:lnTo>
                    <a:pt x="1105217" y="244768"/>
                  </a:lnTo>
                  <a:lnTo>
                    <a:pt x="1119207" y="244768"/>
                  </a:lnTo>
                  <a:lnTo>
                    <a:pt x="1133197" y="244768"/>
                  </a:lnTo>
                  <a:lnTo>
                    <a:pt x="1147187" y="244768"/>
                  </a:lnTo>
                  <a:lnTo>
                    <a:pt x="1161177" y="244768"/>
                  </a:lnTo>
                  <a:lnTo>
                    <a:pt x="1175167" y="244768"/>
                  </a:lnTo>
                  <a:lnTo>
                    <a:pt x="1189157" y="244768"/>
                  </a:lnTo>
                  <a:lnTo>
                    <a:pt x="1203148" y="244768"/>
                  </a:lnTo>
                  <a:lnTo>
                    <a:pt x="1217138" y="244768"/>
                  </a:lnTo>
                  <a:lnTo>
                    <a:pt x="1231128" y="244768"/>
                  </a:lnTo>
                  <a:lnTo>
                    <a:pt x="1245118" y="244768"/>
                  </a:lnTo>
                  <a:lnTo>
                    <a:pt x="1259108" y="244768"/>
                  </a:lnTo>
                  <a:lnTo>
                    <a:pt x="1273098" y="244768"/>
                  </a:lnTo>
                  <a:lnTo>
                    <a:pt x="1287088" y="244768"/>
                  </a:lnTo>
                  <a:lnTo>
                    <a:pt x="1301078" y="244768"/>
                  </a:lnTo>
                  <a:lnTo>
                    <a:pt x="1315068" y="244768"/>
                  </a:lnTo>
                  <a:lnTo>
                    <a:pt x="1329058" y="244768"/>
                  </a:lnTo>
                  <a:lnTo>
                    <a:pt x="1343048" y="244768"/>
                  </a:lnTo>
                  <a:lnTo>
                    <a:pt x="1357039" y="244768"/>
                  </a:lnTo>
                  <a:lnTo>
                    <a:pt x="1371029" y="244768"/>
                  </a:lnTo>
                  <a:lnTo>
                    <a:pt x="1385019" y="244768"/>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28" name="pl28"/>
            <p:cNvSpPr/>
            <p:nvPr/>
          </p:nvSpPr>
          <p:spPr>
            <a:xfrm>
              <a:off x="2737948" y="4333062"/>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50"/>
                  </a:lnTo>
                  <a:lnTo>
                    <a:pt x="1399009" y="244865"/>
                  </a:lnTo>
                  <a:lnTo>
                    <a:pt x="1412999" y="244882"/>
                  </a:lnTo>
                  <a:lnTo>
                    <a:pt x="1426989" y="244902"/>
                  </a:lnTo>
                  <a:lnTo>
                    <a:pt x="1440979" y="244925"/>
                  </a:lnTo>
                  <a:lnTo>
                    <a:pt x="1454969" y="244952"/>
                  </a:lnTo>
                  <a:lnTo>
                    <a:pt x="1468959" y="244985"/>
                  </a:lnTo>
                  <a:lnTo>
                    <a:pt x="1482949" y="245023"/>
                  </a:lnTo>
                  <a:lnTo>
                    <a:pt x="1496939" y="245067"/>
                  </a:lnTo>
                  <a:lnTo>
                    <a:pt x="1510930" y="245120"/>
                  </a:lnTo>
                  <a:lnTo>
                    <a:pt x="1524920" y="245181"/>
                  </a:lnTo>
                  <a:lnTo>
                    <a:pt x="1538910" y="245253"/>
                  </a:lnTo>
                  <a:lnTo>
                    <a:pt x="1552900" y="245338"/>
                  </a:lnTo>
                  <a:lnTo>
                    <a:pt x="1566890" y="245438"/>
                  </a:lnTo>
                  <a:lnTo>
                    <a:pt x="1580880" y="245555"/>
                  </a:lnTo>
                  <a:lnTo>
                    <a:pt x="1594870" y="245692"/>
                  </a:lnTo>
                  <a:lnTo>
                    <a:pt x="1608860" y="245854"/>
                  </a:lnTo>
                  <a:lnTo>
                    <a:pt x="1622850" y="246043"/>
                  </a:lnTo>
                  <a:lnTo>
                    <a:pt x="1636840" y="246265"/>
                  </a:lnTo>
                  <a:lnTo>
                    <a:pt x="1650830" y="246526"/>
                  </a:lnTo>
                  <a:lnTo>
                    <a:pt x="1664821" y="246832"/>
                  </a:lnTo>
                  <a:lnTo>
                    <a:pt x="1678811" y="247190"/>
                  </a:lnTo>
                  <a:lnTo>
                    <a:pt x="1692801" y="247610"/>
                  </a:lnTo>
                  <a:lnTo>
                    <a:pt x="1706791" y="248102"/>
                  </a:lnTo>
                  <a:lnTo>
                    <a:pt x="1720781" y="248677"/>
                  </a:lnTo>
                  <a:lnTo>
                    <a:pt x="1734771" y="249350"/>
                  </a:lnTo>
                  <a:lnTo>
                    <a:pt x="1748761" y="250136"/>
                  </a:lnTo>
                  <a:lnTo>
                    <a:pt x="1762751" y="251054"/>
                  </a:lnTo>
                  <a:lnTo>
                    <a:pt x="1776741" y="252123"/>
                  </a:lnTo>
                  <a:lnTo>
                    <a:pt x="1790731" y="253368"/>
                  </a:lnTo>
                  <a:lnTo>
                    <a:pt x="1804722" y="254815"/>
                  </a:lnTo>
                  <a:lnTo>
                    <a:pt x="1818712" y="256493"/>
                  </a:lnTo>
                  <a:lnTo>
                    <a:pt x="1832702" y="258435"/>
                  </a:lnTo>
                  <a:lnTo>
                    <a:pt x="1846692" y="260676"/>
                  </a:lnTo>
                  <a:lnTo>
                    <a:pt x="1860682" y="263256"/>
                  </a:lnTo>
                  <a:lnTo>
                    <a:pt x="1874672" y="266215"/>
                  </a:lnTo>
                  <a:lnTo>
                    <a:pt x="1888662" y="269595"/>
                  </a:lnTo>
                  <a:lnTo>
                    <a:pt x="1902652" y="273440"/>
                  </a:lnTo>
                  <a:lnTo>
                    <a:pt x="1916642" y="277791"/>
                  </a:lnTo>
                  <a:lnTo>
                    <a:pt x="1930632" y="282686"/>
                  </a:lnTo>
                  <a:lnTo>
                    <a:pt x="1944622" y="288159"/>
                  </a:lnTo>
                  <a:lnTo>
                    <a:pt x="1958613" y="294232"/>
                  </a:lnTo>
                  <a:lnTo>
                    <a:pt x="1972603" y="300919"/>
                  </a:lnTo>
                  <a:lnTo>
                    <a:pt x="1986593" y="308216"/>
                  </a:lnTo>
                  <a:lnTo>
                    <a:pt x="2000583" y="316103"/>
                  </a:lnTo>
                  <a:lnTo>
                    <a:pt x="2014573" y="324539"/>
                  </a:lnTo>
                  <a:lnTo>
                    <a:pt x="2028563" y="333463"/>
                  </a:lnTo>
                  <a:lnTo>
                    <a:pt x="2042553" y="342792"/>
                  </a:lnTo>
                  <a:lnTo>
                    <a:pt x="2056543" y="352426"/>
                  </a:lnTo>
                  <a:lnTo>
                    <a:pt x="2070533" y="362250"/>
                  </a:lnTo>
                  <a:lnTo>
                    <a:pt x="2084523" y="372137"/>
                  </a:lnTo>
                  <a:lnTo>
                    <a:pt x="2098513" y="381961"/>
                  </a:lnTo>
                  <a:lnTo>
                    <a:pt x="2112504" y="391595"/>
                  </a:lnTo>
                  <a:lnTo>
                    <a:pt x="2126494" y="400924"/>
                  </a:lnTo>
                  <a:lnTo>
                    <a:pt x="2140484" y="409848"/>
                  </a:lnTo>
                  <a:lnTo>
                    <a:pt x="2154474" y="418284"/>
                  </a:lnTo>
                  <a:lnTo>
                    <a:pt x="2168464" y="426171"/>
                  </a:lnTo>
                  <a:lnTo>
                    <a:pt x="2182454" y="433468"/>
                  </a:lnTo>
                  <a:lnTo>
                    <a:pt x="2196444" y="440155"/>
                  </a:lnTo>
                  <a:lnTo>
                    <a:pt x="2210434" y="446229"/>
                  </a:lnTo>
                  <a:lnTo>
                    <a:pt x="2224424" y="451701"/>
                  </a:lnTo>
                  <a:lnTo>
                    <a:pt x="2238414" y="456597"/>
                  </a:lnTo>
                  <a:lnTo>
                    <a:pt x="2252404" y="460948"/>
                  </a:lnTo>
                  <a:lnTo>
                    <a:pt x="2266395" y="464792"/>
                  </a:lnTo>
                  <a:lnTo>
                    <a:pt x="2280385" y="468173"/>
                  </a:lnTo>
                  <a:lnTo>
                    <a:pt x="2294375" y="471132"/>
                  </a:lnTo>
                  <a:lnTo>
                    <a:pt x="2308365" y="473711"/>
                  </a:lnTo>
                  <a:lnTo>
                    <a:pt x="2322355" y="475953"/>
                  </a:lnTo>
                  <a:lnTo>
                    <a:pt x="2336345" y="477895"/>
                  </a:lnTo>
                  <a:lnTo>
                    <a:pt x="2350335" y="479572"/>
                  </a:lnTo>
                  <a:lnTo>
                    <a:pt x="2364325" y="481019"/>
                  </a:lnTo>
                  <a:lnTo>
                    <a:pt x="2378315" y="482264"/>
                  </a:lnTo>
                  <a:lnTo>
                    <a:pt x="2392305" y="483333"/>
                  </a:lnTo>
                  <a:lnTo>
                    <a:pt x="2406296" y="484251"/>
                  </a:lnTo>
                  <a:lnTo>
                    <a:pt x="2420286" y="485037"/>
                  </a:lnTo>
                  <a:lnTo>
                    <a:pt x="2434276" y="485710"/>
                  </a:lnTo>
                  <a:lnTo>
                    <a:pt x="2448266" y="486285"/>
                  </a:lnTo>
                  <a:lnTo>
                    <a:pt x="2462256" y="486777"/>
                  </a:lnTo>
                  <a:lnTo>
                    <a:pt x="2476246" y="487197"/>
                  </a:lnTo>
                  <a:lnTo>
                    <a:pt x="2490236" y="487555"/>
                  </a:lnTo>
                  <a:lnTo>
                    <a:pt x="2504226" y="487861"/>
                  </a:lnTo>
                  <a:lnTo>
                    <a:pt x="2518216" y="488122"/>
                  </a:lnTo>
                  <a:lnTo>
                    <a:pt x="2532206" y="488344"/>
                  </a:lnTo>
                  <a:lnTo>
                    <a:pt x="2546196" y="488534"/>
                  </a:lnTo>
                  <a:lnTo>
                    <a:pt x="2560187" y="488695"/>
                  </a:lnTo>
                  <a:lnTo>
                    <a:pt x="2574177" y="488832"/>
                  </a:lnTo>
                  <a:lnTo>
                    <a:pt x="2588167" y="488950"/>
                  </a:lnTo>
                  <a:lnTo>
                    <a:pt x="2602157" y="489049"/>
                  </a:lnTo>
                  <a:lnTo>
                    <a:pt x="2616147" y="489134"/>
                  </a:lnTo>
                  <a:lnTo>
                    <a:pt x="2630137" y="489206"/>
                  </a:lnTo>
                  <a:lnTo>
                    <a:pt x="2644127" y="489268"/>
                  </a:lnTo>
                  <a:lnTo>
                    <a:pt x="2658117" y="489320"/>
                  </a:lnTo>
                  <a:lnTo>
                    <a:pt x="2672107" y="489365"/>
                  </a:lnTo>
                  <a:lnTo>
                    <a:pt x="2686097" y="489403"/>
                  </a:lnTo>
                  <a:lnTo>
                    <a:pt x="2700087" y="489435"/>
                  </a:lnTo>
                  <a:lnTo>
                    <a:pt x="2714078" y="489462"/>
                  </a:lnTo>
                  <a:lnTo>
                    <a:pt x="2728068" y="489486"/>
                  </a:lnTo>
                  <a:lnTo>
                    <a:pt x="2742058" y="489506"/>
                  </a:lnTo>
                  <a:lnTo>
                    <a:pt x="2756048" y="489523"/>
                  </a:lnTo>
                  <a:lnTo>
                    <a:pt x="2770038" y="489537"/>
                  </a:lnTo>
                  <a:lnTo>
                    <a:pt x="2770038" y="489537"/>
                  </a:lnTo>
                  <a:lnTo>
                    <a:pt x="2784028" y="489523"/>
                  </a:lnTo>
                  <a:lnTo>
                    <a:pt x="2798018" y="489506"/>
                  </a:lnTo>
                  <a:lnTo>
                    <a:pt x="2812008" y="489486"/>
                  </a:lnTo>
                  <a:lnTo>
                    <a:pt x="2825998" y="489462"/>
                  </a:lnTo>
                  <a:lnTo>
                    <a:pt x="2839988" y="489435"/>
                  </a:lnTo>
                  <a:lnTo>
                    <a:pt x="2853978" y="489403"/>
                  </a:lnTo>
                  <a:lnTo>
                    <a:pt x="2867969" y="489365"/>
                  </a:lnTo>
                  <a:lnTo>
                    <a:pt x="2881959" y="489320"/>
                  </a:lnTo>
                  <a:lnTo>
                    <a:pt x="2895949" y="489268"/>
                  </a:lnTo>
                  <a:lnTo>
                    <a:pt x="2909939" y="489206"/>
                  </a:lnTo>
                  <a:lnTo>
                    <a:pt x="2923929" y="489134"/>
                  </a:lnTo>
                  <a:lnTo>
                    <a:pt x="2937919" y="489049"/>
                  </a:lnTo>
                  <a:lnTo>
                    <a:pt x="2951909" y="488950"/>
                  </a:lnTo>
                  <a:lnTo>
                    <a:pt x="2965899" y="488832"/>
                  </a:lnTo>
                  <a:lnTo>
                    <a:pt x="2979889" y="488695"/>
                  </a:lnTo>
                  <a:lnTo>
                    <a:pt x="2993879" y="488534"/>
                  </a:lnTo>
                  <a:lnTo>
                    <a:pt x="3007870" y="488344"/>
                  </a:lnTo>
                  <a:lnTo>
                    <a:pt x="3021860" y="488122"/>
                  </a:lnTo>
                  <a:lnTo>
                    <a:pt x="3035850" y="487861"/>
                  </a:lnTo>
                  <a:lnTo>
                    <a:pt x="3049840" y="487555"/>
                  </a:lnTo>
                  <a:lnTo>
                    <a:pt x="3063830" y="487197"/>
                  </a:lnTo>
                  <a:lnTo>
                    <a:pt x="3077820" y="486777"/>
                  </a:lnTo>
                  <a:lnTo>
                    <a:pt x="3091810" y="486285"/>
                  </a:lnTo>
                  <a:lnTo>
                    <a:pt x="3105800" y="485710"/>
                  </a:lnTo>
                  <a:lnTo>
                    <a:pt x="3119790" y="485037"/>
                  </a:lnTo>
                  <a:lnTo>
                    <a:pt x="3133780" y="484251"/>
                  </a:lnTo>
                  <a:lnTo>
                    <a:pt x="3147770" y="483333"/>
                  </a:lnTo>
                  <a:lnTo>
                    <a:pt x="3161761" y="482264"/>
                  </a:lnTo>
                  <a:lnTo>
                    <a:pt x="3175751" y="481019"/>
                  </a:lnTo>
                  <a:lnTo>
                    <a:pt x="3189741" y="479572"/>
                  </a:lnTo>
                  <a:lnTo>
                    <a:pt x="3203731" y="477895"/>
                  </a:lnTo>
                  <a:lnTo>
                    <a:pt x="3217721" y="475953"/>
                  </a:lnTo>
                  <a:lnTo>
                    <a:pt x="3231711" y="473711"/>
                  </a:lnTo>
                  <a:lnTo>
                    <a:pt x="3245701" y="471132"/>
                  </a:lnTo>
                  <a:lnTo>
                    <a:pt x="3259691" y="468173"/>
                  </a:lnTo>
                  <a:lnTo>
                    <a:pt x="3273681" y="464792"/>
                  </a:lnTo>
                  <a:lnTo>
                    <a:pt x="3287671" y="460948"/>
                  </a:lnTo>
                  <a:lnTo>
                    <a:pt x="3301661" y="456597"/>
                  </a:lnTo>
                  <a:lnTo>
                    <a:pt x="3315652" y="451701"/>
                  </a:lnTo>
                  <a:lnTo>
                    <a:pt x="3329642" y="446229"/>
                  </a:lnTo>
                  <a:lnTo>
                    <a:pt x="3343632" y="440155"/>
                  </a:lnTo>
                  <a:lnTo>
                    <a:pt x="3357622" y="433468"/>
                  </a:lnTo>
                  <a:lnTo>
                    <a:pt x="3371612" y="426171"/>
                  </a:lnTo>
                  <a:lnTo>
                    <a:pt x="3385602" y="418284"/>
                  </a:lnTo>
                  <a:lnTo>
                    <a:pt x="3399592" y="409848"/>
                  </a:lnTo>
                  <a:lnTo>
                    <a:pt x="3413582" y="400924"/>
                  </a:lnTo>
                  <a:lnTo>
                    <a:pt x="3427572" y="391595"/>
                  </a:lnTo>
                  <a:lnTo>
                    <a:pt x="3441562" y="381961"/>
                  </a:lnTo>
                  <a:lnTo>
                    <a:pt x="3455552" y="372137"/>
                  </a:lnTo>
                  <a:lnTo>
                    <a:pt x="3469543" y="362250"/>
                  </a:lnTo>
                  <a:lnTo>
                    <a:pt x="3483533" y="352426"/>
                  </a:lnTo>
                  <a:lnTo>
                    <a:pt x="3497523" y="342792"/>
                  </a:lnTo>
                  <a:lnTo>
                    <a:pt x="3511513" y="333463"/>
                  </a:lnTo>
                  <a:lnTo>
                    <a:pt x="3525503" y="324539"/>
                  </a:lnTo>
                  <a:lnTo>
                    <a:pt x="3539493" y="316103"/>
                  </a:lnTo>
                  <a:lnTo>
                    <a:pt x="3553483" y="308216"/>
                  </a:lnTo>
                  <a:lnTo>
                    <a:pt x="3567473" y="300919"/>
                  </a:lnTo>
                  <a:lnTo>
                    <a:pt x="3581463" y="294232"/>
                  </a:lnTo>
                  <a:lnTo>
                    <a:pt x="3595453" y="288159"/>
                  </a:lnTo>
                  <a:lnTo>
                    <a:pt x="3609444" y="282686"/>
                  </a:lnTo>
                  <a:lnTo>
                    <a:pt x="3623434" y="277791"/>
                  </a:lnTo>
                  <a:lnTo>
                    <a:pt x="3637424" y="273440"/>
                  </a:lnTo>
                  <a:lnTo>
                    <a:pt x="3651414" y="269595"/>
                  </a:lnTo>
                  <a:lnTo>
                    <a:pt x="3665404" y="266215"/>
                  </a:lnTo>
                  <a:lnTo>
                    <a:pt x="3679394" y="263256"/>
                  </a:lnTo>
                  <a:lnTo>
                    <a:pt x="3693384" y="260676"/>
                  </a:lnTo>
                  <a:lnTo>
                    <a:pt x="3707374" y="258435"/>
                  </a:lnTo>
                  <a:lnTo>
                    <a:pt x="3721364" y="256493"/>
                  </a:lnTo>
                  <a:lnTo>
                    <a:pt x="3735354" y="254815"/>
                  </a:lnTo>
                  <a:lnTo>
                    <a:pt x="3749344" y="253368"/>
                  </a:lnTo>
                  <a:lnTo>
                    <a:pt x="3763335" y="252123"/>
                  </a:lnTo>
                  <a:lnTo>
                    <a:pt x="3777325" y="251054"/>
                  </a:lnTo>
                  <a:lnTo>
                    <a:pt x="3791315" y="250136"/>
                  </a:lnTo>
                  <a:lnTo>
                    <a:pt x="3805305" y="249350"/>
                  </a:lnTo>
                  <a:lnTo>
                    <a:pt x="3819295" y="248677"/>
                  </a:lnTo>
                  <a:lnTo>
                    <a:pt x="3833285" y="248102"/>
                  </a:lnTo>
                  <a:lnTo>
                    <a:pt x="3847275" y="247610"/>
                  </a:lnTo>
                  <a:lnTo>
                    <a:pt x="3861265" y="247190"/>
                  </a:lnTo>
                  <a:lnTo>
                    <a:pt x="3875255" y="246832"/>
                  </a:lnTo>
                  <a:lnTo>
                    <a:pt x="3889245" y="246526"/>
                  </a:lnTo>
                  <a:lnTo>
                    <a:pt x="3903235" y="246265"/>
                  </a:lnTo>
                  <a:lnTo>
                    <a:pt x="3917226" y="246043"/>
                  </a:lnTo>
                  <a:lnTo>
                    <a:pt x="3931216" y="245854"/>
                  </a:lnTo>
                  <a:lnTo>
                    <a:pt x="3945206" y="245692"/>
                  </a:lnTo>
                  <a:lnTo>
                    <a:pt x="3959196" y="245555"/>
                  </a:lnTo>
                  <a:lnTo>
                    <a:pt x="3973186" y="245438"/>
                  </a:lnTo>
                  <a:lnTo>
                    <a:pt x="3987176" y="245338"/>
                  </a:lnTo>
                  <a:lnTo>
                    <a:pt x="4001166" y="245253"/>
                  </a:lnTo>
                  <a:lnTo>
                    <a:pt x="4015156" y="245181"/>
                  </a:lnTo>
                  <a:lnTo>
                    <a:pt x="4029146" y="245120"/>
                  </a:lnTo>
                  <a:lnTo>
                    <a:pt x="4043136" y="245067"/>
                  </a:lnTo>
                  <a:lnTo>
                    <a:pt x="4057126" y="245023"/>
                  </a:lnTo>
                  <a:lnTo>
                    <a:pt x="4071117" y="244985"/>
                  </a:lnTo>
                  <a:lnTo>
                    <a:pt x="4085107" y="244952"/>
                  </a:lnTo>
                  <a:lnTo>
                    <a:pt x="4099097" y="244925"/>
                  </a:lnTo>
                  <a:lnTo>
                    <a:pt x="4113087" y="244902"/>
                  </a:lnTo>
                  <a:lnTo>
                    <a:pt x="4127077" y="244882"/>
                  </a:lnTo>
                  <a:lnTo>
                    <a:pt x="4141067" y="244865"/>
                  </a:lnTo>
                  <a:lnTo>
                    <a:pt x="4155057" y="244850"/>
                  </a:lnTo>
                </a:path>
              </a:pathLst>
            </a:custGeom>
            <a:ln w="40651" cap="flat">
              <a:solidFill>
                <a:srgbClr val="D3D3D3">
                  <a:alpha val="100000"/>
                </a:srgbClr>
              </a:solidFill>
              <a:prstDash val="solid"/>
              <a:round/>
            </a:ln>
          </p:spPr>
          <p:txBody>
            <a:bodyPr/>
            <a:lstStyle/>
            <a:p/>
          </p:txBody>
        </p:sp>
        <p:sp>
          <p:nvSpPr>
            <p:cNvPr id="29" name="pl29"/>
            <p:cNvSpPr/>
            <p:nvPr/>
          </p:nvSpPr>
          <p:spPr>
            <a:xfrm>
              <a:off x="2737948" y="3353577"/>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30" name="pl30"/>
            <p:cNvSpPr/>
            <p:nvPr/>
          </p:nvSpPr>
          <p:spPr>
            <a:xfrm>
              <a:off x="2737948" y="3108726"/>
              <a:ext cx="4155057" cy="489619"/>
            </a:xfrm>
            <a:custGeom>
              <a:avLst/>
              <a:pathLst>
                <a:path w="4155057" h="4896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4"/>
                  </a:lnTo>
                  <a:lnTo>
                    <a:pt x="1399009" y="193"/>
                  </a:lnTo>
                  <a:lnTo>
                    <a:pt x="1412999" y="226"/>
                  </a:lnTo>
                  <a:lnTo>
                    <a:pt x="1426989" y="266"/>
                  </a:lnTo>
                  <a:lnTo>
                    <a:pt x="1440979" y="313"/>
                  </a:lnTo>
                  <a:lnTo>
                    <a:pt x="1454969" y="368"/>
                  </a:lnTo>
                  <a:lnTo>
                    <a:pt x="1468959" y="432"/>
                  </a:lnTo>
                  <a:lnTo>
                    <a:pt x="1482949" y="508"/>
                  </a:lnTo>
                  <a:lnTo>
                    <a:pt x="1496939" y="597"/>
                  </a:lnTo>
                  <a:lnTo>
                    <a:pt x="1510930" y="702"/>
                  </a:lnTo>
                  <a:lnTo>
                    <a:pt x="1524920" y="825"/>
                  </a:lnTo>
                  <a:lnTo>
                    <a:pt x="1538910" y="970"/>
                  </a:lnTo>
                  <a:lnTo>
                    <a:pt x="1552900" y="1139"/>
                  </a:lnTo>
                  <a:lnTo>
                    <a:pt x="1566890" y="1339"/>
                  </a:lnTo>
                  <a:lnTo>
                    <a:pt x="1580880" y="1573"/>
                  </a:lnTo>
                  <a:lnTo>
                    <a:pt x="1594870" y="1848"/>
                  </a:lnTo>
                  <a:lnTo>
                    <a:pt x="1608860" y="2171"/>
                  </a:lnTo>
                  <a:lnTo>
                    <a:pt x="1622850" y="2549"/>
                  </a:lnTo>
                  <a:lnTo>
                    <a:pt x="1636840" y="2994"/>
                  </a:lnTo>
                  <a:lnTo>
                    <a:pt x="1650830" y="3515"/>
                  </a:lnTo>
                  <a:lnTo>
                    <a:pt x="1664821" y="4127"/>
                  </a:lnTo>
                  <a:lnTo>
                    <a:pt x="1678811" y="4844"/>
                  </a:lnTo>
                  <a:lnTo>
                    <a:pt x="1692801" y="5684"/>
                  </a:lnTo>
                  <a:lnTo>
                    <a:pt x="1706791" y="6667"/>
                  </a:lnTo>
                  <a:lnTo>
                    <a:pt x="1720781" y="7818"/>
                  </a:lnTo>
                  <a:lnTo>
                    <a:pt x="1734771" y="9164"/>
                  </a:lnTo>
                  <a:lnTo>
                    <a:pt x="1748761" y="10736"/>
                  </a:lnTo>
                  <a:lnTo>
                    <a:pt x="1762751" y="12571"/>
                  </a:lnTo>
                  <a:lnTo>
                    <a:pt x="1776741" y="14710"/>
                  </a:lnTo>
                  <a:lnTo>
                    <a:pt x="1790731" y="17200"/>
                  </a:lnTo>
                  <a:lnTo>
                    <a:pt x="1804722" y="20093"/>
                  </a:lnTo>
                  <a:lnTo>
                    <a:pt x="1818712" y="23449"/>
                  </a:lnTo>
                  <a:lnTo>
                    <a:pt x="1832702" y="27332"/>
                  </a:lnTo>
                  <a:lnTo>
                    <a:pt x="1846692" y="31815"/>
                  </a:lnTo>
                  <a:lnTo>
                    <a:pt x="1860682" y="36974"/>
                  </a:lnTo>
                  <a:lnTo>
                    <a:pt x="1874672" y="42892"/>
                  </a:lnTo>
                  <a:lnTo>
                    <a:pt x="1888662" y="49653"/>
                  </a:lnTo>
                  <a:lnTo>
                    <a:pt x="1902652" y="57343"/>
                  </a:lnTo>
                  <a:lnTo>
                    <a:pt x="1916642" y="66045"/>
                  </a:lnTo>
                  <a:lnTo>
                    <a:pt x="1930632" y="75835"/>
                  </a:lnTo>
                  <a:lnTo>
                    <a:pt x="1944622" y="86780"/>
                  </a:lnTo>
                  <a:lnTo>
                    <a:pt x="1958613" y="98927"/>
                  </a:lnTo>
                  <a:lnTo>
                    <a:pt x="1972603" y="112301"/>
                  </a:lnTo>
                  <a:lnTo>
                    <a:pt x="1986593" y="126895"/>
                  </a:lnTo>
                  <a:lnTo>
                    <a:pt x="2000583" y="142669"/>
                  </a:lnTo>
                  <a:lnTo>
                    <a:pt x="2014573" y="159541"/>
                  </a:lnTo>
                  <a:lnTo>
                    <a:pt x="2028563" y="177389"/>
                  </a:lnTo>
                  <a:lnTo>
                    <a:pt x="2042553" y="196048"/>
                  </a:lnTo>
                  <a:lnTo>
                    <a:pt x="2056543" y="215316"/>
                  </a:lnTo>
                  <a:lnTo>
                    <a:pt x="2070533" y="234963"/>
                  </a:lnTo>
                  <a:lnTo>
                    <a:pt x="2084523" y="254738"/>
                  </a:lnTo>
                  <a:lnTo>
                    <a:pt x="2098513" y="274385"/>
                  </a:lnTo>
                  <a:lnTo>
                    <a:pt x="2112504" y="293653"/>
                  </a:lnTo>
                  <a:lnTo>
                    <a:pt x="2126494" y="312312"/>
                  </a:lnTo>
                  <a:lnTo>
                    <a:pt x="2140484" y="330160"/>
                  </a:lnTo>
                  <a:lnTo>
                    <a:pt x="2154474" y="347032"/>
                  </a:lnTo>
                  <a:lnTo>
                    <a:pt x="2168464" y="362806"/>
                  </a:lnTo>
                  <a:lnTo>
                    <a:pt x="2182454" y="377400"/>
                  </a:lnTo>
                  <a:lnTo>
                    <a:pt x="2196444" y="390773"/>
                  </a:lnTo>
                  <a:lnTo>
                    <a:pt x="2210434" y="402920"/>
                  </a:lnTo>
                  <a:lnTo>
                    <a:pt x="2224424" y="413865"/>
                  </a:lnTo>
                  <a:lnTo>
                    <a:pt x="2238414" y="423656"/>
                  </a:lnTo>
                  <a:lnTo>
                    <a:pt x="2252404" y="432358"/>
                  </a:lnTo>
                  <a:lnTo>
                    <a:pt x="2266395" y="440048"/>
                  </a:lnTo>
                  <a:lnTo>
                    <a:pt x="2280385" y="446809"/>
                  </a:lnTo>
                  <a:lnTo>
                    <a:pt x="2294375" y="452726"/>
                  </a:lnTo>
                  <a:lnTo>
                    <a:pt x="2308365" y="457886"/>
                  </a:lnTo>
                  <a:lnTo>
                    <a:pt x="2322355" y="462369"/>
                  </a:lnTo>
                  <a:lnTo>
                    <a:pt x="2336345" y="466252"/>
                  </a:lnTo>
                  <a:lnTo>
                    <a:pt x="2350335" y="469608"/>
                  </a:lnTo>
                  <a:lnTo>
                    <a:pt x="2364325" y="472501"/>
                  </a:lnTo>
                  <a:lnTo>
                    <a:pt x="2378315" y="474991"/>
                  </a:lnTo>
                  <a:lnTo>
                    <a:pt x="2392305" y="477130"/>
                  </a:lnTo>
                  <a:lnTo>
                    <a:pt x="2406296" y="478965"/>
                  </a:lnTo>
                  <a:lnTo>
                    <a:pt x="2420286" y="480537"/>
                  </a:lnTo>
                  <a:lnTo>
                    <a:pt x="2434276" y="481883"/>
                  </a:lnTo>
                  <a:lnTo>
                    <a:pt x="2448266" y="483034"/>
                  </a:lnTo>
                  <a:lnTo>
                    <a:pt x="2462256" y="484017"/>
                  </a:lnTo>
                  <a:lnTo>
                    <a:pt x="2476246" y="484857"/>
                  </a:lnTo>
                  <a:lnTo>
                    <a:pt x="2490236" y="485574"/>
                  </a:lnTo>
                  <a:lnTo>
                    <a:pt x="2504226" y="486185"/>
                  </a:lnTo>
                  <a:lnTo>
                    <a:pt x="2518216" y="486707"/>
                  </a:lnTo>
                  <a:lnTo>
                    <a:pt x="2532206" y="487151"/>
                  </a:lnTo>
                  <a:lnTo>
                    <a:pt x="2546196" y="487530"/>
                  </a:lnTo>
                  <a:lnTo>
                    <a:pt x="2560187" y="487853"/>
                  </a:lnTo>
                  <a:lnTo>
                    <a:pt x="2574177" y="488128"/>
                  </a:lnTo>
                  <a:lnTo>
                    <a:pt x="2588167" y="488362"/>
                  </a:lnTo>
                  <a:lnTo>
                    <a:pt x="2602157" y="488561"/>
                  </a:lnTo>
                  <a:lnTo>
                    <a:pt x="2616147" y="488731"/>
                  </a:lnTo>
                  <a:lnTo>
                    <a:pt x="2630137" y="488876"/>
                  </a:lnTo>
                  <a:lnTo>
                    <a:pt x="2644127" y="488999"/>
                  </a:lnTo>
                  <a:lnTo>
                    <a:pt x="2658117" y="489103"/>
                  </a:lnTo>
                  <a:lnTo>
                    <a:pt x="2672107" y="489193"/>
                  </a:lnTo>
                  <a:lnTo>
                    <a:pt x="2686097" y="489268"/>
                  </a:lnTo>
                  <a:lnTo>
                    <a:pt x="2700087" y="489333"/>
                  </a:lnTo>
                  <a:lnTo>
                    <a:pt x="2714078" y="489388"/>
                  </a:lnTo>
                  <a:lnTo>
                    <a:pt x="2728068" y="489435"/>
                  </a:lnTo>
                  <a:lnTo>
                    <a:pt x="2742058" y="489474"/>
                  </a:lnTo>
                  <a:lnTo>
                    <a:pt x="2756048" y="489508"/>
                  </a:lnTo>
                  <a:lnTo>
                    <a:pt x="2770038" y="489537"/>
                  </a:lnTo>
                  <a:lnTo>
                    <a:pt x="2770038" y="489619"/>
                  </a:lnTo>
                  <a:lnTo>
                    <a:pt x="2784028" y="489605"/>
                  </a:lnTo>
                  <a:lnTo>
                    <a:pt x="2798018" y="489588"/>
                  </a:lnTo>
                  <a:lnTo>
                    <a:pt x="2812008" y="489568"/>
                  </a:lnTo>
                  <a:lnTo>
                    <a:pt x="2825998" y="489545"/>
                  </a:lnTo>
                  <a:lnTo>
                    <a:pt x="2839988" y="489517"/>
                  </a:lnTo>
                  <a:lnTo>
                    <a:pt x="2853978" y="489485"/>
                  </a:lnTo>
                  <a:lnTo>
                    <a:pt x="2867969" y="489447"/>
                  </a:lnTo>
                  <a:lnTo>
                    <a:pt x="2881959" y="489402"/>
                  </a:lnTo>
                  <a:lnTo>
                    <a:pt x="2895949" y="489350"/>
                  </a:lnTo>
                  <a:lnTo>
                    <a:pt x="2909939" y="489288"/>
                  </a:lnTo>
                  <a:lnTo>
                    <a:pt x="2923929" y="489216"/>
                  </a:lnTo>
                  <a:lnTo>
                    <a:pt x="2937919" y="489131"/>
                  </a:lnTo>
                  <a:lnTo>
                    <a:pt x="2951909" y="489032"/>
                  </a:lnTo>
                  <a:lnTo>
                    <a:pt x="2965899" y="488915"/>
                  </a:lnTo>
                  <a:lnTo>
                    <a:pt x="2979889" y="488777"/>
                  </a:lnTo>
                  <a:lnTo>
                    <a:pt x="2993879" y="488616"/>
                  </a:lnTo>
                  <a:lnTo>
                    <a:pt x="3007870" y="488426"/>
                  </a:lnTo>
                  <a:lnTo>
                    <a:pt x="3021860" y="488204"/>
                  </a:lnTo>
                  <a:lnTo>
                    <a:pt x="3035850" y="487943"/>
                  </a:lnTo>
                  <a:lnTo>
                    <a:pt x="3049840" y="487638"/>
                  </a:lnTo>
                  <a:lnTo>
                    <a:pt x="3063830" y="487279"/>
                  </a:lnTo>
                  <a:lnTo>
                    <a:pt x="3077820" y="486859"/>
                  </a:lnTo>
                  <a:lnTo>
                    <a:pt x="3091810" y="486367"/>
                  </a:lnTo>
                  <a:lnTo>
                    <a:pt x="3105800" y="485792"/>
                  </a:lnTo>
                  <a:lnTo>
                    <a:pt x="3119790" y="485119"/>
                  </a:lnTo>
                  <a:lnTo>
                    <a:pt x="3133780" y="484333"/>
                  </a:lnTo>
                  <a:lnTo>
                    <a:pt x="3147770" y="483416"/>
                  </a:lnTo>
                  <a:lnTo>
                    <a:pt x="3161761" y="482346"/>
                  </a:lnTo>
                  <a:lnTo>
                    <a:pt x="3175751" y="481101"/>
                  </a:lnTo>
                  <a:lnTo>
                    <a:pt x="3189741" y="479655"/>
                  </a:lnTo>
                  <a:lnTo>
                    <a:pt x="3203731" y="477977"/>
                  </a:lnTo>
                  <a:lnTo>
                    <a:pt x="3217721" y="476035"/>
                  </a:lnTo>
                  <a:lnTo>
                    <a:pt x="3231711" y="473793"/>
                  </a:lnTo>
                  <a:lnTo>
                    <a:pt x="3245701" y="471214"/>
                  </a:lnTo>
                  <a:lnTo>
                    <a:pt x="3259691" y="468255"/>
                  </a:lnTo>
                  <a:lnTo>
                    <a:pt x="3273681" y="464875"/>
                  </a:lnTo>
                  <a:lnTo>
                    <a:pt x="3287671" y="461030"/>
                  </a:lnTo>
                  <a:lnTo>
                    <a:pt x="3301661" y="456679"/>
                  </a:lnTo>
                  <a:lnTo>
                    <a:pt x="3315652" y="451783"/>
                  </a:lnTo>
                  <a:lnTo>
                    <a:pt x="3329642" y="446311"/>
                  </a:lnTo>
                  <a:lnTo>
                    <a:pt x="3343632" y="440237"/>
                  </a:lnTo>
                  <a:lnTo>
                    <a:pt x="3357622" y="433551"/>
                  </a:lnTo>
                  <a:lnTo>
                    <a:pt x="3371612" y="426253"/>
                  </a:lnTo>
                  <a:lnTo>
                    <a:pt x="3385602" y="418367"/>
                  </a:lnTo>
                  <a:lnTo>
                    <a:pt x="3399592" y="409930"/>
                  </a:lnTo>
                  <a:lnTo>
                    <a:pt x="3413582" y="401007"/>
                  </a:lnTo>
                  <a:lnTo>
                    <a:pt x="3427572" y="391677"/>
                  </a:lnTo>
                  <a:lnTo>
                    <a:pt x="3441562" y="382043"/>
                  </a:lnTo>
                  <a:lnTo>
                    <a:pt x="3455552" y="372220"/>
                  </a:lnTo>
                  <a:lnTo>
                    <a:pt x="3469543" y="362332"/>
                  </a:lnTo>
                  <a:lnTo>
                    <a:pt x="3483533" y="352509"/>
                  </a:lnTo>
                  <a:lnTo>
                    <a:pt x="3497523" y="342874"/>
                  </a:lnTo>
                  <a:lnTo>
                    <a:pt x="3511513" y="333545"/>
                  </a:lnTo>
                  <a:lnTo>
                    <a:pt x="3525503" y="324621"/>
                  </a:lnTo>
                  <a:lnTo>
                    <a:pt x="3539493" y="316185"/>
                  </a:lnTo>
                  <a:lnTo>
                    <a:pt x="3553483" y="308298"/>
                  </a:lnTo>
                  <a:lnTo>
                    <a:pt x="3567473" y="301001"/>
                  </a:lnTo>
                  <a:lnTo>
                    <a:pt x="3581463" y="294314"/>
                  </a:lnTo>
                  <a:lnTo>
                    <a:pt x="3595453" y="288241"/>
                  </a:lnTo>
                  <a:lnTo>
                    <a:pt x="3609444" y="282768"/>
                  </a:lnTo>
                  <a:lnTo>
                    <a:pt x="3623434" y="277873"/>
                  </a:lnTo>
                  <a:lnTo>
                    <a:pt x="3637424" y="273522"/>
                  </a:lnTo>
                  <a:lnTo>
                    <a:pt x="3651414" y="269677"/>
                  </a:lnTo>
                  <a:lnTo>
                    <a:pt x="3665404" y="266297"/>
                  </a:lnTo>
                  <a:lnTo>
                    <a:pt x="3679394" y="263338"/>
                  </a:lnTo>
                  <a:lnTo>
                    <a:pt x="3693384" y="260758"/>
                  </a:lnTo>
                  <a:lnTo>
                    <a:pt x="3707374" y="258517"/>
                  </a:lnTo>
                  <a:lnTo>
                    <a:pt x="3721364" y="256575"/>
                  </a:lnTo>
                  <a:lnTo>
                    <a:pt x="3735354" y="254897"/>
                  </a:lnTo>
                  <a:lnTo>
                    <a:pt x="3749344" y="253450"/>
                  </a:lnTo>
                  <a:lnTo>
                    <a:pt x="3763335" y="252206"/>
                  </a:lnTo>
                  <a:lnTo>
                    <a:pt x="3777325" y="251136"/>
                  </a:lnTo>
                  <a:lnTo>
                    <a:pt x="3791315" y="250219"/>
                  </a:lnTo>
                  <a:lnTo>
                    <a:pt x="3805305" y="249432"/>
                  </a:lnTo>
                  <a:lnTo>
                    <a:pt x="3819295" y="248760"/>
                  </a:lnTo>
                  <a:lnTo>
                    <a:pt x="3833285" y="248184"/>
                  </a:lnTo>
                  <a:lnTo>
                    <a:pt x="3847275" y="247692"/>
                  </a:lnTo>
                  <a:lnTo>
                    <a:pt x="3861265" y="247272"/>
                  </a:lnTo>
                  <a:lnTo>
                    <a:pt x="3875255" y="246914"/>
                  </a:lnTo>
                  <a:lnTo>
                    <a:pt x="3889245" y="246608"/>
                  </a:lnTo>
                  <a:lnTo>
                    <a:pt x="3903235" y="246348"/>
                  </a:lnTo>
                  <a:lnTo>
                    <a:pt x="3917226" y="246125"/>
                  </a:lnTo>
                  <a:lnTo>
                    <a:pt x="3931216" y="245936"/>
                  </a:lnTo>
                  <a:lnTo>
                    <a:pt x="3945206" y="245775"/>
                  </a:lnTo>
                  <a:lnTo>
                    <a:pt x="3959196" y="245637"/>
                  </a:lnTo>
                  <a:lnTo>
                    <a:pt x="3973186" y="245520"/>
                  </a:lnTo>
                  <a:lnTo>
                    <a:pt x="3987176" y="245420"/>
                  </a:lnTo>
                  <a:lnTo>
                    <a:pt x="4001166" y="245335"/>
                  </a:lnTo>
                  <a:lnTo>
                    <a:pt x="4015156" y="245263"/>
                  </a:lnTo>
                  <a:lnTo>
                    <a:pt x="4029146" y="245202"/>
                  </a:lnTo>
                  <a:lnTo>
                    <a:pt x="4043136" y="245149"/>
                  </a:lnTo>
                  <a:lnTo>
                    <a:pt x="4057126" y="245105"/>
                  </a:lnTo>
                  <a:lnTo>
                    <a:pt x="4071117" y="245067"/>
                  </a:lnTo>
                  <a:lnTo>
                    <a:pt x="4085107" y="245035"/>
                  </a:lnTo>
                  <a:lnTo>
                    <a:pt x="4099097" y="245007"/>
                  </a:lnTo>
                  <a:lnTo>
                    <a:pt x="4113087" y="244984"/>
                  </a:lnTo>
                  <a:lnTo>
                    <a:pt x="4127077" y="244964"/>
                  </a:lnTo>
                  <a:lnTo>
                    <a:pt x="4141067" y="244947"/>
                  </a:lnTo>
                  <a:lnTo>
                    <a:pt x="4155057" y="244932"/>
                  </a:lnTo>
                </a:path>
              </a:pathLst>
            </a:custGeom>
            <a:ln w="40651" cap="flat">
              <a:solidFill>
                <a:srgbClr val="D3D3D3">
                  <a:alpha val="100000"/>
                </a:srgbClr>
              </a:solidFill>
              <a:prstDash val="solid"/>
              <a:round/>
            </a:ln>
          </p:spPr>
          <p:txBody>
            <a:bodyPr/>
            <a:lstStyle/>
            <a:p/>
          </p:txBody>
        </p:sp>
        <p:sp>
          <p:nvSpPr>
            <p:cNvPr id="31" name="pl31"/>
            <p:cNvSpPr/>
            <p:nvPr/>
          </p:nvSpPr>
          <p:spPr>
            <a:xfrm>
              <a:off x="2737948" y="5312384"/>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2" name="pl32"/>
            <p:cNvSpPr/>
            <p:nvPr/>
          </p:nvSpPr>
          <p:spPr>
            <a:xfrm>
              <a:off x="2737948" y="3843279"/>
              <a:ext cx="4155057" cy="734306"/>
            </a:xfrm>
            <a:custGeom>
              <a:avLst/>
              <a:pathLst>
                <a:path w="4155057" h="734306">
                  <a:moveTo>
                    <a:pt x="0" y="734306"/>
                  </a:moveTo>
                  <a:lnTo>
                    <a:pt x="13990" y="734263"/>
                  </a:lnTo>
                  <a:lnTo>
                    <a:pt x="27980" y="734212"/>
                  </a:lnTo>
                  <a:lnTo>
                    <a:pt x="41970" y="734152"/>
                  </a:lnTo>
                  <a:lnTo>
                    <a:pt x="55960" y="734082"/>
                  </a:lnTo>
                  <a:lnTo>
                    <a:pt x="69950" y="734000"/>
                  </a:lnTo>
                  <a:lnTo>
                    <a:pt x="83940" y="733903"/>
                  </a:lnTo>
                  <a:lnTo>
                    <a:pt x="97930" y="733789"/>
                  </a:lnTo>
                  <a:lnTo>
                    <a:pt x="111920" y="733655"/>
                  </a:lnTo>
                  <a:lnTo>
                    <a:pt x="125910" y="733498"/>
                  </a:lnTo>
                  <a:lnTo>
                    <a:pt x="139900" y="733314"/>
                  </a:lnTo>
                  <a:lnTo>
                    <a:pt x="153891" y="733097"/>
                  </a:lnTo>
                  <a:lnTo>
                    <a:pt x="167881" y="732842"/>
                  </a:lnTo>
                  <a:lnTo>
                    <a:pt x="181871" y="732543"/>
                  </a:lnTo>
                  <a:lnTo>
                    <a:pt x="195861" y="732192"/>
                  </a:lnTo>
                  <a:lnTo>
                    <a:pt x="209851" y="731780"/>
                  </a:lnTo>
                  <a:lnTo>
                    <a:pt x="223841" y="731296"/>
                  </a:lnTo>
                  <a:lnTo>
                    <a:pt x="237831" y="730727"/>
                  </a:lnTo>
                  <a:lnTo>
                    <a:pt x="251821" y="730060"/>
                  </a:lnTo>
                  <a:lnTo>
                    <a:pt x="265811" y="729278"/>
                  </a:lnTo>
                  <a:lnTo>
                    <a:pt x="279801" y="728361"/>
                  </a:lnTo>
                  <a:lnTo>
                    <a:pt x="293791" y="727286"/>
                  </a:lnTo>
                  <a:lnTo>
                    <a:pt x="307782" y="726026"/>
                  </a:lnTo>
                  <a:lnTo>
                    <a:pt x="321772" y="724551"/>
                  </a:lnTo>
                  <a:lnTo>
                    <a:pt x="335762" y="722824"/>
                  </a:lnTo>
                  <a:lnTo>
                    <a:pt x="349752" y="720806"/>
                  </a:lnTo>
                  <a:lnTo>
                    <a:pt x="363742" y="718447"/>
                  </a:lnTo>
                  <a:lnTo>
                    <a:pt x="377732" y="715695"/>
                  </a:lnTo>
                  <a:lnTo>
                    <a:pt x="391722" y="712487"/>
                  </a:lnTo>
                  <a:lnTo>
                    <a:pt x="405712" y="708752"/>
                  </a:lnTo>
                  <a:lnTo>
                    <a:pt x="419702" y="704412"/>
                  </a:lnTo>
                  <a:lnTo>
                    <a:pt x="433692" y="699379"/>
                  </a:lnTo>
                  <a:lnTo>
                    <a:pt x="447682" y="693553"/>
                  </a:lnTo>
                  <a:lnTo>
                    <a:pt x="461673" y="686829"/>
                  </a:lnTo>
                  <a:lnTo>
                    <a:pt x="475663" y="679090"/>
                  </a:lnTo>
                  <a:lnTo>
                    <a:pt x="489653" y="670213"/>
                  </a:lnTo>
                  <a:lnTo>
                    <a:pt x="503643" y="660072"/>
                  </a:lnTo>
                  <a:lnTo>
                    <a:pt x="517633" y="648537"/>
                  </a:lnTo>
                  <a:lnTo>
                    <a:pt x="531623" y="635484"/>
                  </a:lnTo>
                  <a:lnTo>
                    <a:pt x="545613" y="620798"/>
                  </a:lnTo>
                  <a:lnTo>
                    <a:pt x="559603" y="604381"/>
                  </a:lnTo>
                  <a:lnTo>
                    <a:pt x="573593" y="586160"/>
                  </a:lnTo>
                  <a:lnTo>
                    <a:pt x="587583" y="566100"/>
                  </a:lnTo>
                  <a:lnTo>
                    <a:pt x="601574" y="544209"/>
                  </a:lnTo>
                  <a:lnTo>
                    <a:pt x="615564" y="520548"/>
                  </a:lnTo>
                  <a:lnTo>
                    <a:pt x="629554" y="495240"/>
                  </a:lnTo>
                  <a:lnTo>
                    <a:pt x="643544" y="468468"/>
                  </a:lnTo>
                  <a:lnTo>
                    <a:pt x="657534" y="440480"/>
                  </a:lnTo>
                  <a:lnTo>
                    <a:pt x="671524" y="411577"/>
                  </a:lnTo>
                  <a:lnTo>
                    <a:pt x="685514" y="382107"/>
                  </a:lnTo>
                  <a:lnTo>
                    <a:pt x="699504" y="352444"/>
                  </a:lnTo>
                  <a:lnTo>
                    <a:pt x="713494" y="322974"/>
                  </a:lnTo>
                  <a:lnTo>
                    <a:pt x="727484" y="294072"/>
                  </a:lnTo>
                  <a:lnTo>
                    <a:pt x="741474" y="266084"/>
                  </a:lnTo>
                  <a:lnTo>
                    <a:pt x="755465" y="239312"/>
                  </a:lnTo>
                  <a:lnTo>
                    <a:pt x="769455" y="214003"/>
                  </a:lnTo>
                  <a:lnTo>
                    <a:pt x="783445" y="190343"/>
                  </a:lnTo>
                  <a:lnTo>
                    <a:pt x="797435" y="168451"/>
                  </a:lnTo>
                  <a:lnTo>
                    <a:pt x="811425" y="148391"/>
                  </a:lnTo>
                  <a:lnTo>
                    <a:pt x="825415" y="130171"/>
                  </a:lnTo>
                  <a:lnTo>
                    <a:pt x="839405" y="113753"/>
                  </a:lnTo>
                  <a:lnTo>
                    <a:pt x="853395" y="99067"/>
                  </a:lnTo>
                  <a:lnTo>
                    <a:pt x="867385" y="86014"/>
                  </a:lnTo>
                  <a:lnTo>
                    <a:pt x="881375" y="74480"/>
                  </a:lnTo>
                  <a:lnTo>
                    <a:pt x="895365" y="64338"/>
                  </a:lnTo>
                  <a:lnTo>
                    <a:pt x="909356" y="55462"/>
                  </a:lnTo>
                  <a:lnTo>
                    <a:pt x="923346" y="47723"/>
                  </a:lnTo>
                  <a:lnTo>
                    <a:pt x="937336" y="40998"/>
                  </a:lnTo>
                  <a:lnTo>
                    <a:pt x="951326" y="35173"/>
                  </a:lnTo>
                  <a:lnTo>
                    <a:pt x="965316" y="30139"/>
                  </a:lnTo>
                  <a:lnTo>
                    <a:pt x="979306" y="25800"/>
                  </a:lnTo>
                  <a:lnTo>
                    <a:pt x="993296" y="22065"/>
                  </a:lnTo>
                  <a:lnTo>
                    <a:pt x="1007286" y="18857"/>
                  </a:lnTo>
                  <a:lnTo>
                    <a:pt x="1021276" y="16104"/>
                  </a:lnTo>
                  <a:lnTo>
                    <a:pt x="1035266" y="13746"/>
                  </a:lnTo>
                  <a:lnTo>
                    <a:pt x="1049256" y="11727"/>
                  </a:lnTo>
                  <a:lnTo>
                    <a:pt x="1063247" y="10001"/>
                  </a:lnTo>
                  <a:lnTo>
                    <a:pt x="1077237" y="8526"/>
                  </a:lnTo>
                  <a:lnTo>
                    <a:pt x="1091227" y="7266"/>
                  </a:lnTo>
                  <a:lnTo>
                    <a:pt x="1105217" y="6191"/>
                  </a:lnTo>
                  <a:lnTo>
                    <a:pt x="1119207" y="5273"/>
                  </a:lnTo>
                  <a:lnTo>
                    <a:pt x="1133197" y="4491"/>
                  </a:lnTo>
                  <a:lnTo>
                    <a:pt x="1147187" y="3824"/>
                  </a:lnTo>
                  <a:lnTo>
                    <a:pt x="1161177" y="3256"/>
                  </a:lnTo>
                  <a:lnTo>
                    <a:pt x="1175167" y="2772"/>
                  </a:lnTo>
                  <a:lnTo>
                    <a:pt x="1189157" y="2360"/>
                  </a:lnTo>
                  <a:lnTo>
                    <a:pt x="1203148" y="2008"/>
                  </a:lnTo>
                  <a:lnTo>
                    <a:pt x="1217138" y="1709"/>
                  </a:lnTo>
                  <a:lnTo>
                    <a:pt x="1231128" y="1455"/>
                  </a:lnTo>
                  <a:lnTo>
                    <a:pt x="1245118" y="1238"/>
                  </a:lnTo>
                  <a:lnTo>
                    <a:pt x="1259108" y="1053"/>
                  </a:lnTo>
                  <a:lnTo>
                    <a:pt x="1273098" y="896"/>
                  </a:lnTo>
                  <a:lnTo>
                    <a:pt x="1287088" y="763"/>
                  </a:lnTo>
                  <a:lnTo>
                    <a:pt x="1301078" y="649"/>
                  </a:lnTo>
                  <a:lnTo>
                    <a:pt x="1315068" y="552"/>
                  </a:lnTo>
                  <a:lnTo>
                    <a:pt x="1329058" y="470"/>
                  </a:lnTo>
                  <a:lnTo>
                    <a:pt x="1343048" y="399"/>
                  </a:lnTo>
                  <a:lnTo>
                    <a:pt x="1357039" y="340"/>
                  </a:lnTo>
                  <a:lnTo>
                    <a:pt x="1371029" y="289"/>
                  </a:lnTo>
                  <a:lnTo>
                    <a:pt x="1385019" y="246"/>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4333227"/>
              <a:ext cx="4155057" cy="734306"/>
            </a:xfrm>
            <a:custGeom>
              <a:avLst/>
              <a:pathLst>
                <a:path w="4155057" h="734306">
                  <a:moveTo>
                    <a:pt x="0" y="734306"/>
                  </a:moveTo>
                  <a:lnTo>
                    <a:pt x="13990" y="734306"/>
                  </a:lnTo>
                  <a:lnTo>
                    <a:pt x="27980" y="734306"/>
                  </a:lnTo>
                  <a:lnTo>
                    <a:pt x="41970" y="734306"/>
                  </a:lnTo>
                  <a:lnTo>
                    <a:pt x="55960" y="734306"/>
                  </a:lnTo>
                  <a:lnTo>
                    <a:pt x="69950" y="734306"/>
                  </a:lnTo>
                  <a:lnTo>
                    <a:pt x="83940" y="734306"/>
                  </a:lnTo>
                  <a:lnTo>
                    <a:pt x="97930" y="734306"/>
                  </a:lnTo>
                  <a:lnTo>
                    <a:pt x="111920" y="734306"/>
                  </a:lnTo>
                  <a:lnTo>
                    <a:pt x="125910" y="734306"/>
                  </a:lnTo>
                  <a:lnTo>
                    <a:pt x="139900" y="734306"/>
                  </a:lnTo>
                  <a:lnTo>
                    <a:pt x="153891" y="734306"/>
                  </a:lnTo>
                  <a:lnTo>
                    <a:pt x="167881" y="734306"/>
                  </a:lnTo>
                  <a:lnTo>
                    <a:pt x="181871" y="734306"/>
                  </a:lnTo>
                  <a:lnTo>
                    <a:pt x="195861" y="734306"/>
                  </a:lnTo>
                  <a:lnTo>
                    <a:pt x="209851" y="734306"/>
                  </a:lnTo>
                  <a:lnTo>
                    <a:pt x="223841" y="734306"/>
                  </a:lnTo>
                  <a:lnTo>
                    <a:pt x="237831" y="734306"/>
                  </a:lnTo>
                  <a:lnTo>
                    <a:pt x="251821" y="734306"/>
                  </a:lnTo>
                  <a:lnTo>
                    <a:pt x="265811" y="734306"/>
                  </a:lnTo>
                  <a:lnTo>
                    <a:pt x="279801" y="734306"/>
                  </a:lnTo>
                  <a:lnTo>
                    <a:pt x="293791" y="734306"/>
                  </a:lnTo>
                  <a:lnTo>
                    <a:pt x="307782" y="734306"/>
                  </a:lnTo>
                  <a:lnTo>
                    <a:pt x="321772" y="734306"/>
                  </a:lnTo>
                  <a:lnTo>
                    <a:pt x="335762" y="734306"/>
                  </a:lnTo>
                  <a:lnTo>
                    <a:pt x="349752" y="734306"/>
                  </a:lnTo>
                  <a:lnTo>
                    <a:pt x="363742" y="734306"/>
                  </a:lnTo>
                  <a:lnTo>
                    <a:pt x="377732" y="734306"/>
                  </a:lnTo>
                  <a:lnTo>
                    <a:pt x="391722" y="734306"/>
                  </a:lnTo>
                  <a:lnTo>
                    <a:pt x="405712" y="734306"/>
                  </a:lnTo>
                  <a:lnTo>
                    <a:pt x="419702" y="734306"/>
                  </a:lnTo>
                  <a:lnTo>
                    <a:pt x="433692" y="734306"/>
                  </a:lnTo>
                  <a:lnTo>
                    <a:pt x="447682" y="734306"/>
                  </a:lnTo>
                  <a:lnTo>
                    <a:pt x="461673" y="734306"/>
                  </a:lnTo>
                  <a:lnTo>
                    <a:pt x="475663" y="734306"/>
                  </a:lnTo>
                  <a:lnTo>
                    <a:pt x="489653" y="734306"/>
                  </a:lnTo>
                  <a:lnTo>
                    <a:pt x="503643" y="734306"/>
                  </a:lnTo>
                  <a:lnTo>
                    <a:pt x="517633" y="734306"/>
                  </a:lnTo>
                  <a:lnTo>
                    <a:pt x="531623" y="734306"/>
                  </a:lnTo>
                  <a:lnTo>
                    <a:pt x="545613" y="734306"/>
                  </a:lnTo>
                  <a:lnTo>
                    <a:pt x="559603" y="734306"/>
                  </a:lnTo>
                  <a:lnTo>
                    <a:pt x="573593" y="734306"/>
                  </a:lnTo>
                  <a:lnTo>
                    <a:pt x="587583" y="734306"/>
                  </a:lnTo>
                  <a:lnTo>
                    <a:pt x="601574" y="734306"/>
                  </a:lnTo>
                  <a:lnTo>
                    <a:pt x="615564" y="734306"/>
                  </a:lnTo>
                  <a:lnTo>
                    <a:pt x="629554" y="734306"/>
                  </a:lnTo>
                  <a:lnTo>
                    <a:pt x="643544" y="734306"/>
                  </a:lnTo>
                  <a:lnTo>
                    <a:pt x="657534" y="734306"/>
                  </a:lnTo>
                  <a:lnTo>
                    <a:pt x="671524" y="734306"/>
                  </a:lnTo>
                  <a:lnTo>
                    <a:pt x="685514" y="734306"/>
                  </a:lnTo>
                  <a:lnTo>
                    <a:pt x="699504" y="734306"/>
                  </a:lnTo>
                  <a:lnTo>
                    <a:pt x="713494" y="734306"/>
                  </a:lnTo>
                  <a:lnTo>
                    <a:pt x="727484" y="734306"/>
                  </a:lnTo>
                  <a:lnTo>
                    <a:pt x="741474" y="734306"/>
                  </a:lnTo>
                  <a:lnTo>
                    <a:pt x="755465" y="734306"/>
                  </a:lnTo>
                  <a:lnTo>
                    <a:pt x="769455" y="734306"/>
                  </a:lnTo>
                  <a:lnTo>
                    <a:pt x="783445" y="734306"/>
                  </a:lnTo>
                  <a:lnTo>
                    <a:pt x="797435" y="734306"/>
                  </a:lnTo>
                  <a:lnTo>
                    <a:pt x="811425" y="734306"/>
                  </a:lnTo>
                  <a:lnTo>
                    <a:pt x="825415" y="734306"/>
                  </a:lnTo>
                  <a:lnTo>
                    <a:pt x="839405" y="734306"/>
                  </a:lnTo>
                  <a:lnTo>
                    <a:pt x="853395" y="734306"/>
                  </a:lnTo>
                  <a:lnTo>
                    <a:pt x="867385" y="734306"/>
                  </a:lnTo>
                  <a:lnTo>
                    <a:pt x="881375" y="734306"/>
                  </a:lnTo>
                  <a:lnTo>
                    <a:pt x="895365" y="734306"/>
                  </a:lnTo>
                  <a:lnTo>
                    <a:pt x="909356" y="734306"/>
                  </a:lnTo>
                  <a:lnTo>
                    <a:pt x="923346" y="734306"/>
                  </a:lnTo>
                  <a:lnTo>
                    <a:pt x="937336" y="734306"/>
                  </a:lnTo>
                  <a:lnTo>
                    <a:pt x="951326" y="734306"/>
                  </a:lnTo>
                  <a:lnTo>
                    <a:pt x="965316" y="734306"/>
                  </a:lnTo>
                  <a:lnTo>
                    <a:pt x="979306" y="734306"/>
                  </a:lnTo>
                  <a:lnTo>
                    <a:pt x="993296" y="734306"/>
                  </a:lnTo>
                  <a:lnTo>
                    <a:pt x="1007286" y="734306"/>
                  </a:lnTo>
                  <a:lnTo>
                    <a:pt x="1021276" y="734306"/>
                  </a:lnTo>
                  <a:lnTo>
                    <a:pt x="1035266" y="734306"/>
                  </a:lnTo>
                  <a:lnTo>
                    <a:pt x="1049256" y="734306"/>
                  </a:lnTo>
                  <a:lnTo>
                    <a:pt x="1063247" y="734306"/>
                  </a:lnTo>
                  <a:lnTo>
                    <a:pt x="1077237" y="734306"/>
                  </a:lnTo>
                  <a:lnTo>
                    <a:pt x="1091227" y="734306"/>
                  </a:lnTo>
                  <a:lnTo>
                    <a:pt x="1105217" y="734306"/>
                  </a:lnTo>
                  <a:lnTo>
                    <a:pt x="1119207" y="734306"/>
                  </a:lnTo>
                  <a:lnTo>
                    <a:pt x="1133197" y="734306"/>
                  </a:lnTo>
                  <a:lnTo>
                    <a:pt x="1147187" y="734306"/>
                  </a:lnTo>
                  <a:lnTo>
                    <a:pt x="1161177" y="734306"/>
                  </a:lnTo>
                  <a:lnTo>
                    <a:pt x="1175167" y="734306"/>
                  </a:lnTo>
                  <a:lnTo>
                    <a:pt x="1189157" y="734306"/>
                  </a:lnTo>
                  <a:lnTo>
                    <a:pt x="1203148" y="734306"/>
                  </a:lnTo>
                  <a:lnTo>
                    <a:pt x="1217138" y="734306"/>
                  </a:lnTo>
                  <a:lnTo>
                    <a:pt x="1231128" y="734306"/>
                  </a:lnTo>
                  <a:lnTo>
                    <a:pt x="1245118" y="734306"/>
                  </a:lnTo>
                  <a:lnTo>
                    <a:pt x="1259108" y="734306"/>
                  </a:lnTo>
                  <a:lnTo>
                    <a:pt x="1273098" y="734306"/>
                  </a:lnTo>
                  <a:lnTo>
                    <a:pt x="1287088" y="734306"/>
                  </a:lnTo>
                  <a:lnTo>
                    <a:pt x="1301078" y="734306"/>
                  </a:lnTo>
                  <a:lnTo>
                    <a:pt x="1315068" y="734306"/>
                  </a:lnTo>
                  <a:lnTo>
                    <a:pt x="1329058" y="734306"/>
                  </a:lnTo>
                  <a:lnTo>
                    <a:pt x="1343048" y="734306"/>
                  </a:lnTo>
                  <a:lnTo>
                    <a:pt x="1357039" y="734306"/>
                  </a:lnTo>
                  <a:lnTo>
                    <a:pt x="1371029" y="734306"/>
                  </a:lnTo>
                  <a:lnTo>
                    <a:pt x="1385019" y="734306"/>
                  </a:lnTo>
                  <a:lnTo>
                    <a:pt x="1385019" y="734306"/>
                  </a:lnTo>
                  <a:lnTo>
                    <a:pt x="1399009" y="734306"/>
                  </a:lnTo>
                  <a:lnTo>
                    <a:pt x="1412999" y="734306"/>
                  </a:lnTo>
                  <a:lnTo>
                    <a:pt x="1426989" y="734306"/>
                  </a:lnTo>
                  <a:lnTo>
                    <a:pt x="1440979" y="734306"/>
                  </a:lnTo>
                  <a:lnTo>
                    <a:pt x="1454969" y="734306"/>
                  </a:lnTo>
                  <a:lnTo>
                    <a:pt x="1468959" y="734306"/>
                  </a:lnTo>
                  <a:lnTo>
                    <a:pt x="1482949" y="734306"/>
                  </a:lnTo>
                  <a:lnTo>
                    <a:pt x="1496939" y="734306"/>
                  </a:lnTo>
                  <a:lnTo>
                    <a:pt x="1510930" y="734306"/>
                  </a:lnTo>
                  <a:lnTo>
                    <a:pt x="1524920" y="734306"/>
                  </a:lnTo>
                  <a:lnTo>
                    <a:pt x="1538910" y="734306"/>
                  </a:lnTo>
                  <a:lnTo>
                    <a:pt x="1552900" y="734306"/>
                  </a:lnTo>
                  <a:lnTo>
                    <a:pt x="1566890" y="734306"/>
                  </a:lnTo>
                  <a:lnTo>
                    <a:pt x="1580880" y="734306"/>
                  </a:lnTo>
                  <a:lnTo>
                    <a:pt x="1594870" y="734306"/>
                  </a:lnTo>
                  <a:lnTo>
                    <a:pt x="1608860" y="734306"/>
                  </a:lnTo>
                  <a:lnTo>
                    <a:pt x="1622850" y="734306"/>
                  </a:lnTo>
                  <a:lnTo>
                    <a:pt x="1636840" y="734306"/>
                  </a:lnTo>
                  <a:lnTo>
                    <a:pt x="1650830" y="734306"/>
                  </a:lnTo>
                  <a:lnTo>
                    <a:pt x="1664821" y="734306"/>
                  </a:lnTo>
                  <a:lnTo>
                    <a:pt x="1678811" y="734306"/>
                  </a:lnTo>
                  <a:lnTo>
                    <a:pt x="1692801" y="734306"/>
                  </a:lnTo>
                  <a:lnTo>
                    <a:pt x="1706791" y="734306"/>
                  </a:lnTo>
                  <a:lnTo>
                    <a:pt x="1720781" y="734306"/>
                  </a:lnTo>
                  <a:lnTo>
                    <a:pt x="1734771" y="734306"/>
                  </a:lnTo>
                  <a:lnTo>
                    <a:pt x="1748761" y="734306"/>
                  </a:lnTo>
                  <a:lnTo>
                    <a:pt x="1762751" y="734306"/>
                  </a:lnTo>
                  <a:lnTo>
                    <a:pt x="1776741" y="734306"/>
                  </a:lnTo>
                  <a:lnTo>
                    <a:pt x="1790731" y="734306"/>
                  </a:lnTo>
                  <a:lnTo>
                    <a:pt x="1804722" y="734306"/>
                  </a:lnTo>
                  <a:lnTo>
                    <a:pt x="1818712" y="734306"/>
                  </a:lnTo>
                  <a:lnTo>
                    <a:pt x="1832702" y="734306"/>
                  </a:lnTo>
                  <a:lnTo>
                    <a:pt x="1846692" y="734306"/>
                  </a:lnTo>
                  <a:lnTo>
                    <a:pt x="1860682" y="734306"/>
                  </a:lnTo>
                  <a:lnTo>
                    <a:pt x="1874672" y="734306"/>
                  </a:lnTo>
                  <a:lnTo>
                    <a:pt x="1888662" y="734306"/>
                  </a:lnTo>
                  <a:lnTo>
                    <a:pt x="1902652" y="734306"/>
                  </a:lnTo>
                  <a:lnTo>
                    <a:pt x="1916642" y="734306"/>
                  </a:lnTo>
                  <a:lnTo>
                    <a:pt x="1930632" y="734306"/>
                  </a:lnTo>
                  <a:lnTo>
                    <a:pt x="1944622" y="734306"/>
                  </a:lnTo>
                  <a:lnTo>
                    <a:pt x="1958613" y="734306"/>
                  </a:lnTo>
                  <a:lnTo>
                    <a:pt x="1972603" y="734306"/>
                  </a:lnTo>
                  <a:lnTo>
                    <a:pt x="1986593" y="734306"/>
                  </a:lnTo>
                  <a:lnTo>
                    <a:pt x="2000583" y="734306"/>
                  </a:lnTo>
                  <a:lnTo>
                    <a:pt x="2014573" y="734306"/>
                  </a:lnTo>
                  <a:lnTo>
                    <a:pt x="2028563" y="734306"/>
                  </a:lnTo>
                  <a:lnTo>
                    <a:pt x="2042553" y="734306"/>
                  </a:lnTo>
                  <a:lnTo>
                    <a:pt x="2056543" y="734306"/>
                  </a:lnTo>
                  <a:lnTo>
                    <a:pt x="2070533" y="734306"/>
                  </a:lnTo>
                  <a:lnTo>
                    <a:pt x="2084523" y="734306"/>
                  </a:lnTo>
                  <a:lnTo>
                    <a:pt x="2098513" y="734306"/>
                  </a:lnTo>
                  <a:lnTo>
                    <a:pt x="2112504" y="734306"/>
                  </a:lnTo>
                  <a:lnTo>
                    <a:pt x="2126494" y="734306"/>
                  </a:lnTo>
                  <a:lnTo>
                    <a:pt x="2140484" y="734306"/>
                  </a:lnTo>
                  <a:lnTo>
                    <a:pt x="2154474" y="734306"/>
                  </a:lnTo>
                  <a:lnTo>
                    <a:pt x="2168464" y="734306"/>
                  </a:lnTo>
                  <a:lnTo>
                    <a:pt x="2182454" y="734306"/>
                  </a:lnTo>
                  <a:lnTo>
                    <a:pt x="2196444" y="734306"/>
                  </a:lnTo>
                  <a:lnTo>
                    <a:pt x="2210434" y="734306"/>
                  </a:lnTo>
                  <a:lnTo>
                    <a:pt x="2224424" y="734306"/>
                  </a:lnTo>
                  <a:lnTo>
                    <a:pt x="2238414" y="734306"/>
                  </a:lnTo>
                  <a:lnTo>
                    <a:pt x="2252404" y="734306"/>
                  </a:lnTo>
                  <a:lnTo>
                    <a:pt x="2266395" y="734306"/>
                  </a:lnTo>
                  <a:lnTo>
                    <a:pt x="2280385" y="734306"/>
                  </a:lnTo>
                  <a:lnTo>
                    <a:pt x="2294375" y="734306"/>
                  </a:lnTo>
                  <a:lnTo>
                    <a:pt x="2308365" y="734306"/>
                  </a:lnTo>
                  <a:lnTo>
                    <a:pt x="2322355" y="734306"/>
                  </a:lnTo>
                  <a:lnTo>
                    <a:pt x="2336345" y="734306"/>
                  </a:lnTo>
                  <a:lnTo>
                    <a:pt x="2350335" y="734306"/>
                  </a:lnTo>
                  <a:lnTo>
                    <a:pt x="2364325" y="734306"/>
                  </a:lnTo>
                  <a:lnTo>
                    <a:pt x="2378315" y="734306"/>
                  </a:lnTo>
                  <a:lnTo>
                    <a:pt x="2392305" y="734306"/>
                  </a:lnTo>
                  <a:lnTo>
                    <a:pt x="2406296" y="734306"/>
                  </a:lnTo>
                  <a:lnTo>
                    <a:pt x="2420286" y="734306"/>
                  </a:lnTo>
                  <a:lnTo>
                    <a:pt x="2434276" y="734306"/>
                  </a:lnTo>
                  <a:lnTo>
                    <a:pt x="2448266" y="734306"/>
                  </a:lnTo>
                  <a:lnTo>
                    <a:pt x="2462256" y="734306"/>
                  </a:lnTo>
                  <a:lnTo>
                    <a:pt x="2476246" y="734306"/>
                  </a:lnTo>
                  <a:lnTo>
                    <a:pt x="2490236" y="734306"/>
                  </a:lnTo>
                  <a:lnTo>
                    <a:pt x="2504226" y="734306"/>
                  </a:lnTo>
                  <a:lnTo>
                    <a:pt x="2518216" y="734306"/>
                  </a:lnTo>
                  <a:lnTo>
                    <a:pt x="2532206" y="734306"/>
                  </a:lnTo>
                  <a:lnTo>
                    <a:pt x="2546196" y="734306"/>
                  </a:lnTo>
                  <a:lnTo>
                    <a:pt x="2560187" y="734306"/>
                  </a:lnTo>
                  <a:lnTo>
                    <a:pt x="2574177" y="734306"/>
                  </a:lnTo>
                  <a:lnTo>
                    <a:pt x="2588167" y="734306"/>
                  </a:lnTo>
                  <a:lnTo>
                    <a:pt x="2602157" y="734306"/>
                  </a:lnTo>
                  <a:lnTo>
                    <a:pt x="2616147" y="734306"/>
                  </a:lnTo>
                  <a:lnTo>
                    <a:pt x="2630137" y="734306"/>
                  </a:lnTo>
                  <a:lnTo>
                    <a:pt x="2644127" y="734306"/>
                  </a:lnTo>
                  <a:lnTo>
                    <a:pt x="2658117" y="734306"/>
                  </a:lnTo>
                  <a:lnTo>
                    <a:pt x="2672107" y="734306"/>
                  </a:lnTo>
                  <a:lnTo>
                    <a:pt x="2686097" y="734306"/>
                  </a:lnTo>
                  <a:lnTo>
                    <a:pt x="2700087" y="734306"/>
                  </a:lnTo>
                  <a:lnTo>
                    <a:pt x="2714078" y="734306"/>
                  </a:lnTo>
                  <a:lnTo>
                    <a:pt x="2728068" y="734306"/>
                  </a:lnTo>
                  <a:lnTo>
                    <a:pt x="2742058" y="734306"/>
                  </a:lnTo>
                  <a:lnTo>
                    <a:pt x="2756048" y="734306"/>
                  </a:lnTo>
                  <a:lnTo>
                    <a:pt x="2770038" y="734306"/>
                  </a:lnTo>
                  <a:lnTo>
                    <a:pt x="2770038" y="734059"/>
                  </a:lnTo>
                  <a:lnTo>
                    <a:pt x="2784028" y="734016"/>
                  </a:lnTo>
                  <a:lnTo>
                    <a:pt x="2798018" y="733965"/>
                  </a:lnTo>
                  <a:lnTo>
                    <a:pt x="2812008" y="733906"/>
                  </a:lnTo>
                  <a:lnTo>
                    <a:pt x="2825998" y="733836"/>
                  </a:lnTo>
                  <a:lnTo>
                    <a:pt x="2839988" y="733753"/>
                  </a:lnTo>
                  <a:lnTo>
                    <a:pt x="2853978" y="733656"/>
                  </a:lnTo>
                  <a:lnTo>
                    <a:pt x="2867969" y="733543"/>
                  </a:lnTo>
                  <a:lnTo>
                    <a:pt x="2881959" y="733409"/>
                  </a:lnTo>
                  <a:lnTo>
                    <a:pt x="2895949" y="733252"/>
                  </a:lnTo>
                  <a:lnTo>
                    <a:pt x="2909939" y="733067"/>
                  </a:lnTo>
                  <a:lnTo>
                    <a:pt x="2923929" y="732851"/>
                  </a:lnTo>
                  <a:lnTo>
                    <a:pt x="2937919" y="732596"/>
                  </a:lnTo>
                  <a:lnTo>
                    <a:pt x="2951909" y="732297"/>
                  </a:lnTo>
                  <a:lnTo>
                    <a:pt x="2965899" y="731946"/>
                  </a:lnTo>
                  <a:lnTo>
                    <a:pt x="2979889" y="731533"/>
                  </a:lnTo>
                  <a:lnTo>
                    <a:pt x="2993879" y="731049"/>
                  </a:lnTo>
                  <a:lnTo>
                    <a:pt x="3007870" y="730481"/>
                  </a:lnTo>
                  <a:lnTo>
                    <a:pt x="3021860" y="729814"/>
                  </a:lnTo>
                  <a:lnTo>
                    <a:pt x="3035850" y="729032"/>
                  </a:lnTo>
                  <a:lnTo>
                    <a:pt x="3049840" y="728115"/>
                  </a:lnTo>
                  <a:lnTo>
                    <a:pt x="3063830" y="727039"/>
                  </a:lnTo>
                  <a:lnTo>
                    <a:pt x="3077820" y="725780"/>
                  </a:lnTo>
                  <a:lnTo>
                    <a:pt x="3091810" y="724304"/>
                  </a:lnTo>
                  <a:lnTo>
                    <a:pt x="3105800" y="722578"/>
                  </a:lnTo>
                  <a:lnTo>
                    <a:pt x="3119790" y="720559"/>
                  </a:lnTo>
                  <a:lnTo>
                    <a:pt x="3133780" y="718201"/>
                  </a:lnTo>
                  <a:lnTo>
                    <a:pt x="3147770" y="715449"/>
                  </a:lnTo>
                  <a:lnTo>
                    <a:pt x="3161761" y="712240"/>
                  </a:lnTo>
                  <a:lnTo>
                    <a:pt x="3175751" y="708506"/>
                  </a:lnTo>
                  <a:lnTo>
                    <a:pt x="3189741" y="704166"/>
                  </a:lnTo>
                  <a:lnTo>
                    <a:pt x="3203731" y="699132"/>
                  </a:lnTo>
                  <a:lnTo>
                    <a:pt x="3217721" y="693307"/>
                  </a:lnTo>
                  <a:lnTo>
                    <a:pt x="3231711" y="686582"/>
                  </a:lnTo>
                  <a:lnTo>
                    <a:pt x="3245701" y="678843"/>
                  </a:lnTo>
                  <a:lnTo>
                    <a:pt x="3259691" y="669967"/>
                  </a:lnTo>
                  <a:lnTo>
                    <a:pt x="3273681" y="659826"/>
                  </a:lnTo>
                  <a:lnTo>
                    <a:pt x="3287671" y="648291"/>
                  </a:lnTo>
                  <a:lnTo>
                    <a:pt x="3301661" y="635238"/>
                  </a:lnTo>
                  <a:lnTo>
                    <a:pt x="3315652" y="620552"/>
                  </a:lnTo>
                  <a:lnTo>
                    <a:pt x="3329642" y="604134"/>
                  </a:lnTo>
                  <a:lnTo>
                    <a:pt x="3343632" y="585914"/>
                  </a:lnTo>
                  <a:lnTo>
                    <a:pt x="3357622" y="565854"/>
                  </a:lnTo>
                  <a:lnTo>
                    <a:pt x="3371612" y="543963"/>
                  </a:lnTo>
                  <a:lnTo>
                    <a:pt x="3385602" y="520302"/>
                  </a:lnTo>
                  <a:lnTo>
                    <a:pt x="3399592" y="494993"/>
                  </a:lnTo>
                  <a:lnTo>
                    <a:pt x="3413582" y="468222"/>
                  </a:lnTo>
                  <a:lnTo>
                    <a:pt x="3427572" y="440234"/>
                  </a:lnTo>
                  <a:lnTo>
                    <a:pt x="3441562" y="411331"/>
                  </a:lnTo>
                  <a:lnTo>
                    <a:pt x="3455552" y="381861"/>
                  </a:lnTo>
                  <a:lnTo>
                    <a:pt x="3469543" y="352198"/>
                  </a:lnTo>
                  <a:lnTo>
                    <a:pt x="3483533" y="322728"/>
                  </a:lnTo>
                  <a:lnTo>
                    <a:pt x="3497523" y="293825"/>
                  </a:lnTo>
                  <a:lnTo>
                    <a:pt x="3511513" y="265837"/>
                  </a:lnTo>
                  <a:lnTo>
                    <a:pt x="3525503" y="239066"/>
                  </a:lnTo>
                  <a:lnTo>
                    <a:pt x="3539493" y="213757"/>
                  </a:lnTo>
                  <a:lnTo>
                    <a:pt x="3553483" y="190096"/>
                  </a:lnTo>
                  <a:lnTo>
                    <a:pt x="3567473" y="168205"/>
                  </a:lnTo>
                  <a:lnTo>
                    <a:pt x="3581463" y="148145"/>
                  </a:lnTo>
                  <a:lnTo>
                    <a:pt x="3595453" y="129925"/>
                  </a:lnTo>
                  <a:lnTo>
                    <a:pt x="3609444" y="113507"/>
                  </a:lnTo>
                  <a:lnTo>
                    <a:pt x="3623434" y="98821"/>
                  </a:lnTo>
                  <a:lnTo>
                    <a:pt x="3637424" y="85768"/>
                  </a:lnTo>
                  <a:lnTo>
                    <a:pt x="3651414" y="74233"/>
                  </a:lnTo>
                  <a:lnTo>
                    <a:pt x="3665404" y="64092"/>
                  </a:lnTo>
                  <a:lnTo>
                    <a:pt x="3679394" y="55215"/>
                  </a:lnTo>
                  <a:lnTo>
                    <a:pt x="3693384" y="47476"/>
                  </a:lnTo>
                  <a:lnTo>
                    <a:pt x="3707374" y="40752"/>
                  </a:lnTo>
                  <a:lnTo>
                    <a:pt x="3721364" y="34927"/>
                  </a:lnTo>
                  <a:lnTo>
                    <a:pt x="3735354" y="29893"/>
                  </a:lnTo>
                  <a:lnTo>
                    <a:pt x="3749344" y="25553"/>
                  </a:lnTo>
                  <a:lnTo>
                    <a:pt x="3763335" y="21819"/>
                  </a:lnTo>
                  <a:lnTo>
                    <a:pt x="3777325" y="18610"/>
                  </a:lnTo>
                  <a:lnTo>
                    <a:pt x="3791315" y="15858"/>
                  </a:lnTo>
                  <a:lnTo>
                    <a:pt x="3805305" y="13500"/>
                  </a:lnTo>
                  <a:lnTo>
                    <a:pt x="3819295" y="11481"/>
                  </a:lnTo>
                  <a:lnTo>
                    <a:pt x="3833285" y="9755"/>
                  </a:lnTo>
                  <a:lnTo>
                    <a:pt x="3847275" y="8279"/>
                  </a:lnTo>
                  <a:lnTo>
                    <a:pt x="3861265" y="7020"/>
                  </a:lnTo>
                  <a:lnTo>
                    <a:pt x="3875255" y="5944"/>
                  </a:lnTo>
                  <a:lnTo>
                    <a:pt x="3889245" y="5027"/>
                  </a:lnTo>
                  <a:lnTo>
                    <a:pt x="3903235" y="4245"/>
                  </a:lnTo>
                  <a:lnTo>
                    <a:pt x="3917226" y="3578"/>
                  </a:lnTo>
                  <a:lnTo>
                    <a:pt x="3931216" y="3010"/>
                  </a:lnTo>
                  <a:lnTo>
                    <a:pt x="3945206" y="2526"/>
                  </a:lnTo>
                  <a:lnTo>
                    <a:pt x="3959196" y="2113"/>
                  </a:lnTo>
                  <a:lnTo>
                    <a:pt x="3973186" y="1762"/>
                  </a:lnTo>
                  <a:lnTo>
                    <a:pt x="3987176" y="1463"/>
                  </a:lnTo>
                  <a:lnTo>
                    <a:pt x="4001166" y="1208"/>
                  </a:lnTo>
                  <a:lnTo>
                    <a:pt x="4015156" y="991"/>
                  </a:lnTo>
                  <a:lnTo>
                    <a:pt x="4029146" y="807"/>
                  </a:lnTo>
                  <a:lnTo>
                    <a:pt x="4043136" y="650"/>
                  </a:lnTo>
                  <a:lnTo>
                    <a:pt x="4057126" y="516"/>
                  </a:lnTo>
                  <a:lnTo>
                    <a:pt x="4071117" y="402"/>
                  </a:lnTo>
                  <a:lnTo>
                    <a:pt x="4085107" y="306"/>
                  </a:lnTo>
                  <a:lnTo>
                    <a:pt x="4099097" y="223"/>
                  </a:lnTo>
                  <a:lnTo>
                    <a:pt x="4113087" y="153"/>
                  </a:lnTo>
                  <a:lnTo>
                    <a:pt x="4127077" y="93"/>
                  </a:lnTo>
                  <a:lnTo>
                    <a:pt x="4141067" y="43"/>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2129569"/>
              <a:ext cx="4155057" cy="979075"/>
            </a:xfrm>
            <a:custGeom>
              <a:avLst/>
              <a:pathLst>
                <a:path w="4155057" h="979075">
                  <a:moveTo>
                    <a:pt x="0" y="0"/>
                  </a:moveTo>
                  <a:lnTo>
                    <a:pt x="13990" y="43"/>
                  </a:lnTo>
                  <a:lnTo>
                    <a:pt x="27980" y="93"/>
                  </a:lnTo>
                  <a:lnTo>
                    <a:pt x="41970" y="153"/>
                  </a:lnTo>
                  <a:lnTo>
                    <a:pt x="55960" y="223"/>
                  </a:lnTo>
                  <a:lnTo>
                    <a:pt x="69950" y="306"/>
                  </a:lnTo>
                  <a:lnTo>
                    <a:pt x="83940" y="402"/>
                  </a:lnTo>
                  <a:lnTo>
                    <a:pt x="97930" y="516"/>
                  </a:lnTo>
                  <a:lnTo>
                    <a:pt x="111920" y="650"/>
                  </a:lnTo>
                  <a:lnTo>
                    <a:pt x="125910" y="807"/>
                  </a:lnTo>
                  <a:lnTo>
                    <a:pt x="139900" y="991"/>
                  </a:lnTo>
                  <a:lnTo>
                    <a:pt x="153891" y="1208"/>
                  </a:lnTo>
                  <a:lnTo>
                    <a:pt x="167881" y="1463"/>
                  </a:lnTo>
                  <a:lnTo>
                    <a:pt x="181871" y="1762"/>
                  </a:lnTo>
                  <a:lnTo>
                    <a:pt x="195861" y="2113"/>
                  </a:lnTo>
                  <a:lnTo>
                    <a:pt x="209851" y="2526"/>
                  </a:lnTo>
                  <a:lnTo>
                    <a:pt x="223841" y="3010"/>
                  </a:lnTo>
                  <a:lnTo>
                    <a:pt x="237831" y="3578"/>
                  </a:lnTo>
                  <a:lnTo>
                    <a:pt x="251821" y="4245"/>
                  </a:lnTo>
                  <a:lnTo>
                    <a:pt x="265811" y="5027"/>
                  </a:lnTo>
                  <a:lnTo>
                    <a:pt x="279801" y="5944"/>
                  </a:lnTo>
                  <a:lnTo>
                    <a:pt x="293791" y="7020"/>
                  </a:lnTo>
                  <a:lnTo>
                    <a:pt x="307782" y="8279"/>
                  </a:lnTo>
                  <a:lnTo>
                    <a:pt x="321772" y="9755"/>
                  </a:lnTo>
                  <a:lnTo>
                    <a:pt x="335762" y="11481"/>
                  </a:lnTo>
                  <a:lnTo>
                    <a:pt x="349752" y="13500"/>
                  </a:lnTo>
                  <a:lnTo>
                    <a:pt x="363742" y="15858"/>
                  </a:lnTo>
                  <a:lnTo>
                    <a:pt x="377732" y="18610"/>
                  </a:lnTo>
                  <a:lnTo>
                    <a:pt x="391722" y="21819"/>
                  </a:lnTo>
                  <a:lnTo>
                    <a:pt x="405712" y="25553"/>
                  </a:lnTo>
                  <a:lnTo>
                    <a:pt x="419702" y="29893"/>
                  </a:lnTo>
                  <a:lnTo>
                    <a:pt x="433692" y="34927"/>
                  </a:lnTo>
                  <a:lnTo>
                    <a:pt x="447682" y="40752"/>
                  </a:lnTo>
                  <a:lnTo>
                    <a:pt x="461673" y="47476"/>
                  </a:lnTo>
                  <a:lnTo>
                    <a:pt x="475663" y="55215"/>
                  </a:lnTo>
                  <a:lnTo>
                    <a:pt x="489653" y="64092"/>
                  </a:lnTo>
                  <a:lnTo>
                    <a:pt x="503643" y="74233"/>
                  </a:lnTo>
                  <a:lnTo>
                    <a:pt x="517633" y="85768"/>
                  </a:lnTo>
                  <a:lnTo>
                    <a:pt x="531623" y="98821"/>
                  </a:lnTo>
                  <a:lnTo>
                    <a:pt x="545613" y="113507"/>
                  </a:lnTo>
                  <a:lnTo>
                    <a:pt x="559603" y="129925"/>
                  </a:lnTo>
                  <a:lnTo>
                    <a:pt x="573593" y="148145"/>
                  </a:lnTo>
                  <a:lnTo>
                    <a:pt x="587583" y="168205"/>
                  </a:lnTo>
                  <a:lnTo>
                    <a:pt x="601574" y="190096"/>
                  </a:lnTo>
                  <a:lnTo>
                    <a:pt x="615564" y="213757"/>
                  </a:lnTo>
                  <a:lnTo>
                    <a:pt x="629554" y="239066"/>
                  </a:lnTo>
                  <a:lnTo>
                    <a:pt x="643544" y="265837"/>
                  </a:lnTo>
                  <a:lnTo>
                    <a:pt x="657534" y="293825"/>
                  </a:lnTo>
                  <a:lnTo>
                    <a:pt x="671524" y="322728"/>
                  </a:lnTo>
                  <a:lnTo>
                    <a:pt x="685514" y="352198"/>
                  </a:lnTo>
                  <a:lnTo>
                    <a:pt x="699504" y="381861"/>
                  </a:lnTo>
                  <a:lnTo>
                    <a:pt x="713494" y="411331"/>
                  </a:lnTo>
                  <a:lnTo>
                    <a:pt x="727484" y="440234"/>
                  </a:lnTo>
                  <a:lnTo>
                    <a:pt x="741474" y="468222"/>
                  </a:lnTo>
                  <a:lnTo>
                    <a:pt x="755465" y="494993"/>
                  </a:lnTo>
                  <a:lnTo>
                    <a:pt x="769455" y="520302"/>
                  </a:lnTo>
                  <a:lnTo>
                    <a:pt x="783445" y="543963"/>
                  </a:lnTo>
                  <a:lnTo>
                    <a:pt x="797435" y="565854"/>
                  </a:lnTo>
                  <a:lnTo>
                    <a:pt x="811425" y="585914"/>
                  </a:lnTo>
                  <a:lnTo>
                    <a:pt x="825415" y="604134"/>
                  </a:lnTo>
                  <a:lnTo>
                    <a:pt x="839405" y="620552"/>
                  </a:lnTo>
                  <a:lnTo>
                    <a:pt x="853395" y="635238"/>
                  </a:lnTo>
                  <a:lnTo>
                    <a:pt x="867385" y="648291"/>
                  </a:lnTo>
                  <a:lnTo>
                    <a:pt x="881375" y="659826"/>
                  </a:lnTo>
                  <a:lnTo>
                    <a:pt x="895365" y="669967"/>
                  </a:lnTo>
                  <a:lnTo>
                    <a:pt x="909356" y="678843"/>
                  </a:lnTo>
                  <a:lnTo>
                    <a:pt x="923346" y="686582"/>
                  </a:lnTo>
                  <a:lnTo>
                    <a:pt x="937336" y="693307"/>
                  </a:lnTo>
                  <a:lnTo>
                    <a:pt x="951326" y="699132"/>
                  </a:lnTo>
                  <a:lnTo>
                    <a:pt x="965316" y="704166"/>
                  </a:lnTo>
                  <a:lnTo>
                    <a:pt x="979306" y="708506"/>
                  </a:lnTo>
                  <a:lnTo>
                    <a:pt x="993296" y="712240"/>
                  </a:lnTo>
                  <a:lnTo>
                    <a:pt x="1007286" y="715449"/>
                  </a:lnTo>
                  <a:lnTo>
                    <a:pt x="1021276" y="718201"/>
                  </a:lnTo>
                  <a:lnTo>
                    <a:pt x="1035266" y="720559"/>
                  </a:lnTo>
                  <a:lnTo>
                    <a:pt x="1049256" y="722578"/>
                  </a:lnTo>
                  <a:lnTo>
                    <a:pt x="1063247" y="724304"/>
                  </a:lnTo>
                  <a:lnTo>
                    <a:pt x="1077237" y="725780"/>
                  </a:lnTo>
                  <a:lnTo>
                    <a:pt x="1091227" y="727039"/>
                  </a:lnTo>
                  <a:lnTo>
                    <a:pt x="1105217" y="728115"/>
                  </a:lnTo>
                  <a:lnTo>
                    <a:pt x="1119207" y="729032"/>
                  </a:lnTo>
                  <a:lnTo>
                    <a:pt x="1133197" y="729814"/>
                  </a:lnTo>
                  <a:lnTo>
                    <a:pt x="1147187" y="730481"/>
                  </a:lnTo>
                  <a:lnTo>
                    <a:pt x="1161177" y="731049"/>
                  </a:lnTo>
                  <a:lnTo>
                    <a:pt x="1175167" y="731533"/>
                  </a:lnTo>
                  <a:lnTo>
                    <a:pt x="1189157" y="731946"/>
                  </a:lnTo>
                  <a:lnTo>
                    <a:pt x="1203148" y="732297"/>
                  </a:lnTo>
                  <a:lnTo>
                    <a:pt x="1217138" y="732596"/>
                  </a:lnTo>
                  <a:lnTo>
                    <a:pt x="1231128" y="732851"/>
                  </a:lnTo>
                  <a:lnTo>
                    <a:pt x="1245118" y="733067"/>
                  </a:lnTo>
                  <a:lnTo>
                    <a:pt x="1259108" y="733252"/>
                  </a:lnTo>
                  <a:lnTo>
                    <a:pt x="1273098" y="733409"/>
                  </a:lnTo>
                  <a:lnTo>
                    <a:pt x="1287088" y="733543"/>
                  </a:lnTo>
                  <a:lnTo>
                    <a:pt x="1301078" y="733656"/>
                  </a:lnTo>
                  <a:lnTo>
                    <a:pt x="1315068" y="733753"/>
                  </a:lnTo>
                  <a:lnTo>
                    <a:pt x="1329058" y="733836"/>
                  </a:lnTo>
                  <a:lnTo>
                    <a:pt x="1343048" y="733906"/>
                  </a:lnTo>
                  <a:lnTo>
                    <a:pt x="1357039" y="733965"/>
                  </a:lnTo>
                  <a:lnTo>
                    <a:pt x="1371029" y="734016"/>
                  </a:lnTo>
                  <a:lnTo>
                    <a:pt x="1385019" y="734059"/>
                  </a:lnTo>
                  <a:lnTo>
                    <a:pt x="1385019" y="734388"/>
                  </a:lnTo>
                  <a:lnTo>
                    <a:pt x="1399009" y="734402"/>
                  </a:lnTo>
                  <a:lnTo>
                    <a:pt x="1412999" y="734419"/>
                  </a:lnTo>
                  <a:lnTo>
                    <a:pt x="1426989" y="734439"/>
                  </a:lnTo>
                  <a:lnTo>
                    <a:pt x="1440979" y="734462"/>
                  </a:lnTo>
                  <a:lnTo>
                    <a:pt x="1454969" y="734490"/>
                  </a:lnTo>
                  <a:lnTo>
                    <a:pt x="1468959" y="734522"/>
                  </a:lnTo>
                  <a:lnTo>
                    <a:pt x="1482949" y="734560"/>
                  </a:lnTo>
                  <a:lnTo>
                    <a:pt x="1496939" y="734605"/>
                  </a:lnTo>
                  <a:lnTo>
                    <a:pt x="1510930" y="734657"/>
                  </a:lnTo>
                  <a:lnTo>
                    <a:pt x="1524920" y="734719"/>
                  </a:lnTo>
                  <a:lnTo>
                    <a:pt x="1538910" y="734791"/>
                  </a:lnTo>
                  <a:lnTo>
                    <a:pt x="1552900" y="734876"/>
                  </a:lnTo>
                  <a:lnTo>
                    <a:pt x="1566890" y="734975"/>
                  </a:lnTo>
                  <a:lnTo>
                    <a:pt x="1580880" y="735092"/>
                  </a:lnTo>
                  <a:lnTo>
                    <a:pt x="1594870" y="735230"/>
                  </a:lnTo>
                  <a:lnTo>
                    <a:pt x="1608860" y="735391"/>
                  </a:lnTo>
                  <a:lnTo>
                    <a:pt x="1622850" y="735581"/>
                  </a:lnTo>
                  <a:lnTo>
                    <a:pt x="1636840" y="735803"/>
                  </a:lnTo>
                  <a:lnTo>
                    <a:pt x="1650830" y="736064"/>
                  </a:lnTo>
                  <a:lnTo>
                    <a:pt x="1664821" y="736369"/>
                  </a:lnTo>
                  <a:lnTo>
                    <a:pt x="1678811" y="736728"/>
                  </a:lnTo>
                  <a:lnTo>
                    <a:pt x="1692801" y="737148"/>
                  </a:lnTo>
                  <a:lnTo>
                    <a:pt x="1706791" y="737640"/>
                  </a:lnTo>
                  <a:lnTo>
                    <a:pt x="1720781" y="738215"/>
                  </a:lnTo>
                  <a:lnTo>
                    <a:pt x="1734771" y="738888"/>
                  </a:lnTo>
                  <a:lnTo>
                    <a:pt x="1748761" y="739674"/>
                  </a:lnTo>
                  <a:lnTo>
                    <a:pt x="1762751" y="740591"/>
                  </a:lnTo>
                  <a:lnTo>
                    <a:pt x="1776741" y="741661"/>
                  </a:lnTo>
                  <a:lnTo>
                    <a:pt x="1790731" y="742906"/>
                  </a:lnTo>
                  <a:lnTo>
                    <a:pt x="1804722" y="744352"/>
                  </a:lnTo>
                  <a:lnTo>
                    <a:pt x="1818712" y="746030"/>
                  </a:lnTo>
                  <a:lnTo>
                    <a:pt x="1832702" y="747972"/>
                  </a:lnTo>
                  <a:lnTo>
                    <a:pt x="1846692" y="750214"/>
                  </a:lnTo>
                  <a:lnTo>
                    <a:pt x="1860682" y="752793"/>
                  </a:lnTo>
                  <a:lnTo>
                    <a:pt x="1874672" y="755752"/>
                  </a:lnTo>
                  <a:lnTo>
                    <a:pt x="1888662" y="759132"/>
                  </a:lnTo>
                  <a:lnTo>
                    <a:pt x="1902652" y="762977"/>
                  </a:lnTo>
                  <a:lnTo>
                    <a:pt x="1916642" y="767328"/>
                  </a:lnTo>
                  <a:lnTo>
                    <a:pt x="1930632" y="772224"/>
                  </a:lnTo>
                  <a:lnTo>
                    <a:pt x="1944622" y="777696"/>
                  </a:lnTo>
                  <a:lnTo>
                    <a:pt x="1958613" y="783770"/>
                  </a:lnTo>
                  <a:lnTo>
                    <a:pt x="1972603" y="790456"/>
                  </a:lnTo>
                  <a:lnTo>
                    <a:pt x="1986593" y="797753"/>
                  </a:lnTo>
                  <a:lnTo>
                    <a:pt x="2000583" y="805640"/>
                  </a:lnTo>
                  <a:lnTo>
                    <a:pt x="2014573" y="814077"/>
                  </a:lnTo>
                  <a:lnTo>
                    <a:pt x="2028563" y="823000"/>
                  </a:lnTo>
                  <a:lnTo>
                    <a:pt x="2042553" y="832330"/>
                  </a:lnTo>
                  <a:lnTo>
                    <a:pt x="2056543" y="841964"/>
                  </a:lnTo>
                  <a:lnTo>
                    <a:pt x="2070533" y="851787"/>
                  </a:lnTo>
                  <a:lnTo>
                    <a:pt x="2084523" y="861675"/>
                  </a:lnTo>
                  <a:lnTo>
                    <a:pt x="2098513" y="871498"/>
                  </a:lnTo>
                  <a:lnTo>
                    <a:pt x="2112504" y="881133"/>
                  </a:lnTo>
                  <a:lnTo>
                    <a:pt x="2126494" y="890462"/>
                  </a:lnTo>
                  <a:lnTo>
                    <a:pt x="2140484" y="899386"/>
                  </a:lnTo>
                  <a:lnTo>
                    <a:pt x="2154474" y="907822"/>
                  </a:lnTo>
                  <a:lnTo>
                    <a:pt x="2168464" y="915709"/>
                  </a:lnTo>
                  <a:lnTo>
                    <a:pt x="2182454" y="923006"/>
                  </a:lnTo>
                  <a:lnTo>
                    <a:pt x="2196444" y="929693"/>
                  </a:lnTo>
                  <a:lnTo>
                    <a:pt x="2210434" y="935766"/>
                  </a:lnTo>
                  <a:lnTo>
                    <a:pt x="2224424" y="941239"/>
                  </a:lnTo>
                  <a:lnTo>
                    <a:pt x="2238414" y="946134"/>
                  </a:lnTo>
                  <a:lnTo>
                    <a:pt x="2252404" y="950485"/>
                  </a:lnTo>
                  <a:lnTo>
                    <a:pt x="2266395" y="954330"/>
                  </a:lnTo>
                  <a:lnTo>
                    <a:pt x="2280385" y="957710"/>
                  </a:lnTo>
                  <a:lnTo>
                    <a:pt x="2294375" y="960669"/>
                  </a:lnTo>
                  <a:lnTo>
                    <a:pt x="2308365" y="963249"/>
                  </a:lnTo>
                  <a:lnTo>
                    <a:pt x="2322355" y="965490"/>
                  </a:lnTo>
                  <a:lnTo>
                    <a:pt x="2336345" y="967432"/>
                  </a:lnTo>
                  <a:lnTo>
                    <a:pt x="2350335" y="969110"/>
                  </a:lnTo>
                  <a:lnTo>
                    <a:pt x="2364325" y="970557"/>
                  </a:lnTo>
                  <a:lnTo>
                    <a:pt x="2378315" y="971801"/>
                  </a:lnTo>
                  <a:lnTo>
                    <a:pt x="2392305" y="972871"/>
                  </a:lnTo>
                  <a:lnTo>
                    <a:pt x="2406296" y="973788"/>
                  </a:lnTo>
                  <a:lnTo>
                    <a:pt x="2420286" y="974574"/>
                  </a:lnTo>
                  <a:lnTo>
                    <a:pt x="2434276" y="975247"/>
                  </a:lnTo>
                  <a:lnTo>
                    <a:pt x="2448266" y="975823"/>
                  </a:lnTo>
                  <a:lnTo>
                    <a:pt x="2462256" y="976315"/>
                  </a:lnTo>
                  <a:lnTo>
                    <a:pt x="2476246" y="976734"/>
                  </a:lnTo>
                  <a:lnTo>
                    <a:pt x="2490236" y="977093"/>
                  </a:lnTo>
                  <a:lnTo>
                    <a:pt x="2504226" y="977399"/>
                  </a:lnTo>
                  <a:lnTo>
                    <a:pt x="2518216" y="977659"/>
                  </a:lnTo>
                  <a:lnTo>
                    <a:pt x="2532206" y="977882"/>
                  </a:lnTo>
                  <a:lnTo>
                    <a:pt x="2546196" y="978071"/>
                  </a:lnTo>
                  <a:lnTo>
                    <a:pt x="2560187" y="978232"/>
                  </a:lnTo>
                  <a:lnTo>
                    <a:pt x="2574177" y="978370"/>
                  </a:lnTo>
                  <a:lnTo>
                    <a:pt x="2588167" y="978487"/>
                  </a:lnTo>
                  <a:lnTo>
                    <a:pt x="2602157" y="978587"/>
                  </a:lnTo>
                  <a:lnTo>
                    <a:pt x="2616147" y="978672"/>
                  </a:lnTo>
                  <a:lnTo>
                    <a:pt x="2630137" y="978744"/>
                  </a:lnTo>
                  <a:lnTo>
                    <a:pt x="2644127" y="978805"/>
                  </a:lnTo>
                  <a:lnTo>
                    <a:pt x="2658117" y="978858"/>
                  </a:lnTo>
                  <a:lnTo>
                    <a:pt x="2672107" y="978902"/>
                  </a:lnTo>
                  <a:lnTo>
                    <a:pt x="2686097" y="978940"/>
                  </a:lnTo>
                  <a:lnTo>
                    <a:pt x="2700087" y="978972"/>
                  </a:lnTo>
                  <a:lnTo>
                    <a:pt x="2714078" y="979000"/>
                  </a:lnTo>
                  <a:lnTo>
                    <a:pt x="2728068" y="979023"/>
                  </a:lnTo>
                  <a:lnTo>
                    <a:pt x="2742058" y="979043"/>
                  </a:lnTo>
                  <a:lnTo>
                    <a:pt x="2756048" y="979060"/>
                  </a:lnTo>
                  <a:lnTo>
                    <a:pt x="2770038" y="979075"/>
                  </a:lnTo>
                  <a:lnTo>
                    <a:pt x="2770038" y="979075"/>
                  </a:lnTo>
                  <a:lnTo>
                    <a:pt x="2784028" y="979060"/>
                  </a:lnTo>
                  <a:lnTo>
                    <a:pt x="2798018" y="979043"/>
                  </a:lnTo>
                  <a:lnTo>
                    <a:pt x="2812008" y="979023"/>
                  </a:lnTo>
                  <a:lnTo>
                    <a:pt x="2825998" y="979000"/>
                  </a:lnTo>
                  <a:lnTo>
                    <a:pt x="2839988" y="978972"/>
                  </a:lnTo>
                  <a:lnTo>
                    <a:pt x="2853978" y="978940"/>
                  </a:lnTo>
                  <a:lnTo>
                    <a:pt x="2867969" y="978902"/>
                  </a:lnTo>
                  <a:lnTo>
                    <a:pt x="2881959" y="978858"/>
                  </a:lnTo>
                  <a:lnTo>
                    <a:pt x="2895949" y="978805"/>
                  </a:lnTo>
                  <a:lnTo>
                    <a:pt x="2909939" y="978744"/>
                  </a:lnTo>
                  <a:lnTo>
                    <a:pt x="2923929" y="978672"/>
                  </a:lnTo>
                  <a:lnTo>
                    <a:pt x="2937919" y="978587"/>
                  </a:lnTo>
                  <a:lnTo>
                    <a:pt x="2951909" y="978487"/>
                  </a:lnTo>
                  <a:lnTo>
                    <a:pt x="2965899" y="978370"/>
                  </a:lnTo>
                  <a:lnTo>
                    <a:pt x="2979889" y="978232"/>
                  </a:lnTo>
                  <a:lnTo>
                    <a:pt x="2993879" y="978071"/>
                  </a:lnTo>
                  <a:lnTo>
                    <a:pt x="3007870" y="977882"/>
                  </a:lnTo>
                  <a:lnTo>
                    <a:pt x="3021860" y="977659"/>
                  </a:lnTo>
                  <a:lnTo>
                    <a:pt x="3035850" y="977399"/>
                  </a:lnTo>
                  <a:lnTo>
                    <a:pt x="3049840" y="977093"/>
                  </a:lnTo>
                  <a:lnTo>
                    <a:pt x="3063830" y="976734"/>
                  </a:lnTo>
                  <a:lnTo>
                    <a:pt x="3077820" y="976315"/>
                  </a:lnTo>
                  <a:lnTo>
                    <a:pt x="3091810" y="975823"/>
                  </a:lnTo>
                  <a:lnTo>
                    <a:pt x="3105800" y="975247"/>
                  </a:lnTo>
                  <a:lnTo>
                    <a:pt x="3119790" y="974574"/>
                  </a:lnTo>
                  <a:lnTo>
                    <a:pt x="3133780" y="973788"/>
                  </a:lnTo>
                  <a:lnTo>
                    <a:pt x="3147770" y="972871"/>
                  </a:lnTo>
                  <a:lnTo>
                    <a:pt x="3161761" y="971801"/>
                  </a:lnTo>
                  <a:lnTo>
                    <a:pt x="3175751" y="970557"/>
                  </a:lnTo>
                  <a:lnTo>
                    <a:pt x="3189741" y="969110"/>
                  </a:lnTo>
                  <a:lnTo>
                    <a:pt x="3203731" y="967432"/>
                  </a:lnTo>
                  <a:lnTo>
                    <a:pt x="3217721" y="965490"/>
                  </a:lnTo>
                  <a:lnTo>
                    <a:pt x="3231711" y="963249"/>
                  </a:lnTo>
                  <a:lnTo>
                    <a:pt x="3245701" y="960669"/>
                  </a:lnTo>
                  <a:lnTo>
                    <a:pt x="3259691" y="957710"/>
                  </a:lnTo>
                  <a:lnTo>
                    <a:pt x="3273681" y="954330"/>
                  </a:lnTo>
                  <a:lnTo>
                    <a:pt x="3287671" y="950485"/>
                  </a:lnTo>
                  <a:lnTo>
                    <a:pt x="3301661" y="946134"/>
                  </a:lnTo>
                  <a:lnTo>
                    <a:pt x="3315652" y="941239"/>
                  </a:lnTo>
                  <a:lnTo>
                    <a:pt x="3329642" y="935766"/>
                  </a:lnTo>
                  <a:lnTo>
                    <a:pt x="3343632" y="929693"/>
                  </a:lnTo>
                  <a:lnTo>
                    <a:pt x="3357622" y="923006"/>
                  </a:lnTo>
                  <a:lnTo>
                    <a:pt x="3371612" y="915709"/>
                  </a:lnTo>
                  <a:lnTo>
                    <a:pt x="3385602" y="907822"/>
                  </a:lnTo>
                  <a:lnTo>
                    <a:pt x="3399592" y="899386"/>
                  </a:lnTo>
                  <a:lnTo>
                    <a:pt x="3413582" y="890462"/>
                  </a:lnTo>
                  <a:lnTo>
                    <a:pt x="3427572" y="881133"/>
                  </a:lnTo>
                  <a:lnTo>
                    <a:pt x="3441562" y="871498"/>
                  </a:lnTo>
                  <a:lnTo>
                    <a:pt x="3455552" y="861675"/>
                  </a:lnTo>
                  <a:lnTo>
                    <a:pt x="3469543" y="851787"/>
                  </a:lnTo>
                  <a:lnTo>
                    <a:pt x="3483533" y="841964"/>
                  </a:lnTo>
                  <a:lnTo>
                    <a:pt x="3497523" y="832330"/>
                  </a:lnTo>
                  <a:lnTo>
                    <a:pt x="3511513" y="823000"/>
                  </a:lnTo>
                  <a:lnTo>
                    <a:pt x="3525503" y="814077"/>
                  </a:lnTo>
                  <a:lnTo>
                    <a:pt x="3539493" y="805640"/>
                  </a:lnTo>
                  <a:lnTo>
                    <a:pt x="3553483" y="797753"/>
                  </a:lnTo>
                  <a:lnTo>
                    <a:pt x="3567473" y="790456"/>
                  </a:lnTo>
                  <a:lnTo>
                    <a:pt x="3581463" y="783770"/>
                  </a:lnTo>
                  <a:lnTo>
                    <a:pt x="3595453" y="777696"/>
                  </a:lnTo>
                  <a:lnTo>
                    <a:pt x="3609444" y="772224"/>
                  </a:lnTo>
                  <a:lnTo>
                    <a:pt x="3623434" y="767328"/>
                  </a:lnTo>
                  <a:lnTo>
                    <a:pt x="3637424" y="762977"/>
                  </a:lnTo>
                  <a:lnTo>
                    <a:pt x="3651414" y="759132"/>
                  </a:lnTo>
                  <a:lnTo>
                    <a:pt x="3665404" y="755752"/>
                  </a:lnTo>
                  <a:lnTo>
                    <a:pt x="3679394" y="752793"/>
                  </a:lnTo>
                  <a:lnTo>
                    <a:pt x="3693384" y="750214"/>
                  </a:lnTo>
                  <a:lnTo>
                    <a:pt x="3707374" y="747972"/>
                  </a:lnTo>
                  <a:lnTo>
                    <a:pt x="3721364" y="746030"/>
                  </a:lnTo>
                  <a:lnTo>
                    <a:pt x="3735354" y="744352"/>
                  </a:lnTo>
                  <a:lnTo>
                    <a:pt x="3749344" y="742906"/>
                  </a:lnTo>
                  <a:lnTo>
                    <a:pt x="3763335" y="741661"/>
                  </a:lnTo>
                  <a:lnTo>
                    <a:pt x="3777325" y="740591"/>
                  </a:lnTo>
                  <a:lnTo>
                    <a:pt x="3791315" y="739674"/>
                  </a:lnTo>
                  <a:lnTo>
                    <a:pt x="3805305" y="738888"/>
                  </a:lnTo>
                  <a:lnTo>
                    <a:pt x="3819295" y="738215"/>
                  </a:lnTo>
                  <a:lnTo>
                    <a:pt x="3833285" y="737640"/>
                  </a:lnTo>
                  <a:lnTo>
                    <a:pt x="3847275" y="737148"/>
                  </a:lnTo>
                  <a:lnTo>
                    <a:pt x="3861265" y="736728"/>
                  </a:lnTo>
                  <a:lnTo>
                    <a:pt x="3875255" y="736369"/>
                  </a:lnTo>
                  <a:lnTo>
                    <a:pt x="3889245" y="736064"/>
                  </a:lnTo>
                  <a:lnTo>
                    <a:pt x="3903235" y="735803"/>
                  </a:lnTo>
                  <a:lnTo>
                    <a:pt x="3917226" y="735581"/>
                  </a:lnTo>
                  <a:lnTo>
                    <a:pt x="3931216" y="735391"/>
                  </a:lnTo>
                  <a:lnTo>
                    <a:pt x="3945206" y="735230"/>
                  </a:lnTo>
                  <a:lnTo>
                    <a:pt x="3959196" y="735092"/>
                  </a:lnTo>
                  <a:lnTo>
                    <a:pt x="3973186" y="734975"/>
                  </a:lnTo>
                  <a:lnTo>
                    <a:pt x="3987176" y="734876"/>
                  </a:lnTo>
                  <a:lnTo>
                    <a:pt x="4001166" y="734791"/>
                  </a:lnTo>
                  <a:lnTo>
                    <a:pt x="4015156" y="734719"/>
                  </a:lnTo>
                  <a:lnTo>
                    <a:pt x="4029146" y="734657"/>
                  </a:lnTo>
                  <a:lnTo>
                    <a:pt x="4043136" y="734605"/>
                  </a:lnTo>
                  <a:lnTo>
                    <a:pt x="4057126" y="734560"/>
                  </a:lnTo>
                  <a:lnTo>
                    <a:pt x="4071117" y="734522"/>
                  </a:lnTo>
                  <a:lnTo>
                    <a:pt x="4085107" y="734490"/>
                  </a:lnTo>
                  <a:lnTo>
                    <a:pt x="4099097" y="734462"/>
                  </a:lnTo>
                  <a:lnTo>
                    <a:pt x="4113087" y="734439"/>
                  </a:lnTo>
                  <a:lnTo>
                    <a:pt x="4127077" y="734419"/>
                  </a:lnTo>
                  <a:lnTo>
                    <a:pt x="4141067" y="734402"/>
                  </a:lnTo>
                  <a:lnTo>
                    <a:pt x="4155057" y="734388"/>
                  </a:lnTo>
                </a:path>
              </a:pathLst>
            </a:custGeom>
            <a:ln w="40651" cap="flat">
              <a:solidFill>
                <a:srgbClr val="D3D3D3">
                  <a:alpha val="100000"/>
                </a:srgbClr>
              </a:solidFill>
              <a:prstDash val="solid"/>
              <a:round/>
            </a:ln>
          </p:spPr>
          <p:txBody>
            <a:bodyPr/>
            <a:lstStyle/>
            <a:p/>
          </p:txBody>
        </p:sp>
        <p:sp>
          <p:nvSpPr>
            <p:cNvPr id="35" name="pl35"/>
            <p:cNvSpPr/>
            <p:nvPr/>
          </p:nvSpPr>
          <p:spPr>
            <a:xfrm>
              <a:off x="2737948" y="1639621"/>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557317"/>
              <a:ext cx="4155057" cy="244768"/>
            </a:xfrm>
            <a:custGeom>
              <a:avLst/>
              <a:pathLst>
                <a:path w="4155057" h="244768">
                  <a:moveTo>
                    <a:pt x="0" y="244768"/>
                  </a:moveTo>
                  <a:lnTo>
                    <a:pt x="13990" y="244768"/>
                  </a:lnTo>
                  <a:lnTo>
                    <a:pt x="27980" y="244768"/>
                  </a:lnTo>
                  <a:lnTo>
                    <a:pt x="41970" y="244768"/>
                  </a:lnTo>
                  <a:lnTo>
                    <a:pt x="55960" y="244768"/>
                  </a:lnTo>
                  <a:lnTo>
                    <a:pt x="69950" y="244768"/>
                  </a:lnTo>
                  <a:lnTo>
                    <a:pt x="83940" y="244768"/>
                  </a:lnTo>
                  <a:lnTo>
                    <a:pt x="97930" y="244768"/>
                  </a:lnTo>
                  <a:lnTo>
                    <a:pt x="111920" y="244768"/>
                  </a:lnTo>
                  <a:lnTo>
                    <a:pt x="125910" y="244768"/>
                  </a:lnTo>
                  <a:lnTo>
                    <a:pt x="139900" y="244768"/>
                  </a:lnTo>
                  <a:lnTo>
                    <a:pt x="153891" y="244768"/>
                  </a:lnTo>
                  <a:lnTo>
                    <a:pt x="167881" y="244768"/>
                  </a:lnTo>
                  <a:lnTo>
                    <a:pt x="181871" y="244768"/>
                  </a:lnTo>
                  <a:lnTo>
                    <a:pt x="195861" y="244768"/>
                  </a:lnTo>
                  <a:lnTo>
                    <a:pt x="209851" y="244768"/>
                  </a:lnTo>
                  <a:lnTo>
                    <a:pt x="223841" y="244768"/>
                  </a:lnTo>
                  <a:lnTo>
                    <a:pt x="237831" y="244768"/>
                  </a:lnTo>
                  <a:lnTo>
                    <a:pt x="251821" y="244768"/>
                  </a:lnTo>
                  <a:lnTo>
                    <a:pt x="265811" y="244768"/>
                  </a:lnTo>
                  <a:lnTo>
                    <a:pt x="279801" y="244768"/>
                  </a:lnTo>
                  <a:lnTo>
                    <a:pt x="293791" y="244768"/>
                  </a:lnTo>
                  <a:lnTo>
                    <a:pt x="307782" y="244768"/>
                  </a:lnTo>
                  <a:lnTo>
                    <a:pt x="321772" y="244768"/>
                  </a:lnTo>
                  <a:lnTo>
                    <a:pt x="335762" y="244768"/>
                  </a:lnTo>
                  <a:lnTo>
                    <a:pt x="349752" y="244768"/>
                  </a:lnTo>
                  <a:lnTo>
                    <a:pt x="363742" y="244768"/>
                  </a:lnTo>
                  <a:lnTo>
                    <a:pt x="377732" y="244768"/>
                  </a:lnTo>
                  <a:lnTo>
                    <a:pt x="391722" y="244768"/>
                  </a:lnTo>
                  <a:lnTo>
                    <a:pt x="405712" y="244768"/>
                  </a:lnTo>
                  <a:lnTo>
                    <a:pt x="419702" y="244768"/>
                  </a:lnTo>
                  <a:lnTo>
                    <a:pt x="433692" y="244768"/>
                  </a:lnTo>
                  <a:lnTo>
                    <a:pt x="447682" y="244768"/>
                  </a:lnTo>
                  <a:lnTo>
                    <a:pt x="461673" y="244768"/>
                  </a:lnTo>
                  <a:lnTo>
                    <a:pt x="475663" y="244768"/>
                  </a:lnTo>
                  <a:lnTo>
                    <a:pt x="489653" y="244768"/>
                  </a:lnTo>
                  <a:lnTo>
                    <a:pt x="503643" y="244768"/>
                  </a:lnTo>
                  <a:lnTo>
                    <a:pt x="517633" y="244768"/>
                  </a:lnTo>
                  <a:lnTo>
                    <a:pt x="531623" y="244768"/>
                  </a:lnTo>
                  <a:lnTo>
                    <a:pt x="545613" y="244768"/>
                  </a:lnTo>
                  <a:lnTo>
                    <a:pt x="559603" y="244768"/>
                  </a:lnTo>
                  <a:lnTo>
                    <a:pt x="573593" y="244768"/>
                  </a:lnTo>
                  <a:lnTo>
                    <a:pt x="587583" y="244768"/>
                  </a:lnTo>
                  <a:lnTo>
                    <a:pt x="601574" y="244768"/>
                  </a:lnTo>
                  <a:lnTo>
                    <a:pt x="615564" y="244768"/>
                  </a:lnTo>
                  <a:lnTo>
                    <a:pt x="629554" y="244768"/>
                  </a:lnTo>
                  <a:lnTo>
                    <a:pt x="643544" y="244768"/>
                  </a:lnTo>
                  <a:lnTo>
                    <a:pt x="657534" y="244768"/>
                  </a:lnTo>
                  <a:lnTo>
                    <a:pt x="671524" y="244768"/>
                  </a:lnTo>
                  <a:lnTo>
                    <a:pt x="685514" y="244768"/>
                  </a:lnTo>
                  <a:lnTo>
                    <a:pt x="699504" y="244768"/>
                  </a:lnTo>
                  <a:lnTo>
                    <a:pt x="713494" y="244768"/>
                  </a:lnTo>
                  <a:lnTo>
                    <a:pt x="727484" y="244768"/>
                  </a:lnTo>
                  <a:lnTo>
                    <a:pt x="741474" y="244768"/>
                  </a:lnTo>
                  <a:lnTo>
                    <a:pt x="755465" y="244768"/>
                  </a:lnTo>
                  <a:lnTo>
                    <a:pt x="769455" y="244768"/>
                  </a:lnTo>
                  <a:lnTo>
                    <a:pt x="783445" y="244768"/>
                  </a:lnTo>
                  <a:lnTo>
                    <a:pt x="797435" y="244768"/>
                  </a:lnTo>
                  <a:lnTo>
                    <a:pt x="811425" y="244768"/>
                  </a:lnTo>
                  <a:lnTo>
                    <a:pt x="825415" y="244768"/>
                  </a:lnTo>
                  <a:lnTo>
                    <a:pt x="839405" y="244768"/>
                  </a:lnTo>
                  <a:lnTo>
                    <a:pt x="853395" y="244768"/>
                  </a:lnTo>
                  <a:lnTo>
                    <a:pt x="867385" y="244768"/>
                  </a:lnTo>
                  <a:lnTo>
                    <a:pt x="881375" y="244768"/>
                  </a:lnTo>
                  <a:lnTo>
                    <a:pt x="895365" y="244768"/>
                  </a:lnTo>
                  <a:lnTo>
                    <a:pt x="909356" y="244768"/>
                  </a:lnTo>
                  <a:lnTo>
                    <a:pt x="923346" y="244768"/>
                  </a:lnTo>
                  <a:lnTo>
                    <a:pt x="937336" y="244768"/>
                  </a:lnTo>
                  <a:lnTo>
                    <a:pt x="951326" y="244768"/>
                  </a:lnTo>
                  <a:lnTo>
                    <a:pt x="965316" y="244768"/>
                  </a:lnTo>
                  <a:lnTo>
                    <a:pt x="979306" y="244768"/>
                  </a:lnTo>
                  <a:lnTo>
                    <a:pt x="993296" y="244768"/>
                  </a:lnTo>
                  <a:lnTo>
                    <a:pt x="1007286" y="244768"/>
                  </a:lnTo>
                  <a:lnTo>
                    <a:pt x="1021276" y="244768"/>
                  </a:lnTo>
                  <a:lnTo>
                    <a:pt x="1035266" y="244768"/>
                  </a:lnTo>
                  <a:lnTo>
                    <a:pt x="1049256" y="244768"/>
                  </a:lnTo>
                  <a:lnTo>
                    <a:pt x="1063247" y="244768"/>
                  </a:lnTo>
                  <a:lnTo>
                    <a:pt x="1077237" y="244768"/>
                  </a:lnTo>
                  <a:lnTo>
                    <a:pt x="1091227" y="244768"/>
                  </a:lnTo>
                  <a:lnTo>
                    <a:pt x="1105217" y="244768"/>
                  </a:lnTo>
                  <a:lnTo>
                    <a:pt x="1119207" y="244768"/>
                  </a:lnTo>
                  <a:lnTo>
                    <a:pt x="1133197" y="244768"/>
                  </a:lnTo>
                  <a:lnTo>
                    <a:pt x="1147187" y="244768"/>
                  </a:lnTo>
                  <a:lnTo>
                    <a:pt x="1161177" y="244768"/>
                  </a:lnTo>
                  <a:lnTo>
                    <a:pt x="1175167" y="244768"/>
                  </a:lnTo>
                  <a:lnTo>
                    <a:pt x="1189157" y="244768"/>
                  </a:lnTo>
                  <a:lnTo>
                    <a:pt x="1203148" y="244768"/>
                  </a:lnTo>
                  <a:lnTo>
                    <a:pt x="1217138" y="244768"/>
                  </a:lnTo>
                  <a:lnTo>
                    <a:pt x="1231128" y="244768"/>
                  </a:lnTo>
                  <a:lnTo>
                    <a:pt x="1245118" y="244768"/>
                  </a:lnTo>
                  <a:lnTo>
                    <a:pt x="1259108" y="244768"/>
                  </a:lnTo>
                  <a:lnTo>
                    <a:pt x="1273098" y="244768"/>
                  </a:lnTo>
                  <a:lnTo>
                    <a:pt x="1287088" y="244768"/>
                  </a:lnTo>
                  <a:lnTo>
                    <a:pt x="1301078" y="244768"/>
                  </a:lnTo>
                  <a:lnTo>
                    <a:pt x="1315068" y="244768"/>
                  </a:lnTo>
                  <a:lnTo>
                    <a:pt x="1329058" y="244768"/>
                  </a:lnTo>
                  <a:lnTo>
                    <a:pt x="1343048" y="244768"/>
                  </a:lnTo>
                  <a:lnTo>
                    <a:pt x="1357039" y="244768"/>
                  </a:lnTo>
                  <a:lnTo>
                    <a:pt x="1371029" y="244768"/>
                  </a:lnTo>
                  <a:lnTo>
                    <a:pt x="1385019" y="244768"/>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3843443"/>
              <a:ext cx="4155057" cy="979157"/>
            </a:xfrm>
            <a:custGeom>
              <a:avLst/>
              <a:pathLst>
                <a:path w="4155057" h="979157">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619"/>
                  </a:lnTo>
                  <a:lnTo>
                    <a:pt x="1399009" y="489634"/>
                  </a:lnTo>
                  <a:lnTo>
                    <a:pt x="1412999" y="489650"/>
                  </a:lnTo>
                  <a:lnTo>
                    <a:pt x="1426989" y="489670"/>
                  </a:lnTo>
                  <a:lnTo>
                    <a:pt x="1440979" y="489694"/>
                  </a:lnTo>
                  <a:lnTo>
                    <a:pt x="1454969" y="489721"/>
                  </a:lnTo>
                  <a:lnTo>
                    <a:pt x="1468959" y="489753"/>
                  </a:lnTo>
                  <a:lnTo>
                    <a:pt x="1482949" y="489791"/>
                  </a:lnTo>
                  <a:lnTo>
                    <a:pt x="1496939" y="489836"/>
                  </a:lnTo>
                  <a:lnTo>
                    <a:pt x="1510930" y="489888"/>
                  </a:lnTo>
                  <a:lnTo>
                    <a:pt x="1524920" y="489950"/>
                  </a:lnTo>
                  <a:lnTo>
                    <a:pt x="1538910" y="490022"/>
                  </a:lnTo>
                  <a:lnTo>
                    <a:pt x="1552900" y="490107"/>
                  </a:lnTo>
                  <a:lnTo>
                    <a:pt x="1566890" y="490207"/>
                  </a:lnTo>
                  <a:lnTo>
                    <a:pt x="1580880" y="490324"/>
                  </a:lnTo>
                  <a:lnTo>
                    <a:pt x="1594870" y="490461"/>
                  </a:lnTo>
                  <a:lnTo>
                    <a:pt x="1608860" y="490623"/>
                  </a:lnTo>
                  <a:lnTo>
                    <a:pt x="1622850" y="490812"/>
                  </a:lnTo>
                  <a:lnTo>
                    <a:pt x="1636840" y="491034"/>
                  </a:lnTo>
                  <a:lnTo>
                    <a:pt x="1650830" y="491295"/>
                  </a:lnTo>
                  <a:lnTo>
                    <a:pt x="1664821" y="491601"/>
                  </a:lnTo>
                  <a:lnTo>
                    <a:pt x="1678811" y="491959"/>
                  </a:lnTo>
                  <a:lnTo>
                    <a:pt x="1692801" y="492379"/>
                  </a:lnTo>
                  <a:lnTo>
                    <a:pt x="1706791" y="492871"/>
                  </a:lnTo>
                  <a:lnTo>
                    <a:pt x="1720781" y="493446"/>
                  </a:lnTo>
                  <a:lnTo>
                    <a:pt x="1734771" y="494119"/>
                  </a:lnTo>
                  <a:lnTo>
                    <a:pt x="1748761" y="494905"/>
                  </a:lnTo>
                  <a:lnTo>
                    <a:pt x="1762751" y="495823"/>
                  </a:lnTo>
                  <a:lnTo>
                    <a:pt x="1776741" y="496892"/>
                  </a:lnTo>
                  <a:lnTo>
                    <a:pt x="1790731" y="498137"/>
                  </a:lnTo>
                  <a:lnTo>
                    <a:pt x="1804722" y="499584"/>
                  </a:lnTo>
                  <a:lnTo>
                    <a:pt x="1818712" y="501262"/>
                  </a:lnTo>
                  <a:lnTo>
                    <a:pt x="1832702" y="503203"/>
                  </a:lnTo>
                  <a:lnTo>
                    <a:pt x="1846692" y="505445"/>
                  </a:lnTo>
                  <a:lnTo>
                    <a:pt x="1860682" y="508024"/>
                  </a:lnTo>
                  <a:lnTo>
                    <a:pt x="1874672" y="510983"/>
                  </a:lnTo>
                  <a:lnTo>
                    <a:pt x="1888662" y="514364"/>
                  </a:lnTo>
                  <a:lnTo>
                    <a:pt x="1902652" y="518209"/>
                  </a:lnTo>
                  <a:lnTo>
                    <a:pt x="1916642" y="522560"/>
                  </a:lnTo>
                  <a:lnTo>
                    <a:pt x="1930632" y="527455"/>
                  </a:lnTo>
                  <a:lnTo>
                    <a:pt x="1944622" y="532927"/>
                  </a:lnTo>
                  <a:lnTo>
                    <a:pt x="1958613" y="539001"/>
                  </a:lnTo>
                  <a:lnTo>
                    <a:pt x="1972603" y="545688"/>
                  </a:lnTo>
                  <a:lnTo>
                    <a:pt x="1986593" y="552985"/>
                  </a:lnTo>
                  <a:lnTo>
                    <a:pt x="2000583" y="560872"/>
                  </a:lnTo>
                  <a:lnTo>
                    <a:pt x="2014573" y="569308"/>
                  </a:lnTo>
                  <a:lnTo>
                    <a:pt x="2028563" y="578232"/>
                  </a:lnTo>
                  <a:lnTo>
                    <a:pt x="2042553" y="587561"/>
                  </a:lnTo>
                  <a:lnTo>
                    <a:pt x="2056543" y="597195"/>
                  </a:lnTo>
                  <a:lnTo>
                    <a:pt x="2070533" y="607019"/>
                  </a:lnTo>
                  <a:lnTo>
                    <a:pt x="2084523" y="616906"/>
                  </a:lnTo>
                  <a:lnTo>
                    <a:pt x="2098513" y="626730"/>
                  </a:lnTo>
                  <a:lnTo>
                    <a:pt x="2112504" y="636364"/>
                  </a:lnTo>
                  <a:lnTo>
                    <a:pt x="2126494" y="645693"/>
                  </a:lnTo>
                  <a:lnTo>
                    <a:pt x="2140484" y="654617"/>
                  </a:lnTo>
                  <a:lnTo>
                    <a:pt x="2154474" y="663053"/>
                  </a:lnTo>
                  <a:lnTo>
                    <a:pt x="2168464" y="670940"/>
                  </a:lnTo>
                  <a:lnTo>
                    <a:pt x="2182454" y="678237"/>
                  </a:lnTo>
                  <a:lnTo>
                    <a:pt x="2196444" y="684924"/>
                  </a:lnTo>
                  <a:lnTo>
                    <a:pt x="2210434" y="690997"/>
                  </a:lnTo>
                  <a:lnTo>
                    <a:pt x="2224424" y="696470"/>
                  </a:lnTo>
                  <a:lnTo>
                    <a:pt x="2238414" y="701365"/>
                  </a:lnTo>
                  <a:lnTo>
                    <a:pt x="2252404" y="705716"/>
                  </a:lnTo>
                  <a:lnTo>
                    <a:pt x="2266395" y="709561"/>
                  </a:lnTo>
                  <a:lnTo>
                    <a:pt x="2280385" y="712942"/>
                  </a:lnTo>
                  <a:lnTo>
                    <a:pt x="2294375" y="715900"/>
                  </a:lnTo>
                  <a:lnTo>
                    <a:pt x="2308365" y="718480"/>
                  </a:lnTo>
                  <a:lnTo>
                    <a:pt x="2322355" y="720722"/>
                  </a:lnTo>
                  <a:lnTo>
                    <a:pt x="2336345" y="722663"/>
                  </a:lnTo>
                  <a:lnTo>
                    <a:pt x="2350335" y="724341"/>
                  </a:lnTo>
                  <a:lnTo>
                    <a:pt x="2364325" y="725788"/>
                  </a:lnTo>
                  <a:lnTo>
                    <a:pt x="2378315" y="727033"/>
                  </a:lnTo>
                  <a:lnTo>
                    <a:pt x="2392305" y="728102"/>
                  </a:lnTo>
                  <a:lnTo>
                    <a:pt x="2406296" y="729020"/>
                  </a:lnTo>
                  <a:lnTo>
                    <a:pt x="2420286" y="729806"/>
                  </a:lnTo>
                  <a:lnTo>
                    <a:pt x="2434276" y="730479"/>
                  </a:lnTo>
                  <a:lnTo>
                    <a:pt x="2448266" y="731054"/>
                  </a:lnTo>
                  <a:lnTo>
                    <a:pt x="2462256" y="731546"/>
                  </a:lnTo>
                  <a:lnTo>
                    <a:pt x="2476246" y="731966"/>
                  </a:lnTo>
                  <a:lnTo>
                    <a:pt x="2490236" y="732324"/>
                  </a:lnTo>
                  <a:lnTo>
                    <a:pt x="2504226" y="732630"/>
                  </a:lnTo>
                  <a:lnTo>
                    <a:pt x="2518216" y="732891"/>
                  </a:lnTo>
                  <a:lnTo>
                    <a:pt x="2532206" y="733113"/>
                  </a:lnTo>
                  <a:lnTo>
                    <a:pt x="2546196" y="733302"/>
                  </a:lnTo>
                  <a:lnTo>
                    <a:pt x="2560187" y="733464"/>
                  </a:lnTo>
                  <a:lnTo>
                    <a:pt x="2574177" y="733601"/>
                  </a:lnTo>
                  <a:lnTo>
                    <a:pt x="2588167" y="733718"/>
                  </a:lnTo>
                  <a:lnTo>
                    <a:pt x="2602157" y="733818"/>
                  </a:lnTo>
                  <a:lnTo>
                    <a:pt x="2616147" y="733903"/>
                  </a:lnTo>
                  <a:lnTo>
                    <a:pt x="2630137" y="733975"/>
                  </a:lnTo>
                  <a:lnTo>
                    <a:pt x="2644127" y="734037"/>
                  </a:lnTo>
                  <a:lnTo>
                    <a:pt x="2658117" y="734089"/>
                  </a:lnTo>
                  <a:lnTo>
                    <a:pt x="2672107" y="734134"/>
                  </a:lnTo>
                  <a:lnTo>
                    <a:pt x="2686097" y="734171"/>
                  </a:lnTo>
                  <a:lnTo>
                    <a:pt x="2700087" y="734204"/>
                  </a:lnTo>
                  <a:lnTo>
                    <a:pt x="2714078" y="734231"/>
                  </a:lnTo>
                  <a:lnTo>
                    <a:pt x="2728068" y="734255"/>
                  </a:lnTo>
                  <a:lnTo>
                    <a:pt x="2742058" y="734274"/>
                  </a:lnTo>
                  <a:lnTo>
                    <a:pt x="2756048" y="734291"/>
                  </a:lnTo>
                  <a:lnTo>
                    <a:pt x="2770038" y="734306"/>
                  </a:lnTo>
                  <a:lnTo>
                    <a:pt x="2770038" y="734470"/>
                  </a:lnTo>
                  <a:lnTo>
                    <a:pt x="2784028" y="734484"/>
                  </a:lnTo>
                  <a:lnTo>
                    <a:pt x="2798018" y="734501"/>
                  </a:lnTo>
                  <a:lnTo>
                    <a:pt x="2812008" y="734521"/>
                  </a:lnTo>
                  <a:lnTo>
                    <a:pt x="2825998" y="734545"/>
                  </a:lnTo>
                  <a:lnTo>
                    <a:pt x="2839988" y="734572"/>
                  </a:lnTo>
                  <a:lnTo>
                    <a:pt x="2853978" y="734604"/>
                  </a:lnTo>
                  <a:lnTo>
                    <a:pt x="2867969" y="734642"/>
                  </a:lnTo>
                  <a:lnTo>
                    <a:pt x="2881959" y="734687"/>
                  </a:lnTo>
                  <a:lnTo>
                    <a:pt x="2895949" y="734739"/>
                  </a:lnTo>
                  <a:lnTo>
                    <a:pt x="2909939" y="734801"/>
                  </a:lnTo>
                  <a:lnTo>
                    <a:pt x="2923929" y="734873"/>
                  </a:lnTo>
                  <a:lnTo>
                    <a:pt x="2937919" y="734958"/>
                  </a:lnTo>
                  <a:lnTo>
                    <a:pt x="2951909" y="735057"/>
                  </a:lnTo>
                  <a:lnTo>
                    <a:pt x="2965899" y="735175"/>
                  </a:lnTo>
                  <a:lnTo>
                    <a:pt x="2979889" y="735312"/>
                  </a:lnTo>
                  <a:lnTo>
                    <a:pt x="2993879" y="735473"/>
                  </a:lnTo>
                  <a:lnTo>
                    <a:pt x="3007870" y="735663"/>
                  </a:lnTo>
                  <a:lnTo>
                    <a:pt x="3021860" y="735885"/>
                  </a:lnTo>
                  <a:lnTo>
                    <a:pt x="3035850" y="736146"/>
                  </a:lnTo>
                  <a:lnTo>
                    <a:pt x="3049840" y="736452"/>
                  </a:lnTo>
                  <a:lnTo>
                    <a:pt x="3063830" y="736810"/>
                  </a:lnTo>
                  <a:lnTo>
                    <a:pt x="3077820" y="737230"/>
                  </a:lnTo>
                  <a:lnTo>
                    <a:pt x="3091810" y="737722"/>
                  </a:lnTo>
                  <a:lnTo>
                    <a:pt x="3105800" y="738297"/>
                  </a:lnTo>
                  <a:lnTo>
                    <a:pt x="3119790" y="738970"/>
                  </a:lnTo>
                  <a:lnTo>
                    <a:pt x="3133780" y="739756"/>
                  </a:lnTo>
                  <a:lnTo>
                    <a:pt x="3147770" y="740674"/>
                  </a:lnTo>
                  <a:lnTo>
                    <a:pt x="3161761" y="741743"/>
                  </a:lnTo>
                  <a:lnTo>
                    <a:pt x="3175751" y="742988"/>
                  </a:lnTo>
                  <a:lnTo>
                    <a:pt x="3189741" y="744434"/>
                  </a:lnTo>
                  <a:lnTo>
                    <a:pt x="3203731" y="746112"/>
                  </a:lnTo>
                  <a:lnTo>
                    <a:pt x="3217721" y="748054"/>
                  </a:lnTo>
                  <a:lnTo>
                    <a:pt x="3231711" y="750296"/>
                  </a:lnTo>
                  <a:lnTo>
                    <a:pt x="3245701" y="752875"/>
                  </a:lnTo>
                  <a:lnTo>
                    <a:pt x="3259691" y="755834"/>
                  </a:lnTo>
                  <a:lnTo>
                    <a:pt x="3273681" y="759215"/>
                  </a:lnTo>
                  <a:lnTo>
                    <a:pt x="3287671" y="763059"/>
                  </a:lnTo>
                  <a:lnTo>
                    <a:pt x="3301661" y="767410"/>
                  </a:lnTo>
                  <a:lnTo>
                    <a:pt x="3315652" y="772306"/>
                  </a:lnTo>
                  <a:lnTo>
                    <a:pt x="3329642" y="777778"/>
                  </a:lnTo>
                  <a:lnTo>
                    <a:pt x="3343632" y="783852"/>
                  </a:lnTo>
                  <a:lnTo>
                    <a:pt x="3357622" y="790539"/>
                  </a:lnTo>
                  <a:lnTo>
                    <a:pt x="3371612" y="797836"/>
                  </a:lnTo>
                  <a:lnTo>
                    <a:pt x="3385602" y="805723"/>
                  </a:lnTo>
                  <a:lnTo>
                    <a:pt x="3399592" y="814159"/>
                  </a:lnTo>
                  <a:lnTo>
                    <a:pt x="3413582" y="823083"/>
                  </a:lnTo>
                  <a:lnTo>
                    <a:pt x="3427572" y="832412"/>
                  </a:lnTo>
                  <a:lnTo>
                    <a:pt x="3441562" y="842046"/>
                  </a:lnTo>
                  <a:lnTo>
                    <a:pt x="3455552" y="851870"/>
                  </a:lnTo>
                  <a:lnTo>
                    <a:pt x="3469543" y="861757"/>
                  </a:lnTo>
                  <a:lnTo>
                    <a:pt x="3483533" y="871580"/>
                  </a:lnTo>
                  <a:lnTo>
                    <a:pt x="3497523" y="881215"/>
                  </a:lnTo>
                  <a:lnTo>
                    <a:pt x="3511513" y="890544"/>
                  </a:lnTo>
                  <a:lnTo>
                    <a:pt x="3525503" y="899468"/>
                  </a:lnTo>
                  <a:lnTo>
                    <a:pt x="3539493" y="907904"/>
                  </a:lnTo>
                  <a:lnTo>
                    <a:pt x="3553483" y="915791"/>
                  </a:lnTo>
                  <a:lnTo>
                    <a:pt x="3567473" y="923088"/>
                  </a:lnTo>
                  <a:lnTo>
                    <a:pt x="3581463" y="929775"/>
                  </a:lnTo>
                  <a:lnTo>
                    <a:pt x="3595453" y="935848"/>
                  </a:lnTo>
                  <a:lnTo>
                    <a:pt x="3609444" y="941321"/>
                  </a:lnTo>
                  <a:lnTo>
                    <a:pt x="3623434" y="946216"/>
                  </a:lnTo>
                  <a:lnTo>
                    <a:pt x="3637424" y="950567"/>
                  </a:lnTo>
                  <a:lnTo>
                    <a:pt x="3651414" y="954412"/>
                  </a:lnTo>
                  <a:lnTo>
                    <a:pt x="3665404" y="957792"/>
                  </a:lnTo>
                  <a:lnTo>
                    <a:pt x="3679394" y="960751"/>
                  </a:lnTo>
                  <a:lnTo>
                    <a:pt x="3693384" y="963331"/>
                  </a:lnTo>
                  <a:lnTo>
                    <a:pt x="3707374" y="965572"/>
                  </a:lnTo>
                  <a:lnTo>
                    <a:pt x="3721364" y="967514"/>
                  </a:lnTo>
                  <a:lnTo>
                    <a:pt x="3735354" y="969192"/>
                  </a:lnTo>
                  <a:lnTo>
                    <a:pt x="3749344" y="970639"/>
                  </a:lnTo>
                  <a:lnTo>
                    <a:pt x="3763335" y="971884"/>
                  </a:lnTo>
                  <a:lnTo>
                    <a:pt x="3777325" y="972953"/>
                  </a:lnTo>
                  <a:lnTo>
                    <a:pt x="3791315" y="973870"/>
                  </a:lnTo>
                  <a:lnTo>
                    <a:pt x="3805305" y="974657"/>
                  </a:lnTo>
                  <a:lnTo>
                    <a:pt x="3819295" y="975329"/>
                  </a:lnTo>
                  <a:lnTo>
                    <a:pt x="3833285" y="975905"/>
                  </a:lnTo>
                  <a:lnTo>
                    <a:pt x="3847275" y="976397"/>
                  </a:lnTo>
                  <a:lnTo>
                    <a:pt x="3861265" y="976817"/>
                  </a:lnTo>
                  <a:lnTo>
                    <a:pt x="3875255" y="977175"/>
                  </a:lnTo>
                  <a:lnTo>
                    <a:pt x="3889245" y="977481"/>
                  </a:lnTo>
                  <a:lnTo>
                    <a:pt x="3903235" y="977742"/>
                  </a:lnTo>
                  <a:lnTo>
                    <a:pt x="3917226" y="977964"/>
                  </a:lnTo>
                  <a:lnTo>
                    <a:pt x="3931216" y="978153"/>
                  </a:lnTo>
                  <a:lnTo>
                    <a:pt x="3945206" y="978315"/>
                  </a:lnTo>
                  <a:lnTo>
                    <a:pt x="3959196" y="978452"/>
                  </a:lnTo>
                  <a:lnTo>
                    <a:pt x="3973186" y="978569"/>
                  </a:lnTo>
                  <a:lnTo>
                    <a:pt x="3987176" y="978669"/>
                  </a:lnTo>
                  <a:lnTo>
                    <a:pt x="4001166" y="978754"/>
                  </a:lnTo>
                  <a:lnTo>
                    <a:pt x="4015156" y="978826"/>
                  </a:lnTo>
                  <a:lnTo>
                    <a:pt x="4029146" y="978887"/>
                  </a:lnTo>
                  <a:lnTo>
                    <a:pt x="4043136" y="978940"/>
                  </a:lnTo>
                  <a:lnTo>
                    <a:pt x="4057126" y="978984"/>
                  </a:lnTo>
                  <a:lnTo>
                    <a:pt x="4071117" y="979022"/>
                  </a:lnTo>
                  <a:lnTo>
                    <a:pt x="4085107" y="979055"/>
                  </a:lnTo>
                  <a:lnTo>
                    <a:pt x="4099097" y="979082"/>
                  </a:lnTo>
                  <a:lnTo>
                    <a:pt x="4113087" y="979105"/>
                  </a:lnTo>
                  <a:lnTo>
                    <a:pt x="4127077" y="979125"/>
                  </a:lnTo>
                  <a:lnTo>
                    <a:pt x="4141067" y="979142"/>
                  </a:lnTo>
                  <a:lnTo>
                    <a:pt x="4155057" y="979157"/>
                  </a:lnTo>
                </a:path>
              </a:pathLst>
            </a:custGeom>
            <a:ln w="40651" cap="flat">
              <a:solidFill>
                <a:srgbClr val="D3D3D3">
                  <a:alpha val="100000"/>
                </a:srgbClr>
              </a:solidFill>
              <a:prstDash val="solid"/>
              <a:round/>
            </a:ln>
          </p:spPr>
          <p:txBody>
            <a:bodyPr/>
            <a:lstStyle/>
            <a:p/>
          </p:txBody>
        </p:sp>
        <p:sp>
          <p:nvSpPr>
            <p:cNvPr id="38" name="pl38"/>
            <p:cNvSpPr/>
            <p:nvPr/>
          </p:nvSpPr>
          <p:spPr>
            <a:xfrm>
              <a:off x="2737948" y="2619024"/>
              <a:ext cx="4155057" cy="979321"/>
            </a:xfrm>
            <a:custGeom>
              <a:avLst/>
              <a:pathLst>
                <a:path w="4155057" h="979321">
                  <a:moveTo>
                    <a:pt x="0" y="734634"/>
                  </a:moveTo>
                  <a:lnTo>
                    <a:pt x="13990" y="734649"/>
                  </a:lnTo>
                  <a:lnTo>
                    <a:pt x="27980" y="734666"/>
                  </a:lnTo>
                  <a:lnTo>
                    <a:pt x="41970" y="734685"/>
                  </a:lnTo>
                  <a:lnTo>
                    <a:pt x="55960" y="734709"/>
                  </a:lnTo>
                  <a:lnTo>
                    <a:pt x="69950" y="734736"/>
                  </a:lnTo>
                  <a:lnTo>
                    <a:pt x="83940" y="734769"/>
                  </a:lnTo>
                  <a:lnTo>
                    <a:pt x="97930" y="734806"/>
                  </a:lnTo>
                  <a:lnTo>
                    <a:pt x="111920" y="734851"/>
                  </a:lnTo>
                  <a:lnTo>
                    <a:pt x="125910" y="734903"/>
                  </a:lnTo>
                  <a:lnTo>
                    <a:pt x="139900" y="734965"/>
                  </a:lnTo>
                  <a:lnTo>
                    <a:pt x="153891" y="735037"/>
                  </a:lnTo>
                  <a:lnTo>
                    <a:pt x="167881" y="735122"/>
                  </a:lnTo>
                  <a:lnTo>
                    <a:pt x="181871" y="735222"/>
                  </a:lnTo>
                  <a:lnTo>
                    <a:pt x="195861" y="735339"/>
                  </a:lnTo>
                  <a:lnTo>
                    <a:pt x="209851" y="735476"/>
                  </a:lnTo>
                  <a:lnTo>
                    <a:pt x="223841" y="735638"/>
                  </a:lnTo>
                  <a:lnTo>
                    <a:pt x="237831" y="735827"/>
                  </a:lnTo>
                  <a:lnTo>
                    <a:pt x="251821" y="736049"/>
                  </a:lnTo>
                  <a:lnTo>
                    <a:pt x="265811" y="736310"/>
                  </a:lnTo>
                  <a:lnTo>
                    <a:pt x="279801" y="736616"/>
                  </a:lnTo>
                  <a:lnTo>
                    <a:pt x="293791" y="736974"/>
                  </a:lnTo>
                  <a:lnTo>
                    <a:pt x="307782" y="737394"/>
                  </a:lnTo>
                  <a:lnTo>
                    <a:pt x="321772" y="737886"/>
                  </a:lnTo>
                  <a:lnTo>
                    <a:pt x="335762" y="738461"/>
                  </a:lnTo>
                  <a:lnTo>
                    <a:pt x="349752" y="739134"/>
                  </a:lnTo>
                  <a:lnTo>
                    <a:pt x="363742" y="739920"/>
                  </a:lnTo>
                  <a:lnTo>
                    <a:pt x="377732" y="740838"/>
                  </a:lnTo>
                  <a:lnTo>
                    <a:pt x="391722" y="741907"/>
                  </a:lnTo>
                  <a:lnTo>
                    <a:pt x="405712" y="743152"/>
                  </a:lnTo>
                  <a:lnTo>
                    <a:pt x="419702" y="744599"/>
                  </a:lnTo>
                  <a:lnTo>
                    <a:pt x="433692" y="746277"/>
                  </a:lnTo>
                  <a:lnTo>
                    <a:pt x="447682" y="748218"/>
                  </a:lnTo>
                  <a:lnTo>
                    <a:pt x="461673" y="750460"/>
                  </a:lnTo>
                  <a:lnTo>
                    <a:pt x="475663" y="753040"/>
                  </a:lnTo>
                  <a:lnTo>
                    <a:pt x="489653" y="755998"/>
                  </a:lnTo>
                  <a:lnTo>
                    <a:pt x="503643" y="759379"/>
                  </a:lnTo>
                  <a:lnTo>
                    <a:pt x="517633" y="763224"/>
                  </a:lnTo>
                  <a:lnTo>
                    <a:pt x="531623" y="767575"/>
                  </a:lnTo>
                  <a:lnTo>
                    <a:pt x="545613" y="772470"/>
                  </a:lnTo>
                  <a:lnTo>
                    <a:pt x="559603" y="777943"/>
                  </a:lnTo>
                  <a:lnTo>
                    <a:pt x="573593" y="784016"/>
                  </a:lnTo>
                  <a:lnTo>
                    <a:pt x="587583" y="790703"/>
                  </a:lnTo>
                  <a:lnTo>
                    <a:pt x="601574" y="798000"/>
                  </a:lnTo>
                  <a:lnTo>
                    <a:pt x="615564" y="805887"/>
                  </a:lnTo>
                  <a:lnTo>
                    <a:pt x="629554" y="814323"/>
                  </a:lnTo>
                  <a:lnTo>
                    <a:pt x="643544" y="823247"/>
                  </a:lnTo>
                  <a:lnTo>
                    <a:pt x="657534" y="832576"/>
                  </a:lnTo>
                  <a:lnTo>
                    <a:pt x="671524" y="842210"/>
                  </a:lnTo>
                  <a:lnTo>
                    <a:pt x="685514" y="852034"/>
                  </a:lnTo>
                  <a:lnTo>
                    <a:pt x="699504" y="861921"/>
                  </a:lnTo>
                  <a:lnTo>
                    <a:pt x="713494" y="871745"/>
                  </a:lnTo>
                  <a:lnTo>
                    <a:pt x="727484" y="881379"/>
                  </a:lnTo>
                  <a:lnTo>
                    <a:pt x="741474" y="890708"/>
                  </a:lnTo>
                  <a:lnTo>
                    <a:pt x="755465" y="899632"/>
                  </a:lnTo>
                  <a:lnTo>
                    <a:pt x="769455" y="908068"/>
                  </a:lnTo>
                  <a:lnTo>
                    <a:pt x="783445" y="915955"/>
                  </a:lnTo>
                  <a:lnTo>
                    <a:pt x="797435" y="923252"/>
                  </a:lnTo>
                  <a:lnTo>
                    <a:pt x="811425" y="929939"/>
                  </a:lnTo>
                  <a:lnTo>
                    <a:pt x="825415" y="936012"/>
                  </a:lnTo>
                  <a:lnTo>
                    <a:pt x="839405" y="941485"/>
                  </a:lnTo>
                  <a:lnTo>
                    <a:pt x="853395" y="946380"/>
                  </a:lnTo>
                  <a:lnTo>
                    <a:pt x="867385" y="950731"/>
                  </a:lnTo>
                  <a:lnTo>
                    <a:pt x="881375" y="954576"/>
                  </a:lnTo>
                  <a:lnTo>
                    <a:pt x="895365" y="957957"/>
                  </a:lnTo>
                  <a:lnTo>
                    <a:pt x="909356" y="960916"/>
                  </a:lnTo>
                  <a:lnTo>
                    <a:pt x="923346" y="963495"/>
                  </a:lnTo>
                  <a:lnTo>
                    <a:pt x="937336" y="965737"/>
                  </a:lnTo>
                  <a:lnTo>
                    <a:pt x="951326" y="967678"/>
                  </a:lnTo>
                  <a:lnTo>
                    <a:pt x="965316" y="969356"/>
                  </a:lnTo>
                  <a:lnTo>
                    <a:pt x="979306" y="970803"/>
                  </a:lnTo>
                  <a:lnTo>
                    <a:pt x="993296" y="972048"/>
                  </a:lnTo>
                  <a:lnTo>
                    <a:pt x="1007286" y="973117"/>
                  </a:lnTo>
                  <a:lnTo>
                    <a:pt x="1021276" y="974035"/>
                  </a:lnTo>
                  <a:lnTo>
                    <a:pt x="1035266" y="974821"/>
                  </a:lnTo>
                  <a:lnTo>
                    <a:pt x="1049256" y="975494"/>
                  </a:lnTo>
                  <a:lnTo>
                    <a:pt x="1063247" y="976069"/>
                  </a:lnTo>
                  <a:lnTo>
                    <a:pt x="1077237" y="976561"/>
                  </a:lnTo>
                  <a:lnTo>
                    <a:pt x="1091227" y="976981"/>
                  </a:lnTo>
                  <a:lnTo>
                    <a:pt x="1105217" y="977339"/>
                  </a:lnTo>
                  <a:lnTo>
                    <a:pt x="1119207" y="977645"/>
                  </a:lnTo>
                  <a:lnTo>
                    <a:pt x="1133197" y="977906"/>
                  </a:lnTo>
                  <a:lnTo>
                    <a:pt x="1147187" y="978128"/>
                  </a:lnTo>
                  <a:lnTo>
                    <a:pt x="1161177" y="978317"/>
                  </a:lnTo>
                  <a:lnTo>
                    <a:pt x="1175167" y="978479"/>
                  </a:lnTo>
                  <a:lnTo>
                    <a:pt x="1189157" y="978616"/>
                  </a:lnTo>
                  <a:lnTo>
                    <a:pt x="1203148" y="978733"/>
                  </a:lnTo>
                  <a:lnTo>
                    <a:pt x="1217138" y="978833"/>
                  </a:lnTo>
                  <a:lnTo>
                    <a:pt x="1231128" y="978918"/>
                  </a:lnTo>
                  <a:lnTo>
                    <a:pt x="1245118" y="978990"/>
                  </a:lnTo>
                  <a:lnTo>
                    <a:pt x="1259108" y="979052"/>
                  </a:lnTo>
                  <a:lnTo>
                    <a:pt x="1273098" y="979104"/>
                  </a:lnTo>
                  <a:lnTo>
                    <a:pt x="1287088" y="979149"/>
                  </a:lnTo>
                  <a:lnTo>
                    <a:pt x="1301078" y="979187"/>
                  </a:lnTo>
                  <a:lnTo>
                    <a:pt x="1315068" y="979219"/>
                  </a:lnTo>
                  <a:lnTo>
                    <a:pt x="1329058" y="979246"/>
                  </a:lnTo>
                  <a:lnTo>
                    <a:pt x="1343048" y="979270"/>
                  </a:lnTo>
                  <a:lnTo>
                    <a:pt x="1357039" y="979290"/>
                  </a:lnTo>
                  <a:lnTo>
                    <a:pt x="1371029" y="979306"/>
                  </a:lnTo>
                  <a:lnTo>
                    <a:pt x="1385019" y="979321"/>
                  </a:lnTo>
                  <a:lnTo>
                    <a:pt x="1385019" y="979075"/>
                  </a:lnTo>
                  <a:lnTo>
                    <a:pt x="1399009" y="979017"/>
                  </a:lnTo>
                  <a:lnTo>
                    <a:pt x="1412999" y="978949"/>
                  </a:lnTo>
                  <a:lnTo>
                    <a:pt x="1426989" y="978870"/>
                  </a:lnTo>
                  <a:lnTo>
                    <a:pt x="1440979" y="978776"/>
                  </a:lnTo>
                  <a:lnTo>
                    <a:pt x="1454969" y="978666"/>
                  </a:lnTo>
                  <a:lnTo>
                    <a:pt x="1468959" y="978537"/>
                  </a:lnTo>
                  <a:lnTo>
                    <a:pt x="1482949" y="978386"/>
                  </a:lnTo>
                  <a:lnTo>
                    <a:pt x="1496939" y="978207"/>
                  </a:lnTo>
                  <a:lnTo>
                    <a:pt x="1510930" y="977998"/>
                  </a:lnTo>
                  <a:lnTo>
                    <a:pt x="1524920" y="977752"/>
                  </a:lnTo>
                  <a:lnTo>
                    <a:pt x="1538910" y="977463"/>
                  </a:lnTo>
                  <a:lnTo>
                    <a:pt x="1552900" y="977123"/>
                  </a:lnTo>
                  <a:lnTo>
                    <a:pt x="1566890" y="976725"/>
                  </a:lnTo>
                  <a:lnTo>
                    <a:pt x="1580880" y="976256"/>
                  </a:lnTo>
                  <a:lnTo>
                    <a:pt x="1594870" y="975706"/>
                  </a:lnTo>
                  <a:lnTo>
                    <a:pt x="1608860" y="975061"/>
                  </a:lnTo>
                  <a:lnTo>
                    <a:pt x="1622850" y="974303"/>
                  </a:lnTo>
                  <a:lnTo>
                    <a:pt x="1636840" y="973414"/>
                  </a:lnTo>
                  <a:lnTo>
                    <a:pt x="1650830" y="972371"/>
                  </a:lnTo>
                  <a:lnTo>
                    <a:pt x="1664821" y="971148"/>
                  </a:lnTo>
                  <a:lnTo>
                    <a:pt x="1678811" y="969714"/>
                  </a:lnTo>
                  <a:lnTo>
                    <a:pt x="1692801" y="968035"/>
                  </a:lnTo>
                  <a:lnTo>
                    <a:pt x="1706791" y="966068"/>
                  </a:lnTo>
                  <a:lnTo>
                    <a:pt x="1720781" y="963766"/>
                  </a:lnTo>
                  <a:lnTo>
                    <a:pt x="1734771" y="961074"/>
                  </a:lnTo>
                  <a:lnTo>
                    <a:pt x="1748761" y="957930"/>
                  </a:lnTo>
                  <a:lnTo>
                    <a:pt x="1762751" y="954260"/>
                  </a:lnTo>
                  <a:lnTo>
                    <a:pt x="1776741" y="949982"/>
                  </a:lnTo>
                  <a:lnTo>
                    <a:pt x="1790731" y="945003"/>
                  </a:lnTo>
                  <a:lnTo>
                    <a:pt x="1804722" y="939216"/>
                  </a:lnTo>
                  <a:lnTo>
                    <a:pt x="1818712" y="932505"/>
                  </a:lnTo>
                  <a:lnTo>
                    <a:pt x="1832702" y="924738"/>
                  </a:lnTo>
                  <a:lnTo>
                    <a:pt x="1846692" y="915772"/>
                  </a:lnTo>
                  <a:lnTo>
                    <a:pt x="1860682" y="905453"/>
                  </a:lnTo>
                  <a:lnTo>
                    <a:pt x="1874672" y="893618"/>
                  </a:lnTo>
                  <a:lnTo>
                    <a:pt x="1888662" y="880096"/>
                  </a:lnTo>
                  <a:lnTo>
                    <a:pt x="1902652" y="864717"/>
                  </a:lnTo>
                  <a:lnTo>
                    <a:pt x="1916642" y="847313"/>
                  </a:lnTo>
                  <a:lnTo>
                    <a:pt x="1930632" y="827731"/>
                  </a:lnTo>
                  <a:lnTo>
                    <a:pt x="1944622" y="805841"/>
                  </a:lnTo>
                  <a:lnTo>
                    <a:pt x="1958613" y="781547"/>
                  </a:lnTo>
                  <a:lnTo>
                    <a:pt x="1972603" y="754800"/>
                  </a:lnTo>
                  <a:lnTo>
                    <a:pt x="1986593" y="725612"/>
                  </a:lnTo>
                  <a:lnTo>
                    <a:pt x="2000583" y="694064"/>
                  </a:lnTo>
                  <a:lnTo>
                    <a:pt x="2014573" y="660320"/>
                  </a:lnTo>
                  <a:lnTo>
                    <a:pt x="2028563" y="624624"/>
                  </a:lnTo>
                  <a:lnTo>
                    <a:pt x="2042553" y="587307"/>
                  </a:lnTo>
                  <a:lnTo>
                    <a:pt x="2056543" y="548770"/>
                  </a:lnTo>
                  <a:lnTo>
                    <a:pt x="2070533" y="509476"/>
                  </a:lnTo>
                  <a:lnTo>
                    <a:pt x="2084523" y="469926"/>
                  </a:lnTo>
                  <a:lnTo>
                    <a:pt x="2098513" y="430632"/>
                  </a:lnTo>
                  <a:lnTo>
                    <a:pt x="2112504" y="392096"/>
                  </a:lnTo>
                  <a:lnTo>
                    <a:pt x="2126494" y="354778"/>
                  </a:lnTo>
                  <a:lnTo>
                    <a:pt x="2140484" y="319083"/>
                  </a:lnTo>
                  <a:lnTo>
                    <a:pt x="2154474" y="285338"/>
                  </a:lnTo>
                  <a:lnTo>
                    <a:pt x="2168464" y="253790"/>
                  </a:lnTo>
                  <a:lnTo>
                    <a:pt x="2182454" y="224602"/>
                  </a:lnTo>
                  <a:lnTo>
                    <a:pt x="2196444" y="197855"/>
                  </a:lnTo>
                  <a:lnTo>
                    <a:pt x="2210434" y="173561"/>
                  </a:lnTo>
                  <a:lnTo>
                    <a:pt x="2224424" y="151671"/>
                  </a:lnTo>
                  <a:lnTo>
                    <a:pt x="2238414" y="132090"/>
                  </a:lnTo>
                  <a:lnTo>
                    <a:pt x="2252404" y="114686"/>
                  </a:lnTo>
                  <a:lnTo>
                    <a:pt x="2266395" y="99306"/>
                  </a:lnTo>
                  <a:lnTo>
                    <a:pt x="2280385" y="85785"/>
                  </a:lnTo>
                  <a:lnTo>
                    <a:pt x="2294375" y="73949"/>
                  </a:lnTo>
                  <a:lnTo>
                    <a:pt x="2308365" y="63631"/>
                  </a:lnTo>
                  <a:lnTo>
                    <a:pt x="2322355" y="54665"/>
                  </a:lnTo>
                  <a:lnTo>
                    <a:pt x="2336345" y="46898"/>
                  </a:lnTo>
                  <a:lnTo>
                    <a:pt x="2350335" y="40186"/>
                  </a:lnTo>
                  <a:lnTo>
                    <a:pt x="2364325" y="34400"/>
                  </a:lnTo>
                  <a:lnTo>
                    <a:pt x="2378315" y="29420"/>
                  </a:lnTo>
                  <a:lnTo>
                    <a:pt x="2392305" y="25142"/>
                  </a:lnTo>
                  <a:lnTo>
                    <a:pt x="2406296" y="21472"/>
                  </a:lnTo>
                  <a:lnTo>
                    <a:pt x="2420286" y="18328"/>
                  </a:lnTo>
                  <a:lnTo>
                    <a:pt x="2434276" y="15636"/>
                  </a:lnTo>
                  <a:lnTo>
                    <a:pt x="2448266" y="13335"/>
                  </a:lnTo>
                  <a:lnTo>
                    <a:pt x="2462256" y="11368"/>
                  </a:lnTo>
                  <a:lnTo>
                    <a:pt x="2476246" y="9688"/>
                  </a:lnTo>
                  <a:lnTo>
                    <a:pt x="2490236" y="8254"/>
                  </a:lnTo>
                  <a:lnTo>
                    <a:pt x="2504226" y="7031"/>
                  </a:lnTo>
                  <a:lnTo>
                    <a:pt x="2518216" y="5988"/>
                  </a:lnTo>
                  <a:lnTo>
                    <a:pt x="2532206" y="5099"/>
                  </a:lnTo>
                  <a:lnTo>
                    <a:pt x="2546196" y="4342"/>
                  </a:lnTo>
                  <a:lnTo>
                    <a:pt x="2560187" y="3696"/>
                  </a:lnTo>
                  <a:lnTo>
                    <a:pt x="2574177" y="3146"/>
                  </a:lnTo>
                  <a:lnTo>
                    <a:pt x="2588167" y="2678"/>
                  </a:lnTo>
                  <a:lnTo>
                    <a:pt x="2602157" y="2279"/>
                  </a:lnTo>
                  <a:lnTo>
                    <a:pt x="2616147" y="1940"/>
                  </a:lnTo>
                  <a:lnTo>
                    <a:pt x="2630137" y="1651"/>
                  </a:lnTo>
                  <a:lnTo>
                    <a:pt x="2644127" y="1405"/>
                  </a:lnTo>
                  <a:lnTo>
                    <a:pt x="2658117" y="1195"/>
                  </a:lnTo>
                  <a:lnTo>
                    <a:pt x="2672107" y="1017"/>
                  </a:lnTo>
                  <a:lnTo>
                    <a:pt x="2686097" y="865"/>
                  </a:lnTo>
                  <a:lnTo>
                    <a:pt x="2700087" y="736"/>
                  </a:lnTo>
                  <a:lnTo>
                    <a:pt x="2714078" y="626"/>
                  </a:lnTo>
                  <a:lnTo>
                    <a:pt x="2728068" y="533"/>
                  </a:lnTo>
                  <a:lnTo>
                    <a:pt x="2742058" y="453"/>
                  </a:lnTo>
                  <a:lnTo>
                    <a:pt x="2756048" y="386"/>
                  </a:lnTo>
                  <a:lnTo>
                    <a:pt x="2770038" y="328"/>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F26A21">
                  <a:alpha val="100000"/>
                </a:srgbClr>
              </a:solidFill>
              <a:prstDash val="solid"/>
              <a:round/>
            </a:ln>
          </p:spPr>
          <p:txBody>
            <a:bodyPr/>
            <a:lstStyle/>
            <a:p/>
          </p:txBody>
        </p:sp>
        <p:sp>
          <p:nvSpPr>
            <p:cNvPr id="39" name="pl39"/>
            <p:cNvSpPr/>
            <p:nvPr/>
          </p:nvSpPr>
          <p:spPr>
            <a:xfrm>
              <a:off x="2737948" y="1150001"/>
              <a:ext cx="4155057" cy="1713381"/>
            </a:xfrm>
            <a:custGeom>
              <a:avLst/>
              <a:pathLst>
                <a:path w="4155057" h="1713381">
                  <a:moveTo>
                    <a:pt x="0" y="1713381"/>
                  </a:moveTo>
                  <a:lnTo>
                    <a:pt x="13990" y="1713294"/>
                  </a:lnTo>
                  <a:lnTo>
                    <a:pt x="27980" y="1713193"/>
                  </a:lnTo>
                  <a:lnTo>
                    <a:pt x="41970" y="1713074"/>
                  </a:lnTo>
                  <a:lnTo>
                    <a:pt x="55960" y="1712933"/>
                  </a:lnTo>
                  <a:lnTo>
                    <a:pt x="69950" y="1712769"/>
                  </a:lnTo>
                  <a:lnTo>
                    <a:pt x="83940" y="1712575"/>
                  </a:lnTo>
                  <a:lnTo>
                    <a:pt x="97930" y="1712347"/>
                  </a:lnTo>
                  <a:lnTo>
                    <a:pt x="111920" y="1712080"/>
                  </a:lnTo>
                  <a:lnTo>
                    <a:pt x="125910" y="1711766"/>
                  </a:lnTo>
                  <a:lnTo>
                    <a:pt x="139900" y="1711397"/>
                  </a:lnTo>
                  <a:lnTo>
                    <a:pt x="153891" y="1710963"/>
                  </a:lnTo>
                  <a:lnTo>
                    <a:pt x="167881" y="1710454"/>
                  </a:lnTo>
                  <a:lnTo>
                    <a:pt x="181871" y="1709856"/>
                  </a:lnTo>
                  <a:lnTo>
                    <a:pt x="195861" y="1709153"/>
                  </a:lnTo>
                  <a:lnTo>
                    <a:pt x="209851" y="1708329"/>
                  </a:lnTo>
                  <a:lnTo>
                    <a:pt x="223841" y="1707360"/>
                  </a:lnTo>
                  <a:lnTo>
                    <a:pt x="237831" y="1706224"/>
                  </a:lnTo>
                  <a:lnTo>
                    <a:pt x="251821" y="1704890"/>
                  </a:lnTo>
                  <a:lnTo>
                    <a:pt x="265811" y="1703326"/>
                  </a:lnTo>
                  <a:lnTo>
                    <a:pt x="279801" y="1701491"/>
                  </a:lnTo>
                  <a:lnTo>
                    <a:pt x="293791" y="1699341"/>
                  </a:lnTo>
                  <a:lnTo>
                    <a:pt x="307782" y="1696821"/>
                  </a:lnTo>
                  <a:lnTo>
                    <a:pt x="321772" y="1693871"/>
                  </a:lnTo>
                  <a:lnTo>
                    <a:pt x="335762" y="1690418"/>
                  </a:lnTo>
                  <a:lnTo>
                    <a:pt x="349752" y="1686381"/>
                  </a:lnTo>
                  <a:lnTo>
                    <a:pt x="363742" y="1681664"/>
                  </a:lnTo>
                  <a:lnTo>
                    <a:pt x="377732" y="1676159"/>
                  </a:lnTo>
                  <a:lnTo>
                    <a:pt x="391722" y="1669742"/>
                  </a:lnTo>
                  <a:lnTo>
                    <a:pt x="405712" y="1662273"/>
                  </a:lnTo>
                  <a:lnTo>
                    <a:pt x="419702" y="1653594"/>
                  </a:lnTo>
                  <a:lnTo>
                    <a:pt x="433692" y="1643526"/>
                  </a:lnTo>
                  <a:lnTo>
                    <a:pt x="447682" y="1631876"/>
                  </a:lnTo>
                  <a:lnTo>
                    <a:pt x="461673" y="1618427"/>
                  </a:lnTo>
                  <a:lnTo>
                    <a:pt x="475663" y="1602949"/>
                  </a:lnTo>
                  <a:lnTo>
                    <a:pt x="489653" y="1585196"/>
                  </a:lnTo>
                  <a:lnTo>
                    <a:pt x="503643" y="1564913"/>
                  </a:lnTo>
                  <a:lnTo>
                    <a:pt x="517633" y="1541844"/>
                  </a:lnTo>
                  <a:lnTo>
                    <a:pt x="531623" y="1515738"/>
                  </a:lnTo>
                  <a:lnTo>
                    <a:pt x="545613" y="1486366"/>
                  </a:lnTo>
                  <a:lnTo>
                    <a:pt x="559603" y="1453531"/>
                  </a:lnTo>
                  <a:lnTo>
                    <a:pt x="573593" y="1417090"/>
                  </a:lnTo>
                  <a:lnTo>
                    <a:pt x="587583" y="1376969"/>
                  </a:lnTo>
                  <a:lnTo>
                    <a:pt x="601574" y="1333187"/>
                  </a:lnTo>
                  <a:lnTo>
                    <a:pt x="615564" y="1285866"/>
                  </a:lnTo>
                  <a:lnTo>
                    <a:pt x="629554" y="1235249"/>
                  </a:lnTo>
                  <a:lnTo>
                    <a:pt x="643544" y="1181705"/>
                  </a:lnTo>
                  <a:lnTo>
                    <a:pt x="657534" y="1125729"/>
                  </a:lnTo>
                  <a:lnTo>
                    <a:pt x="671524" y="1067924"/>
                  </a:lnTo>
                  <a:lnTo>
                    <a:pt x="685514" y="1008984"/>
                  </a:lnTo>
                  <a:lnTo>
                    <a:pt x="699504" y="949658"/>
                  </a:lnTo>
                  <a:lnTo>
                    <a:pt x="713494" y="890718"/>
                  </a:lnTo>
                  <a:lnTo>
                    <a:pt x="727484" y="832913"/>
                  </a:lnTo>
                  <a:lnTo>
                    <a:pt x="741474" y="776936"/>
                  </a:lnTo>
                  <a:lnTo>
                    <a:pt x="755465" y="723393"/>
                  </a:lnTo>
                  <a:lnTo>
                    <a:pt x="769455" y="672776"/>
                  </a:lnTo>
                  <a:lnTo>
                    <a:pt x="783445" y="625455"/>
                  </a:lnTo>
                  <a:lnTo>
                    <a:pt x="797435" y="581672"/>
                  </a:lnTo>
                  <a:lnTo>
                    <a:pt x="811425" y="541552"/>
                  </a:lnTo>
                  <a:lnTo>
                    <a:pt x="825415" y="505111"/>
                  </a:lnTo>
                  <a:lnTo>
                    <a:pt x="839405" y="472276"/>
                  </a:lnTo>
                  <a:lnTo>
                    <a:pt x="853395" y="442903"/>
                  </a:lnTo>
                  <a:lnTo>
                    <a:pt x="867385" y="416798"/>
                  </a:lnTo>
                  <a:lnTo>
                    <a:pt x="881375" y="393728"/>
                  </a:lnTo>
                  <a:lnTo>
                    <a:pt x="895365" y="373446"/>
                  </a:lnTo>
                  <a:lnTo>
                    <a:pt x="909356" y="355693"/>
                  </a:lnTo>
                  <a:lnTo>
                    <a:pt x="923346" y="340215"/>
                  </a:lnTo>
                  <a:lnTo>
                    <a:pt x="937336" y="326766"/>
                  </a:lnTo>
                  <a:lnTo>
                    <a:pt x="951326" y="315115"/>
                  </a:lnTo>
                  <a:lnTo>
                    <a:pt x="965316" y="305048"/>
                  </a:lnTo>
                  <a:lnTo>
                    <a:pt x="979306" y="296368"/>
                  </a:lnTo>
                  <a:lnTo>
                    <a:pt x="993296" y="288899"/>
                  </a:lnTo>
                  <a:lnTo>
                    <a:pt x="1007286" y="282483"/>
                  </a:lnTo>
                  <a:lnTo>
                    <a:pt x="1021276" y="276978"/>
                  </a:lnTo>
                  <a:lnTo>
                    <a:pt x="1035266" y="272261"/>
                  </a:lnTo>
                  <a:lnTo>
                    <a:pt x="1049256" y="268224"/>
                  </a:lnTo>
                  <a:lnTo>
                    <a:pt x="1063247" y="264771"/>
                  </a:lnTo>
                  <a:lnTo>
                    <a:pt x="1077237" y="261821"/>
                  </a:lnTo>
                  <a:lnTo>
                    <a:pt x="1091227" y="259301"/>
                  </a:lnTo>
                  <a:lnTo>
                    <a:pt x="1105217" y="257151"/>
                  </a:lnTo>
                  <a:lnTo>
                    <a:pt x="1119207" y="255316"/>
                  </a:lnTo>
                  <a:lnTo>
                    <a:pt x="1133197" y="253752"/>
                  </a:lnTo>
                  <a:lnTo>
                    <a:pt x="1147187" y="252418"/>
                  </a:lnTo>
                  <a:lnTo>
                    <a:pt x="1161177" y="251281"/>
                  </a:lnTo>
                  <a:lnTo>
                    <a:pt x="1175167" y="250313"/>
                  </a:lnTo>
                  <a:lnTo>
                    <a:pt x="1189157" y="249488"/>
                  </a:lnTo>
                  <a:lnTo>
                    <a:pt x="1203148" y="248786"/>
                  </a:lnTo>
                  <a:lnTo>
                    <a:pt x="1217138" y="248188"/>
                  </a:lnTo>
                  <a:lnTo>
                    <a:pt x="1231128" y="247678"/>
                  </a:lnTo>
                  <a:lnTo>
                    <a:pt x="1245118" y="247245"/>
                  </a:lnTo>
                  <a:lnTo>
                    <a:pt x="1259108" y="246876"/>
                  </a:lnTo>
                  <a:lnTo>
                    <a:pt x="1273098" y="246562"/>
                  </a:lnTo>
                  <a:lnTo>
                    <a:pt x="1287088" y="246294"/>
                  </a:lnTo>
                  <a:lnTo>
                    <a:pt x="1301078" y="246067"/>
                  </a:lnTo>
                  <a:lnTo>
                    <a:pt x="1315068" y="245873"/>
                  </a:lnTo>
                  <a:lnTo>
                    <a:pt x="1329058" y="245708"/>
                  </a:lnTo>
                  <a:lnTo>
                    <a:pt x="1343048" y="245568"/>
                  </a:lnTo>
                  <a:lnTo>
                    <a:pt x="1357039" y="245449"/>
                  </a:lnTo>
                  <a:lnTo>
                    <a:pt x="1371029" y="245347"/>
                  </a:lnTo>
                  <a:lnTo>
                    <a:pt x="1385019" y="245261"/>
                  </a:lnTo>
                  <a:lnTo>
                    <a:pt x="1385019" y="244686"/>
                  </a:lnTo>
                  <a:lnTo>
                    <a:pt x="1399009" y="244672"/>
                  </a:lnTo>
                  <a:lnTo>
                    <a:pt x="1412999" y="244655"/>
                  </a:lnTo>
                  <a:lnTo>
                    <a:pt x="1426989" y="244635"/>
                  </a:lnTo>
                  <a:lnTo>
                    <a:pt x="1440979" y="244612"/>
                  </a:lnTo>
                  <a:lnTo>
                    <a:pt x="1454969" y="244584"/>
                  </a:lnTo>
                  <a:lnTo>
                    <a:pt x="1468959" y="244552"/>
                  </a:lnTo>
                  <a:lnTo>
                    <a:pt x="1482949" y="244514"/>
                  </a:lnTo>
                  <a:lnTo>
                    <a:pt x="1496939" y="244469"/>
                  </a:lnTo>
                  <a:lnTo>
                    <a:pt x="1510930" y="244417"/>
                  </a:lnTo>
                  <a:lnTo>
                    <a:pt x="1524920" y="244355"/>
                  </a:lnTo>
                  <a:lnTo>
                    <a:pt x="1538910" y="244283"/>
                  </a:lnTo>
                  <a:lnTo>
                    <a:pt x="1552900" y="244198"/>
                  </a:lnTo>
                  <a:lnTo>
                    <a:pt x="1566890" y="244099"/>
                  </a:lnTo>
                  <a:lnTo>
                    <a:pt x="1580880" y="243982"/>
                  </a:lnTo>
                  <a:lnTo>
                    <a:pt x="1594870" y="243844"/>
                  </a:lnTo>
                  <a:lnTo>
                    <a:pt x="1608860" y="243683"/>
                  </a:lnTo>
                  <a:lnTo>
                    <a:pt x="1622850" y="243493"/>
                  </a:lnTo>
                  <a:lnTo>
                    <a:pt x="1636840" y="243271"/>
                  </a:lnTo>
                  <a:lnTo>
                    <a:pt x="1650830" y="243010"/>
                  </a:lnTo>
                  <a:lnTo>
                    <a:pt x="1664821" y="242705"/>
                  </a:lnTo>
                  <a:lnTo>
                    <a:pt x="1678811" y="242346"/>
                  </a:lnTo>
                  <a:lnTo>
                    <a:pt x="1692801" y="241926"/>
                  </a:lnTo>
                  <a:lnTo>
                    <a:pt x="1706791" y="241434"/>
                  </a:lnTo>
                  <a:lnTo>
                    <a:pt x="1720781" y="240859"/>
                  </a:lnTo>
                  <a:lnTo>
                    <a:pt x="1734771" y="240186"/>
                  </a:lnTo>
                  <a:lnTo>
                    <a:pt x="1748761" y="239400"/>
                  </a:lnTo>
                  <a:lnTo>
                    <a:pt x="1762751" y="238483"/>
                  </a:lnTo>
                  <a:lnTo>
                    <a:pt x="1776741" y="237413"/>
                  </a:lnTo>
                  <a:lnTo>
                    <a:pt x="1790731" y="236168"/>
                  </a:lnTo>
                  <a:lnTo>
                    <a:pt x="1804722" y="234722"/>
                  </a:lnTo>
                  <a:lnTo>
                    <a:pt x="1818712" y="233044"/>
                  </a:lnTo>
                  <a:lnTo>
                    <a:pt x="1832702" y="231102"/>
                  </a:lnTo>
                  <a:lnTo>
                    <a:pt x="1846692" y="228860"/>
                  </a:lnTo>
                  <a:lnTo>
                    <a:pt x="1860682" y="226281"/>
                  </a:lnTo>
                  <a:lnTo>
                    <a:pt x="1874672" y="223322"/>
                  </a:lnTo>
                  <a:lnTo>
                    <a:pt x="1888662" y="219942"/>
                  </a:lnTo>
                  <a:lnTo>
                    <a:pt x="1902652" y="216097"/>
                  </a:lnTo>
                  <a:lnTo>
                    <a:pt x="1916642" y="211746"/>
                  </a:lnTo>
                  <a:lnTo>
                    <a:pt x="1930632" y="206850"/>
                  </a:lnTo>
                  <a:lnTo>
                    <a:pt x="1944622" y="201378"/>
                  </a:lnTo>
                  <a:lnTo>
                    <a:pt x="1958613" y="195304"/>
                  </a:lnTo>
                  <a:lnTo>
                    <a:pt x="1972603" y="188618"/>
                  </a:lnTo>
                  <a:lnTo>
                    <a:pt x="1986593" y="181321"/>
                  </a:lnTo>
                  <a:lnTo>
                    <a:pt x="2000583" y="173434"/>
                  </a:lnTo>
                  <a:lnTo>
                    <a:pt x="2014573" y="164997"/>
                  </a:lnTo>
                  <a:lnTo>
                    <a:pt x="2028563" y="156074"/>
                  </a:lnTo>
                  <a:lnTo>
                    <a:pt x="2042553" y="146744"/>
                  </a:lnTo>
                  <a:lnTo>
                    <a:pt x="2056543" y="137110"/>
                  </a:lnTo>
                  <a:lnTo>
                    <a:pt x="2070533" y="127287"/>
                  </a:lnTo>
                  <a:lnTo>
                    <a:pt x="2084523" y="117399"/>
                  </a:lnTo>
                  <a:lnTo>
                    <a:pt x="2098513" y="107576"/>
                  </a:lnTo>
                  <a:lnTo>
                    <a:pt x="2112504" y="97941"/>
                  </a:lnTo>
                  <a:lnTo>
                    <a:pt x="2126494" y="88612"/>
                  </a:lnTo>
                  <a:lnTo>
                    <a:pt x="2140484" y="79688"/>
                  </a:lnTo>
                  <a:lnTo>
                    <a:pt x="2154474" y="71252"/>
                  </a:lnTo>
                  <a:lnTo>
                    <a:pt x="2168464" y="63365"/>
                  </a:lnTo>
                  <a:lnTo>
                    <a:pt x="2182454" y="56068"/>
                  </a:lnTo>
                  <a:lnTo>
                    <a:pt x="2196444" y="49381"/>
                  </a:lnTo>
                  <a:lnTo>
                    <a:pt x="2210434" y="43308"/>
                  </a:lnTo>
                  <a:lnTo>
                    <a:pt x="2224424" y="37835"/>
                  </a:lnTo>
                  <a:lnTo>
                    <a:pt x="2238414" y="32940"/>
                  </a:lnTo>
                  <a:lnTo>
                    <a:pt x="2252404" y="28589"/>
                  </a:lnTo>
                  <a:lnTo>
                    <a:pt x="2266395" y="24744"/>
                  </a:lnTo>
                  <a:lnTo>
                    <a:pt x="2280385" y="21364"/>
                  </a:lnTo>
                  <a:lnTo>
                    <a:pt x="2294375" y="18405"/>
                  </a:lnTo>
                  <a:lnTo>
                    <a:pt x="2308365" y="15825"/>
                  </a:lnTo>
                  <a:lnTo>
                    <a:pt x="2322355" y="13584"/>
                  </a:lnTo>
                  <a:lnTo>
                    <a:pt x="2336345" y="11642"/>
                  </a:lnTo>
                  <a:lnTo>
                    <a:pt x="2350335" y="9964"/>
                  </a:lnTo>
                  <a:lnTo>
                    <a:pt x="2364325" y="8517"/>
                  </a:lnTo>
                  <a:lnTo>
                    <a:pt x="2378315" y="7273"/>
                  </a:lnTo>
                  <a:lnTo>
                    <a:pt x="2392305" y="6203"/>
                  </a:lnTo>
                  <a:lnTo>
                    <a:pt x="2406296" y="5286"/>
                  </a:lnTo>
                  <a:lnTo>
                    <a:pt x="2420286" y="4500"/>
                  </a:lnTo>
                  <a:lnTo>
                    <a:pt x="2434276" y="3827"/>
                  </a:lnTo>
                  <a:lnTo>
                    <a:pt x="2448266" y="3251"/>
                  </a:lnTo>
                  <a:lnTo>
                    <a:pt x="2462256" y="2759"/>
                  </a:lnTo>
                  <a:lnTo>
                    <a:pt x="2476246" y="2340"/>
                  </a:lnTo>
                  <a:lnTo>
                    <a:pt x="2490236" y="1981"/>
                  </a:lnTo>
                  <a:lnTo>
                    <a:pt x="2504226" y="1675"/>
                  </a:lnTo>
                  <a:lnTo>
                    <a:pt x="2518216" y="1415"/>
                  </a:lnTo>
                  <a:lnTo>
                    <a:pt x="2532206" y="1192"/>
                  </a:lnTo>
                  <a:lnTo>
                    <a:pt x="2546196" y="1003"/>
                  </a:lnTo>
                  <a:lnTo>
                    <a:pt x="2560187" y="842"/>
                  </a:lnTo>
                  <a:lnTo>
                    <a:pt x="2574177" y="704"/>
                  </a:lnTo>
                  <a:lnTo>
                    <a:pt x="2588167" y="587"/>
                  </a:lnTo>
                  <a:lnTo>
                    <a:pt x="2602157" y="487"/>
                  </a:lnTo>
                  <a:lnTo>
                    <a:pt x="2616147" y="402"/>
                  </a:lnTo>
                  <a:lnTo>
                    <a:pt x="2630137" y="330"/>
                  </a:lnTo>
                  <a:lnTo>
                    <a:pt x="2644127" y="269"/>
                  </a:lnTo>
                  <a:lnTo>
                    <a:pt x="2658117" y="216"/>
                  </a:lnTo>
                  <a:lnTo>
                    <a:pt x="2672107" y="172"/>
                  </a:lnTo>
                  <a:lnTo>
                    <a:pt x="2686097" y="134"/>
                  </a:lnTo>
                  <a:lnTo>
                    <a:pt x="2700087" y="102"/>
                  </a:lnTo>
                  <a:lnTo>
                    <a:pt x="2714078" y="74"/>
                  </a:lnTo>
                  <a:lnTo>
                    <a:pt x="2728068" y="51"/>
                  </a:lnTo>
                  <a:lnTo>
                    <a:pt x="2742058" y="31"/>
                  </a:lnTo>
                  <a:lnTo>
                    <a:pt x="2756048" y="14"/>
                  </a:lnTo>
                  <a:lnTo>
                    <a:pt x="2770038" y="0"/>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40" name="pl40"/>
            <p:cNvSpPr/>
            <p:nvPr/>
          </p:nvSpPr>
          <p:spPr>
            <a:xfrm>
              <a:off x="2737948" y="2619024"/>
              <a:ext cx="4155057" cy="489619"/>
            </a:xfrm>
            <a:custGeom>
              <a:avLst/>
              <a:pathLst>
                <a:path w="4155057" h="48961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932"/>
                  </a:lnTo>
                  <a:lnTo>
                    <a:pt x="2784028" y="244947"/>
                  </a:lnTo>
                  <a:lnTo>
                    <a:pt x="2798018" y="244964"/>
                  </a:lnTo>
                  <a:lnTo>
                    <a:pt x="2812008" y="244984"/>
                  </a:lnTo>
                  <a:lnTo>
                    <a:pt x="2825998" y="245007"/>
                  </a:lnTo>
                  <a:lnTo>
                    <a:pt x="2839988" y="245035"/>
                  </a:lnTo>
                  <a:lnTo>
                    <a:pt x="2853978" y="245067"/>
                  </a:lnTo>
                  <a:lnTo>
                    <a:pt x="2867969" y="245105"/>
                  </a:lnTo>
                  <a:lnTo>
                    <a:pt x="2881959" y="245149"/>
                  </a:lnTo>
                  <a:lnTo>
                    <a:pt x="2895949" y="245202"/>
                  </a:lnTo>
                  <a:lnTo>
                    <a:pt x="2909939" y="245263"/>
                  </a:lnTo>
                  <a:lnTo>
                    <a:pt x="2923929" y="245335"/>
                  </a:lnTo>
                  <a:lnTo>
                    <a:pt x="2937919" y="245420"/>
                  </a:lnTo>
                  <a:lnTo>
                    <a:pt x="2951909" y="245520"/>
                  </a:lnTo>
                  <a:lnTo>
                    <a:pt x="2965899" y="245637"/>
                  </a:lnTo>
                  <a:lnTo>
                    <a:pt x="2979889" y="245775"/>
                  </a:lnTo>
                  <a:lnTo>
                    <a:pt x="2993879" y="245936"/>
                  </a:lnTo>
                  <a:lnTo>
                    <a:pt x="3007870" y="246125"/>
                  </a:lnTo>
                  <a:lnTo>
                    <a:pt x="3021860" y="246348"/>
                  </a:lnTo>
                  <a:lnTo>
                    <a:pt x="3035850" y="246608"/>
                  </a:lnTo>
                  <a:lnTo>
                    <a:pt x="3049840" y="246914"/>
                  </a:lnTo>
                  <a:lnTo>
                    <a:pt x="3063830" y="247272"/>
                  </a:lnTo>
                  <a:lnTo>
                    <a:pt x="3077820" y="247692"/>
                  </a:lnTo>
                  <a:lnTo>
                    <a:pt x="3091810" y="248184"/>
                  </a:lnTo>
                  <a:lnTo>
                    <a:pt x="3105800" y="248760"/>
                  </a:lnTo>
                  <a:lnTo>
                    <a:pt x="3119790" y="249432"/>
                  </a:lnTo>
                  <a:lnTo>
                    <a:pt x="3133780" y="250219"/>
                  </a:lnTo>
                  <a:lnTo>
                    <a:pt x="3147770" y="251136"/>
                  </a:lnTo>
                  <a:lnTo>
                    <a:pt x="3161761" y="252206"/>
                  </a:lnTo>
                  <a:lnTo>
                    <a:pt x="3175751" y="253450"/>
                  </a:lnTo>
                  <a:lnTo>
                    <a:pt x="3189741" y="254897"/>
                  </a:lnTo>
                  <a:lnTo>
                    <a:pt x="3203731" y="256575"/>
                  </a:lnTo>
                  <a:lnTo>
                    <a:pt x="3217721" y="258517"/>
                  </a:lnTo>
                  <a:lnTo>
                    <a:pt x="3231711" y="260758"/>
                  </a:lnTo>
                  <a:lnTo>
                    <a:pt x="3245701" y="263338"/>
                  </a:lnTo>
                  <a:lnTo>
                    <a:pt x="3259691" y="266297"/>
                  </a:lnTo>
                  <a:lnTo>
                    <a:pt x="3273681" y="269677"/>
                  </a:lnTo>
                  <a:lnTo>
                    <a:pt x="3287671" y="273522"/>
                  </a:lnTo>
                  <a:lnTo>
                    <a:pt x="3301661" y="277873"/>
                  </a:lnTo>
                  <a:lnTo>
                    <a:pt x="3315652" y="282768"/>
                  </a:lnTo>
                  <a:lnTo>
                    <a:pt x="3329642" y="288241"/>
                  </a:lnTo>
                  <a:lnTo>
                    <a:pt x="3343632" y="294314"/>
                  </a:lnTo>
                  <a:lnTo>
                    <a:pt x="3357622" y="301001"/>
                  </a:lnTo>
                  <a:lnTo>
                    <a:pt x="3371612" y="308298"/>
                  </a:lnTo>
                  <a:lnTo>
                    <a:pt x="3385602" y="316185"/>
                  </a:lnTo>
                  <a:lnTo>
                    <a:pt x="3399592" y="324621"/>
                  </a:lnTo>
                  <a:lnTo>
                    <a:pt x="3413582" y="333545"/>
                  </a:lnTo>
                  <a:lnTo>
                    <a:pt x="3427572" y="342874"/>
                  </a:lnTo>
                  <a:lnTo>
                    <a:pt x="3441562" y="352509"/>
                  </a:lnTo>
                  <a:lnTo>
                    <a:pt x="3455552" y="362332"/>
                  </a:lnTo>
                  <a:lnTo>
                    <a:pt x="3469543" y="372220"/>
                  </a:lnTo>
                  <a:lnTo>
                    <a:pt x="3483533" y="382043"/>
                  </a:lnTo>
                  <a:lnTo>
                    <a:pt x="3497523" y="391677"/>
                  </a:lnTo>
                  <a:lnTo>
                    <a:pt x="3511513" y="401007"/>
                  </a:lnTo>
                  <a:lnTo>
                    <a:pt x="3525503" y="409930"/>
                  </a:lnTo>
                  <a:lnTo>
                    <a:pt x="3539493" y="418367"/>
                  </a:lnTo>
                  <a:lnTo>
                    <a:pt x="3553483" y="426253"/>
                  </a:lnTo>
                  <a:lnTo>
                    <a:pt x="3567473" y="433551"/>
                  </a:lnTo>
                  <a:lnTo>
                    <a:pt x="3581463" y="440237"/>
                  </a:lnTo>
                  <a:lnTo>
                    <a:pt x="3595453" y="446311"/>
                  </a:lnTo>
                  <a:lnTo>
                    <a:pt x="3609444" y="451783"/>
                  </a:lnTo>
                  <a:lnTo>
                    <a:pt x="3623434" y="456679"/>
                  </a:lnTo>
                  <a:lnTo>
                    <a:pt x="3637424" y="461030"/>
                  </a:lnTo>
                  <a:lnTo>
                    <a:pt x="3651414" y="464875"/>
                  </a:lnTo>
                  <a:lnTo>
                    <a:pt x="3665404" y="468255"/>
                  </a:lnTo>
                  <a:lnTo>
                    <a:pt x="3679394" y="471214"/>
                  </a:lnTo>
                  <a:lnTo>
                    <a:pt x="3693384" y="473793"/>
                  </a:lnTo>
                  <a:lnTo>
                    <a:pt x="3707374" y="476035"/>
                  </a:lnTo>
                  <a:lnTo>
                    <a:pt x="3721364" y="477977"/>
                  </a:lnTo>
                  <a:lnTo>
                    <a:pt x="3735354" y="479655"/>
                  </a:lnTo>
                  <a:lnTo>
                    <a:pt x="3749344" y="481101"/>
                  </a:lnTo>
                  <a:lnTo>
                    <a:pt x="3763335" y="482346"/>
                  </a:lnTo>
                  <a:lnTo>
                    <a:pt x="3777325" y="483416"/>
                  </a:lnTo>
                  <a:lnTo>
                    <a:pt x="3791315" y="484333"/>
                  </a:lnTo>
                  <a:lnTo>
                    <a:pt x="3805305" y="485119"/>
                  </a:lnTo>
                  <a:lnTo>
                    <a:pt x="3819295" y="485792"/>
                  </a:lnTo>
                  <a:lnTo>
                    <a:pt x="3833285" y="486367"/>
                  </a:lnTo>
                  <a:lnTo>
                    <a:pt x="3847275" y="486859"/>
                  </a:lnTo>
                  <a:lnTo>
                    <a:pt x="3861265" y="487279"/>
                  </a:lnTo>
                  <a:lnTo>
                    <a:pt x="3875255" y="487638"/>
                  </a:lnTo>
                  <a:lnTo>
                    <a:pt x="3889245" y="487943"/>
                  </a:lnTo>
                  <a:lnTo>
                    <a:pt x="3903235" y="488204"/>
                  </a:lnTo>
                  <a:lnTo>
                    <a:pt x="3917226" y="488426"/>
                  </a:lnTo>
                  <a:lnTo>
                    <a:pt x="3931216" y="488616"/>
                  </a:lnTo>
                  <a:lnTo>
                    <a:pt x="3945206" y="488777"/>
                  </a:lnTo>
                  <a:lnTo>
                    <a:pt x="3959196" y="488915"/>
                  </a:lnTo>
                  <a:lnTo>
                    <a:pt x="3973186" y="489032"/>
                  </a:lnTo>
                  <a:lnTo>
                    <a:pt x="3987176" y="489131"/>
                  </a:lnTo>
                  <a:lnTo>
                    <a:pt x="4001166" y="489216"/>
                  </a:lnTo>
                  <a:lnTo>
                    <a:pt x="4015156" y="489288"/>
                  </a:lnTo>
                  <a:lnTo>
                    <a:pt x="4029146" y="489350"/>
                  </a:lnTo>
                  <a:lnTo>
                    <a:pt x="4043136" y="489402"/>
                  </a:lnTo>
                  <a:lnTo>
                    <a:pt x="4057126" y="489447"/>
                  </a:lnTo>
                  <a:lnTo>
                    <a:pt x="4071117" y="489485"/>
                  </a:lnTo>
                  <a:lnTo>
                    <a:pt x="4085107" y="489517"/>
                  </a:lnTo>
                  <a:lnTo>
                    <a:pt x="4099097" y="489545"/>
                  </a:lnTo>
                  <a:lnTo>
                    <a:pt x="4113087" y="489568"/>
                  </a:lnTo>
                  <a:lnTo>
                    <a:pt x="4127077" y="489588"/>
                  </a:lnTo>
                  <a:lnTo>
                    <a:pt x="4141067" y="489605"/>
                  </a:lnTo>
                  <a:lnTo>
                    <a:pt x="4155057" y="489619"/>
                  </a:lnTo>
                </a:path>
              </a:pathLst>
            </a:custGeom>
            <a:ln w="40651" cap="flat">
              <a:solidFill>
                <a:srgbClr val="D3D3D3">
                  <a:alpha val="100000"/>
                </a:srgbClr>
              </a:solidFill>
              <a:prstDash val="solid"/>
              <a:round/>
            </a:ln>
          </p:spPr>
          <p:txBody>
            <a:bodyPr/>
            <a:lstStyle/>
            <a:p/>
          </p:txBody>
        </p:sp>
        <p:sp>
          <p:nvSpPr>
            <p:cNvPr id="41" name="pl41"/>
            <p:cNvSpPr/>
            <p:nvPr/>
          </p:nvSpPr>
          <p:spPr>
            <a:xfrm>
              <a:off x="2737948" y="237417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2" name="pl42"/>
            <p:cNvSpPr/>
            <p:nvPr/>
          </p:nvSpPr>
          <p:spPr>
            <a:xfrm>
              <a:off x="2737948" y="905397"/>
              <a:ext cx="4155057" cy="979075"/>
            </a:xfrm>
            <a:custGeom>
              <a:avLst/>
              <a:pathLst>
                <a:path w="4155057" h="979075">
                  <a:moveTo>
                    <a:pt x="0" y="0"/>
                  </a:moveTo>
                  <a:lnTo>
                    <a:pt x="13990" y="57"/>
                  </a:lnTo>
                  <a:lnTo>
                    <a:pt x="27980" y="125"/>
                  </a:lnTo>
                  <a:lnTo>
                    <a:pt x="41970" y="204"/>
                  </a:lnTo>
                  <a:lnTo>
                    <a:pt x="55960" y="298"/>
                  </a:lnTo>
                  <a:lnTo>
                    <a:pt x="69950" y="408"/>
                  </a:lnTo>
                  <a:lnTo>
                    <a:pt x="83940" y="537"/>
                  </a:lnTo>
                  <a:lnTo>
                    <a:pt x="97930" y="688"/>
                  </a:lnTo>
                  <a:lnTo>
                    <a:pt x="111920" y="867"/>
                  </a:lnTo>
                  <a:lnTo>
                    <a:pt x="125910" y="1076"/>
                  </a:lnTo>
                  <a:lnTo>
                    <a:pt x="139900" y="1322"/>
                  </a:lnTo>
                  <a:lnTo>
                    <a:pt x="153891" y="1611"/>
                  </a:lnTo>
                  <a:lnTo>
                    <a:pt x="167881" y="1951"/>
                  </a:lnTo>
                  <a:lnTo>
                    <a:pt x="181871" y="2349"/>
                  </a:lnTo>
                  <a:lnTo>
                    <a:pt x="195861" y="2818"/>
                  </a:lnTo>
                  <a:lnTo>
                    <a:pt x="209851" y="3368"/>
                  </a:lnTo>
                  <a:lnTo>
                    <a:pt x="223841" y="4013"/>
                  </a:lnTo>
                  <a:lnTo>
                    <a:pt x="237831" y="4771"/>
                  </a:lnTo>
                  <a:lnTo>
                    <a:pt x="251821" y="5660"/>
                  </a:lnTo>
                  <a:lnTo>
                    <a:pt x="265811" y="6703"/>
                  </a:lnTo>
                  <a:lnTo>
                    <a:pt x="279801" y="7926"/>
                  </a:lnTo>
                  <a:lnTo>
                    <a:pt x="293791" y="9360"/>
                  </a:lnTo>
                  <a:lnTo>
                    <a:pt x="307782" y="11039"/>
                  </a:lnTo>
                  <a:lnTo>
                    <a:pt x="321772" y="13006"/>
                  </a:lnTo>
                  <a:lnTo>
                    <a:pt x="335762" y="15308"/>
                  </a:lnTo>
                  <a:lnTo>
                    <a:pt x="349752" y="18000"/>
                  </a:lnTo>
                  <a:lnTo>
                    <a:pt x="363742" y="21144"/>
                  </a:lnTo>
                  <a:lnTo>
                    <a:pt x="377732" y="24814"/>
                  </a:lnTo>
                  <a:lnTo>
                    <a:pt x="391722" y="29092"/>
                  </a:lnTo>
                  <a:lnTo>
                    <a:pt x="405712" y="34071"/>
                  </a:lnTo>
                  <a:lnTo>
                    <a:pt x="419702" y="39858"/>
                  </a:lnTo>
                  <a:lnTo>
                    <a:pt x="433692" y="46569"/>
                  </a:lnTo>
                  <a:lnTo>
                    <a:pt x="447682" y="54336"/>
                  </a:lnTo>
                  <a:lnTo>
                    <a:pt x="461673" y="63302"/>
                  </a:lnTo>
                  <a:lnTo>
                    <a:pt x="475663" y="73621"/>
                  </a:lnTo>
                  <a:lnTo>
                    <a:pt x="489653" y="85456"/>
                  </a:lnTo>
                  <a:lnTo>
                    <a:pt x="503643" y="98978"/>
                  </a:lnTo>
                  <a:lnTo>
                    <a:pt x="517633" y="114357"/>
                  </a:lnTo>
                  <a:lnTo>
                    <a:pt x="531623" y="131761"/>
                  </a:lnTo>
                  <a:lnTo>
                    <a:pt x="545613" y="151343"/>
                  </a:lnTo>
                  <a:lnTo>
                    <a:pt x="559603" y="173233"/>
                  </a:lnTo>
                  <a:lnTo>
                    <a:pt x="573593" y="197527"/>
                  </a:lnTo>
                  <a:lnTo>
                    <a:pt x="587583" y="224274"/>
                  </a:lnTo>
                  <a:lnTo>
                    <a:pt x="601574" y="253462"/>
                  </a:lnTo>
                  <a:lnTo>
                    <a:pt x="615564" y="285010"/>
                  </a:lnTo>
                  <a:lnTo>
                    <a:pt x="629554" y="318754"/>
                  </a:lnTo>
                  <a:lnTo>
                    <a:pt x="643544" y="354450"/>
                  </a:lnTo>
                  <a:lnTo>
                    <a:pt x="657534" y="391767"/>
                  </a:lnTo>
                  <a:lnTo>
                    <a:pt x="671524" y="430304"/>
                  </a:lnTo>
                  <a:lnTo>
                    <a:pt x="685514" y="469598"/>
                  </a:lnTo>
                  <a:lnTo>
                    <a:pt x="699504" y="509148"/>
                  </a:lnTo>
                  <a:lnTo>
                    <a:pt x="713494" y="548442"/>
                  </a:lnTo>
                  <a:lnTo>
                    <a:pt x="727484" y="586978"/>
                  </a:lnTo>
                  <a:lnTo>
                    <a:pt x="741474" y="624296"/>
                  </a:lnTo>
                  <a:lnTo>
                    <a:pt x="755465" y="659991"/>
                  </a:lnTo>
                  <a:lnTo>
                    <a:pt x="769455" y="693736"/>
                  </a:lnTo>
                  <a:lnTo>
                    <a:pt x="783445" y="725284"/>
                  </a:lnTo>
                  <a:lnTo>
                    <a:pt x="797435" y="754472"/>
                  </a:lnTo>
                  <a:lnTo>
                    <a:pt x="811425" y="781219"/>
                  </a:lnTo>
                  <a:lnTo>
                    <a:pt x="825415" y="805513"/>
                  </a:lnTo>
                  <a:lnTo>
                    <a:pt x="839405" y="827403"/>
                  </a:lnTo>
                  <a:lnTo>
                    <a:pt x="853395" y="846984"/>
                  </a:lnTo>
                  <a:lnTo>
                    <a:pt x="867385" y="864388"/>
                  </a:lnTo>
                  <a:lnTo>
                    <a:pt x="881375" y="879768"/>
                  </a:lnTo>
                  <a:lnTo>
                    <a:pt x="895365" y="893289"/>
                  </a:lnTo>
                  <a:lnTo>
                    <a:pt x="909356" y="905125"/>
                  </a:lnTo>
                  <a:lnTo>
                    <a:pt x="923346" y="915443"/>
                  </a:lnTo>
                  <a:lnTo>
                    <a:pt x="937336" y="924409"/>
                  </a:lnTo>
                  <a:lnTo>
                    <a:pt x="951326" y="932176"/>
                  </a:lnTo>
                  <a:lnTo>
                    <a:pt x="965316" y="938888"/>
                  </a:lnTo>
                  <a:lnTo>
                    <a:pt x="979306" y="944674"/>
                  </a:lnTo>
                  <a:lnTo>
                    <a:pt x="993296" y="949654"/>
                  </a:lnTo>
                  <a:lnTo>
                    <a:pt x="1007286" y="953932"/>
                  </a:lnTo>
                  <a:lnTo>
                    <a:pt x="1021276" y="957602"/>
                  </a:lnTo>
                  <a:lnTo>
                    <a:pt x="1035266" y="960746"/>
                  </a:lnTo>
                  <a:lnTo>
                    <a:pt x="1049256" y="963438"/>
                  </a:lnTo>
                  <a:lnTo>
                    <a:pt x="1063247" y="965739"/>
                  </a:lnTo>
                  <a:lnTo>
                    <a:pt x="1077237" y="967706"/>
                  </a:lnTo>
                  <a:lnTo>
                    <a:pt x="1091227" y="969386"/>
                  </a:lnTo>
                  <a:lnTo>
                    <a:pt x="1105217" y="970820"/>
                  </a:lnTo>
                  <a:lnTo>
                    <a:pt x="1119207" y="972043"/>
                  </a:lnTo>
                  <a:lnTo>
                    <a:pt x="1133197" y="973086"/>
                  </a:lnTo>
                  <a:lnTo>
                    <a:pt x="1147187" y="973975"/>
                  </a:lnTo>
                  <a:lnTo>
                    <a:pt x="1161177" y="974732"/>
                  </a:lnTo>
                  <a:lnTo>
                    <a:pt x="1175167" y="975378"/>
                  </a:lnTo>
                  <a:lnTo>
                    <a:pt x="1189157" y="975928"/>
                  </a:lnTo>
                  <a:lnTo>
                    <a:pt x="1203148" y="976396"/>
                  </a:lnTo>
                  <a:lnTo>
                    <a:pt x="1217138" y="976795"/>
                  </a:lnTo>
                  <a:lnTo>
                    <a:pt x="1231128" y="977134"/>
                  </a:lnTo>
                  <a:lnTo>
                    <a:pt x="1245118" y="977423"/>
                  </a:lnTo>
                  <a:lnTo>
                    <a:pt x="1259108" y="977669"/>
                  </a:lnTo>
                  <a:lnTo>
                    <a:pt x="1273098" y="977879"/>
                  </a:lnTo>
                  <a:lnTo>
                    <a:pt x="1287088" y="978057"/>
                  </a:lnTo>
                  <a:lnTo>
                    <a:pt x="1301078" y="978209"/>
                  </a:lnTo>
                  <a:lnTo>
                    <a:pt x="1315068" y="978338"/>
                  </a:lnTo>
                  <a:lnTo>
                    <a:pt x="1329058" y="978448"/>
                  </a:lnTo>
                  <a:lnTo>
                    <a:pt x="1343048" y="978541"/>
                  </a:lnTo>
                  <a:lnTo>
                    <a:pt x="1357039" y="978621"/>
                  </a:lnTo>
                  <a:lnTo>
                    <a:pt x="1371029" y="978688"/>
                  </a:lnTo>
                  <a:lnTo>
                    <a:pt x="1385019" y="978746"/>
                  </a:lnTo>
                  <a:lnTo>
                    <a:pt x="1385019" y="979075"/>
                  </a:lnTo>
                  <a:lnTo>
                    <a:pt x="1399009" y="979075"/>
                  </a:lnTo>
                  <a:lnTo>
                    <a:pt x="1412999" y="979075"/>
                  </a:lnTo>
                  <a:lnTo>
                    <a:pt x="1426989" y="979075"/>
                  </a:lnTo>
                  <a:lnTo>
                    <a:pt x="1440979" y="979075"/>
                  </a:lnTo>
                  <a:lnTo>
                    <a:pt x="1454969" y="979075"/>
                  </a:lnTo>
                  <a:lnTo>
                    <a:pt x="1468959" y="979075"/>
                  </a:lnTo>
                  <a:lnTo>
                    <a:pt x="1482949" y="979075"/>
                  </a:lnTo>
                  <a:lnTo>
                    <a:pt x="1496939" y="979075"/>
                  </a:lnTo>
                  <a:lnTo>
                    <a:pt x="1510930" y="979075"/>
                  </a:lnTo>
                  <a:lnTo>
                    <a:pt x="1524920" y="979075"/>
                  </a:lnTo>
                  <a:lnTo>
                    <a:pt x="1538910" y="979075"/>
                  </a:lnTo>
                  <a:lnTo>
                    <a:pt x="1552900" y="979075"/>
                  </a:lnTo>
                  <a:lnTo>
                    <a:pt x="1566890" y="979075"/>
                  </a:lnTo>
                  <a:lnTo>
                    <a:pt x="1580880" y="979075"/>
                  </a:lnTo>
                  <a:lnTo>
                    <a:pt x="1594870" y="979075"/>
                  </a:lnTo>
                  <a:lnTo>
                    <a:pt x="1608860" y="979075"/>
                  </a:lnTo>
                  <a:lnTo>
                    <a:pt x="1622850" y="979075"/>
                  </a:lnTo>
                  <a:lnTo>
                    <a:pt x="1636840" y="979075"/>
                  </a:lnTo>
                  <a:lnTo>
                    <a:pt x="1650830" y="979075"/>
                  </a:lnTo>
                  <a:lnTo>
                    <a:pt x="1664821" y="979075"/>
                  </a:lnTo>
                  <a:lnTo>
                    <a:pt x="1678811" y="979075"/>
                  </a:lnTo>
                  <a:lnTo>
                    <a:pt x="1692801" y="979075"/>
                  </a:lnTo>
                  <a:lnTo>
                    <a:pt x="1706791" y="979075"/>
                  </a:lnTo>
                  <a:lnTo>
                    <a:pt x="1720781" y="979075"/>
                  </a:lnTo>
                  <a:lnTo>
                    <a:pt x="1734771" y="979075"/>
                  </a:lnTo>
                  <a:lnTo>
                    <a:pt x="1748761" y="979075"/>
                  </a:lnTo>
                  <a:lnTo>
                    <a:pt x="1762751" y="979075"/>
                  </a:lnTo>
                  <a:lnTo>
                    <a:pt x="1776741" y="979075"/>
                  </a:lnTo>
                  <a:lnTo>
                    <a:pt x="1790731" y="979075"/>
                  </a:lnTo>
                  <a:lnTo>
                    <a:pt x="1804722" y="979075"/>
                  </a:lnTo>
                  <a:lnTo>
                    <a:pt x="1818712" y="979075"/>
                  </a:lnTo>
                  <a:lnTo>
                    <a:pt x="1832702" y="979075"/>
                  </a:lnTo>
                  <a:lnTo>
                    <a:pt x="1846692" y="979075"/>
                  </a:lnTo>
                  <a:lnTo>
                    <a:pt x="1860682" y="979075"/>
                  </a:lnTo>
                  <a:lnTo>
                    <a:pt x="1874672" y="979075"/>
                  </a:lnTo>
                  <a:lnTo>
                    <a:pt x="1888662" y="979075"/>
                  </a:lnTo>
                  <a:lnTo>
                    <a:pt x="1902652" y="979075"/>
                  </a:lnTo>
                  <a:lnTo>
                    <a:pt x="1916642" y="979075"/>
                  </a:lnTo>
                  <a:lnTo>
                    <a:pt x="1930632" y="979075"/>
                  </a:lnTo>
                  <a:lnTo>
                    <a:pt x="1944622" y="979075"/>
                  </a:lnTo>
                  <a:lnTo>
                    <a:pt x="1958613" y="979075"/>
                  </a:lnTo>
                  <a:lnTo>
                    <a:pt x="1972603" y="979075"/>
                  </a:lnTo>
                  <a:lnTo>
                    <a:pt x="1986593" y="979075"/>
                  </a:lnTo>
                  <a:lnTo>
                    <a:pt x="2000583" y="979075"/>
                  </a:lnTo>
                  <a:lnTo>
                    <a:pt x="2014573" y="979075"/>
                  </a:lnTo>
                  <a:lnTo>
                    <a:pt x="2028563" y="979075"/>
                  </a:lnTo>
                  <a:lnTo>
                    <a:pt x="2042553" y="979075"/>
                  </a:lnTo>
                  <a:lnTo>
                    <a:pt x="2056543" y="979075"/>
                  </a:lnTo>
                  <a:lnTo>
                    <a:pt x="2070533" y="979075"/>
                  </a:lnTo>
                  <a:lnTo>
                    <a:pt x="2084523" y="979075"/>
                  </a:lnTo>
                  <a:lnTo>
                    <a:pt x="2098513" y="979075"/>
                  </a:lnTo>
                  <a:lnTo>
                    <a:pt x="2112504" y="979075"/>
                  </a:lnTo>
                  <a:lnTo>
                    <a:pt x="2126494" y="979075"/>
                  </a:lnTo>
                  <a:lnTo>
                    <a:pt x="2140484" y="979075"/>
                  </a:lnTo>
                  <a:lnTo>
                    <a:pt x="2154474" y="979075"/>
                  </a:lnTo>
                  <a:lnTo>
                    <a:pt x="2168464" y="979075"/>
                  </a:lnTo>
                  <a:lnTo>
                    <a:pt x="2182454" y="979075"/>
                  </a:lnTo>
                  <a:lnTo>
                    <a:pt x="2196444" y="979075"/>
                  </a:lnTo>
                  <a:lnTo>
                    <a:pt x="2210434" y="979075"/>
                  </a:lnTo>
                  <a:lnTo>
                    <a:pt x="2224424" y="979075"/>
                  </a:lnTo>
                  <a:lnTo>
                    <a:pt x="2238414" y="979075"/>
                  </a:lnTo>
                  <a:lnTo>
                    <a:pt x="2252404" y="979075"/>
                  </a:lnTo>
                  <a:lnTo>
                    <a:pt x="2266395" y="979075"/>
                  </a:lnTo>
                  <a:lnTo>
                    <a:pt x="2280385" y="979075"/>
                  </a:lnTo>
                  <a:lnTo>
                    <a:pt x="2294375" y="979075"/>
                  </a:lnTo>
                  <a:lnTo>
                    <a:pt x="2308365" y="979075"/>
                  </a:lnTo>
                  <a:lnTo>
                    <a:pt x="2322355" y="979075"/>
                  </a:lnTo>
                  <a:lnTo>
                    <a:pt x="2336345" y="979075"/>
                  </a:lnTo>
                  <a:lnTo>
                    <a:pt x="2350335" y="979075"/>
                  </a:lnTo>
                  <a:lnTo>
                    <a:pt x="2364325" y="979075"/>
                  </a:lnTo>
                  <a:lnTo>
                    <a:pt x="2378315" y="979075"/>
                  </a:lnTo>
                  <a:lnTo>
                    <a:pt x="2392305" y="979075"/>
                  </a:lnTo>
                  <a:lnTo>
                    <a:pt x="2406296" y="979075"/>
                  </a:lnTo>
                  <a:lnTo>
                    <a:pt x="2420286" y="979075"/>
                  </a:lnTo>
                  <a:lnTo>
                    <a:pt x="2434276" y="979075"/>
                  </a:lnTo>
                  <a:lnTo>
                    <a:pt x="2448266" y="979075"/>
                  </a:lnTo>
                  <a:lnTo>
                    <a:pt x="2462256" y="979075"/>
                  </a:lnTo>
                  <a:lnTo>
                    <a:pt x="2476246" y="979075"/>
                  </a:lnTo>
                  <a:lnTo>
                    <a:pt x="2490236" y="979075"/>
                  </a:lnTo>
                  <a:lnTo>
                    <a:pt x="2504226" y="979075"/>
                  </a:lnTo>
                  <a:lnTo>
                    <a:pt x="2518216" y="979075"/>
                  </a:lnTo>
                  <a:lnTo>
                    <a:pt x="2532206" y="979075"/>
                  </a:lnTo>
                  <a:lnTo>
                    <a:pt x="2546196" y="979075"/>
                  </a:lnTo>
                  <a:lnTo>
                    <a:pt x="2560187" y="979075"/>
                  </a:lnTo>
                  <a:lnTo>
                    <a:pt x="2574177" y="979075"/>
                  </a:lnTo>
                  <a:lnTo>
                    <a:pt x="2588167" y="979075"/>
                  </a:lnTo>
                  <a:lnTo>
                    <a:pt x="2602157" y="979075"/>
                  </a:lnTo>
                  <a:lnTo>
                    <a:pt x="2616147" y="979075"/>
                  </a:lnTo>
                  <a:lnTo>
                    <a:pt x="2630137" y="979075"/>
                  </a:lnTo>
                  <a:lnTo>
                    <a:pt x="2644127" y="979075"/>
                  </a:lnTo>
                  <a:lnTo>
                    <a:pt x="2658117" y="979075"/>
                  </a:lnTo>
                  <a:lnTo>
                    <a:pt x="2672107" y="979075"/>
                  </a:lnTo>
                  <a:lnTo>
                    <a:pt x="2686097" y="979075"/>
                  </a:lnTo>
                  <a:lnTo>
                    <a:pt x="2700087" y="979075"/>
                  </a:lnTo>
                  <a:lnTo>
                    <a:pt x="2714078" y="979075"/>
                  </a:lnTo>
                  <a:lnTo>
                    <a:pt x="2728068" y="979075"/>
                  </a:lnTo>
                  <a:lnTo>
                    <a:pt x="2742058" y="979075"/>
                  </a:lnTo>
                  <a:lnTo>
                    <a:pt x="2756048" y="979075"/>
                  </a:lnTo>
                  <a:lnTo>
                    <a:pt x="2770038" y="979075"/>
                  </a:lnTo>
                  <a:lnTo>
                    <a:pt x="2770038" y="979075"/>
                  </a:lnTo>
                  <a:lnTo>
                    <a:pt x="2784028" y="979075"/>
                  </a:lnTo>
                  <a:lnTo>
                    <a:pt x="2798018" y="979075"/>
                  </a:lnTo>
                  <a:lnTo>
                    <a:pt x="2812008" y="979075"/>
                  </a:lnTo>
                  <a:lnTo>
                    <a:pt x="2825998" y="979075"/>
                  </a:lnTo>
                  <a:lnTo>
                    <a:pt x="2839988" y="979075"/>
                  </a:lnTo>
                  <a:lnTo>
                    <a:pt x="2853978" y="979075"/>
                  </a:lnTo>
                  <a:lnTo>
                    <a:pt x="2867969" y="979075"/>
                  </a:lnTo>
                  <a:lnTo>
                    <a:pt x="2881959" y="979075"/>
                  </a:lnTo>
                  <a:lnTo>
                    <a:pt x="2895949" y="979075"/>
                  </a:lnTo>
                  <a:lnTo>
                    <a:pt x="2909939" y="979075"/>
                  </a:lnTo>
                  <a:lnTo>
                    <a:pt x="2923929" y="979075"/>
                  </a:lnTo>
                  <a:lnTo>
                    <a:pt x="2937919" y="979075"/>
                  </a:lnTo>
                  <a:lnTo>
                    <a:pt x="2951909" y="979075"/>
                  </a:lnTo>
                  <a:lnTo>
                    <a:pt x="2965899" y="979075"/>
                  </a:lnTo>
                  <a:lnTo>
                    <a:pt x="2979889" y="979075"/>
                  </a:lnTo>
                  <a:lnTo>
                    <a:pt x="2993879" y="979075"/>
                  </a:lnTo>
                  <a:lnTo>
                    <a:pt x="3007870" y="979075"/>
                  </a:lnTo>
                  <a:lnTo>
                    <a:pt x="3021860" y="979075"/>
                  </a:lnTo>
                  <a:lnTo>
                    <a:pt x="3035850" y="979075"/>
                  </a:lnTo>
                  <a:lnTo>
                    <a:pt x="3049840" y="979075"/>
                  </a:lnTo>
                  <a:lnTo>
                    <a:pt x="3063830" y="979075"/>
                  </a:lnTo>
                  <a:lnTo>
                    <a:pt x="3077820" y="979075"/>
                  </a:lnTo>
                  <a:lnTo>
                    <a:pt x="3091810" y="979075"/>
                  </a:lnTo>
                  <a:lnTo>
                    <a:pt x="3105800" y="979075"/>
                  </a:lnTo>
                  <a:lnTo>
                    <a:pt x="3119790" y="979075"/>
                  </a:lnTo>
                  <a:lnTo>
                    <a:pt x="3133780" y="979075"/>
                  </a:lnTo>
                  <a:lnTo>
                    <a:pt x="3147770" y="979075"/>
                  </a:lnTo>
                  <a:lnTo>
                    <a:pt x="3161761" y="979075"/>
                  </a:lnTo>
                  <a:lnTo>
                    <a:pt x="3175751" y="979075"/>
                  </a:lnTo>
                  <a:lnTo>
                    <a:pt x="3189741" y="979075"/>
                  </a:lnTo>
                  <a:lnTo>
                    <a:pt x="3203731" y="979075"/>
                  </a:lnTo>
                  <a:lnTo>
                    <a:pt x="3217721" y="979075"/>
                  </a:lnTo>
                  <a:lnTo>
                    <a:pt x="3231711" y="979075"/>
                  </a:lnTo>
                  <a:lnTo>
                    <a:pt x="3245701" y="979075"/>
                  </a:lnTo>
                  <a:lnTo>
                    <a:pt x="3259691" y="979075"/>
                  </a:lnTo>
                  <a:lnTo>
                    <a:pt x="3273681" y="979075"/>
                  </a:lnTo>
                  <a:lnTo>
                    <a:pt x="3287671" y="979075"/>
                  </a:lnTo>
                  <a:lnTo>
                    <a:pt x="3301661" y="979075"/>
                  </a:lnTo>
                  <a:lnTo>
                    <a:pt x="3315652" y="979075"/>
                  </a:lnTo>
                  <a:lnTo>
                    <a:pt x="3329642" y="979075"/>
                  </a:lnTo>
                  <a:lnTo>
                    <a:pt x="3343632" y="979075"/>
                  </a:lnTo>
                  <a:lnTo>
                    <a:pt x="3357622" y="979075"/>
                  </a:lnTo>
                  <a:lnTo>
                    <a:pt x="3371612" y="979075"/>
                  </a:lnTo>
                  <a:lnTo>
                    <a:pt x="3385602" y="979075"/>
                  </a:lnTo>
                  <a:lnTo>
                    <a:pt x="3399592" y="979075"/>
                  </a:lnTo>
                  <a:lnTo>
                    <a:pt x="3413582" y="979075"/>
                  </a:lnTo>
                  <a:lnTo>
                    <a:pt x="3427572" y="979075"/>
                  </a:lnTo>
                  <a:lnTo>
                    <a:pt x="3441562" y="979075"/>
                  </a:lnTo>
                  <a:lnTo>
                    <a:pt x="3455552" y="979075"/>
                  </a:lnTo>
                  <a:lnTo>
                    <a:pt x="3469543" y="979075"/>
                  </a:lnTo>
                  <a:lnTo>
                    <a:pt x="3483533" y="979075"/>
                  </a:lnTo>
                  <a:lnTo>
                    <a:pt x="3497523" y="979075"/>
                  </a:lnTo>
                  <a:lnTo>
                    <a:pt x="3511513" y="979075"/>
                  </a:lnTo>
                  <a:lnTo>
                    <a:pt x="3525503" y="979075"/>
                  </a:lnTo>
                  <a:lnTo>
                    <a:pt x="3539493" y="979075"/>
                  </a:lnTo>
                  <a:lnTo>
                    <a:pt x="3553483" y="979075"/>
                  </a:lnTo>
                  <a:lnTo>
                    <a:pt x="3567473" y="979075"/>
                  </a:lnTo>
                  <a:lnTo>
                    <a:pt x="3581463" y="979075"/>
                  </a:lnTo>
                  <a:lnTo>
                    <a:pt x="3595453" y="979075"/>
                  </a:lnTo>
                  <a:lnTo>
                    <a:pt x="3609444" y="979075"/>
                  </a:lnTo>
                  <a:lnTo>
                    <a:pt x="3623434" y="979075"/>
                  </a:lnTo>
                  <a:lnTo>
                    <a:pt x="3637424" y="979075"/>
                  </a:lnTo>
                  <a:lnTo>
                    <a:pt x="3651414" y="979075"/>
                  </a:lnTo>
                  <a:lnTo>
                    <a:pt x="3665404" y="979075"/>
                  </a:lnTo>
                  <a:lnTo>
                    <a:pt x="3679394" y="979075"/>
                  </a:lnTo>
                  <a:lnTo>
                    <a:pt x="3693384" y="979075"/>
                  </a:lnTo>
                  <a:lnTo>
                    <a:pt x="3707374" y="979075"/>
                  </a:lnTo>
                  <a:lnTo>
                    <a:pt x="3721364" y="979075"/>
                  </a:lnTo>
                  <a:lnTo>
                    <a:pt x="3735354" y="979075"/>
                  </a:lnTo>
                  <a:lnTo>
                    <a:pt x="3749344" y="979075"/>
                  </a:lnTo>
                  <a:lnTo>
                    <a:pt x="3763335" y="979075"/>
                  </a:lnTo>
                  <a:lnTo>
                    <a:pt x="3777325" y="979075"/>
                  </a:lnTo>
                  <a:lnTo>
                    <a:pt x="3791315" y="979075"/>
                  </a:lnTo>
                  <a:lnTo>
                    <a:pt x="3805305" y="979075"/>
                  </a:lnTo>
                  <a:lnTo>
                    <a:pt x="3819295" y="979075"/>
                  </a:lnTo>
                  <a:lnTo>
                    <a:pt x="3833285" y="979075"/>
                  </a:lnTo>
                  <a:lnTo>
                    <a:pt x="3847275" y="979075"/>
                  </a:lnTo>
                  <a:lnTo>
                    <a:pt x="3861265" y="979075"/>
                  </a:lnTo>
                  <a:lnTo>
                    <a:pt x="3875255" y="979075"/>
                  </a:lnTo>
                  <a:lnTo>
                    <a:pt x="3889245" y="979075"/>
                  </a:lnTo>
                  <a:lnTo>
                    <a:pt x="3903235" y="979075"/>
                  </a:lnTo>
                  <a:lnTo>
                    <a:pt x="3917226" y="979075"/>
                  </a:lnTo>
                  <a:lnTo>
                    <a:pt x="3931216" y="979075"/>
                  </a:lnTo>
                  <a:lnTo>
                    <a:pt x="3945206" y="979075"/>
                  </a:lnTo>
                  <a:lnTo>
                    <a:pt x="3959196" y="979075"/>
                  </a:lnTo>
                  <a:lnTo>
                    <a:pt x="3973186" y="979075"/>
                  </a:lnTo>
                  <a:lnTo>
                    <a:pt x="3987176" y="979075"/>
                  </a:lnTo>
                  <a:lnTo>
                    <a:pt x="4001166" y="979075"/>
                  </a:lnTo>
                  <a:lnTo>
                    <a:pt x="4015156" y="979075"/>
                  </a:lnTo>
                  <a:lnTo>
                    <a:pt x="4029146" y="979075"/>
                  </a:lnTo>
                  <a:lnTo>
                    <a:pt x="4043136" y="979075"/>
                  </a:lnTo>
                  <a:lnTo>
                    <a:pt x="4057126" y="979075"/>
                  </a:lnTo>
                  <a:lnTo>
                    <a:pt x="4071117" y="979075"/>
                  </a:lnTo>
                  <a:lnTo>
                    <a:pt x="4085107" y="979075"/>
                  </a:lnTo>
                  <a:lnTo>
                    <a:pt x="4099097" y="979075"/>
                  </a:lnTo>
                  <a:lnTo>
                    <a:pt x="4113087" y="979075"/>
                  </a:lnTo>
                  <a:lnTo>
                    <a:pt x="4127077" y="979075"/>
                  </a:lnTo>
                  <a:lnTo>
                    <a:pt x="4141067" y="979075"/>
                  </a:lnTo>
                  <a:lnTo>
                    <a:pt x="4155057" y="979075"/>
                  </a:lnTo>
                </a:path>
              </a:pathLst>
            </a:custGeom>
            <a:ln w="40651" cap="flat">
              <a:solidFill>
                <a:srgbClr val="D3D3D3">
                  <a:alpha val="100000"/>
                </a:srgbClr>
              </a:solidFill>
              <a:prstDash val="solid"/>
              <a:round/>
            </a:ln>
          </p:spPr>
          <p:txBody>
            <a:bodyPr/>
            <a:lstStyle/>
            <a:p/>
          </p:txBody>
        </p:sp>
        <p:sp>
          <p:nvSpPr>
            <p:cNvPr id="43" name="pl43"/>
            <p:cNvSpPr/>
            <p:nvPr/>
          </p:nvSpPr>
          <p:spPr>
            <a:xfrm>
              <a:off x="2737948" y="408812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905232"/>
              <a:ext cx="4155057" cy="1223843"/>
            </a:xfrm>
            <a:custGeom>
              <a:avLst/>
              <a:pathLst>
                <a:path w="4155057" h="1223843">
                  <a:moveTo>
                    <a:pt x="0" y="489373"/>
                  </a:moveTo>
                  <a:lnTo>
                    <a:pt x="13990" y="489344"/>
                  </a:lnTo>
                  <a:lnTo>
                    <a:pt x="27980" y="489310"/>
                  </a:lnTo>
                  <a:lnTo>
                    <a:pt x="41970" y="489270"/>
                  </a:lnTo>
                  <a:lnTo>
                    <a:pt x="55960" y="489224"/>
                  </a:lnTo>
                  <a:lnTo>
                    <a:pt x="69950" y="489169"/>
                  </a:lnTo>
                  <a:lnTo>
                    <a:pt x="83940" y="489104"/>
                  </a:lnTo>
                  <a:lnTo>
                    <a:pt x="97930" y="489028"/>
                  </a:lnTo>
                  <a:lnTo>
                    <a:pt x="111920" y="488939"/>
                  </a:lnTo>
                  <a:lnTo>
                    <a:pt x="125910" y="488834"/>
                  </a:lnTo>
                  <a:lnTo>
                    <a:pt x="139900" y="488711"/>
                  </a:lnTo>
                  <a:lnTo>
                    <a:pt x="153891" y="488567"/>
                  </a:lnTo>
                  <a:lnTo>
                    <a:pt x="167881" y="488397"/>
                  </a:lnTo>
                  <a:lnTo>
                    <a:pt x="181871" y="488198"/>
                  </a:lnTo>
                  <a:lnTo>
                    <a:pt x="195861" y="487964"/>
                  </a:lnTo>
                  <a:lnTo>
                    <a:pt x="209851" y="487689"/>
                  </a:lnTo>
                  <a:lnTo>
                    <a:pt x="223841" y="487366"/>
                  </a:lnTo>
                  <a:lnTo>
                    <a:pt x="237831" y="486987"/>
                  </a:lnTo>
                  <a:lnTo>
                    <a:pt x="251821" y="486543"/>
                  </a:lnTo>
                  <a:lnTo>
                    <a:pt x="265811" y="486021"/>
                  </a:lnTo>
                  <a:lnTo>
                    <a:pt x="279801" y="485410"/>
                  </a:lnTo>
                  <a:lnTo>
                    <a:pt x="293791" y="484693"/>
                  </a:lnTo>
                  <a:lnTo>
                    <a:pt x="307782" y="483853"/>
                  </a:lnTo>
                  <a:lnTo>
                    <a:pt x="321772" y="482869"/>
                  </a:lnTo>
                  <a:lnTo>
                    <a:pt x="335762" y="481719"/>
                  </a:lnTo>
                  <a:lnTo>
                    <a:pt x="349752" y="480373"/>
                  </a:lnTo>
                  <a:lnTo>
                    <a:pt x="363742" y="478801"/>
                  </a:lnTo>
                  <a:lnTo>
                    <a:pt x="377732" y="476966"/>
                  </a:lnTo>
                  <a:lnTo>
                    <a:pt x="391722" y="474827"/>
                  </a:lnTo>
                  <a:lnTo>
                    <a:pt x="405712" y="472337"/>
                  </a:lnTo>
                  <a:lnTo>
                    <a:pt x="419702" y="469444"/>
                  </a:lnTo>
                  <a:lnTo>
                    <a:pt x="433692" y="466088"/>
                  </a:lnTo>
                  <a:lnTo>
                    <a:pt x="447682" y="462204"/>
                  </a:lnTo>
                  <a:lnTo>
                    <a:pt x="461673" y="457721"/>
                  </a:lnTo>
                  <a:lnTo>
                    <a:pt x="475663" y="452562"/>
                  </a:lnTo>
                  <a:lnTo>
                    <a:pt x="489653" y="446644"/>
                  </a:lnTo>
                  <a:lnTo>
                    <a:pt x="503643" y="439884"/>
                  </a:lnTo>
                  <a:lnTo>
                    <a:pt x="517633" y="432194"/>
                  </a:lnTo>
                  <a:lnTo>
                    <a:pt x="531623" y="423492"/>
                  </a:lnTo>
                  <a:lnTo>
                    <a:pt x="545613" y="413701"/>
                  </a:lnTo>
                  <a:lnTo>
                    <a:pt x="559603" y="402756"/>
                  </a:lnTo>
                  <a:lnTo>
                    <a:pt x="573593" y="390609"/>
                  </a:lnTo>
                  <a:lnTo>
                    <a:pt x="587583" y="377236"/>
                  </a:lnTo>
                  <a:lnTo>
                    <a:pt x="601574" y="362642"/>
                  </a:lnTo>
                  <a:lnTo>
                    <a:pt x="615564" y="346868"/>
                  </a:lnTo>
                  <a:lnTo>
                    <a:pt x="629554" y="329995"/>
                  </a:lnTo>
                  <a:lnTo>
                    <a:pt x="643544" y="312148"/>
                  </a:lnTo>
                  <a:lnTo>
                    <a:pt x="657534" y="293489"/>
                  </a:lnTo>
                  <a:lnTo>
                    <a:pt x="671524" y="274221"/>
                  </a:lnTo>
                  <a:lnTo>
                    <a:pt x="685514" y="254574"/>
                  </a:lnTo>
                  <a:lnTo>
                    <a:pt x="699504" y="234799"/>
                  </a:lnTo>
                  <a:lnTo>
                    <a:pt x="713494" y="215152"/>
                  </a:lnTo>
                  <a:lnTo>
                    <a:pt x="727484" y="195883"/>
                  </a:lnTo>
                  <a:lnTo>
                    <a:pt x="741474" y="177225"/>
                  </a:lnTo>
                  <a:lnTo>
                    <a:pt x="755465" y="159377"/>
                  </a:lnTo>
                  <a:lnTo>
                    <a:pt x="769455" y="142505"/>
                  </a:lnTo>
                  <a:lnTo>
                    <a:pt x="783445" y="126731"/>
                  </a:lnTo>
                  <a:lnTo>
                    <a:pt x="797435" y="112137"/>
                  </a:lnTo>
                  <a:lnTo>
                    <a:pt x="811425" y="98763"/>
                  </a:lnTo>
                  <a:lnTo>
                    <a:pt x="825415" y="86616"/>
                  </a:lnTo>
                  <a:lnTo>
                    <a:pt x="839405" y="75671"/>
                  </a:lnTo>
                  <a:lnTo>
                    <a:pt x="853395" y="65880"/>
                  </a:lnTo>
                  <a:lnTo>
                    <a:pt x="867385" y="57178"/>
                  </a:lnTo>
                  <a:lnTo>
                    <a:pt x="881375" y="49489"/>
                  </a:lnTo>
                  <a:lnTo>
                    <a:pt x="895365" y="42728"/>
                  </a:lnTo>
                  <a:lnTo>
                    <a:pt x="909356" y="36810"/>
                  </a:lnTo>
                  <a:lnTo>
                    <a:pt x="923346" y="31651"/>
                  </a:lnTo>
                  <a:lnTo>
                    <a:pt x="937336" y="27168"/>
                  </a:lnTo>
                  <a:lnTo>
                    <a:pt x="951326" y="23284"/>
                  </a:lnTo>
                  <a:lnTo>
                    <a:pt x="965316" y="19929"/>
                  </a:lnTo>
                  <a:lnTo>
                    <a:pt x="979306" y="17035"/>
                  </a:lnTo>
                  <a:lnTo>
                    <a:pt x="993296" y="14546"/>
                  </a:lnTo>
                  <a:lnTo>
                    <a:pt x="1007286" y="12407"/>
                  </a:lnTo>
                  <a:lnTo>
                    <a:pt x="1021276" y="10572"/>
                  </a:lnTo>
                  <a:lnTo>
                    <a:pt x="1035266" y="9000"/>
                  </a:lnTo>
                  <a:lnTo>
                    <a:pt x="1049256" y="7654"/>
                  </a:lnTo>
                  <a:lnTo>
                    <a:pt x="1063247" y="6503"/>
                  </a:lnTo>
                  <a:lnTo>
                    <a:pt x="1077237" y="5519"/>
                  </a:lnTo>
                  <a:lnTo>
                    <a:pt x="1091227" y="4680"/>
                  </a:lnTo>
                  <a:lnTo>
                    <a:pt x="1105217" y="3963"/>
                  </a:lnTo>
                  <a:lnTo>
                    <a:pt x="1119207" y="3351"/>
                  </a:lnTo>
                  <a:lnTo>
                    <a:pt x="1133197" y="2830"/>
                  </a:lnTo>
                  <a:lnTo>
                    <a:pt x="1147187" y="2385"/>
                  </a:lnTo>
                  <a:lnTo>
                    <a:pt x="1161177" y="2006"/>
                  </a:lnTo>
                  <a:lnTo>
                    <a:pt x="1175167" y="1684"/>
                  </a:lnTo>
                  <a:lnTo>
                    <a:pt x="1189157" y="1409"/>
                  </a:lnTo>
                  <a:lnTo>
                    <a:pt x="1203148" y="1174"/>
                  </a:lnTo>
                  <a:lnTo>
                    <a:pt x="1217138" y="975"/>
                  </a:lnTo>
                  <a:lnTo>
                    <a:pt x="1231128" y="805"/>
                  </a:lnTo>
                  <a:lnTo>
                    <a:pt x="1245118" y="661"/>
                  </a:lnTo>
                  <a:lnTo>
                    <a:pt x="1259108" y="538"/>
                  </a:lnTo>
                  <a:lnTo>
                    <a:pt x="1273098" y="433"/>
                  </a:lnTo>
                  <a:lnTo>
                    <a:pt x="1287088" y="344"/>
                  </a:lnTo>
                  <a:lnTo>
                    <a:pt x="1301078" y="268"/>
                  </a:lnTo>
                  <a:lnTo>
                    <a:pt x="1315068" y="204"/>
                  </a:lnTo>
                  <a:lnTo>
                    <a:pt x="1329058" y="149"/>
                  </a:lnTo>
                  <a:lnTo>
                    <a:pt x="1343048" y="102"/>
                  </a:lnTo>
                  <a:lnTo>
                    <a:pt x="1357039" y="62"/>
                  </a:lnTo>
                  <a:lnTo>
                    <a:pt x="1371029" y="28"/>
                  </a:lnTo>
                  <a:lnTo>
                    <a:pt x="1385019" y="0"/>
                  </a:lnTo>
                  <a:lnTo>
                    <a:pt x="1385019" y="0"/>
                  </a:lnTo>
                  <a:lnTo>
                    <a:pt x="1399009" y="28"/>
                  </a:lnTo>
                  <a:lnTo>
                    <a:pt x="1412999" y="62"/>
                  </a:lnTo>
                  <a:lnTo>
                    <a:pt x="1426989" y="102"/>
                  </a:lnTo>
                  <a:lnTo>
                    <a:pt x="1440979" y="149"/>
                  </a:lnTo>
                  <a:lnTo>
                    <a:pt x="1454969" y="204"/>
                  </a:lnTo>
                  <a:lnTo>
                    <a:pt x="1468959" y="268"/>
                  </a:lnTo>
                  <a:lnTo>
                    <a:pt x="1482949" y="344"/>
                  </a:lnTo>
                  <a:lnTo>
                    <a:pt x="1496939" y="433"/>
                  </a:lnTo>
                  <a:lnTo>
                    <a:pt x="1510930" y="538"/>
                  </a:lnTo>
                  <a:lnTo>
                    <a:pt x="1524920" y="661"/>
                  </a:lnTo>
                  <a:lnTo>
                    <a:pt x="1538910" y="805"/>
                  </a:lnTo>
                  <a:lnTo>
                    <a:pt x="1552900" y="975"/>
                  </a:lnTo>
                  <a:lnTo>
                    <a:pt x="1566890" y="1174"/>
                  </a:lnTo>
                  <a:lnTo>
                    <a:pt x="1580880" y="1409"/>
                  </a:lnTo>
                  <a:lnTo>
                    <a:pt x="1594870" y="1684"/>
                  </a:lnTo>
                  <a:lnTo>
                    <a:pt x="1608860" y="2006"/>
                  </a:lnTo>
                  <a:lnTo>
                    <a:pt x="1622850" y="2385"/>
                  </a:lnTo>
                  <a:lnTo>
                    <a:pt x="1636840" y="2830"/>
                  </a:lnTo>
                  <a:lnTo>
                    <a:pt x="1650830" y="3351"/>
                  </a:lnTo>
                  <a:lnTo>
                    <a:pt x="1664821" y="3963"/>
                  </a:lnTo>
                  <a:lnTo>
                    <a:pt x="1678811" y="4680"/>
                  </a:lnTo>
                  <a:lnTo>
                    <a:pt x="1692801" y="5519"/>
                  </a:lnTo>
                  <a:lnTo>
                    <a:pt x="1706791" y="6503"/>
                  </a:lnTo>
                  <a:lnTo>
                    <a:pt x="1720781" y="7654"/>
                  </a:lnTo>
                  <a:lnTo>
                    <a:pt x="1734771" y="9000"/>
                  </a:lnTo>
                  <a:lnTo>
                    <a:pt x="1748761" y="10572"/>
                  </a:lnTo>
                  <a:lnTo>
                    <a:pt x="1762751" y="12407"/>
                  </a:lnTo>
                  <a:lnTo>
                    <a:pt x="1776741" y="14546"/>
                  </a:lnTo>
                  <a:lnTo>
                    <a:pt x="1790731" y="17035"/>
                  </a:lnTo>
                  <a:lnTo>
                    <a:pt x="1804722" y="19929"/>
                  </a:lnTo>
                  <a:lnTo>
                    <a:pt x="1818712" y="23284"/>
                  </a:lnTo>
                  <a:lnTo>
                    <a:pt x="1832702" y="27168"/>
                  </a:lnTo>
                  <a:lnTo>
                    <a:pt x="1846692" y="31651"/>
                  </a:lnTo>
                  <a:lnTo>
                    <a:pt x="1860682" y="36810"/>
                  </a:lnTo>
                  <a:lnTo>
                    <a:pt x="1874672" y="42728"/>
                  </a:lnTo>
                  <a:lnTo>
                    <a:pt x="1888662" y="49489"/>
                  </a:lnTo>
                  <a:lnTo>
                    <a:pt x="1902652" y="57178"/>
                  </a:lnTo>
                  <a:lnTo>
                    <a:pt x="1916642" y="65880"/>
                  </a:lnTo>
                  <a:lnTo>
                    <a:pt x="1930632" y="75671"/>
                  </a:lnTo>
                  <a:lnTo>
                    <a:pt x="1944622" y="86616"/>
                  </a:lnTo>
                  <a:lnTo>
                    <a:pt x="1958613" y="98763"/>
                  </a:lnTo>
                  <a:lnTo>
                    <a:pt x="1972603" y="112137"/>
                  </a:lnTo>
                  <a:lnTo>
                    <a:pt x="1986593" y="126731"/>
                  </a:lnTo>
                  <a:lnTo>
                    <a:pt x="2000583" y="142505"/>
                  </a:lnTo>
                  <a:lnTo>
                    <a:pt x="2014573" y="159377"/>
                  </a:lnTo>
                  <a:lnTo>
                    <a:pt x="2028563" y="177225"/>
                  </a:lnTo>
                  <a:lnTo>
                    <a:pt x="2042553" y="195883"/>
                  </a:lnTo>
                  <a:lnTo>
                    <a:pt x="2056543" y="215152"/>
                  </a:lnTo>
                  <a:lnTo>
                    <a:pt x="2070533" y="234799"/>
                  </a:lnTo>
                  <a:lnTo>
                    <a:pt x="2084523" y="254574"/>
                  </a:lnTo>
                  <a:lnTo>
                    <a:pt x="2098513" y="274221"/>
                  </a:lnTo>
                  <a:lnTo>
                    <a:pt x="2112504" y="293489"/>
                  </a:lnTo>
                  <a:lnTo>
                    <a:pt x="2126494" y="312148"/>
                  </a:lnTo>
                  <a:lnTo>
                    <a:pt x="2140484" y="329995"/>
                  </a:lnTo>
                  <a:lnTo>
                    <a:pt x="2154474" y="346868"/>
                  </a:lnTo>
                  <a:lnTo>
                    <a:pt x="2168464" y="362642"/>
                  </a:lnTo>
                  <a:lnTo>
                    <a:pt x="2182454" y="377236"/>
                  </a:lnTo>
                  <a:lnTo>
                    <a:pt x="2196444" y="390609"/>
                  </a:lnTo>
                  <a:lnTo>
                    <a:pt x="2210434" y="402756"/>
                  </a:lnTo>
                  <a:lnTo>
                    <a:pt x="2224424" y="413701"/>
                  </a:lnTo>
                  <a:lnTo>
                    <a:pt x="2238414" y="423492"/>
                  </a:lnTo>
                  <a:lnTo>
                    <a:pt x="2252404" y="432194"/>
                  </a:lnTo>
                  <a:lnTo>
                    <a:pt x="2266395" y="439884"/>
                  </a:lnTo>
                  <a:lnTo>
                    <a:pt x="2280385" y="446644"/>
                  </a:lnTo>
                  <a:lnTo>
                    <a:pt x="2294375" y="452562"/>
                  </a:lnTo>
                  <a:lnTo>
                    <a:pt x="2308365" y="457721"/>
                  </a:lnTo>
                  <a:lnTo>
                    <a:pt x="2322355" y="462204"/>
                  </a:lnTo>
                  <a:lnTo>
                    <a:pt x="2336345" y="466088"/>
                  </a:lnTo>
                  <a:lnTo>
                    <a:pt x="2350335" y="469444"/>
                  </a:lnTo>
                  <a:lnTo>
                    <a:pt x="2364325" y="472337"/>
                  </a:lnTo>
                  <a:lnTo>
                    <a:pt x="2378315" y="474827"/>
                  </a:lnTo>
                  <a:lnTo>
                    <a:pt x="2392305" y="476966"/>
                  </a:lnTo>
                  <a:lnTo>
                    <a:pt x="2406296" y="478801"/>
                  </a:lnTo>
                  <a:lnTo>
                    <a:pt x="2420286" y="480373"/>
                  </a:lnTo>
                  <a:lnTo>
                    <a:pt x="2434276" y="481719"/>
                  </a:lnTo>
                  <a:lnTo>
                    <a:pt x="2448266" y="482869"/>
                  </a:lnTo>
                  <a:lnTo>
                    <a:pt x="2462256" y="483853"/>
                  </a:lnTo>
                  <a:lnTo>
                    <a:pt x="2476246" y="484693"/>
                  </a:lnTo>
                  <a:lnTo>
                    <a:pt x="2490236" y="485410"/>
                  </a:lnTo>
                  <a:lnTo>
                    <a:pt x="2504226" y="486021"/>
                  </a:lnTo>
                  <a:lnTo>
                    <a:pt x="2518216" y="486543"/>
                  </a:lnTo>
                  <a:lnTo>
                    <a:pt x="2532206" y="486987"/>
                  </a:lnTo>
                  <a:lnTo>
                    <a:pt x="2546196" y="487366"/>
                  </a:lnTo>
                  <a:lnTo>
                    <a:pt x="2560187" y="487689"/>
                  </a:lnTo>
                  <a:lnTo>
                    <a:pt x="2574177" y="487964"/>
                  </a:lnTo>
                  <a:lnTo>
                    <a:pt x="2588167" y="488198"/>
                  </a:lnTo>
                  <a:lnTo>
                    <a:pt x="2602157" y="488397"/>
                  </a:lnTo>
                  <a:lnTo>
                    <a:pt x="2616147" y="488567"/>
                  </a:lnTo>
                  <a:lnTo>
                    <a:pt x="2630137" y="488711"/>
                  </a:lnTo>
                  <a:lnTo>
                    <a:pt x="2644127" y="488834"/>
                  </a:lnTo>
                  <a:lnTo>
                    <a:pt x="2658117" y="488939"/>
                  </a:lnTo>
                  <a:lnTo>
                    <a:pt x="2672107" y="489028"/>
                  </a:lnTo>
                  <a:lnTo>
                    <a:pt x="2686097" y="489104"/>
                  </a:lnTo>
                  <a:lnTo>
                    <a:pt x="2700087" y="489169"/>
                  </a:lnTo>
                  <a:lnTo>
                    <a:pt x="2714078" y="489224"/>
                  </a:lnTo>
                  <a:lnTo>
                    <a:pt x="2728068" y="489270"/>
                  </a:lnTo>
                  <a:lnTo>
                    <a:pt x="2742058" y="489310"/>
                  </a:lnTo>
                  <a:lnTo>
                    <a:pt x="2756048" y="489344"/>
                  </a:lnTo>
                  <a:lnTo>
                    <a:pt x="2770038" y="489373"/>
                  </a:lnTo>
                  <a:lnTo>
                    <a:pt x="2770038" y="489783"/>
                  </a:lnTo>
                  <a:lnTo>
                    <a:pt x="2784028" y="489827"/>
                  </a:lnTo>
                  <a:lnTo>
                    <a:pt x="2798018" y="489877"/>
                  </a:lnTo>
                  <a:lnTo>
                    <a:pt x="2812008" y="489937"/>
                  </a:lnTo>
                  <a:lnTo>
                    <a:pt x="2825998" y="490007"/>
                  </a:lnTo>
                  <a:lnTo>
                    <a:pt x="2839988" y="490089"/>
                  </a:lnTo>
                  <a:lnTo>
                    <a:pt x="2853978" y="490186"/>
                  </a:lnTo>
                  <a:lnTo>
                    <a:pt x="2867969" y="490300"/>
                  </a:lnTo>
                  <a:lnTo>
                    <a:pt x="2881959" y="490434"/>
                  </a:lnTo>
                  <a:lnTo>
                    <a:pt x="2895949" y="490591"/>
                  </a:lnTo>
                  <a:lnTo>
                    <a:pt x="2909939" y="490775"/>
                  </a:lnTo>
                  <a:lnTo>
                    <a:pt x="2923929" y="490992"/>
                  </a:lnTo>
                  <a:lnTo>
                    <a:pt x="2937919" y="491247"/>
                  </a:lnTo>
                  <a:lnTo>
                    <a:pt x="2951909" y="491546"/>
                  </a:lnTo>
                  <a:lnTo>
                    <a:pt x="2965899" y="491897"/>
                  </a:lnTo>
                  <a:lnTo>
                    <a:pt x="2979889" y="492309"/>
                  </a:lnTo>
                  <a:lnTo>
                    <a:pt x="2993879" y="492794"/>
                  </a:lnTo>
                  <a:lnTo>
                    <a:pt x="3007870" y="493362"/>
                  </a:lnTo>
                  <a:lnTo>
                    <a:pt x="3021860" y="494029"/>
                  </a:lnTo>
                  <a:lnTo>
                    <a:pt x="3035850" y="494811"/>
                  </a:lnTo>
                  <a:lnTo>
                    <a:pt x="3049840" y="495728"/>
                  </a:lnTo>
                  <a:lnTo>
                    <a:pt x="3063830" y="496803"/>
                  </a:lnTo>
                  <a:lnTo>
                    <a:pt x="3077820" y="498063"/>
                  </a:lnTo>
                  <a:lnTo>
                    <a:pt x="3091810" y="499538"/>
                  </a:lnTo>
                  <a:lnTo>
                    <a:pt x="3105800" y="501265"/>
                  </a:lnTo>
                  <a:lnTo>
                    <a:pt x="3119790" y="503283"/>
                  </a:lnTo>
                  <a:lnTo>
                    <a:pt x="3133780" y="505642"/>
                  </a:lnTo>
                  <a:lnTo>
                    <a:pt x="3147770" y="508394"/>
                  </a:lnTo>
                  <a:lnTo>
                    <a:pt x="3161761" y="511602"/>
                  </a:lnTo>
                  <a:lnTo>
                    <a:pt x="3175751" y="515337"/>
                  </a:lnTo>
                  <a:lnTo>
                    <a:pt x="3189741" y="519677"/>
                  </a:lnTo>
                  <a:lnTo>
                    <a:pt x="3203731" y="524711"/>
                  </a:lnTo>
                  <a:lnTo>
                    <a:pt x="3217721" y="530536"/>
                  </a:lnTo>
                  <a:lnTo>
                    <a:pt x="3231711" y="537260"/>
                  </a:lnTo>
                  <a:lnTo>
                    <a:pt x="3245701" y="544999"/>
                  </a:lnTo>
                  <a:lnTo>
                    <a:pt x="3259691" y="553876"/>
                  </a:lnTo>
                  <a:lnTo>
                    <a:pt x="3273681" y="564017"/>
                  </a:lnTo>
                  <a:lnTo>
                    <a:pt x="3287671" y="575552"/>
                  </a:lnTo>
                  <a:lnTo>
                    <a:pt x="3301661" y="588605"/>
                  </a:lnTo>
                  <a:lnTo>
                    <a:pt x="3315652" y="603291"/>
                  </a:lnTo>
                  <a:lnTo>
                    <a:pt x="3329642" y="619708"/>
                  </a:lnTo>
                  <a:lnTo>
                    <a:pt x="3343632" y="637929"/>
                  </a:lnTo>
                  <a:lnTo>
                    <a:pt x="3357622" y="657989"/>
                  </a:lnTo>
                  <a:lnTo>
                    <a:pt x="3371612" y="679880"/>
                  </a:lnTo>
                  <a:lnTo>
                    <a:pt x="3385602" y="703541"/>
                  </a:lnTo>
                  <a:lnTo>
                    <a:pt x="3399592" y="728849"/>
                  </a:lnTo>
                  <a:lnTo>
                    <a:pt x="3413582" y="755621"/>
                  </a:lnTo>
                  <a:lnTo>
                    <a:pt x="3427572" y="783609"/>
                  </a:lnTo>
                  <a:lnTo>
                    <a:pt x="3441562" y="812512"/>
                  </a:lnTo>
                  <a:lnTo>
                    <a:pt x="3455552" y="841982"/>
                  </a:lnTo>
                  <a:lnTo>
                    <a:pt x="3469543" y="871645"/>
                  </a:lnTo>
                  <a:lnTo>
                    <a:pt x="3483533" y="901115"/>
                  </a:lnTo>
                  <a:lnTo>
                    <a:pt x="3497523" y="930017"/>
                  </a:lnTo>
                  <a:lnTo>
                    <a:pt x="3511513" y="958006"/>
                  </a:lnTo>
                  <a:lnTo>
                    <a:pt x="3525503" y="984777"/>
                  </a:lnTo>
                  <a:lnTo>
                    <a:pt x="3539493" y="1010086"/>
                  </a:lnTo>
                  <a:lnTo>
                    <a:pt x="3553483" y="1033746"/>
                  </a:lnTo>
                  <a:lnTo>
                    <a:pt x="3567473" y="1055638"/>
                  </a:lnTo>
                  <a:lnTo>
                    <a:pt x="3581463" y="1075698"/>
                  </a:lnTo>
                  <a:lnTo>
                    <a:pt x="3595453" y="1093918"/>
                  </a:lnTo>
                  <a:lnTo>
                    <a:pt x="3609444" y="1110336"/>
                  </a:lnTo>
                  <a:lnTo>
                    <a:pt x="3623434" y="1125022"/>
                  </a:lnTo>
                  <a:lnTo>
                    <a:pt x="3637424" y="1138075"/>
                  </a:lnTo>
                  <a:lnTo>
                    <a:pt x="3651414" y="1149610"/>
                  </a:lnTo>
                  <a:lnTo>
                    <a:pt x="3665404" y="1159751"/>
                  </a:lnTo>
                  <a:lnTo>
                    <a:pt x="3679394" y="1168627"/>
                  </a:lnTo>
                  <a:lnTo>
                    <a:pt x="3693384" y="1176366"/>
                  </a:lnTo>
                  <a:lnTo>
                    <a:pt x="3707374" y="1183091"/>
                  </a:lnTo>
                  <a:lnTo>
                    <a:pt x="3721364" y="1188916"/>
                  </a:lnTo>
                  <a:lnTo>
                    <a:pt x="3735354" y="1193950"/>
                  </a:lnTo>
                  <a:lnTo>
                    <a:pt x="3749344" y="1198290"/>
                  </a:lnTo>
                  <a:lnTo>
                    <a:pt x="3763335" y="1202024"/>
                  </a:lnTo>
                  <a:lnTo>
                    <a:pt x="3777325" y="1205232"/>
                  </a:lnTo>
                  <a:lnTo>
                    <a:pt x="3791315" y="1207985"/>
                  </a:lnTo>
                  <a:lnTo>
                    <a:pt x="3805305" y="1210343"/>
                  </a:lnTo>
                  <a:lnTo>
                    <a:pt x="3819295" y="1212362"/>
                  </a:lnTo>
                  <a:lnTo>
                    <a:pt x="3833285" y="1214088"/>
                  </a:lnTo>
                  <a:lnTo>
                    <a:pt x="3847275" y="1215563"/>
                  </a:lnTo>
                  <a:lnTo>
                    <a:pt x="3861265" y="1216823"/>
                  </a:lnTo>
                  <a:lnTo>
                    <a:pt x="3875255" y="1217898"/>
                  </a:lnTo>
                  <a:lnTo>
                    <a:pt x="3889245" y="1218816"/>
                  </a:lnTo>
                  <a:lnTo>
                    <a:pt x="3903235" y="1219598"/>
                  </a:lnTo>
                  <a:lnTo>
                    <a:pt x="3917226" y="1220265"/>
                  </a:lnTo>
                  <a:lnTo>
                    <a:pt x="3931216" y="1220833"/>
                  </a:lnTo>
                  <a:lnTo>
                    <a:pt x="3945206" y="1221317"/>
                  </a:lnTo>
                  <a:lnTo>
                    <a:pt x="3959196" y="1221730"/>
                  </a:lnTo>
                  <a:lnTo>
                    <a:pt x="3973186" y="1222081"/>
                  </a:lnTo>
                  <a:lnTo>
                    <a:pt x="3987176" y="1222380"/>
                  </a:lnTo>
                  <a:lnTo>
                    <a:pt x="4001166" y="1222635"/>
                  </a:lnTo>
                  <a:lnTo>
                    <a:pt x="4015156" y="1222851"/>
                  </a:lnTo>
                  <a:lnTo>
                    <a:pt x="4029146" y="1223036"/>
                  </a:lnTo>
                  <a:lnTo>
                    <a:pt x="4043136" y="1223193"/>
                  </a:lnTo>
                  <a:lnTo>
                    <a:pt x="4057126" y="1223327"/>
                  </a:lnTo>
                  <a:lnTo>
                    <a:pt x="4071117" y="1223440"/>
                  </a:lnTo>
                  <a:lnTo>
                    <a:pt x="4085107" y="1223537"/>
                  </a:lnTo>
                  <a:lnTo>
                    <a:pt x="4099097" y="1223620"/>
                  </a:lnTo>
                  <a:lnTo>
                    <a:pt x="4113087" y="1223690"/>
                  </a:lnTo>
                  <a:lnTo>
                    <a:pt x="4127077" y="1223749"/>
                  </a:lnTo>
                  <a:lnTo>
                    <a:pt x="4141067" y="1223800"/>
                  </a:lnTo>
                  <a:lnTo>
                    <a:pt x="4155057" y="1223843"/>
                  </a:lnTo>
                </a:path>
              </a:pathLst>
            </a:custGeom>
            <a:ln w="40651" cap="flat">
              <a:solidFill>
                <a:srgbClr val="D3D3D3">
                  <a:alpha val="100000"/>
                </a:srgbClr>
              </a:solidFill>
              <a:prstDash val="solid"/>
              <a:round/>
            </a:ln>
          </p:spPr>
          <p:txBody>
            <a:bodyPr/>
            <a:lstStyle/>
            <a:p/>
          </p:txBody>
        </p:sp>
        <p:sp>
          <p:nvSpPr>
            <p:cNvPr id="45" name="pl45"/>
            <p:cNvSpPr/>
            <p:nvPr/>
          </p:nvSpPr>
          <p:spPr>
            <a:xfrm>
              <a:off x="2737948" y="905479"/>
              <a:ext cx="4155057" cy="1223843"/>
            </a:xfrm>
            <a:custGeom>
              <a:avLst/>
              <a:pathLst>
                <a:path w="4155057" h="1223843">
                  <a:moveTo>
                    <a:pt x="0" y="734306"/>
                  </a:moveTo>
                  <a:lnTo>
                    <a:pt x="13990" y="734335"/>
                  </a:lnTo>
                  <a:lnTo>
                    <a:pt x="27980" y="734368"/>
                  </a:lnTo>
                  <a:lnTo>
                    <a:pt x="41970" y="734408"/>
                  </a:lnTo>
                  <a:lnTo>
                    <a:pt x="55960" y="734455"/>
                  </a:lnTo>
                  <a:lnTo>
                    <a:pt x="69950" y="734510"/>
                  </a:lnTo>
                  <a:lnTo>
                    <a:pt x="83940" y="734574"/>
                  </a:lnTo>
                  <a:lnTo>
                    <a:pt x="97930" y="734650"/>
                  </a:lnTo>
                  <a:lnTo>
                    <a:pt x="111920" y="734739"/>
                  </a:lnTo>
                  <a:lnTo>
                    <a:pt x="125910" y="734844"/>
                  </a:lnTo>
                  <a:lnTo>
                    <a:pt x="139900" y="734967"/>
                  </a:lnTo>
                  <a:lnTo>
                    <a:pt x="153891" y="735112"/>
                  </a:lnTo>
                  <a:lnTo>
                    <a:pt x="167881" y="735281"/>
                  </a:lnTo>
                  <a:lnTo>
                    <a:pt x="181871" y="735481"/>
                  </a:lnTo>
                  <a:lnTo>
                    <a:pt x="195861" y="735715"/>
                  </a:lnTo>
                  <a:lnTo>
                    <a:pt x="209851" y="735990"/>
                  </a:lnTo>
                  <a:lnTo>
                    <a:pt x="223841" y="736313"/>
                  </a:lnTo>
                  <a:lnTo>
                    <a:pt x="237831" y="736691"/>
                  </a:lnTo>
                  <a:lnTo>
                    <a:pt x="251821" y="737136"/>
                  </a:lnTo>
                  <a:lnTo>
                    <a:pt x="265811" y="737657"/>
                  </a:lnTo>
                  <a:lnTo>
                    <a:pt x="279801" y="738269"/>
                  </a:lnTo>
                  <a:lnTo>
                    <a:pt x="293791" y="738986"/>
                  </a:lnTo>
                  <a:lnTo>
                    <a:pt x="307782" y="739826"/>
                  </a:lnTo>
                  <a:lnTo>
                    <a:pt x="321772" y="740809"/>
                  </a:lnTo>
                  <a:lnTo>
                    <a:pt x="335762" y="741960"/>
                  </a:lnTo>
                  <a:lnTo>
                    <a:pt x="349752" y="743306"/>
                  </a:lnTo>
                  <a:lnTo>
                    <a:pt x="363742" y="744878"/>
                  </a:lnTo>
                  <a:lnTo>
                    <a:pt x="377732" y="746713"/>
                  </a:lnTo>
                  <a:lnTo>
                    <a:pt x="391722" y="748852"/>
                  </a:lnTo>
                  <a:lnTo>
                    <a:pt x="405712" y="751342"/>
                  </a:lnTo>
                  <a:lnTo>
                    <a:pt x="419702" y="754235"/>
                  </a:lnTo>
                  <a:lnTo>
                    <a:pt x="433692" y="757591"/>
                  </a:lnTo>
                  <a:lnTo>
                    <a:pt x="447682" y="761474"/>
                  </a:lnTo>
                  <a:lnTo>
                    <a:pt x="461673" y="765957"/>
                  </a:lnTo>
                  <a:lnTo>
                    <a:pt x="475663" y="771116"/>
                  </a:lnTo>
                  <a:lnTo>
                    <a:pt x="489653" y="777034"/>
                  </a:lnTo>
                  <a:lnTo>
                    <a:pt x="503643" y="783795"/>
                  </a:lnTo>
                  <a:lnTo>
                    <a:pt x="517633" y="791485"/>
                  </a:lnTo>
                  <a:lnTo>
                    <a:pt x="531623" y="800187"/>
                  </a:lnTo>
                  <a:lnTo>
                    <a:pt x="545613" y="809977"/>
                  </a:lnTo>
                  <a:lnTo>
                    <a:pt x="559603" y="820922"/>
                  </a:lnTo>
                  <a:lnTo>
                    <a:pt x="573593" y="833069"/>
                  </a:lnTo>
                  <a:lnTo>
                    <a:pt x="587583" y="846443"/>
                  </a:lnTo>
                  <a:lnTo>
                    <a:pt x="601574" y="861037"/>
                  </a:lnTo>
                  <a:lnTo>
                    <a:pt x="615564" y="876811"/>
                  </a:lnTo>
                  <a:lnTo>
                    <a:pt x="629554" y="893683"/>
                  </a:lnTo>
                  <a:lnTo>
                    <a:pt x="643544" y="911531"/>
                  </a:lnTo>
                  <a:lnTo>
                    <a:pt x="657534" y="930190"/>
                  </a:lnTo>
                  <a:lnTo>
                    <a:pt x="671524" y="949458"/>
                  </a:lnTo>
                  <a:lnTo>
                    <a:pt x="685514" y="969105"/>
                  </a:lnTo>
                  <a:lnTo>
                    <a:pt x="699504" y="988880"/>
                  </a:lnTo>
                  <a:lnTo>
                    <a:pt x="713494" y="1008527"/>
                  </a:lnTo>
                  <a:lnTo>
                    <a:pt x="727484" y="1027795"/>
                  </a:lnTo>
                  <a:lnTo>
                    <a:pt x="741474" y="1046454"/>
                  </a:lnTo>
                  <a:lnTo>
                    <a:pt x="755465" y="1064302"/>
                  </a:lnTo>
                  <a:lnTo>
                    <a:pt x="769455" y="1081174"/>
                  </a:lnTo>
                  <a:lnTo>
                    <a:pt x="783445" y="1096948"/>
                  </a:lnTo>
                  <a:lnTo>
                    <a:pt x="797435" y="1111542"/>
                  </a:lnTo>
                  <a:lnTo>
                    <a:pt x="811425" y="1124915"/>
                  </a:lnTo>
                  <a:lnTo>
                    <a:pt x="825415" y="1137062"/>
                  </a:lnTo>
                  <a:lnTo>
                    <a:pt x="839405" y="1148007"/>
                  </a:lnTo>
                  <a:lnTo>
                    <a:pt x="853395" y="1157798"/>
                  </a:lnTo>
                  <a:lnTo>
                    <a:pt x="867385" y="1166500"/>
                  </a:lnTo>
                  <a:lnTo>
                    <a:pt x="881375" y="1174190"/>
                  </a:lnTo>
                  <a:lnTo>
                    <a:pt x="895365" y="1180951"/>
                  </a:lnTo>
                  <a:lnTo>
                    <a:pt x="909356" y="1186868"/>
                  </a:lnTo>
                  <a:lnTo>
                    <a:pt x="923346" y="1192028"/>
                  </a:lnTo>
                  <a:lnTo>
                    <a:pt x="937336" y="1196511"/>
                  </a:lnTo>
                  <a:lnTo>
                    <a:pt x="951326" y="1200394"/>
                  </a:lnTo>
                  <a:lnTo>
                    <a:pt x="965316" y="1203750"/>
                  </a:lnTo>
                  <a:lnTo>
                    <a:pt x="979306" y="1206643"/>
                  </a:lnTo>
                  <a:lnTo>
                    <a:pt x="993296" y="1209133"/>
                  </a:lnTo>
                  <a:lnTo>
                    <a:pt x="1007286" y="1211272"/>
                  </a:lnTo>
                  <a:lnTo>
                    <a:pt x="1021276" y="1213107"/>
                  </a:lnTo>
                  <a:lnTo>
                    <a:pt x="1035266" y="1214679"/>
                  </a:lnTo>
                  <a:lnTo>
                    <a:pt x="1049256" y="1216025"/>
                  </a:lnTo>
                  <a:lnTo>
                    <a:pt x="1063247" y="1217176"/>
                  </a:lnTo>
                  <a:lnTo>
                    <a:pt x="1077237" y="1218159"/>
                  </a:lnTo>
                  <a:lnTo>
                    <a:pt x="1091227" y="1218999"/>
                  </a:lnTo>
                  <a:lnTo>
                    <a:pt x="1105217" y="1219716"/>
                  </a:lnTo>
                  <a:lnTo>
                    <a:pt x="1119207" y="1220327"/>
                  </a:lnTo>
                  <a:lnTo>
                    <a:pt x="1133197" y="1220849"/>
                  </a:lnTo>
                  <a:lnTo>
                    <a:pt x="1147187" y="1221293"/>
                  </a:lnTo>
                  <a:lnTo>
                    <a:pt x="1161177" y="1221672"/>
                  </a:lnTo>
                  <a:lnTo>
                    <a:pt x="1175167" y="1221995"/>
                  </a:lnTo>
                  <a:lnTo>
                    <a:pt x="1189157" y="1222270"/>
                  </a:lnTo>
                  <a:lnTo>
                    <a:pt x="1203148" y="1222504"/>
                  </a:lnTo>
                  <a:lnTo>
                    <a:pt x="1217138" y="1222703"/>
                  </a:lnTo>
                  <a:lnTo>
                    <a:pt x="1231128" y="1222873"/>
                  </a:lnTo>
                  <a:lnTo>
                    <a:pt x="1245118" y="1223018"/>
                  </a:lnTo>
                  <a:lnTo>
                    <a:pt x="1259108" y="1223141"/>
                  </a:lnTo>
                  <a:lnTo>
                    <a:pt x="1273098" y="1223245"/>
                  </a:lnTo>
                  <a:lnTo>
                    <a:pt x="1287088" y="1223335"/>
                  </a:lnTo>
                  <a:lnTo>
                    <a:pt x="1301078" y="1223410"/>
                  </a:lnTo>
                  <a:lnTo>
                    <a:pt x="1315068" y="1223475"/>
                  </a:lnTo>
                  <a:lnTo>
                    <a:pt x="1329058" y="1223530"/>
                  </a:lnTo>
                  <a:lnTo>
                    <a:pt x="1343048" y="1223577"/>
                  </a:lnTo>
                  <a:lnTo>
                    <a:pt x="1357039" y="1223616"/>
                  </a:lnTo>
                  <a:lnTo>
                    <a:pt x="1371029" y="1223650"/>
                  </a:lnTo>
                  <a:lnTo>
                    <a:pt x="1385019" y="1223679"/>
                  </a:lnTo>
                  <a:lnTo>
                    <a:pt x="1385019" y="1223843"/>
                  </a:lnTo>
                  <a:lnTo>
                    <a:pt x="1399009" y="1223843"/>
                  </a:lnTo>
                  <a:lnTo>
                    <a:pt x="1412999" y="1223843"/>
                  </a:lnTo>
                  <a:lnTo>
                    <a:pt x="1426989" y="1223843"/>
                  </a:lnTo>
                  <a:lnTo>
                    <a:pt x="1440979" y="1223843"/>
                  </a:lnTo>
                  <a:lnTo>
                    <a:pt x="1454969" y="1223843"/>
                  </a:lnTo>
                  <a:lnTo>
                    <a:pt x="1468959" y="1223843"/>
                  </a:lnTo>
                  <a:lnTo>
                    <a:pt x="1482949" y="1223843"/>
                  </a:lnTo>
                  <a:lnTo>
                    <a:pt x="1496939" y="1223843"/>
                  </a:lnTo>
                  <a:lnTo>
                    <a:pt x="1510930" y="1223843"/>
                  </a:lnTo>
                  <a:lnTo>
                    <a:pt x="1524920" y="1223843"/>
                  </a:lnTo>
                  <a:lnTo>
                    <a:pt x="1538910" y="1223843"/>
                  </a:lnTo>
                  <a:lnTo>
                    <a:pt x="1552900" y="1223843"/>
                  </a:lnTo>
                  <a:lnTo>
                    <a:pt x="1566890" y="1223843"/>
                  </a:lnTo>
                  <a:lnTo>
                    <a:pt x="1580880" y="1223843"/>
                  </a:lnTo>
                  <a:lnTo>
                    <a:pt x="1594870" y="1223843"/>
                  </a:lnTo>
                  <a:lnTo>
                    <a:pt x="1608860" y="1223843"/>
                  </a:lnTo>
                  <a:lnTo>
                    <a:pt x="1622850" y="1223843"/>
                  </a:lnTo>
                  <a:lnTo>
                    <a:pt x="1636840" y="1223843"/>
                  </a:lnTo>
                  <a:lnTo>
                    <a:pt x="1650830" y="1223843"/>
                  </a:lnTo>
                  <a:lnTo>
                    <a:pt x="1664821" y="1223843"/>
                  </a:lnTo>
                  <a:lnTo>
                    <a:pt x="1678811" y="1223843"/>
                  </a:lnTo>
                  <a:lnTo>
                    <a:pt x="1692801" y="1223843"/>
                  </a:lnTo>
                  <a:lnTo>
                    <a:pt x="1706791" y="1223843"/>
                  </a:lnTo>
                  <a:lnTo>
                    <a:pt x="1720781" y="1223843"/>
                  </a:lnTo>
                  <a:lnTo>
                    <a:pt x="1734771" y="1223843"/>
                  </a:lnTo>
                  <a:lnTo>
                    <a:pt x="1748761" y="1223843"/>
                  </a:lnTo>
                  <a:lnTo>
                    <a:pt x="1762751" y="1223843"/>
                  </a:lnTo>
                  <a:lnTo>
                    <a:pt x="1776741" y="1223843"/>
                  </a:lnTo>
                  <a:lnTo>
                    <a:pt x="1790731" y="1223843"/>
                  </a:lnTo>
                  <a:lnTo>
                    <a:pt x="1804722" y="1223843"/>
                  </a:lnTo>
                  <a:lnTo>
                    <a:pt x="1818712" y="1223843"/>
                  </a:lnTo>
                  <a:lnTo>
                    <a:pt x="1832702" y="1223843"/>
                  </a:lnTo>
                  <a:lnTo>
                    <a:pt x="1846692" y="1223843"/>
                  </a:lnTo>
                  <a:lnTo>
                    <a:pt x="1860682" y="1223843"/>
                  </a:lnTo>
                  <a:lnTo>
                    <a:pt x="1874672" y="1223843"/>
                  </a:lnTo>
                  <a:lnTo>
                    <a:pt x="1888662" y="1223843"/>
                  </a:lnTo>
                  <a:lnTo>
                    <a:pt x="1902652" y="1223843"/>
                  </a:lnTo>
                  <a:lnTo>
                    <a:pt x="1916642" y="1223843"/>
                  </a:lnTo>
                  <a:lnTo>
                    <a:pt x="1930632" y="1223843"/>
                  </a:lnTo>
                  <a:lnTo>
                    <a:pt x="1944622" y="1223843"/>
                  </a:lnTo>
                  <a:lnTo>
                    <a:pt x="1958613" y="1223843"/>
                  </a:lnTo>
                  <a:lnTo>
                    <a:pt x="1972603" y="1223843"/>
                  </a:lnTo>
                  <a:lnTo>
                    <a:pt x="1986593" y="1223843"/>
                  </a:lnTo>
                  <a:lnTo>
                    <a:pt x="2000583" y="1223843"/>
                  </a:lnTo>
                  <a:lnTo>
                    <a:pt x="2014573" y="1223843"/>
                  </a:lnTo>
                  <a:lnTo>
                    <a:pt x="2028563" y="1223843"/>
                  </a:lnTo>
                  <a:lnTo>
                    <a:pt x="2042553" y="1223843"/>
                  </a:lnTo>
                  <a:lnTo>
                    <a:pt x="2056543" y="1223843"/>
                  </a:lnTo>
                  <a:lnTo>
                    <a:pt x="2070533" y="1223843"/>
                  </a:lnTo>
                  <a:lnTo>
                    <a:pt x="2084523" y="1223843"/>
                  </a:lnTo>
                  <a:lnTo>
                    <a:pt x="2098513" y="1223843"/>
                  </a:lnTo>
                  <a:lnTo>
                    <a:pt x="2112504" y="1223843"/>
                  </a:lnTo>
                  <a:lnTo>
                    <a:pt x="2126494" y="1223843"/>
                  </a:lnTo>
                  <a:lnTo>
                    <a:pt x="2140484" y="1223843"/>
                  </a:lnTo>
                  <a:lnTo>
                    <a:pt x="2154474" y="1223843"/>
                  </a:lnTo>
                  <a:lnTo>
                    <a:pt x="2168464" y="1223843"/>
                  </a:lnTo>
                  <a:lnTo>
                    <a:pt x="2182454" y="1223843"/>
                  </a:lnTo>
                  <a:lnTo>
                    <a:pt x="2196444" y="1223843"/>
                  </a:lnTo>
                  <a:lnTo>
                    <a:pt x="2210434" y="1223843"/>
                  </a:lnTo>
                  <a:lnTo>
                    <a:pt x="2224424" y="1223843"/>
                  </a:lnTo>
                  <a:lnTo>
                    <a:pt x="2238414" y="1223843"/>
                  </a:lnTo>
                  <a:lnTo>
                    <a:pt x="2252404" y="1223843"/>
                  </a:lnTo>
                  <a:lnTo>
                    <a:pt x="2266395" y="1223843"/>
                  </a:lnTo>
                  <a:lnTo>
                    <a:pt x="2280385" y="1223843"/>
                  </a:lnTo>
                  <a:lnTo>
                    <a:pt x="2294375" y="1223843"/>
                  </a:lnTo>
                  <a:lnTo>
                    <a:pt x="2308365" y="1223843"/>
                  </a:lnTo>
                  <a:lnTo>
                    <a:pt x="2322355" y="1223843"/>
                  </a:lnTo>
                  <a:lnTo>
                    <a:pt x="2336345" y="1223843"/>
                  </a:lnTo>
                  <a:lnTo>
                    <a:pt x="2350335" y="1223843"/>
                  </a:lnTo>
                  <a:lnTo>
                    <a:pt x="2364325" y="1223843"/>
                  </a:lnTo>
                  <a:lnTo>
                    <a:pt x="2378315" y="1223843"/>
                  </a:lnTo>
                  <a:lnTo>
                    <a:pt x="2392305" y="1223843"/>
                  </a:lnTo>
                  <a:lnTo>
                    <a:pt x="2406296" y="1223843"/>
                  </a:lnTo>
                  <a:lnTo>
                    <a:pt x="2420286" y="1223843"/>
                  </a:lnTo>
                  <a:lnTo>
                    <a:pt x="2434276" y="1223843"/>
                  </a:lnTo>
                  <a:lnTo>
                    <a:pt x="2448266" y="1223843"/>
                  </a:lnTo>
                  <a:lnTo>
                    <a:pt x="2462256" y="1223843"/>
                  </a:lnTo>
                  <a:lnTo>
                    <a:pt x="2476246" y="1223843"/>
                  </a:lnTo>
                  <a:lnTo>
                    <a:pt x="2490236" y="1223843"/>
                  </a:lnTo>
                  <a:lnTo>
                    <a:pt x="2504226" y="1223843"/>
                  </a:lnTo>
                  <a:lnTo>
                    <a:pt x="2518216" y="1223843"/>
                  </a:lnTo>
                  <a:lnTo>
                    <a:pt x="2532206" y="1223843"/>
                  </a:lnTo>
                  <a:lnTo>
                    <a:pt x="2546196" y="1223843"/>
                  </a:lnTo>
                  <a:lnTo>
                    <a:pt x="2560187" y="1223843"/>
                  </a:lnTo>
                  <a:lnTo>
                    <a:pt x="2574177" y="1223843"/>
                  </a:lnTo>
                  <a:lnTo>
                    <a:pt x="2588167" y="1223843"/>
                  </a:lnTo>
                  <a:lnTo>
                    <a:pt x="2602157" y="1223843"/>
                  </a:lnTo>
                  <a:lnTo>
                    <a:pt x="2616147" y="1223843"/>
                  </a:lnTo>
                  <a:lnTo>
                    <a:pt x="2630137" y="1223843"/>
                  </a:lnTo>
                  <a:lnTo>
                    <a:pt x="2644127" y="1223843"/>
                  </a:lnTo>
                  <a:lnTo>
                    <a:pt x="2658117" y="1223843"/>
                  </a:lnTo>
                  <a:lnTo>
                    <a:pt x="2672107" y="1223843"/>
                  </a:lnTo>
                  <a:lnTo>
                    <a:pt x="2686097" y="1223843"/>
                  </a:lnTo>
                  <a:lnTo>
                    <a:pt x="2700087" y="1223843"/>
                  </a:lnTo>
                  <a:lnTo>
                    <a:pt x="2714078" y="1223843"/>
                  </a:lnTo>
                  <a:lnTo>
                    <a:pt x="2728068" y="1223843"/>
                  </a:lnTo>
                  <a:lnTo>
                    <a:pt x="2742058" y="1223843"/>
                  </a:lnTo>
                  <a:lnTo>
                    <a:pt x="2756048" y="1223843"/>
                  </a:lnTo>
                  <a:lnTo>
                    <a:pt x="2770038" y="1223843"/>
                  </a:lnTo>
                  <a:lnTo>
                    <a:pt x="2770038" y="1223433"/>
                  </a:lnTo>
                  <a:lnTo>
                    <a:pt x="2784028" y="1223361"/>
                  </a:lnTo>
                  <a:lnTo>
                    <a:pt x="2798018" y="1223276"/>
                  </a:lnTo>
                  <a:lnTo>
                    <a:pt x="2812008" y="1223177"/>
                  </a:lnTo>
                  <a:lnTo>
                    <a:pt x="2825998" y="1223060"/>
                  </a:lnTo>
                  <a:lnTo>
                    <a:pt x="2839988" y="1222923"/>
                  </a:lnTo>
                  <a:lnTo>
                    <a:pt x="2853978" y="1222761"/>
                  </a:lnTo>
                  <a:lnTo>
                    <a:pt x="2867969" y="1222572"/>
                  </a:lnTo>
                  <a:lnTo>
                    <a:pt x="2881959" y="1222349"/>
                  </a:lnTo>
                  <a:lnTo>
                    <a:pt x="2895949" y="1222087"/>
                  </a:lnTo>
                  <a:lnTo>
                    <a:pt x="2909939" y="1221779"/>
                  </a:lnTo>
                  <a:lnTo>
                    <a:pt x="2923929" y="1221418"/>
                  </a:lnTo>
                  <a:lnTo>
                    <a:pt x="2937919" y="1220994"/>
                  </a:lnTo>
                  <a:lnTo>
                    <a:pt x="2951909" y="1220495"/>
                  </a:lnTo>
                  <a:lnTo>
                    <a:pt x="2965899" y="1219910"/>
                  </a:lnTo>
                  <a:lnTo>
                    <a:pt x="2979889" y="1219223"/>
                  </a:lnTo>
                  <a:lnTo>
                    <a:pt x="2993879" y="1218416"/>
                  </a:lnTo>
                  <a:lnTo>
                    <a:pt x="3007870" y="1217469"/>
                  </a:lnTo>
                  <a:lnTo>
                    <a:pt x="3021860" y="1216357"/>
                  </a:lnTo>
                  <a:lnTo>
                    <a:pt x="3035850" y="1215053"/>
                  </a:lnTo>
                  <a:lnTo>
                    <a:pt x="3049840" y="1213525"/>
                  </a:lnTo>
                  <a:lnTo>
                    <a:pt x="3063830" y="1211733"/>
                  </a:lnTo>
                  <a:lnTo>
                    <a:pt x="3077820" y="1209633"/>
                  </a:lnTo>
                  <a:lnTo>
                    <a:pt x="3091810" y="1207174"/>
                  </a:lnTo>
                  <a:lnTo>
                    <a:pt x="3105800" y="1204297"/>
                  </a:lnTo>
                  <a:lnTo>
                    <a:pt x="3119790" y="1200933"/>
                  </a:lnTo>
                  <a:lnTo>
                    <a:pt x="3133780" y="1197002"/>
                  </a:lnTo>
                  <a:lnTo>
                    <a:pt x="3147770" y="1192415"/>
                  </a:lnTo>
                  <a:lnTo>
                    <a:pt x="3161761" y="1187067"/>
                  </a:lnTo>
                  <a:lnTo>
                    <a:pt x="3175751" y="1180843"/>
                  </a:lnTo>
                  <a:lnTo>
                    <a:pt x="3189741" y="1173610"/>
                  </a:lnTo>
                  <a:lnTo>
                    <a:pt x="3203731" y="1165221"/>
                  </a:lnTo>
                  <a:lnTo>
                    <a:pt x="3217721" y="1155512"/>
                  </a:lnTo>
                  <a:lnTo>
                    <a:pt x="3231711" y="1144304"/>
                  </a:lnTo>
                  <a:lnTo>
                    <a:pt x="3245701" y="1131406"/>
                  </a:lnTo>
                  <a:lnTo>
                    <a:pt x="3259691" y="1116612"/>
                  </a:lnTo>
                  <a:lnTo>
                    <a:pt x="3273681" y="1099710"/>
                  </a:lnTo>
                  <a:lnTo>
                    <a:pt x="3287671" y="1080485"/>
                  </a:lnTo>
                  <a:lnTo>
                    <a:pt x="3301661" y="1058731"/>
                  </a:lnTo>
                  <a:lnTo>
                    <a:pt x="3315652" y="1034253"/>
                  </a:lnTo>
                  <a:lnTo>
                    <a:pt x="3329642" y="1006891"/>
                  </a:lnTo>
                  <a:lnTo>
                    <a:pt x="3343632" y="976523"/>
                  </a:lnTo>
                  <a:lnTo>
                    <a:pt x="3357622" y="943090"/>
                  </a:lnTo>
                  <a:lnTo>
                    <a:pt x="3371612" y="906605"/>
                  </a:lnTo>
                  <a:lnTo>
                    <a:pt x="3385602" y="867170"/>
                  </a:lnTo>
                  <a:lnTo>
                    <a:pt x="3399592" y="824989"/>
                  </a:lnTo>
                  <a:lnTo>
                    <a:pt x="3413582" y="780370"/>
                  </a:lnTo>
                  <a:lnTo>
                    <a:pt x="3427572" y="733723"/>
                  </a:lnTo>
                  <a:lnTo>
                    <a:pt x="3441562" y="685552"/>
                  </a:lnTo>
                  <a:lnTo>
                    <a:pt x="3455552" y="636435"/>
                  </a:lnTo>
                  <a:lnTo>
                    <a:pt x="3469543" y="586997"/>
                  </a:lnTo>
                  <a:lnTo>
                    <a:pt x="3483533" y="537880"/>
                  </a:lnTo>
                  <a:lnTo>
                    <a:pt x="3497523" y="489709"/>
                  </a:lnTo>
                  <a:lnTo>
                    <a:pt x="3511513" y="443062"/>
                  </a:lnTo>
                  <a:lnTo>
                    <a:pt x="3525503" y="398443"/>
                  </a:lnTo>
                  <a:lnTo>
                    <a:pt x="3539493" y="356262"/>
                  </a:lnTo>
                  <a:lnTo>
                    <a:pt x="3553483" y="316828"/>
                  </a:lnTo>
                  <a:lnTo>
                    <a:pt x="3567473" y="280342"/>
                  </a:lnTo>
                  <a:lnTo>
                    <a:pt x="3581463" y="246909"/>
                  </a:lnTo>
                  <a:lnTo>
                    <a:pt x="3595453" y="216541"/>
                  </a:lnTo>
                  <a:lnTo>
                    <a:pt x="3609444" y="189179"/>
                  </a:lnTo>
                  <a:lnTo>
                    <a:pt x="3623434" y="164702"/>
                  </a:lnTo>
                  <a:lnTo>
                    <a:pt x="3637424" y="142947"/>
                  </a:lnTo>
                  <a:lnTo>
                    <a:pt x="3651414" y="123722"/>
                  </a:lnTo>
                  <a:lnTo>
                    <a:pt x="3665404" y="106820"/>
                  </a:lnTo>
                  <a:lnTo>
                    <a:pt x="3679394" y="92026"/>
                  </a:lnTo>
                  <a:lnTo>
                    <a:pt x="3693384" y="79128"/>
                  </a:lnTo>
                  <a:lnTo>
                    <a:pt x="3707374" y="67920"/>
                  </a:lnTo>
                  <a:lnTo>
                    <a:pt x="3721364" y="58212"/>
                  </a:lnTo>
                  <a:lnTo>
                    <a:pt x="3735354" y="49822"/>
                  </a:lnTo>
                  <a:lnTo>
                    <a:pt x="3749344" y="42589"/>
                  </a:lnTo>
                  <a:lnTo>
                    <a:pt x="3763335" y="36365"/>
                  </a:lnTo>
                  <a:lnTo>
                    <a:pt x="3777325" y="31017"/>
                  </a:lnTo>
                  <a:lnTo>
                    <a:pt x="3791315" y="26430"/>
                  </a:lnTo>
                  <a:lnTo>
                    <a:pt x="3805305" y="22500"/>
                  </a:lnTo>
                  <a:lnTo>
                    <a:pt x="3819295" y="19135"/>
                  </a:lnTo>
                  <a:lnTo>
                    <a:pt x="3833285" y="16258"/>
                  </a:lnTo>
                  <a:lnTo>
                    <a:pt x="3847275" y="13799"/>
                  </a:lnTo>
                  <a:lnTo>
                    <a:pt x="3861265" y="11700"/>
                  </a:lnTo>
                  <a:lnTo>
                    <a:pt x="3875255" y="9908"/>
                  </a:lnTo>
                  <a:lnTo>
                    <a:pt x="3889245" y="8379"/>
                  </a:lnTo>
                  <a:lnTo>
                    <a:pt x="3903235" y="7075"/>
                  </a:lnTo>
                  <a:lnTo>
                    <a:pt x="3917226" y="5964"/>
                  </a:lnTo>
                  <a:lnTo>
                    <a:pt x="3931216" y="5017"/>
                  </a:lnTo>
                  <a:lnTo>
                    <a:pt x="3945206" y="4210"/>
                  </a:lnTo>
                  <a:lnTo>
                    <a:pt x="3959196" y="3522"/>
                  </a:lnTo>
                  <a:lnTo>
                    <a:pt x="3973186" y="2937"/>
                  </a:lnTo>
                  <a:lnTo>
                    <a:pt x="3987176" y="2438"/>
                  </a:lnTo>
                  <a:lnTo>
                    <a:pt x="4001166" y="2014"/>
                  </a:lnTo>
                  <a:lnTo>
                    <a:pt x="4015156" y="1653"/>
                  </a:lnTo>
                  <a:lnTo>
                    <a:pt x="4029146" y="1345"/>
                  </a:lnTo>
                  <a:lnTo>
                    <a:pt x="4043136" y="1083"/>
                  </a:lnTo>
                  <a:lnTo>
                    <a:pt x="4057126" y="861"/>
                  </a:lnTo>
                  <a:lnTo>
                    <a:pt x="4071117" y="671"/>
                  </a:lnTo>
                  <a:lnTo>
                    <a:pt x="4085107" y="510"/>
                  </a:lnTo>
                  <a:lnTo>
                    <a:pt x="4099097" y="372"/>
                  </a:lnTo>
                  <a:lnTo>
                    <a:pt x="4113087" y="256"/>
                  </a:lnTo>
                  <a:lnTo>
                    <a:pt x="4127077" y="156"/>
                  </a:lnTo>
                  <a:lnTo>
                    <a:pt x="4141067" y="71"/>
                  </a:lnTo>
                  <a:lnTo>
                    <a:pt x="4155057" y="0"/>
                  </a:lnTo>
                </a:path>
              </a:pathLst>
            </a:custGeom>
            <a:ln w="40651" cap="flat">
              <a:solidFill>
                <a:srgbClr val="D3D3D3">
                  <a:alpha val="100000"/>
                </a:srgbClr>
              </a:solidFill>
              <a:prstDash val="solid"/>
              <a:round/>
            </a:ln>
          </p:spPr>
          <p:txBody>
            <a:bodyPr/>
            <a:lstStyle/>
            <a:p/>
          </p:txBody>
        </p:sp>
        <p:sp>
          <p:nvSpPr>
            <p:cNvPr id="46" name="pt46"/>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329487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9" name="pt79"/>
            <p:cNvSpPr/>
            <p:nvPr/>
          </p:nvSpPr>
          <p:spPr>
            <a:xfrm>
              <a:off x="5449283" y="256032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0" name="pt80"/>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256032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2" name="pt82"/>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4064264" y="353972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0" name="pt90"/>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683430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tx130"/>
            <p:cNvSpPr/>
            <p:nvPr/>
          </p:nvSpPr>
          <p:spPr>
            <a:xfrm>
              <a:off x="1678630" y="831643"/>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(57,000)</a:t>
              </a:r>
            </a:p>
          </p:txBody>
        </p:sp>
        <p:sp>
          <p:nvSpPr>
            <p:cNvPr id="131" name="tx131"/>
            <p:cNvSpPr/>
            <p:nvPr/>
          </p:nvSpPr>
          <p:spPr>
            <a:xfrm>
              <a:off x="1495652" y="1076493"/>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(49,000)</a:t>
              </a:r>
            </a:p>
          </p:txBody>
        </p:sp>
        <p:sp>
          <p:nvSpPr>
            <p:cNvPr id="132" name="tx132"/>
            <p:cNvSpPr/>
            <p:nvPr/>
          </p:nvSpPr>
          <p:spPr>
            <a:xfrm>
              <a:off x="1657448" y="1321344"/>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(28,000)</a:t>
              </a:r>
            </a:p>
          </p:txBody>
        </p:sp>
        <p:sp>
          <p:nvSpPr>
            <p:cNvPr id="133" name="tx133"/>
            <p:cNvSpPr/>
            <p:nvPr/>
          </p:nvSpPr>
          <p:spPr>
            <a:xfrm>
              <a:off x="1467616" y="1566195"/>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(18,000)</a:t>
              </a:r>
            </a:p>
          </p:txBody>
        </p:sp>
        <p:sp>
          <p:nvSpPr>
            <p:cNvPr id="134" name="tx134"/>
            <p:cNvSpPr/>
            <p:nvPr/>
          </p:nvSpPr>
          <p:spPr>
            <a:xfrm>
              <a:off x="1467677" y="1811046"/>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(17,000)</a:t>
              </a:r>
            </a:p>
          </p:txBody>
        </p:sp>
        <p:sp>
          <p:nvSpPr>
            <p:cNvPr id="135" name="tx135"/>
            <p:cNvSpPr/>
            <p:nvPr/>
          </p:nvSpPr>
          <p:spPr>
            <a:xfrm>
              <a:off x="1502692" y="2055897"/>
              <a:ext cx="10967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(9,000)</a:t>
              </a:r>
            </a:p>
          </p:txBody>
        </p:sp>
        <p:sp>
          <p:nvSpPr>
            <p:cNvPr id="136" name="tx136"/>
            <p:cNvSpPr/>
            <p:nvPr/>
          </p:nvSpPr>
          <p:spPr>
            <a:xfrm>
              <a:off x="1629411" y="2300748"/>
              <a:ext cx="9700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(8,000)</a:t>
              </a:r>
            </a:p>
          </p:txBody>
        </p:sp>
        <p:sp>
          <p:nvSpPr>
            <p:cNvPr id="137" name="tx137"/>
            <p:cNvSpPr/>
            <p:nvPr/>
          </p:nvSpPr>
          <p:spPr>
            <a:xfrm>
              <a:off x="1798000" y="2545599"/>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(6,000)</a:t>
              </a:r>
            </a:p>
          </p:txBody>
        </p:sp>
        <p:sp>
          <p:nvSpPr>
            <p:cNvPr id="138" name="tx138"/>
            <p:cNvSpPr/>
            <p:nvPr/>
          </p:nvSpPr>
          <p:spPr>
            <a:xfrm>
              <a:off x="1657448" y="2790449"/>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(6,000)</a:t>
              </a:r>
            </a:p>
          </p:txBody>
        </p:sp>
        <p:sp>
          <p:nvSpPr>
            <p:cNvPr id="139" name="tx139"/>
            <p:cNvSpPr/>
            <p:nvPr/>
          </p:nvSpPr>
          <p:spPr>
            <a:xfrm>
              <a:off x="1699564" y="3035300"/>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(5,000)</a:t>
              </a:r>
            </a:p>
          </p:txBody>
        </p:sp>
        <p:sp>
          <p:nvSpPr>
            <p:cNvPr id="140" name="tx140"/>
            <p:cNvSpPr/>
            <p:nvPr/>
          </p:nvSpPr>
          <p:spPr>
            <a:xfrm>
              <a:off x="1017675" y="3280151"/>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41" name="tx141"/>
            <p:cNvSpPr/>
            <p:nvPr/>
          </p:nvSpPr>
          <p:spPr>
            <a:xfrm>
              <a:off x="785541"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(4,000)</a:t>
              </a:r>
            </a:p>
          </p:txBody>
        </p:sp>
        <p:sp>
          <p:nvSpPr>
            <p:cNvPr id="142" name="tx142"/>
            <p:cNvSpPr/>
            <p:nvPr/>
          </p:nvSpPr>
          <p:spPr>
            <a:xfrm>
              <a:off x="1200467" y="3769853"/>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(2,000)</a:t>
              </a:r>
            </a:p>
          </p:txBody>
        </p:sp>
        <p:sp>
          <p:nvSpPr>
            <p:cNvPr id="143" name="tx143"/>
            <p:cNvSpPr/>
            <p:nvPr/>
          </p:nvSpPr>
          <p:spPr>
            <a:xfrm>
              <a:off x="1397463" y="4014704"/>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44" name="tx144"/>
            <p:cNvSpPr/>
            <p:nvPr/>
          </p:nvSpPr>
          <p:spPr>
            <a:xfrm>
              <a:off x="1734764" y="4259555"/>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(2,000)</a:t>
              </a:r>
            </a:p>
          </p:txBody>
        </p:sp>
        <p:sp>
          <p:nvSpPr>
            <p:cNvPr id="145" name="tx145"/>
            <p:cNvSpPr/>
            <p:nvPr/>
          </p:nvSpPr>
          <p:spPr>
            <a:xfrm>
              <a:off x="1713644" y="4504406"/>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(1,000)</a:t>
              </a:r>
            </a:p>
          </p:txBody>
        </p:sp>
        <p:sp>
          <p:nvSpPr>
            <p:cNvPr id="146" name="tx146"/>
            <p:cNvSpPr/>
            <p:nvPr/>
          </p:nvSpPr>
          <p:spPr>
            <a:xfrm>
              <a:off x="1692648" y="4749256"/>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47" name="tx147"/>
            <p:cNvSpPr/>
            <p:nvPr/>
          </p:nvSpPr>
          <p:spPr>
            <a:xfrm>
              <a:off x="1674986" y="4994107"/>
              <a:ext cx="9244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(&lt;1,000)</a:t>
              </a:r>
            </a:p>
          </p:txBody>
        </p:sp>
        <p:sp>
          <p:nvSpPr>
            <p:cNvPr id="148" name="tx148"/>
            <p:cNvSpPr/>
            <p:nvPr/>
          </p:nvSpPr>
          <p:spPr>
            <a:xfrm>
              <a:off x="1682026" y="5238958"/>
              <a:ext cx="9174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(&lt;1,000)</a:t>
              </a:r>
            </a:p>
          </p:txBody>
        </p:sp>
        <p:sp>
          <p:nvSpPr>
            <p:cNvPr id="149" name="tx149"/>
            <p:cNvSpPr/>
            <p:nvPr/>
          </p:nvSpPr>
          <p:spPr>
            <a:xfrm>
              <a:off x="1667823" y="5483809"/>
              <a:ext cx="9316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(&lt;1,000)</a:t>
              </a:r>
            </a:p>
          </p:txBody>
        </p:sp>
        <p:sp>
          <p:nvSpPr>
            <p:cNvPr id="150" name="tx150"/>
            <p:cNvSpPr/>
            <p:nvPr/>
          </p:nvSpPr>
          <p:spPr>
            <a:xfrm>
              <a:off x="1520230"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(&lt;500)</a:t>
              </a:r>
            </a:p>
          </p:txBody>
        </p:sp>
        <p:sp>
          <p:nvSpPr>
            <p:cNvPr id="151" name="tx151"/>
            <p:cNvSpPr/>
            <p:nvPr/>
          </p:nvSpPr>
          <p:spPr>
            <a:xfrm>
              <a:off x="7031507" y="831643"/>
              <a:ext cx="11318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Uzbekistan (92,000)</a:t>
              </a:r>
            </a:p>
          </p:txBody>
        </p:sp>
        <p:sp>
          <p:nvSpPr>
            <p:cNvPr id="152" name="tx152"/>
            <p:cNvSpPr/>
            <p:nvPr/>
          </p:nvSpPr>
          <p:spPr>
            <a:xfrm>
              <a:off x="7031507" y="1076493"/>
              <a:ext cx="110379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Azerbaijan (42,000)</a:t>
              </a:r>
            </a:p>
          </p:txBody>
        </p:sp>
        <p:sp>
          <p:nvSpPr>
            <p:cNvPr id="153" name="tx153"/>
            <p:cNvSpPr/>
            <p:nvPr/>
          </p:nvSpPr>
          <p:spPr>
            <a:xfrm>
              <a:off x="7031507" y="1321344"/>
              <a:ext cx="101233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Romania (38,000)</a:t>
              </a:r>
            </a:p>
          </p:txBody>
        </p:sp>
        <p:sp>
          <p:nvSpPr>
            <p:cNvPr id="154" name="tx154"/>
            <p:cNvSpPr/>
            <p:nvPr/>
          </p:nvSpPr>
          <p:spPr>
            <a:xfrm>
              <a:off x="7031507" y="1566195"/>
              <a:ext cx="113176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Kyrgyzstan (15,000)</a:t>
              </a:r>
            </a:p>
          </p:txBody>
        </p:sp>
        <p:sp>
          <p:nvSpPr>
            <p:cNvPr id="155" name="tx155"/>
            <p:cNvSpPr/>
            <p:nvPr/>
          </p:nvSpPr>
          <p:spPr>
            <a:xfrm>
              <a:off x="7031507" y="181104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Turkiye (11,000)</a:t>
              </a:r>
            </a:p>
          </p:txBody>
        </p:sp>
        <p:sp>
          <p:nvSpPr>
            <p:cNvPr id="156" name="tx156"/>
            <p:cNvSpPr/>
            <p:nvPr/>
          </p:nvSpPr>
          <p:spPr>
            <a:xfrm>
              <a:off x="7031507" y="2055897"/>
              <a:ext cx="9419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Ukraine (10,000)</a:t>
              </a:r>
            </a:p>
          </p:txBody>
        </p:sp>
        <p:sp>
          <p:nvSpPr>
            <p:cNvPr id="157" name="tx157"/>
            <p:cNvSpPr/>
            <p:nvPr/>
          </p:nvSpPr>
          <p:spPr>
            <a:xfrm>
              <a:off x="7031507" y="2300748"/>
              <a:ext cx="9700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Tajikistan (5,000)</a:t>
              </a:r>
            </a:p>
          </p:txBody>
        </p:sp>
        <p:sp>
          <p:nvSpPr>
            <p:cNvPr id="158" name="tx158"/>
            <p:cNvSpPr/>
            <p:nvPr/>
          </p:nvSpPr>
          <p:spPr>
            <a:xfrm>
              <a:off x="7031507" y="2545599"/>
              <a:ext cx="158177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Republic of Moldova (4,000)</a:t>
              </a:r>
            </a:p>
          </p:txBody>
        </p:sp>
        <p:sp>
          <p:nvSpPr>
            <p:cNvPr id="159" name="tx159"/>
            <p:cNvSpPr/>
            <p:nvPr/>
          </p:nvSpPr>
          <p:spPr>
            <a:xfrm>
              <a:off x="7031507" y="2790449"/>
              <a:ext cx="10967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Kazakhstan (4,000)</a:t>
              </a:r>
            </a:p>
          </p:txBody>
        </p:sp>
        <p:sp>
          <p:nvSpPr>
            <p:cNvPr id="160" name="tx160"/>
            <p:cNvSpPr/>
            <p:nvPr/>
          </p:nvSpPr>
          <p:spPr>
            <a:xfrm>
              <a:off x="7031507" y="3035300"/>
              <a:ext cx="8014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Serbia (3,000)</a:t>
              </a:r>
            </a:p>
          </p:txBody>
        </p:sp>
        <p:sp>
          <p:nvSpPr>
            <p:cNvPr id="161" name="tx161"/>
            <p:cNvSpPr/>
            <p:nvPr/>
          </p:nvSpPr>
          <p:spPr>
            <a:xfrm>
              <a:off x="7031507" y="3280151"/>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Bulgaria (2,000)</a:t>
              </a:r>
            </a:p>
          </p:txBody>
        </p:sp>
        <p:sp>
          <p:nvSpPr>
            <p:cNvPr id="162" name="tx162"/>
            <p:cNvSpPr/>
            <p:nvPr/>
          </p:nvSpPr>
          <p:spPr>
            <a:xfrm>
              <a:off x="7031507" y="3525002"/>
              <a:ext cx="1813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Bosnia and Herzegovina (2,000)</a:t>
              </a:r>
            </a:p>
          </p:txBody>
        </p:sp>
        <p:sp>
          <p:nvSpPr>
            <p:cNvPr id="163" name="tx163"/>
            <p:cNvSpPr/>
            <p:nvPr/>
          </p:nvSpPr>
          <p:spPr>
            <a:xfrm>
              <a:off x="7031507" y="3769853"/>
              <a:ext cx="8858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Georgia (2,000)</a:t>
              </a:r>
            </a:p>
          </p:txBody>
        </p:sp>
        <p:sp>
          <p:nvSpPr>
            <p:cNvPr id="164" name="tx164"/>
            <p:cNvSpPr/>
            <p:nvPr/>
          </p:nvSpPr>
          <p:spPr>
            <a:xfrm>
              <a:off x="7031507" y="4014704"/>
              <a:ext cx="12019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Turkmenistan (2,000)</a:t>
              </a:r>
            </a:p>
          </p:txBody>
        </p:sp>
        <p:sp>
          <p:nvSpPr>
            <p:cNvPr id="165" name="tx165"/>
            <p:cNvSpPr/>
            <p:nvPr/>
          </p:nvSpPr>
          <p:spPr>
            <a:xfrm>
              <a:off x="7031507" y="4259555"/>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Greece (1,000)</a:t>
              </a:r>
            </a:p>
          </p:txBody>
        </p:sp>
        <p:sp>
          <p:nvSpPr>
            <p:cNvPr id="166" name="tx166"/>
            <p:cNvSpPr/>
            <p:nvPr/>
          </p:nvSpPr>
          <p:spPr>
            <a:xfrm>
              <a:off x="7031507" y="4504406"/>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Belarus (1,000)</a:t>
              </a:r>
            </a:p>
          </p:txBody>
        </p:sp>
        <p:sp>
          <p:nvSpPr>
            <p:cNvPr id="167" name="tx167"/>
            <p:cNvSpPr/>
            <p:nvPr/>
          </p:nvSpPr>
          <p:spPr>
            <a:xfrm>
              <a:off x="7031507" y="4749256"/>
              <a:ext cx="139897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North Macedonia (1,000)</a:t>
              </a:r>
            </a:p>
          </p:txBody>
        </p:sp>
        <p:sp>
          <p:nvSpPr>
            <p:cNvPr id="168" name="tx168"/>
            <p:cNvSpPr/>
            <p:nvPr/>
          </p:nvSpPr>
          <p:spPr>
            <a:xfrm>
              <a:off x="7031507"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Armenia (1,000)</a:t>
              </a:r>
            </a:p>
          </p:txBody>
        </p:sp>
        <p:sp>
          <p:nvSpPr>
            <p:cNvPr id="169" name="tx169"/>
            <p:cNvSpPr/>
            <p:nvPr/>
          </p:nvSpPr>
          <p:spPr>
            <a:xfrm>
              <a:off x="7031507" y="5238958"/>
              <a:ext cx="9174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Croatia (&lt;1,000)</a:t>
              </a:r>
            </a:p>
          </p:txBody>
        </p:sp>
        <p:sp>
          <p:nvSpPr>
            <p:cNvPr id="170" name="tx170"/>
            <p:cNvSpPr/>
            <p:nvPr/>
          </p:nvSpPr>
          <p:spPr>
            <a:xfrm>
              <a:off x="7031507" y="5483809"/>
              <a:ext cx="1184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Montenegro (&lt;1,000)</a:t>
              </a:r>
            </a:p>
          </p:txBody>
        </p:sp>
        <p:sp>
          <p:nvSpPr>
            <p:cNvPr id="171" name="tx171"/>
            <p:cNvSpPr/>
            <p:nvPr/>
          </p:nvSpPr>
          <p:spPr>
            <a:xfrm>
              <a:off x="7031507" y="5728660"/>
              <a:ext cx="8261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Albania (&lt;500)</a:t>
              </a:r>
            </a:p>
          </p:txBody>
        </p:sp>
        <p:sp>
          <p:nvSpPr>
            <p:cNvPr id="172" name="tx17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518104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ECAR, 2021-2024</a:t>
              </a:r>
            </a:p>
          </p:txBody>
        </p:sp>
        <p:sp>
          <p:nvSpPr>
            <p:cNvPr id="198" name="tx1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9" name="tx19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ECAR based on the absolute number of zero-dose children, with rank 1 representing the country with the most zero-dose children.
In 2021, Republic of Moldova ranked number 11 out of 21 countries with 4,000 zero-dose children.
In 2024, Republic of Moldova ranked number 8 out of 21 countries with 4,000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117065"/>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5" name="pl5"/>
            <p:cNvSpPr/>
            <p:nvPr/>
          </p:nvSpPr>
          <p:spPr>
            <a:xfrm>
              <a:off x="920330" y="3100126"/>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6" name="pl6"/>
            <p:cNvSpPr/>
            <p:nvPr/>
          </p:nvSpPr>
          <p:spPr>
            <a:xfrm>
              <a:off x="920330" y="2083187"/>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7" name="pl7"/>
            <p:cNvSpPr/>
            <p:nvPr/>
          </p:nvSpPr>
          <p:spPr>
            <a:xfrm>
              <a:off x="920330" y="1066248"/>
              <a:ext cx="7736550" cy="0"/>
            </a:xfrm>
            <a:custGeom>
              <a:avLst/>
              <a:pathLst>
                <a:path w="7736550" h="0">
                  <a:moveTo>
                    <a:pt x="0" y="0"/>
                  </a:moveTo>
                  <a:lnTo>
                    <a:pt x="7736550" y="0"/>
                  </a:lnTo>
                  <a:lnTo>
                    <a:pt x="7736550" y="0"/>
                  </a:lnTo>
                </a:path>
              </a:pathLst>
            </a:custGeom>
            <a:ln w="6775" cap="flat">
              <a:solidFill>
                <a:srgbClr val="EBEBEB">
                  <a:alpha val="100000"/>
                </a:srgbClr>
              </a:solidFill>
              <a:prstDash val="solid"/>
              <a:round/>
            </a:ln>
          </p:spPr>
          <p:txBody>
            <a:bodyPr/>
            <a:lstStyle/>
            <a:p/>
          </p:txBody>
        </p:sp>
        <p:sp>
          <p:nvSpPr>
            <p:cNvPr id="8" name="pl8"/>
            <p:cNvSpPr/>
            <p:nvPr/>
          </p:nvSpPr>
          <p:spPr>
            <a:xfrm>
              <a:off x="920330" y="4625535"/>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608596"/>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59165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574717"/>
              <a:ext cx="7736550" cy="0"/>
            </a:xfrm>
            <a:custGeom>
              <a:avLst/>
              <a:pathLst>
                <a:path w="7736550" h="0">
                  <a:moveTo>
                    <a:pt x="0" y="0"/>
                  </a:moveTo>
                  <a:lnTo>
                    <a:pt x="7736550" y="0"/>
                  </a:lnTo>
                  <a:lnTo>
                    <a:pt x="7736550" y="0"/>
                  </a:lnTo>
                </a:path>
              </a:pathLst>
            </a:custGeom>
            <a:ln w="13550" cap="flat">
              <a:solidFill>
                <a:srgbClr val="EBEBEB">
                  <a:alpha val="100000"/>
                </a:srgbClr>
              </a:solidFill>
              <a:prstDash val="solid"/>
              <a:round/>
            </a:ln>
          </p:spPr>
          <p:txBody>
            <a:bodyPr/>
            <a:lstStyle/>
            <a:p/>
          </p:txBody>
        </p:sp>
        <p:sp>
          <p:nvSpPr>
            <p:cNvPr id="12" name="pl12"/>
            <p:cNvSpPr/>
            <p:nvPr/>
          </p:nvSpPr>
          <p:spPr>
            <a:xfrm>
              <a:off x="1374417"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1248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50543"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7886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6473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27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9905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2666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5428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8189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0950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3711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71992" y="3064330"/>
              <a:ext cx="204851" cy="1561205"/>
            </a:xfrm>
            <a:prstGeom prst="rect">
              <a:avLst/>
            </a:prstGeom>
            <a:solidFill>
              <a:srgbClr val="80BD41">
                <a:alpha val="100000"/>
              </a:srgbClr>
            </a:solidFill>
          </p:spPr>
          <p:txBody>
            <a:bodyPr/>
            <a:lstStyle/>
            <a:p/>
          </p:txBody>
        </p:sp>
        <p:sp>
          <p:nvSpPr>
            <p:cNvPr id="26" name="rc26"/>
            <p:cNvSpPr/>
            <p:nvPr/>
          </p:nvSpPr>
          <p:spPr>
            <a:xfrm>
              <a:off x="1271992" y="2982161"/>
              <a:ext cx="204851" cy="32881"/>
            </a:xfrm>
            <a:prstGeom prst="rect">
              <a:avLst/>
            </a:prstGeom>
            <a:solidFill>
              <a:srgbClr val="0058AB">
                <a:alpha val="100000"/>
              </a:srgbClr>
            </a:solidFill>
          </p:spPr>
          <p:txBody>
            <a:bodyPr/>
            <a:lstStyle/>
            <a:p/>
          </p:txBody>
        </p:sp>
        <p:sp>
          <p:nvSpPr>
            <p:cNvPr id="27" name="rc27"/>
            <p:cNvSpPr/>
            <p:nvPr/>
          </p:nvSpPr>
          <p:spPr>
            <a:xfrm>
              <a:off x="1271992" y="3015042"/>
              <a:ext cx="204851" cy="49287"/>
            </a:xfrm>
            <a:prstGeom prst="rect">
              <a:avLst/>
            </a:prstGeom>
            <a:solidFill>
              <a:srgbClr val="1CABE2">
                <a:alpha val="100000"/>
              </a:srgbClr>
            </a:solidFill>
          </p:spPr>
          <p:txBody>
            <a:bodyPr/>
            <a:lstStyle/>
            <a:p/>
          </p:txBody>
        </p:sp>
        <p:sp>
          <p:nvSpPr>
            <p:cNvPr id="28" name="rc28"/>
            <p:cNvSpPr/>
            <p:nvPr/>
          </p:nvSpPr>
          <p:spPr>
            <a:xfrm>
              <a:off x="1499604" y="3049991"/>
              <a:ext cx="204851" cy="1575544"/>
            </a:xfrm>
            <a:prstGeom prst="rect">
              <a:avLst/>
            </a:prstGeom>
            <a:solidFill>
              <a:srgbClr val="80BD41">
                <a:alpha val="100000"/>
              </a:srgbClr>
            </a:solidFill>
          </p:spPr>
          <p:txBody>
            <a:bodyPr/>
            <a:lstStyle/>
            <a:p/>
          </p:txBody>
        </p:sp>
        <p:sp>
          <p:nvSpPr>
            <p:cNvPr id="29" name="rc29"/>
            <p:cNvSpPr/>
            <p:nvPr/>
          </p:nvSpPr>
          <p:spPr>
            <a:xfrm>
              <a:off x="1499604" y="3001280"/>
              <a:ext cx="204851" cy="48711"/>
            </a:xfrm>
            <a:prstGeom prst="rect">
              <a:avLst/>
            </a:prstGeom>
            <a:solidFill>
              <a:srgbClr val="0058AB">
                <a:alpha val="100000"/>
              </a:srgbClr>
            </a:solidFill>
          </p:spPr>
          <p:txBody>
            <a:bodyPr/>
            <a:lstStyle/>
            <a:p/>
          </p:txBody>
        </p:sp>
        <p:sp>
          <p:nvSpPr>
            <p:cNvPr id="30" name="rc30"/>
            <p:cNvSpPr/>
            <p:nvPr/>
          </p:nvSpPr>
          <p:spPr>
            <a:xfrm>
              <a:off x="1499604" y="3049991"/>
              <a:ext cx="204851" cy="0"/>
            </a:xfrm>
            <a:prstGeom prst="rect">
              <a:avLst/>
            </a:prstGeom>
            <a:solidFill>
              <a:srgbClr val="1CABE2">
                <a:alpha val="100000"/>
              </a:srgbClr>
            </a:solidFill>
          </p:spPr>
          <p:txBody>
            <a:bodyPr/>
            <a:lstStyle/>
            <a:p/>
          </p:txBody>
        </p:sp>
        <p:sp>
          <p:nvSpPr>
            <p:cNvPr id="31" name="rc31"/>
            <p:cNvSpPr/>
            <p:nvPr/>
          </p:nvSpPr>
          <p:spPr>
            <a:xfrm>
              <a:off x="1727217" y="3064906"/>
              <a:ext cx="204851" cy="1560628"/>
            </a:xfrm>
            <a:prstGeom prst="rect">
              <a:avLst/>
            </a:prstGeom>
            <a:solidFill>
              <a:srgbClr val="80BD41">
                <a:alpha val="100000"/>
              </a:srgbClr>
            </a:solidFill>
          </p:spPr>
          <p:txBody>
            <a:bodyPr/>
            <a:lstStyle/>
            <a:p/>
          </p:txBody>
        </p:sp>
        <p:sp>
          <p:nvSpPr>
            <p:cNvPr id="32" name="rc32"/>
            <p:cNvSpPr/>
            <p:nvPr/>
          </p:nvSpPr>
          <p:spPr>
            <a:xfrm>
              <a:off x="1727217" y="3016635"/>
              <a:ext cx="204851" cy="16101"/>
            </a:xfrm>
            <a:prstGeom prst="rect">
              <a:avLst/>
            </a:prstGeom>
            <a:solidFill>
              <a:srgbClr val="0058AB">
                <a:alpha val="100000"/>
              </a:srgbClr>
            </a:solidFill>
          </p:spPr>
          <p:txBody>
            <a:bodyPr/>
            <a:lstStyle/>
            <a:p/>
          </p:txBody>
        </p:sp>
        <p:sp>
          <p:nvSpPr>
            <p:cNvPr id="33" name="rc33"/>
            <p:cNvSpPr/>
            <p:nvPr/>
          </p:nvSpPr>
          <p:spPr>
            <a:xfrm>
              <a:off x="1727217" y="3032737"/>
              <a:ext cx="204851" cy="32169"/>
            </a:xfrm>
            <a:prstGeom prst="rect">
              <a:avLst/>
            </a:prstGeom>
            <a:solidFill>
              <a:srgbClr val="1CABE2">
                <a:alpha val="100000"/>
              </a:srgbClr>
            </a:solidFill>
          </p:spPr>
          <p:txBody>
            <a:bodyPr/>
            <a:lstStyle/>
            <a:p/>
          </p:txBody>
        </p:sp>
        <p:sp>
          <p:nvSpPr>
            <p:cNvPr id="34" name="rc34"/>
            <p:cNvSpPr/>
            <p:nvPr/>
          </p:nvSpPr>
          <p:spPr>
            <a:xfrm>
              <a:off x="1954829" y="3000093"/>
              <a:ext cx="204851" cy="1625441"/>
            </a:xfrm>
            <a:prstGeom prst="rect">
              <a:avLst/>
            </a:prstGeom>
            <a:solidFill>
              <a:srgbClr val="80BD41">
                <a:alpha val="100000"/>
              </a:srgbClr>
            </a:solidFill>
          </p:spPr>
          <p:txBody>
            <a:bodyPr/>
            <a:lstStyle/>
            <a:p/>
          </p:txBody>
        </p:sp>
        <p:sp>
          <p:nvSpPr>
            <p:cNvPr id="35" name="rc35"/>
            <p:cNvSpPr/>
            <p:nvPr/>
          </p:nvSpPr>
          <p:spPr>
            <a:xfrm>
              <a:off x="1954829" y="2966907"/>
              <a:ext cx="204851" cy="16576"/>
            </a:xfrm>
            <a:prstGeom prst="rect">
              <a:avLst/>
            </a:prstGeom>
            <a:solidFill>
              <a:srgbClr val="0058AB">
                <a:alpha val="100000"/>
              </a:srgbClr>
            </a:solidFill>
          </p:spPr>
          <p:txBody>
            <a:bodyPr/>
            <a:lstStyle/>
            <a:p/>
          </p:txBody>
        </p:sp>
        <p:sp>
          <p:nvSpPr>
            <p:cNvPr id="36" name="rc36"/>
            <p:cNvSpPr/>
            <p:nvPr/>
          </p:nvSpPr>
          <p:spPr>
            <a:xfrm>
              <a:off x="1954829" y="2983483"/>
              <a:ext cx="204851" cy="16610"/>
            </a:xfrm>
            <a:prstGeom prst="rect">
              <a:avLst/>
            </a:prstGeom>
            <a:solidFill>
              <a:srgbClr val="1CABE2">
                <a:alpha val="100000"/>
              </a:srgbClr>
            </a:solidFill>
          </p:spPr>
          <p:txBody>
            <a:bodyPr/>
            <a:lstStyle/>
            <a:p/>
          </p:txBody>
        </p:sp>
        <p:sp>
          <p:nvSpPr>
            <p:cNvPr id="37" name="rc37"/>
            <p:cNvSpPr/>
            <p:nvPr/>
          </p:nvSpPr>
          <p:spPr>
            <a:xfrm>
              <a:off x="2182442" y="2909314"/>
              <a:ext cx="204851" cy="1716220"/>
            </a:xfrm>
            <a:prstGeom prst="rect">
              <a:avLst/>
            </a:prstGeom>
            <a:solidFill>
              <a:srgbClr val="80BD41">
                <a:alpha val="100000"/>
              </a:srgbClr>
            </a:solidFill>
          </p:spPr>
          <p:txBody>
            <a:bodyPr/>
            <a:lstStyle/>
            <a:p/>
          </p:txBody>
        </p:sp>
        <p:sp>
          <p:nvSpPr>
            <p:cNvPr id="38" name="rc38"/>
            <p:cNvSpPr/>
            <p:nvPr/>
          </p:nvSpPr>
          <p:spPr>
            <a:xfrm>
              <a:off x="2182442" y="2874298"/>
              <a:ext cx="204851" cy="17525"/>
            </a:xfrm>
            <a:prstGeom prst="rect">
              <a:avLst/>
            </a:prstGeom>
            <a:solidFill>
              <a:srgbClr val="0058AB">
                <a:alpha val="100000"/>
              </a:srgbClr>
            </a:solidFill>
          </p:spPr>
          <p:txBody>
            <a:bodyPr/>
            <a:lstStyle/>
            <a:p/>
          </p:txBody>
        </p:sp>
        <p:sp>
          <p:nvSpPr>
            <p:cNvPr id="39" name="rc39"/>
            <p:cNvSpPr/>
            <p:nvPr/>
          </p:nvSpPr>
          <p:spPr>
            <a:xfrm>
              <a:off x="2182442" y="2891823"/>
              <a:ext cx="204851" cy="17491"/>
            </a:xfrm>
            <a:prstGeom prst="rect">
              <a:avLst/>
            </a:prstGeom>
            <a:solidFill>
              <a:srgbClr val="1CABE2">
                <a:alpha val="100000"/>
              </a:srgbClr>
            </a:solidFill>
          </p:spPr>
          <p:txBody>
            <a:bodyPr/>
            <a:lstStyle/>
            <a:p/>
          </p:txBody>
        </p:sp>
        <p:sp>
          <p:nvSpPr>
            <p:cNvPr id="40" name="rc40"/>
            <p:cNvSpPr/>
            <p:nvPr/>
          </p:nvSpPr>
          <p:spPr>
            <a:xfrm>
              <a:off x="2410055" y="2914467"/>
              <a:ext cx="204851" cy="1711068"/>
            </a:xfrm>
            <a:prstGeom prst="rect">
              <a:avLst/>
            </a:prstGeom>
            <a:solidFill>
              <a:srgbClr val="80BD41">
                <a:alpha val="100000"/>
              </a:srgbClr>
            </a:solidFill>
          </p:spPr>
          <p:txBody>
            <a:bodyPr/>
            <a:lstStyle/>
            <a:p/>
          </p:txBody>
        </p:sp>
        <p:sp>
          <p:nvSpPr>
            <p:cNvPr id="41" name="rc41"/>
            <p:cNvSpPr/>
            <p:nvPr/>
          </p:nvSpPr>
          <p:spPr>
            <a:xfrm>
              <a:off x="2410055" y="2879552"/>
              <a:ext cx="204851" cy="34914"/>
            </a:xfrm>
            <a:prstGeom prst="rect">
              <a:avLst/>
            </a:prstGeom>
            <a:solidFill>
              <a:srgbClr val="0058AB">
                <a:alpha val="100000"/>
              </a:srgbClr>
            </a:solidFill>
          </p:spPr>
          <p:txBody>
            <a:bodyPr/>
            <a:lstStyle/>
            <a:p/>
          </p:txBody>
        </p:sp>
        <p:sp>
          <p:nvSpPr>
            <p:cNvPr id="42" name="rc42"/>
            <p:cNvSpPr/>
            <p:nvPr/>
          </p:nvSpPr>
          <p:spPr>
            <a:xfrm>
              <a:off x="2410055" y="2914467"/>
              <a:ext cx="204851" cy="0"/>
            </a:xfrm>
            <a:prstGeom prst="rect">
              <a:avLst/>
            </a:prstGeom>
            <a:solidFill>
              <a:srgbClr val="1CABE2">
                <a:alpha val="100000"/>
              </a:srgbClr>
            </a:solidFill>
          </p:spPr>
          <p:txBody>
            <a:bodyPr/>
            <a:lstStyle/>
            <a:p/>
          </p:txBody>
        </p:sp>
        <p:sp>
          <p:nvSpPr>
            <p:cNvPr id="43" name="rc43"/>
            <p:cNvSpPr/>
            <p:nvPr/>
          </p:nvSpPr>
          <p:spPr>
            <a:xfrm>
              <a:off x="2637667" y="2936229"/>
              <a:ext cx="204851" cy="1689305"/>
            </a:xfrm>
            <a:prstGeom prst="rect">
              <a:avLst/>
            </a:prstGeom>
            <a:solidFill>
              <a:srgbClr val="80BD41">
                <a:alpha val="100000"/>
              </a:srgbClr>
            </a:solidFill>
          </p:spPr>
          <p:txBody>
            <a:bodyPr/>
            <a:lstStyle/>
            <a:p/>
          </p:txBody>
        </p:sp>
        <p:sp>
          <p:nvSpPr>
            <p:cNvPr id="44" name="rc44"/>
            <p:cNvSpPr/>
            <p:nvPr/>
          </p:nvSpPr>
          <p:spPr>
            <a:xfrm>
              <a:off x="2637667" y="2883993"/>
              <a:ext cx="204851" cy="52236"/>
            </a:xfrm>
            <a:prstGeom prst="rect">
              <a:avLst/>
            </a:prstGeom>
            <a:solidFill>
              <a:srgbClr val="0058AB">
                <a:alpha val="100000"/>
              </a:srgbClr>
            </a:solidFill>
          </p:spPr>
          <p:txBody>
            <a:bodyPr/>
            <a:lstStyle/>
            <a:p/>
          </p:txBody>
        </p:sp>
        <p:sp>
          <p:nvSpPr>
            <p:cNvPr id="45" name="rc45"/>
            <p:cNvSpPr/>
            <p:nvPr/>
          </p:nvSpPr>
          <p:spPr>
            <a:xfrm>
              <a:off x="2637667" y="2936229"/>
              <a:ext cx="204851" cy="0"/>
            </a:xfrm>
            <a:prstGeom prst="rect">
              <a:avLst/>
            </a:prstGeom>
            <a:solidFill>
              <a:srgbClr val="1CABE2">
                <a:alpha val="100000"/>
              </a:srgbClr>
            </a:solidFill>
          </p:spPr>
          <p:txBody>
            <a:bodyPr/>
            <a:lstStyle/>
            <a:p/>
          </p:txBody>
        </p:sp>
        <p:sp>
          <p:nvSpPr>
            <p:cNvPr id="46" name="rc46"/>
            <p:cNvSpPr/>
            <p:nvPr/>
          </p:nvSpPr>
          <p:spPr>
            <a:xfrm>
              <a:off x="2865280" y="3004263"/>
              <a:ext cx="204851" cy="1621272"/>
            </a:xfrm>
            <a:prstGeom prst="rect">
              <a:avLst/>
            </a:prstGeom>
            <a:solidFill>
              <a:srgbClr val="80BD41">
                <a:alpha val="100000"/>
              </a:srgbClr>
            </a:solidFill>
          </p:spPr>
          <p:txBody>
            <a:bodyPr/>
            <a:lstStyle/>
            <a:p/>
          </p:txBody>
        </p:sp>
        <p:sp>
          <p:nvSpPr>
            <p:cNvPr id="47" name="rc47"/>
            <p:cNvSpPr/>
            <p:nvPr/>
          </p:nvSpPr>
          <p:spPr>
            <a:xfrm>
              <a:off x="2865280" y="2863281"/>
              <a:ext cx="204851" cy="88100"/>
            </a:xfrm>
            <a:prstGeom prst="rect">
              <a:avLst/>
            </a:prstGeom>
            <a:solidFill>
              <a:srgbClr val="0058AB">
                <a:alpha val="100000"/>
              </a:srgbClr>
            </a:solidFill>
          </p:spPr>
          <p:txBody>
            <a:bodyPr/>
            <a:lstStyle/>
            <a:p/>
          </p:txBody>
        </p:sp>
        <p:sp>
          <p:nvSpPr>
            <p:cNvPr id="48" name="rc48"/>
            <p:cNvSpPr/>
            <p:nvPr/>
          </p:nvSpPr>
          <p:spPr>
            <a:xfrm>
              <a:off x="2865280" y="2951382"/>
              <a:ext cx="204851" cy="52880"/>
            </a:xfrm>
            <a:prstGeom prst="rect">
              <a:avLst/>
            </a:prstGeom>
            <a:solidFill>
              <a:srgbClr val="1CABE2">
                <a:alpha val="100000"/>
              </a:srgbClr>
            </a:solidFill>
          </p:spPr>
          <p:txBody>
            <a:bodyPr/>
            <a:lstStyle/>
            <a:p/>
          </p:txBody>
        </p:sp>
        <p:sp>
          <p:nvSpPr>
            <p:cNvPr id="49" name="rc49"/>
            <p:cNvSpPr/>
            <p:nvPr/>
          </p:nvSpPr>
          <p:spPr>
            <a:xfrm>
              <a:off x="3092892" y="3003924"/>
              <a:ext cx="204851" cy="1621611"/>
            </a:xfrm>
            <a:prstGeom prst="rect">
              <a:avLst/>
            </a:prstGeom>
            <a:solidFill>
              <a:srgbClr val="80BD41">
                <a:alpha val="100000"/>
              </a:srgbClr>
            </a:solidFill>
          </p:spPr>
          <p:txBody>
            <a:bodyPr/>
            <a:lstStyle/>
            <a:p/>
          </p:txBody>
        </p:sp>
        <p:sp>
          <p:nvSpPr>
            <p:cNvPr id="50" name="rc50"/>
            <p:cNvSpPr/>
            <p:nvPr/>
          </p:nvSpPr>
          <p:spPr>
            <a:xfrm>
              <a:off x="3092892" y="2823756"/>
              <a:ext cx="204851" cy="72067"/>
            </a:xfrm>
            <a:prstGeom prst="rect">
              <a:avLst/>
            </a:prstGeom>
            <a:solidFill>
              <a:srgbClr val="0058AB">
                <a:alpha val="100000"/>
              </a:srgbClr>
            </a:solidFill>
          </p:spPr>
          <p:txBody>
            <a:bodyPr/>
            <a:lstStyle/>
            <a:p/>
          </p:txBody>
        </p:sp>
        <p:sp>
          <p:nvSpPr>
            <p:cNvPr id="51" name="rc51"/>
            <p:cNvSpPr/>
            <p:nvPr/>
          </p:nvSpPr>
          <p:spPr>
            <a:xfrm>
              <a:off x="3092892" y="2895823"/>
              <a:ext cx="204851" cy="108100"/>
            </a:xfrm>
            <a:prstGeom prst="rect">
              <a:avLst/>
            </a:prstGeom>
            <a:solidFill>
              <a:srgbClr val="1CABE2">
                <a:alpha val="100000"/>
              </a:srgbClr>
            </a:solidFill>
          </p:spPr>
          <p:txBody>
            <a:bodyPr/>
            <a:lstStyle/>
            <a:p/>
          </p:txBody>
        </p:sp>
        <p:sp>
          <p:nvSpPr>
            <p:cNvPr id="52" name="rc52"/>
            <p:cNvSpPr/>
            <p:nvPr/>
          </p:nvSpPr>
          <p:spPr>
            <a:xfrm>
              <a:off x="3320505" y="3049822"/>
              <a:ext cx="204851" cy="1575713"/>
            </a:xfrm>
            <a:prstGeom prst="rect">
              <a:avLst/>
            </a:prstGeom>
            <a:solidFill>
              <a:srgbClr val="80BD41">
                <a:alpha val="100000"/>
              </a:srgbClr>
            </a:solidFill>
          </p:spPr>
          <p:txBody>
            <a:bodyPr/>
            <a:lstStyle/>
            <a:p/>
          </p:txBody>
        </p:sp>
        <p:sp>
          <p:nvSpPr>
            <p:cNvPr id="53" name="rc53"/>
            <p:cNvSpPr/>
            <p:nvPr/>
          </p:nvSpPr>
          <p:spPr>
            <a:xfrm>
              <a:off x="3320505" y="2771756"/>
              <a:ext cx="204851" cy="222438"/>
            </a:xfrm>
            <a:prstGeom prst="rect">
              <a:avLst/>
            </a:prstGeom>
            <a:solidFill>
              <a:srgbClr val="0058AB">
                <a:alpha val="100000"/>
              </a:srgbClr>
            </a:solidFill>
          </p:spPr>
          <p:txBody>
            <a:bodyPr/>
            <a:lstStyle/>
            <a:p/>
          </p:txBody>
        </p:sp>
        <p:sp>
          <p:nvSpPr>
            <p:cNvPr id="54" name="rc54"/>
            <p:cNvSpPr/>
            <p:nvPr/>
          </p:nvSpPr>
          <p:spPr>
            <a:xfrm>
              <a:off x="3320505" y="2994195"/>
              <a:ext cx="204851" cy="55626"/>
            </a:xfrm>
            <a:prstGeom prst="rect">
              <a:avLst/>
            </a:prstGeom>
            <a:solidFill>
              <a:srgbClr val="1CABE2">
                <a:alpha val="100000"/>
              </a:srgbClr>
            </a:solidFill>
          </p:spPr>
          <p:txBody>
            <a:bodyPr/>
            <a:lstStyle/>
            <a:p/>
          </p:txBody>
        </p:sp>
        <p:sp>
          <p:nvSpPr>
            <p:cNvPr id="55" name="rc55"/>
            <p:cNvSpPr/>
            <p:nvPr/>
          </p:nvSpPr>
          <p:spPr>
            <a:xfrm>
              <a:off x="3548117" y="3008127"/>
              <a:ext cx="204851" cy="1617408"/>
            </a:xfrm>
            <a:prstGeom prst="rect">
              <a:avLst/>
            </a:prstGeom>
            <a:solidFill>
              <a:srgbClr val="80BD41">
                <a:alpha val="100000"/>
              </a:srgbClr>
            </a:solidFill>
          </p:spPr>
          <p:txBody>
            <a:bodyPr/>
            <a:lstStyle/>
            <a:p/>
          </p:txBody>
        </p:sp>
        <p:sp>
          <p:nvSpPr>
            <p:cNvPr id="56" name="rc56"/>
            <p:cNvSpPr/>
            <p:nvPr/>
          </p:nvSpPr>
          <p:spPr>
            <a:xfrm>
              <a:off x="3548117" y="2828434"/>
              <a:ext cx="204851" cy="125795"/>
            </a:xfrm>
            <a:prstGeom prst="rect">
              <a:avLst/>
            </a:prstGeom>
            <a:solidFill>
              <a:srgbClr val="0058AB">
                <a:alpha val="100000"/>
              </a:srgbClr>
            </a:solidFill>
          </p:spPr>
          <p:txBody>
            <a:bodyPr/>
            <a:lstStyle/>
            <a:p/>
          </p:txBody>
        </p:sp>
        <p:sp>
          <p:nvSpPr>
            <p:cNvPr id="57" name="rc57"/>
            <p:cNvSpPr/>
            <p:nvPr/>
          </p:nvSpPr>
          <p:spPr>
            <a:xfrm>
              <a:off x="3548117" y="2954229"/>
              <a:ext cx="204851" cy="53897"/>
            </a:xfrm>
            <a:prstGeom prst="rect">
              <a:avLst/>
            </a:prstGeom>
            <a:solidFill>
              <a:srgbClr val="1CABE2">
                <a:alpha val="100000"/>
              </a:srgbClr>
            </a:solidFill>
          </p:spPr>
          <p:txBody>
            <a:bodyPr/>
            <a:lstStyle/>
            <a:p/>
          </p:txBody>
        </p:sp>
        <p:sp>
          <p:nvSpPr>
            <p:cNvPr id="58" name="rc58"/>
            <p:cNvSpPr/>
            <p:nvPr/>
          </p:nvSpPr>
          <p:spPr>
            <a:xfrm>
              <a:off x="3775730" y="3045822"/>
              <a:ext cx="204851" cy="1579713"/>
            </a:xfrm>
            <a:prstGeom prst="rect">
              <a:avLst/>
            </a:prstGeom>
            <a:solidFill>
              <a:srgbClr val="80BD41">
                <a:alpha val="100000"/>
              </a:srgbClr>
            </a:solidFill>
          </p:spPr>
          <p:txBody>
            <a:bodyPr/>
            <a:lstStyle/>
            <a:p/>
          </p:txBody>
        </p:sp>
        <p:sp>
          <p:nvSpPr>
            <p:cNvPr id="59" name="rc59"/>
            <p:cNvSpPr/>
            <p:nvPr/>
          </p:nvSpPr>
          <p:spPr>
            <a:xfrm>
              <a:off x="3775730" y="2926908"/>
              <a:ext cx="204851" cy="67931"/>
            </a:xfrm>
            <a:prstGeom prst="rect">
              <a:avLst/>
            </a:prstGeom>
            <a:solidFill>
              <a:srgbClr val="0058AB">
                <a:alpha val="100000"/>
              </a:srgbClr>
            </a:solidFill>
          </p:spPr>
          <p:txBody>
            <a:bodyPr/>
            <a:lstStyle/>
            <a:p/>
          </p:txBody>
        </p:sp>
        <p:sp>
          <p:nvSpPr>
            <p:cNvPr id="60" name="rc60"/>
            <p:cNvSpPr/>
            <p:nvPr/>
          </p:nvSpPr>
          <p:spPr>
            <a:xfrm>
              <a:off x="3775730" y="2994839"/>
              <a:ext cx="204851" cy="50982"/>
            </a:xfrm>
            <a:prstGeom prst="rect">
              <a:avLst/>
            </a:prstGeom>
            <a:solidFill>
              <a:srgbClr val="1CABE2">
                <a:alpha val="100000"/>
              </a:srgbClr>
            </a:solidFill>
          </p:spPr>
          <p:txBody>
            <a:bodyPr/>
            <a:lstStyle/>
            <a:p/>
          </p:txBody>
        </p:sp>
        <p:sp>
          <p:nvSpPr>
            <p:cNvPr id="61" name="rc61"/>
            <p:cNvSpPr/>
            <p:nvPr/>
          </p:nvSpPr>
          <p:spPr>
            <a:xfrm>
              <a:off x="4003342" y="3096567"/>
              <a:ext cx="204851" cy="1528968"/>
            </a:xfrm>
            <a:prstGeom prst="rect">
              <a:avLst/>
            </a:prstGeom>
            <a:solidFill>
              <a:srgbClr val="80BD41">
                <a:alpha val="100000"/>
              </a:srgbClr>
            </a:solidFill>
          </p:spPr>
          <p:txBody>
            <a:bodyPr/>
            <a:lstStyle/>
            <a:p/>
          </p:txBody>
        </p:sp>
        <p:sp>
          <p:nvSpPr>
            <p:cNvPr id="62" name="rc62"/>
            <p:cNvSpPr/>
            <p:nvPr/>
          </p:nvSpPr>
          <p:spPr>
            <a:xfrm>
              <a:off x="4003342" y="2963619"/>
              <a:ext cx="204851" cy="49863"/>
            </a:xfrm>
            <a:prstGeom prst="rect">
              <a:avLst/>
            </a:prstGeom>
            <a:solidFill>
              <a:srgbClr val="0058AB">
                <a:alpha val="100000"/>
              </a:srgbClr>
            </a:solidFill>
          </p:spPr>
          <p:txBody>
            <a:bodyPr/>
            <a:lstStyle/>
            <a:p/>
          </p:txBody>
        </p:sp>
        <p:sp>
          <p:nvSpPr>
            <p:cNvPr id="63" name="rc63"/>
            <p:cNvSpPr/>
            <p:nvPr/>
          </p:nvSpPr>
          <p:spPr>
            <a:xfrm>
              <a:off x="4003342" y="3013483"/>
              <a:ext cx="204851" cy="83083"/>
            </a:xfrm>
            <a:prstGeom prst="rect">
              <a:avLst/>
            </a:prstGeom>
            <a:solidFill>
              <a:srgbClr val="1CABE2">
                <a:alpha val="100000"/>
              </a:srgbClr>
            </a:solidFill>
          </p:spPr>
          <p:txBody>
            <a:bodyPr/>
            <a:lstStyle/>
            <a:p/>
          </p:txBody>
        </p:sp>
        <p:sp>
          <p:nvSpPr>
            <p:cNvPr id="64" name="rc64"/>
            <p:cNvSpPr/>
            <p:nvPr/>
          </p:nvSpPr>
          <p:spPr>
            <a:xfrm>
              <a:off x="4230955" y="3208159"/>
              <a:ext cx="204851" cy="1417376"/>
            </a:xfrm>
            <a:prstGeom prst="rect">
              <a:avLst/>
            </a:prstGeom>
            <a:solidFill>
              <a:srgbClr val="80BD41">
                <a:alpha val="100000"/>
              </a:srgbClr>
            </a:solidFill>
          </p:spPr>
          <p:txBody>
            <a:bodyPr/>
            <a:lstStyle/>
            <a:p/>
          </p:txBody>
        </p:sp>
        <p:sp>
          <p:nvSpPr>
            <p:cNvPr id="65" name="rc65"/>
            <p:cNvSpPr/>
            <p:nvPr/>
          </p:nvSpPr>
          <p:spPr>
            <a:xfrm>
              <a:off x="4230955" y="3050669"/>
              <a:ext cx="204851" cy="62982"/>
            </a:xfrm>
            <a:prstGeom prst="rect">
              <a:avLst/>
            </a:prstGeom>
            <a:solidFill>
              <a:srgbClr val="0058AB">
                <a:alpha val="100000"/>
              </a:srgbClr>
            </a:solidFill>
          </p:spPr>
          <p:txBody>
            <a:bodyPr/>
            <a:lstStyle/>
            <a:p/>
          </p:txBody>
        </p:sp>
        <p:sp>
          <p:nvSpPr>
            <p:cNvPr id="66" name="rc66"/>
            <p:cNvSpPr/>
            <p:nvPr/>
          </p:nvSpPr>
          <p:spPr>
            <a:xfrm>
              <a:off x="4230955" y="3113651"/>
              <a:ext cx="204851" cy="94507"/>
            </a:xfrm>
            <a:prstGeom prst="rect">
              <a:avLst/>
            </a:prstGeom>
            <a:solidFill>
              <a:srgbClr val="1CABE2">
                <a:alpha val="100000"/>
              </a:srgbClr>
            </a:solidFill>
          </p:spPr>
          <p:txBody>
            <a:bodyPr/>
            <a:lstStyle/>
            <a:p/>
          </p:txBody>
        </p:sp>
        <p:sp>
          <p:nvSpPr>
            <p:cNvPr id="67" name="rc67"/>
            <p:cNvSpPr/>
            <p:nvPr/>
          </p:nvSpPr>
          <p:spPr>
            <a:xfrm>
              <a:off x="4458568" y="3084092"/>
              <a:ext cx="204851" cy="1541442"/>
            </a:xfrm>
            <a:prstGeom prst="rect">
              <a:avLst/>
            </a:prstGeom>
            <a:solidFill>
              <a:srgbClr val="80BD41">
                <a:alpha val="100000"/>
              </a:srgbClr>
            </a:solidFill>
          </p:spPr>
          <p:txBody>
            <a:bodyPr/>
            <a:lstStyle/>
            <a:p/>
          </p:txBody>
        </p:sp>
        <p:sp>
          <p:nvSpPr>
            <p:cNvPr id="68" name="rc68"/>
            <p:cNvSpPr/>
            <p:nvPr/>
          </p:nvSpPr>
          <p:spPr>
            <a:xfrm>
              <a:off x="4458568" y="2912806"/>
              <a:ext cx="204851" cy="102778"/>
            </a:xfrm>
            <a:prstGeom prst="rect">
              <a:avLst/>
            </a:prstGeom>
            <a:solidFill>
              <a:srgbClr val="0058AB">
                <a:alpha val="100000"/>
              </a:srgbClr>
            </a:solidFill>
          </p:spPr>
          <p:txBody>
            <a:bodyPr/>
            <a:lstStyle/>
            <a:p/>
          </p:txBody>
        </p:sp>
        <p:sp>
          <p:nvSpPr>
            <p:cNvPr id="69" name="rc69"/>
            <p:cNvSpPr/>
            <p:nvPr/>
          </p:nvSpPr>
          <p:spPr>
            <a:xfrm>
              <a:off x="4458568" y="3015585"/>
              <a:ext cx="204851" cy="68507"/>
            </a:xfrm>
            <a:prstGeom prst="rect">
              <a:avLst/>
            </a:prstGeom>
            <a:solidFill>
              <a:srgbClr val="1CABE2">
                <a:alpha val="100000"/>
              </a:srgbClr>
            </a:solidFill>
          </p:spPr>
          <p:txBody>
            <a:bodyPr/>
            <a:lstStyle/>
            <a:p/>
          </p:txBody>
        </p:sp>
        <p:sp>
          <p:nvSpPr>
            <p:cNvPr id="70" name="rc70"/>
            <p:cNvSpPr/>
            <p:nvPr/>
          </p:nvSpPr>
          <p:spPr>
            <a:xfrm>
              <a:off x="4686180" y="3166465"/>
              <a:ext cx="204851" cy="1459070"/>
            </a:xfrm>
            <a:prstGeom prst="rect">
              <a:avLst/>
            </a:prstGeom>
            <a:solidFill>
              <a:srgbClr val="80BD41">
                <a:alpha val="100000"/>
              </a:srgbClr>
            </a:solidFill>
          </p:spPr>
          <p:txBody>
            <a:bodyPr/>
            <a:lstStyle/>
            <a:p/>
          </p:txBody>
        </p:sp>
        <p:sp>
          <p:nvSpPr>
            <p:cNvPr id="71" name="rc71"/>
            <p:cNvSpPr/>
            <p:nvPr/>
          </p:nvSpPr>
          <p:spPr>
            <a:xfrm>
              <a:off x="4686180" y="2948433"/>
              <a:ext cx="204851" cy="184472"/>
            </a:xfrm>
            <a:prstGeom prst="rect">
              <a:avLst/>
            </a:prstGeom>
            <a:solidFill>
              <a:srgbClr val="0058AB">
                <a:alpha val="100000"/>
              </a:srgbClr>
            </a:solidFill>
          </p:spPr>
          <p:txBody>
            <a:bodyPr/>
            <a:lstStyle/>
            <a:p/>
          </p:txBody>
        </p:sp>
        <p:sp>
          <p:nvSpPr>
            <p:cNvPr id="72" name="rc72"/>
            <p:cNvSpPr/>
            <p:nvPr/>
          </p:nvSpPr>
          <p:spPr>
            <a:xfrm>
              <a:off x="4686180" y="3132906"/>
              <a:ext cx="204851" cy="33558"/>
            </a:xfrm>
            <a:prstGeom prst="rect">
              <a:avLst/>
            </a:prstGeom>
            <a:solidFill>
              <a:srgbClr val="1CABE2">
                <a:alpha val="100000"/>
              </a:srgbClr>
            </a:solidFill>
          </p:spPr>
          <p:txBody>
            <a:bodyPr/>
            <a:lstStyle/>
            <a:p/>
          </p:txBody>
        </p:sp>
        <p:sp>
          <p:nvSpPr>
            <p:cNvPr id="73" name="rc73"/>
            <p:cNvSpPr/>
            <p:nvPr/>
          </p:nvSpPr>
          <p:spPr>
            <a:xfrm>
              <a:off x="4913793" y="3188566"/>
              <a:ext cx="204851" cy="1436969"/>
            </a:xfrm>
            <a:prstGeom prst="rect">
              <a:avLst/>
            </a:prstGeom>
            <a:solidFill>
              <a:srgbClr val="80BD41">
                <a:alpha val="100000"/>
              </a:srgbClr>
            </a:solidFill>
          </p:spPr>
          <p:txBody>
            <a:bodyPr/>
            <a:lstStyle/>
            <a:p/>
          </p:txBody>
        </p:sp>
        <p:sp>
          <p:nvSpPr>
            <p:cNvPr id="74" name="rc74"/>
            <p:cNvSpPr/>
            <p:nvPr/>
          </p:nvSpPr>
          <p:spPr>
            <a:xfrm>
              <a:off x="4913793" y="3010974"/>
              <a:ext cx="204851" cy="96880"/>
            </a:xfrm>
            <a:prstGeom prst="rect">
              <a:avLst/>
            </a:prstGeom>
            <a:solidFill>
              <a:srgbClr val="0058AB">
                <a:alpha val="100000"/>
              </a:srgbClr>
            </a:solidFill>
          </p:spPr>
          <p:txBody>
            <a:bodyPr/>
            <a:lstStyle/>
            <a:p/>
          </p:txBody>
        </p:sp>
        <p:sp>
          <p:nvSpPr>
            <p:cNvPr id="75" name="rc75"/>
            <p:cNvSpPr/>
            <p:nvPr/>
          </p:nvSpPr>
          <p:spPr>
            <a:xfrm>
              <a:off x="4913793" y="3107855"/>
              <a:ext cx="204851" cy="80711"/>
            </a:xfrm>
            <a:prstGeom prst="rect">
              <a:avLst/>
            </a:prstGeom>
            <a:solidFill>
              <a:srgbClr val="1CABE2">
                <a:alpha val="100000"/>
              </a:srgbClr>
            </a:solidFill>
          </p:spPr>
          <p:txBody>
            <a:bodyPr/>
            <a:lstStyle/>
            <a:p/>
          </p:txBody>
        </p:sp>
        <p:sp>
          <p:nvSpPr>
            <p:cNvPr id="76" name="rc76"/>
            <p:cNvSpPr/>
            <p:nvPr/>
          </p:nvSpPr>
          <p:spPr>
            <a:xfrm>
              <a:off x="5141405" y="3329276"/>
              <a:ext cx="204851" cy="1296258"/>
            </a:xfrm>
            <a:prstGeom prst="rect">
              <a:avLst/>
            </a:prstGeom>
            <a:solidFill>
              <a:srgbClr val="80BD41">
                <a:alpha val="100000"/>
              </a:srgbClr>
            </a:solidFill>
          </p:spPr>
          <p:txBody>
            <a:bodyPr/>
            <a:lstStyle/>
            <a:p/>
          </p:txBody>
        </p:sp>
        <p:sp>
          <p:nvSpPr>
            <p:cNvPr id="77" name="rc77"/>
            <p:cNvSpPr/>
            <p:nvPr/>
          </p:nvSpPr>
          <p:spPr>
            <a:xfrm>
              <a:off x="5141405" y="3152499"/>
              <a:ext cx="204851" cy="132574"/>
            </a:xfrm>
            <a:prstGeom prst="rect">
              <a:avLst/>
            </a:prstGeom>
            <a:solidFill>
              <a:srgbClr val="0058AB">
                <a:alpha val="100000"/>
              </a:srgbClr>
            </a:solidFill>
          </p:spPr>
          <p:txBody>
            <a:bodyPr/>
            <a:lstStyle/>
            <a:p/>
          </p:txBody>
        </p:sp>
        <p:sp>
          <p:nvSpPr>
            <p:cNvPr id="78" name="rc78"/>
            <p:cNvSpPr/>
            <p:nvPr/>
          </p:nvSpPr>
          <p:spPr>
            <a:xfrm>
              <a:off x="5141405" y="3285074"/>
              <a:ext cx="204851" cy="44202"/>
            </a:xfrm>
            <a:prstGeom prst="rect">
              <a:avLst/>
            </a:prstGeom>
            <a:solidFill>
              <a:srgbClr val="1CABE2">
                <a:alpha val="100000"/>
              </a:srgbClr>
            </a:solidFill>
          </p:spPr>
          <p:txBody>
            <a:bodyPr/>
            <a:lstStyle/>
            <a:p/>
          </p:txBody>
        </p:sp>
        <p:sp>
          <p:nvSpPr>
            <p:cNvPr id="79" name="rc79"/>
            <p:cNvSpPr/>
            <p:nvPr/>
          </p:nvSpPr>
          <p:spPr>
            <a:xfrm>
              <a:off x="5369018" y="3320226"/>
              <a:ext cx="204851" cy="1305309"/>
            </a:xfrm>
            <a:prstGeom prst="rect">
              <a:avLst/>
            </a:prstGeom>
            <a:solidFill>
              <a:srgbClr val="80BD41">
                <a:alpha val="100000"/>
              </a:srgbClr>
            </a:solidFill>
          </p:spPr>
          <p:txBody>
            <a:bodyPr/>
            <a:lstStyle/>
            <a:p/>
          </p:txBody>
        </p:sp>
        <p:sp>
          <p:nvSpPr>
            <p:cNvPr id="80" name="rc80"/>
            <p:cNvSpPr/>
            <p:nvPr/>
          </p:nvSpPr>
          <p:spPr>
            <a:xfrm>
              <a:off x="5369018" y="3221989"/>
              <a:ext cx="204851" cy="56135"/>
            </a:xfrm>
            <a:prstGeom prst="rect">
              <a:avLst/>
            </a:prstGeom>
            <a:solidFill>
              <a:srgbClr val="0058AB">
                <a:alpha val="100000"/>
              </a:srgbClr>
            </a:solidFill>
          </p:spPr>
          <p:txBody>
            <a:bodyPr/>
            <a:lstStyle/>
            <a:p/>
          </p:txBody>
        </p:sp>
        <p:sp>
          <p:nvSpPr>
            <p:cNvPr id="81" name="rc81"/>
            <p:cNvSpPr/>
            <p:nvPr/>
          </p:nvSpPr>
          <p:spPr>
            <a:xfrm>
              <a:off x="5369018" y="3278124"/>
              <a:ext cx="204851" cy="42101"/>
            </a:xfrm>
            <a:prstGeom prst="rect">
              <a:avLst/>
            </a:prstGeom>
            <a:solidFill>
              <a:srgbClr val="1CABE2">
                <a:alpha val="100000"/>
              </a:srgbClr>
            </a:solidFill>
          </p:spPr>
          <p:txBody>
            <a:bodyPr/>
            <a:lstStyle/>
            <a:p/>
          </p:txBody>
        </p:sp>
        <p:sp>
          <p:nvSpPr>
            <p:cNvPr id="82" name="rc82"/>
            <p:cNvSpPr/>
            <p:nvPr/>
          </p:nvSpPr>
          <p:spPr>
            <a:xfrm>
              <a:off x="5596630" y="3425377"/>
              <a:ext cx="204851" cy="1200157"/>
            </a:xfrm>
            <a:prstGeom prst="rect">
              <a:avLst/>
            </a:prstGeom>
            <a:solidFill>
              <a:srgbClr val="80BD41">
                <a:alpha val="100000"/>
              </a:srgbClr>
            </a:solidFill>
          </p:spPr>
          <p:txBody>
            <a:bodyPr/>
            <a:lstStyle/>
            <a:p/>
          </p:txBody>
        </p:sp>
        <p:sp>
          <p:nvSpPr>
            <p:cNvPr id="83" name="rc83"/>
            <p:cNvSpPr/>
            <p:nvPr/>
          </p:nvSpPr>
          <p:spPr>
            <a:xfrm>
              <a:off x="5596630" y="3306667"/>
              <a:ext cx="204851" cy="118710"/>
            </a:xfrm>
            <a:prstGeom prst="rect">
              <a:avLst/>
            </a:prstGeom>
            <a:solidFill>
              <a:srgbClr val="0058AB">
                <a:alpha val="100000"/>
              </a:srgbClr>
            </a:solidFill>
          </p:spPr>
          <p:txBody>
            <a:bodyPr/>
            <a:lstStyle/>
            <a:p/>
          </p:txBody>
        </p:sp>
        <p:sp>
          <p:nvSpPr>
            <p:cNvPr id="84" name="rc84"/>
            <p:cNvSpPr/>
            <p:nvPr/>
          </p:nvSpPr>
          <p:spPr>
            <a:xfrm>
              <a:off x="5596630" y="3425377"/>
              <a:ext cx="204851" cy="0"/>
            </a:xfrm>
            <a:prstGeom prst="rect">
              <a:avLst/>
            </a:prstGeom>
            <a:solidFill>
              <a:srgbClr val="1CABE2">
                <a:alpha val="100000"/>
              </a:srgbClr>
            </a:solidFill>
          </p:spPr>
          <p:txBody>
            <a:bodyPr/>
            <a:lstStyle/>
            <a:p/>
          </p:txBody>
        </p:sp>
        <p:sp>
          <p:nvSpPr>
            <p:cNvPr id="85" name="rc85"/>
            <p:cNvSpPr/>
            <p:nvPr/>
          </p:nvSpPr>
          <p:spPr>
            <a:xfrm>
              <a:off x="5824243" y="3556596"/>
              <a:ext cx="204851" cy="1068938"/>
            </a:xfrm>
            <a:prstGeom prst="rect">
              <a:avLst/>
            </a:prstGeom>
            <a:solidFill>
              <a:srgbClr val="80BD41">
                <a:alpha val="100000"/>
              </a:srgbClr>
            </a:solidFill>
          </p:spPr>
          <p:txBody>
            <a:bodyPr/>
            <a:lstStyle/>
            <a:p/>
          </p:txBody>
        </p:sp>
        <p:sp>
          <p:nvSpPr>
            <p:cNvPr id="86" name="rc86"/>
            <p:cNvSpPr/>
            <p:nvPr/>
          </p:nvSpPr>
          <p:spPr>
            <a:xfrm>
              <a:off x="5824243" y="3382564"/>
              <a:ext cx="204851" cy="174032"/>
            </a:xfrm>
            <a:prstGeom prst="rect">
              <a:avLst/>
            </a:prstGeom>
            <a:solidFill>
              <a:srgbClr val="0058AB">
                <a:alpha val="100000"/>
              </a:srgbClr>
            </a:solidFill>
          </p:spPr>
          <p:txBody>
            <a:bodyPr/>
            <a:lstStyle/>
            <a:p/>
          </p:txBody>
        </p:sp>
        <p:sp>
          <p:nvSpPr>
            <p:cNvPr id="87" name="rc87"/>
            <p:cNvSpPr/>
            <p:nvPr/>
          </p:nvSpPr>
          <p:spPr>
            <a:xfrm>
              <a:off x="5824243" y="3556596"/>
              <a:ext cx="204851" cy="0"/>
            </a:xfrm>
            <a:prstGeom prst="rect">
              <a:avLst/>
            </a:prstGeom>
            <a:solidFill>
              <a:srgbClr val="1CABE2">
                <a:alpha val="100000"/>
              </a:srgbClr>
            </a:solidFill>
          </p:spPr>
          <p:txBody>
            <a:bodyPr/>
            <a:lstStyle/>
            <a:p/>
          </p:txBody>
        </p:sp>
        <p:sp>
          <p:nvSpPr>
            <p:cNvPr id="88" name="rc88"/>
            <p:cNvSpPr/>
            <p:nvPr/>
          </p:nvSpPr>
          <p:spPr>
            <a:xfrm>
              <a:off x="6051856" y="3608969"/>
              <a:ext cx="204851" cy="1016566"/>
            </a:xfrm>
            <a:prstGeom prst="rect">
              <a:avLst/>
            </a:prstGeom>
            <a:solidFill>
              <a:srgbClr val="80BD41">
                <a:alpha val="100000"/>
              </a:srgbClr>
            </a:solidFill>
          </p:spPr>
          <p:txBody>
            <a:bodyPr/>
            <a:lstStyle/>
            <a:p/>
          </p:txBody>
        </p:sp>
        <p:sp>
          <p:nvSpPr>
            <p:cNvPr id="89" name="rc89"/>
            <p:cNvSpPr/>
            <p:nvPr/>
          </p:nvSpPr>
          <p:spPr>
            <a:xfrm>
              <a:off x="6051856" y="3457072"/>
              <a:ext cx="204851" cy="151896"/>
            </a:xfrm>
            <a:prstGeom prst="rect">
              <a:avLst/>
            </a:prstGeom>
            <a:solidFill>
              <a:srgbClr val="0058AB">
                <a:alpha val="100000"/>
              </a:srgbClr>
            </a:solidFill>
          </p:spPr>
          <p:txBody>
            <a:bodyPr/>
            <a:lstStyle/>
            <a:p/>
          </p:txBody>
        </p:sp>
        <p:sp>
          <p:nvSpPr>
            <p:cNvPr id="90" name="rc90"/>
            <p:cNvSpPr/>
            <p:nvPr/>
          </p:nvSpPr>
          <p:spPr>
            <a:xfrm>
              <a:off x="6051856" y="3608969"/>
              <a:ext cx="204851" cy="0"/>
            </a:xfrm>
            <a:prstGeom prst="rect">
              <a:avLst/>
            </a:prstGeom>
            <a:solidFill>
              <a:srgbClr val="1CABE2">
                <a:alpha val="100000"/>
              </a:srgbClr>
            </a:solidFill>
          </p:spPr>
          <p:txBody>
            <a:bodyPr/>
            <a:lstStyle/>
            <a:p/>
          </p:txBody>
        </p:sp>
        <p:sp>
          <p:nvSpPr>
            <p:cNvPr id="91" name="rc91"/>
            <p:cNvSpPr/>
            <p:nvPr/>
          </p:nvSpPr>
          <p:spPr>
            <a:xfrm>
              <a:off x="6279468" y="3679205"/>
              <a:ext cx="204851" cy="946329"/>
            </a:xfrm>
            <a:prstGeom prst="rect">
              <a:avLst/>
            </a:prstGeom>
            <a:solidFill>
              <a:srgbClr val="80BD41">
                <a:alpha val="100000"/>
              </a:srgbClr>
            </a:solidFill>
          </p:spPr>
          <p:txBody>
            <a:bodyPr/>
            <a:lstStyle/>
            <a:p/>
          </p:txBody>
        </p:sp>
        <p:sp>
          <p:nvSpPr>
            <p:cNvPr id="92" name="rc92"/>
            <p:cNvSpPr/>
            <p:nvPr/>
          </p:nvSpPr>
          <p:spPr>
            <a:xfrm>
              <a:off x="6279468" y="3550156"/>
              <a:ext cx="204851" cy="118303"/>
            </a:xfrm>
            <a:prstGeom prst="rect">
              <a:avLst/>
            </a:prstGeom>
            <a:solidFill>
              <a:srgbClr val="0058AB">
                <a:alpha val="100000"/>
              </a:srgbClr>
            </a:solidFill>
          </p:spPr>
          <p:txBody>
            <a:bodyPr/>
            <a:lstStyle/>
            <a:p/>
          </p:txBody>
        </p:sp>
        <p:sp>
          <p:nvSpPr>
            <p:cNvPr id="93" name="rc93"/>
            <p:cNvSpPr/>
            <p:nvPr/>
          </p:nvSpPr>
          <p:spPr>
            <a:xfrm>
              <a:off x="6279468" y="3668460"/>
              <a:ext cx="204851" cy="10745"/>
            </a:xfrm>
            <a:prstGeom prst="rect">
              <a:avLst/>
            </a:prstGeom>
            <a:solidFill>
              <a:srgbClr val="1CABE2">
                <a:alpha val="100000"/>
              </a:srgbClr>
            </a:solidFill>
          </p:spPr>
          <p:txBody>
            <a:bodyPr/>
            <a:lstStyle/>
            <a:p/>
          </p:txBody>
        </p:sp>
        <p:sp>
          <p:nvSpPr>
            <p:cNvPr id="94" name="rc94"/>
            <p:cNvSpPr/>
            <p:nvPr/>
          </p:nvSpPr>
          <p:spPr>
            <a:xfrm>
              <a:off x="6507081" y="3662663"/>
              <a:ext cx="204851" cy="962872"/>
            </a:xfrm>
            <a:prstGeom prst="rect">
              <a:avLst/>
            </a:prstGeom>
            <a:solidFill>
              <a:srgbClr val="80BD41">
                <a:alpha val="100000"/>
              </a:srgbClr>
            </a:solidFill>
          </p:spPr>
          <p:txBody>
            <a:bodyPr/>
            <a:lstStyle/>
            <a:p/>
          </p:txBody>
        </p:sp>
        <p:sp>
          <p:nvSpPr>
            <p:cNvPr id="95" name="rc95"/>
            <p:cNvSpPr/>
            <p:nvPr/>
          </p:nvSpPr>
          <p:spPr>
            <a:xfrm>
              <a:off x="6507081" y="3518800"/>
              <a:ext cx="204851" cy="143863"/>
            </a:xfrm>
            <a:prstGeom prst="rect">
              <a:avLst/>
            </a:prstGeom>
            <a:solidFill>
              <a:srgbClr val="0058AB">
                <a:alpha val="100000"/>
              </a:srgbClr>
            </a:solidFill>
          </p:spPr>
          <p:txBody>
            <a:bodyPr/>
            <a:lstStyle/>
            <a:p/>
          </p:txBody>
        </p:sp>
        <p:sp>
          <p:nvSpPr>
            <p:cNvPr id="96" name="rc96"/>
            <p:cNvSpPr/>
            <p:nvPr/>
          </p:nvSpPr>
          <p:spPr>
            <a:xfrm>
              <a:off x="6507081" y="3662663"/>
              <a:ext cx="204851" cy="0"/>
            </a:xfrm>
            <a:prstGeom prst="rect">
              <a:avLst/>
            </a:prstGeom>
            <a:solidFill>
              <a:srgbClr val="1CABE2">
                <a:alpha val="100000"/>
              </a:srgbClr>
            </a:solidFill>
          </p:spPr>
          <p:txBody>
            <a:bodyPr/>
            <a:lstStyle/>
            <a:p/>
          </p:txBody>
        </p:sp>
        <p:sp>
          <p:nvSpPr>
            <p:cNvPr id="97" name="rc97"/>
            <p:cNvSpPr/>
            <p:nvPr/>
          </p:nvSpPr>
          <p:spPr>
            <a:xfrm>
              <a:off x="6734693" y="3696595"/>
              <a:ext cx="204851" cy="928940"/>
            </a:xfrm>
            <a:prstGeom prst="rect">
              <a:avLst/>
            </a:prstGeom>
            <a:solidFill>
              <a:srgbClr val="80BD41">
                <a:alpha val="100000"/>
              </a:srgbClr>
            </a:solidFill>
          </p:spPr>
          <p:txBody>
            <a:bodyPr/>
            <a:lstStyle/>
            <a:p/>
          </p:txBody>
        </p:sp>
        <p:sp>
          <p:nvSpPr>
            <p:cNvPr id="98" name="rc98"/>
            <p:cNvSpPr/>
            <p:nvPr/>
          </p:nvSpPr>
          <p:spPr>
            <a:xfrm>
              <a:off x="6734693" y="3545376"/>
              <a:ext cx="204851" cy="140405"/>
            </a:xfrm>
            <a:prstGeom prst="rect">
              <a:avLst/>
            </a:prstGeom>
            <a:solidFill>
              <a:srgbClr val="0058AB">
                <a:alpha val="100000"/>
              </a:srgbClr>
            </a:solidFill>
          </p:spPr>
          <p:txBody>
            <a:bodyPr/>
            <a:lstStyle/>
            <a:p/>
          </p:txBody>
        </p:sp>
        <p:sp>
          <p:nvSpPr>
            <p:cNvPr id="99" name="rc99"/>
            <p:cNvSpPr/>
            <p:nvPr/>
          </p:nvSpPr>
          <p:spPr>
            <a:xfrm>
              <a:off x="6734693" y="3685781"/>
              <a:ext cx="204851" cy="10813"/>
            </a:xfrm>
            <a:prstGeom prst="rect">
              <a:avLst/>
            </a:prstGeom>
            <a:solidFill>
              <a:srgbClr val="1CABE2">
                <a:alpha val="100000"/>
              </a:srgbClr>
            </a:solidFill>
          </p:spPr>
          <p:txBody>
            <a:bodyPr/>
            <a:lstStyle/>
            <a:p/>
          </p:txBody>
        </p:sp>
        <p:sp>
          <p:nvSpPr>
            <p:cNvPr id="100" name="rc100"/>
            <p:cNvSpPr/>
            <p:nvPr/>
          </p:nvSpPr>
          <p:spPr>
            <a:xfrm>
              <a:off x="6962306" y="3583172"/>
              <a:ext cx="204851" cy="121636"/>
            </a:xfrm>
            <a:prstGeom prst="rect">
              <a:avLst/>
            </a:prstGeom>
            <a:solidFill>
              <a:srgbClr val="F26A21">
                <a:alpha val="100000"/>
              </a:srgbClr>
            </a:solidFill>
          </p:spPr>
          <p:txBody>
            <a:bodyPr/>
            <a:lstStyle/>
            <a:p/>
          </p:txBody>
        </p:sp>
        <p:sp>
          <p:nvSpPr>
            <p:cNvPr id="101" name="rc101"/>
            <p:cNvSpPr/>
            <p:nvPr/>
          </p:nvSpPr>
          <p:spPr>
            <a:xfrm>
              <a:off x="6962306" y="3704809"/>
              <a:ext cx="204851" cy="920726"/>
            </a:xfrm>
            <a:prstGeom prst="rect">
              <a:avLst/>
            </a:prstGeom>
            <a:solidFill>
              <a:srgbClr val="FFC20E">
                <a:alpha val="100000"/>
              </a:srgbClr>
            </a:solidFill>
          </p:spPr>
          <p:txBody>
            <a:bodyPr/>
            <a:lstStyle/>
            <a:p/>
          </p:txBody>
        </p:sp>
        <p:sp>
          <p:nvSpPr>
            <p:cNvPr id="102" name="rc102"/>
            <p:cNvSpPr/>
            <p:nvPr/>
          </p:nvSpPr>
          <p:spPr>
            <a:xfrm>
              <a:off x="7189918" y="3618121"/>
              <a:ext cx="204851" cy="105376"/>
            </a:xfrm>
            <a:prstGeom prst="rect">
              <a:avLst/>
            </a:prstGeom>
            <a:solidFill>
              <a:srgbClr val="F26A21">
                <a:alpha val="100000"/>
              </a:srgbClr>
            </a:solidFill>
          </p:spPr>
          <p:txBody>
            <a:bodyPr/>
            <a:lstStyle/>
            <a:p/>
          </p:txBody>
        </p:sp>
        <p:sp>
          <p:nvSpPr>
            <p:cNvPr id="103" name="rc103"/>
            <p:cNvSpPr/>
            <p:nvPr/>
          </p:nvSpPr>
          <p:spPr>
            <a:xfrm>
              <a:off x="7189918" y="3723497"/>
              <a:ext cx="204851" cy="902037"/>
            </a:xfrm>
            <a:prstGeom prst="rect">
              <a:avLst/>
            </a:prstGeom>
            <a:solidFill>
              <a:srgbClr val="FFC20E">
                <a:alpha val="100000"/>
              </a:srgbClr>
            </a:solidFill>
          </p:spPr>
          <p:txBody>
            <a:bodyPr/>
            <a:lstStyle/>
            <a:p/>
          </p:txBody>
        </p:sp>
        <p:sp>
          <p:nvSpPr>
            <p:cNvPr id="104" name="rc104"/>
            <p:cNvSpPr/>
            <p:nvPr/>
          </p:nvSpPr>
          <p:spPr>
            <a:xfrm>
              <a:off x="7417531" y="3640460"/>
              <a:ext cx="204851" cy="91289"/>
            </a:xfrm>
            <a:prstGeom prst="rect">
              <a:avLst/>
            </a:prstGeom>
            <a:solidFill>
              <a:srgbClr val="F26A21">
                <a:alpha val="100000"/>
              </a:srgbClr>
            </a:solidFill>
          </p:spPr>
          <p:txBody>
            <a:bodyPr/>
            <a:lstStyle/>
            <a:p/>
          </p:txBody>
        </p:sp>
        <p:sp>
          <p:nvSpPr>
            <p:cNvPr id="105" name="rc105"/>
            <p:cNvSpPr/>
            <p:nvPr/>
          </p:nvSpPr>
          <p:spPr>
            <a:xfrm>
              <a:off x="7417531" y="3731750"/>
              <a:ext cx="204851" cy="893785"/>
            </a:xfrm>
            <a:prstGeom prst="rect">
              <a:avLst/>
            </a:prstGeom>
            <a:solidFill>
              <a:srgbClr val="FFC20E">
                <a:alpha val="100000"/>
              </a:srgbClr>
            </a:solidFill>
          </p:spPr>
          <p:txBody>
            <a:bodyPr/>
            <a:lstStyle/>
            <a:p/>
          </p:txBody>
        </p:sp>
        <p:sp>
          <p:nvSpPr>
            <p:cNvPr id="106" name="rc106"/>
            <p:cNvSpPr/>
            <p:nvPr/>
          </p:nvSpPr>
          <p:spPr>
            <a:xfrm>
              <a:off x="7645143" y="3658629"/>
              <a:ext cx="204851" cy="79086"/>
            </a:xfrm>
            <a:prstGeom prst="rect">
              <a:avLst/>
            </a:prstGeom>
            <a:solidFill>
              <a:srgbClr val="F26A21">
                <a:alpha val="100000"/>
              </a:srgbClr>
            </a:solidFill>
          </p:spPr>
          <p:txBody>
            <a:bodyPr/>
            <a:lstStyle/>
            <a:p/>
          </p:txBody>
        </p:sp>
        <p:sp>
          <p:nvSpPr>
            <p:cNvPr id="107" name="rc107"/>
            <p:cNvSpPr/>
            <p:nvPr/>
          </p:nvSpPr>
          <p:spPr>
            <a:xfrm>
              <a:off x="7645143" y="3737716"/>
              <a:ext cx="204851" cy="887819"/>
            </a:xfrm>
            <a:prstGeom prst="rect">
              <a:avLst/>
            </a:prstGeom>
            <a:solidFill>
              <a:srgbClr val="FFC20E">
                <a:alpha val="100000"/>
              </a:srgbClr>
            </a:solidFill>
          </p:spPr>
          <p:txBody>
            <a:bodyPr/>
            <a:lstStyle/>
            <a:p/>
          </p:txBody>
        </p:sp>
        <p:sp>
          <p:nvSpPr>
            <p:cNvPr id="108" name="rc108"/>
            <p:cNvSpPr/>
            <p:nvPr/>
          </p:nvSpPr>
          <p:spPr>
            <a:xfrm>
              <a:off x="7872756" y="3673443"/>
              <a:ext cx="204851" cy="68514"/>
            </a:xfrm>
            <a:prstGeom prst="rect">
              <a:avLst/>
            </a:prstGeom>
            <a:solidFill>
              <a:srgbClr val="F26A21">
                <a:alpha val="100000"/>
              </a:srgbClr>
            </a:solidFill>
          </p:spPr>
          <p:txBody>
            <a:bodyPr/>
            <a:lstStyle/>
            <a:p/>
          </p:txBody>
        </p:sp>
        <p:sp>
          <p:nvSpPr>
            <p:cNvPr id="109" name="rc109"/>
            <p:cNvSpPr/>
            <p:nvPr/>
          </p:nvSpPr>
          <p:spPr>
            <a:xfrm>
              <a:off x="7872756" y="3741957"/>
              <a:ext cx="204851" cy="883578"/>
            </a:xfrm>
            <a:prstGeom prst="rect">
              <a:avLst/>
            </a:prstGeom>
            <a:solidFill>
              <a:srgbClr val="FFC20E">
                <a:alpha val="100000"/>
              </a:srgbClr>
            </a:solidFill>
          </p:spPr>
          <p:txBody>
            <a:bodyPr/>
            <a:lstStyle/>
            <a:p/>
          </p:txBody>
        </p:sp>
        <p:sp>
          <p:nvSpPr>
            <p:cNvPr id="110" name="rc110"/>
            <p:cNvSpPr/>
            <p:nvPr/>
          </p:nvSpPr>
          <p:spPr>
            <a:xfrm>
              <a:off x="8100369" y="3686426"/>
              <a:ext cx="204851" cy="59355"/>
            </a:xfrm>
            <a:prstGeom prst="rect">
              <a:avLst/>
            </a:prstGeom>
            <a:solidFill>
              <a:srgbClr val="F26A21">
                <a:alpha val="100000"/>
              </a:srgbClr>
            </a:solidFill>
          </p:spPr>
          <p:txBody>
            <a:bodyPr/>
            <a:lstStyle/>
            <a:p/>
          </p:txBody>
        </p:sp>
        <p:sp>
          <p:nvSpPr>
            <p:cNvPr id="111" name="rc111"/>
            <p:cNvSpPr/>
            <p:nvPr/>
          </p:nvSpPr>
          <p:spPr>
            <a:xfrm>
              <a:off x="8100369" y="3745781"/>
              <a:ext cx="204851" cy="879754"/>
            </a:xfrm>
            <a:prstGeom prst="rect">
              <a:avLst/>
            </a:prstGeom>
            <a:solidFill>
              <a:srgbClr val="FFC20E">
                <a:alpha val="100000"/>
              </a:srgbClr>
            </a:solidFill>
          </p:spPr>
          <p:txBody>
            <a:bodyPr/>
            <a:lstStyle/>
            <a:p/>
          </p:txBody>
        </p:sp>
        <p:sp>
          <p:nvSpPr>
            <p:cNvPr id="112" name="pl112"/>
            <p:cNvSpPr/>
            <p:nvPr/>
          </p:nvSpPr>
          <p:spPr>
            <a:xfrm>
              <a:off x="1374417" y="1227418"/>
              <a:ext cx="5462701" cy="446217"/>
            </a:xfrm>
            <a:custGeom>
              <a:avLst/>
              <a:pathLst>
                <a:path w="5462701" h="446217">
                  <a:moveTo>
                    <a:pt x="0" y="34324"/>
                  </a:moveTo>
                  <a:lnTo>
                    <a:pt x="227612" y="68648"/>
                  </a:lnTo>
                  <a:lnTo>
                    <a:pt x="455225" y="0"/>
                  </a:lnTo>
                  <a:lnTo>
                    <a:pt x="682837" y="0"/>
                  </a:lnTo>
                  <a:lnTo>
                    <a:pt x="910450" y="0"/>
                  </a:lnTo>
                  <a:lnTo>
                    <a:pt x="1138062" y="34324"/>
                  </a:lnTo>
                  <a:lnTo>
                    <a:pt x="1365675" y="68648"/>
                  </a:lnTo>
                  <a:lnTo>
                    <a:pt x="1593287" y="137297"/>
                  </a:lnTo>
                  <a:lnTo>
                    <a:pt x="1820900" y="102973"/>
                  </a:lnTo>
                  <a:lnTo>
                    <a:pt x="2048513" y="377568"/>
                  </a:lnTo>
                  <a:lnTo>
                    <a:pt x="2276125" y="205946"/>
                  </a:lnTo>
                  <a:lnTo>
                    <a:pt x="2503738" y="102973"/>
                  </a:lnTo>
                  <a:lnTo>
                    <a:pt x="2731350" y="68648"/>
                  </a:lnTo>
                  <a:lnTo>
                    <a:pt x="2958963" y="102973"/>
                  </a:lnTo>
                  <a:lnTo>
                    <a:pt x="3186575" y="171622"/>
                  </a:lnTo>
                  <a:lnTo>
                    <a:pt x="3414188" y="343244"/>
                  </a:lnTo>
                  <a:lnTo>
                    <a:pt x="3641800" y="171622"/>
                  </a:lnTo>
                  <a:lnTo>
                    <a:pt x="3869413" y="274595"/>
                  </a:lnTo>
                  <a:lnTo>
                    <a:pt x="4097026" y="102973"/>
                  </a:lnTo>
                  <a:lnTo>
                    <a:pt x="4324638" y="274595"/>
                  </a:lnTo>
                  <a:lnTo>
                    <a:pt x="4552251" y="446217"/>
                  </a:lnTo>
                  <a:lnTo>
                    <a:pt x="4779863" y="411892"/>
                  </a:lnTo>
                  <a:lnTo>
                    <a:pt x="5007476" y="343244"/>
                  </a:lnTo>
                  <a:lnTo>
                    <a:pt x="5235088" y="411892"/>
                  </a:lnTo>
                  <a:lnTo>
                    <a:pt x="5462701" y="411892"/>
                  </a:lnTo>
                </a:path>
              </a:pathLst>
            </a:custGeom>
            <a:ln w="27101" cap="flat">
              <a:solidFill>
                <a:srgbClr val="0058AB">
                  <a:alpha val="100000"/>
                </a:srgbClr>
              </a:solidFill>
              <a:prstDash val="solid"/>
              <a:round/>
            </a:ln>
          </p:spPr>
          <p:txBody>
            <a:bodyPr/>
            <a:lstStyle/>
            <a:p/>
          </p:txBody>
        </p:sp>
        <p:sp>
          <p:nvSpPr>
            <p:cNvPr id="113" name="pl113"/>
            <p:cNvSpPr/>
            <p:nvPr/>
          </p:nvSpPr>
          <p:spPr>
            <a:xfrm>
              <a:off x="1374417" y="1261743"/>
              <a:ext cx="5462701" cy="446217"/>
            </a:xfrm>
            <a:custGeom>
              <a:avLst/>
              <a:pathLst>
                <a:path w="5462701" h="446217">
                  <a:moveTo>
                    <a:pt x="0" y="102973"/>
                  </a:moveTo>
                  <a:lnTo>
                    <a:pt x="227612" y="34324"/>
                  </a:lnTo>
                  <a:lnTo>
                    <a:pt x="455225" y="34324"/>
                  </a:lnTo>
                  <a:lnTo>
                    <a:pt x="682837" y="0"/>
                  </a:lnTo>
                  <a:lnTo>
                    <a:pt x="910450" y="0"/>
                  </a:lnTo>
                  <a:lnTo>
                    <a:pt x="1138062" y="0"/>
                  </a:lnTo>
                  <a:lnTo>
                    <a:pt x="1365675" y="34324"/>
                  </a:lnTo>
                  <a:lnTo>
                    <a:pt x="1593287" y="205946"/>
                  </a:lnTo>
                  <a:lnTo>
                    <a:pt x="1820900" y="274595"/>
                  </a:lnTo>
                  <a:lnTo>
                    <a:pt x="2048513" y="446217"/>
                  </a:lnTo>
                  <a:lnTo>
                    <a:pt x="2276125" y="274595"/>
                  </a:lnTo>
                  <a:lnTo>
                    <a:pt x="2503738" y="171622"/>
                  </a:lnTo>
                  <a:lnTo>
                    <a:pt x="2731350" y="205946"/>
                  </a:lnTo>
                  <a:lnTo>
                    <a:pt x="2958963" y="274595"/>
                  </a:lnTo>
                  <a:lnTo>
                    <a:pt x="3186575" y="274595"/>
                  </a:lnTo>
                  <a:lnTo>
                    <a:pt x="3414188" y="377568"/>
                  </a:lnTo>
                  <a:lnTo>
                    <a:pt x="3641800" y="308919"/>
                  </a:lnTo>
                  <a:lnTo>
                    <a:pt x="3869413" y="343244"/>
                  </a:lnTo>
                  <a:lnTo>
                    <a:pt x="4097026" y="171622"/>
                  </a:lnTo>
                  <a:lnTo>
                    <a:pt x="4324638" y="240270"/>
                  </a:lnTo>
                  <a:lnTo>
                    <a:pt x="4552251" y="411892"/>
                  </a:lnTo>
                  <a:lnTo>
                    <a:pt x="4779863" y="377568"/>
                  </a:lnTo>
                  <a:lnTo>
                    <a:pt x="5007476" y="343244"/>
                  </a:lnTo>
                  <a:lnTo>
                    <a:pt x="5235088" y="377568"/>
                  </a:lnTo>
                  <a:lnTo>
                    <a:pt x="5462701" y="411892"/>
                  </a:lnTo>
                </a:path>
              </a:pathLst>
            </a:custGeom>
            <a:ln w="27101" cap="flat">
              <a:solidFill>
                <a:srgbClr val="80BD41">
                  <a:alpha val="100000"/>
                </a:srgbClr>
              </a:solidFill>
              <a:prstDash val="solid"/>
              <a:round/>
            </a:ln>
          </p:spPr>
          <p:txBody>
            <a:bodyPr/>
            <a:lstStyle/>
            <a:p/>
          </p:txBody>
        </p:sp>
        <p:sp>
          <p:nvSpPr>
            <p:cNvPr id="114" name="tx114"/>
            <p:cNvSpPr/>
            <p:nvPr/>
          </p:nvSpPr>
          <p:spPr>
            <a:xfrm>
              <a:off x="1306089"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5" name="tx115"/>
            <p:cNvSpPr/>
            <p:nvPr/>
          </p:nvSpPr>
          <p:spPr>
            <a:xfrm>
              <a:off x="2444152"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6" name="tx116"/>
            <p:cNvSpPr/>
            <p:nvPr/>
          </p:nvSpPr>
          <p:spPr>
            <a:xfrm>
              <a:off x="3582215"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7" name="tx117"/>
            <p:cNvSpPr/>
            <p:nvPr/>
          </p:nvSpPr>
          <p:spPr>
            <a:xfrm>
              <a:off x="4720277" y="13665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18" name="tx118"/>
            <p:cNvSpPr/>
            <p:nvPr/>
          </p:nvSpPr>
          <p:spPr>
            <a:xfrm>
              <a:off x="5630728"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9" name="tx119"/>
            <p:cNvSpPr/>
            <p:nvPr/>
          </p:nvSpPr>
          <p:spPr>
            <a:xfrm>
              <a:off x="5858340" y="146950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20" name="tx120"/>
            <p:cNvSpPr/>
            <p:nvPr/>
          </p:nvSpPr>
          <p:spPr>
            <a:xfrm>
              <a:off x="6085953" y="14351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1" name="tx121"/>
            <p:cNvSpPr/>
            <p:nvPr/>
          </p:nvSpPr>
          <p:spPr>
            <a:xfrm>
              <a:off x="6313565" y="13665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2" name="tx122"/>
            <p:cNvSpPr/>
            <p:nvPr/>
          </p:nvSpPr>
          <p:spPr>
            <a:xfrm>
              <a:off x="6541178" y="14351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3" name="tx123"/>
            <p:cNvSpPr/>
            <p:nvPr/>
          </p:nvSpPr>
          <p:spPr>
            <a:xfrm>
              <a:off x="6768791" y="14351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4" name="tx124"/>
            <p:cNvSpPr/>
            <p:nvPr/>
          </p:nvSpPr>
          <p:spPr>
            <a:xfrm>
              <a:off x="1306089"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5" name="tx125"/>
            <p:cNvSpPr/>
            <p:nvPr/>
          </p:nvSpPr>
          <p:spPr>
            <a:xfrm>
              <a:off x="2444152"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6" name="tx126"/>
            <p:cNvSpPr/>
            <p:nvPr/>
          </p:nvSpPr>
          <p:spPr>
            <a:xfrm>
              <a:off x="3582215" y="16048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27" name="tx127"/>
            <p:cNvSpPr/>
            <p:nvPr/>
          </p:nvSpPr>
          <p:spPr>
            <a:xfrm>
              <a:off x="4720277" y="17078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28" name="tx128"/>
            <p:cNvSpPr/>
            <p:nvPr/>
          </p:nvSpPr>
          <p:spPr>
            <a:xfrm>
              <a:off x="5630728" y="15705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9" name="tx129"/>
            <p:cNvSpPr/>
            <p:nvPr/>
          </p:nvSpPr>
          <p:spPr>
            <a:xfrm>
              <a:off x="5858340"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0" name="tx130"/>
            <p:cNvSpPr/>
            <p:nvPr/>
          </p:nvSpPr>
          <p:spPr>
            <a:xfrm>
              <a:off x="6085953" y="17078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1" name="tx131"/>
            <p:cNvSpPr/>
            <p:nvPr/>
          </p:nvSpPr>
          <p:spPr>
            <a:xfrm>
              <a:off x="6313565"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2" name="tx132"/>
            <p:cNvSpPr/>
            <p:nvPr/>
          </p:nvSpPr>
          <p:spPr>
            <a:xfrm>
              <a:off x="6541178" y="17078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3" name="tx133"/>
            <p:cNvSpPr/>
            <p:nvPr/>
          </p:nvSpPr>
          <p:spPr>
            <a:xfrm>
              <a:off x="6768791" y="174213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86</a:t>
              </a:r>
            </a:p>
          </p:txBody>
        </p:sp>
        <p:sp>
          <p:nvSpPr>
            <p:cNvPr id="134" name="tx134"/>
            <p:cNvSpPr/>
            <p:nvPr/>
          </p:nvSpPr>
          <p:spPr>
            <a:xfrm>
              <a:off x="794132"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08103" y="355116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136" name="tx136"/>
            <p:cNvSpPr/>
            <p:nvPr/>
          </p:nvSpPr>
          <p:spPr>
            <a:xfrm>
              <a:off x="508103" y="2534227"/>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137" name="tx137"/>
            <p:cNvSpPr/>
            <p:nvPr/>
          </p:nvSpPr>
          <p:spPr>
            <a:xfrm>
              <a:off x="508103" y="151728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246416"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384479"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52254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660604"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3673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74765"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57105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79866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2628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25389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481477"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0911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684039" y="5504603"/>
              <a:ext cx="201455" cy="201456"/>
            </a:xfrm>
            <a:prstGeom prst="rect">
              <a:avLst/>
            </a:prstGeom>
            <a:solidFill>
              <a:srgbClr val="80BD41">
                <a:alpha val="100000"/>
              </a:srgbClr>
            </a:solidFill>
          </p:spPr>
          <p:txBody>
            <a:bodyPr/>
            <a:lstStyle/>
            <a:p/>
          </p:txBody>
        </p:sp>
        <p:sp>
          <p:nvSpPr>
            <p:cNvPr id="159" name="rc159"/>
            <p:cNvSpPr/>
            <p:nvPr/>
          </p:nvSpPr>
          <p:spPr>
            <a:xfrm>
              <a:off x="2585989" y="5504603"/>
              <a:ext cx="201456" cy="201456"/>
            </a:xfrm>
            <a:prstGeom prst="rect">
              <a:avLst/>
            </a:prstGeom>
            <a:solidFill>
              <a:srgbClr val="1CABE2">
                <a:alpha val="100000"/>
              </a:srgbClr>
            </a:solidFill>
          </p:spPr>
          <p:txBody>
            <a:bodyPr/>
            <a:lstStyle/>
            <a:p/>
          </p:txBody>
        </p:sp>
        <p:sp>
          <p:nvSpPr>
            <p:cNvPr id="160" name="rc160"/>
            <p:cNvSpPr/>
            <p:nvPr/>
          </p:nvSpPr>
          <p:spPr>
            <a:xfrm>
              <a:off x="3658812" y="5504603"/>
              <a:ext cx="201456" cy="201456"/>
            </a:xfrm>
            <a:prstGeom prst="rect">
              <a:avLst/>
            </a:prstGeom>
            <a:solidFill>
              <a:srgbClr val="0058AB">
                <a:alpha val="100000"/>
              </a:srgbClr>
            </a:solidFill>
          </p:spPr>
          <p:txBody>
            <a:bodyPr/>
            <a:lstStyle/>
            <a:p/>
          </p:txBody>
        </p:sp>
        <p:sp>
          <p:nvSpPr>
            <p:cNvPr id="161" name="rc161"/>
            <p:cNvSpPr/>
            <p:nvPr/>
          </p:nvSpPr>
          <p:spPr>
            <a:xfrm>
              <a:off x="4654145" y="5504603"/>
              <a:ext cx="201456" cy="201456"/>
            </a:xfrm>
            <a:prstGeom prst="rect">
              <a:avLst/>
            </a:prstGeom>
            <a:solidFill>
              <a:srgbClr val="FFC20E">
                <a:alpha val="100000"/>
              </a:srgbClr>
            </a:solidFill>
          </p:spPr>
          <p:txBody>
            <a:bodyPr/>
            <a:lstStyle/>
            <a:p/>
          </p:txBody>
        </p:sp>
        <p:sp>
          <p:nvSpPr>
            <p:cNvPr id="162" name="rc162"/>
            <p:cNvSpPr/>
            <p:nvPr/>
          </p:nvSpPr>
          <p:spPr>
            <a:xfrm>
              <a:off x="6558279" y="5504603"/>
              <a:ext cx="201455" cy="201456"/>
            </a:xfrm>
            <a:prstGeom prst="rect">
              <a:avLst/>
            </a:prstGeom>
            <a:solidFill>
              <a:srgbClr val="F26A21">
                <a:alpha val="100000"/>
              </a:srgbClr>
            </a:solidFill>
          </p:spPr>
          <p:txBody>
            <a:bodyPr/>
            <a:lstStyle/>
            <a:p/>
          </p:txBody>
        </p:sp>
        <p:sp>
          <p:nvSpPr>
            <p:cNvPr id="163" name="tx163"/>
            <p:cNvSpPr/>
            <p:nvPr/>
          </p:nvSpPr>
          <p:spPr>
            <a:xfrm>
              <a:off x="1964084"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866034"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3938857"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4934190"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838324"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516111"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845346"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783210"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112445"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920330"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920330" y="579074"/>
              <a:ext cx="51910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Republic of Moldova</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Republic of Moldova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362243"/>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10521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1848177"/>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8" name="pl8"/>
            <p:cNvSpPr/>
            <p:nvPr/>
          </p:nvSpPr>
          <p:spPr>
            <a:xfrm>
              <a:off x="856762" y="3733726"/>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2476693"/>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12196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30292" y="4381098"/>
              <a:ext cx="217589" cy="609661"/>
            </a:xfrm>
            <a:prstGeom prst="rect">
              <a:avLst/>
            </a:prstGeom>
            <a:solidFill>
              <a:srgbClr val="0058AB">
                <a:alpha val="100000"/>
              </a:srgbClr>
            </a:solidFill>
          </p:spPr>
          <p:txBody>
            <a:bodyPr/>
            <a:lstStyle/>
            <a:p/>
          </p:txBody>
        </p:sp>
        <p:sp>
          <p:nvSpPr>
            <p:cNvPr id="39" name="rc39"/>
            <p:cNvSpPr/>
            <p:nvPr/>
          </p:nvSpPr>
          <p:spPr>
            <a:xfrm>
              <a:off x="1472058" y="4087581"/>
              <a:ext cx="217589" cy="903178"/>
            </a:xfrm>
            <a:prstGeom prst="rect">
              <a:avLst/>
            </a:prstGeom>
            <a:solidFill>
              <a:srgbClr val="0058AB">
                <a:alpha val="100000"/>
              </a:srgbClr>
            </a:solidFill>
          </p:spPr>
          <p:txBody>
            <a:bodyPr/>
            <a:lstStyle/>
            <a:p/>
          </p:txBody>
        </p:sp>
        <p:sp>
          <p:nvSpPr>
            <p:cNvPr id="40" name="rc40"/>
            <p:cNvSpPr/>
            <p:nvPr/>
          </p:nvSpPr>
          <p:spPr>
            <a:xfrm>
              <a:off x="1713825" y="4692214"/>
              <a:ext cx="217589" cy="298545"/>
            </a:xfrm>
            <a:prstGeom prst="rect">
              <a:avLst/>
            </a:prstGeom>
            <a:solidFill>
              <a:srgbClr val="0058AB">
                <a:alpha val="100000"/>
              </a:srgbClr>
            </a:solidFill>
          </p:spPr>
          <p:txBody>
            <a:bodyPr/>
            <a:lstStyle/>
            <a:p/>
          </p:txBody>
        </p:sp>
        <p:sp>
          <p:nvSpPr>
            <p:cNvPr id="41" name="rc41"/>
            <p:cNvSpPr/>
            <p:nvPr/>
          </p:nvSpPr>
          <p:spPr>
            <a:xfrm>
              <a:off x="1955592" y="4683415"/>
              <a:ext cx="217589" cy="307344"/>
            </a:xfrm>
            <a:prstGeom prst="rect">
              <a:avLst/>
            </a:prstGeom>
            <a:solidFill>
              <a:srgbClr val="0058AB">
                <a:alpha val="100000"/>
              </a:srgbClr>
            </a:solidFill>
          </p:spPr>
          <p:txBody>
            <a:bodyPr/>
            <a:lstStyle/>
            <a:p/>
          </p:txBody>
        </p:sp>
        <p:sp>
          <p:nvSpPr>
            <p:cNvPr id="42" name="rc42"/>
            <p:cNvSpPr/>
            <p:nvPr/>
          </p:nvSpPr>
          <p:spPr>
            <a:xfrm>
              <a:off x="2197358" y="4665817"/>
              <a:ext cx="217589" cy="324943"/>
            </a:xfrm>
            <a:prstGeom prst="rect">
              <a:avLst/>
            </a:prstGeom>
            <a:solidFill>
              <a:srgbClr val="0058AB">
                <a:alpha val="100000"/>
              </a:srgbClr>
            </a:solidFill>
          </p:spPr>
          <p:txBody>
            <a:bodyPr/>
            <a:lstStyle/>
            <a:p/>
          </p:txBody>
        </p:sp>
        <p:sp>
          <p:nvSpPr>
            <p:cNvPr id="43" name="rc43"/>
            <p:cNvSpPr/>
            <p:nvPr/>
          </p:nvSpPr>
          <p:spPr>
            <a:xfrm>
              <a:off x="2439125" y="4343387"/>
              <a:ext cx="217589" cy="647372"/>
            </a:xfrm>
            <a:prstGeom prst="rect">
              <a:avLst/>
            </a:prstGeom>
            <a:solidFill>
              <a:srgbClr val="0058AB">
                <a:alpha val="100000"/>
              </a:srgbClr>
            </a:solidFill>
          </p:spPr>
          <p:txBody>
            <a:bodyPr/>
            <a:lstStyle/>
            <a:p/>
          </p:txBody>
        </p:sp>
        <p:sp>
          <p:nvSpPr>
            <p:cNvPr id="44" name="rc44"/>
            <p:cNvSpPr/>
            <p:nvPr/>
          </p:nvSpPr>
          <p:spPr>
            <a:xfrm>
              <a:off x="2680891" y="4022216"/>
              <a:ext cx="217589" cy="968544"/>
            </a:xfrm>
            <a:prstGeom prst="rect">
              <a:avLst/>
            </a:prstGeom>
            <a:solidFill>
              <a:srgbClr val="0058AB">
                <a:alpha val="100000"/>
              </a:srgbClr>
            </a:solidFill>
          </p:spPr>
          <p:txBody>
            <a:bodyPr/>
            <a:lstStyle/>
            <a:p/>
          </p:txBody>
        </p:sp>
        <p:sp>
          <p:nvSpPr>
            <p:cNvPr id="45" name="rc45"/>
            <p:cNvSpPr/>
            <p:nvPr/>
          </p:nvSpPr>
          <p:spPr>
            <a:xfrm>
              <a:off x="2922658" y="3357245"/>
              <a:ext cx="217589" cy="1633514"/>
            </a:xfrm>
            <a:prstGeom prst="rect">
              <a:avLst/>
            </a:prstGeom>
            <a:solidFill>
              <a:srgbClr val="0058AB">
                <a:alpha val="100000"/>
              </a:srgbClr>
            </a:solidFill>
          </p:spPr>
          <p:txBody>
            <a:bodyPr/>
            <a:lstStyle/>
            <a:p/>
          </p:txBody>
        </p:sp>
        <p:sp>
          <p:nvSpPr>
            <p:cNvPr id="46" name="rc46"/>
            <p:cNvSpPr/>
            <p:nvPr/>
          </p:nvSpPr>
          <p:spPr>
            <a:xfrm>
              <a:off x="3164425" y="3654533"/>
              <a:ext cx="217589" cy="1336226"/>
            </a:xfrm>
            <a:prstGeom prst="rect">
              <a:avLst/>
            </a:prstGeom>
            <a:solidFill>
              <a:srgbClr val="0058AB">
                <a:alpha val="100000"/>
              </a:srgbClr>
            </a:solidFill>
          </p:spPr>
          <p:txBody>
            <a:bodyPr/>
            <a:lstStyle/>
            <a:p/>
          </p:txBody>
        </p:sp>
        <p:sp>
          <p:nvSpPr>
            <p:cNvPr id="47" name="rc47"/>
            <p:cNvSpPr/>
            <p:nvPr/>
          </p:nvSpPr>
          <p:spPr>
            <a:xfrm>
              <a:off x="3406191" y="866434"/>
              <a:ext cx="217589" cy="4124325"/>
            </a:xfrm>
            <a:prstGeom prst="rect">
              <a:avLst/>
            </a:prstGeom>
            <a:solidFill>
              <a:srgbClr val="0058AB">
                <a:alpha val="100000"/>
              </a:srgbClr>
            </a:solidFill>
          </p:spPr>
          <p:txBody>
            <a:bodyPr/>
            <a:lstStyle/>
            <a:p/>
          </p:txBody>
        </p:sp>
        <p:sp>
          <p:nvSpPr>
            <p:cNvPr id="48" name="rc48"/>
            <p:cNvSpPr/>
            <p:nvPr/>
          </p:nvSpPr>
          <p:spPr>
            <a:xfrm>
              <a:off x="3647958" y="2658335"/>
              <a:ext cx="217589" cy="2332425"/>
            </a:xfrm>
            <a:prstGeom prst="rect">
              <a:avLst/>
            </a:prstGeom>
            <a:solidFill>
              <a:srgbClr val="0058AB">
                <a:alpha val="100000"/>
              </a:srgbClr>
            </a:solidFill>
          </p:spPr>
          <p:txBody>
            <a:bodyPr/>
            <a:lstStyle/>
            <a:p/>
          </p:txBody>
        </p:sp>
        <p:sp>
          <p:nvSpPr>
            <p:cNvPr id="49" name="rc49"/>
            <p:cNvSpPr/>
            <p:nvPr/>
          </p:nvSpPr>
          <p:spPr>
            <a:xfrm>
              <a:off x="3889725" y="3731212"/>
              <a:ext cx="217589" cy="1259547"/>
            </a:xfrm>
            <a:prstGeom prst="rect">
              <a:avLst/>
            </a:prstGeom>
            <a:solidFill>
              <a:srgbClr val="0058AB">
                <a:alpha val="100000"/>
              </a:srgbClr>
            </a:solidFill>
          </p:spPr>
          <p:txBody>
            <a:bodyPr/>
            <a:lstStyle/>
            <a:p/>
          </p:txBody>
        </p:sp>
        <p:sp>
          <p:nvSpPr>
            <p:cNvPr id="50" name="rc50"/>
            <p:cNvSpPr/>
            <p:nvPr/>
          </p:nvSpPr>
          <p:spPr>
            <a:xfrm>
              <a:off x="4131491" y="4066212"/>
              <a:ext cx="217589" cy="924547"/>
            </a:xfrm>
            <a:prstGeom prst="rect">
              <a:avLst/>
            </a:prstGeom>
            <a:solidFill>
              <a:srgbClr val="0058AB">
                <a:alpha val="100000"/>
              </a:srgbClr>
            </a:solidFill>
          </p:spPr>
          <p:txBody>
            <a:bodyPr/>
            <a:lstStyle/>
            <a:p/>
          </p:txBody>
        </p:sp>
        <p:sp>
          <p:nvSpPr>
            <p:cNvPr id="51" name="rc51"/>
            <p:cNvSpPr/>
            <p:nvPr/>
          </p:nvSpPr>
          <p:spPr>
            <a:xfrm>
              <a:off x="4373258" y="3822976"/>
              <a:ext cx="217589" cy="1167783"/>
            </a:xfrm>
            <a:prstGeom prst="rect">
              <a:avLst/>
            </a:prstGeom>
            <a:solidFill>
              <a:srgbClr val="0058AB">
                <a:alpha val="100000"/>
              </a:srgbClr>
            </a:solidFill>
          </p:spPr>
          <p:txBody>
            <a:bodyPr/>
            <a:lstStyle/>
            <a:p/>
          </p:txBody>
        </p:sp>
        <p:sp>
          <p:nvSpPr>
            <p:cNvPr id="52" name="rc52"/>
            <p:cNvSpPr/>
            <p:nvPr/>
          </p:nvSpPr>
          <p:spPr>
            <a:xfrm>
              <a:off x="4615025" y="3085097"/>
              <a:ext cx="217589" cy="1905662"/>
            </a:xfrm>
            <a:prstGeom prst="rect">
              <a:avLst/>
            </a:prstGeom>
            <a:solidFill>
              <a:srgbClr val="0058AB">
                <a:alpha val="100000"/>
              </a:srgbClr>
            </a:solidFill>
          </p:spPr>
          <p:txBody>
            <a:bodyPr/>
            <a:lstStyle/>
            <a:p/>
          </p:txBody>
        </p:sp>
        <p:sp>
          <p:nvSpPr>
            <p:cNvPr id="53" name="rc53"/>
            <p:cNvSpPr/>
            <p:nvPr/>
          </p:nvSpPr>
          <p:spPr>
            <a:xfrm>
              <a:off x="4856791" y="1570372"/>
              <a:ext cx="217589" cy="3420387"/>
            </a:xfrm>
            <a:prstGeom prst="rect">
              <a:avLst/>
            </a:prstGeom>
            <a:solidFill>
              <a:srgbClr val="0058AB">
                <a:alpha val="100000"/>
              </a:srgbClr>
            </a:solidFill>
          </p:spPr>
          <p:txBody>
            <a:bodyPr/>
            <a:lstStyle/>
            <a:p/>
          </p:txBody>
        </p:sp>
        <p:sp>
          <p:nvSpPr>
            <p:cNvPr id="54" name="rc54"/>
            <p:cNvSpPr/>
            <p:nvPr/>
          </p:nvSpPr>
          <p:spPr>
            <a:xfrm>
              <a:off x="5098558" y="3194459"/>
              <a:ext cx="217589" cy="1796300"/>
            </a:xfrm>
            <a:prstGeom prst="rect">
              <a:avLst/>
            </a:prstGeom>
            <a:solidFill>
              <a:srgbClr val="0058AB">
                <a:alpha val="100000"/>
              </a:srgbClr>
            </a:solidFill>
          </p:spPr>
          <p:txBody>
            <a:bodyPr/>
            <a:lstStyle/>
            <a:p/>
          </p:txBody>
        </p:sp>
        <p:sp>
          <p:nvSpPr>
            <p:cNvPr id="55" name="rc55"/>
            <p:cNvSpPr/>
            <p:nvPr/>
          </p:nvSpPr>
          <p:spPr>
            <a:xfrm>
              <a:off x="5340325" y="2532631"/>
              <a:ext cx="217589" cy="2458128"/>
            </a:xfrm>
            <a:prstGeom prst="rect">
              <a:avLst/>
            </a:prstGeom>
            <a:solidFill>
              <a:srgbClr val="0058AB">
                <a:alpha val="100000"/>
              </a:srgbClr>
            </a:solidFill>
          </p:spPr>
          <p:txBody>
            <a:bodyPr/>
            <a:lstStyle/>
            <a:p/>
          </p:txBody>
        </p:sp>
        <p:sp>
          <p:nvSpPr>
            <p:cNvPr id="56" name="rc56"/>
            <p:cNvSpPr/>
            <p:nvPr/>
          </p:nvSpPr>
          <p:spPr>
            <a:xfrm>
              <a:off x="5582091" y="3949936"/>
              <a:ext cx="217589" cy="1040823"/>
            </a:xfrm>
            <a:prstGeom prst="rect">
              <a:avLst/>
            </a:prstGeom>
            <a:solidFill>
              <a:srgbClr val="0058AB">
                <a:alpha val="100000"/>
              </a:srgbClr>
            </a:solidFill>
          </p:spPr>
          <p:txBody>
            <a:bodyPr/>
            <a:lstStyle/>
            <a:p/>
          </p:txBody>
        </p:sp>
        <p:sp>
          <p:nvSpPr>
            <p:cNvPr id="57" name="rc57"/>
            <p:cNvSpPr/>
            <p:nvPr/>
          </p:nvSpPr>
          <p:spPr>
            <a:xfrm>
              <a:off x="5823858" y="2789694"/>
              <a:ext cx="217589" cy="2201065"/>
            </a:xfrm>
            <a:prstGeom prst="rect">
              <a:avLst/>
            </a:prstGeom>
            <a:solidFill>
              <a:srgbClr val="0058AB">
                <a:alpha val="100000"/>
              </a:srgbClr>
            </a:solidFill>
          </p:spPr>
          <p:txBody>
            <a:bodyPr/>
            <a:lstStyle/>
            <a:p/>
          </p:txBody>
        </p:sp>
        <p:sp>
          <p:nvSpPr>
            <p:cNvPr id="58" name="rc58"/>
            <p:cNvSpPr/>
            <p:nvPr/>
          </p:nvSpPr>
          <p:spPr>
            <a:xfrm>
              <a:off x="6065625" y="1763955"/>
              <a:ext cx="217589" cy="3226804"/>
            </a:xfrm>
            <a:prstGeom prst="rect">
              <a:avLst/>
            </a:prstGeom>
            <a:solidFill>
              <a:srgbClr val="0058AB">
                <a:alpha val="100000"/>
              </a:srgbClr>
            </a:solidFill>
          </p:spPr>
          <p:txBody>
            <a:bodyPr/>
            <a:lstStyle/>
            <a:p/>
          </p:txBody>
        </p:sp>
        <p:sp>
          <p:nvSpPr>
            <p:cNvPr id="59" name="rc59"/>
            <p:cNvSpPr/>
            <p:nvPr/>
          </p:nvSpPr>
          <p:spPr>
            <a:xfrm>
              <a:off x="6307391" y="2174377"/>
              <a:ext cx="217589" cy="2816382"/>
            </a:xfrm>
            <a:prstGeom prst="rect">
              <a:avLst/>
            </a:prstGeom>
            <a:solidFill>
              <a:srgbClr val="0058AB">
                <a:alpha val="100000"/>
              </a:srgbClr>
            </a:solidFill>
          </p:spPr>
          <p:txBody>
            <a:bodyPr/>
            <a:lstStyle/>
            <a:p/>
          </p:txBody>
        </p:sp>
        <p:sp>
          <p:nvSpPr>
            <p:cNvPr id="60" name="rc60"/>
            <p:cNvSpPr/>
            <p:nvPr/>
          </p:nvSpPr>
          <p:spPr>
            <a:xfrm>
              <a:off x="6549158" y="2797237"/>
              <a:ext cx="217589" cy="2193522"/>
            </a:xfrm>
            <a:prstGeom prst="rect">
              <a:avLst/>
            </a:prstGeom>
            <a:solidFill>
              <a:srgbClr val="0058AB">
                <a:alpha val="100000"/>
              </a:srgbClr>
            </a:solidFill>
          </p:spPr>
          <p:txBody>
            <a:bodyPr/>
            <a:lstStyle/>
            <a:p/>
          </p:txBody>
        </p:sp>
        <p:sp>
          <p:nvSpPr>
            <p:cNvPr id="61" name="rc61"/>
            <p:cNvSpPr/>
            <p:nvPr/>
          </p:nvSpPr>
          <p:spPr>
            <a:xfrm>
              <a:off x="6790924" y="2323335"/>
              <a:ext cx="217589" cy="2667424"/>
            </a:xfrm>
            <a:prstGeom prst="rect">
              <a:avLst/>
            </a:prstGeom>
            <a:solidFill>
              <a:srgbClr val="0058AB">
                <a:alpha val="100000"/>
              </a:srgbClr>
            </a:solidFill>
          </p:spPr>
          <p:txBody>
            <a:bodyPr/>
            <a:lstStyle/>
            <a:p/>
          </p:txBody>
        </p:sp>
        <p:sp>
          <p:nvSpPr>
            <p:cNvPr id="62" name="rc62"/>
            <p:cNvSpPr/>
            <p:nvPr/>
          </p:nvSpPr>
          <p:spPr>
            <a:xfrm>
              <a:off x="7032691" y="2387444"/>
              <a:ext cx="217589" cy="2603315"/>
            </a:xfrm>
            <a:prstGeom prst="rect">
              <a:avLst/>
            </a:prstGeom>
            <a:solidFill>
              <a:srgbClr val="0058AB">
                <a:alpha val="100000"/>
              </a:srgbClr>
            </a:solidFill>
          </p:spPr>
          <p:txBody>
            <a:bodyPr/>
            <a:lstStyle/>
            <a:p/>
          </p:txBody>
        </p:sp>
        <p:sp>
          <p:nvSpPr>
            <p:cNvPr id="63" name="rc63"/>
            <p:cNvSpPr/>
            <p:nvPr/>
          </p:nvSpPr>
          <p:spPr>
            <a:xfrm>
              <a:off x="8483291" y="3890227"/>
              <a:ext cx="217589" cy="1100532"/>
            </a:xfrm>
            <a:prstGeom prst="rect">
              <a:avLst/>
            </a:prstGeom>
            <a:solidFill>
              <a:srgbClr val="69DBFF">
                <a:alpha val="100000"/>
              </a:srgbClr>
            </a:solidFill>
          </p:spPr>
          <p:txBody>
            <a:bodyPr/>
            <a:lstStyle/>
            <a:p/>
          </p:txBody>
        </p:sp>
        <p:sp>
          <p:nvSpPr>
            <p:cNvPr id="64" name="pl64"/>
            <p:cNvSpPr/>
            <p:nvPr/>
          </p:nvSpPr>
          <p:spPr>
            <a:xfrm>
              <a:off x="6174420" y="2789694"/>
              <a:ext cx="2417666" cy="1100532"/>
            </a:xfrm>
            <a:custGeom>
              <a:avLst/>
              <a:pathLst>
                <a:path w="2417666" h="1100532">
                  <a:moveTo>
                    <a:pt x="0" y="0"/>
                  </a:moveTo>
                  <a:lnTo>
                    <a:pt x="241766" y="110053"/>
                  </a:lnTo>
                  <a:lnTo>
                    <a:pt x="483533" y="220106"/>
                  </a:lnTo>
                  <a:lnTo>
                    <a:pt x="725299" y="330159"/>
                  </a:lnTo>
                  <a:lnTo>
                    <a:pt x="967066" y="440213"/>
                  </a:lnTo>
                  <a:lnTo>
                    <a:pt x="1208833" y="550266"/>
                  </a:lnTo>
                  <a:lnTo>
                    <a:pt x="1450599" y="660319"/>
                  </a:lnTo>
                  <a:lnTo>
                    <a:pt x="1692366" y="770372"/>
                  </a:lnTo>
                  <a:lnTo>
                    <a:pt x="1934133" y="880426"/>
                  </a:lnTo>
                  <a:lnTo>
                    <a:pt x="2175899" y="990479"/>
                  </a:lnTo>
                  <a:lnTo>
                    <a:pt x="2417666" y="1100532"/>
                  </a:lnTo>
                </a:path>
              </a:pathLst>
            </a:custGeom>
            <a:ln w="13550" cap="flat">
              <a:solidFill>
                <a:srgbClr val="000000">
                  <a:alpha val="100000"/>
                </a:srgbClr>
              </a:solidFill>
              <a:prstDash val="solid"/>
              <a:round/>
            </a:ln>
          </p:spPr>
          <p:txBody>
            <a:bodyPr/>
            <a:lstStyle/>
            <a:p/>
          </p:txBody>
        </p:sp>
        <p:sp>
          <p:nvSpPr>
            <p:cNvPr id="65" name="pt65"/>
            <p:cNvSpPr/>
            <p:nvPr/>
          </p:nvSpPr>
          <p:spPr>
            <a:xfrm>
              <a:off x="6149594" y="276486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391360" y="287492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33127" y="29849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874894" y="30950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16660" y="320508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58427" y="33151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00193" y="34251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41960" y="353524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83727" y="36452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25493" y="37553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67260" y="38654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08103" y="367629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78" name="tx78"/>
            <p:cNvSpPr/>
            <p:nvPr/>
          </p:nvSpPr>
          <p:spPr>
            <a:xfrm>
              <a:off x="508103" y="241926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79" name="tx79"/>
            <p:cNvSpPr/>
            <p:nvPr/>
          </p:nvSpPr>
          <p:spPr>
            <a:xfrm>
              <a:off x="508103" y="116223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80" name="tx80"/>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29600" y="5881714"/>
              <a:ext cx="201456" cy="201456"/>
            </a:xfrm>
            <a:prstGeom prst="rect">
              <a:avLst/>
            </a:prstGeom>
            <a:solidFill>
              <a:srgbClr val="0058AB">
                <a:alpha val="100000"/>
              </a:srgbClr>
            </a:solidFill>
          </p:spPr>
          <p:txBody>
            <a:bodyPr/>
            <a:lstStyle/>
            <a:p/>
          </p:txBody>
        </p:sp>
        <p:sp>
          <p:nvSpPr>
            <p:cNvPr id="109" name="rc109"/>
            <p:cNvSpPr/>
            <p:nvPr/>
          </p:nvSpPr>
          <p:spPr>
            <a:xfrm>
              <a:off x="4531686" y="5881714"/>
              <a:ext cx="201456" cy="201456"/>
            </a:xfrm>
            <a:prstGeom prst="rect">
              <a:avLst/>
            </a:prstGeom>
            <a:solidFill>
              <a:srgbClr val="69DBFF">
                <a:alpha val="100000"/>
              </a:srgbClr>
            </a:solidFill>
          </p:spPr>
          <p:txBody>
            <a:bodyPr/>
            <a:lstStyle/>
            <a:p/>
          </p:txBody>
        </p:sp>
        <p:sp>
          <p:nvSpPr>
            <p:cNvPr id="110" name="tx110"/>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1503591" y="398022"/>
              <a:ext cx="692399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Republic of Moldova</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48%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056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115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174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233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086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14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04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263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593609"/>
              <a:ext cx="249522" cy="1509088"/>
            </a:xfrm>
            <a:prstGeom prst="rect">
              <a:avLst/>
            </a:prstGeom>
            <a:solidFill>
              <a:srgbClr val="80BD41">
                <a:alpha val="100000"/>
              </a:srgbClr>
            </a:solidFill>
          </p:spPr>
          <p:txBody>
            <a:bodyPr/>
            <a:lstStyle/>
            <a:p/>
          </p:txBody>
        </p:sp>
        <p:sp>
          <p:nvSpPr>
            <p:cNvPr id="25" name="rc25"/>
            <p:cNvSpPr/>
            <p:nvPr/>
          </p:nvSpPr>
          <p:spPr>
            <a:xfrm>
              <a:off x="1296273" y="2562798"/>
              <a:ext cx="249522" cy="30810"/>
            </a:xfrm>
            <a:prstGeom prst="rect">
              <a:avLst/>
            </a:prstGeom>
            <a:solidFill>
              <a:srgbClr val="1CABE2">
                <a:alpha val="100000"/>
              </a:srgbClr>
            </a:solidFill>
          </p:spPr>
          <p:txBody>
            <a:bodyPr/>
            <a:lstStyle/>
            <a:p/>
          </p:txBody>
        </p:sp>
        <p:sp>
          <p:nvSpPr>
            <p:cNvPr id="26" name="rc26"/>
            <p:cNvSpPr/>
            <p:nvPr/>
          </p:nvSpPr>
          <p:spPr>
            <a:xfrm>
              <a:off x="1573521" y="2626325"/>
              <a:ext cx="249522" cy="1476371"/>
            </a:xfrm>
            <a:prstGeom prst="rect">
              <a:avLst/>
            </a:prstGeom>
            <a:solidFill>
              <a:srgbClr val="80BD41">
                <a:alpha val="100000"/>
              </a:srgbClr>
            </a:solidFill>
          </p:spPr>
          <p:txBody>
            <a:bodyPr/>
            <a:lstStyle/>
            <a:p/>
          </p:txBody>
        </p:sp>
        <p:sp>
          <p:nvSpPr>
            <p:cNvPr id="27" name="rc27"/>
            <p:cNvSpPr/>
            <p:nvPr/>
          </p:nvSpPr>
          <p:spPr>
            <a:xfrm>
              <a:off x="1573521" y="2580586"/>
              <a:ext cx="249522" cy="45739"/>
            </a:xfrm>
            <a:prstGeom prst="rect">
              <a:avLst/>
            </a:prstGeom>
            <a:solidFill>
              <a:srgbClr val="1CABE2">
                <a:alpha val="100000"/>
              </a:srgbClr>
            </a:solidFill>
          </p:spPr>
          <p:txBody>
            <a:bodyPr/>
            <a:lstStyle/>
            <a:p/>
          </p:txBody>
        </p:sp>
        <p:sp>
          <p:nvSpPr>
            <p:cNvPr id="28" name="rc28"/>
            <p:cNvSpPr/>
            <p:nvPr/>
          </p:nvSpPr>
          <p:spPr>
            <a:xfrm>
              <a:off x="1850769" y="2610126"/>
              <a:ext cx="249522" cy="1492570"/>
            </a:xfrm>
            <a:prstGeom prst="rect">
              <a:avLst/>
            </a:prstGeom>
            <a:solidFill>
              <a:srgbClr val="80BD41">
                <a:alpha val="100000"/>
              </a:srgbClr>
            </a:solidFill>
          </p:spPr>
          <p:txBody>
            <a:bodyPr/>
            <a:lstStyle/>
            <a:p/>
          </p:txBody>
        </p:sp>
        <p:sp>
          <p:nvSpPr>
            <p:cNvPr id="29" name="rc29"/>
            <p:cNvSpPr/>
            <p:nvPr/>
          </p:nvSpPr>
          <p:spPr>
            <a:xfrm>
              <a:off x="1850769" y="2594879"/>
              <a:ext cx="249522" cy="15246"/>
            </a:xfrm>
            <a:prstGeom prst="rect">
              <a:avLst/>
            </a:prstGeom>
            <a:solidFill>
              <a:srgbClr val="1CABE2">
                <a:alpha val="100000"/>
              </a:srgbClr>
            </a:solidFill>
          </p:spPr>
          <p:txBody>
            <a:bodyPr/>
            <a:lstStyle/>
            <a:p/>
          </p:txBody>
        </p:sp>
        <p:sp>
          <p:nvSpPr>
            <p:cNvPr id="30" name="rc30"/>
            <p:cNvSpPr/>
            <p:nvPr/>
          </p:nvSpPr>
          <p:spPr>
            <a:xfrm>
              <a:off x="2128016" y="2564069"/>
              <a:ext cx="249522" cy="1538628"/>
            </a:xfrm>
            <a:prstGeom prst="rect">
              <a:avLst/>
            </a:prstGeom>
            <a:solidFill>
              <a:srgbClr val="80BD41">
                <a:alpha val="100000"/>
              </a:srgbClr>
            </a:solidFill>
          </p:spPr>
          <p:txBody>
            <a:bodyPr/>
            <a:lstStyle/>
            <a:p/>
          </p:txBody>
        </p:sp>
        <p:sp>
          <p:nvSpPr>
            <p:cNvPr id="31" name="rc31"/>
            <p:cNvSpPr/>
            <p:nvPr/>
          </p:nvSpPr>
          <p:spPr>
            <a:xfrm>
              <a:off x="2128016" y="2548504"/>
              <a:ext cx="249522" cy="15564"/>
            </a:xfrm>
            <a:prstGeom prst="rect">
              <a:avLst/>
            </a:prstGeom>
            <a:solidFill>
              <a:srgbClr val="1CABE2">
                <a:alpha val="100000"/>
              </a:srgbClr>
            </a:solidFill>
          </p:spPr>
          <p:txBody>
            <a:bodyPr/>
            <a:lstStyle/>
            <a:p/>
          </p:txBody>
        </p:sp>
        <p:sp>
          <p:nvSpPr>
            <p:cNvPr id="32" name="rc32"/>
            <p:cNvSpPr/>
            <p:nvPr/>
          </p:nvSpPr>
          <p:spPr>
            <a:xfrm>
              <a:off x="2405264" y="2477989"/>
              <a:ext cx="249522" cy="1624707"/>
            </a:xfrm>
            <a:prstGeom prst="rect">
              <a:avLst/>
            </a:prstGeom>
            <a:solidFill>
              <a:srgbClr val="80BD41">
                <a:alpha val="100000"/>
              </a:srgbClr>
            </a:solidFill>
          </p:spPr>
          <p:txBody>
            <a:bodyPr/>
            <a:lstStyle/>
            <a:p/>
          </p:txBody>
        </p:sp>
        <p:sp>
          <p:nvSpPr>
            <p:cNvPr id="33" name="rc33"/>
            <p:cNvSpPr/>
            <p:nvPr/>
          </p:nvSpPr>
          <p:spPr>
            <a:xfrm>
              <a:off x="2405264" y="2461472"/>
              <a:ext cx="249522" cy="16517"/>
            </a:xfrm>
            <a:prstGeom prst="rect">
              <a:avLst/>
            </a:prstGeom>
            <a:solidFill>
              <a:srgbClr val="1CABE2">
                <a:alpha val="100000"/>
              </a:srgbClr>
            </a:solidFill>
          </p:spPr>
          <p:txBody>
            <a:bodyPr/>
            <a:lstStyle/>
            <a:p/>
          </p:txBody>
        </p:sp>
        <p:sp>
          <p:nvSpPr>
            <p:cNvPr id="34" name="rc34"/>
            <p:cNvSpPr/>
            <p:nvPr/>
          </p:nvSpPr>
          <p:spPr>
            <a:xfrm>
              <a:off x="2682512" y="2499271"/>
              <a:ext cx="249522" cy="1603425"/>
            </a:xfrm>
            <a:prstGeom prst="rect">
              <a:avLst/>
            </a:prstGeom>
            <a:solidFill>
              <a:srgbClr val="80BD41">
                <a:alpha val="100000"/>
              </a:srgbClr>
            </a:solidFill>
          </p:spPr>
          <p:txBody>
            <a:bodyPr/>
            <a:lstStyle/>
            <a:p/>
          </p:txBody>
        </p:sp>
        <p:sp>
          <p:nvSpPr>
            <p:cNvPr id="35" name="rc35"/>
            <p:cNvSpPr/>
            <p:nvPr/>
          </p:nvSpPr>
          <p:spPr>
            <a:xfrm>
              <a:off x="2682512" y="2466554"/>
              <a:ext cx="249522" cy="32716"/>
            </a:xfrm>
            <a:prstGeom prst="rect">
              <a:avLst/>
            </a:prstGeom>
            <a:solidFill>
              <a:srgbClr val="1CABE2">
                <a:alpha val="100000"/>
              </a:srgbClr>
            </a:solidFill>
          </p:spPr>
          <p:txBody>
            <a:bodyPr/>
            <a:lstStyle/>
            <a:p/>
          </p:txBody>
        </p:sp>
        <p:sp>
          <p:nvSpPr>
            <p:cNvPr id="36" name="rc36"/>
            <p:cNvSpPr/>
            <p:nvPr/>
          </p:nvSpPr>
          <p:spPr>
            <a:xfrm>
              <a:off x="2959759" y="2519600"/>
              <a:ext cx="249522" cy="1583097"/>
            </a:xfrm>
            <a:prstGeom prst="rect">
              <a:avLst/>
            </a:prstGeom>
            <a:solidFill>
              <a:srgbClr val="80BD41">
                <a:alpha val="100000"/>
              </a:srgbClr>
            </a:solidFill>
          </p:spPr>
          <p:txBody>
            <a:bodyPr/>
            <a:lstStyle/>
            <a:p/>
          </p:txBody>
        </p:sp>
        <p:sp>
          <p:nvSpPr>
            <p:cNvPr id="37" name="rc37"/>
            <p:cNvSpPr/>
            <p:nvPr/>
          </p:nvSpPr>
          <p:spPr>
            <a:xfrm>
              <a:off x="2959759" y="2470684"/>
              <a:ext cx="249522" cy="48915"/>
            </a:xfrm>
            <a:prstGeom prst="rect">
              <a:avLst/>
            </a:prstGeom>
            <a:solidFill>
              <a:srgbClr val="1CABE2">
                <a:alpha val="100000"/>
              </a:srgbClr>
            </a:solidFill>
          </p:spPr>
          <p:txBody>
            <a:bodyPr/>
            <a:lstStyle/>
            <a:p/>
          </p:txBody>
        </p:sp>
        <p:sp>
          <p:nvSpPr>
            <p:cNvPr id="38" name="rc38"/>
            <p:cNvSpPr/>
            <p:nvPr/>
          </p:nvSpPr>
          <p:spPr>
            <a:xfrm>
              <a:off x="3237007" y="2533893"/>
              <a:ext cx="249522" cy="1568803"/>
            </a:xfrm>
            <a:prstGeom prst="rect">
              <a:avLst/>
            </a:prstGeom>
            <a:solidFill>
              <a:srgbClr val="80BD41">
                <a:alpha val="100000"/>
              </a:srgbClr>
            </a:solidFill>
          </p:spPr>
          <p:txBody>
            <a:bodyPr/>
            <a:lstStyle/>
            <a:p/>
          </p:txBody>
        </p:sp>
        <p:sp>
          <p:nvSpPr>
            <p:cNvPr id="39" name="rc39"/>
            <p:cNvSpPr/>
            <p:nvPr/>
          </p:nvSpPr>
          <p:spPr>
            <a:xfrm>
              <a:off x="3237007" y="2451308"/>
              <a:ext cx="249522" cy="82585"/>
            </a:xfrm>
            <a:prstGeom prst="rect">
              <a:avLst/>
            </a:prstGeom>
            <a:solidFill>
              <a:srgbClr val="1CABE2">
                <a:alpha val="100000"/>
              </a:srgbClr>
            </a:solidFill>
          </p:spPr>
          <p:txBody>
            <a:bodyPr/>
            <a:lstStyle/>
            <a:p/>
          </p:txBody>
        </p:sp>
        <p:sp>
          <p:nvSpPr>
            <p:cNvPr id="40" name="rc40"/>
            <p:cNvSpPr/>
            <p:nvPr/>
          </p:nvSpPr>
          <p:spPr>
            <a:xfrm>
              <a:off x="3514255" y="2481801"/>
              <a:ext cx="249522" cy="1620895"/>
            </a:xfrm>
            <a:prstGeom prst="rect">
              <a:avLst/>
            </a:prstGeom>
            <a:solidFill>
              <a:srgbClr val="80BD41">
                <a:alpha val="100000"/>
              </a:srgbClr>
            </a:solidFill>
          </p:spPr>
          <p:txBody>
            <a:bodyPr/>
            <a:lstStyle/>
            <a:p/>
          </p:txBody>
        </p:sp>
        <p:sp>
          <p:nvSpPr>
            <p:cNvPr id="41" name="rc41"/>
            <p:cNvSpPr/>
            <p:nvPr/>
          </p:nvSpPr>
          <p:spPr>
            <a:xfrm>
              <a:off x="3514255" y="2414144"/>
              <a:ext cx="249522" cy="67656"/>
            </a:xfrm>
            <a:prstGeom prst="rect">
              <a:avLst/>
            </a:prstGeom>
            <a:solidFill>
              <a:srgbClr val="1CABE2">
                <a:alpha val="100000"/>
              </a:srgbClr>
            </a:solidFill>
          </p:spPr>
          <p:txBody>
            <a:bodyPr/>
            <a:lstStyle/>
            <a:p/>
          </p:txBody>
        </p:sp>
        <p:sp>
          <p:nvSpPr>
            <p:cNvPr id="42" name="rc42"/>
            <p:cNvSpPr/>
            <p:nvPr/>
          </p:nvSpPr>
          <p:spPr>
            <a:xfrm>
              <a:off x="3791502" y="2574233"/>
              <a:ext cx="249522" cy="1528463"/>
            </a:xfrm>
            <a:prstGeom prst="rect">
              <a:avLst/>
            </a:prstGeom>
            <a:solidFill>
              <a:srgbClr val="80BD41">
                <a:alpha val="100000"/>
              </a:srgbClr>
            </a:solidFill>
          </p:spPr>
          <p:txBody>
            <a:bodyPr/>
            <a:lstStyle/>
            <a:p/>
          </p:txBody>
        </p:sp>
        <p:sp>
          <p:nvSpPr>
            <p:cNvPr id="43" name="rc43"/>
            <p:cNvSpPr/>
            <p:nvPr/>
          </p:nvSpPr>
          <p:spPr>
            <a:xfrm>
              <a:off x="3791502" y="2365864"/>
              <a:ext cx="249522" cy="208369"/>
            </a:xfrm>
            <a:prstGeom prst="rect">
              <a:avLst/>
            </a:prstGeom>
            <a:solidFill>
              <a:srgbClr val="1CABE2">
                <a:alpha val="100000"/>
              </a:srgbClr>
            </a:solidFill>
          </p:spPr>
          <p:txBody>
            <a:bodyPr/>
            <a:lstStyle/>
            <a:p/>
          </p:txBody>
        </p:sp>
        <p:sp>
          <p:nvSpPr>
            <p:cNvPr id="44" name="rc44"/>
            <p:cNvSpPr/>
            <p:nvPr/>
          </p:nvSpPr>
          <p:spPr>
            <a:xfrm>
              <a:off x="4068750" y="2536752"/>
              <a:ext cx="249522" cy="1565944"/>
            </a:xfrm>
            <a:prstGeom prst="rect">
              <a:avLst/>
            </a:prstGeom>
            <a:solidFill>
              <a:srgbClr val="80BD41">
                <a:alpha val="100000"/>
              </a:srgbClr>
            </a:solidFill>
          </p:spPr>
          <p:txBody>
            <a:bodyPr/>
            <a:lstStyle/>
            <a:p/>
          </p:txBody>
        </p:sp>
        <p:sp>
          <p:nvSpPr>
            <p:cNvPr id="45" name="rc45"/>
            <p:cNvSpPr/>
            <p:nvPr/>
          </p:nvSpPr>
          <p:spPr>
            <a:xfrm>
              <a:off x="4068750" y="2418909"/>
              <a:ext cx="249522" cy="117842"/>
            </a:xfrm>
            <a:prstGeom prst="rect">
              <a:avLst/>
            </a:prstGeom>
            <a:solidFill>
              <a:srgbClr val="1CABE2">
                <a:alpha val="100000"/>
              </a:srgbClr>
            </a:solidFill>
          </p:spPr>
          <p:txBody>
            <a:bodyPr/>
            <a:lstStyle/>
            <a:p/>
          </p:txBody>
        </p:sp>
        <p:sp>
          <p:nvSpPr>
            <p:cNvPr id="46" name="rc46"/>
            <p:cNvSpPr/>
            <p:nvPr/>
          </p:nvSpPr>
          <p:spPr>
            <a:xfrm>
              <a:off x="4345998" y="2574551"/>
              <a:ext cx="249522" cy="1528146"/>
            </a:xfrm>
            <a:prstGeom prst="rect">
              <a:avLst/>
            </a:prstGeom>
            <a:solidFill>
              <a:srgbClr val="80BD41">
                <a:alpha val="100000"/>
              </a:srgbClr>
            </a:solidFill>
          </p:spPr>
          <p:txBody>
            <a:bodyPr/>
            <a:lstStyle/>
            <a:p/>
          </p:txBody>
        </p:sp>
        <p:sp>
          <p:nvSpPr>
            <p:cNvPr id="47" name="rc47"/>
            <p:cNvSpPr/>
            <p:nvPr/>
          </p:nvSpPr>
          <p:spPr>
            <a:xfrm>
              <a:off x="4345998" y="2511023"/>
              <a:ext cx="249522" cy="63527"/>
            </a:xfrm>
            <a:prstGeom prst="rect">
              <a:avLst/>
            </a:prstGeom>
            <a:solidFill>
              <a:srgbClr val="1CABE2">
                <a:alpha val="100000"/>
              </a:srgbClr>
            </a:solidFill>
          </p:spPr>
          <p:txBody>
            <a:bodyPr/>
            <a:lstStyle/>
            <a:p/>
          </p:txBody>
        </p:sp>
        <p:sp>
          <p:nvSpPr>
            <p:cNvPr id="48" name="rc48"/>
            <p:cNvSpPr/>
            <p:nvPr/>
          </p:nvSpPr>
          <p:spPr>
            <a:xfrm>
              <a:off x="4623245" y="2592021"/>
              <a:ext cx="249522" cy="1510676"/>
            </a:xfrm>
            <a:prstGeom prst="rect">
              <a:avLst/>
            </a:prstGeom>
            <a:solidFill>
              <a:srgbClr val="80BD41">
                <a:alpha val="100000"/>
              </a:srgbClr>
            </a:solidFill>
          </p:spPr>
          <p:txBody>
            <a:bodyPr/>
            <a:lstStyle/>
            <a:p/>
          </p:txBody>
        </p:sp>
        <p:sp>
          <p:nvSpPr>
            <p:cNvPr id="49" name="rc49"/>
            <p:cNvSpPr/>
            <p:nvPr/>
          </p:nvSpPr>
          <p:spPr>
            <a:xfrm>
              <a:off x="4623245" y="2545328"/>
              <a:ext cx="249522" cy="46692"/>
            </a:xfrm>
            <a:prstGeom prst="rect">
              <a:avLst/>
            </a:prstGeom>
            <a:solidFill>
              <a:srgbClr val="1CABE2">
                <a:alpha val="100000"/>
              </a:srgbClr>
            </a:solidFill>
          </p:spPr>
          <p:txBody>
            <a:bodyPr/>
            <a:lstStyle/>
            <a:p/>
          </p:txBody>
        </p:sp>
        <p:sp>
          <p:nvSpPr>
            <p:cNvPr id="50" name="rc50"/>
            <p:cNvSpPr/>
            <p:nvPr/>
          </p:nvSpPr>
          <p:spPr>
            <a:xfrm>
              <a:off x="4900493" y="2686041"/>
              <a:ext cx="249522" cy="1416656"/>
            </a:xfrm>
            <a:prstGeom prst="rect">
              <a:avLst/>
            </a:prstGeom>
            <a:solidFill>
              <a:srgbClr val="80BD41">
                <a:alpha val="100000"/>
              </a:srgbClr>
            </a:solidFill>
          </p:spPr>
          <p:txBody>
            <a:bodyPr/>
            <a:lstStyle/>
            <a:p/>
          </p:txBody>
        </p:sp>
        <p:sp>
          <p:nvSpPr>
            <p:cNvPr id="51" name="rc51"/>
            <p:cNvSpPr/>
            <p:nvPr/>
          </p:nvSpPr>
          <p:spPr>
            <a:xfrm>
              <a:off x="4900493" y="2626961"/>
              <a:ext cx="249522" cy="59080"/>
            </a:xfrm>
            <a:prstGeom prst="rect">
              <a:avLst/>
            </a:prstGeom>
            <a:solidFill>
              <a:srgbClr val="1CABE2">
                <a:alpha val="100000"/>
              </a:srgbClr>
            </a:solidFill>
          </p:spPr>
          <p:txBody>
            <a:bodyPr/>
            <a:lstStyle/>
            <a:p/>
          </p:txBody>
        </p:sp>
        <p:sp>
          <p:nvSpPr>
            <p:cNvPr id="52" name="rc52"/>
            <p:cNvSpPr/>
            <p:nvPr/>
          </p:nvSpPr>
          <p:spPr>
            <a:xfrm>
              <a:off x="5177741" y="2594244"/>
              <a:ext cx="249522" cy="1508452"/>
            </a:xfrm>
            <a:prstGeom prst="rect">
              <a:avLst/>
            </a:prstGeom>
            <a:solidFill>
              <a:srgbClr val="80BD41">
                <a:alpha val="100000"/>
              </a:srgbClr>
            </a:solidFill>
          </p:spPr>
          <p:txBody>
            <a:bodyPr/>
            <a:lstStyle/>
            <a:p/>
          </p:txBody>
        </p:sp>
        <p:sp>
          <p:nvSpPr>
            <p:cNvPr id="53" name="rc53"/>
            <p:cNvSpPr/>
            <p:nvPr/>
          </p:nvSpPr>
          <p:spPr>
            <a:xfrm>
              <a:off x="5177741" y="2498000"/>
              <a:ext cx="249522" cy="96243"/>
            </a:xfrm>
            <a:prstGeom prst="rect">
              <a:avLst/>
            </a:prstGeom>
            <a:solidFill>
              <a:srgbClr val="1CABE2">
                <a:alpha val="100000"/>
              </a:srgbClr>
            </a:solidFill>
          </p:spPr>
          <p:txBody>
            <a:bodyPr/>
            <a:lstStyle/>
            <a:p/>
          </p:txBody>
        </p:sp>
        <p:sp>
          <p:nvSpPr>
            <p:cNvPr id="54" name="rc54"/>
            <p:cNvSpPr/>
            <p:nvPr/>
          </p:nvSpPr>
          <p:spPr>
            <a:xfrm>
              <a:off x="5454988" y="2704146"/>
              <a:ext cx="249522" cy="1398550"/>
            </a:xfrm>
            <a:prstGeom prst="rect">
              <a:avLst/>
            </a:prstGeom>
            <a:solidFill>
              <a:srgbClr val="80BD41">
                <a:alpha val="100000"/>
              </a:srgbClr>
            </a:solidFill>
          </p:spPr>
          <p:txBody>
            <a:bodyPr/>
            <a:lstStyle/>
            <a:p/>
          </p:txBody>
        </p:sp>
        <p:sp>
          <p:nvSpPr>
            <p:cNvPr id="55" name="rc55"/>
            <p:cNvSpPr/>
            <p:nvPr/>
          </p:nvSpPr>
          <p:spPr>
            <a:xfrm>
              <a:off x="5454988" y="2531352"/>
              <a:ext cx="249522" cy="172793"/>
            </a:xfrm>
            <a:prstGeom prst="rect">
              <a:avLst/>
            </a:prstGeom>
            <a:solidFill>
              <a:srgbClr val="1CABE2">
                <a:alpha val="100000"/>
              </a:srgbClr>
            </a:solidFill>
          </p:spPr>
          <p:txBody>
            <a:bodyPr/>
            <a:lstStyle/>
            <a:p/>
          </p:txBody>
        </p:sp>
        <p:sp>
          <p:nvSpPr>
            <p:cNvPr id="56" name="rc56"/>
            <p:cNvSpPr/>
            <p:nvPr/>
          </p:nvSpPr>
          <p:spPr>
            <a:xfrm>
              <a:off x="5732236" y="2680641"/>
              <a:ext cx="249522" cy="1422055"/>
            </a:xfrm>
            <a:prstGeom prst="rect">
              <a:avLst/>
            </a:prstGeom>
            <a:solidFill>
              <a:srgbClr val="80BD41">
                <a:alpha val="100000"/>
              </a:srgbClr>
            </a:solidFill>
          </p:spPr>
          <p:txBody>
            <a:bodyPr/>
            <a:lstStyle/>
            <a:p/>
          </p:txBody>
        </p:sp>
        <p:sp>
          <p:nvSpPr>
            <p:cNvPr id="57" name="rc57"/>
            <p:cNvSpPr/>
            <p:nvPr/>
          </p:nvSpPr>
          <p:spPr>
            <a:xfrm>
              <a:off x="5732236" y="2589797"/>
              <a:ext cx="249522" cy="90843"/>
            </a:xfrm>
            <a:prstGeom prst="rect">
              <a:avLst/>
            </a:prstGeom>
            <a:solidFill>
              <a:srgbClr val="1CABE2">
                <a:alpha val="100000"/>
              </a:srgbClr>
            </a:solidFill>
          </p:spPr>
          <p:txBody>
            <a:bodyPr/>
            <a:lstStyle/>
            <a:p/>
          </p:txBody>
        </p:sp>
        <p:sp>
          <p:nvSpPr>
            <p:cNvPr id="58" name="rc58"/>
            <p:cNvSpPr/>
            <p:nvPr/>
          </p:nvSpPr>
          <p:spPr>
            <a:xfrm>
              <a:off x="6009484" y="2846765"/>
              <a:ext cx="249522" cy="1255932"/>
            </a:xfrm>
            <a:prstGeom prst="rect">
              <a:avLst/>
            </a:prstGeom>
            <a:solidFill>
              <a:srgbClr val="80BD41">
                <a:alpha val="100000"/>
              </a:srgbClr>
            </a:solidFill>
          </p:spPr>
          <p:txBody>
            <a:bodyPr/>
            <a:lstStyle/>
            <a:p/>
          </p:txBody>
        </p:sp>
        <p:sp>
          <p:nvSpPr>
            <p:cNvPr id="59" name="rc59"/>
            <p:cNvSpPr/>
            <p:nvPr/>
          </p:nvSpPr>
          <p:spPr>
            <a:xfrm>
              <a:off x="6009484" y="2722569"/>
              <a:ext cx="249522" cy="124195"/>
            </a:xfrm>
            <a:prstGeom prst="rect">
              <a:avLst/>
            </a:prstGeom>
            <a:solidFill>
              <a:srgbClr val="1CABE2">
                <a:alpha val="100000"/>
              </a:srgbClr>
            </a:solidFill>
          </p:spPr>
          <p:txBody>
            <a:bodyPr/>
            <a:lstStyle/>
            <a:p/>
          </p:txBody>
        </p:sp>
        <p:sp>
          <p:nvSpPr>
            <p:cNvPr id="60" name="rc60"/>
            <p:cNvSpPr/>
            <p:nvPr/>
          </p:nvSpPr>
          <p:spPr>
            <a:xfrm>
              <a:off x="6286731" y="2840094"/>
              <a:ext cx="249522" cy="1262602"/>
            </a:xfrm>
            <a:prstGeom prst="rect">
              <a:avLst/>
            </a:prstGeom>
            <a:solidFill>
              <a:srgbClr val="80BD41">
                <a:alpha val="100000"/>
              </a:srgbClr>
            </a:solidFill>
          </p:spPr>
          <p:txBody>
            <a:bodyPr/>
            <a:lstStyle/>
            <a:p/>
          </p:txBody>
        </p:sp>
        <p:sp>
          <p:nvSpPr>
            <p:cNvPr id="61" name="rc61"/>
            <p:cNvSpPr/>
            <p:nvPr/>
          </p:nvSpPr>
          <p:spPr>
            <a:xfrm>
              <a:off x="6286731" y="2787367"/>
              <a:ext cx="249522" cy="52727"/>
            </a:xfrm>
            <a:prstGeom prst="rect">
              <a:avLst/>
            </a:prstGeom>
            <a:solidFill>
              <a:srgbClr val="1CABE2">
                <a:alpha val="100000"/>
              </a:srgbClr>
            </a:solidFill>
          </p:spPr>
          <p:txBody>
            <a:bodyPr/>
            <a:lstStyle/>
            <a:p/>
          </p:txBody>
        </p:sp>
        <p:sp>
          <p:nvSpPr>
            <p:cNvPr id="62" name="rc62"/>
            <p:cNvSpPr/>
            <p:nvPr/>
          </p:nvSpPr>
          <p:spPr>
            <a:xfrm>
              <a:off x="6563979" y="2977948"/>
              <a:ext cx="249522" cy="1124748"/>
            </a:xfrm>
            <a:prstGeom prst="rect">
              <a:avLst/>
            </a:prstGeom>
            <a:solidFill>
              <a:srgbClr val="80BD41">
                <a:alpha val="100000"/>
              </a:srgbClr>
            </a:solidFill>
          </p:spPr>
          <p:txBody>
            <a:bodyPr/>
            <a:lstStyle/>
            <a:p/>
          </p:txBody>
        </p:sp>
        <p:sp>
          <p:nvSpPr>
            <p:cNvPr id="63" name="rc63"/>
            <p:cNvSpPr/>
            <p:nvPr/>
          </p:nvSpPr>
          <p:spPr>
            <a:xfrm>
              <a:off x="6563979" y="2866776"/>
              <a:ext cx="249522" cy="111172"/>
            </a:xfrm>
            <a:prstGeom prst="rect">
              <a:avLst/>
            </a:prstGeom>
            <a:solidFill>
              <a:srgbClr val="1CABE2">
                <a:alpha val="100000"/>
              </a:srgbClr>
            </a:solidFill>
          </p:spPr>
          <p:txBody>
            <a:bodyPr/>
            <a:lstStyle/>
            <a:p/>
          </p:txBody>
        </p:sp>
        <p:sp>
          <p:nvSpPr>
            <p:cNvPr id="64" name="rc64"/>
            <p:cNvSpPr/>
            <p:nvPr/>
          </p:nvSpPr>
          <p:spPr>
            <a:xfrm>
              <a:off x="6841227" y="3101191"/>
              <a:ext cx="249522" cy="1001505"/>
            </a:xfrm>
            <a:prstGeom prst="rect">
              <a:avLst/>
            </a:prstGeom>
            <a:solidFill>
              <a:srgbClr val="80BD41">
                <a:alpha val="100000"/>
              </a:srgbClr>
            </a:solidFill>
          </p:spPr>
          <p:txBody>
            <a:bodyPr/>
            <a:lstStyle/>
            <a:p/>
          </p:txBody>
        </p:sp>
        <p:sp>
          <p:nvSpPr>
            <p:cNvPr id="65" name="rc65"/>
            <p:cNvSpPr/>
            <p:nvPr/>
          </p:nvSpPr>
          <p:spPr>
            <a:xfrm>
              <a:off x="6841227" y="2938244"/>
              <a:ext cx="249522" cy="162947"/>
            </a:xfrm>
            <a:prstGeom prst="rect">
              <a:avLst/>
            </a:prstGeom>
            <a:solidFill>
              <a:srgbClr val="1CABE2">
                <a:alpha val="100000"/>
              </a:srgbClr>
            </a:solidFill>
          </p:spPr>
          <p:txBody>
            <a:bodyPr/>
            <a:lstStyle/>
            <a:p/>
          </p:txBody>
        </p:sp>
        <p:sp>
          <p:nvSpPr>
            <p:cNvPr id="66" name="rc66"/>
            <p:cNvSpPr/>
            <p:nvPr/>
          </p:nvSpPr>
          <p:spPr>
            <a:xfrm>
              <a:off x="7118474" y="3150107"/>
              <a:ext cx="249522" cy="952589"/>
            </a:xfrm>
            <a:prstGeom prst="rect">
              <a:avLst/>
            </a:prstGeom>
            <a:solidFill>
              <a:srgbClr val="80BD41">
                <a:alpha val="100000"/>
              </a:srgbClr>
            </a:solidFill>
          </p:spPr>
          <p:txBody>
            <a:bodyPr/>
            <a:lstStyle/>
            <a:p/>
          </p:txBody>
        </p:sp>
        <p:sp>
          <p:nvSpPr>
            <p:cNvPr id="67" name="rc67"/>
            <p:cNvSpPr/>
            <p:nvPr/>
          </p:nvSpPr>
          <p:spPr>
            <a:xfrm>
              <a:off x="7118474" y="3007806"/>
              <a:ext cx="249522" cy="142300"/>
            </a:xfrm>
            <a:prstGeom prst="rect">
              <a:avLst/>
            </a:prstGeom>
            <a:solidFill>
              <a:srgbClr val="1CABE2">
                <a:alpha val="100000"/>
              </a:srgbClr>
            </a:solidFill>
          </p:spPr>
          <p:txBody>
            <a:bodyPr/>
            <a:lstStyle/>
            <a:p/>
          </p:txBody>
        </p:sp>
        <p:sp>
          <p:nvSpPr>
            <p:cNvPr id="68" name="rc68"/>
            <p:cNvSpPr/>
            <p:nvPr/>
          </p:nvSpPr>
          <p:spPr>
            <a:xfrm>
              <a:off x="7395722" y="3206011"/>
              <a:ext cx="249522" cy="896686"/>
            </a:xfrm>
            <a:prstGeom prst="rect">
              <a:avLst/>
            </a:prstGeom>
            <a:solidFill>
              <a:srgbClr val="80BD41">
                <a:alpha val="100000"/>
              </a:srgbClr>
            </a:solidFill>
          </p:spPr>
          <p:txBody>
            <a:bodyPr/>
            <a:lstStyle/>
            <a:p/>
          </p:txBody>
        </p:sp>
        <p:sp>
          <p:nvSpPr>
            <p:cNvPr id="69" name="rc69"/>
            <p:cNvSpPr/>
            <p:nvPr/>
          </p:nvSpPr>
          <p:spPr>
            <a:xfrm>
              <a:off x="7395722" y="3095156"/>
              <a:ext cx="249522" cy="110854"/>
            </a:xfrm>
            <a:prstGeom prst="rect">
              <a:avLst/>
            </a:prstGeom>
            <a:solidFill>
              <a:srgbClr val="1CABE2">
                <a:alpha val="100000"/>
              </a:srgbClr>
            </a:solidFill>
          </p:spPr>
          <p:txBody>
            <a:bodyPr/>
            <a:lstStyle/>
            <a:p/>
          </p:txBody>
        </p:sp>
        <p:sp>
          <p:nvSpPr>
            <p:cNvPr id="70" name="rc70"/>
            <p:cNvSpPr/>
            <p:nvPr/>
          </p:nvSpPr>
          <p:spPr>
            <a:xfrm>
              <a:off x="7672970" y="3200293"/>
              <a:ext cx="249522" cy="902403"/>
            </a:xfrm>
            <a:prstGeom prst="rect">
              <a:avLst/>
            </a:prstGeom>
            <a:solidFill>
              <a:srgbClr val="80BD41">
                <a:alpha val="100000"/>
              </a:srgbClr>
            </a:solidFill>
          </p:spPr>
          <p:txBody>
            <a:bodyPr/>
            <a:lstStyle/>
            <a:p/>
          </p:txBody>
        </p:sp>
        <p:sp>
          <p:nvSpPr>
            <p:cNvPr id="71" name="rc71"/>
            <p:cNvSpPr/>
            <p:nvPr/>
          </p:nvSpPr>
          <p:spPr>
            <a:xfrm>
              <a:off x="7672970" y="3065616"/>
              <a:ext cx="249522" cy="134677"/>
            </a:xfrm>
            <a:prstGeom prst="rect">
              <a:avLst/>
            </a:prstGeom>
            <a:solidFill>
              <a:srgbClr val="1CABE2">
                <a:alpha val="100000"/>
              </a:srgbClr>
            </a:solidFill>
          </p:spPr>
          <p:txBody>
            <a:bodyPr/>
            <a:lstStyle/>
            <a:p/>
          </p:txBody>
        </p:sp>
        <p:sp>
          <p:nvSpPr>
            <p:cNvPr id="72" name="rc72"/>
            <p:cNvSpPr/>
            <p:nvPr/>
          </p:nvSpPr>
          <p:spPr>
            <a:xfrm>
              <a:off x="7950217" y="3222210"/>
              <a:ext cx="249522" cy="880486"/>
            </a:xfrm>
            <a:prstGeom prst="rect">
              <a:avLst/>
            </a:prstGeom>
            <a:solidFill>
              <a:srgbClr val="80BD41">
                <a:alpha val="100000"/>
              </a:srgbClr>
            </a:solidFill>
          </p:spPr>
          <p:txBody>
            <a:bodyPr/>
            <a:lstStyle/>
            <a:p/>
          </p:txBody>
        </p:sp>
        <p:sp>
          <p:nvSpPr>
            <p:cNvPr id="73" name="rc73"/>
            <p:cNvSpPr/>
            <p:nvPr/>
          </p:nvSpPr>
          <p:spPr>
            <a:xfrm>
              <a:off x="7950217" y="3090709"/>
              <a:ext cx="249522" cy="131501"/>
            </a:xfrm>
            <a:prstGeom prst="rect">
              <a:avLst/>
            </a:prstGeom>
            <a:solidFill>
              <a:srgbClr val="1CABE2">
                <a:alpha val="100000"/>
              </a:srgbClr>
            </a:solidFill>
          </p:spPr>
          <p:txBody>
            <a:bodyPr/>
            <a:lstStyle/>
            <a:p/>
          </p:txBody>
        </p:sp>
        <p:sp>
          <p:nvSpPr>
            <p:cNvPr id="74" name="pl74"/>
            <p:cNvSpPr/>
            <p:nvPr/>
          </p:nvSpPr>
          <p:spPr>
            <a:xfrm>
              <a:off x="1421035" y="1236556"/>
              <a:ext cx="6653943" cy="376361"/>
            </a:xfrm>
            <a:custGeom>
              <a:avLst/>
              <a:pathLst>
                <a:path w="6653943" h="376361">
                  <a:moveTo>
                    <a:pt x="0" y="28950"/>
                  </a:moveTo>
                  <a:lnTo>
                    <a:pt x="277247" y="57901"/>
                  </a:lnTo>
                  <a:lnTo>
                    <a:pt x="554495" y="0"/>
                  </a:lnTo>
                  <a:lnTo>
                    <a:pt x="831742" y="0"/>
                  </a:lnTo>
                  <a:lnTo>
                    <a:pt x="1108990" y="0"/>
                  </a:lnTo>
                  <a:lnTo>
                    <a:pt x="1386238" y="28950"/>
                  </a:lnTo>
                  <a:lnTo>
                    <a:pt x="1663485" y="57901"/>
                  </a:lnTo>
                  <a:lnTo>
                    <a:pt x="1940733" y="115803"/>
                  </a:lnTo>
                  <a:lnTo>
                    <a:pt x="2217981" y="86852"/>
                  </a:lnTo>
                  <a:lnTo>
                    <a:pt x="2495228" y="318460"/>
                  </a:lnTo>
                  <a:lnTo>
                    <a:pt x="2772476" y="173705"/>
                  </a:lnTo>
                  <a:lnTo>
                    <a:pt x="3049724" y="86852"/>
                  </a:lnTo>
                  <a:lnTo>
                    <a:pt x="3326971" y="57901"/>
                  </a:lnTo>
                  <a:lnTo>
                    <a:pt x="3604219" y="86852"/>
                  </a:lnTo>
                  <a:lnTo>
                    <a:pt x="3881467" y="144754"/>
                  </a:lnTo>
                  <a:lnTo>
                    <a:pt x="4158714" y="289509"/>
                  </a:lnTo>
                  <a:lnTo>
                    <a:pt x="4435962" y="144754"/>
                  </a:lnTo>
                  <a:lnTo>
                    <a:pt x="4713210" y="231607"/>
                  </a:lnTo>
                  <a:lnTo>
                    <a:pt x="4990457" y="86852"/>
                  </a:lnTo>
                  <a:lnTo>
                    <a:pt x="5267705" y="231607"/>
                  </a:lnTo>
                  <a:lnTo>
                    <a:pt x="5544953" y="376361"/>
                  </a:lnTo>
                  <a:lnTo>
                    <a:pt x="5822200" y="347411"/>
                  </a:lnTo>
                  <a:lnTo>
                    <a:pt x="6099448" y="289509"/>
                  </a:lnTo>
                  <a:lnTo>
                    <a:pt x="6376696" y="347411"/>
                  </a:lnTo>
                  <a:lnTo>
                    <a:pt x="6653943" y="347411"/>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4133222"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5" name="tx85"/>
            <p:cNvSpPr/>
            <p:nvPr/>
          </p:nvSpPr>
          <p:spPr>
            <a:xfrm>
              <a:off x="1329607" y="24268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48.5</a:t>
              </a:r>
            </a:p>
          </p:txBody>
        </p:sp>
        <p:sp>
          <p:nvSpPr>
            <p:cNvPr id="86" name="tx86"/>
            <p:cNvSpPr/>
            <p:nvPr/>
          </p:nvSpPr>
          <p:spPr>
            <a:xfrm>
              <a:off x="2715845" y="23306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51.5</a:t>
              </a:r>
            </a:p>
          </p:txBody>
        </p:sp>
        <p:sp>
          <p:nvSpPr>
            <p:cNvPr id="87" name="tx87"/>
            <p:cNvSpPr/>
            <p:nvPr/>
          </p:nvSpPr>
          <p:spPr>
            <a:xfrm>
              <a:off x="4141260" y="2282619"/>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a:t>
              </a:r>
            </a:p>
          </p:txBody>
        </p:sp>
        <p:sp>
          <p:nvSpPr>
            <p:cNvPr id="88" name="tx88"/>
            <p:cNvSpPr/>
            <p:nvPr/>
          </p:nvSpPr>
          <p:spPr>
            <a:xfrm>
              <a:off x="5488322" y="23951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49.5</a:t>
              </a:r>
            </a:p>
          </p:txBody>
        </p:sp>
        <p:sp>
          <p:nvSpPr>
            <p:cNvPr id="89" name="tx89"/>
            <p:cNvSpPr/>
            <p:nvPr/>
          </p:nvSpPr>
          <p:spPr>
            <a:xfrm>
              <a:off x="6597312" y="273080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38.9</a:t>
              </a:r>
            </a:p>
          </p:txBody>
        </p:sp>
        <p:sp>
          <p:nvSpPr>
            <p:cNvPr id="90" name="tx90"/>
            <p:cNvSpPr/>
            <p:nvPr/>
          </p:nvSpPr>
          <p:spPr>
            <a:xfrm>
              <a:off x="6874560" y="280195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36.7</a:t>
              </a:r>
            </a:p>
          </p:txBody>
        </p:sp>
        <p:sp>
          <p:nvSpPr>
            <p:cNvPr id="91" name="tx91"/>
            <p:cNvSpPr/>
            <p:nvPr/>
          </p:nvSpPr>
          <p:spPr>
            <a:xfrm>
              <a:off x="7151808" y="287183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34.5</a:t>
              </a:r>
            </a:p>
          </p:txBody>
        </p:sp>
        <p:sp>
          <p:nvSpPr>
            <p:cNvPr id="92" name="tx92"/>
            <p:cNvSpPr/>
            <p:nvPr/>
          </p:nvSpPr>
          <p:spPr>
            <a:xfrm>
              <a:off x="7429055" y="29591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31.7</a:t>
              </a:r>
            </a:p>
          </p:txBody>
        </p:sp>
        <p:sp>
          <p:nvSpPr>
            <p:cNvPr id="93" name="tx93"/>
            <p:cNvSpPr/>
            <p:nvPr/>
          </p:nvSpPr>
          <p:spPr>
            <a:xfrm>
              <a:off x="7706303" y="292964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32.6</a:t>
              </a:r>
            </a:p>
          </p:txBody>
        </p:sp>
        <p:sp>
          <p:nvSpPr>
            <p:cNvPr id="94" name="tx94"/>
            <p:cNvSpPr/>
            <p:nvPr/>
          </p:nvSpPr>
          <p:spPr>
            <a:xfrm>
              <a:off x="7983551" y="29547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31.9</a:t>
              </a:r>
            </a:p>
          </p:txBody>
        </p:sp>
        <p:sp>
          <p:nvSpPr>
            <p:cNvPr id="95" name="pl95"/>
            <p:cNvSpPr/>
            <p:nvPr/>
          </p:nvSpPr>
          <p:spPr>
            <a:xfrm>
              <a:off x="1421035"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405312"/>
            </a:xfrm>
            <a:custGeom>
              <a:avLst/>
              <a:pathLst>
                <a:path w="0" h="405312">
                  <a:moveTo>
                    <a:pt x="0" y="40531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313380"/>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47.5</a:t>
              </a:r>
            </a:p>
          </p:txBody>
        </p:sp>
        <p:sp>
          <p:nvSpPr>
            <p:cNvPr id="106" name="tx106"/>
            <p:cNvSpPr/>
            <p:nvPr/>
          </p:nvSpPr>
          <p:spPr>
            <a:xfrm>
              <a:off x="1367476" y="254430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7" name="tx107"/>
            <p:cNvSpPr/>
            <p:nvPr/>
          </p:nvSpPr>
          <p:spPr>
            <a:xfrm>
              <a:off x="2715845" y="32659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50.5</a:t>
              </a:r>
            </a:p>
          </p:txBody>
        </p:sp>
        <p:sp>
          <p:nvSpPr>
            <p:cNvPr id="108" name="tx108"/>
            <p:cNvSpPr/>
            <p:nvPr/>
          </p:nvSpPr>
          <p:spPr>
            <a:xfrm>
              <a:off x="2781148" y="2449011"/>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09" name="tx109"/>
            <p:cNvSpPr/>
            <p:nvPr/>
          </p:nvSpPr>
          <p:spPr>
            <a:xfrm>
              <a:off x="4102084" y="32846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49.3</a:t>
              </a:r>
            </a:p>
          </p:txBody>
        </p:sp>
        <p:sp>
          <p:nvSpPr>
            <p:cNvPr id="110" name="tx110"/>
            <p:cNvSpPr/>
            <p:nvPr/>
          </p:nvSpPr>
          <p:spPr>
            <a:xfrm>
              <a:off x="4128209" y="244273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11" name="tx111"/>
            <p:cNvSpPr/>
            <p:nvPr/>
          </p:nvSpPr>
          <p:spPr>
            <a:xfrm>
              <a:off x="5527499" y="3369795"/>
              <a:ext cx="104502"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2" name="tx112"/>
            <p:cNvSpPr/>
            <p:nvPr/>
          </p:nvSpPr>
          <p:spPr>
            <a:xfrm>
              <a:off x="5514447" y="2582976"/>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3" name="tx113"/>
            <p:cNvSpPr/>
            <p:nvPr/>
          </p:nvSpPr>
          <p:spPr>
            <a:xfrm>
              <a:off x="6597312" y="35052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35.4</a:t>
              </a:r>
            </a:p>
          </p:txBody>
        </p:sp>
        <p:sp>
          <p:nvSpPr>
            <p:cNvPr id="114" name="tx114"/>
            <p:cNvSpPr/>
            <p:nvPr/>
          </p:nvSpPr>
          <p:spPr>
            <a:xfrm>
              <a:off x="6623438" y="288726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5" name="tx115"/>
            <p:cNvSpPr/>
            <p:nvPr/>
          </p:nvSpPr>
          <p:spPr>
            <a:xfrm>
              <a:off x="6874560" y="35668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31.5</a:t>
              </a:r>
            </a:p>
          </p:txBody>
        </p:sp>
        <p:sp>
          <p:nvSpPr>
            <p:cNvPr id="116" name="tx116"/>
            <p:cNvSpPr/>
            <p:nvPr/>
          </p:nvSpPr>
          <p:spPr>
            <a:xfrm>
              <a:off x="6900686" y="298466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17" name="tx117"/>
            <p:cNvSpPr/>
            <p:nvPr/>
          </p:nvSpPr>
          <p:spPr>
            <a:xfrm>
              <a:off x="7190985" y="3591308"/>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a:t>
              </a:r>
            </a:p>
          </p:txBody>
        </p:sp>
        <p:sp>
          <p:nvSpPr>
            <p:cNvPr id="118" name="tx118"/>
            <p:cNvSpPr/>
            <p:nvPr/>
          </p:nvSpPr>
          <p:spPr>
            <a:xfrm>
              <a:off x="7177933" y="3044183"/>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19" name="tx119"/>
            <p:cNvSpPr/>
            <p:nvPr/>
          </p:nvSpPr>
          <p:spPr>
            <a:xfrm>
              <a:off x="7429055" y="36193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28.2</a:t>
              </a:r>
            </a:p>
          </p:txBody>
        </p:sp>
        <p:sp>
          <p:nvSpPr>
            <p:cNvPr id="120" name="tx120"/>
            <p:cNvSpPr/>
            <p:nvPr/>
          </p:nvSpPr>
          <p:spPr>
            <a:xfrm>
              <a:off x="7455181" y="311548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21" name="tx121"/>
            <p:cNvSpPr/>
            <p:nvPr/>
          </p:nvSpPr>
          <p:spPr>
            <a:xfrm>
              <a:off x="7706303" y="36164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28.4</a:t>
              </a:r>
            </a:p>
          </p:txBody>
        </p:sp>
        <p:sp>
          <p:nvSpPr>
            <p:cNvPr id="122" name="tx122"/>
            <p:cNvSpPr/>
            <p:nvPr/>
          </p:nvSpPr>
          <p:spPr>
            <a:xfrm>
              <a:off x="7732429" y="309905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23" name="tx123"/>
            <p:cNvSpPr/>
            <p:nvPr/>
          </p:nvSpPr>
          <p:spPr>
            <a:xfrm>
              <a:off x="7983551" y="362855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27.7</a:t>
              </a:r>
            </a:p>
          </p:txBody>
        </p:sp>
        <p:sp>
          <p:nvSpPr>
            <p:cNvPr id="124" name="tx124"/>
            <p:cNvSpPr/>
            <p:nvPr/>
          </p:nvSpPr>
          <p:spPr>
            <a:xfrm>
              <a:off x="8009676" y="312255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2564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733081" y="24624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733081" y="167001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655386" y="87422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9" name="rc149"/>
            <p:cNvSpPr/>
            <p:nvPr/>
          </p:nvSpPr>
          <p:spPr>
            <a:xfrm>
              <a:off x="4056806" y="5010059"/>
              <a:ext cx="201456" cy="201456"/>
            </a:xfrm>
            <a:prstGeom prst="rect">
              <a:avLst/>
            </a:prstGeom>
            <a:solidFill>
              <a:srgbClr val="1CABE2">
                <a:alpha val="100000"/>
              </a:srgbClr>
            </a:solidFill>
          </p:spPr>
          <p:txBody>
            <a:bodyPr/>
            <a:lstStyle/>
            <a:p/>
          </p:txBody>
        </p:sp>
        <p:sp>
          <p:nvSpPr>
            <p:cNvPr id="150" name="rc150"/>
            <p:cNvSpPr/>
            <p:nvPr/>
          </p:nvSpPr>
          <p:spPr>
            <a:xfrm>
              <a:off x="6014964" y="5010059"/>
              <a:ext cx="201456" cy="201456"/>
            </a:xfrm>
            <a:prstGeom prst="rect">
              <a:avLst/>
            </a:prstGeom>
            <a:solidFill>
              <a:srgbClr val="80BD41">
                <a:alpha val="100000"/>
              </a:srgbClr>
            </a:solidFill>
          </p:spPr>
          <p:txBody>
            <a:bodyPr/>
            <a:lstStyle/>
            <a:p/>
          </p:txBody>
        </p:sp>
        <p:sp>
          <p:nvSpPr>
            <p:cNvPr id="151" name="tx151"/>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2" name="tx152"/>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4" name="tx154"/>
            <p:cNvSpPr/>
            <p:nvPr/>
          </p:nvSpPr>
          <p:spPr>
            <a:xfrm>
              <a:off x="951100" y="650627"/>
              <a:ext cx="2413754"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Republic of Moldova, 2000-2024</a:t>
              </a:r>
            </a:p>
          </p:txBody>
        </p:sp>
        <p:sp>
          <p:nvSpPr>
            <p:cNvPr id="155" name="pl155"/>
            <p:cNvSpPr/>
            <p:nvPr/>
          </p:nvSpPr>
          <p:spPr>
            <a:xfrm>
              <a:off x="214113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83086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52059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21032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298600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467572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36545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05518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889059"/>
              <a:ext cx="5983325" cy="167191"/>
            </a:xfrm>
            <a:prstGeom prst="rect">
              <a:avLst/>
            </a:prstGeom>
            <a:solidFill>
              <a:srgbClr val="80BD41">
                <a:alpha val="100000"/>
              </a:srgbClr>
            </a:solidFill>
          </p:spPr>
          <p:txBody>
            <a:bodyPr/>
            <a:lstStyle/>
            <a:p/>
          </p:txBody>
        </p:sp>
        <p:sp>
          <p:nvSpPr>
            <p:cNvPr id="168" name="rc168"/>
            <p:cNvSpPr/>
            <p:nvPr/>
          </p:nvSpPr>
          <p:spPr>
            <a:xfrm>
              <a:off x="7279599" y="5889059"/>
              <a:ext cx="591404" cy="167191"/>
            </a:xfrm>
            <a:prstGeom prst="rect">
              <a:avLst/>
            </a:prstGeom>
            <a:solidFill>
              <a:srgbClr val="1CABE2">
                <a:alpha val="100000"/>
              </a:srgbClr>
            </a:solidFill>
          </p:spPr>
          <p:txBody>
            <a:bodyPr/>
            <a:lstStyle/>
            <a:p/>
          </p:txBody>
        </p:sp>
        <p:sp>
          <p:nvSpPr>
            <p:cNvPr id="169" name="rc169"/>
            <p:cNvSpPr/>
            <p:nvPr/>
          </p:nvSpPr>
          <p:spPr>
            <a:xfrm>
              <a:off x="1296273" y="5680069"/>
              <a:ext cx="4800516" cy="167191"/>
            </a:xfrm>
            <a:prstGeom prst="rect">
              <a:avLst/>
            </a:prstGeom>
            <a:solidFill>
              <a:srgbClr val="80BD41">
                <a:alpha val="100000"/>
              </a:srgbClr>
            </a:solidFill>
          </p:spPr>
          <p:txBody>
            <a:bodyPr/>
            <a:lstStyle/>
            <a:p/>
          </p:txBody>
        </p:sp>
        <p:sp>
          <p:nvSpPr>
            <p:cNvPr id="170" name="rc170"/>
            <p:cNvSpPr/>
            <p:nvPr/>
          </p:nvSpPr>
          <p:spPr>
            <a:xfrm>
              <a:off x="6096790" y="5680069"/>
              <a:ext cx="716444" cy="167191"/>
            </a:xfrm>
            <a:prstGeom prst="rect">
              <a:avLst/>
            </a:prstGeom>
            <a:solidFill>
              <a:srgbClr val="1CABE2">
                <a:alpha val="100000"/>
              </a:srgbClr>
            </a:solidFill>
          </p:spPr>
          <p:txBody>
            <a:bodyPr/>
            <a:lstStyle/>
            <a:p/>
          </p:txBody>
        </p:sp>
        <p:sp>
          <p:nvSpPr>
            <p:cNvPr id="171" name="rc171"/>
            <p:cNvSpPr/>
            <p:nvPr/>
          </p:nvSpPr>
          <p:spPr>
            <a:xfrm>
              <a:off x="1296273" y="5471080"/>
              <a:ext cx="4683925" cy="167191"/>
            </a:xfrm>
            <a:prstGeom prst="rect">
              <a:avLst/>
            </a:prstGeom>
            <a:solidFill>
              <a:srgbClr val="80BD41">
                <a:alpha val="100000"/>
              </a:srgbClr>
            </a:solidFill>
          </p:spPr>
          <p:txBody>
            <a:bodyPr/>
            <a:lstStyle/>
            <a:p/>
          </p:txBody>
        </p:sp>
        <p:sp>
          <p:nvSpPr>
            <p:cNvPr id="172" name="rc172"/>
            <p:cNvSpPr/>
            <p:nvPr/>
          </p:nvSpPr>
          <p:spPr>
            <a:xfrm>
              <a:off x="5980198" y="5471080"/>
              <a:ext cx="699547" cy="167191"/>
            </a:xfrm>
            <a:prstGeom prst="rect">
              <a:avLst/>
            </a:prstGeom>
            <a:solidFill>
              <a:srgbClr val="1CABE2">
                <a:alpha val="100000"/>
              </a:srgbClr>
            </a:solidFill>
          </p:spPr>
          <p:txBody>
            <a:bodyPr/>
            <a:lstStyle/>
            <a:p/>
          </p:txBody>
        </p:sp>
        <p:sp>
          <p:nvSpPr>
            <p:cNvPr id="173" name="tx173"/>
            <p:cNvSpPr/>
            <p:nvPr/>
          </p:nvSpPr>
          <p:spPr>
            <a:xfrm>
              <a:off x="8087213"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38.9</a:t>
              </a:r>
            </a:p>
          </p:txBody>
        </p:sp>
        <p:sp>
          <p:nvSpPr>
            <p:cNvPr id="174" name="tx174"/>
            <p:cNvSpPr/>
            <p:nvPr/>
          </p:nvSpPr>
          <p:spPr>
            <a:xfrm>
              <a:off x="6976555"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32.6</a:t>
              </a:r>
            </a:p>
          </p:txBody>
        </p:sp>
        <p:sp>
          <p:nvSpPr>
            <p:cNvPr id="175" name="tx175"/>
            <p:cNvSpPr/>
            <p:nvPr/>
          </p:nvSpPr>
          <p:spPr>
            <a:xfrm>
              <a:off x="6836393"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31.9</a:t>
              </a:r>
            </a:p>
          </p:txBody>
        </p:sp>
        <p:sp>
          <p:nvSpPr>
            <p:cNvPr id="176" name="tx176"/>
            <p:cNvSpPr/>
            <p:nvPr/>
          </p:nvSpPr>
          <p:spPr>
            <a:xfrm>
              <a:off x="4182442"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35.4</a:t>
              </a:r>
            </a:p>
          </p:txBody>
        </p:sp>
        <p:sp>
          <p:nvSpPr>
            <p:cNvPr id="177" name="tx177"/>
            <p:cNvSpPr/>
            <p:nvPr/>
          </p:nvSpPr>
          <p:spPr>
            <a:xfrm>
              <a:off x="7499952" y="593216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78" name="tx178"/>
            <p:cNvSpPr/>
            <p:nvPr/>
          </p:nvSpPr>
          <p:spPr>
            <a:xfrm>
              <a:off x="3591038"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28.4</a:t>
              </a:r>
            </a:p>
          </p:txBody>
        </p:sp>
        <p:sp>
          <p:nvSpPr>
            <p:cNvPr id="179" name="tx179"/>
            <p:cNvSpPr/>
            <p:nvPr/>
          </p:nvSpPr>
          <p:spPr>
            <a:xfrm>
              <a:off x="6379663" y="572454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80" name="tx180"/>
            <p:cNvSpPr/>
            <p:nvPr/>
          </p:nvSpPr>
          <p:spPr>
            <a:xfrm>
              <a:off x="3532742" y="551555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27.7</a:t>
              </a:r>
            </a:p>
          </p:txBody>
        </p:sp>
        <p:sp>
          <p:nvSpPr>
            <p:cNvPr id="181" name="tx181"/>
            <p:cNvSpPr/>
            <p:nvPr/>
          </p:nvSpPr>
          <p:spPr>
            <a:xfrm>
              <a:off x="6254623" y="551555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82" name="tx182"/>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2908307"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7" name="tx187"/>
            <p:cNvSpPr/>
            <p:nvPr/>
          </p:nvSpPr>
          <p:spPr>
            <a:xfrm>
              <a:off x="4598034"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8" name="tx188"/>
            <p:cNvSpPr/>
            <p:nvPr/>
          </p:nvSpPr>
          <p:spPr>
            <a:xfrm>
              <a:off x="6287762" y="61584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9" name="tx189"/>
            <p:cNvSpPr/>
            <p:nvPr/>
          </p:nvSpPr>
          <p:spPr>
            <a:xfrm>
              <a:off x="7977489"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0" name="tx190"/>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1" name="tx191"/>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(87%) was lower than in 2019 (91%).
The number of children vaccinated with DTP1 decreased 22% compared to in 2019.
The number of surviving infants decreased approximately 18%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Republic of Moldova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371413"/>
            </a:xfrm>
            <a:custGeom>
              <a:avLst/>
              <a:pathLst>
                <a:path w="3397293" h="371413">
                  <a:moveTo>
                    <a:pt x="0" y="85710"/>
                  </a:moveTo>
                  <a:lnTo>
                    <a:pt x="141553" y="28570"/>
                  </a:lnTo>
                  <a:lnTo>
                    <a:pt x="283107" y="28570"/>
                  </a:lnTo>
                  <a:lnTo>
                    <a:pt x="424661" y="0"/>
                  </a:lnTo>
                  <a:lnTo>
                    <a:pt x="566215" y="0"/>
                  </a:lnTo>
                  <a:lnTo>
                    <a:pt x="707769" y="0"/>
                  </a:lnTo>
                  <a:lnTo>
                    <a:pt x="849323" y="28570"/>
                  </a:lnTo>
                  <a:lnTo>
                    <a:pt x="990877" y="171421"/>
                  </a:lnTo>
                  <a:lnTo>
                    <a:pt x="1132431" y="228562"/>
                  </a:lnTo>
                  <a:lnTo>
                    <a:pt x="1273984" y="371413"/>
                  </a:lnTo>
                  <a:lnTo>
                    <a:pt x="1415538" y="228562"/>
                  </a:lnTo>
                  <a:lnTo>
                    <a:pt x="1557092" y="142851"/>
                  </a:lnTo>
                  <a:lnTo>
                    <a:pt x="1698646" y="171421"/>
                  </a:lnTo>
                  <a:lnTo>
                    <a:pt x="1840200" y="228562"/>
                  </a:lnTo>
                  <a:lnTo>
                    <a:pt x="1981754" y="228562"/>
                  </a:lnTo>
                  <a:lnTo>
                    <a:pt x="2123308" y="314272"/>
                  </a:lnTo>
                  <a:lnTo>
                    <a:pt x="2264862" y="257132"/>
                  </a:lnTo>
                  <a:lnTo>
                    <a:pt x="2406416" y="285702"/>
                  </a:lnTo>
                  <a:lnTo>
                    <a:pt x="2547969" y="142851"/>
                  </a:lnTo>
                  <a:lnTo>
                    <a:pt x="2689523" y="199991"/>
                  </a:lnTo>
                  <a:lnTo>
                    <a:pt x="2831077" y="342843"/>
                  </a:lnTo>
                  <a:lnTo>
                    <a:pt x="2972631" y="314272"/>
                  </a:lnTo>
                  <a:lnTo>
                    <a:pt x="3114185" y="285702"/>
                  </a:lnTo>
                  <a:lnTo>
                    <a:pt x="3255739" y="314272"/>
                  </a:lnTo>
                  <a:lnTo>
                    <a:pt x="3397293" y="34284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14272"/>
            </a:xfrm>
            <a:custGeom>
              <a:avLst/>
              <a:pathLst>
                <a:path w="3397293" h="314272">
                  <a:moveTo>
                    <a:pt x="0" y="114281"/>
                  </a:moveTo>
                  <a:lnTo>
                    <a:pt x="141553" y="57140"/>
                  </a:lnTo>
                  <a:lnTo>
                    <a:pt x="283107" y="171421"/>
                  </a:lnTo>
                  <a:lnTo>
                    <a:pt x="424661" y="314272"/>
                  </a:lnTo>
                  <a:lnTo>
                    <a:pt x="566215" y="114281"/>
                  </a:lnTo>
                  <a:lnTo>
                    <a:pt x="707769" y="57140"/>
                  </a:lnTo>
                  <a:lnTo>
                    <a:pt x="849323" y="57140"/>
                  </a:lnTo>
                  <a:lnTo>
                    <a:pt x="990877" y="0"/>
                  </a:lnTo>
                  <a:lnTo>
                    <a:pt x="1132431" y="0"/>
                  </a:lnTo>
                  <a:lnTo>
                    <a:pt x="1273984" y="85710"/>
                  </a:lnTo>
                  <a:lnTo>
                    <a:pt x="1415538" y="114281"/>
                  </a:lnTo>
                  <a:lnTo>
                    <a:pt x="1557092" y="114281"/>
                  </a:lnTo>
                  <a:lnTo>
                    <a:pt x="1698646" y="57140"/>
                  </a:lnTo>
                  <a:lnTo>
                    <a:pt x="1840200" y="28570"/>
                  </a:lnTo>
                  <a:lnTo>
                    <a:pt x="1981754" y="199991"/>
                  </a:lnTo>
                  <a:lnTo>
                    <a:pt x="2123308" y="171421"/>
                  </a:lnTo>
                  <a:lnTo>
                    <a:pt x="2264862" y="228562"/>
                  </a:lnTo>
                  <a:lnTo>
                    <a:pt x="2406416" y="114281"/>
                  </a:lnTo>
                  <a:lnTo>
                    <a:pt x="2547969" y="57140"/>
                  </a:lnTo>
                  <a:lnTo>
                    <a:pt x="2689523" y="0"/>
                  </a:lnTo>
                  <a:lnTo>
                    <a:pt x="2831077" y="85710"/>
                  </a:lnTo>
                  <a:lnTo>
                    <a:pt x="2972631" y="85710"/>
                  </a:lnTo>
                  <a:lnTo>
                    <a:pt x="3114185" y="28570"/>
                  </a:lnTo>
                  <a:lnTo>
                    <a:pt x="3255739" y="28570"/>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371413"/>
            </a:xfrm>
            <a:custGeom>
              <a:avLst/>
              <a:pathLst>
                <a:path w="3397293" h="371413">
                  <a:moveTo>
                    <a:pt x="0" y="85710"/>
                  </a:moveTo>
                  <a:lnTo>
                    <a:pt x="141553" y="28570"/>
                  </a:lnTo>
                  <a:lnTo>
                    <a:pt x="283107" y="28570"/>
                  </a:lnTo>
                  <a:lnTo>
                    <a:pt x="424661" y="0"/>
                  </a:lnTo>
                  <a:lnTo>
                    <a:pt x="566215" y="0"/>
                  </a:lnTo>
                  <a:lnTo>
                    <a:pt x="707769" y="0"/>
                  </a:lnTo>
                  <a:lnTo>
                    <a:pt x="849323" y="28570"/>
                  </a:lnTo>
                  <a:lnTo>
                    <a:pt x="990877" y="171421"/>
                  </a:lnTo>
                  <a:lnTo>
                    <a:pt x="1132431" y="228562"/>
                  </a:lnTo>
                  <a:lnTo>
                    <a:pt x="1273984" y="371413"/>
                  </a:lnTo>
                  <a:lnTo>
                    <a:pt x="1415538" y="228562"/>
                  </a:lnTo>
                  <a:lnTo>
                    <a:pt x="1557092" y="142851"/>
                  </a:lnTo>
                  <a:lnTo>
                    <a:pt x="1698646" y="171421"/>
                  </a:lnTo>
                  <a:lnTo>
                    <a:pt x="1840200" y="228562"/>
                  </a:lnTo>
                  <a:lnTo>
                    <a:pt x="1981754" y="228562"/>
                  </a:lnTo>
                  <a:lnTo>
                    <a:pt x="2123308" y="314272"/>
                  </a:lnTo>
                  <a:lnTo>
                    <a:pt x="2264862" y="257132"/>
                  </a:lnTo>
                  <a:lnTo>
                    <a:pt x="2406416" y="285702"/>
                  </a:lnTo>
                  <a:lnTo>
                    <a:pt x="2547969" y="142851"/>
                  </a:lnTo>
                  <a:lnTo>
                    <a:pt x="2689523" y="199991"/>
                  </a:lnTo>
                  <a:lnTo>
                    <a:pt x="2831077" y="342843"/>
                  </a:lnTo>
                  <a:lnTo>
                    <a:pt x="2972631" y="314272"/>
                  </a:lnTo>
                  <a:lnTo>
                    <a:pt x="3114185" y="285702"/>
                  </a:lnTo>
                  <a:lnTo>
                    <a:pt x="3255739" y="314272"/>
                  </a:lnTo>
                  <a:lnTo>
                    <a:pt x="3397293" y="34284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342843"/>
            </a:xfrm>
            <a:custGeom>
              <a:avLst/>
              <a:pathLst>
                <a:path w="0" h="342843">
                  <a:moveTo>
                    <a:pt x="0" y="0"/>
                  </a:moveTo>
                  <a:lnTo>
                    <a:pt x="0" y="34284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314272"/>
            </a:xfrm>
            <a:custGeom>
              <a:avLst/>
              <a:pathLst>
                <a:path w="0" h="314272">
                  <a:moveTo>
                    <a:pt x="0" y="0"/>
                  </a:moveTo>
                  <a:lnTo>
                    <a:pt x="0" y="31427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457124"/>
            </a:xfrm>
            <a:custGeom>
              <a:avLst/>
              <a:pathLst>
                <a:path w="0" h="457124">
                  <a:moveTo>
                    <a:pt x="0" y="0"/>
                  </a:moveTo>
                  <a:lnTo>
                    <a:pt x="0" y="457124"/>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371413"/>
            </a:xfrm>
            <a:custGeom>
              <a:avLst/>
              <a:pathLst>
                <a:path w="3397293" h="371413">
                  <a:moveTo>
                    <a:pt x="0" y="85710"/>
                  </a:moveTo>
                  <a:lnTo>
                    <a:pt x="141553" y="28570"/>
                  </a:lnTo>
                  <a:lnTo>
                    <a:pt x="283107" y="28570"/>
                  </a:lnTo>
                  <a:lnTo>
                    <a:pt x="424661" y="0"/>
                  </a:lnTo>
                  <a:lnTo>
                    <a:pt x="566215" y="0"/>
                  </a:lnTo>
                  <a:lnTo>
                    <a:pt x="707769" y="0"/>
                  </a:lnTo>
                  <a:lnTo>
                    <a:pt x="849323" y="28570"/>
                  </a:lnTo>
                  <a:lnTo>
                    <a:pt x="990877" y="171421"/>
                  </a:lnTo>
                  <a:lnTo>
                    <a:pt x="1132431" y="228562"/>
                  </a:lnTo>
                  <a:lnTo>
                    <a:pt x="1273984" y="371413"/>
                  </a:lnTo>
                  <a:lnTo>
                    <a:pt x="1415538" y="228562"/>
                  </a:lnTo>
                  <a:lnTo>
                    <a:pt x="1557092" y="142851"/>
                  </a:lnTo>
                  <a:lnTo>
                    <a:pt x="1698646" y="171421"/>
                  </a:lnTo>
                  <a:lnTo>
                    <a:pt x="1840200" y="228562"/>
                  </a:lnTo>
                  <a:lnTo>
                    <a:pt x="1981754" y="228562"/>
                  </a:lnTo>
                  <a:lnTo>
                    <a:pt x="2123308" y="314272"/>
                  </a:lnTo>
                  <a:lnTo>
                    <a:pt x="2264862" y="257132"/>
                  </a:lnTo>
                  <a:lnTo>
                    <a:pt x="2406416" y="285702"/>
                  </a:lnTo>
                  <a:lnTo>
                    <a:pt x="2547969" y="142851"/>
                  </a:lnTo>
                  <a:lnTo>
                    <a:pt x="2689523" y="199991"/>
                  </a:lnTo>
                  <a:lnTo>
                    <a:pt x="2831077" y="342843"/>
                  </a:lnTo>
                  <a:lnTo>
                    <a:pt x="2972631" y="314272"/>
                  </a:lnTo>
                  <a:lnTo>
                    <a:pt x="3114185" y="285702"/>
                  </a:lnTo>
                  <a:lnTo>
                    <a:pt x="3255739" y="314272"/>
                  </a:lnTo>
                  <a:lnTo>
                    <a:pt x="3397293" y="34284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1966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0954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0954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93393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69639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76645" y="4803947"/>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Republic of Moldova</a:t>
              </a:r>
            </a:p>
          </p:txBody>
        </p:sp>
        <p:sp>
          <p:nvSpPr>
            <p:cNvPr id="60" name="tx60"/>
            <p:cNvSpPr/>
            <p:nvPr/>
          </p:nvSpPr>
          <p:spPr>
            <a:xfrm>
              <a:off x="320103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63492"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150690" y="471005"/>
              <a:ext cx="333784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Republic of Moldova, 2000-2024</a:t>
              </a:r>
            </a:p>
          </p:txBody>
        </p:sp>
        <p:sp>
          <p:nvSpPr>
            <p:cNvPr id="63" name="pl63"/>
            <p:cNvSpPr/>
            <p:nvPr/>
          </p:nvSpPr>
          <p:spPr>
            <a:xfrm>
              <a:off x="5267799" y="396233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946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02692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0592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47847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1077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5430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833386"/>
              <a:ext cx="3397293" cy="1258012"/>
            </a:xfrm>
            <a:custGeom>
              <a:avLst/>
              <a:pathLst>
                <a:path w="3397293" h="1258012">
                  <a:moveTo>
                    <a:pt x="0" y="290310"/>
                  </a:moveTo>
                  <a:lnTo>
                    <a:pt x="141553" y="96770"/>
                  </a:lnTo>
                  <a:lnTo>
                    <a:pt x="283107" y="96770"/>
                  </a:lnTo>
                  <a:lnTo>
                    <a:pt x="424661" y="0"/>
                  </a:lnTo>
                  <a:lnTo>
                    <a:pt x="566215" y="0"/>
                  </a:lnTo>
                  <a:lnTo>
                    <a:pt x="707769" y="0"/>
                  </a:lnTo>
                  <a:lnTo>
                    <a:pt x="849323" y="96770"/>
                  </a:lnTo>
                  <a:lnTo>
                    <a:pt x="990877" y="580621"/>
                  </a:lnTo>
                  <a:lnTo>
                    <a:pt x="1132431" y="774161"/>
                  </a:lnTo>
                  <a:lnTo>
                    <a:pt x="1273984" y="1258012"/>
                  </a:lnTo>
                  <a:lnTo>
                    <a:pt x="1415538" y="774161"/>
                  </a:lnTo>
                  <a:lnTo>
                    <a:pt x="1557092" y="483851"/>
                  </a:lnTo>
                  <a:lnTo>
                    <a:pt x="1698646" y="580621"/>
                  </a:lnTo>
                  <a:lnTo>
                    <a:pt x="1840200" y="774161"/>
                  </a:lnTo>
                  <a:lnTo>
                    <a:pt x="1981754" y="774161"/>
                  </a:lnTo>
                  <a:lnTo>
                    <a:pt x="2123308" y="1064472"/>
                  </a:lnTo>
                  <a:lnTo>
                    <a:pt x="2264862" y="870931"/>
                  </a:lnTo>
                  <a:lnTo>
                    <a:pt x="2406416" y="967702"/>
                  </a:lnTo>
                  <a:lnTo>
                    <a:pt x="2547969" y="483851"/>
                  </a:lnTo>
                  <a:lnTo>
                    <a:pt x="2689523" y="677391"/>
                  </a:lnTo>
                  <a:lnTo>
                    <a:pt x="2831077" y="1161242"/>
                  </a:lnTo>
                  <a:lnTo>
                    <a:pt x="2972631" y="1064472"/>
                  </a:lnTo>
                  <a:lnTo>
                    <a:pt x="3114185" y="967702"/>
                  </a:lnTo>
                  <a:lnTo>
                    <a:pt x="3255739" y="1064472"/>
                  </a:lnTo>
                  <a:lnTo>
                    <a:pt x="3397293" y="1161242"/>
                  </a:lnTo>
                </a:path>
              </a:pathLst>
            </a:custGeom>
            <a:ln w="27101" cap="flat">
              <a:solidFill>
                <a:srgbClr val="0058AB">
                  <a:alpha val="100000"/>
                </a:srgbClr>
              </a:solidFill>
              <a:prstDash val="solid"/>
              <a:round/>
            </a:ln>
          </p:spPr>
          <p:txBody>
            <a:bodyPr/>
            <a:lstStyle/>
            <a:p/>
          </p:txBody>
        </p:sp>
        <p:sp>
          <p:nvSpPr>
            <p:cNvPr id="78" name="pl78"/>
            <p:cNvSpPr/>
            <p:nvPr/>
          </p:nvSpPr>
          <p:spPr>
            <a:xfrm>
              <a:off x="5437664" y="2510777"/>
              <a:ext cx="3397293" cy="1354782"/>
            </a:xfrm>
            <a:custGeom>
              <a:avLst/>
              <a:pathLst>
                <a:path w="3397293" h="1354782">
                  <a:moveTo>
                    <a:pt x="0" y="1354782"/>
                  </a:moveTo>
                  <a:lnTo>
                    <a:pt x="141553" y="1354782"/>
                  </a:lnTo>
                  <a:lnTo>
                    <a:pt x="283107" y="1354782"/>
                  </a:lnTo>
                  <a:lnTo>
                    <a:pt x="424661" y="1161242"/>
                  </a:lnTo>
                  <a:lnTo>
                    <a:pt x="566215" y="967702"/>
                  </a:lnTo>
                  <a:lnTo>
                    <a:pt x="707769" y="870931"/>
                  </a:lnTo>
                  <a:lnTo>
                    <a:pt x="849323" y="774161"/>
                  </a:lnTo>
                  <a:lnTo>
                    <a:pt x="990877" y="774161"/>
                  </a:lnTo>
                  <a:lnTo>
                    <a:pt x="1132431" y="483851"/>
                  </a:lnTo>
                  <a:lnTo>
                    <a:pt x="1273984" y="290310"/>
                  </a:lnTo>
                  <a:lnTo>
                    <a:pt x="1415538" y="290310"/>
                  </a:lnTo>
                  <a:lnTo>
                    <a:pt x="1557092" y="193540"/>
                  </a:lnTo>
                  <a:lnTo>
                    <a:pt x="1698646" y="193540"/>
                  </a:lnTo>
                  <a:lnTo>
                    <a:pt x="1840200" y="290310"/>
                  </a:lnTo>
                  <a:lnTo>
                    <a:pt x="1981754" y="193540"/>
                  </a:lnTo>
                  <a:lnTo>
                    <a:pt x="2123308" y="96770"/>
                  </a:lnTo>
                  <a:lnTo>
                    <a:pt x="2264862" y="0"/>
                  </a:lnTo>
                  <a:lnTo>
                    <a:pt x="2406416" y="0"/>
                  </a:lnTo>
                  <a:lnTo>
                    <a:pt x="2547969" y="0"/>
                  </a:lnTo>
                  <a:lnTo>
                    <a:pt x="2689523" y="0"/>
                  </a:lnTo>
                  <a:lnTo>
                    <a:pt x="2831077" y="290310"/>
                  </a:lnTo>
                  <a:lnTo>
                    <a:pt x="2972631" y="387080"/>
                  </a:lnTo>
                  <a:lnTo>
                    <a:pt x="3114185" y="96770"/>
                  </a:lnTo>
                  <a:lnTo>
                    <a:pt x="3255739" y="193540"/>
                  </a:lnTo>
                  <a:lnTo>
                    <a:pt x="3397293" y="96770"/>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10777"/>
              <a:ext cx="3397293" cy="1064472"/>
            </a:xfrm>
            <a:custGeom>
              <a:avLst/>
              <a:pathLst>
                <a:path w="3397293" h="1064472">
                  <a:moveTo>
                    <a:pt x="0" y="387080"/>
                  </a:moveTo>
                  <a:lnTo>
                    <a:pt x="141553" y="193540"/>
                  </a:lnTo>
                  <a:lnTo>
                    <a:pt x="283107" y="580621"/>
                  </a:lnTo>
                  <a:lnTo>
                    <a:pt x="424661" y="1064472"/>
                  </a:lnTo>
                  <a:lnTo>
                    <a:pt x="566215" y="387080"/>
                  </a:lnTo>
                  <a:lnTo>
                    <a:pt x="707769" y="193540"/>
                  </a:lnTo>
                  <a:lnTo>
                    <a:pt x="849323" y="193540"/>
                  </a:lnTo>
                  <a:lnTo>
                    <a:pt x="990877" y="0"/>
                  </a:lnTo>
                  <a:lnTo>
                    <a:pt x="1132431" y="0"/>
                  </a:lnTo>
                  <a:lnTo>
                    <a:pt x="1273984" y="290310"/>
                  </a:lnTo>
                  <a:lnTo>
                    <a:pt x="1415538" y="387080"/>
                  </a:lnTo>
                  <a:lnTo>
                    <a:pt x="1557092" y="387080"/>
                  </a:lnTo>
                  <a:lnTo>
                    <a:pt x="1698646" y="193540"/>
                  </a:lnTo>
                  <a:lnTo>
                    <a:pt x="1840200" y="96770"/>
                  </a:lnTo>
                  <a:lnTo>
                    <a:pt x="1981754" y="677391"/>
                  </a:lnTo>
                  <a:lnTo>
                    <a:pt x="2123308" y="580621"/>
                  </a:lnTo>
                  <a:lnTo>
                    <a:pt x="2264862" y="774161"/>
                  </a:lnTo>
                  <a:lnTo>
                    <a:pt x="2406416" y="387080"/>
                  </a:lnTo>
                  <a:lnTo>
                    <a:pt x="2547969" y="193540"/>
                  </a:lnTo>
                  <a:lnTo>
                    <a:pt x="2689523" y="0"/>
                  </a:lnTo>
                  <a:lnTo>
                    <a:pt x="2831077" y="290310"/>
                  </a:lnTo>
                  <a:lnTo>
                    <a:pt x="2972631" y="290310"/>
                  </a:lnTo>
                  <a:lnTo>
                    <a:pt x="3114185" y="96770"/>
                  </a:lnTo>
                  <a:lnTo>
                    <a:pt x="3255739" y="96770"/>
                  </a:lnTo>
                  <a:lnTo>
                    <a:pt x="3397293" y="29031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51077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833386"/>
              <a:ext cx="3397293" cy="1258012"/>
            </a:xfrm>
            <a:custGeom>
              <a:avLst/>
              <a:pathLst>
                <a:path w="3397293" h="1258012">
                  <a:moveTo>
                    <a:pt x="0" y="290310"/>
                  </a:moveTo>
                  <a:lnTo>
                    <a:pt x="141553" y="96770"/>
                  </a:lnTo>
                  <a:lnTo>
                    <a:pt x="283107" y="96770"/>
                  </a:lnTo>
                  <a:lnTo>
                    <a:pt x="424661" y="0"/>
                  </a:lnTo>
                  <a:lnTo>
                    <a:pt x="566215" y="0"/>
                  </a:lnTo>
                  <a:lnTo>
                    <a:pt x="707769" y="0"/>
                  </a:lnTo>
                  <a:lnTo>
                    <a:pt x="849323" y="96770"/>
                  </a:lnTo>
                  <a:lnTo>
                    <a:pt x="990877" y="580621"/>
                  </a:lnTo>
                  <a:lnTo>
                    <a:pt x="1132431" y="774161"/>
                  </a:lnTo>
                  <a:lnTo>
                    <a:pt x="1273984" y="1258012"/>
                  </a:lnTo>
                  <a:lnTo>
                    <a:pt x="1415538" y="774161"/>
                  </a:lnTo>
                  <a:lnTo>
                    <a:pt x="1557092" y="483851"/>
                  </a:lnTo>
                  <a:lnTo>
                    <a:pt x="1698646" y="580621"/>
                  </a:lnTo>
                  <a:lnTo>
                    <a:pt x="1840200" y="774161"/>
                  </a:lnTo>
                  <a:lnTo>
                    <a:pt x="1981754" y="774161"/>
                  </a:lnTo>
                  <a:lnTo>
                    <a:pt x="2123308" y="1064472"/>
                  </a:lnTo>
                  <a:lnTo>
                    <a:pt x="2264862" y="870931"/>
                  </a:lnTo>
                  <a:lnTo>
                    <a:pt x="2406416" y="967702"/>
                  </a:lnTo>
                  <a:lnTo>
                    <a:pt x="2547969" y="483851"/>
                  </a:lnTo>
                  <a:lnTo>
                    <a:pt x="2689523" y="677391"/>
                  </a:lnTo>
                  <a:lnTo>
                    <a:pt x="2831077" y="1161242"/>
                  </a:lnTo>
                  <a:lnTo>
                    <a:pt x="2972631" y="1064472"/>
                  </a:lnTo>
                  <a:lnTo>
                    <a:pt x="3114185" y="967702"/>
                  </a:lnTo>
                  <a:lnTo>
                    <a:pt x="3255739" y="1064472"/>
                  </a:lnTo>
                  <a:lnTo>
                    <a:pt x="3397293" y="1161242"/>
                  </a:lnTo>
                </a:path>
              </a:pathLst>
            </a:custGeom>
            <a:ln w="43362" cap="flat">
              <a:solidFill>
                <a:srgbClr val="000000">
                  <a:alpha val="100000"/>
                </a:srgbClr>
              </a:solidFill>
              <a:prstDash val="solid"/>
              <a:round/>
            </a:ln>
          </p:spPr>
          <p:txBody>
            <a:bodyPr/>
            <a:lstStyle/>
            <a:p/>
          </p:txBody>
        </p:sp>
        <p:sp>
          <p:nvSpPr>
            <p:cNvPr id="82" name="pl82"/>
            <p:cNvSpPr/>
            <p:nvPr/>
          </p:nvSpPr>
          <p:spPr>
            <a:xfrm>
              <a:off x="5437664" y="2123697"/>
              <a:ext cx="0" cy="232248"/>
            </a:xfrm>
            <a:custGeom>
              <a:avLst/>
              <a:pathLst>
                <a:path w="0" h="232248">
                  <a:moveTo>
                    <a:pt x="0" y="0"/>
                  </a:moveTo>
                  <a:lnTo>
                    <a:pt x="0" y="232248"/>
                  </a:lnTo>
                </a:path>
              </a:pathLst>
            </a:custGeom>
            <a:ln w="13550" cap="flat">
              <a:solidFill>
                <a:srgbClr val="0058AB">
                  <a:alpha val="100000"/>
                </a:srgbClr>
              </a:solidFill>
              <a:prstDash val="dot"/>
              <a:round/>
            </a:ln>
          </p:spPr>
          <p:txBody>
            <a:bodyPr/>
            <a:lstStyle/>
            <a:p/>
          </p:txBody>
        </p:sp>
        <p:sp>
          <p:nvSpPr>
            <p:cNvPr id="83" name="pl83"/>
            <p:cNvSpPr/>
            <p:nvPr/>
          </p:nvSpPr>
          <p:spPr>
            <a:xfrm>
              <a:off x="6145433" y="1833386"/>
              <a:ext cx="0" cy="522559"/>
            </a:xfrm>
            <a:custGeom>
              <a:avLst/>
              <a:pathLst>
                <a:path w="0" h="522559">
                  <a:moveTo>
                    <a:pt x="0" y="0"/>
                  </a:moveTo>
                  <a:lnTo>
                    <a:pt x="0" y="522559"/>
                  </a:lnTo>
                </a:path>
              </a:pathLst>
            </a:custGeom>
            <a:ln w="13550" cap="flat">
              <a:solidFill>
                <a:srgbClr val="0058AB">
                  <a:alpha val="100000"/>
                </a:srgbClr>
              </a:solidFill>
              <a:prstDash val="dot"/>
              <a:round/>
            </a:ln>
          </p:spPr>
          <p:txBody>
            <a:bodyPr/>
            <a:lstStyle/>
            <a:p/>
          </p:txBody>
        </p:sp>
        <p:sp>
          <p:nvSpPr>
            <p:cNvPr id="84" name="pl84"/>
            <p:cNvSpPr/>
            <p:nvPr/>
          </p:nvSpPr>
          <p:spPr>
            <a:xfrm>
              <a:off x="6853202" y="2355945"/>
              <a:ext cx="0" cy="251602"/>
            </a:xfrm>
            <a:custGeom>
              <a:avLst/>
              <a:pathLst>
                <a:path w="0" h="251602">
                  <a:moveTo>
                    <a:pt x="0" y="251602"/>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2355945"/>
              <a:ext cx="0" cy="541913"/>
            </a:xfrm>
            <a:custGeom>
              <a:avLst/>
              <a:pathLst>
                <a:path w="0" h="541913">
                  <a:moveTo>
                    <a:pt x="0" y="54191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2355945"/>
              <a:ext cx="0" cy="154832"/>
            </a:xfrm>
            <a:custGeom>
              <a:avLst/>
              <a:pathLst>
                <a:path w="0" h="154832">
                  <a:moveTo>
                    <a:pt x="0" y="15483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2355945"/>
              <a:ext cx="0" cy="541913"/>
            </a:xfrm>
            <a:custGeom>
              <a:avLst/>
              <a:pathLst>
                <a:path w="0" h="541913">
                  <a:moveTo>
                    <a:pt x="0" y="54191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355945"/>
              <a:ext cx="0" cy="638683"/>
            </a:xfrm>
            <a:custGeom>
              <a:avLst/>
              <a:pathLst>
                <a:path w="0" h="638683">
                  <a:moveTo>
                    <a:pt x="0" y="63868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833386"/>
              <a:ext cx="3397293" cy="1258012"/>
            </a:xfrm>
            <a:custGeom>
              <a:avLst/>
              <a:pathLst>
                <a:path w="3397293" h="1258012">
                  <a:moveTo>
                    <a:pt x="0" y="290310"/>
                  </a:moveTo>
                  <a:lnTo>
                    <a:pt x="141553" y="96770"/>
                  </a:lnTo>
                  <a:lnTo>
                    <a:pt x="283107" y="96770"/>
                  </a:lnTo>
                  <a:lnTo>
                    <a:pt x="424661" y="0"/>
                  </a:lnTo>
                  <a:lnTo>
                    <a:pt x="566215" y="0"/>
                  </a:lnTo>
                  <a:lnTo>
                    <a:pt x="707769" y="0"/>
                  </a:lnTo>
                  <a:lnTo>
                    <a:pt x="849323" y="96770"/>
                  </a:lnTo>
                  <a:lnTo>
                    <a:pt x="990877" y="580621"/>
                  </a:lnTo>
                  <a:lnTo>
                    <a:pt x="1132431" y="774161"/>
                  </a:lnTo>
                  <a:lnTo>
                    <a:pt x="1273984" y="1258012"/>
                  </a:lnTo>
                  <a:lnTo>
                    <a:pt x="1415538" y="774161"/>
                  </a:lnTo>
                  <a:lnTo>
                    <a:pt x="1557092" y="483851"/>
                  </a:lnTo>
                  <a:lnTo>
                    <a:pt x="1698646" y="580621"/>
                  </a:lnTo>
                  <a:lnTo>
                    <a:pt x="1840200" y="774161"/>
                  </a:lnTo>
                  <a:lnTo>
                    <a:pt x="1981754" y="774161"/>
                  </a:lnTo>
                  <a:lnTo>
                    <a:pt x="2123308" y="1064472"/>
                  </a:lnTo>
                  <a:lnTo>
                    <a:pt x="2264862" y="870931"/>
                  </a:lnTo>
                  <a:lnTo>
                    <a:pt x="2406416" y="967702"/>
                  </a:lnTo>
                  <a:lnTo>
                    <a:pt x="2547969" y="483851"/>
                  </a:lnTo>
                  <a:lnTo>
                    <a:pt x="2689523" y="677391"/>
                  </a:lnTo>
                  <a:lnTo>
                    <a:pt x="2831077" y="1161242"/>
                  </a:lnTo>
                  <a:lnTo>
                    <a:pt x="2972631" y="1064472"/>
                  </a:lnTo>
                  <a:lnTo>
                    <a:pt x="3114185" y="967702"/>
                  </a:lnTo>
                  <a:lnTo>
                    <a:pt x="3255739" y="1064472"/>
                  </a:lnTo>
                  <a:lnTo>
                    <a:pt x="3397293" y="1161242"/>
                  </a:lnTo>
                </a:path>
              </a:pathLst>
            </a:custGeom>
            <a:ln w="27101" cap="flat">
              <a:solidFill>
                <a:srgbClr val="0058AB">
                  <a:alpha val="100000"/>
                </a:srgbClr>
              </a:solidFill>
              <a:prstDash val="solid"/>
              <a:round/>
            </a:ln>
          </p:spPr>
          <p:txBody>
            <a:bodyPr/>
            <a:lstStyle/>
            <a:p/>
          </p:txBody>
        </p:sp>
        <p:sp>
          <p:nvSpPr>
            <p:cNvPr id="90" name="tx90"/>
            <p:cNvSpPr/>
            <p:nvPr/>
          </p:nvSpPr>
          <p:spPr>
            <a:xfrm>
              <a:off x="5407519" y="227843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1" name="tx91"/>
            <p:cNvSpPr/>
            <p:nvPr/>
          </p:nvSpPr>
          <p:spPr>
            <a:xfrm>
              <a:off x="6115288" y="227944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2" name="tx92"/>
            <p:cNvSpPr/>
            <p:nvPr/>
          </p:nvSpPr>
          <p:spPr>
            <a:xfrm>
              <a:off x="6805008" y="227812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512777" y="227843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8097042" y="2276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45208" y="227843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8786762" y="2278173"/>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8902429" y="256843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902429" y="276059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342636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4586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4909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562624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562624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725063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801309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5893344" y="4803947"/>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Republic of Moldova</a:t>
              </a:r>
            </a:p>
          </p:txBody>
        </p:sp>
        <p:sp>
          <p:nvSpPr>
            <p:cNvPr id="115" name="tx115"/>
            <p:cNvSpPr/>
            <p:nvPr/>
          </p:nvSpPr>
          <p:spPr>
            <a:xfrm>
              <a:off x="751773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8280190"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13779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377903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42027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706151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70275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295841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59965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24089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788213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5747617" cy="149993"/>
            </a:xfrm>
            <a:prstGeom prst="rect">
              <a:avLst/>
            </a:prstGeom>
            <a:solidFill>
              <a:srgbClr val="1CABE2">
                <a:alpha val="80000"/>
              </a:srgbClr>
            </a:solidFill>
          </p:spPr>
          <p:txBody>
            <a:bodyPr/>
            <a:lstStyle/>
            <a:p/>
          </p:txBody>
        </p:sp>
        <p:sp>
          <p:nvSpPr>
            <p:cNvPr id="132" name="rc132"/>
            <p:cNvSpPr/>
            <p:nvPr/>
          </p:nvSpPr>
          <p:spPr>
            <a:xfrm>
              <a:off x="1317178" y="5637654"/>
              <a:ext cx="6965416" cy="149993"/>
            </a:xfrm>
            <a:prstGeom prst="rect">
              <a:avLst/>
            </a:prstGeom>
            <a:solidFill>
              <a:srgbClr val="1CABE2">
                <a:alpha val="80000"/>
              </a:srgbClr>
            </a:solidFill>
          </p:spPr>
          <p:txBody>
            <a:bodyPr/>
            <a:lstStyle/>
            <a:p/>
          </p:txBody>
        </p:sp>
        <p:sp>
          <p:nvSpPr>
            <p:cNvPr id="133" name="rc133"/>
            <p:cNvSpPr/>
            <p:nvPr/>
          </p:nvSpPr>
          <p:spPr>
            <a:xfrm>
              <a:off x="1317178" y="5450161"/>
              <a:ext cx="7321564" cy="149993"/>
            </a:xfrm>
            <a:prstGeom prst="rect">
              <a:avLst/>
            </a:prstGeom>
            <a:solidFill>
              <a:srgbClr val="1CABE2">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60882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9" name="tx139"/>
            <p:cNvSpPr/>
            <p:nvPr/>
          </p:nvSpPr>
          <p:spPr>
            <a:xfrm>
              <a:off x="425006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589130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1" name="tx141"/>
            <p:cNvSpPr/>
            <p:nvPr/>
          </p:nvSpPr>
          <p:spPr>
            <a:xfrm>
              <a:off x="753254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2" name="tx142"/>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3" name="tx14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4" name="tx14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Republic of Moldova (86%) was 1 percentage point higher than the global average (85%) and 6 percentage points lower than the average across all ECAR countries (92%).
National DTP3 coverage was 5 percentage points lower than in 2019 (91%).
This equates to 4,000 un- and undervaccinated children in 2024 - the same number of un- and undervaccinated children as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452807"/>
              <a:ext cx="351110" cy="15446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642580"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252457" y="1604774"/>
              <a:ext cx="351110" cy="23926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544201"/>
              <a:ext cx="351110" cy="24532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423053"/>
              <a:ext cx="351110" cy="25743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392766"/>
              <a:ext cx="351110" cy="260467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392766"/>
              <a:ext cx="351110" cy="260467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332192"/>
              <a:ext cx="351110" cy="266524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301906"/>
              <a:ext cx="351110" cy="26955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211045"/>
              <a:ext cx="351110" cy="27863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543803"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153681"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059611"/>
              <a:ext cx="351110" cy="29378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84537"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274660"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49441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452807"/>
              <a:ext cx="351110" cy="1544631"/>
            </a:xfrm>
            <a:prstGeom prst="rect">
              <a:avLst/>
            </a:prstGeom>
            <a:solidFill>
              <a:srgbClr val="0083CF">
                <a:alpha val="100000"/>
              </a:srgbClr>
            </a:solidFill>
          </p:spPr>
          <p:txBody>
            <a:bodyPr/>
            <a:lstStyle/>
            <a:p/>
          </p:txBody>
        </p:sp>
        <p:sp>
          <p:nvSpPr>
            <p:cNvPr id="35" name="rc35"/>
            <p:cNvSpPr/>
            <p:nvPr/>
          </p:nvSpPr>
          <p:spPr>
            <a:xfrm>
              <a:off x="1642580" y="1604774"/>
              <a:ext cx="351110" cy="2392663"/>
            </a:xfrm>
            <a:prstGeom prst="rect">
              <a:avLst/>
            </a:prstGeom>
            <a:solidFill>
              <a:srgbClr val="0083CF">
                <a:alpha val="100000"/>
              </a:srgbClr>
            </a:solidFill>
          </p:spPr>
          <p:txBody>
            <a:bodyPr/>
            <a:lstStyle/>
            <a:p/>
          </p:txBody>
        </p:sp>
        <p:sp>
          <p:nvSpPr>
            <p:cNvPr id="36" name="rc36"/>
            <p:cNvSpPr/>
            <p:nvPr/>
          </p:nvSpPr>
          <p:spPr>
            <a:xfrm>
              <a:off x="1252457" y="1604774"/>
              <a:ext cx="351110" cy="2392663"/>
            </a:xfrm>
            <a:prstGeom prst="rect">
              <a:avLst/>
            </a:prstGeom>
            <a:solidFill>
              <a:srgbClr val="0083CF">
                <a:alpha val="100000"/>
              </a:srgbClr>
            </a:solidFill>
          </p:spPr>
          <p:txBody>
            <a:bodyPr/>
            <a:lstStyle/>
            <a:p/>
          </p:txBody>
        </p:sp>
        <p:sp>
          <p:nvSpPr>
            <p:cNvPr id="37" name="rc37"/>
            <p:cNvSpPr/>
            <p:nvPr/>
          </p:nvSpPr>
          <p:spPr>
            <a:xfrm>
              <a:off x="2422824" y="1423053"/>
              <a:ext cx="351110" cy="2574385"/>
            </a:xfrm>
            <a:prstGeom prst="rect">
              <a:avLst/>
            </a:prstGeom>
            <a:solidFill>
              <a:srgbClr val="0083CF">
                <a:alpha val="100000"/>
              </a:srgbClr>
            </a:solidFill>
          </p:spPr>
          <p:txBody>
            <a:bodyPr/>
            <a:lstStyle/>
            <a:p/>
          </p:txBody>
        </p:sp>
        <p:sp>
          <p:nvSpPr>
            <p:cNvPr id="38" name="rc38"/>
            <p:cNvSpPr/>
            <p:nvPr/>
          </p:nvSpPr>
          <p:spPr>
            <a:xfrm>
              <a:off x="2812947" y="1392766"/>
              <a:ext cx="351110" cy="2604671"/>
            </a:xfrm>
            <a:prstGeom prst="rect">
              <a:avLst/>
            </a:prstGeom>
            <a:solidFill>
              <a:srgbClr val="0083CF">
                <a:alpha val="100000"/>
              </a:srgbClr>
            </a:solidFill>
          </p:spPr>
          <p:txBody>
            <a:bodyPr/>
            <a:lstStyle/>
            <a:p/>
          </p:txBody>
        </p:sp>
        <p:sp>
          <p:nvSpPr>
            <p:cNvPr id="39" name="rc39"/>
            <p:cNvSpPr/>
            <p:nvPr/>
          </p:nvSpPr>
          <p:spPr>
            <a:xfrm>
              <a:off x="3593191" y="1332192"/>
              <a:ext cx="351110" cy="2665245"/>
            </a:xfrm>
            <a:prstGeom prst="rect">
              <a:avLst/>
            </a:prstGeom>
            <a:solidFill>
              <a:srgbClr val="0083CF">
                <a:alpha val="100000"/>
              </a:srgbClr>
            </a:solidFill>
          </p:spPr>
          <p:txBody>
            <a:bodyPr/>
            <a:lstStyle/>
            <a:p/>
          </p:txBody>
        </p:sp>
        <p:sp>
          <p:nvSpPr>
            <p:cNvPr id="40" name="rc40"/>
            <p:cNvSpPr/>
            <p:nvPr/>
          </p:nvSpPr>
          <p:spPr>
            <a:xfrm>
              <a:off x="4373436" y="1271619"/>
              <a:ext cx="351110" cy="2725819"/>
            </a:xfrm>
            <a:prstGeom prst="rect">
              <a:avLst/>
            </a:prstGeom>
            <a:solidFill>
              <a:srgbClr val="0083CF">
                <a:alpha val="100000"/>
              </a:srgbClr>
            </a:solidFill>
          </p:spPr>
          <p:txBody>
            <a:bodyPr/>
            <a:lstStyle/>
            <a:p/>
          </p:txBody>
        </p:sp>
        <p:sp>
          <p:nvSpPr>
            <p:cNvPr id="41" name="rc41"/>
            <p:cNvSpPr/>
            <p:nvPr/>
          </p:nvSpPr>
          <p:spPr>
            <a:xfrm>
              <a:off x="7104293" y="1059611"/>
              <a:ext cx="351110" cy="2937827"/>
            </a:xfrm>
            <a:prstGeom prst="rect">
              <a:avLst/>
            </a:prstGeom>
            <a:solidFill>
              <a:srgbClr val="0083CF">
                <a:alpha val="100000"/>
              </a:srgbClr>
            </a:solidFill>
          </p:spPr>
          <p:txBody>
            <a:bodyPr/>
            <a:lstStyle/>
            <a:p/>
          </p:txBody>
        </p:sp>
        <p:sp>
          <p:nvSpPr>
            <p:cNvPr id="42" name="rc42"/>
            <p:cNvSpPr/>
            <p:nvPr/>
          </p:nvSpPr>
          <p:spPr>
            <a:xfrm>
              <a:off x="7884537" y="1029324"/>
              <a:ext cx="351110" cy="2968114"/>
            </a:xfrm>
            <a:prstGeom prst="rect">
              <a:avLst/>
            </a:prstGeom>
            <a:solidFill>
              <a:srgbClr val="0083CF">
                <a:alpha val="100000"/>
              </a:srgbClr>
            </a:solidFill>
          </p:spPr>
          <p:txBody>
            <a:bodyPr/>
            <a:lstStyle/>
            <a:p/>
          </p:txBody>
        </p:sp>
        <p:sp>
          <p:nvSpPr>
            <p:cNvPr id="43" name="rc43"/>
            <p:cNvSpPr/>
            <p:nvPr/>
          </p:nvSpPr>
          <p:spPr>
            <a:xfrm>
              <a:off x="8664782" y="999037"/>
              <a:ext cx="351110" cy="2998401"/>
            </a:xfrm>
            <a:prstGeom prst="rect">
              <a:avLst/>
            </a:prstGeom>
            <a:solidFill>
              <a:srgbClr val="0083CF">
                <a:alpha val="100000"/>
              </a:srgbClr>
            </a:solidFill>
          </p:spPr>
          <p:txBody>
            <a:bodyPr/>
            <a:lstStyle/>
            <a:p/>
          </p:txBody>
        </p:sp>
        <p:sp>
          <p:nvSpPr>
            <p:cNvPr id="44" name="pg44"/>
            <p:cNvSpPr/>
            <p:nvPr/>
          </p:nvSpPr>
          <p:spPr>
            <a:xfrm>
              <a:off x="1169532" y="3953525"/>
              <a:ext cx="43913" cy="43913"/>
            </a:xfrm>
            <a:custGeom>
              <a:avLst/>
              <a:pathLst>
                <a:path w="43913" h="43913">
                  <a:moveTo>
                    <a:pt x="43913" y="0"/>
                  </a:moveTo>
                  <a:lnTo>
                    <a:pt x="43913" y="9888"/>
                  </a:lnTo>
                  <a:lnTo>
                    <a:pt x="9888" y="43913"/>
                  </a:lnTo>
                  <a:lnTo>
                    <a:pt x="0" y="439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070646" y="3854639"/>
              <a:ext cx="142798" cy="142798"/>
            </a:xfrm>
            <a:custGeom>
              <a:avLst/>
              <a:pathLst>
                <a:path w="142798" h="142798">
                  <a:moveTo>
                    <a:pt x="142798" y="0"/>
                  </a:moveTo>
                  <a:lnTo>
                    <a:pt x="142798" y="9888"/>
                  </a:lnTo>
                  <a:lnTo>
                    <a:pt x="9888" y="142798"/>
                  </a:lnTo>
                  <a:lnTo>
                    <a:pt x="0" y="142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971761" y="3755754"/>
              <a:ext cx="241684" cy="241684"/>
            </a:xfrm>
            <a:custGeom>
              <a:avLst/>
              <a:pathLst>
                <a:path w="241684" h="241684">
                  <a:moveTo>
                    <a:pt x="241684" y="0"/>
                  </a:moveTo>
                  <a:lnTo>
                    <a:pt x="241684" y="9888"/>
                  </a:lnTo>
                  <a:lnTo>
                    <a:pt x="9888" y="241684"/>
                  </a:lnTo>
                  <a:lnTo>
                    <a:pt x="0" y="2416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72875" y="3656868"/>
              <a:ext cx="340569" cy="340569"/>
            </a:xfrm>
            <a:custGeom>
              <a:avLst/>
              <a:pathLst>
                <a:path w="340569" h="340569">
                  <a:moveTo>
                    <a:pt x="340569" y="0"/>
                  </a:moveTo>
                  <a:lnTo>
                    <a:pt x="340569" y="9888"/>
                  </a:lnTo>
                  <a:lnTo>
                    <a:pt x="9888" y="340569"/>
                  </a:lnTo>
                  <a:lnTo>
                    <a:pt x="0" y="340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35579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459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360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261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162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0635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29646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28657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27668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26680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5691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4702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452807"/>
              <a:ext cx="279546" cy="279546"/>
            </a:xfrm>
            <a:custGeom>
              <a:avLst/>
              <a:pathLst>
                <a:path w="279546" h="279546">
                  <a:moveTo>
                    <a:pt x="269657" y="0"/>
                  </a:moveTo>
                  <a:lnTo>
                    <a:pt x="279546" y="0"/>
                  </a:lnTo>
                  <a:lnTo>
                    <a:pt x="0" y="279546"/>
                  </a:lnTo>
                  <a:lnTo>
                    <a:pt x="0" y="269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452807"/>
              <a:ext cx="180660" cy="180660"/>
            </a:xfrm>
            <a:custGeom>
              <a:avLst/>
              <a:pathLst>
                <a:path w="180660" h="180660">
                  <a:moveTo>
                    <a:pt x="170771" y="0"/>
                  </a:moveTo>
                  <a:lnTo>
                    <a:pt x="180660" y="0"/>
                  </a:lnTo>
                  <a:lnTo>
                    <a:pt x="0" y="180660"/>
                  </a:lnTo>
                  <a:lnTo>
                    <a:pt x="0" y="170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52807"/>
              <a:ext cx="81774" cy="81774"/>
            </a:xfrm>
            <a:custGeom>
              <a:avLst/>
              <a:pathLst>
                <a:path w="81774" h="81774">
                  <a:moveTo>
                    <a:pt x="71886" y="0"/>
                  </a:moveTo>
                  <a:lnTo>
                    <a:pt x="81774" y="0"/>
                  </a:lnTo>
                  <a:lnTo>
                    <a:pt x="0" y="81774"/>
                  </a:lnTo>
                  <a:lnTo>
                    <a:pt x="0" y="718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17888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16899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1604774"/>
              <a:ext cx="347334" cy="347334"/>
            </a:xfrm>
            <a:custGeom>
              <a:avLst/>
              <a:pathLst>
                <a:path w="347334" h="347334">
                  <a:moveTo>
                    <a:pt x="337445" y="0"/>
                  </a:moveTo>
                  <a:lnTo>
                    <a:pt x="347334" y="0"/>
                  </a:lnTo>
                  <a:lnTo>
                    <a:pt x="0" y="347334"/>
                  </a:lnTo>
                  <a:lnTo>
                    <a:pt x="0" y="3374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1604774"/>
              <a:ext cx="248448" cy="248448"/>
            </a:xfrm>
            <a:custGeom>
              <a:avLst/>
              <a:pathLst>
                <a:path w="248448" h="248448">
                  <a:moveTo>
                    <a:pt x="238559" y="0"/>
                  </a:moveTo>
                  <a:lnTo>
                    <a:pt x="248448" y="0"/>
                  </a:lnTo>
                  <a:lnTo>
                    <a:pt x="0" y="248448"/>
                  </a:lnTo>
                  <a:lnTo>
                    <a:pt x="0" y="2385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1604774"/>
              <a:ext cx="149562" cy="149562"/>
            </a:xfrm>
            <a:custGeom>
              <a:avLst/>
              <a:pathLst>
                <a:path w="149562" h="149562">
                  <a:moveTo>
                    <a:pt x="139674" y="0"/>
                  </a:moveTo>
                  <a:lnTo>
                    <a:pt x="149562" y="0"/>
                  </a:lnTo>
                  <a:lnTo>
                    <a:pt x="0" y="149562"/>
                  </a:lnTo>
                  <a:lnTo>
                    <a:pt x="0" y="139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1604774"/>
              <a:ext cx="50677" cy="50677"/>
            </a:xfrm>
            <a:custGeom>
              <a:avLst/>
              <a:pathLst>
                <a:path w="50677" h="50677">
                  <a:moveTo>
                    <a:pt x="40788" y="0"/>
                  </a:moveTo>
                  <a:lnTo>
                    <a:pt x="50677" y="0"/>
                  </a:lnTo>
                  <a:lnTo>
                    <a:pt x="0" y="50677"/>
                  </a:lnTo>
                  <a:lnTo>
                    <a:pt x="0" y="407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252457" y="18823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252457" y="17834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252457" y="16845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252457" y="1604774"/>
              <a:ext cx="341913" cy="341913"/>
            </a:xfrm>
            <a:custGeom>
              <a:avLst/>
              <a:pathLst>
                <a:path w="341913" h="341913">
                  <a:moveTo>
                    <a:pt x="332025" y="0"/>
                  </a:moveTo>
                  <a:lnTo>
                    <a:pt x="341913" y="0"/>
                  </a:lnTo>
                  <a:lnTo>
                    <a:pt x="0" y="341913"/>
                  </a:lnTo>
                  <a:lnTo>
                    <a:pt x="0" y="332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252457" y="1604774"/>
              <a:ext cx="243028" cy="243028"/>
            </a:xfrm>
            <a:custGeom>
              <a:avLst/>
              <a:pathLst>
                <a:path w="243028" h="243028">
                  <a:moveTo>
                    <a:pt x="233139" y="0"/>
                  </a:moveTo>
                  <a:lnTo>
                    <a:pt x="243028" y="0"/>
                  </a:lnTo>
                  <a:lnTo>
                    <a:pt x="0" y="243028"/>
                  </a:lnTo>
                  <a:lnTo>
                    <a:pt x="0" y="2331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252457" y="1604774"/>
              <a:ext cx="144142" cy="144142"/>
            </a:xfrm>
            <a:custGeom>
              <a:avLst/>
              <a:pathLst>
                <a:path w="144142" h="144142">
                  <a:moveTo>
                    <a:pt x="134253" y="0"/>
                  </a:moveTo>
                  <a:lnTo>
                    <a:pt x="144142" y="0"/>
                  </a:lnTo>
                  <a:lnTo>
                    <a:pt x="0" y="144142"/>
                  </a:lnTo>
                  <a:lnTo>
                    <a:pt x="0" y="1342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252457" y="1604774"/>
              <a:ext cx="45256" cy="45256"/>
            </a:xfrm>
            <a:custGeom>
              <a:avLst/>
              <a:pathLst>
                <a:path w="45256" h="45256">
                  <a:moveTo>
                    <a:pt x="35368" y="0"/>
                  </a:moveTo>
                  <a:lnTo>
                    <a:pt x="45256" y="0"/>
                  </a:lnTo>
                  <a:lnTo>
                    <a:pt x="0" y="45256"/>
                  </a:lnTo>
                  <a:lnTo>
                    <a:pt x="0" y="353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16019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15030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1423053"/>
              <a:ext cx="342124" cy="342124"/>
            </a:xfrm>
            <a:custGeom>
              <a:avLst/>
              <a:pathLst>
                <a:path w="342124" h="342124">
                  <a:moveTo>
                    <a:pt x="332236" y="0"/>
                  </a:moveTo>
                  <a:lnTo>
                    <a:pt x="342124" y="0"/>
                  </a:lnTo>
                  <a:lnTo>
                    <a:pt x="0" y="342124"/>
                  </a:lnTo>
                  <a:lnTo>
                    <a:pt x="0" y="332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1423053"/>
              <a:ext cx="243239" cy="243239"/>
            </a:xfrm>
            <a:custGeom>
              <a:avLst/>
              <a:pathLst>
                <a:path w="243239" h="243239">
                  <a:moveTo>
                    <a:pt x="233350" y="0"/>
                  </a:moveTo>
                  <a:lnTo>
                    <a:pt x="243239" y="0"/>
                  </a:lnTo>
                  <a:lnTo>
                    <a:pt x="0" y="243239"/>
                  </a:lnTo>
                  <a:lnTo>
                    <a:pt x="0" y="233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1423053"/>
              <a:ext cx="144353" cy="144353"/>
            </a:xfrm>
            <a:custGeom>
              <a:avLst/>
              <a:pathLst>
                <a:path w="144353" h="144353">
                  <a:moveTo>
                    <a:pt x="134464" y="0"/>
                  </a:moveTo>
                  <a:lnTo>
                    <a:pt x="144353" y="0"/>
                  </a:lnTo>
                  <a:lnTo>
                    <a:pt x="0" y="144353"/>
                  </a:lnTo>
                  <a:lnTo>
                    <a:pt x="0" y="134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1423053"/>
              <a:ext cx="45467" cy="45467"/>
            </a:xfrm>
            <a:custGeom>
              <a:avLst/>
              <a:pathLst>
                <a:path w="45467" h="45467">
                  <a:moveTo>
                    <a:pt x="35579" y="0"/>
                  </a:moveTo>
                  <a:lnTo>
                    <a:pt x="45467" y="0"/>
                  </a:lnTo>
                  <a:lnTo>
                    <a:pt x="0" y="45467"/>
                  </a:lnTo>
                  <a:lnTo>
                    <a:pt x="0" y="35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147245" y="3980627"/>
              <a:ext cx="16811" cy="16811"/>
            </a:xfrm>
            <a:custGeom>
              <a:avLst/>
              <a:pathLst>
                <a:path w="16811" h="16811">
                  <a:moveTo>
                    <a:pt x="16811" y="0"/>
                  </a:moveTo>
                  <a:lnTo>
                    <a:pt x="16811" y="9888"/>
                  </a:lnTo>
                  <a:lnTo>
                    <a:pt x="9888" y="16811"/>
                  </a:lnTo>
                  <a:lnTo>
                    <a:pt x="0" y="168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048359" y="3881741"/>
              <a:ext cx="115697" cy="115697"/>
            </a:xfrm>
            <a:custGeom>
              <a:avLst/>
              <a:pathLst>
                <a:path w="115697" h="115697">
                  <a:moveTo>
                    <a:pt x="115697" y="0"/>
                  </a:moveTo>
                  <a:lnTo>
                    <a:pt x="115697" y="9888"/>
                  </a:lnTo>
                  <a:lnTo>
                    <a:pt x="9888" y="115697"/>
                  </a:lnTo>
                  <a:lnTo>
                    <a:pt x="0" y="115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49474" y="3782855"/>
              <a:ext cx="214582" cy="214582"/>
            </a:xfrm>
            <a:custGeom>
              <a:avLst/>
              <a:pathLst>
                <a:path w="214582" h="214582">
                  <a:moveTo>
                    <a:pt x="214582" y="0"/>
                  </a:moveTo>
                  <a:lnTo>
                    <a:pt x="214582" y="9888"/>
                  </a:lnTo>
                  <a:lnTo>
                    <a:pt x="9888" y="214582"/>
                  </a:lnTo>
                  <a:lnTo>
                    <a:pt x="0" y="2145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50588" y="3683970"/>
              <a:ext cx="313468" cy="313468"/>
            </a:xfrm>
            <a:custGeom>
              <a:avLst/>
              <a:pathLst>
                <a:path w="313468" h="313468">
                  <a:moveTo>
                    <a:pt x="313468" y="0"/>
                  </a:moveTo>
                  <a:lnTo>
                    <a:pt x="313468" y="9888"/>
                  </a:lnTo>
                  <a:lnTo>
                    <a:pt x="9888" y="313468"/>
                  </a:lnTo>
                  <a:lnTo>
                    <a:pt x="0" y="313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812947" y="35850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812947" y="34861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812947" y="33873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812947" y="32884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812947" y="31895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812947" y="30906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812947" y="29917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812947" y="28928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812947" y="27939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812947" y="26951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812947" y="25962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812947" y="249734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812947" y="23984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12947" y="22995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12947" y="22006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21017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20029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19040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180514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17062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16073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15084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140959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1392766"/>
              <a:ext cx="278946" cy="278946"/>
            </a:xfrm>
            <a:custGeom>
              <a:avLst/>
              <a:pathLst>
                <a:path w="278946" h="278946">
                  <a:moveTo>
                    <a:pt x="269057" y="0"/>
                  </a:moveTo>
                  <a:lnTo>
                    <a:pt x="278946" y="0"/>
                  </a:lnTo>
                  <a:lnTo>
                    <a:pt x="0" y="278946"/>
                  </a:lnTo>
                  <a:lnTo>
                    <a:pt x="0" y="26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1392766"/>
              <a:ext cx="180060" cy="180060"/>
            </a:xfrm>
            <a:custGeom>
              <a:avLst/>
              <a:pathLst>
                <a:path w="180060" h="180060">
                  <a:moveTo>
                    <a:pt x="170171" y="0"/>
                  </a:moveTo>
                  <a:lnTo>
                    <a:pt x="180060" y="0"/>
                  </a:lnTo>
                  <a:lnTo>
                    <a:pt x="0" y="180060"/>
                  </a:lnTo>
                  <a:lnTo>
                    <a:pt x="0" y="1701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1392766"/>
              <a:ext cx="81174" cy="81174"/>
            </a:xfrm>
            <a:custGeom>
              <a:avLst/>
              <a:pathLst>
                <a:path w="81174" h="81174">
                  <a:moveTo>
                    <a:pt x="71286" y="0"/>
                  </a:moveTo>
                  <a:lnTo>
                    <a:pt x="81174" y="0"/>
                  </a:lnTo>
                  <a:lnTo>
                    <a:pt x="0" y="81174"/>
                  </a:lnTo>
                  <a:lnTo>
                    <a:pt x="0" y="712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8330" y="3991467"/>
              <a:ext cx="5971" cy="5971"/>
            </a:xfrm>
            <a:custGeom>
              <a:avLst/>
              <a:pathLst>
                <a:path w="5971" h="5971">
                  <a:moveTo>
                    <a:pt x="5971" y="0"/>
                  </a:moveTo>
                  <a:lnTo>
                    <a:pt x="5971" y="5971"/>
                  </a:lnTo>
                  <a:lnTo>
                    <a:pt x="0" y="5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39445" y="3892581"/>
              <a:ext cx="104856" cy="104856"/>
            </a:xfrm>
            <a:custGeom>
              <a:avLst/>
              <a:pathLst>
                <a:path w="104856" h="104856">
                  <a:moveTo>
                    <a:pt x="104856" y="0"/>
                  </a:moveTo>
                  <a:lnTo>
                    <a:pt x="104856" y="9888"/>
                  </a:lnTo>
                  <a:lnTo>
                    <a:pt x="9888" y="104856"/>
                  </a:lnTo>
                  <a:lnTo>
                    <a:pt x="0" y="104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40559" y="3793696"/>
              <a:ext cx="203742" cy="203742"/>
            </a:xfrm>
            <a:custGeom>
              <a:avLst/>
              <a:pathLst>
                <a:path w="203742" h="203742">
                  <a:moveTo>
                    <a:pt x="203742" y="0"/>
                  </a:moveTo>
                  <a:lnTo>
                    <a:pt x="203742" y="9888"/>
                  </a:lnTo>
                  <a:lnTo>
                    <a:pt x="9888" y="203742"/>
                  </a:lnTo>
                  <a:lnTo>
                    <a:pt x="0" y="203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641673" y="3694810"/>
              <a:ext cx="302628" cy="302628"/>
            </a:xfrm>
            <a:custGeom>
              <a:avLst/>
              <a:pathLst>
                <a:path w="302628" h="302628">
                  <a:moveTo>
                    <a:pt x="302628" y="0"/>
                  </a:moveTo>
                  <a:lnTo>
                    <a:pt x="302628" y="9888"/>
                  </a:lnTo>
                  <a:lnTo>
                    <a:pt x="9888" y="302628"/>
                  </a:lnTo>
                  <a:lnTo>
                    <a:pt x="0" y="3026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35959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497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398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2992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3200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3101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30026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2903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28048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27059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6070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5081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4092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23104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22115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21126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20137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19148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18159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1717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1618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1519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14204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1332192"/>
              <a:ext cx="350360" cy="350360"/>
            </a:xfrm>
            <a:custGeom>
              <a:avLst/>
              <a:pathLst>
                <a:path w="350360" h="350360">
                  <a:moveTo>
                    <a:pt x="340471" y="0"/>
                  </a:moveTo>
                  <a:lnTo>
                    <a:pt x="350360" y="0"/>
                  </a:lnTo>
                  <a:lnTo>
                    <a:pt x="0" y="350360"/>
                  </a:lnTo>
                  <a:lnTo>
                    <a:pt x="0" y="340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93191" y="1332192"/>
              <a:ext cx="251474" cy="251474"/>
            </a:xfrm>
            <a:custGeom>
              <a:avLst/>
              <a:pathLst>
                <a:path w="251474" h="251474">
                  <a:moveTo>
                    <a:pt x="241586" y="0"/>
                  </a:moveTo>
                  <a:lnTo>
                    <a:pt x="251474" y="0"/>
                  </a:lnTo>
                  <a:lnTo>
                    <a:pt x="0" y="251474"/>
                  </a:lnTo>
                  <a:lnTo>
                    <a:pt x="0" y="2415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93191" y="1332192"/>
              <a:ext cx="152589" cy="152589"/>
            </a:xfrm>
            <a:custGeom>
              <a:avLst/>
              <a:pathLst>
                <a:path w="152589" h="152589">
                  <a:moveTo>
                    <a:pt x="142700" y="0"/>
                  </a:moveTo>
                  <a:lnTo>
                    <a:pt x="152589" y="0"/>
                  </a:lnTo>
                  <a:lnTo>
                    <a:pt x="0" y="152589"/>
                  </a:lnTo>
                  <a:lnTo>
                    <a:pt x="0" y="142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93191" y="1332192"/>
              <a:ext cx="53703" cy="53703"/>
            </a:xfrm>
            <a:custGeom>
              <a:avLst/>
              <a:pathLst>
                <a:path w="53703" h="53703">
                  <a:moveTo>
                    <a:pt x="43814" y="0"/>
                  </a:moveTo>
                  <a:lnTo>
                    <a:pt x="53703" y="0"/>
                  </a:lnTo>
                  <a:lnTo>
                    <a:pt x="0" y="53703"/>
                  </a:lnTo>
                  <a:lnTo>
                    <a:pt x="0" y="4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30530" y="3903422"/>
              <a:ext cx="94016" cy="94016"/>
            </a:xfrm>
            <a:custGeom>
              <a:avLst/>
              <a:pathLst>
                <a:path w="94016" h="94016">
                  <a:moveTo>
                    <a:pt x="94016" y="0"/>
                  </a:moveTo>
                  <a:lnTo>
                    <a:pt x="94016" y="9888"/>
                  </a:lnTo>
                  <a:lnTo>
                    <a:pt x="9888" y="94016"/>
                  </a:lnTo>
                  <a:lnTo>
                    <a:pt x="0" y="94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531644" y="3804536"/>
              <a:ext cx="192901" cy="192901"/>
            </a:xfrm>
            <a:custGeom>
              <a:avLst/>
              <a:pathLst>
                <a:path w="192901" h="192901">
                  <a:moveTo>
                    <a:pt x="192901" y="0"/>
                  </a:moveTo>
                  <a:lnTo>
                    <a:pt x="192901" y="9888"/>
                  </a:lnTo>
                  <a:lnTo>
                    <a:pt x="9888" y="192901"/>
                  </a:lnTo>
                  <a:lnTo>
                    <a:pt x="0" y="1929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432759" y="3705651"/>
              <a:ext cx="291787" cy="291787"/>
            </a:xfrm>
            <a:custGeom>
              <a:avLst/>
              <a:pathLst>
                <a:path w="291787" h="291787">
                  <a:moveTo>
                    <a:pt x="291787" y="0"/>
                  </a:moveTo>
                  <a:lnTo>
                    <a:pt x="291787" y="9888"/>
                  </a:lnTo>
                  <a:lnTo>
                    <a:pt x="9888" y="291787"/>
                  </a:lnTo>
                  <a:lnTo>
                    <a:pt x="0" y="291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606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507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3408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3310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3211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3112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3013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914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815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7167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6179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25190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24201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23212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22223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21234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20245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9257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826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1727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1629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1530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14312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1332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1271619"/>
              <a:ext cx="322889" cy="322889"/>
            </a:xfrm>
            <a:custGeom>
              <a:avLst/>
              <a:pathLst>
                <a:path w="322889" h="322889">
                  <a:moveTo>
                    <a:pt x="313000" y="0"/>
                  </a:moveTo>
                  <a:lnTo>
                    <a:pt x="322889" y="0"/>
                  </a:lnTo>
                  <a:lnTo>
                    <a:pt x="0" y="322889"/>
                  </a:lnTo>
                  <a:lnTo>
                    <a:pt x="0" y="313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1271619"/>
              <a:ext cx="224003" cy="224003"/>
            </a:xfrm>
            <a:custGeom>
              <a:avLst/>
              <a:pathLst>
                <a:path w="224003" h="224003">
                  <a:moveTo>
                    <a:pt x="214114" y="0"/>
                  </a:moveTo>
                  <a:lnTo>
                    <a:pt x="224003" y="0"/>
                  </a:lnTo>
                  <a:lnTo>
                    <a:pt x="0" y="224003"/>
                  </a:lnTo>
                  <a:lnTo>
                    <a:pt x="0" y="2141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1271619"/>
              <a:ext cx="125117" cy="125117"/>
            </a:xfrm>
            <a:custGeom>
              <a:avLst/>
              <a:pathLst>
                <a:path w="125117" h="125117">
                  <a:moveTo>
                    <a:pt x="115229" y="0"/>
                  </a:moveTo>
                  <a:lnTo>
                    <a:pt x="125117" y="0"/>
                  </a:lnTo>
                  <a:lnTo>
                    <a:pt x="0" y="125117"/>
                  </a:lnTo>
                  <a:lnTo>
                    <a:pt x="0" y="1152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271619"/>
              <a:ext cx="26232" cy="26232"/>
            </a:xfrm>
            <a:custGeom>
              <a:avLst/>
              <a:pathLst>
                <a:path w="26232" h="26232">
                  <a:moveTo>
                    <a:pt x="16343" y="0"/>
                  </a:moveTo>
                  <a:lnTo>
                    <a:pt x="26232" y="0"/>
                  </a:lnTo>
                  <a:lnTo>
                    <a:pt x="0" y="26232"/>
                  </a:lnTo>
                  <a:lnTo>
                    <a:pt x="0" y="163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10736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1059611"/>
              <a:ext cx="276182" cy="276182"/>
            </a:xfrm>
            <a:custGeom>
              <a:avLst/>
              <a:pathLst>
                <a:path w="276182" h="276182">
                  <a:moveTo>
                    <a:pt x="266293" y="0"/>
                  </a:moveTo>
                  <a:lnTo>
                    <a:pt x="276182" y="0"/>
                  </a:lnTo>
                  <a:lnTo>
                    <a:pt x="0" y="276182"/>
                  </a:lnTo>
                  <a:lnTo>
                    <a:pt x="0" y="2662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1059611"/>
              <a:ext cx="177296" cy="177296"/>
            </a:xfrm>
            <a:custGeom>
              <a:avLst/>
              <a:pathLst>
                <a:path w="177296" h="177296">
                  <a:moveTo>
                    <a:pt x="167408" y="0"/>
                  </a:moveTo>
                  <a:lnTo>
                    <a:pt x="177296" y="0"/>
                  </a:lnTo>
                  <a:lnTo>
                    <a:pt x="0" y="177296"/>
                  </a:lnTo>
                  <a:lnTo>
                    <a:pt x="0" y="1674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1059611"/>
              <a:ext cx="78411" cy="78411"/>
            </a:xfrm>
            <a:custGeom>
              <a:avLst/>
              <a:pathLst>
                <a:path w="78411" h="78411">
                  <a:moveTo>
                    <a:pt x="68522" y="0"/>
                  </a:moveTo>
                  <a:lnTo>
                    <a:pt x="78411" y="0"/>
                  </a:lnTo>
                  <a:lnTo>
                    <a:pt x="0" y="78411"/>
                  </a:lnTo>
                  <a:lnTo>
                    <a:pt x="0" y="685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8190414" y="3952204"/>
              <a:ext cx="45233" cy="45233"/>
            </a:xfrm>
            <a:custGeom>
              <a:avLst/>
              <a:pathLst>
                <a:path w="45233" h="45233">
                  <a:moveTo>
                    <a:pt x="45233" y="0"/>
                  </a:moveTo>
                  <a:lnTo>
                    <a:pt x="45233" y="9888"/>
                  </a:lnTo>
                  <a:lnTo>
                    <a:pt x="9888" y="45233"/>
                  </a:lnTo>
                  <a:lnTo>
                    <a:pt x="0" y="452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8091528" y="3853319"/>
              <a:ext cx="144119" cy="144119"/>
            </a:xfrm>
            <a:custGeom>
              <a:avLst/>
              <a:pathLst>
                <a:path w="144119" h="144119">
                  <a:moveTo>
                    <a:pt x="144119" y="0"/>
                  </a:moveTo>
                  <a:lnTo>
                    <a:pt x="144119" y="9888"/>
                  </a:lnTo>
                  <a:lnTo>
                    <a:pt x="9888" y="144119"/>
                  </a:lnTo>
                  <a:lnTo>
                    <a:pt x="0" y="1441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992642" y="3754433"/>
              <a:ext cx="243004" cy="243004"/>
            </a:xfrm>
            <a:custGeom>
              <a:avLst/>
              <a:pathLst>
                <a:path w="243004" h="243004">
                  <a:moveTo>
                    <a:pt x="243004" y="0"/>
                  </a:moveTo>
                  <a:lnTo>
                    <a:pt x="243004" y="9888"/>
                  </a:lnTo>
                  <a:lnTo>
                    <a:pt x="9888" y="243004"/>
                  </a:lnTo>
                  <a:lnTo>
                    <a:pt x="0" y="2430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893757" y="3655548"/>
              <a:ext cx="341890" cy="341890"/>
            </a:xfrm>
            <a:custGeom>
              <a:avLst/>
              <a:pathLst>
                <a:path w="341890" h="341890">
                  <a:moveTo>
                    <a:pt x="341890" y="0"/>
                  </a:moveTo>
                  <a:lnTo>
                    <a:pt x="341890" y="9888"/>
                  </a:lnTo>
                  <a:lnTo>
                    <a:pt x="9888" y="341890"/>
                  </a:lnTo>
                  <a:lnTo>
                    <a:pt x="0" y="34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884537" y="35566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884537" y="345777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884537" y="33588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884537" y="32600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884537" y="316111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884537" y="30622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84537" y="29633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84537" y="286446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84537" y="27655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84537" y="26666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84537" y="256780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84537" y="24689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84537" y="23700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84537" y="227114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84537" y="21722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84537" y="20733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84537" y="197449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84537" y="1875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84537" y="1776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84537" y="1677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84537" y="1578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84537" y="1480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84537" y="1381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84537" y="1282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84537" y="1183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84537" y="1084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84537" y="1029324"/>
              <a:ext cx="317309" cy="317309"/>
            </a:xfrm>
            <a:custGeom>
              <a:avLst/>
              <a:pathLst>
                <a:path w="317309" h="317309">
                  <a:moveTo>
                    <a:pt x="307421" y="0"/>
                  </a:moveTo>
                  <a:lnTo>
                    <a:pt x="317309" y="0"/>
                  </a:lnTo>
                  <a:lnTo>
                    <a:pt x="0" y="317309"/>
                  </a:lnTo>
                  <a:lnTo>
                    <a:pt x="0" y="3074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84537" y="1029324"/>
              <a:ext cx="218424" cy="218424"/>
            </a:xfrm>
            <a:custGeom>
              <a:avLst/>
              <a:pathLst>
                <a:path w="218424" h="218424">
                  <a:moveTo>
                    <a:pt x="208535" y="0"/>
                  </a:moveTo>
                  <a:lnTo>
                    <a:pt x="218424" y="0"/>
                  </a:lnTo>
                  <a:lnTo>
                    <a:pt x="0" y="218424"/>
                  </a:lnTo>
                  <a:lnTo>
                    <a:pt x="0" y="2085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84537" y="1029324"/>
              <a:ext cx="119538" cy="119538"/>
            </a:xfrm>
            <a:custGeom>
              <a:avLst/>
              <a:pathLst>
                <a:path w="119538" h="119538">
                  <a:moveTo>
                    <a:pt x="109649" y="0"/>
                  </a:moveTo>
                  <a:lnTo>
                    <a:pt x="119538" y="0"/>
                  </a:lnTo>
                  <a:lnTo>
                    <a:pt x="0" y="119538"/>
                  </a:lnTo>
                  <a:lnTo>
                    <a:pt x="0" y="1096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84537" y="1029324"/>
              <a:ext cx="20652" cy="20652"/>
            </a:xfrm>
            <a:custGeom>
              <a:avLst/>
              <a:pathLst>
                <a:path w="20652" h="20652">
                  <a:moveTo>
                    <a:pt x="10764" y="0"/>
                  </a:moveTo>
                  <a:lnTo>
                    <a:pt x="20652" y="0"/>
                  </a:lnTo>
                  <a:lnTo>
                    <a:pt x="0" y="20652"/>
                  </a:lnTo>
                  <a:lnTo>
                    <a:pt x="0" y="107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981499" y="3963045"/>
              <a:ext cx="34393" cy="34393"/>
            </a:xfrm>
            <a:custGeom>
              <a:avLst/>
              <a:pathLst>
                <a:path w="34393" h="34393">
                  <a:moveTo>
                    <a:pt x="34393" y="0"/>
                  </a:moveTo>
                  <a:lnTo>
                    <a:pt x="34393" y="9888"/>
                  </a:lnTo>
                  <a:lnTo>
                    <a:pt x="9888" y="34393"/>
                  </a:lnTo>
                  <a:lnTo>
                    <a:pt x="0" y="34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882613" y="3864159"/>
              <a:ext cx="133278" cy="133278"/>
            </a:xfrm>
            <a:custGeom>
              <a:avLst/>
              <a:pathLst>
                <a:path w="133278" h="133278">
                  <a:moveTo>
                    <a:pt x="133278" y="0"/>
                  </a:moveTo>
                  <a:lnTo>
                    <a:pt x="133278" y="9888"/>
                  </a:lnTo>
                  <a:lnTo>
                    <a:pt x="9888" y="133278"/>
                  </a:lnTo>
                  <a:lnTo>
                    <a:pt x="0" y="1332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83728" y="3765274"/>
              <a:ext cx="232164" cy="232164"/>
            </a:xfrm>
            <a:custGeom>
              <a:avLst/>
              <a:pathLst>
                <a:path w="232164" h="232164">
                  <a:moveTo>
                    <a:pt x="232164" y="0"/>
                  </a:moveTo>
                  <a:lnTo>
                    <a:pt x="232164" y="9888"/>
                  </a:lnTo>
                  <a:lnTo>
                    <a:pt x="9888" y="232164"/>
                  </a:lnTo>
                  <a:lnTo>
                    <a:pt x="0" y="232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684842" y="3666388"/>
              <a:ext cx="331050" cy="331050"/>
            </a:xfrm>
            <a:custGeom>
              <a:avLst/>
              <a:pathLst>
                <a:path w="331050" h="331050">
                  <a:moveTo>
                    <a:pt x="331050" y="0"/>
                  </a:moveTo>
                  <a:lnTo>
                    <a:pt x="331050" y="9888"/>
                  </a:lnTo>
                  <a:lnTo>
                    <a:pt x="9888" y="331050"/>
                  </a:lnTo>
                  <a:lnTo>
                    <a:pt x="0" y="331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664782" y="356750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664782" y="34686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664782" y="33697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664782" y="327084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664782" y="31719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664782" y="30730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664782" y="297418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664782" y="28753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664782" y="27764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664782" y="26775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664782" y="25786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664782" y="24797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664782" y="23808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664782" y="22819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664782" y="21831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664782" y="20842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664782" y="19853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664782" y="18864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664782" y="17875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664782" y="16886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664782" y="15897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664782" y="14909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664782" y="13920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664782" y="12931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664782" y="11942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664782" y="10953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664782" y="999037"/>
              <a:ext cx="351110" cy="358437"/>
            </a:xfrm>
            <a:custGeom>
              <a:avLst/>
              <a:pathLst>
                <a:path w="351110" h="358437">
                  <a:moveTo>
                    <a:pt x="348548" y="0"/>
                  </a:moveTo>
                  <a:lnTo>
                    <a:pt x="351110" y="0"/>
                  </a:lnTo>
                  <a:lnTo>
                    <a:pt x="351110" y="7327"/>
                  </a:lnTo>
                  <a:lnTo>
                    <a:pt x="0" y="358437"/>
                  </a:lnTo>
                  <a:lnTo>
                    <a:pt x="0" y="348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664782" y="999037"/>
              <a:ext cx="259551" cy="259551"/>
            </a:xfrm>
            <a:custGeom>
              <a:avLst/>
              <a:pathLst>
                <a:path w="259551" h="259551">
                  <a:moveTo>
                    <a:pt x="249662" y="0"/>
                  </a:moveTo>
                  <a:lnTo>
                    <a:pt x="259551" y="0"/>
                  </a:lnTo>
                  <a:lnTo>
                    <a:pt x="0" y="259551"/>
                  </a:lnTo>
                  <a:lnTo>
                    <a:pt x="0" y="2496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664782" y="999037"/>
              <a:ext cx="160665" cy="160665"/>
            </a:xfrm>
            <a:custGeom>
              <a:avLst/>
              <a:pathLst>
                <a:path w="160665" h="160665">
                  <a:moveTo>
                    <a:pt x="150777" y="0"/>
                  </a:moveTo>
                  <a:lnTo>
                    <a:pt x="160665" y="0"/>
                  </a:lnTo>
                  <a:lnTo>
                    <a:pt x="0" y="160665"/>
                  </a:lnTo>
                  <a:lnTo>
                    <a:pt x="0" y="150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664782" y="999037"/>
              <a:ext cx="61780" cy="61780"/>
            </a:xfrm>
            <a:custGeom>
              <a:avLst/>
              <a:pathLst>
                <a:path w="61780" h="61780">
                  <a:moveTo>
                    <a:pt x="51891" y="0"/>
                  </a:moveTo>
                  <a:lnTo>
                    <a:pt x="61780" y="0"/>
                  </a:lnTo>
                  <a:lnTo>
                    <a:pt x="0" y="61780"/>
                  </a:lnTo>
                  <a:lnTo>
                    <a:pt x="0" y="518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rc342"/>
            <p:cNvSpPr/>
            <p:nvPr/>
          </p:nvSpPr>
          <p:spPr>
            <a:xfrm>
              <a:off x="862335" y="2452807"/>
              <a:ext cx="351110" cy="1544631"/>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1642580" y="1604774"/>
              <a:ext cx="351110" cy="2392663"/>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1252457" y="1604774"/>
              <a:ext cx="351110" cy="2392663"/>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2422824" y="1423053"/>
              <a:ext cx="351110" cy="2574385"/>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2812947" y="1392766"/>
              <a:ext cx="351110" cy="2604671"/>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3593191" y="1332192"/>
              <a:ext cx="351110" cy="2665245"/>
            </a:xfrm>
            <a:prstGeom prst="rect">
              <a:avLst/>
            </a:prstGeom>
            <a:ln w="1355" cap="flat">
              <a:solidFill>
                <a:srgbClr val="000000">
                  <a:alpha val="100000"/>
                </a:srgbClr>
              </a:solidFill>
              <a:prstDash val="solid"/>
              <a:miter/>
            </a:ln>
          </p:spPr>
          <p:txBody>
            <a:bodyPr/>
            <a:lstStyle/>
            <a:p/>
          </p:txBody>
        </p:sp>
        <p:sp>
          <p:nvSpPr>
            <p:cNvPr id="348" name="rc348"/>
            <p:cNvSpPr/>
            <p:nvPr/>
          </p:nvSpPr>
          <p:spPr>
            <a:xfrm>
              <a:off x="4373436" y="1271619"/>
              <a:ext cx="351110" cy="2725819"/>
            </a:xfrm>
            <a:prstGeom prst="rect">
              <a:avLst/>
            </a:prstGeom>
            <a:ln w="1355" cap="flat">
              <a:solidFill>
                <a:srgbClr val="000000">
                  <a:alpha val="100000"/>
                </a:srgbClr>
              </a:solidFill>
              <a:prstDash val="solid"/>
              <a:miter/>
            </a:ln>
          </p:spPr>
          <p:txBody>
            <a:bodyPr/>
            <a:lstStyle/>
            <a:p/>
          </p:txBody>
        </p:sp>
        <p:sp>
          <p:nvSpPr>
            <p:cNvPr id="349" name="rc349"/>
            <p:cNvSpPr/>
            <p:nvPr/>
          </p:nvSpPr>
          <p:spPr>
            <a:xfrm>
              <a:off x="7104293" y="1059611"/>
              <a:ext cx="351110" cy="2937827"/>
            </a:xfrm>
            <a:prstGeom prst="rect">
              <a:avLst/>
            </a:prstGeom>
            <a:ln w="1355" cap="flat">
              <a:solidFill>
                <a:srgbClr val="000000">
                  <a:alpha val="100000"/>
                </a:srgbClr>
              </a:solidFill>
              <a:prstDash val="solid"/>
              <a:miter/>
            </a:ln>
          </p:spPr>
          <p:txBody>
            <a:bodyPr/>
            <a:lstStyle/>
            <a:p/>
          </p:txBody>
        </p:sp>
        <p:sp>
          <p:nvSpPr>
            <p:cNvPr id="350" name="rc350"/>
            <p:cNvSpPr/>
            <p:nvPr/>
          </p:nvSpPr>
          <p:spPr>
            <a:xfrm>
              <a:off x="7884537" y="1029324"/>
              <a:ext cx="351110" cy="2968114"/>
            </a:xfrm>
            <a:prstGeom prst="rect">
              <a:avLst/>
            </a:prstGeom>
            <a:ln w="1355" cap="flat">
              <a:solidFill>
                <a:srgbClr val="000000">
                  <a:alpha val="100000"/>
                </a:srgbClr>
              </a:solidFill>
              <a:prstDash val="solid"/>
              <a:miter/>
            </a:ln>
          </p:spPr>
          <p:txBody>
            <a:bodyPr/>
            <a:lstStyle/>
            <a:p/>
          </p:txBody>
        </p:sp>
        <p:sp>
          <p:nvSpPr>
            <p:cNvPr id="351" name="rc351"/>
            <p:cNvSpPr/>
            <p:nvPr/>
          </p:nvSpPr>
          <p:spPr>
            <a:xfrm>
              <a:off x="8664782" y="999037"/>
              <a:ext cx="351110" cy="2998401"/>
            </a:xfrm>
            <a:prstGeom prst="rect">
              <a:avLst/>
            </a:prstGeom>
            <a:ln w="1355" cap="flat">
              <a:solidFill>
                <a:srgbClr val="000000">
                  <a:alpha val="100000"/>
                </a:srgbClr>
              </a:solidFill>
              <a:prstDash val="solid"/>
              <a:miter/>
            </a:ln>
          </p:spPr>
          <p:txBody>
            <a:bodyPr/>
            <a:lstStyle/>
            <a:p/>
          </p:txBody>
        </p:sp>
        <p:sp>
          <p:nvSpPr>
            <p:cNvPr id="352" name="tx352"/>
            <p:cNvSpPr/>
            <p:nvPr/>
          </p:nvSpPr>
          <p:spPr>
            <a:xfrm>
              <a:off x="957504" y="23062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51</a:t>
              </a:r>
            </a:p>
          </p:txBody>
        </p:sp>
        <p:sp>
          <p:nvSpPr>
            <p:cNvPr id="353" name="tx353"/>
            <p:cNvSpPr/>
            <p:nvPr/>
          </p:nvSpPr>
          <p:spPr>
            <a:xfrm>
              <a:off x="1737748"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54" name="tx354"/>
            <p:cNvSpPr/>
            <p:nvPr/>
          </p:nvSpPr>
          <p:spPr>
            <a:xfrm>
              <a:off x="1347626" y="14072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55" name="tx355"/>
            <p:cNvSpPr/>
            <p:nvPr/>
          </p:nvSpPr>
          <p:spPr>
            <a:xfrm>
              <a:off x="2127871" y="1343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6" name="tx356"/>
            <p:cNvSpPr/>
            <p:nvPr/>
          </p:nvSpPr>
          <p:spPr>
            <a:xfrm>
              <a:off x="2517993" y="121467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57" name="tx357"/>
            <p:cNvSpPr/>
            <p:nvPr/>
          </p:nvSpPr>
          <p:spPr>
            <a:xfrm>
              <a:off x="2908115" y="11825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8" name="tx358"/>
            <p:cNvSpPr/>
            <p:nvPr/>
          </p:nvSpPr>
          <p:spPr>
            <a:xfrm>
              <a:off x="3298238" y="11825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9" name="tx359"/>
            <p:cNvSpPr/>
            <p:nvPr/>
          </p:nvSpPr>
          <p:spPr>
            <a:xfrm>
              <a:off x="3688360" y="11183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60" name="tx360"/>
            <p:cNvSpPr/>
            <p:nvPr/>
          </p:nvSpPr>
          <p:spPr>
            <a:xfrm>
              <a:off x="4078483" y="10862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61" name="tx361"/>
            <p:cNvSpPr/>
            <p:nvPr/>
          </p:nvSpPr>
          <p:spPr>
            <a:xfrm>
              <a:off x="4468605"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2" name="tx362"/>
            <p:cNvSpPr/>
            <p:nvPr/>
          </p:nvSpPr>
          <p:spPr>
            <a:xfrm>
              <a:off x="4858727" y="9899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63" name="tx363"/>
            <p:cNvSpPr/>
            <p:nvPr/>
          </p:nvSpPr>
          <p:spPr>
            <a:xfrm>
              <a:off x="5638972"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64" name="tx364"/>
            <p:cNvSpPr/>
            <p:nvPr/>
          </p:nvSpPr>
          <p:spPr>
            <a:xfrm>
              <a:off x="5248850"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65" name="tx365"/>
            <p:cNvSpPr/>
            <p:nvPr/>
          </p:nvSpPr>
          <p:spPr>
            <a:xfrm>
              <a:off x="6029094"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66" name="tx366"/>
            <p:cNvSpPr/>
            <p:nvPr/>
          </p:nvSpPr>
          <p:spPr>
            <a:xfrm>
              <a:off x="641921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67" name="tx367"/>
            <p:cNvSpPr/>
            <p:nvPr/>
          </p:nvSpPr>
          <p:spPr>
            <a:xfrm>
              <a:off x="7199461"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8" name="tx368"/>
            <p:cNvSpPr/>
            <p:nvPr/>
          </p:nvSpPr>
          <p:spPr>
            <a:xfrm>
              <a:off x="6809339" y="8294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9" name="tx369"/>
            <p:cNvSpPr/>
            <p:nvPr/>
          </p:nvSpPr>
          <p:spPr>
            <a:xfrm>
              <a:off x="7979706"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0" name="tx370"/>
            <p:cNvSpPr/>
            <p:nvPr/>
          </p:nvSpPr>
          <p:spPr>
            <a:xfrm>
              <a:off x="8369828"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1" name="tx371"/>
            <p:cNvSpPr/>
            <p:nvPr/>
          </p:nvSpPr>
          <p:spPr>
            <a:xfrm>
              <a:off x="758958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2" name="tx372"/>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3" name="pg373"/>
            <p:cNvSpPr/>
            <p:nvPr/>
          </p:nvSpPr>
          <p:spPr>
            <a:xfrm>
              <a:off x="975224" y="31235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007745" y="31557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5" name="pg375"/>
            <p:cNvSpPr/>
            <p:nvPr/>
          </p:nvSpPr>
          <p:spPr>
            <a:xfrm>
              <a:off x="1755468" y="26994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787990" y="273032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7" name="pg377"/>
            <p:cNvSpPr/>
            <p:nvPr/>
          </p:nvSpPr>
          <p:spPr>
            <a:xfrm>
              <a:off x="1335201" y="269949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367723" y="27303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2535713" y="2608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568234" y="264089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1" name="pg381"/>
            <p:cNvSpPr/>
            <p:nvPr/>
          </p:nvSpPr>
          <p:spPr>
            <a:xfrm>
              <a:off x="2925835" y="259349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2958357" y="26243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3" name="pg383"/>
            <p:cNvSpPr/>
            <p:nvPr/>
          </p:nvSpPr>
          <p:spPr>
            <a:xfrm>
              <a:off x="3706080" y="256320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738602" y="259572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5" name="pg385"/>
            <p:cNvSpPr/>
            <p:nvPr/>
          </p:nvSpPr>
          <p:spPr>
            <a:xfrm>
              <a:off x="4486325" y="25329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518846" y="25651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7" name="pg387"/>
            <p:cNvSpPr/>
            <p:nvPr/>
          </p:nvSpPr>
          <p:spPr>
            <a:xfrm>
              <a:off x="7217181" y="24269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7249703" y="24577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9" name="pg389"/>
            <p:cNvSpPr/>
            <p:nvPr/>
          </p:nvSpPr>
          <p:spPr>
            <a:xfrm>
              <a:off x="7997426" y="24117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029947" y="24453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1" name="pg391"/>
            <p:cNvSpPr/>
            <p:nvPr/>
          </p:nvSpPr>
          <p:spPr>
            <a:xfrm>
              <a:off x="8777671"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2" name="tx392"/>
            <p:cNvSpPr/>
            <p:nvPr/>
          </p:nvSpPr>
          <p:spPr>
            <a:xfrm>
              <a:off x="8810192" y="24275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93" name="tx393"/>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4" name="tx394"/>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5" name="tx395"/>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6" name="tx396"/>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7" name="tx397"/>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8" name="tx398"/>
            <p:cNvSpPr/>
            <p:nvPr/>
          </p:nvSpPr>
          <p:spPr>
            <a:xfrm rot="-5400000">
              <a:off x="693142"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399" name="tx399"/>
            <p:cNvSpPr/>
            <p:nvPr/>
          </p:nvSpPr>
          <p:spPr>
            <a:xfrm rot="-5400000">
              <a:off x="652227"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00" name="tx400"/>
            <p:cNvSpPr/>
            <p:nvPr/>
          </p:nvSpPr>
          <p:spPr>
            <a:xfrm rot="-5400000">
              <a:off x="1537780"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01" name="tx401"/>
            <p:cNvSpPr/>
            <p:nvPr/>
          </p:nvSpPr>
          <p:spPr>
            <a:xfrm rot="-5400000">
              <a:off x="1820774"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02" name="tx402"/>
            <p:cNvSpPr/>
            <p:nvPr/>
          </p:nvSpPr>
          <p:spPr>
            <a:xfrm rot="-5400000">
              <a:off x="2238181"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03" name="tx403"/>
            <p:cNvSpPr/>
            <p:nvPr/>
          </p:nvSpPr>
          <p:spPr>
            <a:xfrm rot="-5400000">
              <a:off x="2724450"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04" name="tx404"/>
            <p:cNvSpPr/>
            <p:nvPr/>
          </p:nvSpPr>
          <p:spPr>
            <a:xfrm rot="-5400000">
              <a:off x="273101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05" name="tx405"/>
            <p:cNvSpPr/>
            <p:nvPr/>
          </p:nvSpPr>
          <p:spPr>
            <a:xfrm rot="-5400000">
              <a:off x="3527205"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06" name="tx406"/>
            <p:cNvSpPr/>
            <p:nvPr/>
          </p:nvSpPr>
          <p:spPr>
            <a:xfrm rot="-5400000">
              <a:off x="3626126"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07" name="tx407"/>
            <p:cNvSpPr/>
            <p:nvPr/>
          </p:nvSpPr>
          <p:spPr>
            <a:xfrm rot="-5400000">
              <a:off x="4202606"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08" name="tx408"/>
            <p:cNvSpPr/>
            <p:nvPr/>
          </p:nvSpPr>
          <p:spPr>
            <a:xfrm rot="-5400000">
              <a:off x="4712237"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09" name="tx409"/>
            <p:cNvSpPr/>
            <p:nvPr/>
          </p:nvSpPr>
          <p:spPr>
            <a:xfrm rot="-5400000">
              <a:off x="5068322"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10" name="tx410"/>
            <p:cNvSpPr/>
            <p:nvPr/>
          </p:nvSpPr>
          <p:spPr>
            <a:xfrm rot="-5400000">
              <a:off x="5448382"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11" name="tx411"/>
            <p:cNvSpPr/>
            <p:nvPr/>
          </p:nvSpPr>
          <p:spPr>
            <a:xfrm rot="-5400000">
              <a:off x="5878716"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12" name="tx412"/>
            <p:cNvSpPr/>
            <p:nvPr/>
          </p:nvSpPr>
          <p:spPr>
            <a:xfrm rot="-5400000">
              <a:off x="6295987"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13" name="tx413"/>
            <p:cNvSpPr/>
            <p:nvPr/>
          </p:nvSpPr>
          <p:spPr>
            <a:xfrm rot="-5400000">
              <a:off x="6655891"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14" name="tx414"/>
            <p:cNvSpPr/>
            <p:nvPr/>
          </p:nvSpPr>
          <p:spPr>
            <a:xfrm rot="-5400000">
              <a:off x="6970127"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15" name="tx415"/>
            <p:cNvSpPr/>
            <p:nvPr/>
          </p:nvSpPr>
          <p:spPr>
            <a:xfrm rot="-5400000">
              <a:off x="7432316"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16" name="tx416"/>
            <p:cNvSpPr/>
            <p:nvPr/>
          </p:nvSpPr>
          <p:spPr>
            <a:xfrm rot="-5400000">
              <a:off x="7694267"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17" name="tx417"/>
            <p:cNvSpPr/>
            <p:nvPr/>
          </p:nvSpPr>
          <p:spPr>
            <a:xfrm rot="-5400000">
              <a:off x="8026272"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18" name="tx418"/>
            <p:cNvSpPr/>
            <p:nvPr/>
          </p:nvSpPr>
          <p:spPr>
            <a:xfrm rot="-5400000">
              <a:off x="8596646"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19" name="tx419"/>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0" name="rc420"/>
            <p:cNvSpPr/>
            <p:nvPr/>
          </p:nvSpPr>
          <p:spPr>
            <a:xfrm>
              <a:off x="3788826" y="6114116"/>
              <a:ext cx="219455" cy="219455"/>
            </a:xfrm>
            <a:prstGeom prst="rect">
              <a:avLst/>
            </a:prstGeom>
            <a:solidFill>
              <a:srgbClr val="FFFFFF">
                <a:alpha val="100000"/>
              </a:srgbClr>
            </a:solidFill>
          </p:spPr>
          <p:txBody>
            <a:bodyPr/>
            <a:lstStyle/>
            <a:p/>
          </p:txBody>
        </p:sp>
        <p:sp>
          <p:nvSpPr>
            <p:cNvPr id="421" name="pg42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2" name="pg42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3" name="pg42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4" name="pg42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5" name="pg42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rc42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27" name="tx42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28" name="tx428"/>
            <p:cNvSpPr/>
            <p:nvPr/>
          </p:nvSpPr>
          <p:spPr>
            <a:xfrm>
              <a:off x="803816" y="398022"/>
              <a:ext cx="667220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ECAR, 2024</a:t>
              </a:r>
            </a:p>
          </p:txBody>
        </p:sp>
        <p:sp>
          <p:nvSpPr>
            <p:cNvPr id="429" name="tx42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0" name="tx43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3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ECAR from lowest to highest coverage, and the rank of the top 10 countries with the most un- and undervaccinated children, based on absolute numbers.
In 2024, Republic of Moldova ranked number 6 out of 21 countries for lowest DTP3 coverage (based on tied ranks).
Republic of Moldova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215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513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811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109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364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6627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60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258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587663"/>
              <a:ext cx="249522" cy="1419022"/>
            </a:xfrm>
            <a:prstGeom prst="rect">
              <a:avLst/>
            </a:prstGeom>
            <a:solidFill>
              <a:srgbClr val="80BD41">
                <a:alpha val="100000"/>
              </a:srgbClr>
            </a:solidFill>
          </p:spPr>
          <p:txBody>
            <a:bodyPr/>
            <a:lstStyle/>
            <a:p/>
          </p:txBody>
        </p:sp>
        <p:sp>
          <p:nvSpPr>
            <p:cNvPr id="25" name="rc25"/>
            <p:cNvSpPr/>
            <p:nvPr/>
          </p:nvSpPr>
          <p:spPr>
            <a:xfrm>
              <a:off x="1296273" y="2513107"/>
              <a:ext cx="249522" cy="74555"/>
            </a:xfrm>
            <a:prstGeom prst="rect">
              <a:avLst/>
            </a:prstGeom>
            <a:solidFill>
              <a:srgbClr val="1CABE2">
                <a:alpha val="100000"/>
              </a:srgbClr>
            </a:solidFill>
          </p:spPr>
          <p:txBody>
            <a:bodyPr/>
            <a:lstStyle/>
            <a:p/>
          </p:txBody>
        </p:sp>
        <p:sp>
          <p:nvSpPr>
            <p:cNvPr id="26" name="rc26"/>
            <p:cNvSpPr/>
            <p:nvPr/>
          </p:nvSpPr>
          <p:spPr>
            <a:xfrm>
              <a:off x="1573521" y="2574723"/>
              <a:ext cx="249522" cy="1431961"/>
            </a:xfrm>
            <a:prstGeom prst="rect">
              <a:avLst/>
            </a:prstGeom>
            <a:solidFill>
              <a:srgbClr val="80BD41">
                <a:alpha val="100000"/>
              </a:srgbClr>
            </a:solidFill>
          </p:spPr>
          <p:txBody>
            <a:bodyPr/>
            <a:lstStyle/>
            <a:p/>
          </p:txBody>
        </p:sp>
        <p:sp>
          <p:nvSpPr>
            <p:cNvPr id="27" name="rc27"/>
            <p:cNvSpPr/>
            <p:nvPr/>
          </p:nvSpPr>
          <p:spPr>
            <a:xfrm>
              <a:off x="1573521" y="2530359"/>
              <a:ext cx="249522" cy="44363"/>
            </a:xfrm>
            <a:prstGeom prst="rect">
              <a:avLst/>
            </a:prstGeom>
            <a:solidFill>
              <a:srgbClr val="1CABE2">
                <a:alpha val="100000"/>
              </a:srgbClr>
            </a:solidFill>
          </p:spPr>
          <p:txBody>
            <a:bodyPr/>
            <a:lstStyle/>
            <a:p/>
          </p:txBody>
        </p:sp>
        <p:sp>
          <p:nvSpPr>
            <p:cNvPr id="28" name="rc28"/>
            <p:cNvSpPr/>
            <p:nvPr/>
          </p:nvSpPr>
          <p:spPr>
            <a:xfrm>
              <a:off x="1850769" y="2588279"/>
              <a:ext cx="249522" cy="1418406"/>
            </a:xfrm>
            <a:prstGeom prst="rect">
              <a:avLst/>
            </a:prstGeom>
            <a:solidFill>
              <a:srgbClr val="80BD41">
                <a:alpha val="100000"/>
              </a:srgbClr>
            </a:solidFill>
          </p:spPr>
          <p:txBody>
            <a:bodyPr/>
            <a:lstStyle/>
            <a:p/>
          </p:txBody>
        </p:sp>
        <p:sp>
          <p:nvSpPr>
            <p:cNvPr id="29" name="rc29"/>
            <p:cNvSpPr/>
            <p:nvPr/>
          </p:nvSpPr>
          <p:spPr>
            <a:xfrm>
              <a:off x="1850769" y="2544531"/>
              <a:ext cx="249522" cy="43747"/>
            </a:xfrm>
            <a:prstGeom prst="rect">
              <a:avLst/>
            </a:prstGeom>
            <a:solidFill>
              <a:srgbClr val="1CABE2">
                <a:alpha val="100000"/>
              </a:srgbClr>
            </a:solidFill>
          </p:spPr>
          <p:txBody>
            <a:bodyPr/>
            <a:lstStyle/>
            <a:p/>
          </p:txBody>
        </p:sp>
        <p:sp>
          <p:nvSpPr>
            <p:cNvPr id="30" name="rc30"/>
            <p:cNvSpPr/>
            <p:nvPr/>
          </p:nvSpPr>
          <p:spPr>
            <a:xfrm>
              <a:off x="2128016" y="2529435"/>
              <a:ext cx="249522" cy="1477249"/>
            </a:xfrm>
            <a:prstGeom prst="rect">
              <a:avLst/>
            </a:prstGeom>
            <a:solidFill>
              <a:srgbClr val="80BD41">
                <a:alpha val="100000"/>
              </a:srgbClr>
            </a:solidFill>
          </p:spPr>
          <p:txBody>
            <a:bodyPr/>
            <a:lstStyle/>
            <a:p/>
          </p:txBody>
        </p:sp>
        <p:sp>
          <p:nvSpPr>
            <p:cNvPr id="31" name="rc31"/>
            <p:cNvSpPr/>
            <p:nvPr/>
          </p:nvSpPr>
          <p:spPr>
            <a:xfrm>
              <a:off x="2128016" y="2499243"/>
              <a:ext cx="249522" cy="30191"/>
            </a:xfrm>
            <a:prstGeom prst="rect">
              <a:avLst/>
            </a:prstGeom>
            <a:solidFill>
              <a:srgbClr val="1CABE2">
                <a:alpha val="100000"/>
              </a:srgbClr>
            </a:solidFill>
          </p:spPr>
          <p:txBody>
            <a:bodyPr/>
            <a:lstStyle/>
            <a:p/>
          </p:txBody>
        </p:sp>
        <p:sp>
          <p:nvSpPr>
            <p:cNvPr id="32" name="rc32"/>
            <p:cNvSpPr/>
            <p:nvPr/>
          </p:nvSpPr>
          <p:spPr>
            <a:xfrm>
              <a:off x="2405264" y="2446869"/>
              <a:ext cx="249522" cy="1559815"/>
            </a:xfrm>
            <a:prstGeom prst="rect">
              <a:avLst/>
            </a:prstGeom>
            <a:solidFill>
              <a:srgbClr val="80BD41">
                <a:alpha val="100000"/>
              </a:srgbClr>
            </a:solidFill>
          </p:spPr>
          <p:txBody>
            <a:bodyPr/>
            <a:lstStyle/>
            <a:p/>
          </p:txBody>
        </p:sp>
        <p:sp>
          <p:nvSpPr>
            <p:cNvPr id="33" name="rc33"/>
            <p:cNvSpPr/>
            <p:nvPr/>
          </p:nvSpPr>
          <p:spPr>
            <a:xfrm>
              <a:off x="2405264" y="2415137"/>
              <a:ext cx="249522" cy="31732"/>
            </a:xfrm>
            <a:prstGeom prst="rect">
              <a:avLst/>
            </a:prstGeom>
            <a:solidFill>
              <a:srgbClr val="1CABE2">
                <a:alpha val="100000"/>
              </a:srgbClr>
            </a:solidFill>
          </p:spPr>
          <p:txBody>
            <a:bodyPr/>
            <a:lstStyle/>
            <a:p/>
          </p:txBody>
        </p:sp>
        <p:sp>
          <p:nvSpPr>
            <p:cNvPr id="34" name="rc34"/>
            <p:cNvSpPr/>
            <p:nvPr/>
          </p:nvSpPr>
          <p:spPr>
            <a:xfrm>
              <a:off x="2682512" y="2451491"/>
              <a:ext cx="249522" cy="1555194"/>
            </a:xfrm>
            <a:prstGeom prst="rect">
              <a:avLst/>
            </a:prstGeom>
            <a:solidFill>
              <a:srgbClr val="80BD41">
                <a:alpha val="100000"/>
              </a:srgbClr>
            </a:solidFill>
          </p:spPr>
          <p:txBody>
            <a:bodyPr/>
            <a:lstStyle/>
            <a:p/>
          </p:txBody>
        </p:sp>
        <p:sp>
          <p:nvSpPr>
            <p:cNvPr id="35" name="rc35"/>
            <p:cNvSpPr/>
            <p:nvPr/>
          </p:nvSpPr>
          <p:spPr>
            <a:xfrm>
              <a:off x="2682512" y="2419758"/>
              <a:ext cx="249522" cy="31732"/>
            </a:xfrm>
            <a:prstGeom prst="rect">
              <a:avLst/>
            </a:prstGeom>
            <a:solidFill>
              <a:srgbClr val="1CABE2">
                <a:alpha val="100000"/>
              </a:srgbClr>
            </a:solidFill>
          </p:spPr>
          <p:txBody>
            <a:bodyPr/>
            <a:lstStyle/>
            <a:p/>
          </p:txBody>
        </p:sp>
        <p:sp>
          <p:nvSpPr>
            <p:cNvPr id="36" name="rc36"/>
            <p:cNvSpPr/>
            <p:nvPr/>
          </p:nvSpPr>
          <p:spPr>
            <a:xfrm>
              <a:off x="2959759" y="2471208"/>
              <a:ext cx="249522" cy="1535476"/>
            </a:xfrm>
            <a:prstGeom prst="rect">
              <a:avLst/>
            </a:prstGeom>
            <a:solidFill>
              <a:srgbClr val="80BD41">
                <a:alpha val="100000"/>
              </a:srgbClr>
            </a:solidFill>
          </p:spPr>
          <p:txBody>
            <a:bodyPr/>
            <a:lstStyle/>
            <a:p/>
          </p:txBody>
        </p:sp>
        <p:sp>
          <p:nvSpPr>
            <p:cNvPr id="37" name="rc37"/>
            <p:cNvSpPr/>
            <p:nvPr/>
          </p:nvSpPr>
          <p:spPr>
            <a:xfrm>
              <a:off x="2959759" y="2423763"/>
              <a:ext cx="249522" cy="47444"/>
            </a:xfrm>
            <a:prstGeom prst="rect">
              <a:avLst/>
            </a:prstGeom>
            <a:solidFill>
              <a:srgbClr val="1CABE2">
                <a:alpha val="100000"/>
              </a:srgbClr>
            </a:solidFill>
          </p:spPr>
          <p:txBody>
            <a:bodyPr/>
            <a:lstStyle/>
            <a:p/>
          </p:txBody>
        </p:sp>
        <p:sp>
          <p:nvSpPr>
            <p:cNvPr id="38" name="rc38"/>
            <p:cNvSpPr/>
            <p:nvPr/>
          </p:nvSpPr>
          <p:spPr>
            <a:xfrm>
              <a:off x="3237007" y="2533132"/>
              <a:ext cx="249522" cy="1473552"/>
            </a:xfrm>
            <a:prstGeom prst="rect">
              <a:avLst/>
            </a:prstGeom>
            <a:solidFill>
              <a:srgbClr val="80BD41">
                <a:alpha val="100000"/>
              </a:srgbClr>
            </a:solidFill>
          </p:spPr>
          <p:txBody>
            <a:bodyPr/>
            <a:lstStyle/>
            <a:p/>
          </p:txBody>
        </p:sp>
        <p:sp>
          <p:nvSpPr>
            <p:cNvPr id="39" name="rc39"/>
            <p:cNvSpPr/>
            <p:nvPr/>
          </p:nvSpPr>
          <p:spPr>
            <a:xfrm>
              <a:off x="3237007" y="2404970"/>
              <a:ext cx="249522" cy="128161"/>
            </a:xfrm>
            <a:prstGeom prst="rect">
              <a:avLst/>
            </a:prstGeom>
            <a:solidFill>
              <a:srgbClr val="1CABE2">
                <a:alpha val="100000"/>
              </a:srgbClr>
            </a:solidFill>
          </p:spPr>
          <p:txBody>
            <a:bodyPr/>
            <a:lstStyle/>
            <a:p/>
          </p:txBody>
        </p:sp>
        <p:sp>
          <p:nvSpPr>
            <p:cNvPr id="40" name="rc40"/>
            <p:cNvSpPr/>
            <p:nvPr/>
          </p:nvSpPr>
          <p:spPr>
            <a:xfrm>
              <a:off x="3514255" y="2532824"/>
              <a:ext cx="249522" cy="1473860"/>
            </a:xfrm>
            <a:prstGeom prst="rect">
              <a:avLst/>
            </a:prstGeom>
            <a:solidFill>
              <a:srgbClr val="80BD41">
                <a:alpha val="100000"/>
              </a:srgbClr>
            </a:solidFill>
          </p:spPr>
          <p:txBody>
            <a:bodyPr/>
            <a:lstStyle/>
            <a:p/>
          </p:txBody>
        </p:sp>
        <p:sp>
          <p:nvSpPr>
            <p:cNvPr id="41" name="rc41"/>
            <p:cNvSpPr/>
            <p:nvPr/>
          </p:nvSpPr>
          <p:spPr>
            <a:xfrm>
              <a:off x="3514255" y="2368925"/>
              <a:ext cx="249522" cy="163899"/>
            </a:xfrm>
            <a:prstGeom prst="rect">
              <a:avLst/>
            </a:prstGeom>
            <a:solidFill>
              <a:srgbClr val="1CABE2">
                <a:alpha val="100000"/>
              </a:srgbClr>
            </a:solidFill>
          </p:spPr>
          <p:txBody>
            <a:bodyPr/>
            <a:lstStyle/>
            <a:p/>
          </p:txBody>
        </p:sp>
        <p:sp>
          <p:nvSpPr>
            <p:cNvPr id="42" name="rc42"/>
            <p:cNvSpPr/>
            <p:nvPr/>
          </p:nvSpPr>
          <p:spPr>
            <a:xfrm>
              <a:off x="3791502" y="2574723"/>
              <a:ext cx="249522" cy="1431961"/>
            </a:xfrm>
            <a:prstGeom prst="rect">
              <a:avLst/>
            </a:prstGeom>
            <a:solidFill>
              <a:srgbClr val="80BD41">
                <a:alpha val="100000"/>
              </a:srgbClr>
            </a:solidFill>
          </p:spPr>
          <p:txBody>
            <a:bodyPr/>
            <a:lstStyle/>
            <a:p/>
          </p:txBody>
        </p:sp>
        <p:sp>
          <p:nvSpPr>
            <p:cNvPr id="43" name="rc43"/>
            <p:cNvSpPr/>
            <p:nvPr/>
          </p:nvSpPr>
          <p:spPr>
            <a:xfrm>
              <a:off x="3791502" y="2322097"/>
              <a:ext cx="249522" cy="252626"/>
            </a:xfrm>
            <a:prstGeom prst="rect">
              <a:avLst/>
            </a:prstGeom>
            <a:solidFill>
              <a:srgbClr val="1CABE2">
                <a:alpha val="100000"/>
              </a:srgbClr>
            </a:solidFill>
          </p:spPr>
          <p:txBody>
            <a:bodyPr/>
            <a:lstStyle/>
            <a:p/>
          </p:txBody>
        </p:sp>
        <p:sp>
          <p:nvSpPr>
            <p:cNvPr id="44" name="rc44"/>
            <p:cNvSpPr/>
            <p:nvPr/>
          </p:nvSpPr>
          <p:spPr>
            <a:xfrm>
              <a:off x="4068750" y="2536829"/>
              <a:ext cx="249522" cy="1469855"/>
            </a:xfrm>
            <a:prstGeom prst="rect">
              <a:avLst/>
            </a:prstGeom>
            <a:solidFill>
              <a:srgbClr val="80BD41">
                <a:alpha val="100000"/>
              </a:srgbClr>
            </a:solidFill>
          </p:spPr>
          <p:txBody>
            <a:bodyPr/>
            <a:lstStyle/>
            <a:p/>
          </p:txBody>
        </p:sp>
        <p:sp>
          <p:nvSpPr>
            <p:cNvPr id="45" name="rc45"/>
            <p:cNvSpPr/>
            <p:nvPr/>
          </p:nvSpPr>
          <p:spPr>
            <a:xfrm>
              <a:off x="4068750" y="2373546"/>
              <a:ext cx="249522" cy="163283"/>
            </a:xfrm>
            <a:prstGeom prst="rect">
              <a:avLst/>
            </a:prstGeom>
            <a:solidFill>
              <a:srgbClr val="1CABE2">
                <a:alpha val="100000"/>
              </a:srgbClr>
            </a:solidFill>
          </p:spPr>
          <p:txBody>
            <a:bodyPr/>
            <a:lstStyle/>
            <a:p/>
          </p:txBody>
        </p:sp>
        <p:sp>
          <p:nvSpPr>
            <p:cNvPr id="46" name="rc46"/>
            <p:cNvSpPr/>
            <p:nvPr/>
          </p:nvSpPr>
          <p:spPr>
            <a:xfrm>
              <a:off x="4345998" y="2571026"/>
              <a:ext cx="249522" cy="1435658"/>
            </a:xfrm>
            <a:prstGeom prst="rect">
              <a:avLst/>
            </a:prstGeom>
            <a:solidFill>
              <a:srgbClr val="80BD41">
                <a:alpha val="100000"/>
              </a:srgbClr>
            </a:solidFill>
          </p:spPr>
          <p:txBody>
            <a:bodyPr/>
            <a:lstStyle/>
            <a:p/>
          </p:txBody>
        </p:sp>
        <p:sp>
          <p:nvSpPr>
            <p:cNvPr id="47" name="rc47"/>
            <p:cNvSpPr/>
            <p:nvPr/>
          </p:nvSpPr>
          <p:spPr>
            <a:xfrm>
              <a:off x="4345998" y="2462890"/>
              <a:ext cx="249522" cy="108136"/>
            </a:xfrm>
            <a:prstGeom prst="rect">
              <a:avLst/>
            </a:prstGeom>
            <a:solidFill>
              <a:srgbClr val="1CABE2">
                <a:alpha val="100000"/>
              </a:srgbClr>
            </a:solidFill>
          </p:spPr>
          <p:txBody>
            <a:bodyPr/>
            <a:lstStyle/>
            <a:p/>
          </p:txBody>
        </p:sp>
        <p:sp>
          <p:nvSpPr>
            <p:cNvPr id="48" name="rc48"/>
            <p:cNvSpPr/>
            <p:nvPr/>
          </p:nvSpPr>
          <p:spPr>
            <a:xfrm>
              <a:off x="4623245" y="2617238"/>
              <a:ext cx="249522" cy="1389446"/>
            </a:xfrm>
            <a:prstGeom prst="rect">
              <a:avLst/>
            </a:prstGeom>
            <a:solidFill>
              <a:srgbClr val="80BD41">
                <a:alpha val="100000"/>
              </a:srgbClr>
            </a:solidFill>
          </p:spPr>
          <p:txBody>
            <a:bodyPr/>
            <a:lstStyle/>
            <a:p/>
          </p:txBody>
        </p:sp>
        <p:sp>
          <p:nvSpPr>
            <p:cNvPr id="49" name="rc49"/>
            <p:cNvSpPr/>
            <p:nvPr/>
          </p:nvSpPr>
          <p:spPr>
            <a:xfrm>
              <a:off x="4623245" y="2496471"/>
              <a:ext cx="249522" cy="120767"/>
            </a:xfrm>
            <a:prstGeom prst="rect">
              <a:avLst/>
            </a:prstGeom>
            <a:solidFill>
              <a:srgbClr val="1CABE2">
                <a:alpha val="100000"/>
              </a:srgbClr>
            </a:solidFill>
          </p:spPr>
          <p:txBody>
            <a:bodyPr/>
            <a:lstStyle/>
            <a:p/>
          </p:txBody>
        </p:sp>
        <p:sp>
          <p:nvSpPr>
            <p:cNvPr id="50" name="rc50"/>
            <p:cNvSpPr/>
            <p:nvPr/>
          </p:nvSpPr>
          <p:spPr>
            <a:xfrm>
              <a:off x="4900493" y="2718597"/>
              <a:ext cx="249522" cy="1288087"/>
            </a:xfrm>
            <a:prstGeom prst="rect">
              <a:avLst/>
            </a:prstGeom>
            <a:solidFill>
              <a:srgbClr val="80BD41">
                <a:alpha val="100000"/>
              </a:srgbClr>
            </a:solidFill>
          </p:spPr>
          <p:txBody>
            <a:bodyPr/>
            <a:lstStyle/>
            <a:p/>
          </p:txBody>
        </p:sp>
        <p:sp>
          <p:nvSpPr>
            <p:cNvPr id="51" name="rc51"/>
            <p:cNvSpPr/>
            <p:nvPr/>
          </p:nvSpPr>
          <p:spPr>
            <a:xfrm>
              <a:off x="4900493" y="2575339"/>
              <a:ext cx="249522" cy="143257"/>
            </a:xfrm>
            <a:prstGeom prst="rect">
              <a:avLst/>
            </a:prstGeom>
            <a:solidFill>
              <a:srgbClr val="1CABE2">
                <a:alpha val="100000"/>
              </a:srgbClr>
            </a:solidFill>
          </p:spPr>
          <p:txBody>
            <a:bodyPr/>
            <a:lstStyle/>
            <a:p/>
          </p:txBody>
        </p:sp>
        <p:sp>
          <p:nvSpPr>
            <p:cNvPr id="52" name="rc52"/>
            <p:cNvSpPr/>
            <p:nvPr/>
          </p:nvSpPr>
          <p:spPr>
            <a:xfrm>
              <a:off x="5177741" y="2605839"/>
              <a:ext cx="249522" cy="1400845"/>
            </a:xfrm>
            <a:prstGeom prst="rect">
              <a:avLst/>
            </a:prstGeom>
            <a:solidFill>
              <a:srgbClr val="80BD41">
                <a:alpha val="100000"/>
              </a:srgbClr>
            </a:solidFill>
          </p:spPr>
          <p:txBody>
            <a:bodyPr/>
            <a:lstStyle/>
            <a:p/>
          </p:txBody>
        </p:sp>
        <p:sp>
          <p:nvSpPr>
            <p:cNvPr id="53" name="rc53"/>
            <p:cNvSpPr/>
            <p:nvPr/>
          </p:nvSpPr>
          <p:spPr>
            <a:xfrm>
              <a:off x="5177741" y="2450258"/>
              <a:ext cx="249522" cy="155581"/>
            </a:xfrm>
            <a:prstGeom prst="rect">
              <a:avLst/>
            </a:prstGeom>
            <a:solidFill>
              <a:srgbClr val="1CABE2">
                <a:alpha val="100000"/>
              </a:srgbClr>
            </a:solidFill>
          </p:spPr>
          <p:txBody>
            <a:bodyPr/>
            <a:lstStyle/>
            <a:p/>
          </p:txBody>
        </p:sp>
        <p:sp>
          <p:nvSpPr>
            <p:cNvPr id="54" name="rc54"/>
            <p:cNvSpPr/>
            <p:nvPr/>
          </p:nvSpPr>
          <p:spPr>
            <a:xfrm>
              <a:off x="5454988" y="2680703"/>
              <a:ext cx="249522" cy="1325981"/>
            </a:xfrm>
            <a:prstGeom prst="rect">
              <a:avLst/>
            </a:prstGeom>
            <a:solidFill>
              <a:srgbClr val="80BD41">
                <a:alpha val="100000"/>
              </a:srgbClr>
            </a:solidFill>
          </p:spPr>
          <p:txBody>
            <a:bodyPr/>
            <a:lstStyle/>
            <a:p/>
          </p:txBody>
        </p:sp>
        <p:sp>
          <p:nvSpPr>
            <p:cNvPr id="55" name="rc55"/>
            <p:cNvSpPr/>
            <p:nvPr/>
          </p:nvSpPr>
          <p:spPr>
            <a:xfrm>
              <a:off x="5454988" y="2482607"/>
              <a:ext cx="249522" cy="198096"/>
            </a:xfrm>
            <a:prstGeom prst="rect">
              <a:avLst/>
            </a:prstGeom>
            <a:solidFill>
              <a:srgbClr val="1CABE2">
                <a:alpha val="100000"/>
              </a:srgbClr>
            </a:solidFill>
          </p:spPr>
          <p:txBody>
            <a:bodyPr/>
            <a:lstStyle/>
            <a:p/>
          </p:txBody>
        </p:sp>
        <p:sp>
          <p:nvSpPr>
            <p:cNvPr id="56" name="rc56"/>
            <p:cNvSpPr/>
            <p:nvPr/>
          </p:nvSpPr>
          <p:spPr>
            <a:xfrm>
              <a:off x="5732236" y="2700728"/>
              <a:ext cx="249522" cy="1305956"/>
            </a:xfrm>
            <a:prstGeom prst="rect">
              <a:avLst/>
            </a:prstGeom>
            <a:solidFill>
              <a:srgbClr val="80BD41">
                <a:alpha val="100000"/>
              </a:srgbClr>
            </a:solidFill>
          </p:spPr>
          <p:txBody>
            <a:bodyPr/>
            <a:lstStyle/>
            <a:p/>
          </p:txBody>
        </p:sp>
        <p:sp>
          <p:nvSpPr>
            <p:cNvPr id="57" name="rc57"/>
            <p:cNvSpPr/>
            <p:nvPr/>
          </p:nvSpPr>
          <p:spPr>
            <a:xfrm>
              <a:off x="5732236" y="2539294"/>
              <a:ext cx="249522" cy="161434"/>
            </a:xfrm>
            <a:prstGeom prst="rect">
              <a:avLst/>
            </a:prstGeom>
            <a:solidFill>
              <a:srgbClr val="1CABE2">
                <a:alpha val="100000"/>
              </a:srgbClr>
            </a:solidFill>
          </p:spPr>
          <p:txBody>
            <a:bodyPr/>
            <a:lstStyle/>
            <a:p/>
          </p:txBody>
        </p:sp>
        <p:sp>
          <p:nvSpPr>
            <p:cNvPr id="58" name="rc58"/>
            <p:cNvSpPr/>
            <p:nvPr/>
          </p:nvSpPr>
          <p:spPr>
            <a:xfrm>
              <a:off x="6009484" y="2828582"/>
              <a:ext cx="249522" cy="1178102"/>
            </a:xfrm>
            <a:prstGeom prst="rect">
              <a:avLst/>
            </a:prstGeom>
            <a:solidFill>
              <a:srgbClr val="80BD41">
                <a:alpha val="100000"/>
              </a:srgbClr>
            </a:solidFill>
          </p:spPr>
          <p:txBody>
            <a:bodyPr/>
            <a:lstStyle/>
            <a:p/>
          </p:txBody>
        </p:sp>
        <p:sp>
          <p:nvSpPr>
            <p:cNvPr id="59" name="rc59"/>
            <p:cNvSpPr/>
            <p:nvPr/>
          </p:nvSpPr>
          <p:spPr>
            <a:xfrm>
              <a:off x="6009484" y="2667764"/>
              <a:ext cx="249522" cy="160818"/>
            </a:xfrm>
            <a:prstGeom prst="rect">
              <a:avLst/>
            </a:prstGeom>
            <a:solidFill>
              <a:srgbClr val="1CABE2">
                <a:alpha val="100000"/>
              </a:srgbClr>
            </a:solidFill>
          </p:spPr>
          <p:txBody>
            <a:bodyPr/>
            <a:lstStyle/>
            <a:p/>
          </p:txBody>
        </p:sp>
        <p:sp>
          <p:nvSpPr>
            <p:cNvPr id="60" name="rc60"/>
            <p:cNvSpPr/>
            <p:nvPr/>
          </p:nvSpPr>
          <p:spPr>
            <a:xfrm>
              <a:off x="6286731" y="2820264"/>
              <a:ext cx="249522" cy="1186420"/>
            </a:xfrm>
            <a:prstGeom prst="rect">
              <a:avLst/>
            </a:prstGeom>
            <a:solidFill>
              <a:srgbClr val="80BD41">
                <a:alpha val="100000"/>
              </a:srgbClr>
            </a:solidFill>
          </p:spPr>
          <p:txBody>
            <a:bodyPr/>
            <a:lstStyle/>
            <a:p/>
          </p:txBody>
        </p:sp>
        <p:sp>
          <p:nvSpPr>
            <p:cNvPr id="61" name="rc61"/>
            <p:cNvSpPr/>
            <p:nvPr/>
          </p:nvSpPr>
          <p:spPr>
            <a:xfrm>
              <a:off x="6286731" y="2730920"/>
              <a:ext cx="249522" cy="89343"/>
            </a:xfrm>
            <a:prstGeom prst="rect">
              <a:avLst/>
            </a:prstGeom>
            <a:solidFill>
              <a:srgbClr val="1CABE2">
                <a:alpha val="100000"/>
              </a:srgbClr>
            </a:solidFill>
          </p:spPr>
          <p:txBody>
            <a:bodyPr/>
            <a:lstStyle/>
            <a:p/>
          </p:txBody>
        </p:sp>
        <p:sp>
          <p:nvSpPr>
            <p:cNvPr id="62" name="rc62"/>
            <p:cNvSpPr/>
            <p:nvPr/>
          </p:nvSpPr>
          <p:spPr>
            <a:xfrm>
              <a:off x="6563979" y="2915769"/>
              <a:ext cx="249522" cy="1090915"/>
            </a:xfrm>
            <a:prstGeom prst="rect">
              <a:avLst/>
            </a:prstGeom>
            <a:solidFill>
              <a:srgbClr val="80BD41">
                <a:alpha val="100000"/>
              </a:srgbClr>
            </a:solidFill>
          </p:spPr>
          <p:txBody>
            <a:bodyPr/>
            <a:lstStyle/>
            <a:p/>
          </p:txBody>
        </p:sp>
        <p:sp>
          <p:nvSpPr>
            <p:cNvPr id="63" name="rc63"/>
            <p:cNvSpPr/>
            <p:nvPr/>
          </p:nvSpPr>
          <p:spPr>
            <a:xfrm>
              <a:off x="6563979" y="2807941"/>
              <a:ext cx="249522" cy="107828"/>
            </a:xfrm>
            <a:prstGeom prst="rect">
              <a:avLst/>
            </a:prstGeom>
            <a:solidFill>
              <a:srgbClr val="1CABE2">
                <a:alpha val="100000"/>
              </a:srgbClr>
            </a:solidFill>
          </p:spPr>
          <p:txBody>
            <a:bodyPr/>
            <a:lstStyle/>
            <a:p/>
          </p:txBody>
        </p:sp>
        <p:sp>
          <p:nvSpPr>
            <p:cNvPr id="64" name="rc64"/>
            <p:cNvSpPr/>
            <p:nvPr/>
          </p:nvSpPr>
          <p:spPr>
            <a:xfrm>
              <a:off x="6841227" y="3035305"/>
              <a:ext cx="249522" cy="971380"/>
            </a:xfrm>
            <a:prstGeom prst="rect">
              <a:avLst/>
            </a:prstGeom>
            <a:solidFill>
              <a:srgbClr val="80BD41">
                <a:alpha val="100000"/>
              </a:srgbClr>
            </a:solidFill>
          </p:spPr>
          <p:txBody>
            <a:bodyPr/>
            <a:lstStyle/>
            <a:p/>
          </p:txBody>
        </p:sp>
        <p:sp>
          <p:nvSpPr>
            <p:cNvPr id="65" name="rc65"/>
            <p:cNvSpPr/>
            <p:nvPr/>
          </p:nvSpPr>
          <p:spPr>
            <a:xfrm>
              <a:off x="6841227" y="2877259"/>
              <a:ext cx="249522" cy="158045"/>
            </a:xfrm>
            <a:prstGeom prst="rect">
              <a:avLst/>
            </a:prstGeom>
            <a:solidFill>
              <a:srgbClr val="1CABE2">
                <a:alpha val="100000"/>
              </a:srgbClr>
            </a:solidFill>
          </p:spPr>
          <p:txBody>
            <a:bodyPr/>
            <a:lstStyle/>
            <a:p/>
          </p:txBody>
        </p:sp>
        <p:sp>
          <p:nvSpPr>
            <p:cNvPr id="66" name="rc66"/>
            <p:cNvSpPr/>
            <p:nvPr/>
          </p:nvSpPr>
          <p:spPr>
            <a:xfrm>
              <a:off x="7118474" y="3082749"/>
              <a:ext cx="249522" cy="923935"/>
            </a:xfrm>
            <a:prstGeom prst="rect">
              <a:avLst/>
            </a:prstGeom>
            <a:solidFill>
              <a:srgbClr val="80BD41">
                <a:alpha val="100000"/>
              </a:srgbClr>
            </a:solidFill>
          </p:spPr>
          <p:txBody>
            <a:bodyPr/>
            <a:lstStyle/>
            <a:p/>
          </p:txBody>
        </p:sp>
        <p:sp>
          <p:nvSpPr>
            <p:cNvPr id="67" name="rc67"/>
            <p:cNvSpPr/>
            <p:nvPr/>
          </p:nvSpPr>
          <p:spPr>
            <a:xfrm>
              <a:off x="7118474" y="2944729"/>
              <a:ext cx="249522" cy="138020"/>
            </a:xfrm>
            <a:prstGeom prst="rect">
              <a:avLst/>
            </a:prstGeom>
            <a:solidFill>
              <a:srgbClr val="1CABE2">
                <a:alpha val="100000"/>
              </a:srgbClr>
            </a:solidFill>
          </p:spPr>
          <p:txBody>
            <a:bodyPr/>
            <a:lstStyle/>
            <a:p/>
          </p:txBody>
        </p:sp>
        <p:sp>
          <p:nvSpPr>
            <p:cNvPr id="68" name="rc68"/>
            <p:cNvSpPr/>
            <p:nvPr/>
          </p:nvSpPr>
          <p:spPr>
            <a:xfrm>
              <a:off x="7395722" y="3146522"/>
              <a:ext cx="249522" cy="860162"/>
            </a:xfrm>
            <a:prstGeom prst="rect">
              <a:avLst/>
            </a:prstGeom>
            <a:solidFill>
              <a:srgbClr val="80BD41">
                <a:alpha val="100000"/>
              </a:srgbClr>
            </a:solidFill>
          </p:spPr>
          <p:txBody>
            <a:bodyPr/>
            <a:lstStyle/>
            <a:p/>
          </p:txBody>
        </p:sp>
        <p:sp>
          <p:nvSpPr>
            <p:cNvPr id="69" name="rc69"/>
            <p:cNvSpPr/>
            <p:nvPr/>
          </p:nvSpPr>
          <p:spPr>
            <a:xfrm>
              <a:off x="7395722" y="3029143"/>
              <a:ext cx="249522" cy="117378"/>
            </a:xfrm>
            <a:prstGeom prst="rect">
              <a:avLst/>
            </a:prstGeom>
            <a:solidFill>
              <a:srgbClr val="1CABE2">
                <a:alpha val="100000"/>
              </a:srgbClr>
            </a:solidFill>
          </p:spPr>
          <p:txBody>
            <a:bodyPr/>
            <a:lstStyle/>
            <a:p/>
          </p:txBody>
        </p:sp>
        <p:sp>
          <p:nvSpPr>
            <p:cNvPr id="70" name="rc70"/>
            <p:cNvSpPr/>
            <p:nvPr/>
          </p:nvSpPr>
          <p:spPr>
            <a:xfrm>
              <a:off x="7672970" y="3131426"/>
              <a:ext cx="249522" cy="875258"/>
            </a:xfrm>
            <a:prstGeom prst="rect">
              <a:avLst/>
            </a:prstGeom>
            <a:solidFill>
              <a:srgbClr val="80BD41">
                <a:alpha val="100000"/>
              </a:srgbClr>
            </a:solidFill>
          </p:spPr>
          <p:txBody>
            <a:bodyPr/>
            <a:lstStyle/>
            <a:p/>
          </p:txBody>
        </p:sp>
        <p:sp>
          <p:nvSpPr>
            <p:cNvPr id="71" name="rc71"/>
            <p:cNvSpPr/>
            <p:nvPr/>
          </p:nvSpPr>
          <p:spPr>
            <a:xfrm>
              <a:off x="7672970" y="3000800"/>
              <a:ext cx="249522" cy="130626"/>
            </a:xfrm>
            <a:prstGeom prst="rect">
              <a:avLst/>
            </a:prstGeom>
            <a:solidFill>
              <a:srgbClr val="1CABE2">
                <a:alpha val="100000"/>
              </a:srgbClr>
            </a:solidFill>
          </p:spPr>
          <p:txBody>
            <a:bodyPr/>
            <a:lstStyle/>
            <a:p/>
          </p:txBody>
        </p:sp>
        <p:sp>
          <p:nvSpPr>
            <p:cNvPr id="72" name="rc72"/>
            <p:cNvSpPr/>
            <p:nvPr/>
          </p:nvSpPr>
          <p:spPr>
            <a:xfrm>
              <a:off x="7950217" y="3162542"/>
              <a:ext cx="249522" cy="844142"/>
            </a:xfrm>
            <a:prstGeom prst="rect">
              <a:avLst/>
            </a:prstGeom>
            <a:solidFill>
              <a:srgbClr val="80BD41">
                <a:alpha val="100000"/>
              </a:srgbClr>
            </a:solidFill>
          </p:spPr>
          <p:txBody>
            <a:bodyPr/>
            <a:lstStyle/>
            <a:p/>
          </p:txBody>
        </p:sp>
        <p:sp>
          <p:nvSpPr>
            <p:cNvPr id="73" name="rc73"/>
            <p:cNvSpPr/>
            <p:nvPr/>
          </p:nvSpPr>
          <p:spPr>
            <a:xfrm>
              <a:off x="7950217" y="3025138"/>
              <a:ext cx="249522" cy="137404"/>
            </a:xfrm>
            <a:prstGeom prst="rect">
              <a:avLst/>
            </a:prstGeom>
            <a:solidFill>
              <a:srgbClr val="1CABE2">
                <a:alpha val="100000"/>
              </a:srgbClr>
            </a:solidFill>
          </p:spPr>
          <p:txBody>
            <a:bodyPr/>
            <a:lstStyle/>
            <a:p/>
          </p:txBody>
        </p:sp>
        <p:sp>
          <p:nvSpPr>
            <p:cNvPr id="74" name="pl74"/>
            <p:cNvSpPr/>
            <p:nvPr/>
          </p:nvSpPr>
          <p:spPr>
            <a:xfrm>
              <a:off x="1421035" y="1254838"/>
              <a:ext cx="6653943" cy="365040"/>
            </a:xfrm>
            <a:custGeom>
              <a:avLst/>
              <a:pathLst>
                <a:path w="6653943" h="365040">
                  <a:moveTo>
                    <a:pt x="0" y="84240"/>
                  </a:moveTo>
                  <a:lnTo>
                    <a:pt x="277247" y="28080"/>
                  </a:lnTo>
                  <a:lnTo>
                    <a:pt x="554495" y="28080"/>
                  </a:lnTo>
                  <a:lnTo>
                    <a:pt x="831742" y="0"/>
                  </a:lnTo>
                  <a:lnTo>
                    <a:pt x="1108990" y="0"/>
                  </a:lnTo>
                  <a:lnTo>
                    <a:pt x="1386238" y="0"/>
                  </a:lnTo>
                  <a:lnTo>
                    <a:pt x="1663485" y="28080"/>
                  </a:lnTo>
                  <a:lnTo>
                    <a:pt x="1940733" y="168480"/>
                  </a:lnTo>
                  <a:lnTo>
                    <a:pt x="2217981" y="224640"/>
                  </a:lnTo>
                  <a:lnTo>
                    <a:pt x="2495228" y="365040"/>
                  </a:lnTo>
                  <a:lnTo>
                    <a:pt x="2772476" y="224640"/>
                  </a:lnTo>
                  <a:lnTo>
                    <a:pt x="3049724" y="140400"/>
                  </a:lnTo>
                  <a:lnTo>
                    <a:pt x="3326971" y="168480"/>
                  </a:lnTo>
                  <a:lnTo>
                    <a:pt x="3604219" y="224640"/>
                  </a:lnTo>
                  <a:lnTo>
                    <a:pt x="3881467" y="224640"/>
                  </a:lnTo>
                  <a:lnTo>
                    <a:pt x="4158714" y="308880"/>
                  </a:lnTo>
                  <a:lnTo>
                    <a:pt x="4435962" y="252720"/>
                  </a:lnTo>
                  <a:lnTo>
                    <a:pt x="4713210" y="280800"/>
                  </a:lnTo>
                  <a:lnTo>
                    <a:pt x="4990457" y="140400"/>
                  </a:lnTo>
                  <a:lnTo>
                    <a:pt x="5267705" y="196560"/>
                  </a:lnTo>
                  <a:lnTo>
                    <a:pt x="5544953" y="336960"/>
                  </a:lnTo>
                  <a:lnTo>
                    <a:pt x="5822200" y="308880"/>
                  </a:lnTo>
                  <a:lnTo>
                    <a:pt x="6099448" y="280800"/>
                  </a:lnTo>
                  <a:lnTo>
                    <a:pt x="6376696" y="308880"/>
                  </a:lnTo>
                  <a:lnTo>
                    <a:pt x="6653943" y="33696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78" name="tx78"/>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9" name="tx79"/>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1" name="tx81"/>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2" name="tx82"/>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3" name="tx83"/>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4" name="tx84"/>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5" name="tx85"/>
            <p:cNvSpPr/>
            <p:nvPr/>
          </p:nvSpPr>
          <p:spPr>
            <a:xfrm>
              <a:off x="1329607" y="23771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48.5</a:t>
              </a:r>
            </a:p>
          </p:txBody>
        </p:sp>
        <p:sp>
          <p:nvSpPr>
            <p:cNvPr id="86" name="tx86"/>
            <p:cNvSpPr/>
            <p:nvPr/>
          </p:nvSpPr>
          <p:spPr>
            <a:xfrm>
              <a:off x="2715845" y="22838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51.5</a:t>
              </a:r>
            </a:p>
          </p:txBody>
        </p:sp>
        <p:sp>
          <p:nvSpPr>
            <p:cNvPr id="87" name="tx87"/>
            <p:cNvSpPr/>
            <p:nvPr/>
          </p:nvSpPr>
          <p:spPr>
            <a:xfrm>
              <a:off x="4141260" y="2237266"/>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a:t>
              </a:r>
            </a:p>
          </p:txBody>
        </p:sp>
        <p:sp>
          <p:nvSpPr>
            <p:cNvPr id="88" name="tx88"/>
            <p:cNvSpPr/>
            <p:nvPr/>
          </p:nvSpPr>
          <p:spPr>
            <a:xfrm>
              <a:off x="5488322" y="23463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49.5</a:t>
              </a:r>
            </a:p>
          </p:txBody>
        </p:sp>
        <p:sp>
          <p:nvSpPr>
            <p:cNvPr id="89" name="tx89"/>
            <p:cNvSpPr/>
            <p:nvPr/>
          </p:nvSpPr>
          <p:spPr>
            <a:xfrm>
              <a:off x="6597312" y="26719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38.9</a:t>
              </a:r>
            </a:p>
          </p:txBody>
        </p:sp>
        <p:sp>
          <p:nvSpPr>
            <p:cNvPr id="90" name="tx90"/>
            <p:cNvSpPr/>
            <p:nvPr/>
          </p:nvSpPr>
          <p:spPr>
            <a:xfrm>
              <a:off x="6874560" y="27409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36.7</a:t>
              </a:r>
            </a:p>
          </p:txBody>
        </p:sp>
        <p:sp>
          <p:nvSpPr>
            <p:cNvPr id="91" name="tx91"/>
            <p:cNvSpPr/>
            <p:nvPr/>
          </p:nvSpPr>
          <p:spPr>
            <a:xfrm>
              <a:off x="7151808" y="280875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34.5</a:t>
              </a:r>
            </a:p>
          </p:txBody>
        </p:sp>
        <p:sp>
          <p:nvSpPr>
            <p:cNvPr id="92" name="tx92"/>
            <p:cNvSpPr/>
            <p:nvPr/>
          </p:nvSpPr>
          <p:spPr>
            <a:xfrm>
              <a:off x="7429055" y="28934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31.7</a:t>
              </a:r>
            </a:p>
          </p:txBody>
        </p:sp>
        <p:sp>
          <p:nvSpPr>
            <p:cNvPr id="93" name="tx93"/>
            <p:cNvSpPr/>
            <p:nvPr/>
          </p:nvSpPr>
          <p:spPr>
            <a:xfrm>
              <a:off x="7706303" y="286482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32.6</a:t>
              </a:r>
            </a:p>
          </p:txBody>
        </p:sp>
        <p:sp>
          <p:nvSpPr>
            <p:cNvPr id="94" name="tx94"/>
            <p:cNvSpPr/>
            <p:nvPr/>
          </p:nvSpPr>
          <p:spPr>
            <a:xfrm>
              <a:off x="7983551" y="288916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31.9</a:t>
              </a:r>
            </a:p>
          </p:txBody>
        </p:sp>
        <p:sp>
          <p:nvSpPr>
            <p:cNvPr id="95" name="pl95"/>
            <p:cNvSpPr/>
            <p:nvPr/>
          </p:nvSpPr>
          <p:spPr>
            <a:xfrm>
              <a:off x="1421035"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198678"/>
              <a:ext cx="0" cy="280800"/>
            </a:xfrm>
            <a:custGeom>
              <a:avLst/>
              <a:pathLst>
                <a:path w="0" h="280800">
                  <a:moveTo>
                    <a:pt x="0" y="28080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198678"/>
              <a:ext cx="0" cy="252720"/>
            </a:xfrm>
            <a:custGeom>
              <a:avLst/>
              <a:pathLst>
                <a:path w="0" h="252720">
                  <a:moveTo>
                    <a:pt x="0" y="25272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198678"/>
              <a:ext cx="0" cy="393120"/>
            </a:xfrm>
            <a:custGeom>
              <a:avLst/>
              <a:pathLst>
                <a:path w="0" h="393120">
                  <a:moveTo>
                    <a:pt x="0" y="393120"/>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2621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46.1</a:t>
              </a:r>
            </a:p>
          </p:txBody>
        </p:sp>
        <p:sp>
          <p:nvSpPr>
            <p:cNvPr id="106" name="tx106"/>
            <p:cNvSpPr/>
            <p:nvPr/>
          </p:nvSpPr>
          <p:spPr>
            <a:xfrm>
              <a:off x="1355732" y="251648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07" name="tx107"/>
            <p:cNvSpPr/>
            <p:nvPr/>
          </p:nvSpPr>
          <p:spPr>
            <a:xfrm>
              <a:off x="2715845" y="319404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50.5</a:t>
              </a:r>
            </a:p>
          </p:txBody>
        </p:sp>
        <p:sp>
          <p:nvSpPr>
            <p:cNvPr id="108" name="tx108"/>
            <p:cNvSpPr/>
            <p:nvPr/>
          </p:nvSpPr>
          <p:spPr>
            <a:xfrm>
              <a:off x="2781148" y="2401723"/>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a:t>
              </a:r>
            </a:p>
          </p:txBody>
        </p:sp>
        <p:sp>
          <p:nvSpPr>
            <p:cNvPr id="109" name="tx109"/>
            <p:cNvSpPr/>
            <p:nvPr/>
          </p:nvSpPr>
          <p:spPr>
            <a:xfrm>
              <a:off x="4102084" y="3238131"/>
              <a:ext cx="182855"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47.7</a:t>
              </a:r>
            </a:p>
          </p:txBody>
        </p:sp>
        <p:sp>
          <p:nvSpPr>
            <p:cNvPr id="110" name="tx110"/>
            <p:cNvSpPr/>
            <p:nvPr/>
          </p:nvSpPr>
          <p:spPr>
            <a:xfrm>
              <a:off x="4128209" y="242009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11" name="tx111"/>
            <p:cNvSpPr/>
            <p:nvPr/>
          </p:nvSpPr>
          <p:spPr>
            <a:xfrm>
              <a:off x="5527499" y="3308600"/>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12" name="tx112"/>
            <p:cNvSpPr/>
            <p:nvPr/>
          </p:nvSpPr>
          <p:spPr>
            <a:xfrm>
              <a:off x="5514447" y="254660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13" name="tx113"/>
            <p:cNvSpPr/>
            <p:nvPr/>
          </p:nvSpPr>
          <p:spPr>
            <a:xfrm>
              <a:off x="6597312" y="342613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35.4</a:t>
              </a:r>
            </a:p>
          </p:txBody>
        </p:sp>
        <p:sp>
          <p:nvSpPr>
            <p:cNvPr id="114" name="tx114"/>
            <p:cNvSpPr/>
            <p:nvPr/>
          </p:nvSpPr>
          <p:spPr>
            <a:xfrm>
              <a:off x="6623438" y="282676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a:t>
              </a:r>
            </a:p>
          </p:txBody>
        </p:sp>
        <p:sp>
          <p:nvSpPr>
            <p:cNvPr id="115" name="tx115"/>
            <p:cNvSpPr/>
            <p:nvPr/>
          </p:nvSpPr>
          <p:spPr>
            <a:xfrm>
              <a:off x="6874560" y="348590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31.5</a:t>
              </a:r>
            </a:p>
          </p:txBody>
        </p:sp>
        <p:sp>
          <p:nvSpPr>
            <p:cNvPr id="116" name="tx116"/>
            <p:cNvSpPr/>
            <p:nvPr/>
          </p:nvSpPr>
          <p:spPr>
            <a:xfrm>
              <a:off x="6900686" y="292123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17" name="tx117"/>
            <p:cNvSpPr/>
            <p:nvPr/>
          </p:nvSpPr>
          <p:spPr>
            <a:xfrm>
              <a:off x="7190985" y="3509623"/>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a:t>
              </a:r>
            </a:p>
          </p:txBody>
        </p:sp>
        <p:sp>
          <p:nvSpPr>
            <p:cNvPr id="118" name="tx118"/>
            <p:cNvSpPr/>
            <p:nvPr/>
          </p:nvSpPr>
          <p:spPr>
            <a:xfrm>
              <a:off x="7177933" y="2978966"/>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19" name="tx119"/>
            <p:cNvSpPr/>
            <p:nvPr/>
          </p:nvSpPr>
          <p:spPr>
            <a:xfrm>
              <a:off x="7429055" y="35415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27.9</a:t>
              </a:r>
            </a:p>
          </p:txBody>
        </p:sp>
        <p:sp>
          <p:nvSpPr>
            <p:cNvPr id="120" name="tx120"/>
            <p:cNvSpPr/>
            <p:nvPr/>
          </p:nvSpPr>
          <p:spPr>
            <a:xfrm>
              <a:off x="7455181" y="305273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21" name="tx121"/>
            <p:cNvSpPr/>
            <p:nvPr/>
          </p:nvSpPr>
          <p:spPr>
            <a:xfrm>
              <a:off x="7706303" y="35340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28.4</a:t>
              </a:r>
            </a:p>
          </p:txBody>
        </p:sp>
        <p:sp>
          <p:nvSpPr>
            <p:cNvPr id="122" name="tx122"/>
            <p:cNvSpPr/>
            <p:nvPr/>
          </p:nvSpPr>
          <p:spPr>
            <a:xfrm>
              <a:off x="7732429" y="303221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23" name="tx123"/>
            <p:cNvSpPr/>
            <p:nvPr/>
          </p:nvSpPr>
          <p:spPr>
            <a:xfrm>
              <a:off x="7983551" y="355071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27.4</a:t>
              </a:r>
            </a:p>
          </p:txBody>
        </p:sp>
        <p:sp>
          <p:nvSpPr>
            <p:cNvPr id="124" name="tx124"/>
            <p:cNvSpPr/>
            <p:nvPr/>
          </p:nvSpPr>
          <p:spPr>
            <a:xfrm>
              <a:off x="8009676" y="3059067"/>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25" name="tx125"/>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1843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733081" y="24141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733081" y="164566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655386" y="87375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9" name="rc149"/>
            <p:cNvSpPr/>
            <p:nvPr/>
          </p:nvSpPr>
          <p:spPr>
            <a:xfrm>
              <a:off x="4433341" y="4909475"/>
              <a:ext cx="201456" cy="201456"/>
            </a:xfrm>
            <a:prstGeom prst="rect">
              <a:avLst/>
            </a:prstGeom>
            <a:solidFill>
              <a:srgbClr val="1CABE2">
                <a:alpha val="100000"/>
              </a:srgbClr>
            </a:solidFill>
          </p:spPr>
          <p:txBody>
            <a:bodyPr/>
            <a:lstStyle/>
            <a:p/>
          </p:txBody>
        </p:sp>
        <p:sp>
          <p:nvSpPr>
            <p:cNvPr id="150" name="rc150"/>
            <p:cNvSpPr/>
            <p:nvPr/>
          </p:nvSpPr>
          <p:spPr>
            <a:xfrm>
              <a:off x="5638429" y="4909475"/>
              <a:ext cx="201456" cy="201456"/>
            </a:xfrm>
            <a:prstGeom prst="rect">
              <a:avLst/>
            </a:prstGeom>
            <a:solidFill>
              <a:srgbClr val="80BD41">
                <a:alpha val="100000"/>
              </a:srgbClr>
            </a:solidFill>
          </p:spPr>
          <p:txBody>
            <a:bodyPr/>
            <a:lstStyle/>
            <a:p/>
          </p:txBody>
        </p:sp>
        <p:sp>
          <p:nvSpPr>
            <p:cNvPr id="151" name="tx151"/>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4" name="tx154"/>
            <p:cNvSpPr/>
            <p:nvPr/>
          </p:nvSpPr>
          <p:spPr>
            <a:xfrm>
              <a:off x="951100" y="650627"/>
              <a:ext cx="2413754"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Republic of Moldova, 2000-2024</a:t>
              </a:r>
            </a:p>
          </p:txBody>
        </p:sp>
        <p:sp>
          <p:nvSpPr>
            <p:cNvPr id="155" name="pl155"/>
            <p:cNvSpPr/>
            <p:nvPr/>
          </p:nvSpPr>
          <p:spPr>
            <a:xfrm>
              <a:off x="214113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83086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52059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21032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298600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467572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36545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05518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774644"/>
              <a:ext cx="5983325" cy="162162"/>
            </a:xfrm>
            <a:prstGeom prst="rect">
              <a:avLst/>
            </a:prstGeom>
            <a:solidFill>
              <a:srgbClr val="80BD41">
                <a:alpha val="100000"/>
              </a:srgbClr>
            </a:solidFill>
          </p:spPr>
          <p:txBody>
            <a:bodyPr/>
            <a:lstStyle/>
            <a:p/>
          </p:txBody>
        </p:sp>
        <p:sp>
          <p:nvSpPr>
            <p:cNvPr id="168" name="rc168"/>
            <p:cNvSpPr/>
            <p:nvPr/>
          </p:nvSpPr>
          <p:spPr>
            <a:xfrm>
              <a:off x="7279599" y="5774644"/>
              <a:ext cx="591404" cy="162162"/>
            </a:xfrm>
            <a:prstGeom prst="rect">
              <a:avLst/>
            </a:prstGeom>
            <a:solidFill>
              <a:srgbClr val="1CABE2">
                <a:alpha val="100000"/>
              </a:srgbClr>
            </a:solidFill>
          </p:spPr>
          <p:txBody>
            <a:bodyPr/>
            <a:lstStyle/>
            <a:p/>
          </p:txBody>
        </p:sp>
        <p:sp>
          <p:nvSpPr>
            <p:cNvPr id="169" name="rc169"/>
            <p:cNvSpPr/>
            <p:nvPr/>
          </p:nvSpPr>
          <p:spPr>
            <a:xfrm>
              <a:off x="1296273" y="5571941"/>
              <a:ext cx="4800516" cy="162162"/>
            </a:xfrm>
            <a:prstGeom prst="rect">
              <a:avLst/>
            </a:prstGeom>
            <a:solidFill>
              <a:srgbClr val="80BD41">
                <a:alpha val="100000"/>
              </a:srgbClr>
            </a:solidFill>
          </p:spPr>
          <p:txBody>
            <a:bodyPr/>
            <a:lstStyle/>
            <a:p/>
          </p:txBody>
        </p:sp>
        <p:sp>
          <p:nvSpPr>
            <p:cNvPr id="170" name="rc170"/>
            <p:cNvSpPr/>
            <p:nvPr/>
          </p:nvSpPr>
          <p:spPr>
            <a:xfrm>
              <a:off x="6096790" y="5571941"/>
              <a:ext cx="716444" cy="162162"/>
            </a:xfrm>
            <a:prstGeom prst="rect">
              <a:avLst/>
            </a:prstGeom>
            <a:solidFill>
              <a:srgbClr val="1CABE2">
                <a:alpha val="100000"/>
              </a:srgbClr>
            </a:solidFill>
          </p:spPr>
          <p:txBody>
            <a:bodyPr/>
            <a:lstStyle/>
            <a:p/>
          </p:txBody>
        </p:sp>
        <p:sp>
          <p:nvSpPr>
            <p:cNvPr id="171" name="rc171"/>
            <p:cNvSpPr/>
            <p:nvPr/>
          </p:nvSpPr>
          <p:spPr>
            <a:xfrm>
              <a:off x="1296273" y="5369238"/>
              <a:ext cx="4629853" cy="162162"/>
            </a:xfrm>
            <a:prstGeom prst="rect">
              <a:avLst/>
            </a:prstGeom>
            <a:solidFill>
              <a:srgbClr val="80BD41">
                <a:alpha val="100000"/>
              </a:srgbClr>
            </a:solidFill>
          </p:spPr>
          <p:txBody>
            <a:bodyPr/>
            <a:lstStyle/>
            <a:p/>
          </p:txBody>
        </p:sp>
        <p:sp>
          <p:nvSpPr>
            <p:cNvPr id="172" name="rc172"/>
            <p:cNvSpPr/>
            <p:nvPr/>
          </p:nvSpPr>
          <p:spPr>
            <a:xfrm>
              <a:off x="5926127" y="5369238"/>
              <a:ext cx="753618" cy="162162"/>
            </a:xfrm>
            <a:prstGeom prst="rect">
              <a:avLst/>
            </a:prstGeom>
            <a:solidFill>
              <a:srgbClr val="1CABE2">
                <a:alpha val="100000"/>
              </a:srgbClr>
            </a:solidFill>
          </p:spPr>
          <p:txBody>
            <a:bodyPr/>
            <a:lstStyle/>
            <a:p/>
          </p:txBody>
        </p:sp>
        <p:sp>
          <p:nvSpPr>
            <p:cNvPr id="173" name="tx173"/>
            <p:cNvSpPr/>
            <p:nvPr/>
          </p:nvSpPr>
          <p:spPr>
            <a:xfrm>
              <a:off x="8087213"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38.9</a:t>
              </a:r>
            </a:p>
          </p:txBody>
        </p:sp>
        <p:sp>
          <p:nvSpPr>
            <p:cNvPr id="174" name="tx174"/>
            <p:cNvSpPr/>
            <p:nvPr/>
          </p:nvSpPr>
          <p:spPr>
            <a:xfrm>
              <a:off x="6976555"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32.6</a:t>
              </a:r>
            </a:p>
          </p:txBody>
        </p:sp>
        <p:sp>
          <p:nvSpPr>
            <p:cNvPr id="175" name="tx175"/>
            <p:cNvSpPr/>
            <p:nvPr/>
          </p:nvSpPr>
          <p:spPr>
            <a:xfrm>
              <a:off x="6836393"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31.9</a:t>
              </a:r>
            </a:p>
          </p:txBody>
        </p:sp>
        <p:sp>
          <p:nvSpPr>
            <p:cNvPr id="176" name="tx176"/>
            <p:cNvSpPr/>
            <p:nvPr/>
          </p:nvSpPr>
          <p:spPr>
            <a:xfrm>
              <a:off x="4182442"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35.4</a:t>
              </a:r>
            </a:p>
          </p:txBody>
        </p:sp>
        <p:sp>
          <p:nvSpPr>
            <p:cNvPr id="177" name="tx177"/>
            <p:cNvSpPr/>
            <p:nvPr/>
          </p:nvSpPr>
          <p:spPr>
            <a:xfrm>
              <a:off x="7499952" y="581523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78" name="tx178"/>
            <p:cNvSpPr/>
            <p:nvPr/>
          </p:nvSpPr>
          <p:spPr>
            <a:xfrm>
              <a:off x="3591038"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28.4</a:t>
              </a:r>
            </a:p>
          </p:txBody>
        </p:sp>
        <p:sp>
          <p:nvSpPr>
            <p:cNvPr id="179" name="tx179"/>
            <p:cNvSpPr/>
            <p:nvPr/>
          </p:nvSpPr>
          <p:spPr>
            <a:xfrm>
              <a:off x="6379663" y="561390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80" name="tx180"/>
            <p:cNvSpPr/>
            <p:nvPr/>
          </p:nvSpPr>
          <p:spPr>
            <a:xfrm>
              <a:off x="3505706" y="541120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27.4</a:t>
              </a:r>
            </a:p>
          </p:txBody>
        </p:sp>
        <p:sp>
          <p:nvSpPr>
            <p:cNvPr id="181" name="tx181"/>
            <p:cNvSpPr/>
            <p:nvPr/>
          </p:nvSpPr>
          <p:spPr>
            <a:xfrm>
              <a:off x="6227587" y="5410197"/>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82" name="tx182"/>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2908307"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7" name="tx187"/>
            <p:cNvSpPr/>
            <p:nvPr/>
          </p:nvSpPr>
          <p:spPr>
            <a:xfrm>
              <a:off x="4598034"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8" name="tx188"/>
            <p:cNvSpPr/>
            <p:nvPr/>
          </p:nvSpPr>
          <p:spPr>
            <a:xfrm>
              <a:off x="6287762" y="60377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9" name="tx189"/>
            <p:cNvSpPr/>
            <p:nvPr/>
          </p:nvSpPr>
          <p:spPr>
            <a:xfrm>
              <a:off x="7977489"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0" name="tx190"/>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1" name="tx191"/>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2" name="tx192"/>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(86%) was lower than in 2019 (91%).
The number of children vaccinated with DTP3 decreased 23% compared to in 2019.
The number of surviving infants decreased approximately 18%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9970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857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4717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927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7875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9647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296273" y="3465937"/>
              <a:ext cx="249522" cy="540747"/>
            </a:xfrm>
            <a:prstGeom prst="rect">
              <a:avLst/>
            </a:prstGeom>
            <a:solidFill>
              <a:srgbClr val="E2231A">
                <a:alpha val="100000"/>
              </a:srgbClr>
            </a:solidFill>
          </p:spPr>
          <p:txBody>
            <a:bodyPr/>
            <a:lstStyle/>
            <a:p/>
          </p:txBody>
        </p:sp>
        <p:sp>
          <p:nvSpPr>
            <p:cNvPr id="23" name="rc23"/>
            <p:cNvSpPr/>
            <p:nvPr/>
          </p:nvSpPr>
          <p:spPr>
            <a:xfrm>
              <a:off x="1573521" y="3715170"/>
              <a:ext cx="249522" cy="291514"/>
            </a:xfrm>
            <a:prstGeom prst="rect">
              <a:avLst/>
            </a:prstGeom>
            <a:solidFill>
              <a:srgbClr val="E2231A">
                <a:alpha val="100000"/>
              </a:srgbClr>
            </a:solidFill>
          </p:spPr>
          <p:txBody>
            <a:bodyPr/>
            <a:lstStyle/>
            <a:p/>
          </p:txBody>
        </p:sp>
        <p:sp>
          <p:nvSpPr>
            <p:cNvPr id="24" name="rc24"/>
            <p:cNvSpPr/>
            <p:nvPr/>
          </p:nvSpPr>
          <p:spPr>
            <a:xfrm>
              <a:off x="1850769" y="3717908"/>
              <a:ext cx="249522" cy="288777"/>
            </a:xfrm>
            <a:prstGeom prst="rect">
              <a:avLst/>
            </a:prstGeom>
            <a:solidFill>
              <a:srgbClr val="E2231A">
                <a:alpha val="100000"/>
              </a:srgbClr>
            </a:solidFill>
          </p:spPr>
          <p:txBody>
            <a:bodyPr/>
            <a:lstStyle/>
            <a:p/>
          </p:txBody>
        </p:sp>
        <p:sp>
          <p:nvSpPr>
            <p:cNvPr id="25" name="rc25"/>
            <p:cNvSpPr/>
            <p:nvPr/>
          </p:nvSpPr>
          <p:spPr>
            <a:xfrm>
              <a:off x="2128016" y="3808252"/>
              <a:ext cx="249522" cy="198432"/>
            </a:xfrm>
            <a:prstGeom prst="rect">
              <a:avLst/>
            </a:prstGeom>
            <a:solidFill>
              <a:srgbClr val="E2231A">
                <a:alpha val="100000"/>
              </a:srgbClr>
            </a:solidFill>
          </p:spPr>
          <p:txBody>
            <a:bodyPr/>
            <a:lstStyle/>
            <a:p/>
          </p:txBody>
        </p:sp>
        <p:sp>
          <p:nvSpPr>
            <p:cNvPr id="26" name="rc26"/>
            <p:cNvSpPr/>
            <p:nvPr/>
          </p:nvSpPr>
          <p:spPr>
            <a:xfrm>
              <a:off x="2405264" y="3797200"/>
              <a:ext cx="249522" cy="209485"/>
            </a:xfrm>
            <a:prstGeom prst="rect">
              <a:avLst/>
            </a:prstGeom>
            <a:solidFill>
              <a:srgbClr val="E2231A">
                <a:alpha val="100000"/>
              </a:srgbClr>
            </a:solidFill>
          </p:spPr>
          <p:txBody>
            <a:bodyPr/>
            <a:lstStyle/>
            <a:p/>
          </p:txBody>
        </p:sp>
        <p:sp>
          <p:nvSpPr>
            <p:cNvPr id="27" name="rc27"/>
            <p:cNvSpPr/>
            <p:nvPr/>
          </p:nvSpPr>
          <p:spPr>
            <a:xfrm>
              <a:off x="2682512" y="3850027"/>
              <a:ext cx="249522" cy="156657"/>
            </a:xfrm>
            <a:prstGeom prst="rect">
              <a:avLst/>
            </a:prstGeom>
            <a:solidFill>
              <a:srgbClr val="E2231A">
                <a:alpha val="100000"/>
              </a:srgbClr>
            </a:solidFill>
          </p:spPr>
          <p:txBody>
            <a:bodyPr/>
            <a:lstStyle/>
            <a:p/>
          </p:txBody>
        </p:sp>
        <p:sp>
          <p:nvSpPr>
            <p:cNvPr id="28" name="rc28"/>
            <p:cNvSpPr/>
            <p:nvPr/>
          </p:nvSpPr>
          <p:spPr>
            <a:xfrm>
              <a:off x="2959759" y="3798315"/>
              <a:ext cx="249522" cy="208369"/>
            </a:xfrm>
            <a:prstGeom prst="rect">
              <a:avLst/>
            </a:prstGeom>
            <a:solidFill>
              <a:srgbClr val="E2231A">
                <a:alpha val="100000"/>
              </a:srgbClr>
            </a:solidFill>
          </p:spPr>
          <p:txBody>
            <a:bodyPr/>
            <a:lstStyle/>
            <a:p/>
          </p:txBody>
        </p:sp>
        <p:sp>
          <p:nvSpPr>
            <p:cNvPr id="29" name="rc29"/>
            <p:cNvSpPr/>
            <p:nvPr/>
          </p:nvSpPr>
          <p:spPr>
            <a:xfrm>
              <a:off x="3237007" y="3795882"/>
              <a:ext cx="249522" cy="210803"/>
            </a:xfrm>
            <a:prstGeom prst="rect">
              <a:avLst/>
            </a:prstGeom>
            <a:solidFill>
              <a:srgbClr val="E2231A">
                <a:alpha val="100000"/>
              </a:srgbClr>
            </a:solidFill>
          </p:spPr>
          <p:txBody>
            <a:bodyPr/>
            <a:lstStyle/>
            <a:p/>
          </p:txBody>
        </p:sp>
        <p:sp>
          <p:nvSpPr>
            <p:cNvPr id="30" name="rc30"/>
            <p:cNvSpPr/>
            <p:nvPr/>
          </p:nvSpPr>
          <p:spPr>
            <a:xfrm>
              <a:off x="3514255" y="3737173"/>
              <a:ext cx="249522" cy="269511"/>
            </a:xfrm>
            <a:prstGeom prst="rect">
              <a:avLst/>
            </a:prstGeom>
            <a:solidFill>
              <a:srgbClr val="E2231A">
                <a:alpha val="100000"/>
              </a:srgbClr>
            </a:solidFill>
          </p:spPr>
          <p:txBody>
            <a:bodyPr/>
            <a:lstStyle/>
            <a:p/>
          </p:txBody>
        </p:sp>
        <p:sp>
          <p:nvSpPr>
            <p:cNvPr id="31" name="rc31"/>
            <p:cNvSpPr/>
            <p:nvPr/>
          </p:nvSpPr>
          <p:spPr>
            <a:xfrm>
              <a:off x="3791502" y="3452147"/>
              <a:ext cx="249522" cy="554537"/>
            </a:xfrm>
            <a:prstGeom prst="rect">
              <a:avLst/>
            </a:prstGeom>
            <a:solidFill>
              <a:srgbClr val="E2231A">
                <a:alpha val="100000"/>
              </a:srgbClr>
            </a:solidFill>
          </p:spPr>
          <p:txBody>
            <a:bodyPr/>
            <a:lstStyle/>
            <a:p/>
          </p:txBody>
        </p:sp>
        <p:sp>
          <p:nvSpPr>
            <p:cNvPr id="32" name="rc32"/>
            <p:cNvSpPr/>
            <p:nvPr/>
          </p:nvSpPr>
          <p:spPr>
            <a:xfrm>
              <a:off x="4068750" y="3845464"/>
              <a:ext cx="249522" cy="161220"/>
            </a:xfrm>
            <a:prstGeom prst="rect">
              <a:avLst/>
            </a:prstGeom>
            <a:solidFill>
              <a:srgbClr val="E2231A">
                <a:alpha val="100000"/>
              </a:srgbClr>
            </a:solidFill>
          </p:spPr>
          <p:txBody>
            <a:bodyPr/>
            <a:lstStyle/>
            <a:p/>
          </p:txBody>
        </p:sp>
        <p:sp>
          <p:nvSpPr>
            <p:cNvPr id="33" name="rc33"/>
            <p:cNvSpPr/>
            <p:nvPr/>
          </p:nvSpPr>
          <p:spPr>
            <a:xfrm>
              <a:off x="4345998" y="3549387"/>
              <a:ext cx="249522" cy="457298"/>
            </a:xfrm>
            <a:prstGeom prst="rect">
              <a:avLst/>
            </a:prstGeom>
            <a:solidFill>
              <a:srgbClr val="E2231A">
                <a:alpha val="100000"/>
              </a:srgbClr>
            </a:solidFill>
          </p:spPr>
          <p:txBody>
            <a:bodyPr/>
            <a:lstStyle/>
            <a:p/>
          </p:txBody>
        </p:sp>
        <p:sp>
          <p:nvSpPr>
            <p:cNvPr id="34" name="rc34"/>
            <p:cNvSpPr/>
            <p:nvPr/>
          </p:nvSpPr>
          <p:spPr>
            <a:xfrm>
              <a:off x="4623245" y="3559324"/>
              <a:ext cx="249522" cy="447361"/>
            </a:xfrm>
            <a:prstGeom prst="rect">
              <a:avLst/>
            </a:prstGeom>
            <a:solidFill>
              <a:srgbClr val="E2231A">
                <a:alpha val="100000"/>
              </a:srgbClr>
            </a:solidFill>
          </p:spPr>
          <p:txBody>
            <a:bodyPr/>
            <a:lstStyle/>
            <a:p/>
          </p:txBody>
        </p:sp>
        <p:sp>
          <p:nvSpPr>
            <p:cNvPr id="35" name="rc35"/>
            <p:cNvSpPr/>
            <p:nvPr/>
          </p:nvSpPr>
          <p:spPr>
            <a:xfrm>
              <a:off x="4900493" y="3582746"/>
              <a:ext cx="249522" cy="423938"/>
            </a:xfrm>
            <a:prstGeom prst="rect">
              <a:avLst/>
            </a:prstGeom>
            <a:solidFill>
              <a:srgbClr val="E2231A">
                <a:alpha val="100000"/>
              </a:srgbClr>
            </a:solidFill>
          </p:spPr>
          <p:txBody>
            <a:bodyPr/>
            <a:lstStyle/>
            <a:p/>
          </p:txBody>
        </p:sp>
        <p:sp>
          <p:nvSpPr>
            <p:cNvPr id="36" name="rc36"/>
            <p:cNvSpPr/>
            <p:nvPr/>
          </p:nvSpPr>
          <p:spPr>
            <a:xfrm>
              <a:off x="5177741" y="3494328"/>
              <a:ext cx="249522" cy="512356"/>
            </a:xfrm>
            <a:prstGeom prst="rect">
              <a:avLst/>
            </a:prstGeom>
            <a:solidFill>
              <a:srgbClr val="E2231A">
                <a:alpha val="100000"/>
              </a:srgbClr>
            </a:solidFill>
          </p:spPr>
          <p:txBody>
            <a:bodyPr/>
            <a:lstStyle/>
            <a:p/>
          </p:txBody>
        </p:sp>
        <p:sp>
          <p:nvSpPr>
            <p:cNvPr id="37" name="rc37"/>
            <p:cNvSpPr/>
            <p:nvPr/>
          </p:nvSpPr>
          <p:spPr>
            <a:xfrm>
              <a:off x="5454988" y="3454885"/>
              <a:ext cx="249522" cy="551799"/>
            </a:xfrm>
            <a:prstGeom prst="rect">
              <a:avLst/>
            </a:prstGeom>
            <a:solidFill>
              <a:srgbClr val="E2231A">
                <a:alpha val="100000"/>
              </a:srgbClr>
            </a:solidFill>
          </p:spPr>
          <p:txBody>
            <a:bodyPr/>
            <a:lstStyle/>
            <a:p/>
          </p:txBody>
        </p:sp>
        <p:sp>
          <p:nvSpPr>
            <p:cNvPr id="38" name="rc38"/>
            <p:cNvSpPr/>
            <p:nvPr/>
          </p:nvSpPr>
          <p:spPr>
            <a:xfrm>
              <a:off x="5732236" y="3427103"/>
              <a:ext cx="249522" cy="579582"/>
            </a:xfrm>
            <a:prstGeom prst="rect">
              <a:avLst/>
            </a:prstGeom>
            <a:solidFill>
              <a:srgbClr val="E2231A">
                <a:alpha val="100000"/>
              </a:srgbClr>
            </a:solidFill>
          </p:spPr>
          <p:txBody>
            <a:bodyPr/>
            <a:lstStyle/>
            <a:p/>
          </p:txBody>
        </p:sp>
        <p:sp>
          <p:nvSpPr>
            <p:cNvPr id="39" name="rc39"/>
            <p:cNvSpPr/>
            <p:nvPr/>
          </p:nvSpPr>
          <p:spPr>
            <a:xfrm>
              <a:off x="6009484" y="3698237"/>
              <a:ext cx="249522" cy="308448"/>
            </a:xfrm>
            <a:prstGeom prst="rect">
              <a:avLst/>
            </a:prstGeom>
            <a:solidFill>
              <a:srgbClr val="E2231A">
                <a:alpha val="100000"/>
              </a:srgbClr>
            </a:solidFill>
          </p:spPr>
          <p:txBody>
            <a:bodyPr/>
            <a:lstStyle/>
            <a:p/>
          </p:txBody>
        </p:sp>
        <p:sp>
          <p:nvSpPr>
            <p:cNvPr id="40" name="rc40"/>
            <p:cNvSpPr/>
            <p:nvPr/>
          </p:nvSpPr>
          <p:spPr>
            <a:xfrm>
              <a:off x="6286731" y="3712838"/>
              <a:ext cx="249522" cy="293846"/>
            </a:xfrm>
            <a:prstGeom prst="rect">
              <a:avLst/>
            </a:prstGeom>
            <a:solidFill>
              <a:srgbClr val="E2231A">
                <a:alpha val="100000"/>
              </a:srgbClr>
            </a:solidFill>
          </p:spPr>
          <p:txBody>
            <a:bodyPr/>
            <a:lstStyle/>
            <a:p/>
          </p:txBody>
        </p:sp>
        <p:sp>
          <p:nvSpPr>
            <p:cNvPr id="41" name="rc41"/>
            <p:cNvSpPr/>
            <p:nvPr/>
          </p:nvSpPr>
          <p:spPr>
            <a:xfrm>
              <a:off x="6563979" y="3888355"/>
              <a:ext cx="249522" cy="118329"/>
            </a:xfrm>
            <a:prstGeom prst="rect">
              <a:avLst/>
            </a:prstGeom>
            <a:solidFill>
              <a:srgbClr val="E2231A">
                <a:alpha val="100000"/>
              </a:srgbClr>
            </a:solidFill>
          </p:spPr>
          <p:txBody>
            <a:bodyPr/>
            <a:lstStyle/>
            <a:p/>
          </p:txBody>
        </p:sp>
        <p:sp>
          <p:nvSpPr>
            <p:cNvPr id="42" name="rc42"/>
            <p:cNvSpPr/>
            <p:nvPr/>
          </p:nvSpPr>
          <p:spPr>
            <a:xfrm>
              <a:off x="6841227" y="3411792"/>
              <a:ext cx="249522" cy="594893"/>
            </a:xfrm>
            <a:prstGeom prst="rect">
              <a:avLst/>
            </a:prstGeom>
            <a:solidFill>
              <a:srgbClr val="E2231A">
                <a:alpha val="100000"/>
              </a:srgbClr>
            </a:solidFill>
          </p:spPr>
          <p:txBody>
            <a:bodyPr/>
            <a:lstStyle/>
            <a:p/>
          </p:txBody>
        </p:sp>
        <p:sp>
          <p:nvSpPr>
            <p:cNvPr id="43" name="rc43"/>
            <p:cNvSpPr/>
            <p:nvPr/>
          </p:nvSpPr>
          <p:spPr>
            <a:xfrm>
              <a:off x="7118474" y="3412501"/>
              <a:ext cx="249522" cy="594183"/>
            </a:xfrm>
            <a:prstGeom prst="rect">
              <a:avLst/>
            </a:prstGeom>
            <a:solidFill>
              <a:srgbClr val="E2231A">
                <a:alpha val="100000"/>
              </a:srgbClr>
            </a:solidFill>
          </p:spPr>
          <p:txBody>
            <a:bodyPr/>
            <a:lstStyle/>
            <a:p/>
          </p:txBody>
        </p:sp>
        <p:sp>
          <p:nvSpPr>
            <p:cNvPr id="44" name="rc44"/>
            <p:cNvSpPr/>
            <p:nvPr/>
          </p:nvSpPr>
          <p:spPr>
            <a:xfrm>
              <a:off x="7395722" y="3491996"/>
              <a:ext cx="249522" cy="514688"/>
            </a:xfrm>
            <a:prstGeom prst="rect">
              <a:avLst/>
            </a:prstGeom>
            <a:solidFill>
              <a:srgbClr val="E2231A">
                <a:alpha val="100000"/>
              </a:srgbClr>
            </a:solidFill>
          </p:spPr>
          <p:txBody>
            <a:bodyPr/>
            <a:lstStyle/>
            <a:p/>
          </p:txBody>
        </p:sp>
        <p:sp>
          <p:nvSpPr>
            <p:cNvPr id="45" name="rc45"/>
            <p:cNvSpPr/>
            <p:nvPr/>
          </p:nvSpPr>
          <p:spPr>
            <a:xfrm>
              <a:off x="7672970" y="3510146"/>
              <a:ext cx="249522" cy="496538"/>
            </a:xfrm>
            <a:prstGeom prst="rect">
              <a:avLst/>
            </a:prstGeom>
            <a:solidFill>
              <a:srgbClr val="E2231A">
                <a:alpha val="100000"/>
              </a:srgbClr>
            </a:solidFill>
          </p:spPr>
          <p:txBody>
            <a:bodyPr/>
            <a:lstStyle/>
            <a:p/>
          </p:txBody>
        </p:sp>
        <p:sp>
          <p:nvSpPr>
            <p:cNvPr id="46" name="rc46"/>
            <p:cNvSpPr/>
            <p:nvPr/>
          </p:nvSpPr>
          <p:spPr>
            <a:xfrm>
              <a:off x="7950217" y="3489766"/>
              <a:ext cx="249522" cy="516919"/>
            </a:xfrm>
            <a:prstGeom prst="rect">
              <a:avLst/>
            </a:prstGeom>
            <a:solidFill>
              <a:srgbClr val="E2231A">
                <a:alpha val="100000"/>
              </a:srgbClr>
            </a:solidFill>
          </p:spPr>
          <p:txBody>
            <a:bodyPr/>
            <a:lstStyle/>
            <a:p/>
          </p:txBody>
        </p:sp>
        <p:sp>
          <p:nvSpPr>
            <p:cNvPr id="47" name="rc47"/>
            <p:cNvSpPr/>
            <p:nvPr/>
          </p:nvSpPr>
          <p:spPr>
            <a:xfrm>
              <a:off x="1850769" y="2321881"/>
              <a:ext cx="249522" cy="1396026"/>
            </a:xfrm>
            <a:prstGeom prst="rect">
              <a:avLst/>
            </a:prstGeom>
            <a:solidFill>
              <a:srgbClr val="B3B3B3">
                <a:alpha val="100000"/>
              </a:srgbClr>
            </a:solidFill>
          </p:spPr>
          <p:txBody>
            <a:bodyPr/>
            <a:lstStyle/>
            <a:p/>
          </p:txBody>
        </p:sp>
        <p:sp>
          <p:nvSpPr>
            <p:cNvPr id="48" name="rc48"/>
            <p:cNvSpPr/>
            <p:nvPr/>
          </p:nvSpPr>
          <p:spPr>
            <a:xfrm>
              <a:off x="2128016" y="3793651"/>
              <a:ext cx="249522" cy="14601"/>
            </a:xfrm>
            <a:prstGeom prst="rect">
              <a:avLst/>
            </a:prstGeom>
            <a:solidFill>
              <a:srgbClr val="B3B3B3">
                <a:alpha val="100000"/>
              </a:srgbClr>
            </a:solidFill>
          </p:spPr>
          <p:txBody>
            <a:bodyPr/>
            <a:lstStyle/>
            <a:p/>
          </p:txBody>
        </p:sp>
        <p:sp>
          <p:nvSpPr>
            <p:cNvPr id="49" name="rc49"/>
            <p:cNvSpPr/>
            <p:nvPr/>
          </p:nvSpPr>
          <p:spPr>
            <a:xfrm>
              <a:off x="6009484" y="3680898"/>
              <a:ext cx="249522" cy="17338"/>
            </a:xfrm>
            <a:prstGeom prst="rect">
              <a:avLst/>
            </a:prstGeom>
            <a:solidFill>
              <a:srgbClr val="B3B3B3">
                <a:alpha val="100000"/>
              </a:srgbClr>
            </a:solidFill>
          </p:spPr>
          <p:txBody>
            <a:bodyPr/>
            <a:lstStyle/>
            <a:p/>
          </p:txBody>
        </p:sp>
        <p:sp>
          <p:nvSpPr>
            <p:cNvPr id="50" name="rc50"/>
            <p:cNvSpPr/>
            <p:nvPr/>
          </p:nvSpPr>
          <p:spPr>
            <a:xfrm>
              <a:off x="6563979" y="3794563"/>
              <a:ext cx="249522" cy="93791"/>
            </a:xfrm>
            <a:prstGeom prst="rect">
              <a:avLst/>
            </a:prstGeom>
            <a:solidFill>
              <a:srgbClr val="B3B3B3">
                <a:alpha val="100000"/>
              </a:srgbClr>
            </a:solidFill>
          </p:spPr>
          <p:txBody>
            <a:bodyPr/>
            <a:lstStyle/>
            <a:p/>
          </p:txBody>
        </p:sp>
        <p:sp>
          <p:nvSpPr>
            <p:cNvPr id="51" name="pl51"/>
            <p:cNvSpPr/>
            <p:nvPr/>
          </p:nvSpPr>
          <p:spPr>
            <a:xfrm>
              <a:off x="1421035" y="1282919"/>
              <a:ext cx="6653943" cy="393120"/>
            </a:xfrm>
            <a:custGeom>
              <a:avLst/>
              <a:pathLst>
                <a:path w="6653943" h="393120">
                  <a:moveTo>
                    <a:pt x="0" y="224640"/>
                  </a:moveTo>
                  <a:lnTo>
                    <a:pt x="277247" y="84240"/>
                  </a:lnTo>
                  <a:lnTo>
                    <a:pt x="554495" y="84240"/>
                  </a:lnTo>
                  <a:lnTo>
                    <a:pt x="831742" y="28080"/>
                  </a:lnTo>
                  <a:lnTo>
                    <a:pt x="1108990" y="28080"/>
                  </a:lnTo>
                  <a:lnTo>
                    <a:pt x="1386238" y="0"/>
                  </a:lnTo>
                  <a:lnTo>
                    <a:pt x="1663485" y="28080"/>
                  </a:lnTo>
                  <a:lnTo>
                    <a:pt x="1940733" y="28080"/>
                  </a:lnTo>
                  <a:lnTo>
                    <a:pt x="2217981" y="56160"/>
                  </a:lnTo>
                  <a:lnTo>
                    <a:pt x="2495228" y="196560"/>
                  </a:lnTo>
                  <a:lnTo>
                    <a:pt x="2772476" y="0"/>
                  </a:lnTo>
                  <a:lnTo>
                    <a:pt x="3049724" y="168480"/>
                  </a:lnTo>
                  <a:lnTo>
                    <a:pt x="3326971" y="168480"/>
                  </a:lnTo>
                  <a:lnTo>
                    <a:pt x="3604219" y="168480"/>
                  </a:lnTo>
                  <a:lnTo>
                    <a:pt x="3881467" y="196560"/>
                  </a:lnTo>
                  <a:lnTo>
                    <a:pt x="4158714" y="224640"/>
                  </a:lnTo>
                  <a:lnTo>
                    <a:pt x="4435962" y="252720"/>
                  </a:lnTo>
                  <a:lnTo>
                    <a:pt x="4713210" y="112320"/>
                  </a:lnTo>
                  <a:lnTo>
                    <a:pt x="4990457" y="112320"/>
                  </a:lnTo>
                  <a:lnTo>
                    <a:pt x="5267705" y="0"/>
                  </a:lnTo>
                  <a:lnTo>
                    <a:pt x="5544953" y="365040"/>
                  </a:lnTo>
                  <a:lnTo>
                    <a:pt x="5822200" y="393120"/>
                  </a:lnTo>
                  <a:lnTo>
                    <a:pt x="6099448" y="365040"/>
                  </a:lnTo>
                  <a:lnTo>
                    <a:pt x="6376696" y="336960"/>
                  </a:lnTo>
                  <a:lnTo>
                    <a:pt x="6653943" y="365040"/>
                  </a:lnTo>
                </a:path>
              </a:pathLst>
            </a:custGeom>
            <a:ln w="27101" cap="flat">
              <a:solidFill>
                <a:srgbClr val="0058AB">
                  <a:alpha val="100000"/>
                </a:srgbClr>
              </a:solidFill>
              <a:prstDash val="solid"/>
              <a:round/>
            </a:ln>
          </p:spPr>
          <p:txBody>
            <a:bodyPr/>
            <a:lstStyle/>
            <a:p/>
          </p:txBody>
        </p:sp>
        <p:sp>
          <p:nvSpPr>
            <p:cNvPr id="52" name="pl52"/>
            <p:cNvSpPr/>
            <p:nvPr/>
          </p:nvSpPr>
          <p:spPr>
            <a:xfrm>
              <a:off x="1975530" y="1226758"/>
              <a:ext cx="6099448" cy="842401"/>
            </a:xfrm>
            <a:custGeom>
              <a:avLst/>
              <a:pathLst>
                <a:path w="6099448" h="842401">
                  <a:moveTo>
                    <a:pt x="0" y="842401"/>
                  </a:moveTo>
                  <a:lnTo>
                    <a:pt x="277247" y="84240"/>
                  </a:lnTo>
                  <a:lnTo>
                    <a:pt x="554495" y="28080"/>
                  </a:lnTo>
                  <a:lnTo>
                    <a:pt x="831742" y="28080"/>
                  </a:lnTo>
                  <a:lnTo>
                    <a:pt x="1108990" y="0"/>
                  </a:lnTo>
                  <a:lnTo>
                    <a:pt x="1386238" y="112320"/>
                  </a:lnTo>
                  <a:lnTo>
                    <a:pt x="1663485" y="56160"/>
                  </a:lnTo>
                  <a:lnTo>
                    <a:pt x="1940733" y="28080"/>
                  </a:lnTo>
                  <a:lnTo>
                    <a:pt x="2217981" y="28080"/>
                  </a:lnTo>
                  <a:lnTo>
                    <a:pt x="2495228" y="84240"/>
                  </a:lnTo>
                  <a:lnTo>
                    <a:pt x="2772476" y="112320"/>
                  </a:lnTo>
                  <a:lnTo>
                    <a:pt x="3049724" y="140400"/>
                  </a:lnTo>
                  <a:lnTo>
                    <a:pt x="3326971" y="168480"/>
                  </a:lnTo>
                  <a:lnTo>
                    <a:pt x="3604219" y="252720"/>
                  </a:lnTo>
                  <a:lnTo>
                    <a:pt x="3881467" y="112320"/>
                  </a:lnTo>
                  <a:lnTo>
                    <a:pt x="4158714" y="196560"/>
                  </a:lnTo>
                  <a:lnTo>
                    <a:pt x="4435962" y="84240"/>
                  </a:lnTo>
                  <a:lnTo>
                    <a:pt x="4713210" y="112320"/>
                  </a:lnTo>
                  <a:lnTo>
                    <a:pt x="4990457" y="168480"/>
                  </a:lnTo>
                  <a:lnTo>
                    <a:pt x="5267705" y="196560"/>
                  </a:lnTo>
                  <a:lnTo>
                    <a:pt x="5544953" y="168480"/>
                  </a:lnTo>
                  <a:lnTo>
                    <a:pt x="5822200" y="168480"/>
                  </a:lnTo>
                  <a:lnTo>
                    <a:pt x="6099448" y="168480"/>
                  </a:lnTo>
                </a:path>
              </a:pathLst>
            </a:custGeom>
            <a:ln w="27101" cap="flat">
              <a:solidFill>
                <a:srgbClr val="333333">
                  <a:alpha val="100000"/>
                </a:srgbClr>
              </a:solidFill>
              <a:prstDash val="solid"/>
              <a:round/>
            </a:ln>
          </p:spPr>
          <p:txBody>
            <a:bodyPr/>
            <a:lstStyle/>
            <a:p/>
          </p:txBody>
        </p:sp>
        <p:sp>
          <p:nvSpPr>
            <p:cNvPr id="53" name="tx53"/>
            <p:cNvSpPr/>
            <p:nvPr/>
          </p:nvSpPr>
          <p:spPr>
            <a:xfrm>
              <a:off x="6618402"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54" name="tx54"/>
            <p:cNvSpPr/>
            <p:nvPr/>
          </p:nvSpPr>
          <p:spPr>
            <a:xfrm>
              <a:off x="6895650" y="14649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84</a:t>
              </a:r>
            </a:p>
          </p:txBody>
        </p:sp>
        <p:sp>
          <p:nvSpPr>
            <p:cNvPr id="55" name="tx55"/>
            <p:cNvSpPr/>
            <p:nvPr/>
          </p:nvSpPr>
          <p:spPr>
            <a:xfrm>
              <a:off x="7172898" y="149300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83</a:t>
              </a:r>
            </a:p>
          </p:txBody>
        </p:sp>
        <p:sp>
          <p:nvSpPr>
            <p:cNvPr id="56" name="tx56"/>
            <p:cNvSpPr/>
            <p:nvPr/>
          </p:nvSpPr>
          <p:spPr>
            <a:xfrm>
              <a:off x="7450145" y="14649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84</a:t>
              </a:r>
            </a:p>
          </p:txBody>
        </p:sp>
        <p:sp>
          <p:nvSpPr>
            <p:cNvPr id="57" name="tx57"/>
            <p:cNvSpPr/>
            <p:nvPr/>
          </p:nvSpPr>
          <p:spPr>
            <a:xfrm>
              <a:off x="7727393" y="14369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85</a:t>
              </a:r>
            </a:p>
          </p:txBody>
        </p:sp>
        <p:sp>
          <p:nvSpPr>
            <p:cNvPr id="58" name="tx58"/>
            <p:cNvSpPr/>
            <p:nvPr/>
          </p:nvSpPr>
          <p:spPr>
            <a:xfrm>
              <a:off x="8004641" y="146498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84</a:t>
              </a:r>
            </a:p>
          </p:txBody>
        </p:sp>
        <p:sp>
          <p:nvSpPr>
            <p:cNvPr id="59" name="tx59"/>
            <p:cNvSpPr/>
            <p:nvPr/>
          </p:nvSpPr>
          <p:spPr>
            <a:xfrm>
              <a:off x="6618402" y="14005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95</a:t>
              </a:r>
            </a:p>
          </p:txBody>
        </p:sp>
        <p:sp>
          <p:nvSpPr>
            <p:cNvPr id="60" name="tx60"/>
            <p:cNvSpPr/>
            <p:nvPr/>
          </p:nvSpPr>
          <p:spPr>
            <a:xfrm>
              <a:off x="6895650"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61" name="tx61"/>
            <p:cNvSpPr/>
            <p:nvPr/>
          </p:nvSpPr>
          <p:spPr>
            <a:xfrm>
              <a:off x="7172898" y="14847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92</a:t>
              </a:r>
            </a:p>
          </p:txBody>
        </p:sp>
        <p:sp>
          <p:nvSpPr>
            <p:cNvPr id="62" name="tx62"/>
            <p:cNvSpPr/>
            <p:nvPr/>
          </p:nvSpPr>
          <p:spPr>
            <a:xfrm>
              <a:off x="7450145"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63" name="tx63"/>
            <p:cNvSpPr/>
            <p:nvPr/>
          </p:nvSpPr>
          <p:spPr>
            <a:xfrm>
              <a:off x="7727393"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64" name="tx64"/>
            <p:cNvSpPr/>
            <p:nvPr/>
          </p:nvSpPr>
          <p:spPr>
            <a:xfrm>
              <a:off x="8004641"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65" name="tx65"/>
            <p:cNvSpPr/>
            <p:nvPr/>
          </p:nvSpPr>
          <p:spPr>
            <a:xfrm>
              <a:off x="1345686" y="369581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66" name="tx66"/>
            <p:cNvSpPr/>
            <p:nvPr/>
          </p:nvSpPr>
          <p:spPr>
            <a:xfrm>
              <a:off x="2731924" y="388791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67" name="tx67"/>
            <p:cNvSpPr/>
            <p:nvPr/>
          </p:nvSpPr>
          <p:spPr>
            <a:xfrm>
              <a:off x="4118163" y="388563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68" name="tx68"/>
            <p:cNvSpPr/>
            <p:nvPr/>
          </p:nvSpPr>
          <p:spPr>
            <a:xfrm>
              <a:off x="5504401" y="3690662"/>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69" name="tx69"/>
            <p:cNvSpPr/>
            <p:nvPr/>
          </p:nvSpPr>
          <p:spPr>
            <a:xfrm>
              <a:off x="6613391" y="3908403"/>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70" name="tx70"/>
            <p:cNvSpPr/>
            <p:nvPr/>
          </p:nvSpPr>
          <p:spPr>
            <a:xfrm>
              <a:off x="6890639" y="366879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71" name="tx71"/>
            <p:cNvSpPr/>
            <p:nvPr/>
          </p:nvSpPr>
          <p:spPr>
            <a:xfrm>
              <a:off x="7167887" y="366915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72" name="tx72"/>
            <p:cNvSpPr/>
            <p:nvPr/>
          </p:nvSpPr>
          <p:spPr>
            <a:xfrm>
              <a:off x="7445134" y="370890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73" name="tx73"/>
            <p:cNvSpPr/>
            <p:nvPr/>
          </p:nvSpPr>
          <p:spPr>
            <a:xfrm>
              <a:off x="7722382" y="371797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74" name="tx74"/>
            <p:cNvSpPr/>
            <p:nvPr/>
          </p:nvSpPr>
          <p:spPr>
            <a:xfrm>
              <a:off x="7999630" y="37077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75" name="tx75"/>
            <p:cNvSpPr/>
            <p:nvPr/>
          </p:nvSpPr>
          <p:spPr>
            <a:xfrm>
              <a:off x="6620926" y="3689520"/>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a:t>
              </a:r>
            </a:p>
          </p:txBody>
        </p:sp>
        <p:sp>
          <p:nvSpPr>
            <p:cNvPr id="76" name="tx76"/>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77" name="tx77"/>
            <p:cNvSpPr/>
            <p:nvPr/>
          </p:nvSpPr>
          <p:spPr>
            <a:xfrm>
              <a:off x="639902" y="294060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78" name="tx78"/>
            <p:cNvSpPr/>
            <p:nvPr/>
          </p:nvSpPr>
          <p:spPr>
            <a:xfrm>
              <a:off x="639902" y="192664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79" name="tx79"/>
            <p:cNvSpPr/>
            <p:nvPr/>
          </p:nvSpPr>
          <p:spPr>
            <a:xfrm>
              <a:off x="639902" y="912608"/>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80" name="tx8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1" name="tx8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82" name="tx8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83" name="tx8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84" name="tx8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85" name="tx8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6" name="tx8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7" name="tx8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8" name="tx8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9" name="tx8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0" name="tx9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1" name="tx9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2" name="tx9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3" name="tx9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4" name="tx9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5" name="tx95"/>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96" name="tx96"/>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97" name="pl97"/>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8" name="pl98"/>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99" name="tx99"/>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00" name="tx100"/>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01" name="rc101"/>
            <p:cNvSpPr/>
            <p:nvPr/>
          </p:nvSpPr>
          <p:spPr>
            <a:xfrm>
              <a:off x="4678790" y="4909475"/>
              <a:ext cx="201456" cy="201456"/>
            </a:xfrm>
            <a:prstGeom prst="rect">
              <a:avLst/>
            </a:prstGeom>
            <a:solidFill>
              <a:srgbClr val="E2231A">
                <a:alpha val="100000"/>
              </a:srgbClr>
            </a:solidFill>
          </p:spPr>
          <p:txBody>
            <a:bodyPr/>
            <a:lstStyle/>
            <a:p/>
          </p:txBody>
        </p:sp>
        <p:sp>
          <p:nvSpPr>
            <p:cNvPr id="102" name="rc102"/>
            <p:cNvSpPr/>
            <p:nvPr/>
          </p:nvSpPr>
          <p:spPr>
            <a:xfrm>
              <a:off x="5642950" y="4909475"/>
              <a:ext cx="201456" cy="201456"/>
            </a:xfrm>
            <a:prstGeom prst="rect">
              <a:avLst/>
            </a:prstGeom>
            <a:solidFill>
              <a:srgbClr val="B3B3B3">
                <a:alpha val="100000"/>
              </a:srgbClr>
            </a:solidFill>
          </p:spPr>
          <p:txBody>
            <a:bodyPr/>
            <a:lstStyle/>
            <a:p/>
          </p:txBody>
        </p:sp>
        <p:sp>
          <p:nvSpPr>
            <p:cNvPr id="103" name="tx103"/>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04" name="tx104"/>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05" name="tx105"/>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06" name="tx106"/>
            <p:cNvSpPr/>
            <p:nvPr/>
          </p:nvSpPr>
          <p:spPr>
            <a:xfrm>
              <a:off x="951100" y="650627"/>
              <a:ext cx="2413754"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Republic of Moldova, 2000-2024</a:t>
              </a:r>
            </a:p>
          </p:txBody>
        </p:sp>
        <p:sp>
          <p:nvSpPr>
            <p:cNvPr id="107" name="pl107"/>
            <p:cNvSpPr/>
            <p:nvPr/>
          </p:nvSpPr>
          <p:spPr>
            <a:xfrm>
              <a:off x="197334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8" name="pl108"/>
            <p:cNvSpPr/>
            <p:nvPr/>
          </p:nvSpPr>
          <p:spPr>
            <a:xfrm>
              <a:off x="332750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9" name="pl109"/>
            <p:cNvSpPr/>
            <p:nvPr/>
          </p:nvSpPr>
          <p:spPr>
            <a:xfrm>
              <a:off x="468165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603580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738995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3" name="pl113"/>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4" name="pl114"/>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5" name="pl115"/>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265042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00457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35872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671288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806703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21" name="rc121"/>
            <p:cNvSpPr/>
            <p:nvPr/>
          </p:nvSpPr>
          <p:spPr>
            <a:xfrm>
              <a:off x="1296273" y="5774644"/>
              <a:ext cx="1580295" cy="162162"/>
            </a:xfrm>
            <a:prstGeom prst="rect">
              <a:avLst/>
            </a:prstGeom>
            <a:solidFill>
              <a:srgbClr val="E2231A">
                <a:alpha val="100000"/>
              </a:srgbClr>
            </a:solidFill>
          </p:spPr>
          <p:txBody>
            <a:bodyPr/>
            <a:lstStyle/>
            <a:p/>
          </p:txBody>
        </p:sp>
        <p:sp>
          <p:nvSpPr>
            <p:cNvPr id="122" name="rc122"/>
            <p:cNvSpPr/>
            <p:nvPr/>
          </p:nvSpPr>
          <p:spPr>
            <a:xfrm>
              <a:off x="1296273" y="5571941"/>
              <a:ext cx="6631282" cy="162162"/>
            </a:xfrm>
            <a:prstGeom prst="rect">
              <a:avLst/>
            </a:prstGeom>
            <a:solidFill>
              <a:srgbClr val="E2231A">
                <a:alpha val="100000"/>
              </a:srgbClr>
            </a:solidFill>
          </p:spPr>
          <p:txBody>
            <a:bodyPr/>
            <a:lstStyle/>
            <a:p/>
          </p:txBody>
        </p:sp>
        <p:sp>
          <p:nvSpPr>
            <p:cNvPr id="123" name="rc123"/>
            <p:cNvSpPr/>
            <p:nvPr/>
          </p:nvSpPr>
          <p:spPr>
            <a:xfrm>
              <a:off x="1296273" y="5369238"/>
              <a:ext cx="6903466" cy="162162"/>
            </a:xfrm>
            <a:prstGeom prst="rect">
              <a:avLst/>
            </a:prstGeom>
            <a:solidFill>
              <a:srgbClr val="E2231A">
                <a:alpha val="100000"/>
              </a:srgbClr>
            </a:solidFill>
          </p:spPr>
          <p:txBody>
            <a:bodyPr/>
            <a:lstStyle/>
            <a:p/>
          </p:txBody>
        </p:sp>
        <p:sp>
          <p:nvSpPr>
            <p:cNvPr id="124" name="rc124"/>
            <p:cNvSpPr/>
            <p:nvPr/>
          </p:nvSpPr>
          <p:spPr>
            <a:xfrm>
              <a:off x="2876569" y="5774644"/>
              <a:ext cx="1252590" cy="162162"/>
            </a:xfrm>
            <a:prstGeom prst="rect">
              <a:avLst/>
            </a:prstGeom>
            <a:solidFill>
              <a:srgbClr val="B3B3B3">
                <a:alpha val="100000"/>
              </a:srgbClr>
            </a:solidFill>
          </p:spPr>
          <p:txBody>
            <a:bodyPr/>
            <a:lstStyle/>
            <a:p/>
          </p:txBody>
        </p:sp>
        <p:sp>
          <p:nvSpPr>
            <p:cNvPr id="125" name="tx125"/>
            <p:cNvSpPr/>
            <p:nvPr/>
          </p:nvSpPr>
          <p:spPr>
            <a:xfrm>
              <a:off x="4209531"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a:t>
              </a:r>
            </a:p>
          </p:txBody>
        </p:sp>
        <p:sp>
          <p:nvSpPr>
            <p:cNvPr id="126" name="tx126"/>
            <p:cNvSpPr/>
            <p:nvPr/>
          </p:nvSpPr>
          <p:spPr>
            <a:xfrm>
              <a:off x="2006049"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a:t>
              </a:r>
            </a:p>
          </p:txBody>
        </p:sp>
        <p:sp>
          <p:nvSpPr>
            <p:cNvPr id="127" name="tx127"/>
            <p:cNvSpPr/>
            <p:nvPr/>
          </p:nvSpPr>
          <p:spPr>
            <a:xfrm>
              <a:off x="4531542"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4.9</a:t>
              </a:r>
            </a:p>
          </p:txBody>
        </p:sp>
        <p:sp>
          <p:nvSpPr>
            <p:cNvPr id="128" name="tx128"/>
            <p:cNvSpPr/>
            <p:nvPr/>
          </p:nvSpPr>
          <p:spPr>
            <a:xfrm>
              <a:off x="4667635"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5.1</a:t>
              </a:r>
            </a:p>
          </p:txBody>
        </p:sp>
        <p:sp>
          <p:nvSpPr>
            <p:cNvPr id="129" name="tx129"/>
            <p:cNvSpPr/>
            <p:nvPr/>
          </p:nvSpPr>
          <p:spPr>
            <a:xfrm>
              <a:off x="3436946" y="5814001"/>
              <a:ext cx="131836"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&lt;1</a:t>
              </a:r>
            </a:p>
          </p:txBody>
        </p:sp>
        <p:sp>
          <p:nvSpPr>
            <p:cNvPr id="130" name="tx130"/>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4" name="tx134"/>
            <p:cNvSpPr/>
            <p:nvPr/>
          </p:nvSpPr>
          <p:spPr>
            <a:xfrm>
              <a:off x="2564989"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35" name="tx135"/>
            <p:cNvSpPr/>
            <p:nvPr/>
          </p:nvSpPr>
          <p:spPr>
            <a:xfrm>
              <a:off x="3919141"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36" name="tx136"/>
            <p:cNvSpPr/>
            <p:nvPr/>
          </p:nvSpPr>
          <p:spPr>
            <a:xfrm>
              <a:off x="5273293" y="6037795"/>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37" name="tx137"/>
            <p:cNvSpPr/>
            <p:nvPr/>
          </p:nvSpPr>
          <p:spPr>
            <a:xfrm>
              <a:off x="6627445" y="60399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38" name="tx138"/>
            <p:cNvSpPr/>
            <p:nvPr/>
          </p:nvSpPr>
          <p:spPr>
            <a:xfrm>
              <a:off x="7981597" y="6038272"/>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39" name="tx139"/>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0" name="tx140"/>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1" name="tx141"/>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relatively constant (within 1%) at 84%. This is lower than in 2019, where coverage was 97%.
5,000 children missed their routine first dose of measles vaccine.
MCV2 is typically administered to children between 18 months and five years old. MCV2 coverage remained constant at 93%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94246"/>
              <a:ext cx="3397293" cy="399983"/>
            </a:xfrm>
            <a:custGeom>
              <a:avLst/>
              <a:pathLst>
                <a:path w="3397293" h="399983">
                  <a:moveTo>
                    <a:pt x="0" y="228562"/>
                  </a:moveTo>
                  <a:lnTo>
                    <a:pt x="141553" y="85710"/>
                  </a:lnTo>
                  <a:lnTo>
                    <a:pt x="283107" y="85710"/>
                  </a:lnTo>
                  <a:lnTo>
                    <a:pt x="424661" y="28570"/>
                  </a:lnTo>
                  <a:lnTo>
                    <a:pt x="566215" y="28570"/>
                  </a:lnTo>
                  <a:lnTo>
                    <a:pt x="707769" y="0"/>
                  </a:lnTo>
                  <a:lnTo>
                    <a:pt x="849323" y="28570"/>
                  </a:lnTo>
                  <a:lnTo>
                    <a:pt x="990877" y="28570"/>
                  </a:lnTo>
                  <a:lnTo>
                    <a:pt x="1132431" y="57140"/>
                  </a:lnTo>
                  <a:lnTo>
                    <a:pt x="1273984" y="199991"/>
                  </a:lnTo>
                  <a:lnTo>
                    <a:pt x="1415538" y="0"/>
                  </a:lnTo>
                  <a:lnTo>
                    <a:pt x="1557092" y="171421"/>
                  </a:lnTo>
                  <a:lnTo>
                    <a:pt x="1698646" y="171421"/>
                  </a:lnTo>
                  <a:lnTo>
                    <a:pt x="1840200" y="171421"/>
                  </a:lnTo>
                  <a:lnTo>
                    <a:pt x="1981754" y="199991"/>
                  </a:lnTo>
                  <a:lnTo>
                    <a:pt x="2123308" y="228562"/>
                  </a:lnTo>
                  <a:lnTo>
                    <a:pt x="2264862" y="257132"/>
                  </a:lnTo>
                  <a:lnTo>
                    <a:pt x="2406416" y="114281"/>
                  </a:lnTo>
                  <a:lnTo>
                    <a:pt x="2547969" y="114281"/>
                  </a:lnTo>
                  <a:lnTo>
                    <a:pt x="2689523" y="0"/>
                  </a:lnTo>
                  <a:lnTo>
                    <a:pt x="2831077" y="371413"/>
                  </a:lnTo>
                  <a:lnTo>
                    <a:pt x="2972631" y="399983"/>
                  </a:lnTo>
                  <a:lnTo>
                    <a:pt x="3114185" y="371413"/>
                  </a:lnTo>
                  <a:lnTo>
                    <a:pt x="3255739" y="342843"/>
                  </a:lnTo>
                  <a:lnTo>
                    <a:pt x="3397293" y="371413"/>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22816"/>
              <a:ext cx="3397293" cy="228562"/>
            </a:xfrm>
            <a:custGeom>
              <a:avLst/>
              <a:pathLst>
                <a:path w="3397293" h="228562">
                  <a:moveTo>
                    <a:pt x="0" y="114281"/>
                  </a:moveTo>
                  <a:lnTo>
                    <a:pt x="141553" y="85710"/>
                  </a:lnTo>
                  <a:lnTo>
                    <a:pt x="283107" y="171421"/>
                  </a:lnTo>
                  <a:lnTo>
                    <a:pt x="424661" y="228562"/>
                  </a:lnTo>
                  <a:lnTo>
                    <a:pt x="566215" y="171421"/>
                  </a:lnTo>
                  <a:lnTo>
                    <a:pt x="707769" y="57140"/>
                  </a:lnTo>
                  <a:lnTo>
                    <a:pt x="849323" y="28570"/>
                  </a:lnTo>
                  <a:lnTo>
                    <a:pt x="990877" y="0"/>
                  </a:lnTo>
                  <a:lnTo>
                    <a:pt x="1132431" y="0"/>
                  </a:lnTo>
                  <a:lnTo>
                    <a:pt x="1273984" y="85710"/>
                  </a:lnTo>
                  <a:lnTo>
                    <a:pt x="1415538" y="114281"/>
                  </a:lnTo>
                  <a:lnTo>
                    <a:pt x="1557092" y="57140"/>
                  </a:lnTo>
                  <a:lnTo>
                    <a:pt x="1698646" y="57140"/>
                  </a:lnTo>
                  <a:lnTo>
                    <a:pt x="1840200" y="28570"/>
                  </a:lnTo>
                  <a:lnTo>
                    <a:pt x="1981754" y="142851"/>
                  </a:lnTo>
                  <a:lnTo>
                    <a:pt x="2123308" y="114281"/>
                  </a:lnTo>
                  <a:lnTo>
                    <a:pt x="2264862" y="142851"/>
                  </a:lnTo>
                  <a:lnTo>
                    <a:pt x="2406416" y="28570"/>
                  </a:lnTo>
                  <a:lnTo>
                    <a:pt x="2547969" y="28570"/>
                  </a:lnTo>
                  <a:lnTo>
                    <a:pt x="2689523" y="0"/>
                  </a:lnTo>
                  <a:lnTo>
                    <a:pt x="2831077" y="85710"/>
                  </a:lnTo>
                  <a:lnTo>
                    <a:pt x="2972631" y="57140"/>
                  </a:lnTo>
                  <a:lnTo>
                    <a:pt x="3114185" y="85710"/>
                  </a:lnTo>
                  <a:lnTo>
                    <a:pt x="3255739" y="57140"/>
                  </a:lnTo>
                  <a:lnTo>
                    <a:pt x="3397293" y="5714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94246"/>
              <a:ext cx="3397293" cy="399983"/>
            </a:xfrm>
            <a:custGeom>
              <a:avLst/>
              <a:pathLst>
                <a:path w="3397293" h="399983">
                  <a:moveTo>
                    <a:pt x="0" y="228562"/>
                  </a:moveTo>
                  <a:lnTo>
                    <a:pt x="141553" y="85710"/>
                  </a:lnTo>
                  <a:lnTo>
                    <a:pt x="283107" y="85710"/>
                  </a:lnTo>
                  <a:lnTo>
                    <a:pt x="424661" y="28570"/>
                  </a:lnTo>
                  <a:lnTo>
                    <a:pt x="566215" y="28570"/>
                  </a:lnTo>
                  <a:lnTo>
                    <a:pt x="707769" y="0"/>
                  </a:lnTo>
                  <a:lnTo>
                    <a:pt x="849323" y="28570"/>
                  </a:lnTo>
                  <a:lnTo>
                    <a:pt x="990877" y="28570"/>
                  </a:lnTo>
                  <a:lnTo>
                    <a:pt x="1132431" y="57140"/>
                  </a:lnTo>
                  <a:lnTo>
                    <a:pt x="1273984" y="199991"/>
                  </a:lnTo>
                  <a:lnTo>
                    <a:pt x="1415538" y="0"/>
                  </a:lnTo>
                  <a:lnTo>
                    <a:pt x="1557092" y="171421"/>
                  </a:lnTo>
                  <a:lnTo>
                    <a:pt x="1698646" y="171421"/>
                  </a:lnTo>
                  <a:lnTo>
                    <a:pt x="1840200" y="171421"/>
                  </a:lnTo>
                  <a:lnTo>
                    <a:pt x="1981754" y="199991"/>
                  </a:lnTo>
                  <a:lnTo>
                    <a:pt x="2123308" y="228562"/>
                  </a:lnTo>
                  <a:lnTo>
                    <a:pt x="2264862" y="257132"/>
                  </a:lnTo>
                  <a:lnTo>
                    <a:pt x="2406416" y="114281"/>
                  </a:lnTo>
                  <a:lnTo>
                    <a:pt x="2547969" y="114281"/>
                  </a:lnTo>
                  <a:lnTo>
                    <a:pt x="2689523" y="0"/>
                  </a:lnTo>
                  <a:lnTo>
                    <a:pt x="2831077" y="371413"/>
                  </a:lnTo>
                  <a:lnTo>
                    <a:pt x="2972631" y="399983"/>
                  </a:lnTo>
                  <a:lnTo>
                    <a:pt x="3114185" y="371413"/>
                  </a:lnTo>
                  <a:lnTo>
                    <a:pt x="3255739" y="342843"/>
                  </a:lnTo>
                  <a:lnTo>
                    <a:pt x="3397293" y="371413"/>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485694"/>
            </a:xfrm>
            <a:custGeom>
              <a:avLst/>
              <a:pathLst>
                <a:path w="0" h="485694">
                  <a:moveTo>
                    <a:pt x="0" y="0"/>
                  </a:moveTo>
                  <a:lnTo>
                    <a:pt x="0" y="485694"/>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32" name="pl32"/>
            <p:cNvSpPr/>
            <p:nvPr/>
          </p:nvSpPr>
          <p:spPr>
            <a:xfrm>
              <a:off x="1120965" y="1094246"/>
              <a:ext cx="3397293" cy="399983"/>
            </a:xfrm>
            <a:custGeom>
              <a:avLst/>
              <a:pathLst>
                <a:path w="3397293" h="399983">
                  <a:moveTo>
                    <a:pt x="0" y="228562"/>
                  </a:moveTo>
                  <a:lnTo>
                    <a:pt x="141553" y="85710"/>
                  </a:lnTo>
                  <a:lnTo>
                    <a:pt x="283107" y="85710"/>
                  </a:lnTo>
                  <a:lnTo>
                    <a:pt x="424661" y="28570"/>
                  </a:lnTo>
                  <a:lnTo>
                    <a:pt x="566215" y="28570"/>
                  </a:lnTo>
                  <a:lnTo>
                    <a:pt x="707769" y="0"/>
                  </a:lnTo>
                  <a:lnTo>
                    <a:pt x="849323" y="28570"/>
                  </a:lnTo>
                  <a:lnTo>
                    <a:pt x="990877" y="28570"/>
                  </a:lnTo>
                  <a:lnTo>
                    <a:pt x="1132431" y="57140"/>
                  </a:lnTo>
                  <a:lnTo>
                    <a:pt x="1273984" y="199991"/>
                  </a:lnTo>
                  <a:lnTo>
                    <a:pt x="1415538" y="0"/>
                  </a:lnTo>
                  <a:lnTo>
                    <a:pt x="1557092" y="171421"/>
                  </a:lnTo>
                  <a:lnTo>
                    <a:pt x="1698646" y="171421"/>
                  </a:lnTo>
                  <a:lnTo>
                    <a:pt x="1840200" y="171421"/>
                  </a:lnTo>
                  <a:lnTo>
                    <a:pt x="1981754" y="199991"/>
                  </a:lnTo>
                  <a:lnTo>
                    <a:pt x="2123308" y="228562"/>
                  </a:lnTo>
                  <a:lnTo>
                    <a:pt x="2264862" y="257132"/>
                  </a:lnTo>
                  <a:lnTo>
                    <a:pt x="2406416" y="114281"/>
                  </a:lnTo>
                  <a:lnTo>
                    <a:pt x="2547969" y="114281"/>
                  </a:lnTo>
                  <a:lnTo>
                    <a:pt x="2689523" y="0"/>
                  </a:lnTo>
                  <a:lnTo>
                    <a:pt x="2831077" y="371413"/>
                  </a:lnTo>
                  <a:lnTo>
                    <a:pt x="2972631" y="399983"/>
                  </a:lnTo>
                  <a:lnTo>
                    <a:pt x="3114185" y="371413"/>
                  </a:lnTo>
                  <a:lnTo>
                    <a:pt x="3255739" y="342843"/>
                  </a:lnTo>
                  <a:lnTo>
                    <a:pt x="3397293" y="371413"/>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13951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30954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30954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933938"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69639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76645" y="4803947"/>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Republic of Moldova</a:t>
              </a:r>
            </a:p>
          </p:txBody>
        </p:sp>
        <p:sp>
          <p:nvSpPr>
            <p:cNvPr id="60" name="tx60"/>
            <p:cNvSpPr/>
            <p:nvPr/>
          </p:nvSpPr>
          <p:spPr>
            <a:xfrm>
              <a:off x="320103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963492"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2" name="tx62"/>
            <p:cNvSpPr/>
            <p:nvPr/>
          </p:nvSpPr>
          <p:spPr>
            <a:xfrm>
              <a:off x="1133761" y="471005"/>
              <a:ext cx="337170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Republic of Moldova, 2000-2024</a:t>
              </a:r>
            </a:p>
          </p:txBody>
        </p:sp>
        <p:sp>
          <p:nvSpPr>
            <p:cNvPr id="63" name="pl63"/>
            <p:cNvSpPr/>
            <p:nvPr/>
          </p:nvSpPr>
          <p:spPr>
            <a:xfrm>
              <a:off x="5267799" y="356557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6559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656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656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1656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6558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66561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6563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465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865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065634"/>
              <a:ext cx="3397293" cy="1679930"/>
            </a:xfrm>
            <a:custGeom>
              <a:avLst/>
              <a:pathLst>
                <a:path w="3397293" h="1679930">
                  <a:moveTo>
                    <a:pt x="0" y="959960"/>
                  </a:moveTo>
                  <a:lnTo>
                    <a:pt x="141553" y="359985"/>
                  </a:lnTo>
                  <a:lnTo>
                    <a:pt x="283107" y="359985"/>
                  </a:lnTo>
                  <a:lnTo>
                    <a:pt x="424661" y="119995"/>
                  </a:lnTo>
                  <a:lnTo>
                    <a:pt x="566215" y="119995"/>
                  </a:lnTo>
                  <a:lnTo>
                    <a:pt x="707769" y="0"/>
                  </a:lnTo>
                  <a:lnTo>
                    <a:pt x="849323" y="119995"/>
                  </a:lnTo>
                  <a:lnTo>
                    <a:pt x="990877" y="119995"/>
                  </a:lnTo>
                  <a:lnTo>
                    <a:pt x="1132431" y="239990"/>
                  </a:lnTo>
                  <a:lnTo>
                    <a:pt x="1273984" y="839965"/>
                  </a:lnTo>
                  <a:lnTo>
                    <a:pt x="1415538" y="0"/>
                  </a:lnTo>
                  <a:lnTo>
                    <a:pt x="1557092" y="719970"/>
                  </a:lnTo>
                  <a:lnTo>
                    <a:pt x="1698646" y="719970"/>
                  </a:lnTo>
                  <a:lnTo>
                    <a:pt x="1840200" y="719970"/>
                  </a:lnTo>
                  <a:lnTo>
                    <a:pt x="1981754" y="839965"/>
                  </a:lnTo>
                  <a:lnTo>
                    <a:pt x="2123308" y="959960"/>
                  </a:lnTo>
                  <a:lnTo>
                    <a:pt x="2264862" y="1079955"/>
                  </a:lnTo>
                  <a:lnTo>
                    <a:pt x="2406416" y="479980"/>
                  </a:lnTo>
                  <a:lnTo>
                    <a:pt x="2547969" y="479980"/>
                  </a:lnTo>
                  <a:lnTo>
                    <a:pt x="2689523" y="0"/>
                  </a:lnTo>
                  <a:lnTo>
                    <a:pt x="2831077" y="1559935"/>
                  </a:lnTo>
                  <a:lnTo>
                    <a:pt x="2972631" y="1679930"/>
                  </a:lnTo>
                  <a:lnTo>
                    <a:pt x="3114185" y="1559935"/>
                  </a:lnTo>
                  <a:lnTo>
                    <a:pt x="3255739" y="1439940"/>
                  </a:lnTo>
                  <a:lnTo>
                    <a:pt x="3397293" y="1559935"/>
                  </a:lnTo>
                </a:path>
              </a:pathLst>
            </a:custGeom>
            <a:ln w="27101" cap="flat">
              <a:solidFill>
                <a:srgbClr val="0058AB">
                  <a:alpha val="100000"/>
                </a:srgbClr>
              </a:solidFill>
              <a:prstDash val="solid"/>
              <a:round/>
            </a:ln>
          </p:spPr>
          <p:txBody>
            <a:bodyPr/>
            <a:lstStyle/>
            <a:p/>
          </p:txBody>
        </p:sp>
        <p:sp>
          <p:nvSpPr>
            <p:cNvPr id="82" name="pl82"/>
            <p:cNvSpPr/>
            <p:nvPr/>
          </p:nvSpPr>
          <p:spPr>
            <a:xfrm>
              <a:off x="5437664" y="2065634"/>
              <a:ext cx="3397293" cy="1799925"/>
            </a:xfrm>
            <a:custGeom>
              <a:avLst/>
              <a:pathLst>
                <a:path w="3397293" h="1799925">
                  <a:moveTo>
                    <a:pt x="0" y="1799925"/>
                  </a:moveTo>
                  <a:lnTo>
                    <a:pt x="141553" y="1679930"/>
                  </a:lnTo>
                  <a:lnTo>
                    <a:pt x="283107" y="1679930"/>
                  </a:lnTo>
                  <a:lnTo>
                    <a:pt x="424661" y="1559935"/>
                  </a:lnTo>
                  <a:lnTo>
                    <a:pt x="566215" y="1319945"/>
                  </a:lnTo>
                  <a:lnTo>
                    <a:pt x="707769" y="1079955"/>
                  </a:lnTo>
                  <a:lnTo>
                    <a:pt x="849323" y="839965"/>
                  </a:lnTo>
                  <a:lnTo>
                    <a:pt x="990877" y="839965"/>
                  </a:lnTo>
                  <a:lnTo>
                    <a:pt x="1132431" y="599975"/>
                  </a:lnTo>
                  <a:lnTo>
                    <a:pt x="1273984" y="359985"/>
                  </a:lnTo>
                  <a:lnTo>
                    <a:pt x="1415538" y="239990"/>
                  </a:lnTo>
                  <a:lnTo>
                    <a:pt x="1557092" y="239990"/>
                  </a:lnTo>
                  <a:lnTo>
                    <a:pt x="1698646" y="239990"/>
                  </a:lnTo>
                  <a:lnTo>
                    <a:pt x="1840200" y="239990"/>
                  </a:lnTo>
                  <a:lnTo>
                    <a:pt x="1981754" y="239990"/>
                  </a:lnTo>
                  <a:lnTo>
                    <a:pt x="2123308" y="239990"/>
                  </a:lnTo>
                  <a:lnTo>
                    <a:pt x="2264862" y="119995"/>
                  </a:lnTo>
                  <a:lnTo>
                    <a:pt x="2406416" y="119995"/>
                  </a:lnTo>
                  <a:lnTo>
                    <a:pt x="2547969" y="0"/>
                  </a:lnTo>
                  <a:lnTo>
                    <a:pt x="2689523" y="0"/>
                  </a:lnTo>
                  <a:lnTo>
                    <a:pt x="2831077" y="359985"/>
                  </a:lnTo>
                  <a:lnTo>
                    <a:pt x="2972631" y="599975"/>
                  </a:lnTo>
                  <a:lnTo>
                    <a:pt x="3114185" y="359985"/>
                  </a:lnTo>
                  <a:lnTo>
                    <a:pt x="3255739" y="359985"/>
                  </a:lnTo>
                  <a:lnTo>
                    <a:pt x="3397293" y="239990"/>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65634"/>
              <a:ext cx="3397293" cy="959960"/>
            </a:xfrm>
            <a:custGeom>
              <a:avLst/>
              <a:pathLst>
                <a:path w="3397293" h="959960">
                  <a:moveTo>
                    <a:pt x="0" y="479980"/>
                  </a:moveTo>
                  <a:lnTo>
                    <a:pt x="141553" y="359985"/>
                  </a:lnTo>
                  <a:lnTo>
                    <a:pt x="283107" y="719970"/>
                  </a:lnTo>
                  <a:lnTo>
                    <a:pt x="424661" y="959960"/>
                  </a:lnTo>
                  <a:lnTo>
                    <a:pt x="566215" y="719970"/>
                  </a:lnTo>
                  <a:lnTo>
                    <a:pt x="707769" y="239990"/>
                  </a:lnTo>
                  <a:lnTo>
                    <a:pt x="849323" y="119995"/>
                  </a:lnTo>
                  <a:lnTo>
                    <a:pt x="990877" y="0"/>
                  </a:lnTo>
                  <a:lnTo>
                    <a:pt x="1132431" y="0"/>
                  </a:lnTo>
                  <a:lnTo>
                    <a:pt x="1273984" y="359985"/>
                  </a:lnTo>
                  <a:lnTo>
                    <a:pt x="1415538" y="479980"/>
                  </a:lnTo>
                  <a:lnTo>
                    <a:pt x="1557092" y="239990"/>
                  </a:lnTo>
                  <a:lnTo>
                    <a:pt x="1698646" y="239990"/>
                  </a:lnTo>
                  <a:lnTo>
                    <a:pt x="1840200" y="119995"/>
                  </a:lnTo>
                  <a:lnTo>
                    <a:pt x="1981754" y="599975"/>
                  </a:lnTo>
                  <a:lnTo>
                    <a:pt x="2123308" y="479980"/>
                  </a:lnTo>
                  <a:lnTo>
                    <a:pt x="2264862" y="599975"/>
                  </a:lnTo>
                  <a:lnTo>
                    <a:pt x="2406416" y="119995"/>
                  </a:lnTo>
                  <a:lnTo>
                    <a:pt x="2547969" y="119995"/>
                  </a:lnTo>
                  <a:lnTo>
                    <a:pt x="2689523" y="0"/>
                  </a:lnTo>
                  <a:lnTo>
                    <a:pt x="2831077" y="359985"/>
                  </a:lnTo>
                  <a:lnTo>
                    <a:pt x="2972631" y="239990"/>
                  </a:lnTo>
                  <a:lnTo>
                    <a:pt x="3114185" y="359985"/>
                  </a:lnTo>
                  <a:lnTo>
                    <a:pt x="3255739" y="239990"/>
                  </a:lnTo>
                  <a:lnTo>
                    <a:pt x="3397293" y="23999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06563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065634"/>
              <a:ext cx="3397293" cy="1679930"/>
            </a:xfrm>
            <a:custGeom>
              <a:avLst/>
              <a:pathLst>
                <a:path w="3397293" h="1679930">
                  <a:moveTo>
                    <a:pt x="0" y="959960"/>
                  </a:moveTo>
                  <a:lnTo>
                    <a:pt x="141553" y="359985"/>
                  </a:lnTo>
                  <a:lnTo>
                    <a:pt x="283107" y="359985"/>
                  </a:lnTo>
                  <a:lnTo>
                    <a:pt x="424661" y="119995"/>
                  </a:lnTo>
                  <a:lnTo>
                    <a:pt x="566215" y="119995"/>
                  </a:lnTo>
                  <a:lnTo>
                    <a:pt x="707769" y="0"/>
                  </a:lnTo>
                  <a:lnTo>
                    <a:pt x="849323" y="119995"/>
                  </a:lnTo>
                  <a:lnTo>
                    <a:pt x="990877" y="119995"/>
                  </a:lnTo>
                  <a:lnTo>
                    <a:pt x="1132431" y="239990"/>
                  </a:lnTo>
                  <a:lnTo>
                    <a:pt x="1273984" y="839965"/>
                  </a:lnTo>
                  <a:lnTo>
                    <a:pt x="1415538" y="0"/>
                  </a:lnTo>
                  <a:lnTo>
                    <a:pt x="1557092" y="719970"/>
                  </a:lnTo>
                  <a:lnTo>
                    <a:pt x="1698646" y="719970"/>
                  </a:lnTo>
                  <a:lnTo>
                    <a:pt x="1840200" y="719970"/>
                  </a:lnTo>
                  <a:lnTo>
                    <a:pt x="1981754" y="839965"/>
                  </a:lnTo>
                  <a:lnTo>
                    <a:pt x="2123308" y="959960"/>
                  </a:lnTo>
                  <a:lnTo>
                    <a:pt x="2264862" y="1079955"/>
                  </a:lnTo>
                  <a:lnTo>
                    <a:pt x="2406416" y="479980"/>
                  </a:lnTo>
                  <a:lnTo>
                    <a:pt x="2547969" y="479980"/>
                  </a:lnTo>
                  <a:lnTo>
                    <a:pt x="2689523" y="0"/>
                  </a:lnTo>
                  <a:lnTo>
                    <a:pt x="2831077" y="1559935"/>
                  </a:lnTo>
                  <a:lnTo>
                    <a:pt x="2972631" y="1679930"/>
                  </a:lnTo>
                  <a:lnTo>
                    <a:pt x="3114185" y="1559935"/>
                  </a:lnTo>
                  <a:lnTo>
                    <a:pt x="3255739" y="1439940"/>
                  </a:lnTo>
                  <a:lnTo>
                    <a:pt x="3397293" y="1559935"/>
                  </a:lnTo>
                </a:path>
              </a:pathLst>
            </a:custGeom>
            <a:ln w="43362" cap="flat">
              <a:solidFill>
                <a:srgbClr val="000000">
                  <a:alpha val="100000"/>
                </a:srgbClr>
              </a:solidFill>
              <a:prstDash val="solid"/>
              <a:round/>
            </a:ln>
          </p:spPr>
          <p:txBody>
            <a:bodyPr/>
            <a:lstStyle/>
            <a:p/>
          </p:txBody>
        </p:sp>
        <p:sp>
          <p:nvSpPr>
            <p:cNvPr id="86" name="pl86"/>
            <p:cNvSpPr/>
            <p:nvPr/>
          </p:nvSpPr>
          <p:spPr>
            <a:xfrm>
              <a:off x="5437664" y="1873642"/>
              <a:ext cx="0" cy="1151952"/>
            </a:xfrm>
            <a:custGeom>
              <a:avLst/>
              <a:pathLst>
                <a:path w="0" h="1151952">
                  <a:moveTo>
                    <a:pt x="0" y="115195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873642"/>
              <a:ext cx="0" cy="1151952"/>
            </a:xfrm>
            <a:custGeom>
              <a:avLst/>
              <a:pathLst>
                <a:path w="0" h="1151952">
                  <a:moveTo>
                    <a:pt x="0" y="115195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873642"/>
              <a:ext cx="0" cy="191992"/>
            </a:xfrm>
            <a:custGeom>
              <a:avLst/>
              <a:pathLst>
                <a:path w="0" h="191992">
                  <a:moveTo>
                    <a:pt x="0" y="19199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873642"/>
              <a:ext cx="0" cy="1631932"/>
            </a:xfrm>
            <a:custGeom>
              <a:avLst/>
              <a:pathLst>
                <a:path w="0" h="1631932">
                  <a:moveTo>
                    <a:pt x="0" y="163193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873642"/>
              <a:ext cx="0" cy="1751927"/>
            </a:xfrm>
            <a:custGeom>
              <a:avLst/>
              <a:pathLst>
                <a:path w="0" h="1751927">
                  <a:moveTo>
                    <a:pt x="0" y="175192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065634"/>
              <a:ext cx="3397293" cy="1679930"/>
            </a:xfrm>
            <a:custGeom>
              <a:avLst/>
              <a:pathLst>
                <a:path w="3397293" h="1679930">
                  <a:moveTo>
                    <a:pt x="0" y="959960"/>
                  </a:moveTo>
                  <a:lnTo>
                    <a:pt x="141553" y="359985"/>
                  </a:lnTo>
                  <a:lnTo>
                    <a:pt x="283107" y="359985"/>
                  </a:lnTo>
                  <a:lnTo>
                    <a:pt x="424661" y="119995"/>
                  </a:lnTo>
                  <a:lnTo>
                    <a:pt x="566215" y="119995"/>
                  </a:lnTo>
                  <a:lnTo>
                    <a:pt x="707769" y="0"/>
                  </a:lnTo>
                  <a:lnTo>
                    <a:pt x="849323" y="119995"/>
                  </a:lnTo>
                  <a:lnTo>
                    <a:pt x="990877" y="119995"/>
                  </a:lnTo>
                  <a:lnTo>
                    <a:pt x="1132431" y="239990"/>
                  </a:lnTo>
                  <a:lnTo>
                    <a:pt x="1273984" y="839965"/>
                  </a:lnTo>
                  <a:lnTo>
                    <a:pt x="1415538" y="0"/>
                  </a:lnTo>
                  <a:lnTo>
                    <a:pt x="1557092" y="719970"/>
                  </a:lnTo>
                  <a:lnTo>
                    <a:pt x="1698646" y="719970"/>
                  </a:lnTo>
                  <a:lnTo>
                    <a:pt x="1840200" y="719970"/>
                  </a:lnTo>
                  <a:lnTo>
                    <a:pt x="1981754" y="839965"/>
                  </a:lnTo>
                  <a:lnTo>
                    <a:pt x="2123308" y="959960"/>
                  </a:lnTo>
                  <a:lnTo>
                    <a:pt x="2264862" y="1079955"/>
                  </a:lnTo>
                  <a:lnTo>
                    <a:pt x="2406416" y="479980"/>
                  </a:lnTo>
                  <a:lnTo>
                    <a:pt x="2547969" y="479980"/>
                  </a:lnTo>
                  <a:lnTo>
                    <a:pt x="2689523" y="0"/>
                  </a:lnTo>
                  <a:lnTo>
                    <a:pt x="2831077" y="1559935"/>
                  </a:lnTo>
                  <a:lnTo>
                    <a:pt x="2972631" y="1679930"/>
                  </a:lnTo>
                  <a:lnTo>
                    <a:pt x="3114185" y="1559935"/>
                  </a:lnTo>
                  <a:lnTo>
                    <a:pt x="3255739" y="1439940"/>
                  </a:lnTo>
                  <a:lnTo>
                    <a:pt x="3397293" y="1559935"/>
                  </a:lnTo>
                </a:path>
              </a:pathLst>
            </a:custGeom>
            <a:ln w="27101" cap="flat">
              <a:solidFill>
                <a:srgbClr val="0058AB">
                  <a:alpha val="100000"/>
                </a:srgbClr>
              </a:solidFill>
              <a:prstDash val="solid"/>
              <a:round/>
            </a:ln>
          </p:spPr>
          <p:txBody>
            <a:bodyPr/>
            <a:lstStyle/>
            <a:p/>
          </p:txBody>
        </p:sp>
        <p:sp>
          <p:nvSpPr>
            <p:cNvPr id="94" name="tx94"/>
            <p:cNvSpPr/>
            <p:nvPr/>
          </p:nvSpPr>
          <p:spPr>
            <a:xfrm>
              <a:off x="5389469" y="178520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5" name="tx95"/>
            <p:cNvSpPr/>
            <p:nvPr/>
          </p:nvSpPr>
          <p:spPr>
            <a:xfrm>
              <a:off x="6115288"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823058"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512777" y="178520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8" name="tx98"/>
            <p:cNvSpPr/>
            <p:nvPr/>
          </p:nvSpPr>
          <p:spPr>
            <a:xfrm>
              <a:off x="8097042" y="1785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15063" y="1786528"/>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100" name="tx100"/>
            <p:cNvSpPr/>
            <p:nvPr/>
          </p:nvSpPr>
          <p:spPr>
            <a:xfrm>
              <a:off x="8756617" y="1785151"/>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-13</a:t>
              </a:r>
            </a:p>
          </p:txBody>
        </p:sp>
        <p:sp>
          <p:nvSpPr>
            <p:cNvPr id="101" name="tx101"/>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226650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3" name="tx103"/>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21347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615269"/>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013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415318"/>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813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62624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62624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725063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801309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5893344" y="4803947"/>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Republic of Moldova</a:t>
              </a:r>
            </a:p>
          </p:txBody>
        </p:sp>
        <p:sp>
          <p:nvSpPr>
            <p:cNvPr id="122" name="tx122"/>
            <p:cNvSpPr/>
            <p:nvPr/>
          </p:nvSpPr>
          <p:spPr>
            <a:xfrm>
              <a:off x="751773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8280190" y="4830005"/>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03526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47142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90758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634375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777991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275334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418950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562567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706183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849799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9" name="rc139"/>
            <p:cNvSpPr/>
            <p:nvPr/>
          </p:nvSpPr>
          <p:spPr>
            <a:xfrm>
              <a:off x="1317178" y="5825146"/>
              <a:ext cx="1676003" cy="149993"/>
            </a:xfrm>
            <a:prstGeom prst="rect">
              <a:avLst/>
            </a:prstGeom>
            <a:solidFill>
              <a:srgbClr val="E2231A">
                <a:alpha val="80000"/>
              </a:srgbClr>
            </a:solidFill>
          </p:spPr>
          <p:txBody>
            <a:bodyPr/>
            <a:lstStyle/>
            <a:p/>
          </p:txBody>
        </p:sp>
        <p:sp>
          <p:nvSpPr>
            <p:cNvPr id="140" name="rc140"/>
            <p:cNvSpPr/>
            <p:nvPr/>
          </p:nvSpPr>
          <p:spPr>
            <a:xfrm>
              <a:off x="1317178" y="5637654"/>
              <a:ext cx="7032895" cy="149993"/>
            </a:xfrm>
            <a:prstGeom prst="rect">
              <a:avLst/>
            </a:prstGeom>
            <a:solidFill>
              <a:srgbClr val="E2231A">
                <a:alpha val="80000"/>
              </a:srgbClr>
            </a:solidFill>
          </p:spPr>
          <p:txBody>
            <a:bodyPr/>
            <a:lstStyle/>
            <a:p/>
          </p:txBody>
        </p:sp>
        <p:sp>
          <p:nvSpPr>
            <p:cNvPr id="141" name="rc141"/>
            <p:cNvSpPr/>
            <p:nvPr/>
          </p:nvSpPr>
          <p:spPr>
            <a:xfrm>
              <a:off x="1317178" y="5450161"/>
              <a:ext cx="7321564" cy="149993"/>
            </a:xfrm>
            <a:prstGeom prst="rect">
              <a:avLst/>
            </a:prstGeom>
            <a:solidFill>
              <a:srgbClr val="E2231A">
                <a:alpha val="80000"/>
              </a:srgbClr>
            </a:solidFill>
          </p:spPr>
          <p:txBody>
            <a:bodyPr/>
            <a:lstStyle/>
            <a:p/>
          </p:txBody>
        </p:sp>
        <p:sp>
          <p:nvSpPr>
            <p:cNvPr id="142" name="tx14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240375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7" name="tx147"/>
            <p:cNvSpPr/>
            <p:nvPr/>
          </p:nvSpPr>
          <p:spPr>
            <a:xfrm>
              <a:off x="383991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8" name="tx148"/>
            <p:cNvSpPr/>
            <p:nvPr/>
          </p:nvSpPr>
          <p:spPr>
            <a:xfrm>
              <a:off x="5276080"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9" name="tx149"/>
            <p:cNvSpPr/>
            <p:nvPr/>
          </p:nvSpPr>
          <p:spPr>
            <a:xfrm>
              <a:off x="671224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50" name="tx150"/>
            <p:cNvSpPr/>
            <p:nvPr/>
          </p:nvSpPr>
          <p:spPr>
            <a:xfrm>
              <a:off x="8148408"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51" name="tx151"/>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52" name="tx15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3" name="tx15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Republic of Moldova (84%) was the same as the global average and 10 percentage points lower than the average across all ECAR countries (94%).
National MCV1 coverage was 13 percentage points lower than in 2019 (97%).
This equates to 5,000 unvaccinated children in 2024 compared to 1,000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1885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616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045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473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39974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402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830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2592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6875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3300840"/>
              <a:ext cx="351110" cy="6965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1907643"/>
              <a:ext cx="351110" cy="20897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847069"/>
              <a:ext cx="351110" cy="215036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786496"/>
              <a:ext cx="351110" cy="2210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635061"/>
              <a:ext cx="351110" cy="23623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544201"/>
              <a:ext cx="351110" cy="24532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93191" y="1453340"/>
              <a:ext cx="351110" cy="2544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03069" y="1453340"/>
              <a:ext cx="351110" cy="2544098"/>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1" name="rc21"/>
            <p:cNvSpPr/>
            <p:nvPr/>
          </p:nvSpPr>
          <p:spPr>
            <a:xfrm>
              <a:off x="4373436"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83314" y="1271619"/>
              <a:ext cx="351110" cy="27258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5153681"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763558" y="1241332"/>
              <a:ext cx="351110" cy="275610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180758"/>
              <a:ext cx="351110" cy="28166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150471"/>
              <a:ext cx="351110" cy="28469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120184"/>
              <a:ext cx="351110" cy="2877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089897"/>
              <a:ext cx="351110" cy="29075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884537"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494415" y="1029324"/>
              <a:ext cx="351110" cy="29681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274660" y="999037"/>
              <a:ext cx="351110" cy="29984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1252457" y="1907643"/>
              <a:ext cx="351110" cy="2089794"/>
            </a:xfrm>
            <a:prstGeom prst="rect">
              <a:avLst/>
            </a:prstGeom>
            <a:solidFill>
              <a:srgbClr val="0083CF">
                <a:alpha val="100000"/>
              </a:srgbClr>
            </a:solidFill>
          </p:spPr>
          <p:txBody>
            <a:bodyPr/>
            <a:lstStyle/>
            <a:p/>
          </p:txBody>
        </p:sp>
        <p:sp>
          <p:nvSpPr>
            <p:cNvPr id="35" name="rc35"/>
            <p:cNvSpPr/>
            <p:nvPr/>
          </p:nvSpPr>
          <p:spPr>
            <a:xfrm>
              <a:off x="1642580" y="1847069"/>
              <a:ext cx="351110" cy="2150368"/>
            </a:xfrm>
            <a:prstGeom prst="rect">
              <a:avLst/>
            </a:prstGeom>
            <a:solidFill>
              <a:srgbClr val="0083CF">
                <a:alpha val="100000"/>
              </a:srgbClr>
            </a:solidFill>
          </p:spPr>
          <p:txBody>
            <a:bodyPr/>
            <a:lstStyle/>
            <a:p/>
          </p:txBody>
        </p:sp>
        <p:sp>
          <p:nvSpPr>
            <p:cNvPr id="36" name="rc36"/>
            <p:cNvSpPr/>
            <p:nvPr/>
          </p:nvSpPr>
          <p:spPr>
            <a:xfrm>
              <a:off x="2422824" y="1635061"/>
              <a:ext cx="351110" cy="2362376"/>
            </a:xfrm>
            <a:prstGeom prst="rect">
              <a:avLst/>
            </a:prstGeom>
            <a:solidFill>
              <a:srgbClr val="0083CF">
                <a:alpha val="100000"/>
              </a:srgbClr>
            </a:solidFill>
          </p:spPr>
          <p:txBody>
            <a:bodyPr/>
            <a:lstStyle/>
            <a:p/>
          </p:txBody>
        </p:sp>
        <p:sp>
          <p:nvSpPr>
            <p:cNvPr id="37" name="rc37"/>
            <p:cNvSpPr/>
            <p:nvPr/>
          </p:nvSpPr>
          <p:spPr>
            <a:xfrm>
              <a:off x="3593191" y="1453340"/>
              <a:ext cx="351110" cy="2544098"/>
            </a:xfrm>
            <a:prstGeom prst="rect">
              <a:avLst/>
            </a:prstGeom>
            <a:solidFill>
              <a:srgbClr val="0083CF">
                <a:alpha val="100000"/>
              </a:srgbClr>
            </a:solidFill>
          </p:spPr>
          <p:txBody>
            <a:bodyPr/>
            <a:lstStyle/>
            <a:p/>
          </p:txBody>
        </p:sp>
        <p:sp>
          <p:nvSpPr>
            <p:cNvPr id="38" name="rc38"/>
            <p:cNvSpPr/>
            <p:nvPr/>
          </p:nvSpPr>
          <p:spPr>
            <a:xfrm>
              <a:off x="5153681" y="1241332"/>
              <a:ext cx="351110" cy="2756106"/>
            </a:xfrm>
            <a:prstGeom prst="rect">
              <a:avLst/>
            </a:prstGeom>
            <a:solidFill>
              <a:srgbClr val="0083CF">
                <a:alpha val="100000"/>
              </a:srgbClr>
            </a:solidFill>
          </p:spPr>
          <p:txBody>
            <a:bodyPr/>
            <a:lstStyle/>
            <a:p/>
          </p:txBody>
        </p:sp>
        <p:sp>
          <p:nvSpPr>
            <p:cNvPr id="39" name="rc39"/>
            <p:cNvSpPr/>
            <p:nvPr/>
          </p:nvSpPr>
          <p:spPr>
            <a:xfrm>
              <a:off x="4763558" y="1241332"/>
              <a:ext cx="351110" cy="2756106"/>
            </a:xfrm>
            <a:prstGeom prst="rect">
              <a:avLst/>
            </a:prstGeom>
            <a:solidFill>
              <a:srgbClr val="0083CF">
                <a:alpha val="100000"/>
              </a:srgbClr>
            </a:solidFill>
          </p:spPr>
          <p:txBody>
            <a:bodyPr/>
            <a:lstStyle/>
            <a:p/>
          </p:txBody>
        </p:sp>
        <p:sp>
          <p:nvSpPr>
            <p:cNvPr id="40" name="rc40"/>
            <p:cNvSpPr/>
            <p:nvPr/>
          </p:nvSpPr>
          <p:spPr>
            <a:xfrm>
              <a:off x="5543803" y="1180758"/>
              <a:ext cx="351110" cy="2816680"/>
            </a:xfrm>
            <a:prstGeom prst="rect">
              <a:avLst/>
            </a:prstGeom>
            <a:solidFill>
              <a:srgbClr val="0083CF">
                <a:alpha val="100000"/>
              </a:srgbClr>
            </a:solidFill>
          </p:spPr>
          <p:txBody>
            <a:bodyPr/>
            <a:lstStyle/>
            <a:p/>
          </p:txBody>
        </p:sp>
        <p:sp>
          <p:nvSpPr>
            <p:cNvPr id="41" name="rc41"/>
            <p:cNvSpPr/>
            <p:nvPr/>
          </p:nvSpPr>
          <p:spPr>
            <a:xfrm>
              <a:off x="6324048" y="1120184"/>
              <a:ext cx="351110" cy="2877253"/>
            </a:xfrm>
            <a:prstGeom prst="rect">
              <a:avLst/>
            </a:prstGeom>
            <a:solidFill>
              <a:srgbClr val="0083CF">
                <a:alpha val="100000"/>
              </a:srgbClr>
            </a:solidFill>
          </p:spPr>
          <p:txBody>
            <a:bodyPr/>
            <a:lstStyle/>
            <a:p/>
          </p:txBody>
        </p:sp>
        <p:sp>
          <p:nvSpPr>
            <p:cNvPr id="42" name="rc42"/>
            <p:cNvSpPr/>
            <p:nvPr/>
          </p:nvSpPr>
          <p:spPr>
            <a:xfrm>
              <a:off x="7104293" y="1089897"/>
              <a:ext cx="351110" cy="2907540"/>
            </a:xfrm>
            <a:prstGeom prst="rect">
              <a:avLst/>
            </a:prstGeom>
            <a:solidFill>
              <a:srgbClr val="0083CF">
                <a:alpha val="100000"/>
              </a:srgbClr>
            </a:solidFill>
          </p:spPr>
          <p:txBody>
            <a:bodyPr/>
            <a:lstStyle/>
            <a:p/>
          </p:txBody>
        </p:sp>
        <p:sp>
          <p:nvSpPr>
            <p:cNvPr id="43" name="rc43"/>
            <p:cNvSpPr/>
            <p:nvPr/>
          </p:nvSpPr>
          <p:spPr>
            <a:xfrm>
              <a:off x="8664782" y="999037"/>
              <a:ext cx="351110" cy="2998401"/>
            </a:xfrm>
            <a:prstGeom prst="rect">
              <a:avLst/>
            </a:prstGeom>
            <a:solidFill>
              <a:srgbClr val="0083CF">
                <a:alpha val="100000"/>
              </a:srgbClr>
            </a:solidFill>
          </p:spPr>
          <p:txBody>
            <a:bodyPr/>
            <a:lstStyle/>
            <a:p/>
          </p:txBody>
        </p:sp>
        <p:sp>
          <p:nvSpPr>
            <p:cNvPr id="44" name="pg44"/>
            <p:cNvSpPr/>
            <p:nvPr/>
          </p:nvSpPr>
          <p:spPr>
            <a:xfrm>
              <a:off x="1565075" y="3958945"/>
              <a:ext cx="38492" cy="38492"/>
            </a:xfrm>
            <a:custGeom>
              <a:avLst/>
              <a:pathLst>
                <a:path w="38492" h="38492">
                  <a:moveTo>
                    <a:pt x="38492" y="0"/>
                  </a:moveTo>
                  <a:lnTo>
                    <a:pt x="38492" y="9888"/>
                  </a:lnTo>
                  <a:lnTo>
                    <a:pt x="9888" y="38492"/>
                  </a:lnTo>
                  <a:lnTo>
                    <a:pt x="0" y="38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1466189" y="3860060"/>
              <a:ext cx="137378" cy="137378"/>
            </a:xfrm>
            <a:custGeom>
              <a:avLst/>
              <a:pathLst>
                <a:path w="137378" h="137378">
                  <a:moveTo>
                    <a:pt x="137378" y="0"/>
                  </a:moveTo>
                  <a:lnTo>
                    <a:pt x="137378" y="9888"/>
                  </a:lnTo>
                  <a:lnTo>
                    <a:pt x="9888" y="137378"/>
                  </a:lnTo>
                  <a:lnTo>
                    <a:pt x="0" y="137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1367303" y="3761174"/>
              <a:ext cx="236264" cy="236264"/>
            </a:xfrm>
            <a:custGeom>
              <a:avLst/>
              <a:pathLst>
                <a:path w="236264" h="236264">
                  <a:moveTo>
                    <a:pt x="236264" y="0"/>
                  </a:moveTo>
                  <a:lnTo>
                    <a:pt x="236264" y="9888"/>
                  </a:lnTo>
                  <a:lnTo>
                    <a:pt x="9888" y="236264"/>
                  </a:lnTo>
                  <a:lnTo>
                    <a:pt x="0" y="236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1268418" y="3662288"/>
              <a:ext cx="335149" cy="335149"/>
            </a:xfrm>
            <a:custGeom>
              <a:avLst/>
              <a:pathLst>
                <a:path w="335149" h="335149">
                  <a:moveTo>
                    <a:pt x="335149" y="0"/>
                  </a:moveTo>
                  <a:lnTo>
                    <a:pt x="335149" y="9888"/>
                  </a:lnTo>
                  <a:lnTo>
                    <a:pt x="9888" y="335149"/>
                  </a:lnTo>
                  <a:lnTo>
                    <a:pt x="0" y="335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252457" y="35634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1252457" y="34645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1252457" y="33656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1252457" y="32667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1252457" y="31678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1252457" y="30689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1252457" y="29700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1252457" y="28712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1252457" y="27723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1252457" y="26734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252457" y="25745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252457" y="24756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252457" y="23767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252457" y="22778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52457" y="21790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52457" y="20801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52457" y="19812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52457" y="1907643"/>
              <a:ext cx="335702" cy="335702"/>
            </a:xfrm>
            <a:custGeom>
              <a:avLst/>
              <a:pathLst>
                <a:path w="335702" h="335702">
                  <a:moveTo>
                    <a:pt x="325813" y="0"/>
                  </a:moveTo>
                  <a:lnTo>
                    <a:pt x="335702" y="0"/>
                  </a:lnTo>
                  <a:lnTo>
                    <a:pt x="0" y="335702"/>
                  </a:lnTo>
                  <a:lnTo>
                    <a:pt x="0" y="325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52457" y="1907643"/>
              <a:ext cx="236816" cy="236816"/>
            </a:xfrm>
            <a:custGeom>
              <a:avLst/>
              <a:pathLst>
                <a:path w="236816" h="236816">
                  <a:moveTo>
                    <a:pt x="226927" y="0"/>
                  </a:moveTo>
                  <a:lnTo>
                    <a:pt x="236816" y="0"/>
                  </a:lnTo>
                  <a:lnTo>
                    <a:pt x="0" y="236816"/>
                  </a:lnTo>
                  <a:lnTo>
                    <a:pt x="0" y="2269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52457" y="1907643"/>
              <a:ext cx="137930" cy="137930"/>
            </a:xfrm>
            <a:custGeom>
              <a:avLst/>
              <a:pathLst>
                <a:path w="137930" h="137930">
                  <a:moveTo>
                    <a:pt x="128042" y="0"/>
                  </a:moveTo>
                  <a:lnTo>
                    <a:pt x="137930" y="0"/>
                  </a:lnTo>
                  <a:lnTo>
                    <a:pt x="0" y="137930"/>
                  </a:lnTo>
                  <a:lnTo>
                    <a:pt x="0" y="1280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1907643"/>
              <a:ext cx="39045" cy="39045"/>
            </a:xfrm>
            <a:custGeom>
              <a:avLst/>
              <a:pathLst>
                <a:path w="39045" h="39045">
                  <a:moveTo>
                    <a:pt x="29156" y="0"/>
                  </a:moveTo>
                  <a:lnTo>
                    <a:pt x="39045" y="0"/>
                  </a:lnTo>
                  <a:lnTo>
                    <a:pt x="0" y="39045"/>
                  </a:lnTo>
                  <a:lnTo>
                    <a:pt x="0" y="291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960617" y="3964366"/>
              <a:ext cx="33072" cy="33072"/>
            </a:xfrm>
            <a:custGeom>
              <a:avLst/>
              <a:pathLst>
                <a:path w="33072" h="33072">
                  <a:moveTo>
                    <a:pt x="33072" y="0"/>
                  </a:moveTo>
                  <a:lnTo>
                    <a:pt x="33072" y="9888"/>
                  </a:lnTo>
                  <a:lnTo>
                    <a:pt x="9888" y="33072"/>
                  </a:lnTo>
                  <a:lnTo>
                    <a:pt x="0" y="330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61732" y="3865480"/>
              <a:ext cx="131958" cy="131958"/>
            </a:xfrm>
            <a:custGeom>
              <a:avLst/>
              <a:pathLst>
                <a:path w="131958" h="131958">
                  <a:moveTo>
                    <a:pt x="131958" y="0"/>
                  </a:moveTo>
                  <a:lnTo>
                    <a:pt x="131958" y="9888"/>
                  </a:lnTo>
                  <a:lnTo>
                    <a:pt x="9888" y="131958"/>
                  </a:lnTo>
                  <a:lnTo>
                    <a:pt x="0" y="1319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762846" y="3766594"/>
              <a:ext cx="230843" cy="230843"/>
            </a:xfrm>
            <a:custGeom>
              <a:avLst/>
              <a:pathLst>
                <a:path w="230843" h="230843">
                  <a:moveTo>
                    <a:pt x="230843" y="0"/>
                  </a:moveTo>
                  <a:lnTo>
                    <a:pt x="230843" y="9888"/>
                  </a:lnTo>
                  <a:lnTo>
                    <a:pt x="9888" y="230843"/>
                  </a:lnTo>
                  <a:lnTo>
                    <a:pt x="0" y="230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663960" y="3667709"/>
              <a:ext cx="329729" cy="329729"/>
            </a:xfrm>
            <a:custGeom>
              <a:avLst/>
              <a:pathLst>
                <a:path w="329729" h="329729">
                  <a:moveTo>
                    <a:pt x="329729" y="0"/>
                  </a:moveTo>
                  <a:lnTo>
                    <a:pt x="329729" y="9888"/>
                  </a:lnTo>
                  <a:lnTo>
                    <a:pt x="9888" y="329729"/>
                  </a:lnTo>
                  <a:lnTo>
                    <a:pt x="0" y="3297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642580" y="35688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642580" y="34699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642580" y="33710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642580" y="32721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42580" y="317328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42580" y="30743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42580" y="29755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42580" y="287662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42580" y="27777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42580" y="26788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42580" y="25799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24810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23821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22833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21844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20855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19866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18877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1847069"/>
              <a:ext cx="302810" cy="302810"/>
            </a:xfrm>
            <a:custGeom>
              <a:avLst/>
              <a:pathLst>
                <a:path w="302810" h="302810">
                  <a:moveTo>
                    <a:pt x="292921" y="0"/>
                  </a:moveTo>
                  <a:lnTo>
                    <a:pt x="302810" y="0"/>
                  </a:lnTo>
                  <a:lnTo>
                    <a:pt x="0" y="302810"/>
                  </a:lnTo>
                  <a:lnTo>
                    <a:pt x="0" y="2929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1847069"/>
              <a:ext cx="203924" cy="203924"/>
            </a:xfrm>
            <a:custGeom>
              <a:avLst/>
              <a:pathLst>
                <a:path w="203924" h="203924">
                  <a:moveTo>
                    <a:pt x="194036" y="0"/>
                  </a:moveTo>
                  <a:lnTo>
                    <a:pt x="203924" y="0"/>
                  </a:lnTo>
                  <a:lnTo>
                    <a:pt x="0" y="203924"/>
                  </a:lnTo>
                  <a:lnTo>
                    <a:pt x="0" y="194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1847069"/>
              <a:ext cx="105039" cy="105039"/>
            </a:xfrm>
            <a:custGeom>
              <a:avLst/>
              <a:pathLst>
                <a:path w="105039" h="105039">
                  <a:moveTo>
                    <a:pt x="95150" y="0"/>
                  </a:moveTo>
                  <a:lnTo>
                    <a:pt x="105039" y="0"/>
                  </a:lnTo>
                  <a:lnTo>
                    <a:pt x="0" y="105039"/>
                  </a:lnTo>
                  <a:lnTo>
                    <a:pt x="0" y="951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1847069"/>
              <a:ext cx="6153" cy="6153"/>
            </a:xfrm>
            <a:custGeom>
              <a:avLst/>
              <a:pathLst>
                <a:path w="6153" h="6153">
                  <a:moveTo>
                    <a:pt x="0" y="6153"/>
                  </a:moveTo>
                  <a:lnTo>
                    <a:pt x="0" y="0"/>
                  </a:lnTo>
                  <a:lnTo>
                    <a:pt x="615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751703" y="3975206"/>
              <a:ext cx="22231" cy="22231"/>
            </a:xfrm>
            <a:custGeom>
              <a:avLst/>
              <a:pathLst>
                <a:path w="22231" h="22231">
                  <a:moveTo>
                    <a:pt x="22231" y="0"/>
                  </a:moveTo>
                  <a:lnTo>
                    <a:pt x="22231" y="9888"/>
                  </a:lnTo>
                  <a:lnTo>
                    <a:pt x="9888" y="22231"/>
                  </a:lnTo>
                  <a:lnTo>
                    <a:pt x="0" y="22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652817" y="3876321"/>
              <a:ext cx="121117" cy="121117"/>
            </a:xfrm>
            <a:custGeom>
              <a:avLst/>
              <a:pathLst>
                <a:path w="121117" h="121117">
                  <a:moveTo>
                    <a:pt x="121117" y="0"/>
                  </a:moveTo>
                  <a:lnTo>
                    <a:pt x="121117" y="9888"/>
                  </a:lnTo>
                  <a:lnTo>
                    <a:pt x="9888" y="121117"/>
                  </a:lnTo>
                  <a:lnTo>
                    <a:pt x="0" y="121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53931" y="3777435"/>
              <a:ext cx="220003" cy="220003"/>
            </a:xfrm>
            <a:custGeom>
              <a:avLst/>
              <a:pathLst>
                <a:path w="220003" h="220003">
                  <a:moveTo>
                    <a:pt x="220003" y="0"/>
                  </a:moveTo>
                  <a:lnTo>
                    <a:pt x="220003" y="9888"/>
                  </a:lnTo>
                  <a:lnTo>
                    <a:pt x="9888" y="220003"/>
                  </a:lnTo>
                  <a:lnTo>
                    <a:pt x="0" y="220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455046" y="3678549"/>
              <a:ext cx="318888" cy="318888"/>
            </a:xfrm>
            <a:custGeom>
              <a:avLst/>
              <a:pathLst>
                <a:path w="318888" h="318888">
                  <a:moveTo>
                    <a:pt x="318888" y="0"/>
                  </a:moveTo>
                  <a:lnTo>
                    <a:pt x="318888" y="9888"/>
                  </a:lnTo>
                  <a:lnTo>
                    <a:pt x="9888" y="318888"/>
                  </a:lnTo>
                  <a:lnTo>
                    <a:pt x="0" y="3188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422824" y="3579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422824" y="3480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422824" y="3381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422824" y="3283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422824" y="3184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422824" y="3085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422824" y="2986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422824" y="28874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422824" y="27885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422824" y="26896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422824" y="25908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22824" y="24919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422824" y="23930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422824" y="22941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422824" y="21952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422824" y="20963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422824" y="19974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422824" y="18986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422824" y="17997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422824" y="17008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422824" y="1635061"/>
              <a:ext cx="327887" cy="327887"/>
            </a:xfrm>
            <a:custGeom>
              <a:avLst/>
              <a:pathLst>
                <a:path w="327887" h="327887">
                  <a:moveTo>
                    <a:pt x="317999" y="0"/>
                  </a:moveTo>
                  <a:lnTo>
                    <a:pt x="327887" y="0"/>
                  </a:lnTo>
                  <a:lnTo>
                    <a:pt x="0" y="327887"/>
                  </a:lnTo>
                  <a:lnTo>
                    <a:pt x="0" y="317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422824" y="1635061"/>
              <a:ext cx="229002" cy="229002"/>
            </a:xfrm>
            <a:custGeom>
              <a:avLst/>
              <a:pathLst>
                <a:path w="229002" h="229002">
                  <a:moveTo>
                    <a:pt x="219113" y="0"/>
                  </a:moveTo>
                  <a:lnTo>
                    <a:pt x="229002" y="0"/>
                  </a:lnTo>
                  <a:lnTo>
                    <a:pt x="0" y="229002"/>
                  </a:lnTo>
                  <a:lnTo>
                    <a:pt x="0" y="2191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422824" y="1635061"/>
              <a:ext cx="130116" cy="130116"/>
            </a:xfrm>
            <a:custGeom>
              <a:avLst/>
              <a:pathLst>
                <a:path w="130116" h="130116">
                  <a:moveTo>
                    <a:pt x="120227" y="0"/>
                  </a:moveTo>
                  <a:lnTo>
                    <a:pt x="130116" y="0"/>
                  </a:lnTo>
                  <a:lnTo>
                    <a:pt x="0" y="130116"/>
                  </a:lnTo>
                  <a:lnTo>
                    <a:pt x="0" y="120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422824" y="1635061"/>
              <a:ext cx="31230" cy="31230"/>
            </a:xfrm>
            <a:custGeom>
              <a:avLst/>
              <a:pathLst>
                <a:path w="31230" h="31230">
                  <a:moveTo>
                    <a:pt x="21342" y="0"/>
                  </a:moveTo>
                  <a:lnTo>
                    <a:pt x="31230" y="0"/>
                  </a:lnTo>
                  <a:lnTo>
                    <a:pt x="0" y="31230"/>
                  </a:lnTo>
                  <a:lnTo>
                    <a:pt x="0" y="21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938330" y="3991467"/>
              <a:ext cx="5971" cy="5971"/>
            </a:xfrm>
            <a:custGeom>
              <a:avLst/>
              <a:pathLst>
                <a:path w="5971" h="5971">
                  <a:moveTo>
                    <a:pt x="5971" y="0"/>
                  </a:moveTo>
                  <a:lnTo>
                    <a:pt x="5971" y="5971"/>
                  </a:lnTo>
                  <a:lnTo>
                    <a:pt x="0" y="59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839445" y="3892581"/>
              <a:ext cx="104856" cy="104856"/>
            </a:xfrm>
            <a:custGeom>
              <a:avLst/>
              <a:pathLst>
                <a:path w="104856" h="104856">
                  <a:moveTo>
                    <a:pt x="104856" y="0"/>
                  </a:moveTo>
                  <a:lnTo>
                    <a:pt x="104856" y="9888"/>
                  </a:lnTo>
                  <a:lnTo>
                    <a:pt x="9888" y="104856"/>
                  </a:lnTo>
                  <a:lnTo>
                    <a:pt x="0" y="104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740559" y="3793696"/>
              <a:ext cx="203742" cy="203742"/>
            </a:xfrm>
            <a:custGeom>
              <a:avLst/>
              <a:pathLst>
                <a:path w="203742" h="203742">
                  <a:moveTo>
                    <a:pt x="203742" y="0"/>
                  </a:moveTo>
                  <a:lnTo>
                    <a:pt x="203742" y="9888"/>
                  </a:lnTo>
                  <a:lnTo>
                    <a:pt x="9888" y="203742"/>
                  </a:lnTo>
                  <a:lnTo>
                    <a:pt x="0" y="203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641673" y="3694810"/>
              <a:ext cx="302628" cy="302628"/>
            </a:xfrm>
            <a:custGeom>
              <a:avLst/>
              <a:pathLst>
                <a:path w="302628" h="302628">
                  <a:moveTo>
                    <a:pt x="302628" y="0"/>
                  </a:moveTo>
                  <a:lnTo>
                    <a:pt x="302628" y="9888"/>
                  </a:lnTo>
                  <a:lnTo>
                    <a:pt x="9888" y="302628"/>
                  </a:lnTo>
                  <a:lnTo>
                    <a:pt x="0" y="3026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593191" y="35959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593191" y="3497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593191" y="3398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593191" y="32992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593191" y="3200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593191" y="3101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593191" y="30026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593191" y="2903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593191" y="28048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593191" y="27059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593191" y="26070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593191" y="25081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593191" y="24092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593191" y="23104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593191" y="22115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593191" y="21126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93191" y="201375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593191" y="19148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93191" y="18159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93191" y="171709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93191" y="16182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93191" y="15193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93191" y="1453340"/>
              <a:ext cx="328098" cy="328098"/>
            </a:xfrm>
            <a:custGeom>
              <a:avLst/>
              <a:pathLst>
                <a:path w="328098" h="328098">
                  <a:moveTo>
                    <a:pt x="318210" y="0"/>
                  </a:moveTo>
                  <a:lnTo>
                    <a:pt x="328098" y="0"/>
                  </a:lnTo>
                  <a:lnTo>
                    <a:pt x="0" y="328098"/>
                  </a:lnTo>
                  <a:lnTo>
                    <a:pt x="0" y="318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93191" y="1453340"/>
              <a:ext cx="229212" cy="229212"/>
            </a:xfrm>
            <a:custGeom>
              <a:avLst/>
              <a:pathLst>
                <a:path w="229212" h="229212">
                  <a:moveTo>
                    <a:pt x="219324" y="0"/>
                  </a:moveTo>
                  <a:lnTo>
                    <a:pt x="229212" y="0"/>
                  </a:lnTo>
                  <a:lnTo>
                    <a:pt x="0" y="229212"/>
                  </a:lnTo>
                  <a:lnTo>
                    <a:pt x="0" y="2193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93191" y="1453340"/>
              <a:ext cx="130327" cy="130327"/>
            </a:xfrm>
            <a:custGeom>
              <a:avLst/>
              <a:pathLst>
                <a:path w="130327" h="130327">
                  <a:moveTo>
                    <a:pt x="120438" y="0"/>
                  </a:moveTo>
                  <a:lnTo>
                    <a:pt x="130327" y="0"/>
                  </a:lnTo>
                  <a:lnTo>
                    <a:pt x="0" y="130327"/>
                  </a:lnTo>
                  <a:lnTo>
                    <a:pt x="0" y="120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93191" y="1453340"/>
              <a:ext cx="31441" cy="31441"/>
            </a:xfrm>
            <a:custGeom>
              <a:avLst/>
              <a:pathLst>
                <a:path w="31441" h="31441">
                  <a:moveTo>
                    <a:pt x="21553" y="0"/>
                  </a:moveTo>
                  <a:lnTo>
                    <a:pt x="31441" y="0"/>
                  </a:lnTo>
                  <a:lnTo>
                    <a:pt x="0" y="31441"/>
                  </a:lnTo>
                  <a:lnTo>
                    <a:pt x="0" y="2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5421615" y="3914263"/>
              <a:ext cx="83175" cy="83175"/>
            </a:xfrm>
            <a:custGeom>
              <a:avLst/>
              <a:pathLst>
                <a:path w="83175" h="83175">
                  <a:moveTo>
                    <a:pt x="83175" y="0"/>
                  </a:moveTo>
                  <a:lnTo>
                    <a:pt x="83175" y="9888"/>
                  </a:lnTo>
                  <a:lnTo>
                    <a:pt x="9888" y="83175"/>
                  </a:lnTo>
                  <a:lnTo>
                    <a:pt x="0" y="831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5322730" y="3815377"/>
              <a:ext cx="182061" cy="182061"/>
            </a:xfrm>
            <a:custGeom>
              <a:avLst/>
              <a:pathLst>
                <a:path w="182061" h="182061">
                  <a:moveTo>
                    <a:pt x="182061" y="0"/>
                  </a:moveTo>
                  <a:lnTo>
                    <a:pt x="182061" y="9888"/>
                  </a:lnTo>
                  <a:lnTo>
                    <a:pt x="9888" y="182061"/>
                  </a:lnTo>
                  <a:lnTo>
                    <a:pt x="0" y="182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5223844" y="3716491"/>
              <a:ext cx="280946" cy="280946"/>
            </a:xfrm>
            <a:custGeom>
              <a:avLst/>
              <a:pathLst>
                <a:path w="280946" h="280946">
                  <a:moveTo>
                    <a:pt x="280946" y="0"/>
                  </a:moveTo>
                  <a:lnTo>
                    <a:pt x="280946" y="9888"/>
                  </a:lnTo>
                  <a:lnTo>
                    <a:pt x="9888" y="280946"/>
                  </a:lnTo>
                  <a:lnTo>
                    <a:pt x="0" y="280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5153681" y="36176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5153681" y="35187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5153681" y="341983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5153681" y="33209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5153681" y="32220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5153681" y="312317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5153681" y="30242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5153681" y="29254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5153681" y="282652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5153681" y="27276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5153681" y="26287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5153681" y="252986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5153681" y="24309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5153681" y="23320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5153681" y="223320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5153681" y="21343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5153681" y="20354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5153681" y="193654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5153681" y="18376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5153681" y="173877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5153681" y="163989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5153681" y="15410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5153681" y="14421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5153681" y="134323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5153681" y="12443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5153681" y="1241332"/>
              <a:ext cx="265130" cy="265130"/>
            </a:xfrm>
            <a:custGeom>
              <a:avLst/>
              <a:pathLst>
                <a:path w="265130" h="265130">
                  <a:moveTo>
                    <a:pt x="255242" y="0"/>
                  </a:moveTo>
                  <a:lnTo>
                    <a:pt x="265130" y="0"/>
                  </a:lnTo>
                  <a:lnTo>
                    <a:pt x="0" y="265130"/>
                  </a:lnTo>
                  <a:lnTo>
                    <a:pt x="0" y="2552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5153681" y="1241332"/>
              <a:ext cx="166245" cy="166245"/>
            </a:xfrm>
            <a:custGeom>
              <a:avLst/>
              <a:pathLst>
                <a:path w="166245" h="166245">
                  <a:moveTo>
                    <a:pt x="156356" y="0"/>
                  </a:moveTo>
                  <a:lnTo>
                    <a:pt x="166245" y="0"/>
                  </a:lnTo>
                  <a:lnTo>
                    <a:pt x="0" y="166245"/>
                  </a:lnTo>
                  <a:lnTo>
                    <a:pt x="0" y="1563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5153681" y="1241332"/>
              <a:ext cx="67359" cy="67359"/>
            </a:xfrm>
            <a:custGeom>
              <a:avLst/>
              <a:pathLst>
                <a:path w="67359" h="67359">
                  <a:moveTo>
                    <a:pt x="57471" y="0"/>
                  </a:moveTo>
                  <a:lnTo>
                    <a:pt x="67359" y="0"/>
                  </a:lnTo>
                  <a:lnTo>
                    <a:pt x="0" y="67359"/>
                  </a:lnTo>
                  <a:lnTo>
                    <a:pt x="0" y="574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5026073" y="3908842"/>
              <a:ext cx="88595" cy="88595"/>
            </a:xfrm>
            <a:custGeom>
              <a:avLst/>
              <a:pathLst>
                <a:path w="88595" h="88595">
                  <a:moveTo>
                    <a:pt x="88595" y="0"/>
                  </a:moveTo>
                  <a:lnTo>
                    <a:pt x="88595" y="9888"/>
                  </a:lnTo>
                  <a:lnTo>
                    <a:pt x="9888" y="88595"/>
                  </a:lnTo>
                  <a:lnTo>
                    <a:pt x="0" y="885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927187" y="3809957"/>
              <a:ext cx="187481" cy="187481"/>
            </a:xfrm>
            <a:custGeom>
              <a:avLst/>
              <a:pathLst>
                <a:path w="187481" h="187481">
                  <a:moveTo>
                    <a:pt x="187481" y="0"/>
                  </a:moveTo>
                  <a:lnTo>
                    <a:pt x="187481" y="9888"/>
                  </a:lnTo>
                  <a:lnTo>
                    <a:pt x="9888" y="187481"/>
                  </a:lnTo>
                  <a:lnTo>
                    <a:pt x="0" y="1874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828301" y="3711071"/>
              <a:ext cx="286367" cy="286367"/>
            </a:xfrm>
            <a:custGeom>
              <a:avLst/>
              <a:pathLst>
                <a:path w="286367" h="286367">
                  <a:moveTo>
                    <a:pt x="286367" y="0"/>
                  </a:moveTo>
                  <a:lnTo>
                    <a:pt x="286367" y="9888"/>
                  </a:lnTo>
                  <a:lnTo>
                    <a:pt x="9888" y="286367"/>
                  </a:lnTo>
                  <a:lnTo>
                    <a:pt x="0" y="2863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763558" y="361218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763558" y="35133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763558" y="34144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763558" y="331552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763558" y="32166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763558" y="31177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763558" y="301887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63558" y="29199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763558" y="28211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763558" y="272221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763558" y="26233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763558" y="25244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763558" y="242555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763558" y="23266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763558" y="22277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763558" y="212890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763558" y="20300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763558" y="193112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763558" y="183224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763558" y="173335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763558" y="163447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763558" y="153558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763558" y="143670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763558" y="133781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763558" y="1241332"/>
              <a:ext cx="351110" cy="358596"/>
            </a:xfrm>
            <a:custGeom>
              <a:avLst/>
              <a:pathLst>
                <a:path w="351110" h="358596">
                  <a:moveTo>
                    <a:pt x="348707" y="0"/>
                  </a:moveTo>
                  <a:lnTo>
                    <a:pt x="351110" y="0"/>
                  </a:lnTo>
                  <a:lnTo>
                    <a:pt x="351110" y="7486"/>
                  </a:lnTo>
                  <a:lnTo>
                    <a:pt x="0" y="358596"/>
                  </a:lnTo>
                  <a:lnTo>
                    <a:pt x="0" y="3487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763558" y="1241332"/>
              <a:ext cx="259710" cy="259710"/>
            </a:xfrm>
            <a:custGeom>
              <a:avLst/>
              <a:pathLst>
                <a:path w="259710" h="259710">
                  <a:moveTo>
                    <a:pt x="249822" y="0"/>
                  </a:moveTo>
                  <a:lnTo>
                    <a:pt x="259710" y="0"/>
                  </a:lnTo>
                  <a:lnTo>
                    <a:pt x="0" y="259710"/>
                  </a:lnTo>
                  <a:lnTo>
                    <a:pt x="0" y="249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763558" y="1241332"/>
              <a:ext cx="160825" cy="160825"/>
            </a:xfrm>
            <a:custGeom>
              <a:avLst/>
              <a:pathLst>
                <a:path w="160825" h="160825">
                  <a:moveTo>
                    <a:pt x="150936" y="0"/>
                  </a:moveTo>
                  <a:lnTo>
                    <a:pt x="160825" y="0"/>
                  </a:lnTo>
                  <a:lnTo>
                    <a:pt x="0" y="160825"/>
                  </a:lnTo>
                  <a:lnTo>
                    <a:pt x="0" y="1509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763558" y="1241332"/>
              <a:ext cx="61939" cy="61939"/>
            </a:xfrm>
            <a:custGeom>
              <a:avLst/>
              <a:pathLst>
                <a:path w="61939" h="61939">
                  <a:moveTo>
                    <a:pt x="52050" y="0"/>
                  </a:moveTo>
                  <a:lnTo>
                    <a:pt x="61939" y="0"/>
                  </a:lnTo>
                  <a:lnTo>
                    <a:pt x="0" y="61939"/>
                  </a:lnTo>
                  <a:lnTo>
                    <a:pt x="0" y="52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817158" y="3919683"/>
              <a:ext cx="77755" cy="77755"/>
            </a:xfrm>
            <a:custGeom>
              <a:avLst/>
              <a:pathLst>
                <a:path w="77755" h="77755">
                  <a:moveTo>
                    <a:pt x="77755" y="0"/>
                  </a:moveTo>
                  <a:lnTo>
                    <a:pt x="77755" y="9888"/>
                  </a:lnTo>
                  <a:lnTo>
                    <a:pt x="9888" y="77755"/>
                  </a:lnTo>
                  <a:lnTo>
                    <a:pt x="0" y="777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718272" y="3820797"/>
              <a:ext cx="176640" cy="176640"/>
            </a:xfrm>
            <a:custGeom>
              <a:avLst/>
              <a:pathLst>
                <a:path w="176640" h="176640">
                  <a:moveTo>
                    <a:pt x="176640" y="0"/>
                  </a:moveTo>
                  <a:lnTo>
                    <a:pt x="176640" y="9888"/>
                  </a:lnTo>
                  <a:lnTo>
                    <a:pt x="9888" y="176640"/>
                  </a:lnTo>
                  <a:lnTo>
                    <a:pt x="0" y="176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619387" y="3721912"/>
              <a:ext cx="275526" cy="275526"/>
            </a:xfrm>
            <a:custGeom>
              <a:avLst/>
              <a:pathLst>
                <a:path w="275526" h="275526">
                  <a:moveTo>
                    <a:pt x="275526" y="0"/>
                  </a:moveTo>
                  <a:lnTo>
                    <a:pt x="275526" y="9888"/>
                  </a:lnTo>
                  <a:lnTo>
                    <a:pt x="9888" y="275526"/>
                  </a:lnTo>
                  <a:lnTo>
                    <a:pt x="0" y="275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543803" y="36230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543803" y="352414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543803" y="34252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543803" y="33263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543803" y="322748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543803" y="31285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543803" y="30297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543803" y="293082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543803" y="28319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543803" y="27330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543803" y="263416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43803" y="25352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543803" y="24363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543803" y="233751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543803" y="22386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543803" y="21397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543803" y="204085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543803" y="19419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543803" y="184308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43803" y="174419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543803" y="164531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543803" y="154642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43803" y="144754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543803" y="134865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543803" y="124977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543803" y="1180758"/>
              <a:ext cx="331125" cy="331125"/>
            </a:xfrm>
            <a:custGeom>
              <a:avLst/>
              <a:pathLst>
                <a:path w="331125" h="331125">
                  <a:moveTo>
                    <a:pt x="321236" y="0"/>
                  </a:moveTo>
                  <a:lnTo>
                    <a:pt x="331125" y="0"/>
                  </a:lnTo>
                  <a:lnTo>
                    <a:pt x="0" y="331125"/>
                  </a:lnTo>
                  <a:lnTo>
                    <a:pt x="0" y="3212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543803" y="1180758"/>
              <a:ext cx="232239" cy="232239"/>
            </a:xfrm>
            <a:custGeom>
              <a:avLst/>
              <a:pathLst>
                <a:path w="232239" h="232239">
                  <a:moveTo>
                    <a:pt x="222350" y="0"/>
                  </a:moveTo>
                  <a:lnTo>
                    <a:pt x="232239" y="0"/>
                  </a:lnTo>
                  <a:lnTo>
                    <a:pt x="0" y="232239"/>
                  </a:lnTo>
                  <a:lnTo>
                    <a:pt x="0" y="2223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543803" y="1180758"/>
              <a:ext cx="133353" cy="133353"/>
            </a:xfrm>
            <a:custGeom>
              <a:avLst/>
              <a:pathLst>
                <a:path w="133353" h="133353">
                  <a:moveTo>
                    <a:pt x="123465" y="0"/>
                  </a:moveTo>
                  <a:lnTo>
                    <a:pt x="133353" y="0"/>
                  </a:lnTo>
                  <a:lnTo>
                    <a:pt x="0" y="133353"/>
                  </a:lnTo>
                  <a:lnTo>
                    <a:pt x="0" y="1234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43803" y="1180758"/>
              <a:ext cx="34468" cy="34468"/>
            </a:xfrm>
            <a:custGeom>
              <a:avLst/>
              <a:pathLst>
                <a:path w="34468" h="34468">
                  <a:moveTo>
                    <a:pt x="24579" y="0"/>
                  </a:moveTo>
                  <a:lnTo>
                    <a:pt x="34468" y="0"/>
                  </a:lnTo>
                  <a:lnTo>
                    <a:pt x="0" y="34468"/>
                  </a:lnTo>
                  <a:lnTo>
                    <a:pt x="0" y="24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608243" y="3930523"/>
              <a:ext cx="66914" cy="66914"/>
            </a:xfrm>
            <a:custGeom>
              <a:avLst/>
              <a:pathLst>
                <a:path w="66914" h="66914">
                  <a:moveTo>
                    <a:pt x="66914" y="0"/>
                  </a:moveTo>
                  <a:lnTo>
                    <a:pt x="66914" y="9888"/>
                  </a:lnTo>
                  <a:lnTo>
                    <a:pt x="9888" y="66914"/>
                  </a:lnTo>
                  <a:lnTo>
                    <a:pt x="0" y="669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09358" y="3831638"/>
              <a:ext cx="165800" cy="165800"/>
            </a:xfrm>
            <a:custGeom>
              <a:avLst/>
              <a:pathLst>
                <a:path w="165800" h="165800">
                  <a:moveTo>
                    <a:pt x="165800" y="0"/>
                  </a:moveTo>
                  <a:lnTo>
                    <a:pt x="165800" y="9888"/>
                  </a:lnTo>
                  <a:lnTo>
                    <a:pt x="9888" y="165800"/>
                  </a:lnTo>
                  <a:lnTo>
                    <a:pt x="0" y="1658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410472" y="3732752"/>
              <a:ext cx="264686" cy="264686"/>
            </a:xfrm>
            <a:custGeom>
              <a:avLst/>
              <a:pathLst>
                <a:path w="264686" h="264686">
                  <a:moveTo>
                    <a:pt x="264686" y="0"/>
                  </a:moveTo>
                  <a:lnTo>
                    <a:pt x="264686" y="9888"/>
                  </a:lnTo>
                  <a:lnTo>
                    <a:pt x="9888" y="264686"/>
                  </a:lnTo>
                  <a:lnTo>
                    <a:pt x="0" y="2646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324048" y="363386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324048" y="35349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324048" y="34360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324048" y="333720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324048" y="32383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324048" y="31394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324048" y="304055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324048" y="29416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324048" y="284278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324048" y="274389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324048" y="26450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324048" y="254612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324048" y="244723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324048" y="23483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324048" y="224946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324048" y="21505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324048" y="20516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324048" y="195281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24048" y="18539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4048" y="175503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4048" y="165615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4048" y="155726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4048" y="145838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4048" y="135949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4048" y="126061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4048" y="116172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4048" y="1120184"/>
              <a:ext cx="303653" cy="303653"/>
            </a:xfrm>
            <a:custGeom>
              <a:avLst/>
              <a:pathLst>
                <a:path w="303653" h="303653">
                  <a:moveTo>
                    <a:pt x="293765" y="0"/>
                  </a:moveTo>
                  <a:lnTo>
                    <a:pt x="303653" y="0"/>
                  </a:lnTo>
                  <a:lnTo>
                    <a:pt x="0" y="303653"/>
                  </a:lnTo>
                  <a:lnTo>
                    <a:pt x="0" y="293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4048" y="1120184"/>
              <a:ext cx="204768" cy="204768"/>
            </a:xfrm>
            <a:custGeom>
              <a:avLst/>
              <a:pathLst>
                <a:path w="204768" h="204768">
                  <a:moveTo>
                    <a:pt x="194879" y="0"/>
                  </a:moveTo>
                  <a:lnTo>
                    <a:pt x="204768" y="0"/>
                  </a:lnTo>
                  <a:lnTo>
                    <a:pt x="0" y="204768"/>
                  </a:lnTo>
                  <a:lnTo>
                    <a:pt x="0" y="194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4048" y="1120184"/>
              <a:ext cx="105882" cy="105882"/>
            </a:xfrm>
            <a:custGeom>
              <a:avLst/>
              <a:pathLst>
                <a:path w="105882" h="105882">
                  <a:moveTo>
                    <a:pt x="95993" y="0"/>
                  </a:moveTo>
                  <a:lnTo>
                    <a:pt x="105882" y="0"/>
                  </a:lnTo>
                  <a:lnTo>
                    <a:pt x="0" y="105882"/>
                  </a:lnTo>
                  <a:lnTo>
                    <a:pt x="0" y="95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4048" y="1120184"/>
              <a:ext cx="6996" cy="6996"/>
            </a:xfrm>
            <a:custGeom>
              <a:avLst/>
              <a:pathLst>
                <a:path w="6996" h="6996">
                  <a:moveTo>
                    <a:pt x="0" y="6996"/>
                  </a:moveTo>
                  <a:lnTo>
                    <a:pt x="0" y="0"/>
                  </a:lnTo>
                  <a:lnTo>
                    <a:pt x="69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399328" y="3941364"/>
              <a:ext cx="56074" cy="56074"/>
            </a:xfrm>
            <a:custGeom>
              <a:avLst/>
              <a:pathLst>
                <a:path w="56074" h="56074">
                  <a:moveTo>
                    <a:pt x="56074" y="0"/>
                  </a:moveTo>
                  <a:lnTo>
                    <a:pt x="56074" y="9888"/>
                  </a:lnTo>
                  <a:lnTo>
                    <a:pt x="9888" y="56074"/>
                  </a:lnTo>
                  <a:lnTo>
                    <a:pt x="0" y="560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300443" y="3842478"/>
              <a:ext cx="154959" cy="154959"/>
            </a:xfrm>
            <a:custGeom>
              <a:avLst/>
              <a:pathLst>
                <a:path w="154959" h="154959">
                  <a:moveTo>
                    <a:pt x="154959" y="0"/>
                  </a:moveTo>
                  <a:lnTo>
                    <a:pt x="154959" y="9888"/>
                  </a:lnTo>
                  <a:lnTo>
                    <a:pt x="9888" y="154959"/>
                  </a:lnTo>
                  <a:lnTo>
                    <a:pt x="0" y="154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201557" y="3743593"/>
              <a:ext cx="253845" cy="253845"/>
            </a:xfrm>
            <a:custGeom>
              <a:avLst/>
              <a:pathLst>
                <a:path w="253845" h="253845">
                  <a:moveTo>
                    <a:pt x="253845" y="0"/>
                  </a:moveTo>
                  <a:lnTo>
                    <a:pt x="253845" y="9888"/>
                  </a:lnTo>
                  <a:lnTo>
                    <a:pt x="9888" y="253845"/>
                  </a:lnTo>
                  <a:lnTo>
                    <a:pt x="0" y="2538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3644707"/>
              <a:ext cx="351110" cy="352731"/>
            </a:xfrm>
            <a:custGeom>
              <a:avLst/>
              <a:pathLst>
                <a:path w="351110" h="352731">
                  <a:moveTo>
                    <a:pt x="351110" y="0"/>
                  </a:moveTo>
                  <a:lnTo>
                    <a:pt x="351110" y="9888"/>
                  </a:lnTo>
                  <a:lnTo>
                    <a:pt x="8267" y="352731"/>
                  </a:lnTo>
                  <a:lnTo>
                    <a:pt x="0" y="352731"/>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354582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34469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104293" y="33480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104293" y="324916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104293" y="31502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104293" y="30513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104293" y="295250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104293" y="28536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104293" y="27547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104293" y="265585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104293" y="25569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104293" y="24580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104293" y="235919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104293" y="22603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104293" y="21614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104293" y="206253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104293" y="19636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104293" y="18647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104293" y="176587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104293" y="166699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104293" y="156810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104293" y="146922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104293" y="137033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104293" y="127145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104293" y="117256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104293" y="1089897"/>
              <a:ext cx="344781" cy="344781"/>
            </a:xfrm>
            <a:custGeom>
              <a:avLst/>
              <a:pathLst>
                <a:path w="344781" h="344781">
                  <a:moveTo>
                    <a:pt x="334892" y="0"/>
                  </a:moveTo>
                  <a:lnTo>
                    <a:pt x="344781" y="0"/>
                  </a:lnTo>
                  <a:lnTo>
                    <a:pt x="0" y="344781"/>
                  </a:lnTo>
                  <a:lnTo>
                    <a:pt x="0" y="334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104293" y="1089897"/>
              <a:ext cx="245895" cy="245895"/>
            </a:xfrm>
            <a:custGeom>
              <a:avLst/>
              <a:pathLst>
                <a:path w="245895" h="245895">
                  <a:moveTo>
                    <a:pt x="236006" y="0"/>
                  </a:moveTo>
                  <a:lnTo>
                    <a:pt x="245895" y="0"/>
                  </a:lnTo>
                  <a:lnTo>
                    <a:pt x="0" y="245895"/>
                  </a:lnTo>
                  <a:lnTo>
                    <a:pt x="0" y="2360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104293" y="1089897"/>
              <a:ext cx="147009" cy="147009"/>
            </a:xfrm>
            <a:custGeom>
              <a:avLst/>
              <a:pathLst>
                <a:path w="147009" h="147009">
                  <a:moveTo>
                    <a:pt x="137121" y="0"/>
                  </a:moveTo>
                  <a:lnTo>
                    <a:pt x="147009" y="0"/>
                  </a:lnTo>
                  <a:lnTo>
                    <a:pt x="0" y="147009"/>
                  </a:lnTo>
                  <a:lnTo>
                    <a:pt x="0" y="137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104293" y="1089897"/>
              <a:ext cx="48124" cy="48124"/>
            </a:xfrm>
            <a:custGeom>
              <a:avLst/>
              <a:pathLst>
                <a:path w="48124" h="48124">
                  <a:moveTo>
                    <a:pt x="38235" y="0"/>
                  </a:moveTo>
                  <a:lnTo>
                    <a:pt x="48124" y="0"/>
                  </a:lnTo>
                  <a:lnTo>
                    <a:pt x="0" y="48124"/>
                  </a:lnTo>
                  <a:lnTo>
                    <a:pt x="0" y="3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981499" y="3963045"/>
              <a:ext cx="34393" cy="34393"/>
            </a:xfrm>
            <a:custGeom>
              <a:avLst/>
              <a:pathLst>
                <a:path w="34393" h="34393">
                  <a:moveTo>
                    <a:pt x="34393" y="0"/>
                  </a:moveTo>
                  <a:lnTo>
                    <a:pt x="34393" y="9888"/>
                  </a:lnTo>
                  <a:lnTo>
                    <a:pt x="9888" y="34393"/>
                  </a:lnTo>
                  <a:lnTo>
                    <a:pt x="0" y="34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882613" y="3864159"/>
              <a:ext cx="133278" cy="133278"/>
            </a:xfrm>
            <a:custGeom>
              <a:avLst/>
              <a:pathLst>
                <a:path w="133278" h="133278">
                  <a:moveTo>
                    <a:pt x="133278" y="0"/>
                  </a:moveTo>
                  <a:lnTo>
                    <a:pt x="133278" y="9888"/>
                  </a:lnTo>
                  <a:lnTo>
                    <a:pt x="9888" y="133278"/>
                  </a:lnTo>
                  <a:lnTo>
                    <a:pt x="0" y="1332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83728" y="3765274"/>
              <a:ext cx="232164" cy="232164"/>
            </a:xfrm>
            <a:custGeom>
              <a:avLst/>
              <a:pathLst>
                <a:path w="232164" h="232164">
                  <a:moveTo>
                    <a:pt x="232164" y="0"/>
                  </a:moveTo>
                  <a:lnTo>
                    <a:pt x="232164" y="9888"/>
                  </a:lnTo>
                  <a:lnTo>
                    <a:pt x="9888" y="232164"/>
                  </a:lnTo>
                  <a:lnTo>
                    <a:pt x="0" y="2321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684842" y="3666388"/>
              <a:ext cx="331050" cy="331050"/>
            </a:xfrm>
            <a:custGeom>
              <a:avLst/>
              <a:pathLst>
                <a:path w="331050" h="331050">
                  <a:moveTo>
                    <a:pt x="331050" y="0"/>
                  </a:moveTo>
                  <a:lnTo>
                    <a:pt x="331050" y="9888"/>
                  </a:lnTo>
                  <a:lnTo>
                    <a:pt x="9888" y="331050"/>
                  </a:lnTo>
                  <a:lnTo>
                    <a:pt x="0" y="3310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664782" y="356750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664782" y="34686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664782" y="33697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664782" y="327084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664782" y="31719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664782" y="307307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664782" y="297418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664782" y="28753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664782" y="277641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664782" y="267753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664782" y="25786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664782" y="2479760"/>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664782" y="23808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664782" y="22819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664782" y="2183103"/>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664782" y="20842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664782" y="19853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8664782" y="1886446"/>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8664782" y="17875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8664782" y="1688675"/>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8664782" y="1589789"/>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pg338"/>
            <p:cNvSpPr/>
            <p:nvPr/>
          </p:nvSpPr>
          <p:spPr>
            <a:xfrm>
              <a:off x="8664782" y="1490904"/>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9" name="pg339"/>
            <p:cNvSpPr/>
            <p:nvPr/>
          </p:nvSpPr>
          <p:spPr>
            <a:xfrm>
              <a:off x="8664782" y="1392018"/>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0" name="pg340"/>
            <p:cNvSpPr/>
            <p:nvPr/>
          </p:nvSpPr>
          <p:spPr>
            <a:xfrm>
              <a:off x="8664782" y="1293132"/>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1" name="pg341"/>
            <p:cNvSpPr/>
            <p:nvPr/>
          </p:nvSpPr>
          <p:spPr>
            <a:xfrm>
              <a:off x="8664782" y="1194247"/>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2" name="pg342"/>
            <p:cNvSpPr/>
            <p:nvPr/>
          </p:nvSpPr>
          <p:spPr>
            <a:xfrm>
              <a:off x="8664782" y="1095361"/>
              <a:ext cx="351110" cy="360998"/>
            </a:xfrm>
            <a:custGeom>
              <a:avLst/>
              <a:pathLst>
                <a:path w="351110" h="360998">
                  <a:moveTo>
                    <a:pt x="351110" y="0"/>
                  </a:moveTo>
                  <a:lnTo>
                    <a:pt x="351110" y="9888"/>
                  </a:lnTo>
                  <a:lnTo>
                    <a:pt x="0" y="360998"/>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3" name="pg343"/>
            <p:cNvSpPr/>
            <p:nvPr/>
          </p:nvSpPr>
          <p:spPr>
            <a:xfrm>
              <a:off x="8664782" y="999037"/>
              <a:ext cx="351110" cy="358437"/>
            </a:xfrm>
            <a:custGeom>
              <a:avLst/>
              <a:pathLst>
                <a:path w="351110" h="358437">
                  <a:moveTo>
                    <a:pt x="348548" y="0"/>
                  </a:moveTo>
                  <a:lnTo>
                    <a:pt x="351110" y="0"/>
                  </a:lnTo>
                  <a:lnTo>
                    <a:pt x="351110" y="7327"/>
                  </a:lnTo>
                  <a:lnTo>
                    <a:pt x="0" y="358437"/>
                  </a:lnTo>
                  <a:lnTo>
                    <a:pt x="0" y="348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4" name="pg344"/>
            <p:cNvSpPr/>
            <p:nvPr/>
          </p:nvSpPr>
          <p:spPr>
            <a:xfrm>
              <a:off x="8664782" y="999037"/>
              <a:ext cx="259551" cy="259551"/>
            </a:xfrm>
            <a:custGeom>
              <a:avLst/>
              <a:pathLst>
                <a:path w="259551" h="259551">
                  <a:moveTo>
                    <a:pt x="249662" y="0"/>
                  </a:moveTo>
                  <a:lnTo>
                    <a:pt x="259551" y="0"/>
                  </a:lnTo>
                  <a:lnTo>
                    <a:pt x="0" y="259551"/>
                  </a:lnTo>
                  <a:lnTo>
                    <a:pt x="0" y="2496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5" name="pg345"/>
            <p:cNvSpPr/>
            <p:nvPr/>
          </p:nvSpPr>
          <p:spPr>
            <a:xfrm>
              <a:off x="8664782" y="999037"/>
              <a:ext cx="160665" cy="160665"/>
            </a:xfrm>
            <a:custGeom>
              <a:avLst/>
              <a:pathLst>
                <a:path w="160665" h="160665">
                  <a:moveTo>
                    <a:pt x="150777" y="0"/>
                  </a:moveTo>
                  <a:lnTo>
                    <a:pt x="160665" y="0"/>
                  </a:lnTo>
                  <a:lnTo>
                    <a:pt x="0" y="160665"/>
                  </a:lnTo>
                  <a:lnTo>
                    <a:pt x="0" y="150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6" name="pg346"/>
            <p:cNvSpPr/>
            <p:nvPr/>
          </p:nvSpPr>
          <p:spPr>
            <a:xfrm>
              <a:off x="8664782" y="999037"/>
              <a:ext cx="61780" cy="61780"/>
            </a:xfrm>
            <a:custGeom>
              <a:avLst/>
              <a:pathLst>
                <a:path w="61780" h="61780">
                  <a:moveTo>
                    <a:pt x="51891" y="0"/>
                  </a:moveTo>
                  <a:lnTo>
                    <a:pt x="61780" y="0"/>
                  </a:lnTo>
                  <a:lnTo>
                    <a:pt x="0" y="61780"/>
                  </a:lnTo>
                  <a:lnTo>
                    <a:pt x="0" y="518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47" name="rc347"/>
            <p:cNvSpPr/>
            <p:nvPr/>
          </p:nvSpPr>
          <p:spPr>
            <a:xfrm>
              <a:off x="1252457" y="1907643"/>
              <a:ext cx="351110" cy="2089794"/>
            </a:xfrm>
            <a:prstGeom prst="rect">
              <a:avLst/>
            </a:prstGeom>
            <a:ln w="1355" cap="flat">
              <a:solidFill>
                <a:srgbClr val="000000">
                  <a:alpha val="100000"/>
                </a:srgbClr>
              </a:solidFill>
              <a:prstDash val="solid"/>
              <a:miter/>
            </a:ln>
          </p:spPr>
          <p:txBody>
            <a:bodyPr/>
            <a:lstStyle/>
            <a:p/>
          </p:txBody>
        </p:sp>
        <p:sp>
          <p:nvSpPr>
            <p:cNvPr id="348" name="rc348"/>
            <p:cNvSpPr/>
            <p:nvPr/>
          </p:nvSpPr>
          <p:spPr>
            <a:xfrm>
              <a:off x="1642580" y="1847069"/>
              <a:ext cx="351110" cy="2150368"/>
            </a:xfrm>
            <a:prstGeom prst="rect">
              <a:avLst/>
            </a:prstGeom>
            <a:ln w="1355" cap="flat">
              <a:solidFill>
                <a:srgbClr val="000000">
                  <a:alpha val="100000"/>
                </a:srgbClr>
              </a:solidFill>
              <a:prstDash val="solid"/>
              <a:miter/>
            </a:ln>
          </p:spPr>
          <p:txBody>
            <a:bodyPr/>
            <a:lstStyle/>
            <a:p/>
          </p:txBody>
        </p:sp>
        <p:sp>
          <p:nvSpPr>
            <p:cNvPr id="349" name="rc349"/>
            <p:cNvSpPr/>
            <p:nvPr/>
          </p:nvSpPr>
          <p:spPr>
            <a:xfrm>
              <a:off x="2422824" y="1635061"/>
              <a:ext cx="351110" cy="2362376"/>
            </a:xfrm>
            <a:prstGeom prst="rect">
              <a:avLst/>
            </a:prstGeom>
            <a:ln w="1355" cap="flat">
              <a:solidFill>
                <a:srgbClr val="000000">
                  <a:alpha val="100000"/>
                </a:srgbClr>
              </a:solidFill>
              <a:prstDash val="solid"/>
              <a:miter/>
            </a:ln>
          </p:spPr>
          <p:txBody>
            <a:bodyPr/>
            <a:lstStyle/>
            <a:p/>
          </p:txBody>
        </p:sp>
        <p:sp>
          <p:nvSpPr>
            <p:cNvPr id="350" name="rc350"/>
            <p:cNvSpPr/>
            <p:nvPr/>
          </p:nvSpPr>
          <p:spPr>
            <a:xfrm>
              <a:off x="3593191" y="1453340"/>
              <a:ext cx="351110" cy="2544098"/>
            </a:xfrm>
            <a:prstGeom prst="rect">
              <a:avLst/>
            </a:prstGeom>
            <a:ln w="1355" cap="flat">
              <a:solidFill>
                <a:srgbClr val="000000">
                  <a:alpha val="100000"/>
                </a:srgbClr>
              </a:solidFill>
              <a:prstDash val="solid"/>
              <a:miter/>
            </a:ln>
          </p:spPr>
          <p:txBody>
            <a:bodyPr/>
            <a:lstStyle/>
            <a:p/>
          </p:txBody>
        </p:sp>
        <p:sp>
          <p:nvSpPr>
            <p:cNvPr id="351" name="rc351"/>
            <p:cNvSpPr/>
            <p:nvPr/>
          </p:nvSpPr>
          <p:spPr>
            <a:xfrm>
              <a:off x="5153681" y="1241332"/>
              <a:ext cx="351110" cy="2756106"/>
            </a:xfrm>
            <a:prstGeom prst="rect">
              <a:avLst/>
            </a:prstGeom>
            <a:ln w="1355" cap="flat">
              <a:solidFill>
                <a:srgbClr val="000000">
                  <a:alpha val="100000"/>
                </a:srgbClr>
              </a:solidFill>
              <a:prstDash val="solid"/>
              <a:miter/>
            </a:ln>
          </p:spPr>
          <p:txBody>
            <a:bodyPr/>
            <a:lstStyle/>
            <a:p/>
          </p:txBody>
        </p:sp>
        <p:sp>
          <p:nvSpPr>
            <p:cNvPr id="352" name="rc352"/>
            <p:cNvSpPr/>
            <p:nvPr/>
          </p:nvSpPr>
          <p:spPr>
            <a:xfrm>
              <a:off x="4763558" y="1241332"/>
              <a:ext cx="351110" cy="2756106"/>
            </a:xfrm>
            <a:prstGeom prst="rect">
              <a:avLst/>
            </a:prstGeom>
            <a:ln w="1355" cap="flat">
              <a:solidFill>
                <a:srgbClr val="000000">
                  <a:alpha val="100000"/>
                </a:srgbClr>
              </a:solidFill>
              <a:prstDash val="solid"/>
              <a:miter/>
            </a:ln>
          </p:spPr>
          <p:txBody>
            <a:bodyPr/>
            <a:lstStyle/>
            <a:p/>
          </p:txBody>
        </p:sp>
        <p:sp>
          <p:nvSpPr>
            <p:cNvPr id="353" name="rc353"/>
            <p:cNvSpPr/>
            <p:nvPr/>
          </p:nvSpPr>
          <p:spPr>
            <a:xfrm>
              <a:off x="5543803" y="1180758"/>
              <a:ext cx="351110" cy="2816680"/>
            </a:xfrm>
            <a:prstGeom prst="rect">
              <a:avLst/>
            </a:prstGeom>
            <a:ln w="1355" cap="flat">
              <a:solidFill>
                <a:srgbClr val="000000">
                  <a:alpha val="100000"/>
                </a:srgbClr>
              </a:solidFill>
              <a:prstDash val="solid"/>
              <a:miter/>
            </a:ln>
          </p:spPr>
          <p:txBody>
            <a:bodyPr/>
            <a:lstStyle/>
            <a:p/>
          </p:txBody>
        </p:sp>
        <p:sp>
          <p:nvSpPr>
            <p:cNvPr id="354" name="rc354"/>
            <p:cNvSpPr/>
            <p:nvPr/>
          </p:nvSpPr>
          <p:spPr>
            <a:xfrm>
              <a:off x="6324048" y="1120184"/>
              <a:ext cx="351110" cy="2877253"/>
            </a:xfrm>
            <a:prstGeom prst="rect">
              <a:avLst/>
            </a:prstGeom>
            <a:ln w="1355" cap="flat">
              <a:solidFill>
                <a:srgbClr val="000000">
                  <a:alpha val="100000"/>
                </a:srgbClr>
              </a:solidFill>
              <a:prstDash val="solid"/>
              <a:miter/>
            </a:ln>
          </p:spPr>
          <p:txBody>
            <a:bodyPr/>
            <a:lstStyle/>
            <a:p/>
          </p:txBody>
        </p:sp>
        <p:sp>
          <p:nvSpPr>
            <p:cNvPr id="355" name="rc355"/>
            <p:cNvSpPr/>
            <p:nvPr/>
          </p:nvSpPr>
          <p:spPr>
            <a:xfrm>
              <a:off x="7104293" y="1089897"/>
              <a:ext cx="351110" cy="2907540"/>
            </a:xfrm>
            <a:prstGeom prst="rect">
              <a:avLst/>
            </a:prstGeom>
            <a:ln w="1355" cap="flat">
              <a:solidFill>
                <a:srgbClr val="000000">
                  <a:alpha val="100000"/>
                </a:srgbClr>
              </a:solidFill>
              <a:prstDash val="solid"/>
              <a:miter/>
            </a:ln>
          </p:spPr>
          <p:txBody>
            <a:bodyPr/>
            <a:lstStyle/>
            <a:p/>
          </p:txBody>
        </p:sp>
        <p:sp>
          <p:nvSpPr>
            <p:cNvPr id="356" name="rc356"/>
            <p:cNvSpPr/>
            <p:nvPr/>
          </p:nvSpPr>
          <p:spPr>
            <a:xfrm>
              <a:off x="8664782" y="999037"/>
              <a:ext cx="351110" cy="2998401"/>
            </a:xfrm>
            <a:prstGeom prst="rect">
              <a:avLst/>
            </a:prstGeom>
            <a:ln w="1355" cap="flat">
              <a:solidFill>
                <a:srgbClr val="000000">
                  <a:alpha val="100000"/>
                </a:srgbClr>
              </a:solidFill>
              <a:prstDash val="solid"/>
              <a:miter/>
            </a:ln>
          </p:spPr>
          <p:txBody>
            <a:bodyPr/>
            <a:lstStyle/>
            <a:p/>
          </p:txBody>
        </p:sp>
        <p:sp>
          <p:nvSpPr>
            <p:cNvPr id="357" name="tx357"/>
            <p:cNvSpPr/>
            <p:nvPr/>
          </p:nvSpPr>
          <p:spPr>
            <a:xfrm>
              <a:off x="957504" y="320505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23</a:t>
              </a:r>
            </a:p>
          </p:txBody>
        </p:sp>
        <p:sp>
          <p:nvSpPr>
            <p:cNvPr id="358" name="tx358"/>
            <p:cNvSpPr/>
            <p:nvPr/>
          </p:nvSpPr>
          <p:spPr>
            <a:xfrm>
              <a:off x="1347626" y="17283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59" name="tx359"/>
            <p:cNvSpPr/>
            <p:nvPr/>
          </p:nvSpPr>
          <p:spPr>
            <a:xfrm>
              <a:off x="1737748" y="166589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60" name="tx360"/>
            <p:cNvSpPr/>
            <p:nvPr/>
          </p:nvSpPr>
          <p:spPr>
            <a:xfrm>
              <a:off x="2127871" y="1599848"/>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61" name="tx361"/>
            <p:cNvSpPr/>
            <p:nvPr/>
          </p:nvSpPr>
          <p:spPr>
            <a:xfrm>
              <a:off x="2517993" y="14393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62" name="tx362"/>
            <p:cNvSpPr/>
            <p:nvPr/>
          </p:nvSpPr>
          <p:spPr>
            <a:xfrm>
              <a:off x="2908115" y="13430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63" name="tx363"/>
            <p:cNvSpPr/>
            <p:nvPr/>
          </p:nvSpPr>
          <p:spPr>
            <a:xfrm>
              <a:off x="3688360" y="1246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64" name="tx364"/>
            <p:cNvSpPr/>
            <p:nvPr/>
          </p:nvSpPr>
          <p:spPr>
            <a:xfrm>
              <a:off x="3298238" y="124677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65" name="tx365"/>
            <p:cNvSpPr/>
            <p:nvPr/>
          </p:nvSpPr>
          <p:spPr>
            <a:xfrm>
              <a:off x="4468605"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6" name="tx366"/>
            <p:cNvSpPr/>
            <p:nvPr/>
          </p:nvSpPr>
          <p:spPr>
            <a:xfrm>
              <a:off x="4078483" y="105414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67" name="tx367"/>
            <p:cNvSpPr/>
            <p:nvPr/>
          </p:nvSpPr>
          <p:spPr>
            <a:xfrm>
              <a:off x="5248850"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68" name="tx368"/>
            <p:cNvSpPr/>
            <p:nvPr/>
          </p:nvSpPr>
          <p:spPr>
            <a:xfrm>
              <a:off x="4858727" y="10220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69" name="tx369"/>
            <p:cNvSpPr/>
            <p:nvPr/>
          </p:nvSpPr>
          <p:spPr>
            <a:xfrm>
              <a:off x="5638972" y="95776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70" name="tx370"/>
            <p:cNvSpPr/>
            <p:nvPr/>
          </p:nvSpPr>
          <p:spPr>
            <a:xfrm>
              <a:off x="6029094" y="9257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71" name="tx371"/>
            <p:cNvSpPr/>
            <p:nvPr/>
          </p:nvSpPr>
          <p:spPr>
            <a:xfrm>
              <a:off x="6419217" y="8936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72" name="tx372"/>
            <p:cNvSpPr/>
            <p:nvPr/>
          </p:nvSpPr>
          <p:spPr>
            <a:xfrm>
              <a:off x="7199461"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3" name="tx373"/>
            <p:cNvSpPr/>
            <p:nvPr/>
          </p:nvSpPr>
          <p:spPr>
            <a:xfrm>
              <a:off x="6809339" y="8615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74" name="tx374"/>
            <p:cNvSpPr/>
            <p:nvPr/>
          </p:nvSpPr>
          <p:spPr>
            <a:xfrm>
              <a:off x="7979706"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5" name="tx375"/>
            <p:cNvSpPr/>
            <p:nvPr/>
          </p:nvSpPr>
          <p:spPr>
            <a:xfrm>
              <a:off x="7589584" y="797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76" name="tx376"/>
            <p:cNvSpPr/>
            <p:nvPr/>
          </p:nvSpPr>
          <p:spPr>
            <a:xfrm>
              <a:off x="8759951"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7" name="tx377"/>
            <p:cNvSpPr/>
            <p:nvPr/>
          </p:nvSpPr>
          <p:spPr>
            <a:xfrm>
              <a:off x="8369828" y="7652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8" name="pg378"/>
            <p:cNvSpPr/>
            <p:nvPr/>
          </p:nvSpPr>
          <p:spPr>
            <a:xfrm>
              <a:off x="1365346" y="28509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1397867" y="28818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0" name="pg380"/>
            <p:cNvSpPr/>
            <p:nvPr/>
          </p:nvSpPr>
          <p:spPr>
            <a:xfrm>
              <a:off x="1755468" y="28206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1787990" y="285147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2" name="pg382"/>
            <p:cNvSpPr/>
            <p:nvPr/>
          </p:nvSpPr>
          <p:spPr>
            <a:xfrm>
              <a:off x="2535713" y="27146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2568234" y="274684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84" name="pg384"/>
            <p:cNvSpPr/>
            <p:nvPr/>
          </p:nvSpPr>
          <p:spPr>
            <a:xfrm>
              <a:off x="3706080" y="262378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3738602" y="26546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6" name="pg386"/>
            <p:cNvSpPr/>
            <p:nvPr/>
          </p:nvSpPr>
          <p:spPr>
            <a:xfrm>
              <a:off x="5266569" y="2517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5299091" y="255003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pg388"/>
            <p:cNvSpPr/>
            <p:nvPr/>
          </p:nvSpPr>
          <p:spPr>
            <a:xfrm>
              <a:off x="4876447" y="2517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9" name="tx389"/>
            <p:cNvSpPr/>
            <p:nvPr/>
          </p:nvSpPr>
          <p:spPr>
            <a:xfrm>
              <a:off x="4908969" y="254865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90" name="pg390"/>
            <p:cNvSpPr/>
            <p:nvPr/>
          </p:nvSpPr>
          <p:spPr>
            <a:xfrm>
              <a:off x="5656692" y="248749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1" name="tx391"/>
            <p:cNvSpPr/>
            <p:nvPr/>
          </p:nvSpPr>
          <p:spPr>
            <a:xfrm>
              <a:off x="5689213" y="252001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92" name="pg392"/>
            <p:cNvSpPr/>
            <p:nvPr/>
          </p:nvSpPr>
          <p:spPr>
            <a:xfrm>
              <a:off x="6436937" y="24572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3" name="tx393"/>
            <p:cNvSpPr/>
            <p:nvPr/>
          </p:nvSpPr>
          <p:spPr>
            <a:xfrm>
              <a:off x="6469458" y="248940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94" name="pg394"/>
            <p:cNvSpPr/>
            <p:nvPr/>
          </p:nvSpPr>
          <p:spPr>
            <a:xfrm>
              <a:off x="7187036" y="244206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5" name="tx395"/>
            <p:cNvSpPr/>
            <p:nvPr/>
          </p:nvSpPr>
          <p:spPr>
            <a:xfrm>
              <a:off x="7219558" y="24729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6" name="pg396"/>
            <p:cNvSpPr/>
            <p:nvPr/>
          </p:nvSpPr>
          <p:spPr>
            <a:xfrm>
              <a:off x="8777671" y="23966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7" name="tx397"/>
            <p:cNvSpPr/>
            <p:nvPr/>
          </p:nvSpPr>
          <p:spPr>
            <a:xfrm>
              <a:off x="8810192" y="243015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98" name="tx398"/>
            <p:cNvSpPr/>
            <p:nvPr/>
          </p:nvSpPr>
          <p:spPr>
            <a:xfrm>
              <a:off x="663492" y="39453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9" name="tx399"/>
            <p:cNvSpPr/>
            <p:nvPr/>
          </p:nvSpPr>
          <p:spPr>
            <a:xfrm>
              <a:off x="585797" y="3188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00" name="tx400"/>
            <p:cNvSpPr/>
            <p:nvPr/>
          </p:nvSpPr>
          <p:spPr>
            <a:xfrm>
              <a:off x="585797" y="24309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01" name="tx401"/>
            <p:cNvSpPr/>
            <p:nvPr/>
          </p:nvSpPr>
          <p:spPr>
            <a:xfrm>
              <a:off x="585797" y="167551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02" name="tx402"/>
            <p:cNvSpPr/>
            <p:nvPr/>
          </p:nvSpPr>
          <p:spPr>
            <a:xfrm>
              <a:off x="508103" y="9166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03" name="tx403"/>
            <p:cNvSpPr/>
            <p:nvPr/>
          </p:nvSpPr>
          <p:spPr>
            <a:xfrm rot="-5400000">
              <a:off x="650407" y="4527067"/>
              <a:ext cx="74556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Montenegro</a:t>
              </a:r>
            </a:p>
          </p:txBody>
        </p:sp>
        <p:sp>
          <p:nvSpPr>
            <p:cNvPr id="404" name="tx404"/>
            <p:cNvSpPr/>
            <p:nvPr/>
          </p:nvSpPr>
          <p:spPr>
            <a:xfrm rot="-5400000">
              <a:off x="652227" y="4915369"/>
              <a:ext cx="15221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Bosnia and Herzegovina</a:t>
              </a:r>
            </a:p>
          </p:txBody>
        </p:sp>
        <p:sp>
          <p:nvSpPr>
            <p:cNvPr id="405" name="tx405"/>
            <p:cNvSpPr/>
            <p:nvPr/>
          </p:nvSpPr>
          <p:spPr>
            <a:xfrm rot="-5400000">
              <a:off x="1473387" y="4484332"/>
              <a:ext cx="6600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Azerbaijan</a:t>
              </a:r>
            </a:p>
          </p:txBody>
        </p:sp>
        <p:sp>
          <p:nvSpPr>
            <p:cNvPr id="406" name="tx406"/>
            <p:cNvSpPr/>
            <p:nvPr/>
          </p:nvSpPr>
          <p:spPr>
            <a:xfrm rot="-5400000">
              <a:off x="1675514" y="4700089"/>
              <a:ext cx="106384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North Macedonia</a:t>
              </a:r>
            </a:p>
          </p:txBody>
        </p:sp>
        <p:sp>
          <p:nvSpPr>
            <p:cNvPr id="407" name="tx407"/>
            <p:cNvSpPr/>
            <p:nvPr/>
          </p:nvSpPr>
          <p:spPr>
            <a:xfrm rot="-5400000">
              <a:off x="2318024" y="4447701"/>
              <a:ext cx="5590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Romania</a:t>
              </a:r>
            </a:p>
          </p:txBody>
        </p:sp>
        <p:sp>
          <p:nvSpPr>
            <p:cNvPr id="408" name="tx408"/>
            <p:cNvSpPr/>
            <p:nvPr/>
          </p:nvSpPr>
          <p:spPr>
            <a:xfrm rot="-5400000">
              <a:off x="2754668" y="4401180"/>
              <a:ext cx="4660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Albania</a:t>
              </a:r>
            </a:p>
          </p:txBody>
        </p:sp>
        <p:sp>
          <p:nvSpPr>
            <p:cNvPr id="409" name="tx409"/>
            <p:cNvSpPr/>
            <p:nvPr/>
          </p:nvSpPr>
          <p:spPr>
            <a:xfrm rot="-5400000">
              <a:off x="2731011" y="4787129"/>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Republic of Moldova</a:t>
              </a:r>
            </a:p>
          </p:txBody>
        </p:sp>
        <p:sp>
          <p:nvSpPr>
            <p:cNvPr id="410" name="tx410"/>
            <p:cNvSpPr/>
            <p:nvPr/>
          </p:nvSpPr>
          <p:spPr>
            <a:xfrm rot="-5400000">
              <a:off x="3565131" y="436918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Serbia</a:t>
              </a:r>
            </a:p>
          </p:txBody>
        </p:sp>
        <p:sp>
          <p:nvSpPr>
            <p:cNvPr id="411" name="tx411"/>
            <p:cNvSpPr/>
            <p:nvPr/>
          </p:nvSpPr>
          <p:spPr>
            <a:xfrm rot="-5400000">
              <a:off x="3931993" y="4392449"/>
              <a:ext cx="4503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Croatia</a:t>
              </a:r>
            </a:p>
          </p:txBody>
        </p:sp>
        <p:sp>
          <p:nvSpPr>
            <p:cNvPr id="412" name="tx412"/>
            <p:cNvSpPr/>
            <p:nvPr/>
          </p:nvSpPr>
          <p:spPr>
            <a:xfrm rot="-5400000">
              <a:off x="4284939" y="4401931"/>
              <a:ext cx="4969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Georgia</a:t>
              </a:r>
            </a:p>
          </p:txBody>
        </p:sp>
        <p:sp>
          <p:nvSpPr>
            <p:cNvPr id="413" name="tx413"/>
            <p:cNvSpPr/>
            <p:nvPr/>
          </p:nvSpPr>
          <p:spPr>
            <a:xfrm rot="-5400000">
              <a:off x="4708349" y="4396337"/>
              <a:ext cx="45811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Greece</a:t>
              </a:r>
            </a:p>
          </p:txBody>
        </p:sp>
        <p:sp>
          <p:nvSpPr>
            <p:cNvPr id="414" name="tx414"/>
            <p:cNvSpPr/>
            <p:nvPr/>
          </p:nvSpPr>
          <p:spPr>
            <a:xfrm rot="-5400000">
              <a:off x="5087694" y="4408820"/>
              <a:ext cx="481378"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Ukraine</a:t>
              </a:r>
            </a:p>
          </p:txBody>
        </p:sp>
        <p:sp>
          <p:nvSpPr>
            <p:cNvPr id="415" name="tx415"/>
            <p:cNvSpPr/>
            <p:nvPr/>
          </p:nvSpPr>
          <p:spPr>
            <a:xfrm rot="-5400000">
              <a:off x="5353532" y="4533172"/>
              <a:ext cx="7300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Kazakhstan</a:t>
              </a:r>
            </a:p>
          </p:txBody>
        </p:sp>
        <p:sp>
          <p:nvSpPr>
            <p:cNvPr id="416" name="tx416"/>
            <p:cNvSpPr/>
            <p:nvPr/>
          </p:nvSpPr>
          <p:spPr>
            <a:xfrm rot="-5400000">
              <a:off x="5838505" y="4410559"/>
              <a:ext cx="51255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Bulgaria</a:t>
              </a:r>
            </a:p>
          </p:txBody>
        </p:sp>
        <p:sp>
          <p:nvSpPr>
            <p:cNvPr id="417" name="tx417"/>
            <p:cNvSpPr/>
            <p:nvPr/>
          </p:nvSpPr>
          <p:spPr>
            <a:xfrm rot="-5400000">
              <a:off x="6255912" y="4383274"/>
              <a:ext cx="45798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Turkiye</a:t>
              </a:r>
            </a:p>
          </p:txBody>
        </p:sp>
        <p:sp>
          <p:nvSpPr>
            <p:cNvPr id="418" name="tx418"/>
            <p:cNvSpPr/>
            <p:nvPr/>
          </p:nvSpPr>
          <p:spPr>
            <a:xfrm rot="-5400000">
              <a:off x="6628811" y="4428261"/>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Armenia</a:t>
              </a:r>
            </a:p>
          </p:txBody>
        </p:sp>
        <p:sp>
          <p:nvSpPr>
            <p:cNvPr id="419" name="tx419"/>
            <p:cNvSpPr/>
            <p:nvPr/>
          </p:nvSpPr>
          <p:spPr>
            <a:xfrm rot="-5400000">
              <a:off x="6919649" y="4499782"/>
              <a:ext cx="6909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Kyrgyzstan</a:t>
              </a:r>
            </a:p>
          </p:txBody>
        </p:sp>
        <p:sp>
          <p:nvSpPr>
            <p:cNvPr id="420" name="tx420"/>
            <p:cNvSpPr/>
            <p:nvPr/>
          </p:nvSpPr>
          <p:spPr>
            <a:xfrm rot="-5400000">
              <a:off x="7432316" y="4405000"/>
              <a:ext cx="47367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Belarus</a:t>
              </a:r>
            </a:p>
          </p:txBody>
        </p:sp>
        <p:sp>
          <p:nvSpPr>
            <p:cNvPr id="421" name="tx421"/>
            <p:cNvSpPr/>
            <p:nvPr/>
          </p:nvSpPr>
          <p:spPr>
            <a:xfrm rot="-5400000">
              <a:off x="7750372" y="4449304"/>
              <a:ext cx="590041"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Tajikistan</a:t>
              </a:r>
            </a:p>
          </p:txBody>
        </p:sp>
        <p:sp>
          <p:nvSpPr>
            <p:cNvPr id="422" name="tx422"/>
            <p:cNvSpPr/>
            <p:nvPr/>
          </p:nvSpPr>
          <p:spPr>
            <a:xfrm rot="-5400000">
              <a:off x="8026272" y="4591289"/>
              <a:ext cx="84624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Turkmenistan</a:t>
              </a:r>
            </a:p>
          </p:txBody>
        </p:sp>
        <p:sp>
          <p:nvSpPr>
            <p:cNvPr id="423" name="tx423"/>
            <p:cNvSpPr/>
            <p:nvPr/>
          </p:nvSpPr>
          <p:spPr>
            <a:xfrm rot="-5400000">
              <a:off x="8493952" y="4513663"/>
              <a:ext cx="691064"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Uzbekistan</a:t>
              </a:r>
            </a:p>
          </p:txBody>
        </p:sp>
        <p:sp>
          <p:nvSpPr>
            <p:cNvPr id="424" name="tx424"/>
            <p:cNvSpPr/>
            <p:nvPr/>
          </p:nvSpPr>
          <p:spPr>
            <a:xfrm rot="-5400000">
              <a:off x="-52544" y="234273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5" name="rc425"/>
            <p:cNvSpPr/>
            <p:nvPr/>
          </p:nvSpPr>
          <p:spPr>
            <a:xfrm>
              <a:off x="4146091" y="6114116"/>
              <a:ext cx="219455" cy="219455"/>
            </a:xfrm>
            <a:prstGeom prst="rect">
              <a:avLst/>
            </a:prstGeom>
            <a:solidFill>
              <a:srgbClr val="FFFFFF">
                <a:alpha val="100000"/>
              </a:srgbClr>
            </a:solidFill>
          </p:spPr>
          <p:txBody>
            <a:bodyPr/>
            <a:lstStyle/>
            <a:p/>
          </p:txBody>
        </p:sp>
        <p:sp>
          <p:nvSpPr>
            <p:cNvPr id="426" name="pg426"/>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pg430"/>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1" name="rc431"/>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32" name="tx432"/>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33" name="tx433"/>
            <p:cNvSpPr/>
            <p:nvPr/>
          </p:nvSpPr>
          <p:spPr>
            <a:xfrm>
              <a:off x="803816" y="398022"/>
              <a:ext cx="585201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ECAR, 2024</a:t>
              </a:r>
            </a:p>
          </p:txBody>
        </p:sp>
        <p:sp>
          <p:nvSpPr>
            <p:cNvPr id="434" name="tx43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5" name="tx435"/>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ECAR from lowest to highest coverage, and the rank of the top 10 countries with the most unvaccinated children, based on absolute numbers.
In 2024, Republic of Moldova ranked number 7 out of 21 countries for lowest MCV1 coverage (based on tied ranks).
Republic of Moldova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056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1156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174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2338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0860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14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04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263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732098"/>
              <a:ext cx="249522" cy="1370598"/>
            </a:xfrm>
            <a:prstGeom prst="rect">
              <a:avLst/>
            </a:prstGeom>
            <a:solidFill>
              <a:srgbClr val="80BD41">
                <a:alpha val="100000"/>
              </a:srgbClr>
            </a:solidFill>
          </p:spPr>
          <p:txBody>
            <a:bodyPr/>
            <a:lstStyle/>
            <a:p/>
          </p:txBody>
        </p:sp>
        <p:sp>
          <p:nvSpPr>
            <p:cNvPr id="25" name="rc25"/>
            <p:cNvSpPr/>
            <p:nvPr/>
          </p:nvSpPr>
          <p:spPr>
            <a:xfrm>
              <a:off x="1296273" y="2562798"/>
              <a:ext cx="249522" cy="169299"/>
            </a:xfrm>
            <a:prstGeom prst="rect">
              <a:avLst/>
            </a:prstGeom>
            <a:solidFill>
              <a:srgbClr val="E2231A">
                <a:alpha val="100000"/>
              </a:srgbClr>
            </a:solidFill>
          </p:spPr>
          <p:txBody>
            <a:bodyPr/>
            <a:lstStyle/>
            <a:p/>
          </p:txBody>
        </p:sp>
        <p:sp>
          <p:nvSpPr>
            <p:cNvPr id="26" name="rc26"/>
            <p:cNvSpPr/>
            <p:nvPr/>
          </p:nvSpPr>
          <p:spPr>
            <a:xfrm>
              <a:off x="1573521" y="2672065"/>
              <a:ext cx="249522" cy="1430631"/>
            </a:xfrm>
            <a:prstGeom prst="rect">
              <a:avLst/>
            </a:prstGeom>
            <a:solidFill>
              <a:srgbClr val="80BD41">
                <a:alpha val="100000"/>
              </a:srgbClr>
            </a:solidFill>
          </p:spPr>
          <p:txBody>
            <a:bodyPr/>
            <a:lstStyle/>
            <a:p/>
          </p:txBody>
        </p:sp>
        <p:sp>
          <p:nvSpPr>
            <p:cNvPr id="27" name="rc27"/>
            <p:cNvSpPr/>
            <p:nvPr/>
          </p:nvSpPr>
          <p:spPr>
            <a:xfrm>
              <a:off x="1573521" y="2580586"/>
              <a:ext cx="249522" cy="91479"/>
            </a:xfrm>
            <a:prstGeom prst="rect">
              <a:avLst/>
            </a:prstGeom>
            <a:solidFill>
              <a:srgbClr val="E2231A">
                <a:alpha val="100000"/>
              </a:srgbClr>
            </a:solidFill>
          </p:spPr>
          <p:txBody>
            <a:bodyPr/>
            <a:lstStyle/>
            <a:p/>
          </p:txBody>
        </p:sp>
        <p:sp>
          <p:nvSpPr>
            <p:cNvPr id="28" name="rc28"/>
            <p:cNvSpPr/>
            <p:nvPr/>
          </p:nvSpPr>
          <p:spPr>
            <a:xfrm>
              <a:off x="1850769" y="2685406"/>
              <a:ext cx="249522" cy="1417291"/>
            </a:xfrm>
            <a:prstGeom prst="rect">
              <a:avLst/>
            </a:prstGeom>
            <a:solidFill>
              <a:srgbClr val="80BD41">
                <a:alpha val="100000"/>
              </a:srgbClr>
            </a:solidFill>
          </p:spPr>
          <p:txBody>
            <a:bodyPr/>
            <a:lstStyle/>
            <a:p/>
          </p:txBody>
        </p:sp>
        <p:sp>
          <p:nvSpPr>
            <p:cNvPr id="29" name="rc29"/>
            <p:cNvSpPr/>
            <p:nvPr/>
          </p:nvSpPr>
          <p:spPr>
            <a:xfrm>
              <a:off x="1850769" y="2594879"/>
              <a:ext cx="249522" cy="90526"/>
            </a:xfrm>
            <a:prstGeom prst="rect">
              <a:avLst/>
            </a:prstGeom>
            <a:solidFill>
              <a:srgbClr val="E2231A">
                <a:alpha val="100000"/>
              </a:srgbClr>
            </a:solidFill>
          </p:spPr>
          <p:txBody>
            <a:bodyPr/>
            <a:lstStyle/>
            <a:p/>
          </p:txBody>
        </p:sp>
        <p:sp>
          <p:nvSpPr>
            <p:cNvPr id="30" name="rc30"/>
            <p:cNvSpPr/>
            <p:nvPr/>
          </p:nvSpPr>
          <p:spPr>
            <a:xfrm>
              <a:off x="2128016" y="2610761"/>
              <a:ext cx="249522" cy="1491935"/>
            </a:xfrm>
            <a:prstGeom prst="rect">
              <a:avLst/>
            </a:prstGeom>
            <a:solidFill>
              <a:srgbClr val="80BD41">
                <a:alpha val="100000"/>
              </a:srgbClr>
            </a:solidFill>
          </p:spPr>
          <p:txBody>
            <a:bodyPr/>
            <a:lstStyle/>
            <a:p/>
          </p:txBody>
        </p:sp>
        <p:sp>
          <p:nvSpPr>
            <p:cNvPr id="31" name="rc31"/>
            <p:cNvSpPr/>
            <p:nvPr/>
          </p:nvSpPr>
          <p:spPr>
            <a:xfrm>
              <a:off x="2128016" y="2548504"/>
              <a:ext cx="249522" cy="62256"/>
            </a:xfrm>
            <a:prstGeom prst="rect">
              <a:avLst/>
            </a:prstGeom>
            <a:solidFill>
              <a:srgbClr val="E2231A">
                <a:alpha val="100000"/>
              </a:srgbClr>
            </a:solidFill>
          </p:spPr>
          <p:txBody>
            <a:bodyPr/>
            <a:lstStyle/>
            <a:p/>
          </p:txBody>
        </p:sp>
        <p:sp>
          <p:nvSpPr>
            <p:cNvPr id="32" name="rc32"/>
            <p:cNvSpPr/>
            <p:nvPr/>
          </p:nvSpPr>
          <p:spPr>
            <a:xfrm>
              <a:off x="2405264" y="2527223"/>
              <a:ext cx="249522" cy="1575473"/>
            </a:xfrm>
            <a:prstGeom prst="rect">
              <a:avLst/>
            </a:prstGeom>
            <a:solidFill>
              <a:srgbClr val="80BD41">
                <a:alpha val="100000"/>
              </a:srgbClr>
            </a:solidFill>
          </p:spPr>
          <p:txBody>
            <a:bodyPr/>
            <a:lstStyle/>
            <a:p/>
          </p:txBody>
        </p:sp>
        <p:sp>
          <p:nvSpPr>
            <p:cNvPr id="33" name="rc33"/>
            <p:cNvSpPr/>
            <p:nvPr/>
          </p:nvSpPr>
          <p:spPr>
            <a:xfrm>
              <a:off x="2405264" y="2461472"/>
              <a:ext cx="249522" cy="65750"/>
            </a:xfrm>
            <a:prstGeom prst="rect">
              <a:avLst/>
            </a:prstGeom>
            <a:solidFill>
              <a:srgbClr val="E2231A">
                <a:alpha val="100000"/>
              </a:srgbClr>
            </a:solidFill>
          </p:spPr>
          <p:txBody>
            <a:bodyPr/>
            <a:lstStyle/>
            <a:p/>
          </p:txBody>
        </p:sp>
        <p:sp>
          <p:nvSpPr>
            <p:cNvPr id="34" name="rc34"/>
            <p:cNvSpPr/>
            <p:nvPr/>
          </p:nvSpPr>
          <p:spPr>
            <a:xfrm>
              <a:off x="2682512" y="2515788"/>
              <a:ext cx="249522" cy="1586908"/>
            </a:xfrm>
            <a:prstGeom prst="rect">
              <a:avLst/>
            </a:prstGeom>
            <a:solidFill>
              <a:srgbClr val="80BD41">
                <a:alpha val="100000"/>
              </a:srgbClr>
            </a:solidFill>
          </p:spPr>
          <p:txBody>
            <a:bodyPr/>
            <a:lstStyle/>
            <a:p/>
          </p:txBody>
        </p:sp>
        <p:sp>
          <p:nvSpPr>
            <p:cNvPr id="35" name="rc35"/>
            <p:cNvSpPr/>
            <p:nvPr/>
          </p:nvSpPr>
          <p:spPr>
            <a:xfrm>
              <a:off x="2682512" y="2466872"/>
              <a:ext cx="249522" cy="48915"/>
            </a:xfrm>
            <a:prstGeom prst="rect">
              <a:avLst/>
            </a:prstGeom>
            <a:solidFill>
              <a:srgbClr val="E2231A">
                <a:alpha val="100000"/>
              </a:srgbClr>
            </a:solidFill>
          </p:spPr>
          <p:txBody>
            <a:bodyPr/>
            <a:lstStyle/>
            <a:p/>
          </p:txBody>
        </p:sp>
        <p:sp>
          <p:nvSpPr>
            <p:cNvPr id="36" name="rc36"/>
            <p:cNvSpPr/>
            <p:nvPr/>
          </p:nvSpPr>
          <p:spPr>
            <a:xfrm>
              <a:off x="2959759" y="2536117"/>
              <a:ext cx="249522" cy="1566580"/>
            </a:xfrm>
            <a:prstGeom prst="rect">
              <a:avLst/>
            </a:prstGeom>
            <a:solidFill>
              <a:srgbClr val="80BD41">
                <a:alpha val="100000"/>
              </a:srgbClr>
            </a:solidFill>
          </p:spPr>
          <p:txBody>
            <a:bodyPr/>
            <a:lstStyle/>
            <a:p/>
          </p:txBody>
        </p:sp>
        <p:sp>
          <p:nvSpPr>
            <p:cNvPr id="37" name="rc37"/>
            <p:cNvSpPr/>
            <p:nvPr/>
          </p:nvSpPr>
          <p:spPr>
            <a:xfrm>
              <a:off x="2959759" y="2470684"/>
              <a:ext cx="249522" cy="65432"/>
            </a:xfrm>
            <a:prstGeom prst="rect">
              <a:avLst/>
            </a:prstGeom>
            <a:solidFill>
              <a:srgbClr val="E2231A">
                <a:alpha val="100000"/>
              </a:srgbClr>
            </a:solidFill>
          </p:spPr>
          <p:txBody>
            <a:bodyPr/>
            <a:lstStyle/>
            <a:p/>
          </p:txBody>
        </p:sp>
        <p:sp>
          <p:nvSpPr>
            <p:cNvPr id="38" name="rc38"/>
            <p:cNvSpPr/>
            <p:nvPr/>
          </p:nvSpPr>
          <p:spPr>
            <a:xfrm>
              <a:off x="3237007" y="2517376"/>
              <a:ext cx="249522" cy="1585320"/>
            </a:xfrm>
            <a:prstGeom prst="rect">
              <a:avLst/>
            </a:prstGeom>
            <a:solidFill>
              <a:srgbClr val="80BD41">
                <a:alpha val="100000"/>
              </a:srgbClr>
            </a:solidFill>
          </p:spPr>
          <p:txBody>
            <a:bodyPr/>
            <a:lstStyle/>
            <a:p/>
          </p:txBody>
        </p:sp>
        <p:sp>
          <p:nvSpPr>
            <p:cNvPr id="39" name="rc39"/>
            <p:cNvSpPr/>
            <p:nvPr/>
          </p:nvSpPr>
          <p:spPr>
            <a:xfrm>
              <a:off x="3237007" y="2451308"/>
              <a:ext cx="249522" cy="66068"/>
            </a:xfrm>
            <a:prstGeom prst="rect">
              <a:avLst/>
            </a:prstGeom>
            <a:solidFill>
              <a:srgbClr val="E2231A">
                <a:alpha val="100000"/>
              </a:srgbClr>
            </a:solidFill>
          </p:spPr>
          <p:txBody>
            <a:bodyPr/>
            <a:lstStyle/>
            <a:p/>
          </p:txBody>
        </p:sp>
        <p:sp>
          <p:nvSpPr>
            <p:cNvPr id="40" name="rc40"/>
            <p:cNvSpPr/>
            <p:nvPr/>
          </p:nvSpPr>
          <p:spPr>
            <a:xfrm>
              <a:off x="3514255" y="2498953"/>
              <a:ext cx="249522" cy="1603743"/>
            </a:xfrm>
            <a:prstGeom prst="rect">
              <a:avLst/>
            </a:prstGeom>
            <a:solidFill>
              <a:srgbClr val="80BD41">
                <a:alpha val="100000"/>
              </a:srgbClr>
            </a:solidFill>
          </p:spPr>
          <p:txBody>
            <a:bodyPr/>
            <a:lstStyle/>
            <a:p/>
          </p:txBody>
        </p:sp>
        <p:sp>
          <p:nvSpPr>
            <p:cNvPr id="41" name="rc41"/>
            <p:cNvSpPr/>
            <p:nvPr/>
          </p:nvSpPr>
          <p:spPr>
            <a:xfrm>
              <a:off x="3514255" y="2414462"/>
              <a:ext cx="249522" cy="84491"/>
            </a:xfrm>
            <a:prstGeom prst="rect">
              <a:avLst/>
            </a:prstGeom>
            <a:solidFill>
              <a:srgbClr val="E2231A">
                <a:alpha val="100000"/>
              </a:srgbClr>
            </a:solidFill>
          </p:spPr>
          <p:txBody>
            <a:bodyPr/>
            <a:lstStyle/>
            <a:p/>
          </p:txBody>
        </p:sp>
        <p:sp>
          <p:nvSpPr>
            <p:cNvPr id="42" name="rc42"/>
            <p:cNvSpPr/>
            <p:nvPr/>
          </p:nvSpPr>
          <p:spPr>
            <a:xfrm>
              <a:off x="3791502" y="2539293"/>
              <a:ext cx="249522" cy="1563403"/>
            </a:xfrm>
            <a:prstGeom prst="rect">
              <a:avLst/>
            </a:prstGeom>
            <a:solidFill>
              <a:srgbClr val="80BD41">
                <a:alpha val="100000"/>
              </a:srgbClr>
            </a:solidFill>
          </p:spPr>
          <p:txBody>
            <a:bodyPr/>
            <a:lstStyle/>
            <a:p/>
          </p:txBody>
        </p:sp>
        <p:sp>
          <p:nvSpPr>
            <p:cNvPr id="43" name="rc43"/>
            <p:cNvSpPr/>
            <p:nvPr/>
          </p:nvSpPr>
          <p:spPr>
            <a:xfrm>
              <a:off x="3791502" y="2365546"/>
              <a:ext cx="249522" cy="173746"/>
            </a:xfrm>
            <a:prstGeom prst="rect">
              <a:avLst/>
            </a:prstGeom>
            <a:solidFill>
              <a:srgbClr val="E2231A">
                <a:alpha val="100000"/>
              </a:srgbClr>
            </a:solidFill>
          </p:spPr>
          <p:txBody>
            <a:bodyPr/>
            <a:lstStyle/>
            <a:p/>
          </p:txBody>
        </p:sp>
        <p:sp>
          <p:nvSpPr>
            <p:cNvPr id="44" name="rc44"/>
            <p:cNvSpPr/>
            <p:nvPr/>
          </p:nvSpPr>
          <p:spPr>
            <a:xfrm>
              <a:off x="4068750" y="2469413"/>
              <a:ext cx="249522" cy="1633283"/>
            </a:xfrm>
            <a:prstGeom prst="rect">
              <a:avLst/>
            </a:prstGeom>
            <a:solidFill>
              <a:srgbClr val="80BD41">
                <a:alpha val="100000"/>
              </a:srgbClr>
            </a:solidFill>
          </p:spPr>
          <p:txBody>
            <a:bodyPr/>
            <a:lstStyle/>
            <a:p/>
          </p:txBody>
        </p:sp>
        <p:sp>
          <p:nvSpPr>
            <p:cNvPr id="45" name="rc45"/>
            <p:cNvSpPr/>
            <p:nvPr/>
          </p:nvSpPr>
          <p:spPr>
            <a:xfrm>
              <a:off x="4068750" y="2418909"/>
              <a:ext cx="249522" cy="50504"/>
            </a:xfrm>
            <a:prstGeom prst="rect">
              <a:avLst/>
            </a:prstGeom>
            <a:solidFill>
              <a:srgbClr val="E2231A">
                <a:alpha val="100000"/>
              </a:srgbClr>
            </a:solidFill>
          </p:spPr>
          <p:txBody>
            <a:bodyPr/>
            <a:lstStyle/>
            <a:p/>
          </p:txBody>
        </p:sp>
        <p:sp>
          <p:nvSpPr>
            <p:cNvPr id="46" name="rc46"/>
            <p:cNvSpPr/>
            <p:nvPr/>
          </p:nvSpPr>
          <p:spPr>
            <a:xfrm>
              <a:off x="4345998" y="2654277"/>
              <a:ext cx="249522" cy="1448419"/>
            </a:xfrm>
            <a:prstGeom prst="rect">
              <a:avLst/>
            </a:prstGeom>
            <a:solidFill>
              <a:srgbClr val="80BD41">
                <a:alpha val="100000"/>
              </a:srgbClr>
            </a:solidFill>
          </p:spPr>
          <p:txBody>
            <a:bodyPr/>
            <a:lstStyle/>
            <a:p/>
          </p:txBody>
        </p:sp>
        <p:sp>
          <p:nvSpPr>
            <p:cNvPr id="47" name="rc47"/>
            <p:cNvSpPr/>
            <p:nvPr/>
          </p:nvSpPr>
          <p:spPr>
            <a:xfrm>
              <a:off x="4345998" y="2511023"/>
              <a:ext cx="249522" cy="143253"/>
            </a:xfrm>
            <a:prstGeom prst="rect">
              <a:avLst/>
            </a:prstGeom>
            <a:solidFill>
              <a:srgbClr val="E2231A">
                <a:alpha val="100000"/>
              </a:srgbClr>
            </a:solidFill>
          </p:spPr>
          <p:txBody>
            <a:bodyPr/>
            <a:lstStyle/>
            <a:p/>
          </p:txBody>
        </p:sp>
        <p:sp>
          <p:nvSpPr>
            <p:cNvPr id="48" name="rc48"/>
            <p:cNvSpPr/>
            <p:nvPr/>
          </p:nvSpPr>
          <p:spPr>
            <a:xfrm>
              <a:off x="4623245" y="2685406"/>
              <a:ext cx="249522" cy="1417291"/>
            </a:xfrm>
            <a:prstGeom prst="rect">
              <a:avLst/>
            </a:prstGeom>
            <a:solidFill>
              <a:srgbClr val="80BD41">
                <a:alpha val="100000"/>
              </a:srgbClr>
            </a:solidFill>
          </p:spPr>
          <p:txBody>
            <a:bodyPr/>
            <a:lstStyle/>
            <a:p/>
          </p:txBody>
        </p:sp>
        <p:sp>
          <p:nvSpPr>
            <p:cNvPr id="49" name="rc49"/>
            <p:cNvSpPr/>
            <p:nvPr/>
          </p:nvSpPr>
          <p:spPr>
            <a:xfrm>
              <a:off x="4623245" y="2545328"/>
              <a:ext cx="249522" cy="140077"/>
            </a:xfrm>
            <a:prstGeom prst="rect">
              <a:avLst/>
            </a:prstGeom>
            <a:solidFill>
              <a:srgbClr val="E2231A">
                <a:alpha val="100000"/>
              </a:srgbClr>
            </a:solidFill>
          </p:spPr>
          <p:txBody>
            <a:bodyPr/>
            <a:lstStyle/>
            <a:p/>
          </p:txBody>
        </p:sp>
        <p:sp>
          <p:nvSpPr>
            <p:cNvPr id="50" name="rc50"/>
            <p:cNvSpPr/>
            <p:nvPr/>
          </p:nvSpPr>
          <p:spPr>
            <a:xfrm>
              <a:off x="4900493" y="2759732"/>
              <a:ext cx="249522" cy="1342964"/>
            </a:xfrm>
            <a:prstGeom prst="rect">
              <a:avLst/>
            </a:prstGeom>
            <a:solidFill>
              <a:srgbClr val="80BD41">
                <a:alpha val="100000"/>
              </a:srgbClr>
            </a:solidFill>
          </p:spPr>
          <p:txBody>
            <a:bodyPr/>
            <a:lstStyle/>
            <a:p/>
          </p:txBody>
        </p:sp>
        <p:sp>
          <p:nvSpPr>
            <p:cNvPr id="51" name="rc51"/>
            <p:cNvSpPr/>
            <p:nvPr/>
          </p:nvSpPr>
          <p:spPr>
            <a:xfrm>
              <a:off x="4900493" y="2626961"/>
              <a:ext cx="249522" cy="132771"/>
            </a:xfrm>
            <a:prstGeom prst="rect">
              <a:avLst/>
            </a:prstGeom>
            <a:solidFill>
              <a:srgbClr val="E2231A">
                <a:alpha val="100000"/>
              </a:srgbClr>
            </a:solidFill>
          </p:spPr>
          <p:txBody>
            <a:bodyPr/>
            <a:lstStyle/>
            <a:p/>
          </p:txBody>
        </p:sp>
        <p:sp>
          <p:nvSpPr>
            <p:cNvPr id="52" name="rc52"/>
            <p:cNvSpPr/>
            <p:nvPr/>
          </p:nvSpPr>
          <p:spPr>
            <a:xfrm>
              <a:off x="5177741" y="2658406"/>
              <a:ext cx="249522" cy="1444290"/>
            </a:xfrm>
            <a:prstGeom prst="rect">
              <a:avLst/>
            </a:prstGeom>
            <a:solidFill>
              <a:srgbClr val="80BD41">
                <a:alpha val="100000"/>
              </a:srgbClr>
            </a:solidFill>
          </p:spPr>
          <p:txBody>
            <a:bodyPr/>
            <a:lstStyle/>
            <a:p/>
          </p:txBody>
        </p:sp>
        <p:sp>
          <p:nvSpPr>
            <p:cNvPr id="53" name="rc53"/>
            <p:cNvSpPr/>
            <p:nvPr/>
          </p:nvSpPr>
          <p:spPr>
            <a:xfrm>
              <a:off x="5177741" y="2498000"/>
              <a:ext cx="249522" cy="160406"/>
            </a:xfrm>
            <a:prstGeom prst="rect">
              <a:avLst/>
            </a:prstGeom>
            <a:solidFill>
              <a:srgbClr val="E2231A">
                <a:alpha val="100000"/>
              </a:srgbClr>
            </a:solidFill>
          </p:spPr>
          <p:txBody>
            <a:bodyPr/>
            <a:lstStyle/>
            <a:p/>
          </p:txBody>
        </p:sp>
        <p:sp>
          <p:nvSpPr>
            <p:cNvPr id="54" name="rc54"/>
            <p:cNvSpPr/>
            <p:nvPr/>
          </p:nvSpPr>
          <p:spPr>
            <a:xfrm>
              <a:off x="5454988" y="2704146"/>
              <a:ext cx="249522" cy="1398550"/>
            </a:xfrm>
            <a:prstGeom prst="rect">
              <a:avLst/>
            </a:prstGeom>
            <a:solidFill>
              <a:srgbClr val="80BD41">
                <a:alpha val="100000"/>
              </a:srgbClr>
            </a:solidFill>
          </p:spPr>
          <p:txBody>
            <a:bodyPr/>
            <a:lstStyle/>
            <a:p/>
          </p:txBody>
        </p:sp>
        <p:sp>
          <p:nvSpPr>
            <p:cNvPr id="55" name="rc55"/>
            <p:cNvSpPr/>
            <p:nvPr/>
          </p:nvSpPr>
          <p:spPr>
            <a:xfrm>
              <a:off x="5454988" y="2531352"/>
              <a:ext cx="249522" cy="172793"/>
            </a:xfrm>
            <a:prstGeom prst="rect">
              <a:avLst/>
            </a:prstGeom>
            <a:solidFill>
              <a:srgbClr val="E2231A">
                <a:alpha val="100000"/>
              </a:srgbClr>
            </a:solidFill>
          </p:spPr>
          <p:txBody>
            <a:bodyPr/>
            <a:lstStyle/>
            <a:p/>
          </p:txBody>
        </p:sp>
        <p:sp>
          <p:nvSpPr>
            <p:cNvPr id="56" name="rc56"/>
            <p:cNvSpPr/>
            <p:nvPr/>
          </p:nvSpPr>
          <p:spPr>
            <a:xfrm>
              <a:off x="5732236" y="2771485"/>
              <a:ext cx="249522" cy="1331211"/>
            </a:xfrm>
            <a:prstGeom prst="rect">
              <a:avLst/>
            </a:prstGeom>
            <a:solidFill>
              <a:srgbClr val="80BD41">
                <a:alpha val="100000"/>
              </a:srgbClr>
            </a:solidFill>
          </p:spPr>
          <p:txBody>
            <a:bodyPr/>
            <a:lstStyle/>
            <a:p/>
          </p:txBody>
        </p:sp>
        <p:sp>
          <p:nvSpPr>
            <p:cNvPr id="57" name="rc57"/>
            <p:cNvSpPr/>
            <p:nvPr/>
          </p:nvSpPr>
          <p:spPr>
            <a:xfrm>
              <a:off x="5732236" y="2589797"/>
              <a:ext cx="249522" cy="181687"/>
            </a:xfrm>
            <a:prstGeom prst="rect">
              <a:avLst/>
            </a:prstGeom>
            <a:solidFill>
              <a:srgbClr val="E2231A">
                <a:alpha val="100000"/>
              </a:srgbClr>
            </a:solidFill>
          </p:spPr>
          <p:txBody>
            <a:bodyPr/>
            <a:lstStyle/>
            <a:p/>
          </p:txBody>
        </p:sp>
        <p:sp>
          <p:nvSpPr>
            <p:cNvPr id="58" name="rc58"/>
            <p:cNvSpPr/>
            <p:nvPr/>
          </p:nvSpPr>
          <p:spPr>
            <a:xfrm>
              <a:off x="6009484" y="2819130"/>
              <a:ext cx="249522" cy="1283566"/>
            </a:xfrm>
            <a:prstGeom prst="rect">
              <a:avLst/>
            </a:prstGeom>
            <a:solidFill>
              <a:srgbClr val="80BD41">
                <a:alpha val="100000"/>
              </a:srgbClr>
            </a:solidFill>
          </p:spPr>
          <p:txBody>
            <a:bodyPr/>
            <a:lstStyle/>
            <a:p/>
          </p:txBody>
        </p:sp>
        <p:sp>
          <p:nvSpPr>
            <p:cNvPr id="59" name="rc59"/>
            <p:cNvSpPr/>
            <p:nvPr/>
          </p:nvSpPr>
          <p:spPr>
            <a:xfrm>
              <a:off x="6009484" y="2722569"/>
              <a:ext cx="249522" cy="96561"/>
            </a:xfrm>
            <a:prstGeom prst="rect">
              <a:avLst/>
            </a:prstGeom>
            <a:solidFill>
              <a:srgbClr val="E2231A">
                <a:alpha val="100000"/>
              </a:srgbClr>
            </a:solidFill>
          </p:spPr>
          <p:txBody>
            <a:bodyPr/>
            <a:lstStyle/>
            <a:p/>
          </p:txBody>
        </p:sp>
        <p:sp>
          <p:nvSpPr>
            <p:cNvPr id="60" name="rc60"/>
            <p:cNvSpPr/>
            <p:nvPr/>
          </p:nvSpPr>
          <p:spPr>
            <a:xfrm>
              <a:off x="6286731" y="2879481"/>
              <a:ext cx="249522" cy="1223215"/>
            </a:xfrm>
            <a:prstGeom prst="rect">
              <a:avLst/>
            </a:prstGeom>
            <a:solidFill>
              <a:srgbClr val="80BD41">
                <a:alpha val="100000"/>
              </a:srgbClr>
            </a:solidFill>
          </p:spPr>
          <p:txBody>
            <a:bodyPr/>
            <a:lstStyle/>
            <a:p/>
          </p:txBody>
        </p:sp>
        <p:sp>
          <p:nvSpPr>
            <p:cNvPr id="61" name="rc61"/>
            <p:cNvSpPr/>
            <p:nvPr/>
          </p:nvSpPr>
          <p:spPr>
            <a:xfrm>
              <a:off x="6286731" y="2787367"/>
              <a:ext cx="249522" cy="92114"/>
            </a:xfrm>
            <a:prstGeom prst="rect">
              <a:avLst/>
            </a:prstGeom>
            <a:solidFill>
              <a:srgbClr val="E2231A">
                <a:alpha val="100000"/>
              </a:srgbClr>
            </a:solidFill>
          </p:spPr>
          <p:txBody>
            <a:bodyPr/>
            <a:lstStyle/>
            <a:p/>
          </p:txBody>
        </p:sp>
        <p:sp>
          <p:nvSpPr>
            <p:cNvPr id="62" name="rc62"/>
            <p:cNvSpPr/>
            <p:nvPr/>
          </p:nvSpPr>
          <p:spPr>
            <a:xfrm>
              <a:off x="6563979" y="2903939"/>
              <a:ext cx="249522" cy="1198757"/>
            </a:xfrm>
            <a:prstGeom prst="rect">
              <a:avLst/>
            </a:prstGeom>
            <a:solidFill>
              <a:srgbClr val="80BD41">
                <a:alpha val="100000"/>
              </a:srgbClr>
            </a:solidFill>
          </p:spPr>
          <p:txBody>
            <a:bodyPr/>
            <a:lstStyle/>
            <a:p/>
          </p:txBody>
        </p:sp>
        <p:sp>
          <p:nvSpPr>
            <p:cNvPr id="63" name="rc63"/>
            <p:cNvSpPr/>
            <p:nvPr/>
          </p:nvSpPr>
          <p:spPr>
            <a:xfrm>
              <a:off x="6563979" y="2866776"/>
              <a:ext cx="249522" cy="37163"/>
            </a:xfrm>
            <a:prstGeom prst="rect">
              <a:avLst/>
            </a:prstGeom>
            <a:solidFill>
              <a:srgbClr val="E2231A">
                <a:alpha val="100000"/>
              </a:srgbClr>
            </a:solidFill>
          </p:spPr>
          <p:txBody>
            <a:bodyPr/>
            <a:lstStyle/>
            <a:p/>
          </p:txBody>
        </p:sp>
        <p:sp>
          <p:nvSpPr>
            <p:cNvPr id="64" name="rc64"/>
            <p:cNvSpPr/>
            <p:nvPr/>
          </p:nvSpPr>
          <p:spPr>
            <a:xfrm>
              <a:off x="6841227" y="3124378"/>
              <a:ext cx="249522" cy="978318"/>
            </a:xfrm>
            <a:prstGeom prst="rect">
              <a:avLst/>
            </a:prstGeom>
            <a:solidFill>
              <a:srgbClr val="80BD41">
                <a:alpha val="100000"/>
              </a:srgbClr>
            </a:solidFill>
          </p:spPr>
          <p:txBody>
            <a:bodyPr/>
            <a:lstStyle/>
            <a:p/>
          </p:txBody>
        </p:sp>
        <p:sp>
          <p:nvSpPr>
            <p:cNvPr id="65" name="rc65"/>
            <p:cNvSpPr/>
            <p:nvPr/>
          </p:nvSpPr>
          <p:spPr>
            <a:xfrm>
              <a:off x="6841227" y="2937926"/>
              <a:ext cx="249522" cy="186452"/>
            </a:xfrm>
            <a:prstGeom prst="rect">
              <a:avLst/>
            </a:prstGeom>
            <a:solidFill>
              <a:srgbClr val="E2231A">
                <a:alpha val="100000"/>
              </a:srgbClr>
            </a:solidFill>
          </p:spPr>
          <p:txBody>
            <a:bodyPr/>
            <a:lstStyle/>
            <a:p/>
          </p:txBody>
        </p:sp>
        <p:sp>
          <p:nvSpPr>
            <p:cNvPr id="66" name="rc66"/>
            <p:cNvSpPr/>
            <p:nvPr/>
          </p:nvSpPr>
          <p:spPr>
            <a:xfrm>
              <a:off x="7118474" y="3193941"/>
              <a:ext cx="249522" cy="908756"/>
            </a:xfrm>
            <a:prstGeom prst="rect">
              <a:avLst/>
            </a:prstGeom>
            <a:solidFill>
              <a:srgbClr val="80BD41">
                <a:alpha val="100000"/>
              </a:srgbClr>
            </a:solidFill>
          </p:spPr>
          <p:txBody>
            <a:bodyPr/>
            <a:lstStyle/>
            <a:p/>
          </p:txBody>
        </p:sp>
        <p:sp>
          <p:nvSpPr>
            <p:cNvPr id="67" name="rc67"/>
            <p:cNvSpPr/>
            <p:nvPr/>
          </p:nvSpPr>
          <p:spPr>
            <a:xfrm>
              <a:off x="7118474" y="3007806"/>
              <a:ext cx="249522" cy="186134"/>
            </a:xfrm>
            <a:prstGeom prst="rect">
              <a:avLst/>
            </a:prstGeom>
            <a:solidFill>
              <a:srgbClr val="E2231A">
                <a:alpha val="100000"/>
              </a:srgbClr>
            </a:solidFill>
          </p:spPr>
          <p:txBody>
            <a:bodyPr/>
            <a:lstStyle/>
            <a:p/>
          </p:txBody>
        </p:sp>
        <p:sp>
          <p:nvSpPr>
            <p:cNvPr id="68" name="rc68"/>
            <p:cNvSpPr/>
            <p:nvPr/>
          </p:nvSpPr>
          <p:spPr>
            <a:xfrm>
              <a:off x="7395722" y="3256197"/>
              <a:ext cx="249522" cy="846499"/>
            </a:xfrm>
            <a:prstGeom prst="rect">
              <a:avLst/>
            </a:prstGeom>
            <a:solidFill>
              <a:srgbClr val="80BD41">
                <a:alpha val="100000"/>
              </a:srgbClr>
            </a:solidFill>
          </p:spPr>
          <p:txBody>
            <a:bodyPr/>
            <a:lstStyle/>
            <a:p/>
          </p:txBody>
        </p:sp>
        <p:sp>
          <p:nvSpPr>
            <p:cNvPr id="69" name="rc69"/>
            <p:cNvSpPr/>
            <p:nvPr/>
          </p:nvSpPr>
          <p:spPr>
            <a:xfrm>
              <a:off x="7395722" y="3094838"/>
              <a:ext cx="249522" cy="161359"/>
            </a:xfrm>
            <a:prstGeom prst="rect">
              <a:avLst/>
            </a:prstGeom>
            <a:solidFill>
              <a:srgbClr val="E2231A">
                <a:alpha val="100000"/>
              </a:srgbClr>
            </a:solidFill>
          </p:spPr>
          <p:txBody>
            <a:bodyPr/>
            <a:lstStyle/>
            <a:p/>
          </p:txBody>
        </p:sp>
        <p:sp>
          <p:nvSpPr>
            <p:cNvPr id="70" name="rc70"/>
            <p:cNvSpPr/>
            <p:nvPr/>
          </p:nvSpPr>
          <p:spPr>
            <a:xfrm>
              <a:off x="7672970" y="3221257"/>
              <a:ext cx="249522" cy="881439"/>
            </a:xfrm>
            <a:prstGeom prst="rect">
              <a:avLst/>
            </a:prstGeom>
            <a:solidFill>
              <a:srgbClr val="80BD41">
                <a:alpha val="100000"/>
              </a:srgbClr>
            </a:solidFill>
          </p:spPr>
          <p:txBody>
            <a:bodyPr/>
            <a:lstStyle/>
            <a:p/>
          </p:txBody>
        </p:sp>
        <p:sp>
          <p:nvSpPr>
            <p:cNvPr id="71" name="rc71"/>
            <p:cNvSpPr/>
            <p:nvPr/>
          </p:nvSpPr>
          <p:spPr>
            <a:xfrm>
              <a:off x="7672970" y="3065616"/>
              <a:ext cx="249522" cy="155641"/>
            </a:xfrm>
            <a:prstGeom prst="rect">
              <a:avLst/>
            </a:prstGeom>
            <a:solidFill>
              <a:srgbClr val="E2231A">
                <a:alpha val="100000"/>
              </a:srgbClr>
            </a:solidFill>
          </p:spPr>
          <p:txBody>
            <a:bodyPr/>
            <a:lstStyle/>
            <a:p/>
          </p:txBody>
        </p:sp>
        <p:sp>
          <p:nvSpPr>
            <p:cNvPr id="72" name="rc72"/>
            <p:cNvSpPr/>
            <p:nvPr/>
          </p:nvSpPr>
          <p:spPr>
            <a:xfrm>
              <a:off x="7950217" y="3252386"/>
              <a:ext cx="249522" cy="850311"/>
            </a:xfrm>
            <a:prstGeom prst="rect">
              <a:avLst/>
            </a:prstGeom>
            <a:solidFill>
              <a:srgbClr val="80BD41">
                <a:alpha val="100000"/>
              </a:srgbClr>
            </a:solidFill>
          </p:spPr>
          <p:txBody>
            <a:bodyPr/>
            <a:lstStyle/>
            <a:p/>
          </p:txBody>
        </p:sp>
        <p:sp>
          <p:nvSpPr>
            <p:cNvPr id="73" name="rc73"/>
            <p:cNvSpPr/>
            <p:nvPr/>
          </p:nvSpPr>
          <p:spPr>
            <a:xfrm>
              <a:off x="7950217" y="3090391"/>
              <a:ext cx="249522" cy="161994"/>
            </a:xfrm>
            <a:prstGeom prst="rect">
              <a:avLst/>
            </a:prstGeom>
            <a:solidFill>
              <a:srgbClr val="E2231A">
                <a:alpha val="100000"/>
              </a:srgbClr>
            </a:solidFill>
          </p:spPr>
          <p:txBody>
            <a:bodyPr/>
            <a:lstStyle/>
            <a:p/>
          </p:txBody>
        </p:sp>
        <p:sp>
          <p:nvSpPr>
            <p:cNvPr id="74" name="pl74"/>
            <p:cNvSpPr/>
            <p:nvPr/>
          </p:nvSpPr>
          <p:spPr>
            <a:xfrm>
              <a:off x="1421035" y="1294457"/>
              <a:ext cx="6653943" cy="405312"/>
            </a:xfrm>
            <a:custGeom>
              <a:avLst/>
              <a:pathLst>
                <a:path w="6653943" h="405312">
                  <a:moveTo>
                    <a:pt x="0" y="231607"/>
                  </a:moveTo>
                  <a:lnTo>
                    <a:pt x="277247" y="86852"/>
                  </a:lnTo>
                  <a:lnTo>
                    <a:pt x="554495" y="86852"/>
                  </a:lnTo>
                  <a:lnTo>
                    <a:pt x="831742" y="28950"/>
                  </a:lnTo>
                  <a:lnTo>
                    <a:pt x="1108990" y="28950"/>
                  </a:lnTo>
                  <a:lnTo>
                    <a:pt x="1386238" y="0"/>
                  </a:lnTo>
                  <a:lnTo>
                    <a:pt x="1663485" y="28950"/>
                  </a:lnTo>
                  <a:lnTo>
                    <a:pt x="1940733" y="28950"/>
                  </a:lnTo>
                  <a:lnTo>
                    <a:pt x="2217981" y="57901"/>
                  </a:lnTo>
                  <a:lnTo>
                    <a:pt x="2495228" y="202656"/>
                  </a:lnTo>
                  <a:lnTo>
                    <a:pt x="2772476" y="0"/>
                  </a:lnTo>
                  <a:lnTo>
                    <a:pt x="3049724" y="173705"/>
                  </a:lnTo>
                  <a:lnTo>
                    <a:pt x="3326971" y="173705"/>
                  </a:lnTo>
                  <a:lnTo>
                    <a:pt x="3604219" y="173705"/>
                  </a:lnTo>
                  <a:lnTo>
                    <a:pt x="3881467" y="202656"/>
                  </a:lnTo>
                  <a:lnTo>
                    <a:pt x="4158714" y="231607"/>
                  </a:lnTo>
                  <a:lnTo>
                    <a:pt x="4435962" y="260558"/>
                  </a:lnTo>
                  <a:lnTo>
                    <a:pt x="4713210" y="115803"/>
                  </a:lnTo>
                  <a:lnTo>
                    <a:pt x="4990457" y="115803"/>
                  </a:lnTo>
                  <a:lnTo>
                    <a:pt x="5267705" y="0"/>
                  </a:lnTo>
                  <a:lnTo>
                    <a:pt x="5544953" y="376361"/>
                  </a:lnTo>
                  <a:lnTo>
                    <a:pt x="5822200" y="405312"/>
                  </a:lnTo>
                  <a:lnTo>
                    <a:pt x="6099448" y="376361"/>
                  </a:lnTo>
                  <a:lnTo>
                    <a:pt x="6376696" y="347411"/>
                  </a:lnTo>
                  <a:lnTo>
                    <a:pt x="6653943" y="376361"/>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1" name="tx81"/>
            <p:cNvSpPr/>
            <p:nvPr/>
          </p:nvSpPr>
          <p:spPr>
            <a:xfrm>
              <a:off x="7182946"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5" name="tx85"/>
            <p:cNvSpPr/>
            <p:nvPr/>
          </p:nvSpPr>
          <p:spPr>
            <a:xfrm>
              <a:off x="1329607" y="24268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48.5</a:t>
              </a:r>
            </a:p>
          </p:txBody>
        </p:sp>
        <p:sp>
          <p:nvSpPr>
            <p:cNvPr id="86" name="tx86"/>
            <p:cNvSpPr/>
            <p:nvPr/>
          </p:nvSpPr>
          <p:spPr>
            <a:xfrm>
              <a:off x="2715845" y="23306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51.5</a:t>
              </a:r>
            </a:p>
          </p:txBody>
        </p:sp>
        <p:sp>
          <p:nvSpPr>
            <p:cNvPr id="87" name="tx87"/>
            <p:cNvSpPr/>
            <p:nvPr/>
          </p:nvSpPr>
          <p:spPr>
            <a:xfrm>
              <a:off x="4141260" y="2282619"/>
              <a:ext cx="104502"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53</a:t>
              </a:r>
            </a:p>
          </p:txBody>
        </p:sp>
        <p:sp>
          <p:nvSpPr>
            <p:cNvPr id="88" name="tx88"/>
            <p:cNvSpPr/>
            <p:nvPr/>
          </p:nvSpPr>
          <p:spPr>
            <a:xfrm>
              <a:off x="5488322" y="23951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49.5</a:t>
              </a:r>
            </a:p>
          </p:txBody>
        </p:sp>
        <p:sp>
          <p:nvSpPr>
            <p:cNvPr id="89" name="tx89"/>
            <p:cNvSpPr/>
            <p:nvPr/>
          </p:nvSpPr>
          <p:spPr>
            <a:xfrm>
              <a:off x="6597312" y="273080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38.9</a:t>
              </a:r>
            </a:p>
          </p:txBody>
        </p:sp>
        <p:sp>
          <p:nvSpPr>
            <p:cNvPr id="90" name="tx90"/>
            <p:cNvSpPr/>
            <p:nvPr/>
          </p:nvSpPr>
          <p:spPr>
            <a:xfrm>
              <a:off x="6874560" y="280195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36.7</a:t>
              </a:r>
            </a:p>
          </p:txBody>
        </p:sp>
        <p:sp>
          <p:nvSpPr>
            <p:cNvPr id="91" name="tx91"/>
            <p:cNvSpPr/>
            <p:nvPr/>
          </p:nvSpPr>
          <p:spPr>
            <a:xfrm>
              <a:off x="7151808" y="287183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34.5</a:t>
              </a:r>
            </a:p>
          </p:txBody>
        </p:sp>
        <p:sp>
          <p:nvSpPr>
            <p:cNvPr id="92" name="tx92"/>
            <p:cNvSpPr/>
            <p:nvPr/>
          </p:nvSpPr>
          <p:spPr>
            <a:xfrm>
              <a:off x="7429055" y="295918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31.7</a:t>
              </a:r>
            </a:p>
          </p:txBody>
        </p:sp>
        <p:sp>
          <p:nvSpPr>
            <p:cNvPr id="93" name="tx93"/>
            <p:cNvSpPr/>
            <p:nvPr/>
          </p:nvSpPr>
          <p:spPr>
            <a:xfrm>
              <a:off x="7706303" y="292964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32.6</a:t>
              </a:r>
            </a:p>
          </p:txBody>
        </p:sp>
        <p:sp>
          <p:nvSpPr>
            <p:cNvPr id="94" name="tx94"/>
            <p:cNvSpPr/>
            <p:nvPr/>
          </p:nvSpPr>
          <p:spPr>
            <a:xfrm>
              <a:off x="7983551" y="295473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31.9</a:t>
              </a:r>
            </a:p>
          </p:txBody>
        </p:sp>
        <p:sp>
          <p:nvSpPr>
            <p:cNvPr id="95" name="pl95"/>
            <p:cNvSpPr/>
            <p:nvPr/>
          </p:nvSpPr>
          <p:spPr>
            <a:xfrm>
              <a:off x="1421035"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492165"/>
            </a:xfrm>
            <a:custGeom>
              <a:avLst/>
              <a:pathLst>
                <a:path w="0" h="492165">
                  <a:moveTo>
                    <a:pt x="0" y="49216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434263"/>
            </a:xfrm>
            <a:custGeom>
              <a:avLst/>
              <a:pathLst>
                <a:path w="0" h="434263">
                  <a:moveTo>
                    <a:pt x="0" y="43426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29607" y="338230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43.1</a:t>
              </a:r>
            </a:p>
          </p:txBody>
        </p:sp>
        <p:sp>
          <p:nvSpPr>
            <p:cNvPr id="106" name="tx106"/>
            <p:cNvSpPr/>
            <p:nvPr/>
          </p:nvSpPr>
          <p:spPr>
            <a:xfrm>
              <a:off x="1355732" y="261235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a:t>
              </a:r>
            </a:p>
          </p:txBody>
        </p:sp>
        <p:sp>
          <p:nvSpPr>
            <p:cNvPr id="107" name="tx107"/>
            <p:cNvSpPr/>
            <p:nvPr/>
          </p:nvSpPr>
          <p:spPr>
            <a:xfrm>
              <a:off x="2755022" y="327419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a:t>
              </a:r>
            </a:p>
          </p:txBody>
        </p:sp>
        <p:sp>
          <p:nvSpPr>
            <p:cNvPr id="108" name="tx108"/>
            <p:cNvSpPr/>
            <p:nvPr/>
          </p:nvSpPr>
          <p:spPr>
            <a:xfrm>
              <a:off x="2741971" y="245628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09" name="tx109"/>
            <p:cNvSpPr/>
            <p:nvPr/>
          </p:nvSpPr>
          <p:spPr>
            <a:xfrm>
              <a:off x="4102084" y="32510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51.4</a:t>
              </a:r>
            </a:p>
          </p:txBody>
        </p:sp>
        <p:sp>
          <p:nvSpPr>
            <p:cNvPr id="110" name="tx110"/>
            <p:cNvSpPr/>
            <p:nvPr/>
          </p:nvSpPr>
          <p:spPr>
            <a:xfrm>
              <a:off x="4128209" y="240911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11" name="tx111"/>
            <p:cNvSpPr/>
            <p:nvPr/>
          </p:nvSpPr>
          <p:spPr>
            <a:xfrm>
              <a:off x="5527499" y="3369795"/>
              <a:ext cx="104502"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2" name="tx112"/>
            <p:cNvSpPr/>
            <p:nvPr/>
          </p:nvSpPr>
          <p:spPr>
            <a:xfrm>
              <a:off x="5514447" y="2582976"/>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3" name="tx113"/>
            <p:cNvSpPr/>
            <p:nvPr/>
          </p:nvSpPr>
          <p:spPr>
            <a:xfrm>
              <a:off x="6597312" y="346822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37.7</a:t>
              </a:r>
            </a:p>
          </p:txBody>
        </p:sp>
        <p:sp>
          <p:nvSpPr>
            <p:cNvPr id="114" name="tx114"/>
            <p:cNvSpPr/>
            <p:nvPr/>
          </p:nvSpPr>
          <p:spPr>
            <a:xfrm>
              <a:off x="6623438" y="285145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5" name="tx115"/>
            <p:cNvSpPr/>
            <p:nvPr/>
          </p:nvSpPr>
          <p:spPr>
            <a:xfrm>
              <a:off x="6874560" y="357844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30.8</a:t>
              </a:r>
            </a:p>
          </p:txBody>
        </p:sp>
        <p:sp>
          <p:nvSpPr>
            <p:cNvPr id="116" name="tx116"/>
            <p:cNvSpPr/>
            <p:nvPr/>
          </p:nvSpPr>
          <p:spPr>
            <a:xfrm>
              <a:off x="6900686" y="299610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17" name="tx117"/>
            <p:cNvSpPr/>
            <p:nvPr/>
          </p:nvSpPr>
          <p:spPr>
            <a:xfrm>
              <a:off x="7151808" y="36132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28.6</a:t>
              </a:r>
            </a:p>
          </p:txBody>
        </p:sp>
        <p:sp>
          <p:nvSpPr>
            <p:cNvPr id="118" name="tx118"/>
            <p:cNvSpPr/>
            <p:nvPr/>
          </p:nvSpPr>
          <p:spPr>
            <a:xfrm>
              <a:off x="7177933" y="306582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19" name="tx119"/>
            <p:cNvSpPr/>
            <p:nvPr/>
          </p:nvSpPr>
          <p:spPr>
            <a:xfrm>
              <a:off x="7429055" y="36443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26.6</a:t>
              </a:r>
            </a:p>
          </p:txBody>
        </p:sp>
        <p:sp>
          <p:nvSpPr>
            <p:cNvPr id="120" name="tx120"/>
            <p:cNvSpPr/>
            <p:nvPr/>
          </p:nvSpPr>
          <p:spPr>
            <a:xfrm>
              <a:off x="7455181" y="314047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21" name="tx121"/>
            <p:cNvSpPr/>
            <p:nvPr/>
          </p:nvSpPr>
          <p:spPr>
            <a:xfrm>
              <a:off x="7706303" y="36269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27.8</a:t>
              </a:r>
            </a:p>
          </p:txBody>
        </p:sp>
        <p:sp>
          <p:nvSpPr>
            <p:cNvPr id="122" name="tx122"/>
            <p:cNvSpPr/>
            <p:nvPr/>
          </p:nvSpPr>
          <p:spPr>
            <a:xfrm>
              <a:off x="7732429" y="310838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23" name="tx123"/>
            <p:cNvSpPr/>
            <p:nvPr/>
          </p:nvSpPr>
          <p:spPr>
            <a:xfrm>
              <a:off x="7983551" y="36424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26.8</a:t>
              </a:r>
            </a:p>
          </p:txBody>
        </p:sp>
        <p:sp>
          <p:nvSpPr>
            <p:cNvPr id="124" name="tx124"/>
            <p:cNvSpPr/>
            <p:nvPr/>
          </p:nvSpPr>
          <p:spPr>
            <a:xfrm>
              <a:off x="8009676" y="313634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733081" y="32564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733081" y="24624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733081" y="167001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655386" y="87422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9" name="rc149"/>
            <p:cNvSpPr/>
            <p:nvPr/>
          </p:nvSpPr>
          <p:spPr>
            <a:xfrm>
              <a:off x="4448859" y="5010059"/>
              <a:ext cx="201456" cy="201456"/>
            </a:xfrm>
            <a:prstGeom prst="rect">
              <a:avLst/>
            </a:prstGeom>
            <a:solidFill>
              <a:srgbClr val="E2231A">
                <a:alpha val="100000"/>
              </a:srgbClr>
            </a:solidFill>
          </p:spPr>
          <p:txBody>
            <a:bodyPr/>
            <a:lstStyle/>
            <a:p/>
          </p:txBody>
        </p:sp>
        <p:sp>
          <p:nvSpPr>
            <p:cNvPr id="150" name="rc150"/>
            <p:cNvSpPr/>
            <p:nvPr/>
          </p:nvSpPr>
          <p:spPr>
            <a:xfrm>
              <a:off x="5653947" y="5010059"/>
              <a:ext cx="201456" cy="201456"/>
            </a:xfrm>
            <a:prstGeom prst="rect">
              <a:avLst/>
            </a:prstGeom>
            <a:solidFill>
              <a:srgbClr val="80BD41">
                <a:alpha val="100000"/>
              </a:srgbClr>
            </a:solidFill>
          </p:spPr>
          <p:txBody>
            <a:bodyPr/>
            <a:lstStyle/>
            <a:p/>
          </p:txBody>
        </p:sp>
        <p:sp>
          <p:nvSpPr>
            <p:cNvPr id="151" name="tx151"/>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4" name="tx154"/>
            <p:cNvSpPr/>
            <p:nvPr/>
          </p:nvSpPr>
          <p:spPr>
            <a:xfrm>
              <a:off x="951100" y="650627"/>
              <a:ext cx="2413754"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Republic of Moldova, 2000-2024</a:t>
              </a:r>
            </a:p>
          </p:txBody>
        </p:sp>
        <p:sp>
          <p:nvSpPr>
            <p:cNvPr id="155" name="pl155"/>
            <p:cNvSpPr/>
            <p:nvPr/>
          </p:nvSpPr>
          <p:spPr>
            <a:xfrm>
              <a:off x="214113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83086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52059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21032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2986001"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467572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36545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05518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889059"/>
              <a:ext cx="6377032" cy="167191"/>
            </a:xfrm>
            <a:prstGeom prst="rect">
              <a:avLst/>
            </a:prstGeom>
            <a:solidFill>
              <a:srgbClr val="80BD41">
                <a:alpha val="100000"/>
              </a:srgbClr>
            </a:solidFill>
          </p:spPr>
          <p:txBody>
            <a:bodyPr/>
            <a:lstStyle/>
            <a:p/>
          </p:txBody>
        </p:sp>
        <p:sp>
          <p:nvSpPr>
            <p:cNvPr id="168" name="rc168"/>
            <p:cNvSpPr/>
            <p:nvPr/>
          </p:nvSpPr>
          <p:spPr>
            <a:xfrm>
              <a:off x="7673305" y="5889059"/>
              <a:ext cx="197698" cy="167191"/>
            </a:xfrm>
            <a:prstGeom prst="rect">
              <a:avLst/>
            </a:prstGeom>
            <a:solidFill>
              <a:srgbClr val="E2231A">
                <a:alpha val="100000"/>
              </a:srgbClr>
            </a:solidFill>
          </p:spPr>
          <p:txBody>
            <a:bodyPr/>
            <a:lstStyle/>
            <a:p/>
          </p:txBody>
        </p:sp>
        <p:sp>
          <p:nvSpPr>
            <p:cNvPr id="169" name="rc169"/>
            <p:cNvSpPr/>
            <p:nvPr/>
          </p:nvSpPr>
          <p:spPr>
            <a:xfrm>
              <a:off x="1296273" y="5680069"/>
              <a:ext cx="4688994" cy="167191"/>
            </a:xfrm>
            <a:prstGeom prst="rect">
              <a:avLst/>
            </a:prstGeom>
            <a:solidFill>
              <a:srgbClr val="80BD41">
                <a:alpha val="100000"/>
              </a:srgbClr>
            </a:solidFill>
          </p:spPr>
          <p:txBody>
            <a:bodyPr/>
            <a:lstStyle/>
            <a:p/>
          </p:txBody>
        </p:sp>
        <p:sp>
          <p:nvSpPr>
            <p:cNvPr id="170" name="rc170"/>
            <p:cNvSpPr/>
            <p:nvPr/>
          </p:nvSpPr>
          <p:spPr>
            <a:xfrm>
              <a:off x="5985268" y="5680069"/>
              <a:ext cx="827966" cy="167191"/>
            </a:xfrm>
            <a:prstGeom prst="rect">
              <a:avLst/>
            </a:prstGeom>
            <a:solidFill>
              <a:srgbClr val="E2231A">
                <a:alpha val="100000"/>
              </a:srgbClr>
            </a:solidFill>
          </p:spPr>
          <p:txBody>
            <a:bodyPr/>
            <a:lstStyle/>
            <a:p/>
          </p:txBody>
        </p:sp>
        <p:sp>
          <p:nvSpPr>
            <p:cNvPr id="171" name="rc171"/>
            <p:cNvSpPr/>
            <p:nvPr/>
          </p:nvSpPr>
          <p:spPr>
            <a:xfrm>
              <a:off x="1296273" y="5471080"/>
              <a:ext cx="4523400" cy="167191"/>
            </a:xfrm>
            <a:prstGeom prst="rect">
              <a:avLst/>
            </a:prstGeom>
            <a:solidFill>
              <a:srgbClr val="80BD41">
                <a:alpha val="100000"/>
              </a:srgbClr>
            </a:solidFill>
          </p:spPr>
          <p:txBody>
            <a:bodyPr/>
            <a:lstStyle/>
            <a:p/>
          </p:txBody>
        </p:sp>
        <p:sp>
          <p:nvSpPr>
            <p:cNvPr id="172" name="rc172"/>
            <p:cNvSpPr/>
            <p:nvPr/>
          </p:nvSpPr>
          <p:spPr>
            <a:xfrm>
              <a:off x="5819674" y="5471080"/>
              <a:ext cx="861761" cy="167191"/>
            </a:xfrm>
            <a:prstGeom prst="rect">
              <a:avLst/>
            </a:prstGeom>
            <a:solidFill>
              <a:srgbClr val="E2231A">
                <a:alpha val="100000"/>
              </a:srgbClr>
            </a:solidFill>
          </p:spPr>
          <p:txBody>
            <a:bodyPr/>
            <a:lstStyle/>
            <a:p/>
          </p:txBody>
        </p:sp>
        <p:sp>
          <p:nvSpPr>
            <p:cNvPr id="173" name="tx173"/>
            <p:cNvSpPr/>
            <p:nvPr/>
          </p:nvSpPr>
          <p:spPr>
            <a:xfrm>
              <a:off x="8087213"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38.9</a:t>
              </a:r>
            </a:p>
          </p:txBody>
        </p:sp>
        <p:sp>
          <p:nvSpPr>
            <p:cNvPr id="174" name="tx174"/>
            <p:cNvSpPr/>
            <p:nvPr/>
          </p:nvSpPr>
          <p:spPr>
            <a:xfrm>
              <a:off x="6976555" y="572047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32.6</a:t>
              </a:r>
            </a:p>
          </p:txBody>
        </p:sp>
        <p:sp>
          <p:nvSpPr>
            <p:cNvPr id="175" name="tx175"/>
            <p:cNvSpPr/>
            <p:nvPr/>
          </p:nvSpPr>
          <p:spPr>
            <a:xfrm>
              <a:off x="6836393" y="551148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31.9</a:t>
              </a:r>
            </a:p>
          </p:txBody>
        </p:sp>
        <p:sp>
          <p:nvSpPr>
            <p:cNvPr id="176" name="tx176"/>
            <p:cNvSpPr/>
            <p:nvPr/>
          </p:nvSpPr>
          <p:spPr>
            <a:xfrm>
              <a:off x="4379296"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37.7</a:t>
              </a:r>
            </a:p>
          </p:txBody>
        </p:sp>
        <p:sp>
          <p:nvSpPr>
            <p:cNvPr id="177" name="tx177"/>
            <p:cNvSpPr/>
            <p:nvPr/>
          </p:nvSpPr>
          <p:spPr>
            <a:xfrm>
              <a:off x="7696806"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178" name="tx178"/>
            <p:cNvSpPr/>
            <p:nvPr/>
          </p:nvSpPr>
          <p:spPr>
            <a:xfrm>
              <a:off x="3535277"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27.8</a:t>
              </a:r>
            </a:p>
          </p:txBody>
        </p:sp>
        <p:sp>
          <p:nvSpPr>
            <p:cNvPr id="179" name="tx179"/>
            <p:cNvSpPr/>
            <p:nvPr/>
          </p:nvSpPr>
          <p:spPr>
            <a:xfrm>
              <a:off x="6323902"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80" name="tx180"/>
            <p:cNvSpPr/>
            <p:nvPr/>
          </p:nvSpPr>
          <p:spPr>
            <a:xfrm>
              <a:off x="3452480"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26.8</a:t>
              </a:r>
            </a:p>
          </p:txBody>
        </p:sp>
        <p:sp>
          <p:nvSpPr>
            <p:cNvPr id="181" name="tx181"/>
            <p:cNvSpPr/>
            <p:nvPr/>
          </p:nvSpPr>
          <p:spPr>
            <a:xfrm>
              <a:off x="6175206"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182" name="tx182"/>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2908307"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87" name="tx187"/>
            <p:cNvSpPr/>
            <p:nvPr/>
          </p:nvSpPr>
          <p:spPr>
            <a:xfrm>
              <a:off x="4598034"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8" name="tx188"/>
            <p:cNvSpPr/>
            <p:nvPr/>
          </p:nvSpPr>
          <p:spPr>
            <a:xfrm>
              <a:off x="6287762" y="61584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89" name="tx189"/>
            <p:cNvSpPr/>
            <p:nvPr/>
          </p:nvSpPr>
          <p:spPr>
            <a:xfrm>
              <a:off x="7977489"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90" name="tx190"/>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1" name="tx191"/>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(84%) was lower than in 2019 (97%).
The number of children vaccinated with MCV1 decreased 29% compared to in 2019.
The number of surviving infants decreased approximately 18%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840031"/>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67039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2500756"/>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1331119"/>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8" name="pl8"/>
            <p:cNvSpPr/>
            <p:nvPr/>
          </p:nvSpPr>
          <p:spPr>
            <a:xfrm>
              <a:off x="888543" y="542485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4255212"/>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308557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888543" y="1915937"/>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2" name="pl12"/>
            <p:cNvSpPr/>
            <p:nvPr/>
          </p:nvSpPr>
          <p:spPr>
            <a:xfrm>
              <a:off x="888543" y="746300"/>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3" name="pl13"/>
            <p:cNvSpPr/>
            <p:nvPr/>
          </p:nvSpPr>
          <p:spPr>
            <a:xfrm>
              <a:off x="121359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755357"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9711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3887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380633"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92239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4150"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005909"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547668"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089426"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31185"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72944"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714702" y="646101"/>
              <a:ext cx="0" cy="5006308"/>
            </a:xfrm>
            <a:custGeom>
              <a:avLst/>
              <a:pathLst>
                <a:path w="0" h="5006308">
                  <a:moveTo>
                    <a:pt x="0" y="5006308"/>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969807" y="5381963"/>
              <a:ext cx="487582" cy="42886"/>
            </a:xfrm>
            <a:prstGeom prst="rect">
              <a:avLst/>
            </a:prstGeom>
            <a:solidFill>
              <a:srgbClr val="1CABE2">
                <a:alpha val="100000"/>
              </a:srgbClr>
            </a:solidFill>
          </p:spPr>
          <p:txBody>
            <a:bodyPr/>
            <a:lstStyle/>
            <a:p/>
          </p:txBody>
        </p:sp>
        <p:sp>
          <p:nvSpPr>
            <p:cNvPr id="27" name="rc27"/>
            <p:cNvSpPr/>
            <p:nvPr/>
          </p:nvSpPr>
          <p:spPr>
            <a:xfrm>
              <a:off x="1511566" y="5319582"/>
              <a:ext cx="487582" cy="105267"/>
            </a:xfrm>
            <a:prstGeom prst="rect">
              <a:avLst/>
            </a:prstGeom>
            <a:solidFill>
              <a:srgbClr val="1CABE2">
                <a:alpha val="100000"/>
              </a:srgbClr>
            </a:solidFill>
          </p:spPr>
          <p:txBody>
            <a:bodyPr/>
            <a:lstStyle/>
            <a:p/>
          </p:txBody>
        </p:sp>
        <p:sp>
          <p:nvSpPr>
            <p:cNvPr id="28" name="rc28"/>
            <p:cNvSpPr/>
            <p:nvPr/>
          </p:nvSpPr>
          <p:spPr>
            <a:xfrm>
              <a:off x="2053324" y="5417052"/>
              <a:ext cx="487582" cy="7797"/>
            </a:xfrm>
            <a:prstGeom prst="rect">
              <a:avLst/>
            </a:prstGeom>
            <a:solidFill>
              <a:srgbClr val="1CABE2">
                <a:alpha val="100000"/>
              </a:srgbClr>
            </a:solidFill>
          </p:spPr>
          <p:txBody>
            <a:bodyPr/>
            <a:lstStyle/>
            <a:p/>
          </p:txBody>
        </p:sp>
        <p:sp>
          <p:nvSpPr>
            <p:cNvPr id="29" name="rc29"/>
            <p:cNvSpPr/>
            <p:nvPr/>
          </p:nvSpPr>
          <p:spPr>
            <a:xfrm>
              <a:off x="2595083" y="5424850"/>
              <a:ext cx="487582" cy="0"/>
            </a:xfrm>
            <a:prstGeom prst="rect">
              <a:avLst/>
            </a:prstGeom>
            <a:solidFill>
              <a:srgbClr val="1CABE2">
                <a:alpha val="100000"/>
              </a:srgbClr>
            </a:solidFill>
          </p:spPr>
          <p:txBody>
            <a:bodyPr/>
            <a:lstStyle/>
            <a:p/>
          </p:txBody>
        </p:sp>
        <p:sp>
          <p:nvSpPr>
            <p:cNvPr id="30" name="rc30"/>
            <p:cNvSpPr/>
            <p:nvPr/>
          </p:nvSpPr>
          <p:spPr>
            <a:xfrm>
              <a:off x="3136842" y="5424850"/>
              <a:ext cx="487582" cy="0"/>
            </a:xfrm>
            <a:prstGeom prst="rect">
              <a:avLst/>
            </a:prstGeom>
            <a:solidFill>
              <a:srgbClr val="1CABE2">
                <a:alpha val="100000"/>
              </a:srgbClr>
            </a:solidFill>
          </p:spPr>
          <p:txBody>
            <a:bodyPr/>
            <a:lstStyle/>
            <a:p/>
          </p:txBody>
        </p:sp>
        <p:sp>
          <p:nvSpPr>
            <p:cNvPr id="31" name="rc31"/>
            <p:cNvSpPr/>
            <p:nvPr/>
          </p:nvSpPr>
          <p:spPr>
            <a:xfrm>
              <a:off x="3678600" y="5413153"/>
              <a:ext cx="487582" cy="11696"/>
            </a:xfrm>
            <a:prstGeom prst="rect">
              <a:avLst/>
            </a:prstGeom>
            <a:solidFill>
              <a:srgbClr val="1CABE2">
                <a:alpha val="100000"/>
              </a:srgbClr>
            </a:solidFill>
          </p:spPr>
          <p:txBody>
            <a:bodyPr/>
            <a:lstStyle/>
            <a:p/>
          </p:txBody>
        </p:sp>
        <p:sp>
          <p:nvSpPr>
            <p:cNvPr id="32" name="rc32"/>
            <p:cNvSpPr/>
            <p:nvPr/>
          </p:nvSpPr>
          <p:spPr>
            <a:xfrm>
              <a:off x="4220359" y="4099261"/>
              <a:ext cx="487582" cy="1325589"/>
            </a:xfrm>
            <a:prstGeom prst="rect">
              <a:avLst/>
            </a:prstGeom>
            <a:solidFill>
              <a:srgbClr val="1CABE2">
                <a:alpha val="100000"/>
              </a:srgbClr>
            </a:solidFill>
          </p:spPr>
          <p:txBody>
            <a:bodyPr/>
            <a:lstStyle/>
            <a:p/>
          </p:txBody>
        </p:sp>
        <p:sp>
          <p:nvSpPr>
            <p:cNvPr id="33" name="rc33"/>
            <p:cNvSpPr/>
            <p:nvPr/>
          </p:nvSpPr>
          <p:spPr>
            <a:xfrm>
              <a:off x="4762118" y="5077857"/>
              <a:ext cx="487582" cy="346992"/>
            </a:xfrm>
            <a:prstGeom prst="rect">
              <a:avLst/>
            </a:prstGeom>
            <a:solidFill>
              <a:srgbClr val="1CABE2">
                <a:alpha val="100000"/>
              </a:srgbClr>
            </a:solidFill>
          </p:spPr>
          <p:txBody>
            <a:bodyPr/>
            <a:lstStyle/>
            <a:p/>
          </p:txBody>
        </p:sp>
        <p:sp>
          <p:nvSpPr>
            <p:cNvPr id="34" name="rc34"/>
            <p:cNvSpPr/>
            <p:nvPr/>
          </p:nvSpPr>
          <p:spPr>
            <a:xfrm>
              <a:off x="5303876" y="5358570"/>
              <a:ext cx="487582" cy="66279"/>
            </a:xfrm>
            <a:prstGeom prst="rect">
              <a:avLst/>
            </a:prstGeom>
            <a:solidFill>
              <a:srgbClr val="1CABE2">
                <a:alpha val="100000"/>
              </a:srgbClr>
            </a:solidFill>
          </p:spPr>
          <p:txBody>
            <a:bodyPr/>
            <a:lstStyle/>
            <a:p/>
          </p:txBody>
        </p:sp>
        <p:sp>
          <p:nvSpPr>
            <p:cNvPr id="35" name="rc35"/>
            <p:cNvSpPr/>
            <p:nvPr/>
          </p:nvSpPr>
          <p:spPr>
            <a:xfrm>
              <a:off x="5845635" y="5424850"/>
              <a:ext cx="487582" cy="0"/>
            </a:xfrm>
            <a:prstGeom prst="rect">
              <a:avLst/>
            </a:prstGeom>
            <a:solidFill>
              <a:srgbClr val="1CABE2">
                <a:alpha val="100000"/>
              </a:srgbClr>
            </a:solidFill>
          </p:spPr>
          <p:txBody>
            <a:bodyPr/>
            <a:lstStyle/>
            <a:p/>
          </p:txBody>
        </p:sp>
        <p:sp>
          <p:nvSpPr>
            <p:cNvPr id="36" name="rc36"/>
            <p:cNvSpPr/>
            <p:nvPr/>
          </p:nvSpPr>
          <p:spPr>
            <a:xfrm>
              <a:off x="6387393" y="5424850"/>
              <a:ext cx="487582" cy="0"/>
            </a:xfrm>
            <a:prstGeom prst="rect">
              <a:avLst/>
            </a:prstGeom>
            <a:solidFill>
              <a:srgbClr val="1CABE2">
                <a:alpha val="100000"/>
              </a:srgbClr>
            </a:solidFill>
          </p:spPr>
          <p:txBody>
            <a:bodyPr/>
            <a:lstStyle/>
            <a:p/>
          </p:txBody>
        </p:sp>
        <p:sp>
          <p:nvSpPr>
            <p:cNvPr id="37" name="rc37"/>
            <p:cNvSpPr/>
            <p:nvPr/>
          </p:nvSpPr>
          <p:spPr>
            <a:xfrm>
              <a:off x="6929152" y="5413153"/>
              <a:ext cx="487582" cy="11696"/>
            </a:xfrm>
            <a:prstGeom prst="rect">
              <a:avLst/>
            </a:prstGeom>
            <a:solidFill>
              <a:srgbClr val="1CABE2">
                <a:alpha val="100000"/>
              </a:srgbClr>
            </a:solidFill>
          </p:spPr>
          <p:txBody>
            <a:bodyPr/>
            <a:lstStyle/>
            <a:p/>
          </p:txBody>
        </p:sp>
        <p:sp>
          <p:nvSpPr>
            <p:cNvPr id="38" name="rc38"/>
            <p:cNvSpPr/>
            <p:nvPr/>
          </p:nvSpPr>
          <p:spPr>
            <a:xfrm>
              <a:off x="7470911" y="4563217"/>
              <a:ext cx="487582" cy="861632"/>
            </a:xfrm>
            <a:prstGeom prst="rect">
              <a:avLst/>
            </a:prstGeom>
            <a:solidFill>
              <a:srgbClr val="1CABE2">
                <a:alpha val="100000"/>
              </a:srgbClr>
            </a:solidFill>
          </p:spPr>
          <p:txBody>
            <a:bodyPr/>
            <a:lstStyle/>
            <a:p/>
          </p:txBody>
        </p:sp>
        <p:sp>
          <p:nvSpPr>
            <p:cNvPr id="39" name="pl39"/>
            <p:cNvSpPr/>
            <p:nvPr/>
          </p:nvSpPr>
          <p:spPr>
            <a:xfrm>
              <a:off x="1213598" y="1138778"/>
              <a:ext cx="6501103" cy="618608"/>
            </a:xfrm>
            <a:custGeom>
              <a:avLst/>
              <a:pathLst>
                <a:path w="6501103" h="618608">
                  <a:moveTo>
                    <a:pt x="0" y="265117"/>
                  </a:moveTo>
                  <a:lnTo>
                    <a:pt x="541758" y="265117"/>
                  </a:lnTo>
                  <a:lnTo>
                    <a:pt x="1083517" y="309304"/>
                  </a:lnTo>
                  <a:lnTo>
                    <a:pt x="1625275" y="353490"/>
                  </a:lnTo>
                  <a:lnTo>
                    <a:pt x="2167034" y="397676"/>
                  </a:lnTo>
                  <a:lnTo>
                    <a:pt x="2708793" y="176745"/>
                  </a:lnTo>
                  <a:lnTo>
                    <a:pt x="3250551" y="176745"/>
                  </a:lnTo>
                  <a:lnTo>
                    <a:pt x="3792310" y="0"/>
                  </a:lnTo>
                  <a:lnTo>
                    <a:pt x="4334069" y="574421"/>
                  </a:lnTo>
                  <a:lnTo>
                    <a:pt x="4875827" y="618608"/>
                  </a:lnTo>
                  <a:lnTo>
                    <a:pt x="5417586" y="574421"/>
                  </a:lnTo>
                  <a:lnTo>
                    <a:pt x="5959345" y="530235"/>
                  </a:lnTo>
                  <a:lnTo>
                    <a:pt x="6501103" y="574421"/>
                  </a:lnTo>
                </a:path>
              </a:pathLst>
            </a:custGeom>
            <a:ln w="27101" cap="flat">
              <a:solidFill>
                <a:srgbClr val="00833D">
                  <a:alpha val="100000"/>
                </a:srgbClr>
              </a:solidFill>
              <a:prstDash val="solid"/>
              <a:round/>
            </a:ln>
          </p:spPr>
          <p:txBody>
            <a:bodyPr/>
            <a:lstStyle/>
            <a:p/>
          </p:txBody>
        </p:sp>
        <p:sp>
          <p:nvSpPr>
            <p:cNvPr id="40" name="pl40"/>
            <p:cNvSpPr/>
            <p:nvPr/>
          </p:nvSpPr>
          <p:spPr>
            <a:xfrm>
              <a:off x="1213598" y="1182965"/>
              <a:ext cx="6501103" cy="265117"/>
            </a:xfrm>
            <a:custGeom>
              <a:avLst/>
              <a:pathLst>
                <a:path w="6501103" h="265117">
                  <a:moveTo>
                    <a:pt x="0" y="44186"/>
                  </a:moveTo>
                  <a:lnTo>
                    <a:pt x="541758" y="88372"/>
                  </a:lnTo>
                  <a:lnTo>
                    <a:pt x="1083517" y="132558"/>
                  </a:lnTo>
                  <a:lnTo>
                    <a:pt x="1625275" y="265117"/>
                  </a:lnTo>
                  <a:lnTo>
                    <a:pt x="2167034" y="44186"/>
                  </a:lnTo>
                  <a:lnTo>
                    <a:pt x="2708793" y="176745"/>
                  </a:lnTo>
                  <a:lnTo>
                    <a:pt x="3250551" y="0"/>
                  </a:lnTo>
                  <a:lnTo>
                    <a:pt x="3792310" y="44186"/>
                  </a:lnTo>
                  <a:lnTo>
                    <a:pt x="4334069" y="132558"/>
                  </a:lnTo>
                  <a:lnTo>
                    <a:pt x="4875827" y="176745"/>
                  </a:lnTo>
                  <a:lnTo>
                    <a:pt x="5417586" y="132558"/>
                  </a:lnTo>
                  <a:lnTo>
                    <a:pt x="5959345" y="132558"/>
                  </a:lnTo>
                  <a:lnTo>
                    <a:pt x="6501103" y="132558"/>
                  </a:lnTo>
                </a:path>
              </a:pathLst>
            </a:custGeom>
            <a:ln w="27101" cap="flat">
              <a:solidFill>
                <a:srgbClr val="002759">
                  <a:alpha val="100000"/>
                </a:srgbClr>
              </a:solidFill>
              <a:prstDash val="solid"/>
              <a:round/>
            </a:ln>
          </p:spPr>
          <p:txBody>
            <a:bodyPr/>
            <a:lstStyle/>
            <a:p/>
          </p:txBody>
        </p:sp>
        <p:sp>
          <p:nvSpPr>
            <p:cNvPr id="41" name="pt41"/>
            <p:cNvSpPr/>
            <p:nvPr/>
          </p:nvSpPr>
          <p:spPr>
            <a:xfrm>
              <a:off x="1181997" y="13722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1723756" y="13722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2265514" y="14164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2807273" y="146066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3349032" y="15048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3890790"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4432549" y="12839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4974308" y="110717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5516066" y="16815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6057825" y="172578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6599584" y="16815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7141342" y="163741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3" name="pt53"/>
            <p:cNvSpPr/>
            <p:nvPr/>
          </p:nvSpPr>
          <p:spPr>
            <a:xfrm>
              <a:off x="7683101" y="168159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4" name="pt54"/>
            <p:cNvSpPr/>
            <p:nvPr/>
          </p:nvSpPr>
          <p:spPr>
            <a:xfrm>
              <a:off x="1181997"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1723756" y="12397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2265514"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2807273" y="14164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3349032"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3890790"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4432549" y="115136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4974308" y="1195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5516066"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6057825" y="132810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6599584"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pt65"/>
            <p:cNvSpPr/>
            <p:nvPr/>
          </p:nvSpPr>
          <p:spPr>
            <a:xfrm>
              <a:off x="7141342"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6" name="pt66"/>
            <p:cNvSpPr/>
            <p:nvPr/>
          </p:nvSpPr>
          <p:spPr>
            <a:xfrm>
              <a:off x="7683101" y="128392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7" name="tx67"/>
            <p:cNvSpPr/>
            <p:nvPr/>
          </p:nvSpPr>
          <p:spPr>
            <a:xfrm>
              <a:off x="1147280" y="5253576"/>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a:t>
              </a:r>
            </a:p>
          </p:txBody>
        </p:sp>
        <p:sp>
          <p:nvSpPr>
            <p:cNvPr id="68" name="tx68"/>
            <p:cNvSpPr/>
            <p:nvPr/>
          </p:nvSpPr>
          <p:spPr>
            <a:xfrm>
              <a:off x="1689038" y="5191196"/>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a:t>
              </a:r>
            </a:p>
          </p:txBody>
        </p:sp>
        <p:sp>
          <p:nvSpPr>
            <p:cNvPr id="69" name="tx69"/>
            <p:cNvSpPr/>
            <p:nvPr/>
          </p:nvSpPr>
          <p:spPr>
            <a:xfrm>
              <a:off x="2263956" y="5288665"/>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70" name="tx70"/>
            <p:cNvSpPr/>
            <p:nvPr/>
          </p:nvSpPr>
          <p:spPr>
            <a:xfrm>
              <a:off x="2805715"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1" name="tx71"/>
            <p:cNvSpPr/>
            <p:nvPr/>
          </p:nvSpPr>
          <p:spPr>
            <a:xfrm>
              <a:off x="3347474"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2" name="tx72"/>
            <p:cNvSpPr/>
            <p:nvPr/>
          </p:nvSpPr>
          <p:spPr>
            <a:xfrm>
              <a:off x="3889232" y="5283253"/>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73" name="tx73"/>
            <p:cNvSpPr/>
            <p:nvPr/>
          </p:nvSpPr>
          <p:spPr>
            <a:xfrm>
              <a:off x="4364672" y="396936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340</a:t>
              </a:r>
            </a:p>
          </p:txBody>
        </p:sp>
        <p:sp>
          <p:nvSpPr>
            <p:cNvPr id="74" name="tx74"/>
            <p:cNvSpPr/>
            <p:nvPr/>
          </p:nvSpPr>
          <p:spPr>
            <a:xfrm>
              <a:off x="4939590" y="494801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89</a:t>
              </a:r>
            </a:p>
          </p:txBody>
        </p:sp>
        <p:sp>
          <p:nvSpPr>
            <p:cNvPr id="75" name="tx75"/>
            <p:cNvSpPr/>
            <p:nvPr/>
          </p:nvSpPr>
          <p:spPr>
            <a:xfrm>
              <a:off x="5481349" y="5230183"/>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76" name="tx76"/>
            <p:cNvSpPr/>
            <p:nvPr/>
          </p:nvSpPr>
          <p:spPr>
            <a:xfrm>
              <a:off x="6056267"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7" name="tx77"/>
            <p:cNvSpPr/>
            <p:nvPr/>
          </p:nvSpPr>
          <p:spPr>
            <a:xfrm>
              <a:off x="6598026" y="5295007"/>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8" name="tx78"/>
            <p:cNvSpPr/>
            <p:nvPr/>
          </p:nvSpPr>
          <p:spPr>
            <a:xfrm>
              <a:off x="7139784" y="5283253"/>
              <a:ext cx="66318"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a:t>
              </a:r>
            </a:p>
          </p:txBody>
        </p:sp>
        <p:sp>
          <p:nvSpPr>
            <p:cNvPr id="79" name="tx79"/>
            <p:cNvSpPr/>
            <p:nvPr/>
          </p:nvSpPr>
          <p:spPr>
            <a:xfrm>
              <a:off x="7615224" y="4434830"/>
              <a:ext cx="198955"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221</a:t>
              </a:r>
            </a:p>
          </p:txBody>
        </p:sp>
        <p:sp>
          <p:nvSpPr>
            <p:cNvPr id="80" name="pl80"/>
            <p:cNvSpPr/>
            <p:nvPr/>
          </p:nvSpPr>
          <p:spPr>
            <a:xfrm>
              <a:off x="7732622" y="1714144"/>
              <a:ext cx="129681" cy="6828"/>
            </a:xfrm>
            <a:custGeom>
              <a:avLst/>
              <a:pathLst>
                <a:path w="129681" h="6828">
                  <a:moveTo>
                    <a:pt x="129681" y="6828"/>
                  </a:moveTo>
                  <a:lnTo>
                    <a:pt x="0" y="0"/>
                  </a:lnTo>
                </a:path>
              </a:pathLst>
            </a:custGeom>
          </p:spPr>
          <p:txBody>
            <a:bodyPr/>
            <a:lstStyle/>
            <a:p/>
          </p:txBody>
        </p:sp>
        <p:sp>
          <p:nvSpPr>
            <p:cNvPr id="81" name="pl81"/>
            <p:cNvSpPr/>
            <p:nvPr/>
          </p:nvSpPr>
          <p:spPr>
            <a:xfrm>
              <a:off x="7732558" y="1316882"/>
              <a:ext cx="129745" cy="9869"/>
            </a:xfrm>
            <a:custGeom>
              <a:avLst/>
              <a:pathLst>
                <a:path w="129745" h="9869">
                  <a:moveTo>
                    <a:pt x="129745" y="9869"/>
                  </a:moveTo>
                  <a:lnTo>
                    <a:pt x="0" y="0"/>
                  </a:lnTo>
                </a:path>
              </a:pathLst>
            </a:custGeom>
          </p:spPr>
          <p:txBody>
            <a:bodyPr/>
            <a:lstStyle/>
            <a:p/>
          </p:txBody>
        </p:sp>
        <p:sp>
          <p:nvSpPr>
            <p:cNvPr id="82" name="pg82"/>
            <p:cNvSpPr/>
            <p:nvPr/>
          </p:nvSpPr>
          <p:spPr>
            <a:xfrm>
              <a:off x="7793724" y="163259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3" name="tx83"/>
            <p:cNvSpPr/>
            <p:nvPr/>
          </p:nvSpPr>
          <p:spPr>
            <a:xfrm>
              <a:off x="7816584" y="167371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84%</a:t>
              </a:r>
            </a:p>
          </p:txBody>
        </p:sp>
        <p:sp>
          <p:nvSpPr>
            <p:cNvPr id="84" name="pg84"/>
            <p:cNvSpPr/>
            <p:nvPr/>
          </p:nvSpPr>
          <p:spPr>
            <a:xfrm>
              <a:off x="7793724" y="123843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5" name="tx85"/>
            <p:cNvSpPr/>
            <p:nvPr/>
          </p:nvSpPr>
          <p:spPr>
            <a:xfrm>
              <a:off x="7816584" y="127955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93%</a:t>
              </a:r>
            </a:p>
          </p:txBody>
        </p:sp>
        <p:sp>
          <p:nvSpPr>
            <p:cNvPr id="86" name="rc86"/>
            <p:cNvSpPr/>
            <p:nvPr/>
          </p:nvSpPr>
          <p:spPr>
            <a:xfrm>
              <a:off x="888543" y="646101"/>
              <a:ext cx="7747148" cy="5006308"/>
            </a:xfrm>
            <a:prstGeom prst="rect">
              <a:avLst/>
            </a:prstGeom>
            <a:ln w="13550" cap="rnd">
              <a:solidFill>
                <a:srgbClr val="BEBEBE">
                  <a:alpha val="100000"/>
                </a:srgbClr>
              </a:solidFill>
              <a:prstDash val="solid"/>
              <a:round/>
            </a:ln>
          </p:spPr>
          <p:txBody>
            <a:bodyPr/>
            <a:lstStyle/>
            <a:p/>
          </p:txBody>
        </p:sp>
        <p:sp>
          <p:nvSpPr>
            <p:cNvPr id="87" name="tx87"/>
            <p:cNvSpPr/>
            <p:nvPr/>
          </p:nvSpPr>
          <p:spPr>
            <a:xfrm>
              <a:off x="75528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614019" y="4207773"/>
              <a:ext cx="211894"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a:t>
              </a:r>
            </a:p>
          </p:txBody>
        </p:sp>
        <p:sp>
          <p:nvSpPr>
            <p:cNvPr id="89" name="tx89"/>
            <p:cNvSpPr/>
            <p:nvPr/>
          </p:nvSpPr>
          <p:spPr>
            <a:xfrm>
              <a:off x="614019" y="303819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600</a:t>
              </a:r>
            </a:p>
          </p:txBody>
        </p:sp>
        <p:sp>
          <p:nvSpPr>
            <p:cNvPr id="90" name="tx90"/>
            <p:cNvSpPr/>
            <p:nvPr/>
          </p:nvSpPr>
          <p:spPr>
            <a:xfrm>
              <a:off x="614019" y="1868560"/>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900</a:t>
              </a:r>
            </a:p>
          </p:txBody>
        </p:sp>
        <p:sp>
          <p:nvSpPr>
            <p:cNvPr id="91" name="tx91"/>
            <p:cNvSpPr/>
            <p:nvPr/>
          </p:nvSpPr>
          <p:spPr>
            <a:xfrm>
              <a:off x="508103" y="68249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1,200</a:t>
              </a:r>
            </a:p>
          </p:txBody>
        </p:sp>
        <p:sp>
          <p:nvSpPr>
            <p:cNvPr id="92" name="tx92"/>
            <p:cNvSpPr/>
            <p:nvPr/>
          </p:nvSpPr>
          <p:spPr>
            <a:xfrm>
              <a:off x="8698322" y="537747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3" name="tx93"/>
            <p:cNvSpPr/>
            <p:nvPr/>
          </p:nvSpPr>
          <p:spPr>
            <a:xfrm>
              <a:off x="8698322" y="493561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4" name="tx94"/>
            <p:cNvSpPr/>
            <p:nvPr/>
          </p:nvSpPr>
          <p:spPr>
            <a:xfrm>
              <a:off x="8698322" y="449374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5" name="tx95"/>
            <p:cNvSpPr/>
            <p:nvPr/>
          </p:nvSpPr>
          <p:spPr>
            <a:xfrm>
              <a:off x="8698322" y="405182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6" name="tx96"/>
            <p:cNvSpPr/>
            <p:nvPr/>
          </p:nvSpPr>
          <p:spPr>
            <a:xfrm>
              <a:off x="8698322" y="3610021"/>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7" name="tx97"/>
            <p:cNvSpPr/>
            <p:nvPr/>
          </p:nvSpPr>
          <p:spPr>
            <a:xfrm>
              <a:off x="8698322" y="316815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8" name="tx98"/>
            <p:cNvSpPr/>
            <p:nvPr/>
          </p:nvSpPr>
          <p:spPr>
            <a:xfrm>
              <a:off x="8698322" y="272629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9" name="tx99"/>
            <p:cNvSpPr/>
            <p:nvPr/>
          </p:nvSpPr>
          <p:spPr>
            <a:xfrm>
              <a:off x="8698322" y="228443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100" name="tx100"/>
            <p:cNvSpPr/>
            <p:nvPr/>
          </p:nvSpPr>
          <p:spPr>
            <a:xfrm>
              <a:off x="8698322" y="18425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101" name="tx101"/>
            <p:cNvSpPr/>
            <p:nvPr/>
          </p:nvSpPr>
          <p:spPr>
            <a:xfrm>
              <a:off x="8698322" y="14007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102" name="tx102"/>
            <p:cNvSpPr/>
            <p:nvPr/>
          </p:nvSpPr>
          <p:spPr>
            <a:xfrm>
              <a:off x="8698322" y="958842"/>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3" name="tx103"/>
            <p:cNvSpPr/>
            <p:nvPr/>
          </p:nvSpPr>
          <p:spPr>
            <a:xfrm rot="-5400000">
              <a:off x="107137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4" name="tx104"/>
            <p:cNvSpPr/>
            <p:nvPr/>
          </p:nvSpPr>
          <p:spPr>
            <a:xfrm rot="-5400000">
              <a:off x="1613102"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5" name="tx105"/>
            <p:cNvSpPr/>
            <p:nvPr/>
          </p:nvSpPr>
          <p:spPr>
            <a:xfrm rot="-5400000">
              <a:off x="215489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6" name="tx106"/>
            <p:cNvSpPr/>
            <p:nvPr/>
          </p:nvSpPr>
          <p:spPr>
            <a:xfrm rot="-5400000">
              <a:off x="2696650"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7" name="tx107"/>
            <p:cNvSpPr/>
            <p:nvPr/>
          </p:nvSpPr>
          <p:spPr>
            <a:xfrm rot="-5400000">
              <a:off x="3238409"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8" name="tx108"/>
            <p:cNvSpPr/>
            <p:nvPr/>
          </p:nvSpPr>
          <p:spPr>
            <a:xfrm rot="-5400000">
              <a:off x="378016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9" name="tx109"/>
            <p:cNvSpPr/>
            <p:nvPr/>
          </p:nvSpPr>
          <p:spPr>
            <a:xfrm rot="-5400000">
              <a:off x="4321926"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10" name="tx110"/>
            <p:cNvSpPr/>
            <p:nvPr/>
          </p:nvSpPr>
          <p:spPr>
            <a:xfrm rot="-5400000">
              <a:off x="4863685"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11" name="tx111"/>
            <p:cNvSpPr/>
            <p:nvPr/>
          </p:nvSpPr>
          <p:spPr>
            <a:xfrm rot="-5400000">
              <a:off x="5405444"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12" name="tx112"/>
            <p:cNvSpPr/>
            <p:nvPr/>
          </p:nvSpPr>
          <p:spPr>
            <a:xfrm rot="-5400000">
              <a:off x="5947202"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3" name="tx113"/>
            <p:cNvSpPr/>
            <p:nvPr/>
          </p:nvSpPr>
          <p:spPr>
            <a:xfrm rot="-5400000">
              <a:off x="6488961"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4" name="tx114"/>
            <p:cNvSpPr/>
            <p:nvPr/>
          </p:nvSpPr>
          <p:spPr>
            <a:xfrm rot="-5400000">
              <a:off x="7030689" y="5809855"/>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5" name="tx115"/>
            <p:cNvSpPr/>
            <p:nvPr/>
          </p:nvSpPr>
          <p:spPr>
            <a:xfrm rot="-5400000">
              <a:off x="7572478" y="5809886"/>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6" name="tx116"/>
            <p:cNvSpPr/>
            <p:nvPr/>
          </p:nvSpPr>
          <p:spPr>
            <a:xfrm rot="-5400000">
              <a:off x="-415232" y="3097584"/>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7" name="tx117"/>
            <p:cNvSpPr/>
            <p:nvPr/>
          </p:nvSpPr>
          <p:spPr>
            <a:xfrm rot="5400000">
              <a:off x="8341156" y="3083703"/>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8" name="tx118"/>
            <p:cNvSpPr/>
            <p:nvPr/>
          </p:nvSpPr>
          <p:spPr>
            <a:xfrm>
              <a:off x="1615035" y="401416"/>
              <a:ext cx="629416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Republic of Moldova, 2012-2024</a:t>
              </a:r>
            </a:p>
          </p:txBody>
        </p:sp>
        <p:sp>
          <p:nvSpPr>
            <p:cNvPr id="119" name="tx119"/>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0" name="tx120"/>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21" name="tx121"/>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22" name="tx122"/>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221 confirmed measles cases in Republic of Moldova. In the same year, MCV1 coverage was 84% and MCV2 coverage was 93%.
The number of cases in 2024 was 73.7 times more cases than in 2023 (n=3).
The highest number of measles cases was reported in 2018 (n=340). In this year, MCV1 coverage was 93%.</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7953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27172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174808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03353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25099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98626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3119358"/>
              <a:ext cx="3520101" cy="914181"/>
            </a:xfrm>
            <a:custGeom>
              <a:avLst/>
              <a:pathLst>
                <a:path w="3520101" h="914181">
                  <a:moveTo>
                    <a:pt x="0" y="457090"/>
                  </a:moveTo>
                  <a:lnTo>
                    <a:pt x="146670" y="914181"/>
                  </a:lnTo>
                  <a:lnTo>
                    <a:pt x="293341" y="609454"/>
                  </a:lnTo>
                  <a:lnTo>
                    <a:pt x="440012" y="761817"/>
                  </a:lnTo>
                  <a:lnTo>
                    <a:pt x="586683" y="761817"/>
                  </a:lnTo>
                  <a:lnTo>
                    <a:pt x="733354" y="914181"/>
                  </a:lnTo>
                  <a:lnTo>
                    <a:pt x="880025" y="914181"/>
                  </a:lnTo>
                  <a:lnTo>
                    <a:pt x="1026696" y="457090"/>
                  </a:lnTo>
                  <a:lnTo>
                    <a:pt x="1173367" y="0"/>
                  </a:lnTo>
                  <a:lnTo>
                    <a:pt x="1320038" y="457090"/>
                  </a:lnTo>
                  <a:lnTo>
                    <a:pt x="1466709" y="457090"/>
                  </a:lnTo>
                  <a:lnTo>
                    <a:pt x="1613379" y="457090"/>
                  </a:lnTo>
                  <a:lnTo>
                    <a:pt x="1760050" y="152363"/>
                  </a:lnTo>
                  <a:lnTo>
                    <a:pt x="1906721" y="0"/>
                  </a:lnTo>
                  <a:lnTo>
                    <a:pt x="2053392" y="304727"/>
                  </a:lnTo>
                  <a:lnTo>
                    <a:pt x="2200063" y="609454"/>
                  </a:lnTo>
                  <a:lnTo>
                    <a:pt x="2346734" y="152363"/>
                  </a:lnTo>
                  <a:lnTo>
                    <a:pt x="2493405" y="457090"/>
                  </a:lnTo>
                  <a:lnTo>
                    <a:pt x="2640076" y="457090"/>
                  </a:lnTo>
                  <a:lnTo>
                    <a:pt x="2786747" y="914181"/>
                  </a:lnTo>
                  <a:lnTo>
                    <a:pt x="2933418" y="914181"/>
                  </a:lnTo>
                  <a:lnTo>
                    <a:pt x="3080089" y="914181"/>
                  </a:lnTo>
                  <a:lnTo>
                    <a:pt x="3226759" y="761817"/>
                  </a:lnTo>
                  <a:lnTo>
                    <a:pt x="3373430" y="914181"/>
                  </a:lnTo>
                  <a:lnTo>
                    <a:pt x="3520101" y="761817"/>
                  </a:lnTo>
                </a:path>
              </a:pathLst>
            </a:custGeom>
            <a:ln w="27101" cap="flat">
              <a:solidFill>
                <a:srgbClr val="0058AB">
                  <a:alpha val="80000"/>
                </a:srgbClr>
              </a:solidFill>
              <a:prstDash val="solid"/>
              <a:round/>
            </a:ln>
          </p:spPr>
          <p:txBody>
            <a:bodyPr/>
            <a:lstStyle/>
            <a:p/>
          </p:txBody>
        </p:sp>
        <p:sp>
          <p:nvSpPr>
            <p:cNvPr id="19" name="pl19"/>
            <p:cNvSpPr/>
            <p:nvPr/>
          </p:nvSpPr>
          <p:spPr>
            <a:xfrm>
              <a:off x="943464" y="2052813"/>
              <a:ext cx="3520101" cy="1218908"/>
            </a:xfrm>
            <a:custGeom>
              <a:avLst/>
              <a:pathLst>
                <a:path w="3520101" h="1218908">
                  <a:moveTo>
                    <a:pt x="0" y="0"/>
                  </a:moveTo>
                  <a:lnTo>
                    <a:pt x="146670" y="152363"/>
                  </a:lnTo>
                  <a:lnTo>
                    <a:pt x="293341" y="0"/>
                  </a:lnTo>
                  <a:lnTo>
                    <a:pt x="440012" y="304727"/>
                  </a:lnTo>
                  <a:lnTo>
                    <a:pt x="586683" y="457090"/>
                  </a:lnTo>
                  <a:lnTo>
                    <a:pt x="733354" y="304727"/>
                  </a:lnTo>
                  <a:lnTo>
                    <a:pt x="880025" y="457090"/>
                  </a:lnTo>
                  <a:lnTo>
                    <a:pt x="1026696" y="457090"/>
                  </a:lnTo>
                  <a:lnTo>
                    <a:pt x="1173367" y="761817"/>
                  </a:lnTo>
                  <a:lnTo>
                    <a:pt x="1320038" y="914181"/>
                  </a:lnTo>
                  <a:lnTo>
                    <a:pt x="1466709" y="1066544"/>
                  </a:lnTo>
                  <a:lnTo>
                    <a:pt x="1613379" y="1066544"/>
                  </a:lnTo>
                  <a:lnTo>
                    <a:pt x="1760050" y="1066544"/>
                  </a:lnTo>
                  <a:lnTo>
                    <a:pt x="1906721" y="1066544"/>
                  </a:lnTo>
                  <a:lnTo>
                    <a:pt x="2053392" y="1218908"/>
                  </a:lnTo>
                  <a:lnTo>
                    <a:pt x="2200063" y="1218908"/>
                  </a:lnTo>
                  <a:lnTo>
                    <a:pt x="2346734" y="1218908"/>
                  </a:lnTo>
                  <a:lnTo>
                    <a:pt x="2493405" y="1218908"/>
                  </a:lnTo>
                  <a:lnTo>
                    <a:pt x="2640076" y="1218908"/>
                  </a:lnTo>
                  <a:lnTo>
                    <a:pt x="2786747" y="1218908"/>
                  </a:lnTo>
                  <a:lnTo>
                    <a:pt x="2933418" y="1218908"/>
                  </a:lnTo>
                  <a:lnTo>
                    <a:pt x="3080089" y="1066544"/>
                  </a:lnTo>
                  <a:lnTo>
                    <a:pt x="3226759" y="1218908"/>
                  </a:lnTo>
                  <a:lnTo>
                    <a:pt x="3373430" y="1218908"/>
                  </a:lnTo>
                  <a:lnTo>
                    <a:pt x="3520101" y="1218908"/>
                  </a:lnTo>
                </a:path>
              </a:pathLst>
            </a:custGeom>
            <a:ln w="27101" cap="flat">
              <a:solidFill>
                <a:srgbClr val="1CABE2">
                  <a:alpha val="80000"/>
                </a:srgbClr>
              </a:solidFill>
              <a:prstDash val="solid"/>
              <a:round/>
            </a:ln>
          </p:spPr>
          <p:txBody>
            <a:bodyPr/>
            <a:lstStyle/>
            <a:p/>
          </p:txBody>
        </p:sp>
        <p:sp>
          <p:nvSpPr>
            <p:cNvPr id="20" name="pl20"/>
            <p:cNvSpPr/>
            <p:nvPr/>
          </p:nvSpPr>
          <p:spPr>
            <a:xfrm>
              <a:off x="943464" y="3119358"/>
              <a:ext cx="3520101" cy="761817"/>
            </a:xfrm>
            <a:custGeom>
              <a:avLst/>
              <a:pathLst>
                <a:path w="3520101" h="761817">
                  <a:moveTo>
                    <a:pt x="0" y="304727"/>
                  </a:moveTo>
                  <a:lnTo>
                    <a:pt x="146670" y="457090"/>
                  </a:lnTo>
                  <a:lnTo>
                    <a:pt x="293341" y="457090"/>
                  </a:lnTo>
                  <a:lnTo>
                    <a:pt x="440012" y="0"/>
                  </a:lnTo>
                  <a:lnTo>
                    <a:pt x="586683" y="609454"/>
                  </a:lnTo>
                  <a:lnTo>
                    <a:pt x="733354" y="609454"/>
                  </a:lnTo>
                  <a:lnTo>
                    <a:pt x="880025" y="609454"/>
                  </a:lnTo>
                  <a:lnTo>
                    <a:pt x="1026696" y="609454"/>
                  </a:lnTo>
                  <a:lnTo>
                    <a:pt x="1173367" y="609454"/>
                  </a:lnTo>
                  <a:lnTo>
                    <a:pt x="1320038" y="609454"/>
                  </a:lnTo>
                  <a:lnTo>
                    <a:pt x="1466709" y="609454"/>
                  </a:lnTo>
                  <a:lnTo>
                    <a:pt x="1613379" y="609454"/>
                  </a:lnTo>
                  <a:lnTo>
                    <a:pt x="1760050" y="761817"/>
                  </a:lnTo>
                  <a:lnTo>
                    <a:pt x="1906721" y="761817"/>
                  </a:lnTo>
                  <a:lnTo>
                    <a:pt x="2053392" y="0"/>
                  </a:lnTo>
                  <a:lnTo>
                    <a:pt x="2200063" y="152363"/>
                  </a:lnTo>
                  <a:lnTo>
                    <a:pt x="2346734" y="152363"/>
                  </a:lnTo>
                  <a:lnTo>
                    <a:pt x="2493405" y="457090"/>
                  </a:lnTo>
                  <a:lnTo>
                    <a:pt x="2640076" y="457090"/>
                  </a:lnTo>
                  <a:lnTo>
                    <a:pt x="2786747" y="609454"/>
                  </a:lnTo>
                  <a:lnTo>
                    <a:pt x="2933418" y="457090"/>
                  </a:lnTo>
                  <a:lnTo>
                    <a:pt x="3080089" y="457090"/>
                  </a:lnTo>
                  <a:lnTo>
                    <a:pt x="3226759" y="761817"/>
                  </a:lnTo>
                  <a:lnTo>
                    <a:pt x="3373430" y="609454"/>
                  </a:lnTo>
                  <a:lnTo>
                    <a:pt x="3520101" y="609454"/>
                  </a:lnTo>
                </a:path>
              </a:pathLst>
            </a:custGeom>
            <a:ln w="27101" cap="flat">
              <a:solidFill>
                <a:srgbClr val="00833D">
                  <a:alpha val="80000"/>
                </a:srgbClr>
              </a:solidFill>
              <a:prstDash val="solid"/>
              <a:round/>
            </a:ln>
          </p:spPr>
          <p:txBody>
            <a:bodyPr/>
            <a:lstStyle/>
            <a:p/>
          </p:txBody>
        </p:sp>
        <p:sp>
          <p:nvSpPr>
            <p:cNvPr id="21" name="pl21"/>
            <p:cNvSpPr/>
            <p:nvPr/>
          </p:nvSpPr>
          <p:spPr>
            <a:xfrm>
              <a:off x="943464" y="3119358"/>
              <a:ext cx="3520101" cy="914181"/>
            </a:xfrm>
            <a:custGeom>
              <a:avLst/>
              <a:pathLst>
                <a:path w="3520101" h="914181">
                  <a:moveTo>
                    <a:pt x="0" y="457090"/>
                  </a:moveTo>
                  <a:lnTo>
                    <a:pt x="146670" y="914181"/>
                  </a:lnTo>
                  <a:lnTo>
                    <a:pt x="293341" y="609454"/>
                  </a:lnTo>
                  <a:lnTo>
                    <a:pt x="440012" y="761817"/>
                  </a:lnTo>
                  <a:lnTo>
                    <a:pt x="586683" y="761817"/>
                  </a:lnTo>
                  <a:lnTo>
                    <a:pt x="733354" y="914181"/>
                  </a:lnTo>
                  <a:lnTo>
                    <a:pt x="880025" y="914181"/>
                  </a:lnTo>
                  <a:lnTo>
                    <a:pt x="1026696" y="457090"/>
                  </a:lnTo>
                  <a:lnTo>
                    <a:pt x="1173367" y="0"/>
                  </a:lnTo>
                  <a:lnTo>
                    <a:pt x="1320038" y="457090"/>
                  </a:lnTo>
                  <a:lnTo>
                    <a:pt x="1466709" y="457090"/>
                  </a:lnTo>
                  <a:lnTo>
                    <a:pt x="1613379" y="457090"/>
                  </a:lnTo>
                  <a:lnTo>
                    <a:pt x="1760050" y="152363"/>
                  </a:lnTo>
                  <a:lnTo>
                    <a:pt x="1906721" y="0"/>
                  </a:lnTo>
                  <a:lnTo>
                    <a:pt x="2053392" y="304727"/>
                  </a:lnTo>
                  <a:lnTo>
                    <a:pt x="2200063" y="609454"/>
                  </a:lnTo>
                  <a:lnTo>
                    <a:pt x="2346734" y="152363"/>
                  </a:lnTo>
                  <a:lnTo>
                    <a:pt x="2493405" y="457090"/>
                  </a:lnTo>
                  <a:lnTo>
                    <a:pt x="2640076" y="457090"/>
                  </a:lnTo>
                  <a:lnTo>
                    <a:pt x="2786747" y="914181"/>
                  </a:lnTo>
                  <a:lnTo>
                    <a:pt x="2933418" y="914181"/>
                  </a:lnTo>
                  <a:lnTo>
                    <a:pt x="3080089" y="914181"/>
                  </a:lnTo>
                  <a:lnTo>
                    <a:pt x="3226759" y="761817"/>
                  </a:lnTo>
                  <a:lnTo>
                    <a:pt x="3373430" y="914181"/>
                  </a:lnTo>
                  <a:lnTo>
                    <a:pt x="3520101" y="761817"/>
                  </a:lnTo>
                </a:path>
              </a:pathLst>
            </a:custGeom>
            <a:ln w="43362" cap="flat">
              <a:solidFill>
                <a:srgbClr val="000000">
                  <a:alpha val="100000"/>
                </a:srgbClr>
              </a:solidFill>
              <a:prstDash val="solid"/>
              <a:round/>
            </a:ln>
          </p:spPr>
          <p:txBody>
            <a:bodyPr/>
            <a:lstStyle/>
            <a:p/>
          </p:txBody>
        </p:sp>
        <p:sp>
          <p:nvSpPr>
            <p:cNvPr id="22" name="pl22"/>
            <p:cNvSpPr/>
            <p:nvPr/>
          </p:nvSpPr>
          <p:spPr>
            <a:xfrm>
              <a:off x="943464" y="3119358"/>
              <a:ext cx="3520101" cy="914181"/>
            </a:xfrm>
            <a:custGeom>
              <a:avLst/>
              <a:pathLst>
                <a:path w="3520101" h="914181">
                  <a:moveTo>
                    <a:pt x="0" y="457090"/>
                  </a:moveTo>
                  <a:lnTo>
                    <a:pt x="146670" y="914181"/>
                  </a:lnTo>
                  <a:lnTo>
                    <a:pt x="293341" y="609454"/>
                  </a:lnTo>
                  <a:lnTo>
                    <a:pt x="440012" y="761817"/>
                  </a:lnTo>
                  <a:lnTo>
                    <a:pt x="586683" y="761817"/>
                  </a:lnTo>
                  <a:lnTo>
                    <a:pt x="733354" y="914181"/>
                  </a:lnTo>
                  <a:lnTo>
                    <a:pt x="880025" y="914181"/>
                  </a:lnTo>
                  <a:lnTo>
                    <a:pt x="1026696" y="457090"/>
                  </a:lnTo>
                  <a:lnTo>
                    <a:pt x="1173367" y="0"/>
                  </a:lnTo>
                  <a:lnTo>
                    <a:pt x="1320038" y="457090"/>
                  </a:lnTo>
                  <a:lnTo>
                    <a:pt x="1466709" y="457090"/>
                  </a:lnTo>
                  <a:lnTo>
                    <a:pt x="1613379" y="457090"/>
                  </a:lnTo>
                  <a:lnTo>
                    <a:pt x="1760050" y="152363"/>
                  </a:lnTo>
                  <a:lnTo>
                    <a:pt x="1906721" y="0"/>
                  </a:lnTo>
                  <a:lnTo>
                    <a:pt x="2053392" y="304727"/>
                  </a:lnTo>
                  <a:lnTo>
                    <a:pt x="2200063" y="609454"/>
                  </a:lnTo>
                  <a:lnTo>
                    <a:pt x="2346734" y="152363"/>
                  </a:lnTo>
                  <a:lnTo>
                    <a:pt x="2493405" y="457090"/>
                  </a:lnTo>
                  <a:lnTo>
                    <a:pt x="2640076" y="457090"/>
                  </a:lnTo>
                  <a:lnTo>
                    <a:pt x="2786747" y="914181"/>
                  </a:lnTo>
                  <a:lnTo>
                    <a:pt x="2933418" y="914181"/>
                  </a:lnTo>
                  <a:lnTo>
                    <a:pt x="3080089" y="914181"/>
                  </a:lnTo>
                  <a:lnTo>
                    <a:pt x="3226759" y="761817"/>
                  </a:lnTo>
                  <a:lnTo>
                    <a:pt x="3373430" y="914181"/>
                  </a:lnTo>
                  <a:lnTo>
                    <a:pt x="3520101" y="761817"/>
                  </a:lnTo>
                </a:path>
              </a:pathLst>
            </a:custGeom>
            <a:ln w="27101" cap="flat">
              <a:solidFill>
                <a:srgbClr val="0058AB">
                  <a:alpha val="100000"/>
                </a:srgbClr>
              </a:solidFill>
              <a:prstDash val="solid"/>
              <a:round/>
            </a:ln>
          </p:spPr>
          <p:txBody>
            <a:bodyPr/>
            <a:lstStyle/>
            <a:p/>
          </p:txBody>
        </p:sp>
        <p:sp>
          <p:nvSpPr>
            <p:cNvPr id="23" name="pl23"/>
            <p:cNvSpPr/>
            <p:nvPr/>
          </p:nvSpPr>
          <p:spPr>
            <a:xfrm>
              <a:off x="767459" y="4033539"/>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3119358"/>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76818" y="3576449"/>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410173" y="3119358"/>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143527" y="3271722"/>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730211" y="3576449"/>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16894" y="3576449"/>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3424085"/>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84975"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15328" y="308156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3" name="pg33"/>
            <p:cNvSpPr/>
            <p:nvPr/>
          </p:nvSpPr>
          <p:spPr>
            <a:xfrm>
              <a:off x="1618330" y="35098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48683" y="353870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5" name="pg35"/>
            <p:cNvSpPr/>
            <p:nvPr/>
          </p:nvSpPr>
          <p:spPr>
            <a:xfrm>
              <a:off x="2351684"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82037" y="308156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7" name="pg37"/>
            <p:cNvSpPr/>
            <p:nvPr/>
          </p:nvSpPr>
          <p:spPr>
            <a:xfrm>
              <a:off x="3085039" y="320515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115392" y="323521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9" name="pg39"/>
            <p:cNvSpPr/>
            <p:nvPr/>
          </p:nvSpPr>
          <p:spPr>
            <a:xfrm>
              <a:off x="3671722" y="35098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702076" y="353870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1" name="pg41"/>
            <p:cNvSpPr/>
            <p:nvPr/>
          </p:nvSpPr>
          <p:spPr>
            <a:xfrm>
              <a:off x="4258406" y="35098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88759" y="353870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4405077" y="33575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338757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5" name="tx45"/>
            <p:cNvSpPr/>
            <p:nvPr/>
          </p:nvSpPr>
          <p:spPr>
            <a:xfrm>
              <a:off x="4523855" y="323265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368969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a:t>
              </a:r>
            </a:p>
          </p:txBody>
        </p:sp>
        <p:sp>
          <p:nvSpPr>
            <p:cNvPr id="47" name="tx47"/>
            <p:cNvSpPr/>
            <p:nvPr/>
          </p:nvSpPr>
          <p:spPr>
            <a:xfrm>
              <a:off x="641260" y="399090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246726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94362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6" name="tx56"/>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7" name="tx57"/>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19344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19344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817841"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58029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460548" y="6074787"/>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Republic of Moldova</a:t>
              </a:r>
            </a:p>
          </p:txBody>
        </p:sp>
        <p:sp>
          <p:nvSpPr>
            <p:cNvPr id="63" name="tx63"/>
            <p:cNvSpPr/>
            <p:nvPr/>
          </p:nvSpPr>
          <p:spPr>
            <a:xfrm>
              <a:off x="308494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847395" y="610084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65" name="tx65"/>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7953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327172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1748086"/>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403353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250990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98626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2662267"/>
              <a:ext cx="3520101" cy="2437817"/>
            </a:xfrm>
            <a:custGeom>
              <a:avLst/>
              <a:pathLst>
                <a:path w="3520101" h="2437817">
                  <a:moveTo>
                    <a:pt x="0" y="0"/>
                  </a:moveTo>
                  <a:lnTo>
                    <a:pt x="146670" y="914181"/>
                  </a:lnTo>
                  <a:lnTo>
                    <a:pt x="293341" y="609454"/>
                  </a:lnTo>
                  <a:lnTo>
                    <a:pt x="440012" y="914181"/>
                  </a:lnTo>
                  <a:lnTo>
                    <a:pt x="586683" y="914181"/>
                  </a:lnTo>
                  <a:lnTo>
                    <a:pt x="733354" y="1218908"/>
                  </a:lnTo>
                  <a:lnTo>
                    <a:pt x="880025" y="1218908"/>
                  </a:lnTo>
                  <a:lnTo>
                    <a:pt x="1026696" y="1523635"/>
                  </a:lnTo>
                  <a:lnTo>
                    <a:pt x="1173367" y="1218908"/>
                  </a:lnTo>
                  <a:lnTo>
                    <a:pt x="1320038" y="1675999"/>
                  </a:lnTo>
                  <a:lnTo>
                    <a:pt x="1466709" y="1980726"/>
                  </a:lnTo>
                  <a:lnTo>
                    <a:pt x="1613379" y="609454"/>
                  </a:lnTo>
                  <a:lnTo>
                    <a:pt x="1760050" y="457090"/>
                  </a:lnTo>
                  <a:lnTo>
                    <a:pt x="1906721" y="609454"/>
                  </a:lnTo>
                  <a:lnTo>
                    <a:pt x="2053392" y="761817"/>
                  </a:lnTo>
                  <a:lnTo>
                    <a:pt x="2200063" y="1371272"/>
                  </a:lnTo>
                  <a:lnTo>
                    <a:pt x="2346734" y="457090"/>
                  </a:lnTo>
                  <a:lnTo>
                    <a:pt x="2493405" y="1675999"/>
                  </a:lnTo>
                  <a:lnTo>
                    <a:pt x="2640076" y="914181"/>
                  </a:lnTo>
                  <a:lnTo>
                    <a:pt x="2786747" y="2437817"/>
                  </a:lnTo>
                  <a:lnTo>
                    <a:pt x="2933418" y="1066544"/>
                  </a:lnTo>
                  <a:lnTo>
                    <a:pt x="3080089" y="609454"/>
                  </a:lnTo>
                  <a:lnTo>
                    <a:pt x="3226759" y="457090"/>
                  </a:lnTo>
                  <a:lnTo>
                    <a:pt x="3373430" y="1066544"/>
                  </a:lnTo>
                  <a:lnTo>
                    <a:pt x="3520101" y="914181"/>
                  </a:lnTo>
                </a:path>
              </a:pathLst>
            </a:custGeom>
            <a:ln w="27101" cap="flat">
              <a:solidFill>
                <a:srgbClr val="0058AB">
                  <a:alpha val="80000"/>
                </a:srgbClr>
              </a:solidFill>
              <a:prstDash val="solid"/>
              <a:round/>
            </a:ln>
          </p:spPr>
          <p:txBody>
            <a:bodyPr/>
            <a:lstStyle/>
            <a:p/>
          </p:txBody>
        </p:sp>
        <p:sp>
          <p:nvSpPr>
            <p:cNvPr id="80" name="pl80"/>
            <p:cNvSpPr/>
            <p:nvPr/>
          </p:nvSpPr>
          <p:spPr>
            <a:xfrm>
              <a:off x="5308715" y="1900449"/>
              <a:ext cx="3520101" cy="1371272"/>
            </a:xfrm>
            <a:custGeom>
              <a:avLst/>
              <a:pathLst>
                <a:path w="3520101" h="1371272">
                  <a:moveTo>
                    <a:pt x="0" y="0"/>
                  </a:moveTo>
                  <a:lnTo>
                    <a:pt x="146670" y="152363"/>
                  </a:lnTo>
                  <a:lnTo>
                    <a:pt x="293341" y="152363"/>
                  </a:lnTo>
                  <a:lnTo>
                    <a:pt x="440012" y="304727"/>
                  </a:lnTo>
                  <a:lnTo>
                    <a:pt x="586683" y="457090"/>
                  </a:lnTo>
                  <a:lnTo>
                    <a:pt x="733354" y="457090"/>
                  </a:lnTo>
                  <a:lnTo>
                    <a:pt x="880025" y="609454"/>
                  </a:lnTo>
                  <a:lnTo>
                    <a:pt x="1026696" y="761817"/>
                  </a:lnTo>
                  <a:lnTo>
                    <a:pt x="1173367" y="914181"/>
                  </a:lnTo>
                  <a:lnTo>
                    <a:pt x="1320038" y="1066544"/>
                  </a:lnTo>
                  <a:lnTo>
                    <a:pt x="1466709" y="1218908"/>
                  </a:lnTo>
                  <a:lnTo>
                    <a:pt x="1613379" y="1218908"/>
                  </a:lnTo>
                  <a:lnTo>
                    <a:pt x="1760050" y="1218908"/>
                  </a:lnTo>
                  <a:lnTo>
                    <a:pt x="1906721" y="1371272"/>
                  </a:lnTo>
                  <a:lnTo>
                    <a:pt x="2053392" y="1218908"/>
                  </a:lnTo>
                  <a:lnTo>
                    <a:pt x="2200063" y="1371272"/>
                  </a:lnTo>
                  <a:lnTo>
                    <a:pt x="2346734" y="1218908"/>
                  </a:lnTo>
                  <a:lnTo>
                    <a:pt x="2493405" y="1218908"/>
                  </a:lnTo>
                  <a:lnTo>
                    <a:pt x="2640076" y="1371272"/>
                  </a:lnTo>
                  <a:lnTo>
                    <a:pt x="2786747" y="1371272"/>
                  </a:lnTo>
                  <a:lnTo>
                    <a:pt x="2933418" y="1371272"/>
                  </a:lnTo>
                  <a:lnTo>
                    <a:pt x="3080089" y="1218908"/>
                  </a:lnTo>
                  <a:lnTo>
                    <a:pt x="3226759" y="1066544"/>
                  </a:lnTo>
                  <a:lnTo>
                    <a:pt x="3373430" y="1066544"/>
                  </a:lnTo>
                  <a:lnTo>
                    <a:pt x="3520101" y="1218908"/>
                  </a:lnTo>
                </a:path>
              </a:pathLst>
            </a:custGeom>
            <a:ln w="27101" cap="flat">
              <a:solidFill>
                <a:srgbClr val="1CABE2">
                  <a:alpha val="80000"/>
                </a:srgbClr>
              </a:solidFill>
              <a:prstDash val="solid"/>
              <a:round/>
            </a:ln>
          </p:spPr>
          <p:txBody>
            <a:bodyPr/>
            <a:lstStyle/>
            <a:p/>
          </p:txBody>
        </p:sp>
        <p:sp>
          <p:nvSpPr>
            <p:cNvPr id="81" name="pl81"/>
            <p:cNvSpPr/>
            <p:nvPr/>
          </p:nvSpPr>
          <p:spPr>
            <a:xfrm>
              <a:off x="5308715" y="3424085"/>
              <a:ext cx="3520101" cy="914181"/>
            </a:xfrm>
            <a:custGeom>
              <a:avLst/>
              <a:pathLst>
                <a:path w="3520101" h="914181">
                  <a:moveTo>
                    <a:pt x="0" y="0"/>
                  </a:moveTo>
                  <a:lnTo>
                    <a:pt x="146670" y="152363"/>
                  </a:lnTo>
                  <a:lnTo>
                    <a:pt x="293341" y="304727"/>
                  </a:lnTo>
                  <a:lnTo>
                    <a:pt x="440012" y="457090"/>
                  </a:lnTo>
                  <a:lnTo>
                    <a:pt x="586683" y="304727"/>
                  </a:lnTo>
                  <a:lnTo>
                    <a:pt x="733354" y="304727"/>
                  </a:lnTo>
                  <a:lnTo>
                    <a:pt x="880025" y="609454"/>
                  </a:lnTo>
                  <a:lnTo>
                    <a:pt x="1026696" y="457090"/>
                  </a:lnTo>
                  <a:lnTo>
                    <a:pt x="1173367" y="457090"/>
                  </a:lnTo>
                  <a:lnTo>
                    <a:pt x="1320038" y="457090"/>
                  </a:lnTo>
                  <a:lnTo>
                    <a:pt x="1466709" y="609454"/>
                  </a:lnTo>
                  <a:lnTo>
                    <a:pt x="1613379" y="914181"/>
                  </a:lnTo>
                  <a:lnTo>
                    <a:pt x="1760050" y="457090"/>
                  </a:lnTo>
                  <a:lnTo>
                    <a:pt x="1906721" y="457090"/>
                  </a:lnTo>
                  <a:lnTo>
                    <a:pt x="2053392" y="304727"/>
                  </a:lnTo>
                  <a:lnTo>
                    <a:pt x="2200063" y="304727"/>
                  </a:lnTo>
                  <a:lnTo>
                    <a:pt x="2346734" y="457090"/>
                  </a:lnTo>
                  <a:lnTo>
                    <a:pt x="2493405" y="609454"/>
                  </a:lnTo>
                  <a:lnTo>
                    <a:pt x="2640076" y="304727"/>
                  </a:lnTo>
                  <a:lnTo>
                    <a:pt x="2786747" y="609454"/>
                  </a:lnTo>
                  <a:lnTo>
                    <a:pt x="2933418" y="304727"/>
                  </a:lnTo>
                  <a:lnTo>
                    <a:pt x="3080089" y="457090"/>
                  </a:lnTo>
                  <a:lnTo>
                    <a:pt x="3226759" y="304727"/>
                  </a:lnTo>
                  <a:lnTo>
                    <a:pt x="3373430" y="304727"/>
                  </a:lnTo>
                  <a:lnTo>
                    <a:pt x="3520101" y="609454"/>
                  </a:lnTo>
                </a:path>
              </a:pathLst>
            </a:custGeom>
            <a:ln w="27101" cap="flat">
              <a:solidFill>
                <a:srgbClr val="00833D">
                  <a:alpha val="80000"/>
                </a:srgbClr>
              </a:solidFill>
              <a:prstDash val="solid"/>
              <a:round/>
            </a:ln>
          </p:spPr>
          <p:txBody>
            <a:bodyPr/>
            <a:lstStyle/>
            <a:p/>
          </p:txBody>
        </p:sp>
        <p:sp>
          <p:nvSpPr>
            <p:cNvPr id="82" name="pl82"/>
            <p:cNvSpPr/>
            <p:nvPr/>
          </p:nvSpPr>
          <p:spPr>
            <a:xfrm>
              <a:off x="5308715" y="2662267"/>
              <a:ext cx="3520101" cy="2437817"/>
            </a:xfrm>
            <a:custGeom>
              <a:avLst/>
              <a:pathLst>
                <a:path w="3520101" h="2437817">
                  <a:moveTo>
                    <a:pt x="0" y="0"/>
                  </a:moveTo>
                  <a:lnTo>
                    <a:pt x="146670" y="914181"/>
                  </a:lnTo>
                  <a:lnTo>
                    <a:pt x="293341" y="609454"/>
                  </a:lnTo>
                  <a:lnTo>
                    <a:pt x="440012" y="914181"/>
                  </a:lnTo>
                  <a:lnTo>
                    <a:pt x="586683" y="914181"/>
                  </a:lnTo>
                  <a:lnTo>
                    <a:pt x="733354" y="1218908"/>
                  </a:lnTo>
                  <a:lnTo>
                    <a:pt x="880025" y="1218908"/>
                  </a:lnTo>
                  <a:lnTo>
                    <a:pt x="1026696" y="1523635"/>
                  </a:lnTo>
                  <a:lnTo>
                    <a:pt x="1173367" y="1218908"/>
                  </a:lnTo>
                  <a:lnTo>
                    <a:pt x="1320038" y="1675999"/>
                  </a:lnTo>
                  <a:lnTo>
                    <a:pt x="1466709" y="1980726"/>
                  </a:lnTo>
                  <a:lnTo>
                    <a:pt x="1613379" y="609454"/>
                  </a:lnTo>
                  <a:lnTo>
                    <a:pt x="1760050" y="457090"/>
                  </a:lnTo>
                  <a:lnTo>
                    <a:pt x="1906721" y="609454"/>
                  </a:lnTo>
                  <a:lnTo>
                    <a:pt x="2053392" y="761817"/>
                  </a:lnTo>
                  <a:lnTo>
                    <a:pt x="2200063" y="1371272"/>
                  </a:lnTo>
                  <a:lnTo>
                    <a:pt x="2346734" y="457090"/>
                  </a:lnTo>
                  <a:lnTo>
                    <a:pt x="2493405" y="1675999"/>
                  </a:lnTo>
                  <a:lnTo>
                    <a:pt x="2640076" y="914181"/>
                  </a:lnTo>
                  <a:lnTo>
                    <a:pt x="2786747" y="2437817"/>
                  </a:lnTo>
                  <a:lnTo>
                    <a:pt x="2933418" y="1066544"/>
                  </a:lnTo>
                  <a:lnTo>
                    <a:pt x="3080089" y="609454"/>
                  </a:lnTo>
                  <a:lnTo>
                    <a:pt x="3226759" y="457090"/>
                  </a:lnTo>
                  <a:lnTo>
                    <a:pt x="3373430" y="1066544"/>
                  </a:lnTo>
                  <a:lnTo>
                    <a:pt x="3520101" y="914181"/>
                  </a:lnTo>
                </a:path>
              </a:pathLst>
            </a:custGeom>
            <a:ln w="43362" cap="flat">
              <a:solidFill>
                <a:srgbClr val="000000">
                  <a:alpha val="100000"/>
                </a:srgbClr>
              </a:solidFill>
              <a:prstDash val="solid"/>
              <a:round/>
            </a:ln>
          </p:spPr>
          <p:txBody>
            <a:bodyPr/>
            <a:lstStyle/>
            <a:p/>
          </p:txBody>
        </p:sp>
        <p:sp>
          <p:nvSpPr>
            <p:cNvPr id="83" name="pl83"/>
            <p:cNvSpPr/>
            <p:nvPr/>
          </p:nvSpPr>
          <p:spPr>
            <a:xfrm>
              <a:off x="5308715" y="2662267"/>
              <a:ext cx="3520101" cy="2437817"/>
            </a:xfrm>
            <a:custGeom>
              <a:avLst/>
              <a:pathLst>
                <a:path w="3520101" h="2437817">
                  <a:moveTo>
                    <a:pt x="0" y="0"/>
                  </a:moveTo>
                  <a:lnTo>
                    <a:pt x="146670" y="914181"/>
                  </a:lnTo>
                  <a:lnTo>
                    <a:pt x="293341" y="609454"/>
                  </a:lnTo>
                  <a:lnTo>
                    <a:pt x="440012" y="914181"/>
                  </a:lnTo>
                  <a:lnTo>
                    <a:pt x="586683" y="914181"/>
                  </a:lnTo>
                  <a:lnTo>
                    <a:pt x="733354" y="1218908"/>
                  </a:lnTo>
                  <a:lnTo>
                    <a:pt x="880025" y="1218908"/>
                  </a:lnTo>
                  <a:lnTo>
                    <a:pt x="1026696" y="1523635"/>
                  </a:lnTo>
                  <a:lnTo>
                    <a:pt x="1173367" y="1218908"/>
                  </a:lnTo>
                  <a:lnTo>
                    <a:pt x="1320038" y="1675999"/>
                  </a:lnTo>
                  <a:lnTo>
                    <a:pt x="1466709" y="1980726"/>
                  </a:lnTo>
                  <a:lnTo>
                    <a:pt x="1613379" y="609454"/>
                  </a:lnTo>
                  <a:lnTo>
                    <a:pt x="1760050" y="457090"/>
                  </a:lnTo>
                  <a:lnTo>
                    <a:pt x="1906721" y="609454"/>
                  </a:lnTo>
                  <a:lnTo>
                    <a:pt x="2053392" y="761817"/>
                  </a:lnTo>
                  <a:lnTo>
                    <a:pt x="2200063" y="1371272"/>
                  </a:lnTo>
                  <a:lnTo>
                    <a:pt x="2346734" y="457090"/>
                  </a:lnTo>
                  <a:lnTo>
                    <a:pt x="2493405" y="1675999"/>
                  </a:lnTo>
                  <a:lnTo>
                    <a:pt x="2640076" y="914181"/>
                  </a:lnTo>
                  <a:lnTo>
                    <a:pt x="2786747" y="2437817"/>
                  </a:lnTo>
                  <a:lnTo>
                    <a:pt x="2933418" y="1066544"/>
                  </a:lnTo>
                  <a:lnTo>
                    <a:pt x="3080089" y="609454"/>
                  </a:lnTo>
                  <a:lnTo>
                    <a:pt x="3226759" y="457090"/>
                  </a:lnTo>
                  <a:lnTo>
                    <a:pt x="3373430" y="1066544"/>
                  </a:lnTo>
                  <a:lnTo>
                    <a:pt x="3520101" y="914181"/>
                  </a:lnTo>
                </a:path>
              </a:pathLst>
            </a:custGeom>
            <a:ln w="27101" cap="flat">
              <a:solidFill>
                <a:srgbClr val="0058AB">
                  <a:alpha val="100000"/>
                </a:srgbClr>
              </a:solidFill>
              <a:prstDash val="solid"/>
              <a:round/>
            </a:ln>
          </p:spPr>
          <p:txBody>
            <a:bodyPr/>
            <a:lstStyle/>
            <a:p/>
          </p:txBody>
        </p:sp>
        <p:sp>
          <p:nvSpPr>
            <p:cNvPr id="84" name="pl84"/>
            <p:cNvSpPr/>
            <p:nvPr/>
          </p:nvSpPr>
          <p:spPr>
            <a:xfrm>
              <a:off x="5132709" y="4033539"/>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2205177"/>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42069" y="3424085"/>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75424" y="4185903"/>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08778" y="3576449"/>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95462" y="4642994"/>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2145" y="3271722"/>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3119358"/>
              <a:ext cx="0" cy="457090"/>
            </a:xfrm>
            <a:custGeom>
              <a:avLst/>
              <a:pathLst>
                <a:path w="0" h="457090">
                  <a:moveTo>
                    <a:pt x="0" y="457090"/>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50226" y="213861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80579" y="216743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94" name="pg94"/>
            <p:cNvSpPr/>
            <p:nvPr/>
          </p:nvSpPr>
          <p:spPr>
            <a:xfrm>
              <a:off x="5983581" y="335751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6013934" y="338757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96" name="pg96"/>
            <p:cNvSpPr/>
            <p:nvPr/>
          </p:nvSpPr>
          <p:spPr>
            <a:xfrm>
              <a:off x="6700089" y="411933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730442" y="4149690"/>
              <a:ext cx="89963"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98" name="pg98"/>
            <p:cNvSpPr/>
            <p:nvPr/>
          </p:nvSpPr>
          <p:spPr>
            <a:xfrm>
              <a:off x="7450290" y="35098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480643" y="353870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0" name="pg100"/>
            <p:cNvSpPr/>
            <p:nvPr/>
          </p:nvSpPr>
          <p:spPr>
            <a:xfrm>
              <a:off x="8020127" y="4576428"/>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8050480" y="4607720"/>
              <a:ext cx="89963"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02" name="pg102"/>
            <p:cNvSpPr/>
            <p:nvPr/>
          </p:nvSpPr>
          <p:spPr>
            <a:xfrm>
              <a:off x="8623657" y="320515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54010" y="323521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4" name="pg104"/>
            <p:cNvSpPr/>
            <p:nvPr/>
          </p:nvSpPr>
          <p:spPr>
            <a:xfrm>
              <a:off x="8770328" y="30527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800681" y="308156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6" name="tx106"/>
            <p:cNvSpPr/>
            <p:nvPr/>
          </p:nvSpPr>
          <p:spPr>
            <a:xfrm>
              <a:off x="8889106" y="30789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889106" y="399309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0</a:t>
              </a:r>
            </a:p>
          </p:txBody>
        </p:sp>
        <p:sp>
          <p:nvSpPr>
            <p:cNvPr id="108" name="tx108"/>
            <p:cNvSpPr/>
            <p:nvPr/>
          </p:nvSpPr>
          <p:spPr>
            <a:xfrm>
              <a:off x="5006511" y="399090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246726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0" name="tx110"/>
            <p:cNvSpPr/>
            <p:nvPr/>
          </p:nvSpPr>
          <p:spPr>
            <a:xfrm>
              <a:off x="4942943" y="94362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1" name="tx11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558699"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558699"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7183092"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94554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5825799" y="6074787"/>
              <a:ext cx="1265758"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Republic of Moldova</a:t>
              </a:r>
            </a:p>
          </p:txBody>
        </p:sp>
        <p:sp>
          <p:nvSpPr>
            <p:cNvPr id="124" name="tx124"/>
            <p:cNvSpPr/>
            <p:nvPr/>
          </p:nvSpPr>
          <p:spPr>
            <a:xfrm>
              <a:off x="745019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8212646" y="610084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ECAR</a:t>
              </a:r>
            </a:p>
          </p:txBody>
        </p:sp>
        <p:sp>
          <p:nvSpPr>
            <p:cNvPr id="126" name="tx12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8" name="tx12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 of children who received DTP1 did not receive DTP3 (left), and 3%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Republic of Moldova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74251"/>
            </a:xfrm>
            <a:custGeom>
              <a:avLst/>
              <a:pathLst>
                <a:path w="2123063" h="74251">
                  <a:moveTo>
                    <a:pt x="0" y="0"/>
                  </a:moveTo>
                  <a:lnTo>
                    <a:pt x="88460" y="0"/>
                  </a:lnTo>
                  <a:lnTo>
                    <a:pt x="176921" y="0"/>
                  </a:lnTo>
                  <a:lnTo>
                    <a:pt x="265382" y="0"/>
                  </a:lnTo>
                  <a:lnTo>
                    <a:pt x="353843" y="0"/>
                  </a:lnTo>
                  <a:lnTo>
                    <a:pt x="442304" y="24750"/>
                  </a:lnTo>
                  <a:lnTo>
                    <a:pt x="530765" y="0"/>
                  </a:lnTo>
                  <a:lnTo>
                    <a:pt x="619226" y="12375"/>
                  </a:lnTo>
                  <a:lnTo>
                    <a:pt x="707687" y="12375"/>
                  </a:lnTo>
                  <a:lnTo>
                    <a:pt x="796148" y="37125"/>
                  </a:lnTo>
                  <a:lnTo>
                    <a:pt x="884609" y="12375"/>
                  </a:lnTo>
                  <a:lnTo>
                    <a:pt x="973070" y="12375"/>
                  </a:lnTo>
                  <a:lnTo>
                    <a:pt x="1061531" y="0"/>
                  </a:lnTo>
                  <a:lnTo>
                    <a:pt x="1149992" y="37125"/>
                  </a:lnTo>
                  <a:lnTo>
                    <a:pt x="1238453" y="24750"/>
                  </a:lnTo>
                  <a:lnTo>
                    <a:pt x="1326914" y="24750"/>
                  </a:lnTo>
                  <a:lnTo>
                    <a:pt x="1415375" y="24750"/>
                  </a:lnTo>
                  <a:lnTo>
                    <a:pt x="1503836" y="37125"/>
                  </a:lnTo>
                  <a:lnTo>
                    <a:pt x="1592297" y="37125"/>
                  </a:lnTo>
                  <a:lnTo>
                    <a:pt x="1680758" y="61876"/>
                  </a:lnTo>
                  <a:lnTo>
                    <a:pt x="1769219" y="49500"/>
                  </a:lnTo>
                  <a:lnTo>
                    <a:pt x="1857680" y="12375"/>
                  </a:lnTo>
                  <a:lnTo>
                    <a:pt x="1946141" y="74251"/>
                  </a:lnTo>
                  <a:lnTo>
                    <a:pt x="2034602" y="37125"/>
                  </a:lnTo>
                  <a:lnTo>
                    <a:pt x="2123063" y="61876"/>
                  </a:lnTo>
                </a:path>
              </a:pathLst>
            </a:custGeom>
            <a:ln w="27101" cap="flat">
              <a:solidFill>
                <a:srgbClr val="1CABE2">
                  <a:alpha val="100000"/>
                </a:srgbClr>
              </a:solidFill>
              <a:prstDash val="solid"/>
              <a:round/>
            </a:ln>
          </p:spPr>
          <p:txBody>
            <a:bodyPr/>
            <a:lstStyle/>
            <a:p/>
          </p:txBody>
        </p:sp>
        <p:sp>
          <p:nvSpPr>
            <p:cNvPr id="24" name="tx24"/>
            <p:cNvSpPr/>
            <p:nvPr/>
          </p:nvSpPr>
          <p:spPr>
            <a:xfrm>
              <a:off x="91027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3217825" y="104888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6" name="tx26"/>
            <p:cNvSpPr/>
            <p:nvPr/>
          </p:nvSpPr>
          <p:spPr>
            <a:xfrm>
              <a:off x="2688703" y="9999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27" name="tx27"/>
            <p:cNvSpPr/>
            <p:nvPr/>
          </p:nvSpPr>
          <p:spPr>
            <a:xfrm>
              <a:off x="3042547" y="97524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654503" y="2873500"/>
              <a:ext cx="530765" cy="519759"/>
            </a:xfrm>
            <a:custGeom>
              <a:avLst/>
              <a:pathLst>
                <a:path w="530765" h="519759">
                  <a:moveTo>
                    <a:pt x="0" y="519759"/>
                  </a:moveTo>
                  <a:lnTo>
                    <a:pt x="88460" y="0"/>
                  </a:lnTo>
                  <a:lnTo>
                    <a:pt x="176921" y="86626"/>
                  </a:lnTo>
                  <a:lnTo>
                    <a:pt x="265382" y="86626"/>
                  </a:lnTo>
                  <a:lnTo>
                    <a:pt x="353843" y="148502"/>
                  </a:lnTo>
                  <a:lnTo>
                    <a:pt x="442304" y="173253"/>
                  </a:lnTo>
                  <a:lnTo>
                    <a:pt x="530765" y="136127"/>
                  </a:lnTo>
                </a:path>
              </a:pathLst>
            </a:custGeom>
            <a:ln w="27101" cap="flat">
              <a:solidFill>
                <a:srgbClr val="1CABE2">
                  <a:alpha val="100000"/>
                </a:srgbClr>
              </a:solidFill>
              <a:prstDash val="solid"/>
              <a:round/>
            </a:ln>
          </p:spPr>
          <p:txBody>
            <a:bodyPr/>
            <a:lstStyle/>
            <a:p/>
          </p:txBody>
        </p:sp>
        <p:sp>
          <p:nvSpPr>
            <p:cNvPr id="48" name="tx48"/>
            <p:cNvSpPr/>
            <p:nvPr/>
          </p:nvSpPr>
          <p:spPr>
            <a:xfrm>
              <a:off x="2502573" y="33009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49" name="tx49"/>
            <p:cNvSpPr/>
            <p:nvPr/>
          </p:nvSpPr>
          <p:spPr>
            <a:xfrm>
              <a:off x="3217825" y="29173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50" name="tx50"/>
            <p:cNvSpPr/>
            <p:nvPr/>
          </p:nvSpPr>
          <p:spPr>
            <a:xfrm>
              <a:off x="2688703"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1" name="tx51"/>
            <p:cNvSpPr/>
            <p:nvPr/>
          </p:nvSpPr>
          <p:spPr>
            <a:xfrm>
              <a:off x="3042547" y="290559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212198" y="4816232"/>
              <a:ext cx="973070" cy="1051894"/>
            </a:xfrm>
            <a:custGeom>
              <a:avLst/>
              <a:pathLst>
                <a:path w="973070" h="1051894">
                  <a:moveTo>
                    <a:pt x="0" y="1051894"/>
                  </a:moveTo>
                  <a:lnTo>
                    <a:pt x="88460" y="705387"/>
                  </a:lnTo>
                  <a:lnTo>
                    <a:pt x="176921" y="160877"/>
                  </a:lnTo>
                  <a:lnTo>
                    <a:pt x="265382" y="99001"/>
                  </a:lnTo>
                  <a:lnTo>
                    <a:pt x="353843" y="74251"/>
                  </a:lnTo>
                  <a:lnTo>
                    <a:pt x="442304" y="0"/>
                  </a:lnTo>
                  <a:lnTo>
                    <a:pt x="530765" y="61876"/>
                  </a:lnTo>
                  <a:lnTo>
                    <a:pt x="619226" y="160877"/>
                  </a:lnTo>
                  <a:lnTo>
                    <a:pt x="707687" y="86626"/>
                  </a:lnTo>
                  <a:lnTo>
                    <a:pt x="796148" y="74251"/>
                  </a:lnTo>
                  <a:lnTo>
                    <a:pt x="884609" y="0"/>
                  </a:lnTo>
                  <a:lnTo>
                    <a:pt x="973070" y="0"/>
                  </a:lnTo>
                </a:path>
              </a:pathLst>
            </a:custGeom>
            <a:ln w="27101" cap="flat">
              <a:solidFill>
                <a:srgbClr val="1CABE2">
                  <a:alpha val="100000"/>
                </a:srgbClr>
              </a:solidFill>
              <a:prstDash val="solid"/>
              <a:round/>
            </a:ln>
          </p:spPr>
          <p:txBody>
            <a:bodyPr/>
            <a:lstStyle/>
            <a:p/>
          </p:txBody>
        </p:sp>
        <p:sp>
          <p:nvSpPr>
            <p:cNvPr id="72" name="tx72"/>
            <p:cNvSpPr/>
            <p:nvPr/>
          </p:nvSpPr>
          <p:spPr>
            <a:xfrm>
              <a:off x="2136233" y="5775859"/>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0</a:t>
              </a:r>
            </a:p>
          </p:txBody>
        </p:sp>
        <p:sp>
          <p:nvSpPr>
            <p:cNvPr id="73" name="tx73"/>
            <p:cNvSpPr/>
            <p:nvPr/>
          </p:nvSpPr>
          <p:spPr>
            <a:xfrm>
              <a:off x="3217825" y="47239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74" name="tx74"/>
            <p:cNvSpPr/>
            <p:nvPr/>
          </p:nvSpPr>
          <p:spPr>
            <a:xfrm>
              <a:off x="2688703" y="47369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75" name="tx75"/>
            <p:cNvSpPr/>
            <p:nvPr/>
          </p:nvSpPr>
          <p:spPr>
            <a:xfrm>
              <a:off x="3042547" y="46750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160877"/>
            </a:xfrm>
            <a:custGeom>
              <a:avLst/>
              <a:pathLst>
                <a:path w="2123063" h="160877">
                  <a:moveTo>
                    <a:pt x="0" y="12375"/>
                  </a:moveTo>
                  <a:lnTo>
                    <a:pt x="88460" y="24750"/>
                  </a:lnTo>
                  <a:lnTo>
                    <a:pt x="176921" y="0"/>
                  </a:lnTo>
                  <a:lnTo>
                    <a:pt x="265382" y="0"/>
                  </a:lnTo>
                  <a:lnTo>
                    <a:pt x="353843" y="0"/>
                  </a:lnTo>
                  <a:lnTo>
                    <a:pt x="442304" y="12375"/>
                  </a:lnTo>
                  <a:lnTo>
                    <a:pt x="530765" y="24750"/>
                  </a:lnTo>
                  <a:lnTo>
                    <a:pt x="619226" y="49500"/>
                  </a:lnTo>
                  <a:lnTo>
                    <a:pt x="707687" y="37125"/>
                  </a:lnTo>
                  <a:lnTo>
                    <a:pt x="796148" y="136127"/>
                  </a:lnTo>
                  <a:lnTo>
                    <a:pt x="884609" y="74251"/>
                  </a:lnTo>
                  <a:lnTo>
                    <a:pt x="973070" y="37125"/>
                  </a:lnTo>
                  <a:lnTo>
                    <a:pt x="1061531" y="24750"/>
                  </a:lnTo>
                  <a:lnTo>
                    <a:pt x="1149992" y="37125"/>
                  </a:lnTo>
                  <a:lnTo>
                    <a:pt x="1238453" y="61876"/>
                  </a:lnTo>
                  <a:lnTo>
                    <a:pt x="1326914" y="123752"/>
                  </a:lnTo>
                  <a:lnTo>
                    <a:pt x="1415375" y="61876"/>
                  </a:lnTo>
                  <a:lnTo>
                    <a:pt x="1503836" y="99001"/>
                  </a:lnTo>
                  <a:lnTo>
                    <a:pt x="1592297" y="37125"/>
                  </a:lnTo>
                  <a:lnTo>
                    <a:pt x="1680758" y="99001"/>
                  </a:lnTo>
                  <a:lnTo>
                    <a:pt x="1769219" y="160877"/>
                  </a:lnTo>
                  <a:lnTo>
                    <a:pt x="1857680" y="148502"/>
                  </a:lnTo>
                  <a:lnTo>
                    <a:pt x="1946141" y="123752"/>
                  </a:lnTo>
                  <a:lnTo>
                    <a:pt x="2034602" y="148502"/>
                  </a:lnTo>
                  <a:lnTo>
                    <a:pt x="2123063" y="148502"/>
                  </a:lnTo>
                </a:path>
              </a:pathLst>
            </a:custGeom>
            <a:ln w="27101" cap="flat">
              <a:solidFill>
                <a:srgbClr val="1CABE2">
                  <a:alpha val="100000"/>
                </a:srgbClr>
              </a:solidFill>
              <a:prstDash val="solid"/>
              <a:round/>
            </a:ln>
          </p:spPr>
          <p:txBody>
            <a:bodyPr/>
            <a:lstStyle/>
            <a:p/>
          </p:txBody>
        </p:sp>
        <p:sp>
          <p:nvSpPr>
            <p:cNvPr id="96" name="tx96"/>
            <p:cNvSpPr/>
            <p:nvPr/>
          </p:nvSpPr>
          <p:spPr>
            <a:xfrm>
              <a:off x="370446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7" name="tx97"/>
            <p:cNvSpPr/>
            <p:nvPr/>
          </p:nvSpPr>
          <p:spPr>
            <a:xfrm>
              <a:off x="6012012" y="11355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98" name="tx98"/>
            <p:cNvSpPr/>
            <p:nvPr/>
          </p:nvSpPr>
          <p:spPr>
            <a:xfrm>
              <a:off x="5482890"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99" name="tx99"/>
            <p:cNvSpPr/>
            <p:nvPr/>
          </p:nvSpPr>
          <p:spPr>
            <a:xfrm>
              <a:off x="5836734" y="10866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85875"/>
              <a:ext cx="2123063" cy="173253"/>
            </a:xfrm>
            <a:custGeom>
              <a:avLst/>
              <a:pathLst>
                <a:path w="2123063" h="173253">
                  <a:moveTo>
                    <a:pt x="0" y="99001"/>
                  </a:moveTo>
                  <a:lnTo>
                    <a:pt x="88460" y="37125"/>
                  </a:lnTo>
                  <a:lnTo>
                    <a:pt x="176921" y="37125"/>
                  </a:lnTo>
                  <a:lnTo>
                    <a:pt x="265382" y="12375"/>
                  </a:lnTo>
                  <a:lnTo>
                    <a:pt x="353843" y="12375"/>
                  </a:lnTo>
                  <a:lnTo>
                    <a:pt x="442304" y="0"/>
                  </a:lnTo>
                  <a:lnTo>
                    <a:pt x="530765" y="12375"/>
                  </a:lnTo>
                  <a:lnTo>
                    <a:pt x="619226" y="12375"/>
                  </a:lnTo>
                  <a:lnTo>
                    <a:pt x="707687" y="24750"/>
                  </a:lnTo>
                  <a:lnTo>
                    <a:pt x="796148" y="86626"/>
                  </a:lnTo>
                  <a:lnTo>
                    <a:pt x="884609" y="0"/>
                  </a:lnTo>
                  <a:lnTo>
                    <a:pt x="973070" y="74251"/>
                  </a:lnTo>
                  <a:lnTo>
                    <a:pt x="1061531" y="74251"/>
                  </a:lnTo>
                  <a:lnTo>
                    <a:pt x="1149992" y="74251"/>
                  </a:lnTo>
                  <a:lnTo>
                    <a:pt x="1238453" y="86626"/>
                  </a:lnTo>
                  <a:lnTo>
                    <a:pt x="1326914" y="99001"/>
                  </a:lnTo>
                  <a:lnTo>
                    <a:pt x="1415375" y="111377"/>
                  </a:lnTo>
                  <a:lnTo>
                    <a:pt x="1503836" y="49500"/>
                  </a:lnTo>
                  <a:lnTo>
                    <a:pt x="1592297" y="49500"/>
                  </a:lnTo>
                  <a:lnTo>
                    <a:pt x="1680758" y="0"/>
                  </a:lnTo>
                  <a:lnTo>
                    <a:pt x="1769219" y="160877"/>
                  </a:lnTo>
                  <a:lnTo>
                    <a:pt x="1857680" y="173253"/>
                  </a:lnTo>
                  <a:lnTo>
                    <a:pt x="1946141" y="160877"/>
                  </a:lnTo>
                  <a:lnTo>
                    <a:pt x="2034602" y="148502"/>
                  </a:lnTo>
                  <a:lnTo>
                    <a:pt x="2123063" y="160877"/>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28926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21" name="tx121"/>
            <p:cNvSpPr/>
            <p:nvPr/>
          </p:nvSpPr>
          <p:spPr>
            <a:xfrm>
              <a:off x="6012012" y="29544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22" name="tx122"/>
            <p:cNvSpPr/>
            <p:nvPr/>
          </p:nvSpPr>
          <p:spPr>
            <a:xfrm>
              <a:off x="5482890"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3" name="tx123"/>
            <p:cNvSpPr/>
            <p:nvPr/>
          </p:nvSpPr>
          <p:spPr>
            <a:xfrm>
              <a:off x="5836734" y="28932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42979"/>
              <a:ext cx="2123063" cy="148502"/>
            </a:xfrm>
            <a:custGeom>
              <a:avLst/>
              <a:pathLst>
                <a:path w="2123063" h="148502">
                  <a:moveTo>
                    <a:pt x="0" y="24750"/>
                  </a:moveTo>
                  <a:lnTo>
                    <a:pt x="88460" y="12375"/>
                  </a:lnTo>
                  <a:lnTo>
                    <a:pt x="176921" y="12375"/>
                  </a:lnTo>
                  <a:lnTo>
                    <a:pt x="265382" y="12375"/>
                  </a:lnTo>
                  <a:lnTo>
                    <a:pt x="353843" y="12375"/>
                  </a:lnTo>
                  <a:lnTo>
                    <a:pt x="442304" y="0"/>
                  </a:lnTo>
                  <a:lnTo>
                    <a:pt x="530765" y="12375"/>
                  </a:lnTo>
                  <a:lnTo>
                    <a:pt x="619226" y="74251"/>
                  </a:lnTo>
                  <a:lnTo>
                    <a:pt x="707687" y="37125"/>
                  </a:lnTo>
                  <a:lnTo>
                    <a:pt x="796148" y="148502"/>
                  </a:lnTo>
                  <a:lnTo>
                    <a:pt x="884609" y="24750"/>
                  </a:lnTo>
                  <a:lnTo>
                    <a:pt x="973070" y="37125"/>
                  </a:lnTo>
                  <a:lnTo>
                    <a:pt x="1061531" y="86626"/>
                  </a:lnTo>
                  <a:lnTo>
                    <a:pt x="1149992" y="86626"/>
                  </a:lnTo>
                  <a:lnTo>
                    <a:pt x="1238453" y="86626"/>
                  </a:lnTo>
                  <a:lnTo>
                    <a:pt x="1326914" y="136127"/>
                  </a:lnTo>
                  <a:lnTo>
                    <a:pt x="1415375" y="99001"/>
                  </a:lnTo>
                  <a:lnTo>
                    <a:pt x="1503836" y="111377"/>
                  </a:lnTo>
                  <a:lnTo>
                    <a:pt x="1592297" y="61876"/>
                  </a:lnTo>
                  <a:lnTo>
                    <a:pt x="1680758" y="61876"/>
                  </a:lnTo>
                  <a:lnTo>
                    <a:pt x="1769219" y="148502"/>
                  </a:lnTo>
                  <a:lnTo>
                    <a:pt x="1857680" y="136127"/>
                  </a:lnTo>
                  <a:lnTo>
                    <a:pt x="1946141" y="136127"/>
                  </a:lnTo>
                  <a:lnTo>
                    <a:pt x="2034602" y="136127"/>
                  </a:lnTo>
                  <a:lnTo>
                    <a:pt x="2123063" y="123752"/>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575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5" name="tx145"/>
            <p:cNvSpPr/>
            <p:nvPr/>
          </p:nvSpPr>
          <p:spPr>
            <a:xfrm>
              <a:off x="6012012" y="46744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46" name="tx146"/>
            <p:cNvSpPr/>
            <p:nvPr/>
          </p:nvSpPr>
          <p:spPr>
            <a:xfrm>
              <a:off x="5482890" y="45637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47" name="tx147"/>
            <p:cNvSpPr/>
            <p:nvPr/>
          </p:nvSpPr>
          <p:spPr>
            <a:xfrm>
              <a:off x="5836734" y="46379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91646"/>
              <a:ext cx="2123063" cy="160877"/>
            </a:xfrm>
            <a:custGeom>
              <a:avLst/>
              <a:pathLst>
                <a:path w="2123063" h="160877">
                  <a:moveTo>
                    <a:pt x="0" y="37125"/>
                  </a:moveTo>
                  <a:lnTo>
                    <a:pt x="88460" y="12375"/>
                  </a:lnTo>
                  <a:lnTo>
                    <a:pt x="176921" y="12375"/>
                  </a:lnTo>
                  <a:lnTo>
                    <a:pt x="265382" y="0"/>
                  </a:lnTo>
                  <a:lnTo>
                    <a:pt x="353843" y="0"/>
                  </a:lnTo>
                  <a:lnTo>
                    <a:pt x="442304" y="0"/>
                  </a:lnTo>
                  <a:lnTo>
                    <a:pt x="530765" y="12375"/>
                  </a:lnTo>
                  <a:lnTo>
                    <a:pt x="619226" y="74251"/>
                  </a:lnTo>
                  <a:lnTo>
                    <a:pt x="707687" y="99001"/>
                  </a:lnTo>
                  <a:lnTo>
                    <a:pt x="796148" y="160877"/>
                  </a:lnTo>
                  <a:lnTo>
                    <a:pt x="884609" y="99001"/>
                  </a:lnTo>
                  <a:lnTo>
                    <a:pt x="973070" y="61876"/>
                  </a:lnTo>
                  <a:lnTo>
                    <a:pt x="1061531" y="74251"/>
                  </a:lnTo>
                  <a:lnTo>
                    <a:pt x="1149992" y="99001"/>
                  </a:lnTo>
                  <a:lnTo>
                    <a:pt x="1238453" y="99001"/>
                  </a:lnTo>
                  <a:lnTo>
                    <a:pt x="1326914" y="136127"/>
                  </a:lnTo>
                  <a:lnTo>
                    <a:pt x="1415375" y="111377"/>
                  </a:lnTo>
                  <a:lnTo>
                    <a:pt x="1503836" y="123752"/>
                  </a:lnTo>
                  <a:lnTo>
                    <a:pt x="1592297" y="61876"/>
                  </a:lnTo>
                  <a:lnTo>
                    <a:pt x="1680758" y="86626"/>
                  </a:lnTo>
                  <a:lnTo>
                    <a:pt x="1769219" y="148502"/>
                  </a:lnTo>
                  <a:lnTo>
                    <a:pt x="1857680" y="136127"/>
                  </a:lnTo>
                  <a:lnTo>
                    <a:pt x="1946141" y="123752"/>
                  </a:lnTo>
                  <a:lnTo>
                    <a:pt x="2034602" y="136127"/>
                  </a:lnTo>
                  <a:lnTo>
                    <a:pt x="2123063" y="148502"/>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69" name="tx169"/>
            <p:cNvSpPr/>
            <p:nvPr/>
          </p:nvSpPr>
          <p:spPr>
            <a:xfrm>
              <a:off x="8806200" y="11478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170" name="tx170"/>
            <p:cNvSpPr/>
            <p:nvPr/>
          </p:nvSpPr>
          <p:spPr>
            <a:xfrm>
              <a:off x="8277077"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1" name="tx171"/>
            <p:cNvSpPr/>
            <p:nvPr/>
          </p:nvSpPr>
          <p:spPr>
            <a:xfrm>
              <a:off x="8630921" y="10866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6827502" y="2861125"/>
              <a:ext cx="1946141" cy="371256"/>
            </a:xfrm>
            <a:custGeom>
              <a:avLst/>
              <a:pathLst>
                <a:path w="1946141" h="371256">
                  <a:moveTo>
                    <a:pt x="0" y="371256"/>
                  </a:moveTo>
                  <a:lnTo>
                    <a:pt x="88460" y="37125"/>
                  </a:lnTo>
                  <a:lnTo>
                    <a:pt x="176921" y="12375"/>
                  </a:lnTo>
                  <a:lnTo>
                    <a:pt x="265382" y="12375"/>
                  </a:lnTo>
                  <a:lnTo>
                    <a:pt x="353843" y="0"/>
                  </a:lnTo>
                  <a:lnTo>
                    <a:pt x="442304" y="49500"/>
                  </a:lnTo>
                  <a:lnTo>
                    <a:pt x="530765" y="24750"/>
                  </a:lnTo>
                  <a:lnTo>
                    <a:pt x="619226" y="12375"/>
                  </a:lnTo>
                  <a:lnTo>
                    <a:pt x="707687" y="12375"/>
                  </a:lnTo>
                  <a:lnTo>
                    <a:pt x="796148" y="37125"/>
                  </a:lnTo>
                  <a:lnTo>
                    <a:pt x="884609" y="49500"/>
                  </a:lnTo>
                  <a:lnTo>
                    <a:pt x="973070" y="61876"/>
                  </a:lnTo>
                  <a:lnTo>
                    <a:pt x="1061531" y="74251"/>
                  </a:lnTo>
                  <a:lnTo>
                    <a:pt x="1149992" y="111377"/>
                  </a:lnTo>
                  <a:lnTo>
                    <a:pt x="1238453" y="49500"/>
                  </a:lnTo>
                  <a:lnTo>
                    <a:pt x="1326914" y="86626"/>
                  </a:lnTo>
                  <a:lnTo>
                    <a:pt x="1415375" y="37125"/>
                  </a:lnTo>
                  <a:lnTo>
                    <a:pt x="1503836" y="49500"/>
                  </a:lnTo>
                  <a:lnTo>
                    <a:pt x="1592297" y="74251"/>
                  </a:lnTo>
                  <a:lnTo>
                    <a:pt x="1680758" y="86626"/>
                  </a:lnTo>
                  <a:lnTo>
                    <a:pt x="1769219" y="74251"/>
                  </a:lnTo>
                  <a:lnTo>
                    <a:pt x="1857680" y="74251"/>
                  </a:lnTo>
                  <a:lnTo>
                    <a:pt x="1946141" y="74251"/>
                  </a:lnTo>
                </a:path>
              </a:pathLst>
            </a:custGeom>
            <a:ln w="27101" cap="flat">
              <a:solidFill>
                <a:srgbClr val="1CABE2">
                  <a:alpha val="100000"/>
                </a:srgbClr>
              </a:solidFill>
              <a:prstDash val="solid"/>
              <a:round/>
            </a:ln>
          </p:spPr>
          <p:txBody>
            <a:bodyPr/>
            <a:lstStyle/>
            <a:p/>
          </p:txBody>
        </p:sp>
        <p:sp>
          <p:nvSpPr>
            <p:cNvPr id="192" name="tx192"/>
            <p:cNvSpPr/>
            <p:nvPr/>
          </p:nvSpPr>
          <p:spPr>
            <a:xfrm>
              <a:off x="6675571" y="31401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193" name="tx193"/>
            <p:cNvSpPr/>
            <p:nvPr/>
          </p:nvSpPr>
          <p:spPr>
            <a:xfrm>
              <a:off x="8806200"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94" name="tx194"/>
            <p:cNvSpPr/>
            <p:nvPr/>
          </p:nvSpPr>
          <p:spPr>
            <a:xfrm>
              <a:off x="8277077"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95" name="tx195"/>
            <p:cNvSpPr/>
            <p:nvPr/>
          </p:nvSpPr>
          <p:spPr>
            <a:xfrm>
              <a:off x="8630921"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712111" y="4989485"/>
              <a:ext cx="1061531" cy="618761"/>
            </a:xfrm>
            <a:custGeom>
              <a:avLst/>
              <a:pathLst>
                <a:path w="1061531" h="618761">
                  <a:moveTo>
                    <a:pt x="0" y="618761"/>
                  </a:moveTo>
                  <a:lnTo>
                    <a:pt x="88460" y="74251"/>
                  </a:lnTo>
                  <a:lnTo>
                    <a:pt x="176921" y="111377"/>
                  </a:lnTo>
                  <a:lnTo>
                    <a:pt x="265382" y="111377"/>
                  </a:lnTo>
                  <a:lnTo>
                    <a:pt x="353843" y="0"/>
                  </a:lnTo>
                  <a:lnTo>
                    <a:pt x="442304" y="61876"/>
                  </a:lnTo>
                  <a:lnTo>
                    <a:pt x="530765" y="49500"/>
                  </a:lnTo>
                  <a:lnTo>
                    <a:pt x="619226" y="61876"/>
                  </a:lnTo>
                  <a:lnTo>
                    <a:pt x="707687" y="185628"/>
                  </a:lnTo>
                  <a:lnTo>
                    <a:pt x="796148" y="136127"/>
                  </a:lnTo>
                  <a:lnTo>
                    <a:pt x="884609" y="123752"/>
                  </a:lnTo>
                  <a:lnTo>
                    <a:pt x="973070" y="24750"/>
                  </a:lnTo>
                  <a:lnTo>
                    <a:pt x="1061531" y="86626"/>
                  </a:lnTo>
                </a:path>
              </a:pathLst>
            </a:custGeom>
            <a:ln w="27101" cap="flat">
              <a:solidFill>
                <a:srgbClr val="1CABE2">
                  <a:alpha val="100000"/>
                </a:srgbClr>
              </a:solidFill>
              <a:prstDash val="solid"/>
              <a:round/>
            </a:ln>
          </p:spPr>
          <p:txBody>
            <a:bodyPr/>
            <a:lstStyle/>
            <a:p/>
          </p:txBody>
        </p:sp>
        <p:sp>
          <p:nvSpPr>
            <p:cNvPr id="216" name="tx216"/>
            <p:cNvSpPr/>
            <p:nvPr/>
          </p:nvSpPr>
          <p:spPr>
            <a:xfrm>
              <a:off x="7560181" y="551717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a:t>
              </a:r>
            </a:p>
          </p:txBody>
        </p:sp>
        <p:sp>
          <p:nvSpPr>
            <p:cNvPr id="217" name="tx217"/>
            <p:cNvSpPr/>
            <p:nvPr/>
          </p:nvSpPr>
          <p:spPr>
            <a:xfrm>
              <a:off x="8806200" y="49838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218" name="tx218"/>
            <p:cNvSpPr/>
            <p:nvPr/>
          </p:nvSpPr>
          <p:spPr>
            <a:xfrm>
              <a:off x="8277077" y="49102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66</a:t>
              </a:r>
            </a:p>
          </p:txBody>
        </p:sp>
        <p:sp>
          <p:nvSpPr>
            <p:cNvPr id="219" name="tx219"/>
            <p:cNvSpPr/>
            <p:nvPr/>
          </p:nvSpPr>
          <p:spPr>
            <a:xfrm>
              <a:off x="8630921" y="48730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1917225" y="398022"/>
              <a:ext cx="600139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Republic of Moldova,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ROTAC had the lowest coverage (64%), followed by MCV1 (84%).
Compared to 2019, coverage of one vaccine remained constant (BCG), 7 vaccines decreased (DTP1, DTP3, IPV1, MCV1, MCV2, POL3 and ROTAC), and one vaccine increased (PCV3).
Compared to 2023, coverage of 4 vaccines decreased (BCG, DTP3, MCV1 and ROTAC), 3 vaccines remained constant (DTP1, MCV2 and PCV3), and 2 vaccines increased (IPV1 and POL3).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78248"/>
              <a:ext cx="6480943" cy="616844"/>
            </a:xfrm>
            <a:custGeom>
              <a:avLst/>
              <a:pathLst>
                <a:path w="6480943" h="616844">
                  <a:moveTo>
                    <a:pt x="0" y="142348"/>
                  </a:moveTo>
                  <a:lnTo>
                    <a:pt x="270039" y="47449"/>
                  </a:lnTo>
                  <a:lnTo>
                    <a:pt x="540078" y="47449"/>
                  </a:lnTo>
                  <a:lnTo>
                    <a:pt x="810117" y="0"/>
                  </a:lnTo>
                  <a:lnTo>
                    <a:pt x="1080157" y="0"/>
                  </a:lnTo>
                  <a:lnTo>
                    <a:pt x="1350196" y="0"/>
                  </a:lnTo>
                  <a:lnTo>
                    <a:pt x="1620235" y="47449"/>
                  </a:lnTo>
                  <a:lnTo>
                    <a:pt x="1890275" y="284697"/>
                  </a:lnTo>
                  <a:lnTo>
                    <a:pt x="2160314" y="379596"/>
                  </a:lnTo>
                  <a:lnTo>
                    <a:pt x="2430353" y="616844"/>
                  </a:lnTo>
                  <a:lnTo>
                    <a:pt x="2700393" y="379596"/>
                  </a:lnTo>
                  <a:lnTo>
                    <a:pt x="2970432" y="237248"/>
                  </a:lnTo>
                  <a:lnTo>
                    <a:pt x="3240471" y="284697"/>
                  </a:lnTo>
                  <a:lnTo>
                    <a:pt x="3510510" y="379596"/>
                  </a:lnTo>
                  <a:lnTo>
                    <a:pt x="3780550" y="379596"/>
                  </a:lnTo>
                  <a:lnTo>
                    <a:pt x="4050589" y="521945"/>
                  </a:lnTo>
                  <a:lnTo>
                    <a:pt x="4320628" y="427046"/>
                  </a:lnTo>
                  <a:lnTo>
                    <a:pt x="4590668" y="474496"/>
                  </a:lnTo>
                  <a:lnTo>
                    <a:pt x="4860707" y="237248"/>
                  </a:lnTo>
                  <a:lnTo>
                    <a:pt x="5130746" y="332147"/>
                  </a:lnTo>
                  <a:lnTo>
                    <a:pt x="5400786" y="569395"/>
                  </a:lnTo>
                  <a:lnTo>
                    <a:pt x="5670825" y="521945"/>
                  </a:lnTo>
                  <a:lnTo>
                    <a:pt x="5940864" y="474496"/>
                  </a:lnTo>
                  <a:lnTo>
                    <a:pt x="6210904" y="521945"/>
                  </a:lnTo>
                  <a:lnTo>
                    <a:pt x="6480943" y="569395"/>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569395"/>
            </a:xfrm>
            <a:custGeom>
              <a:avLst/>
              <a:pathLst>
                <a:path w="6480943" h="569395">
                  <a:moveTo>
                    <a:pt x="0" y="332147"/>
                  </a:moveTo>
                  <a:lnTo>
                    <a:pt x="270039" y="237248"/>
                  </a:lnTo>
                  <a:lnTo>
                    <a:pt x="540078" y="0"/>
                  </a:lnTo>
                  <a:lnTo>
                    <a:pt x="810117" y="0"/>
                  </a:lnTo>
                  <a:lnTo>
                    <a:pt x="1080157" y="0"/>
                  </a:lnTo>
                  <a:lnTo>
                    <a:pt x="1350196" y="0"/>
                  </a:lnTo>
                  <a:lnTo>
                    <a:pt x="1620235" y="47449"/>
                  </a:lnTo>
                  <a:lnTo>
                    <a:pt x="1890275" y="189798"/>
                  </a:lnTo>
                  <a:lnTo>
                    <a:pt x="2160314" y="94899"/>
                  </a:lnTo>
                  <a:lnTo>
                    <a:pt x="2430353" y="474496"/>
                  </a:lnTo>
                  <a:lnTo>
                    <a:pt x="2700393" y="47449"/>
                  </a:lnTo>
                  <a:lnTo>
                    <a:pt x="2970432" y="142348"/>
                  </a:lnTo>
                  <a:lnTo>
                    <a:pt x="3240471" y="237248"/>
                  </a:lnTo>
                  <a:lnTo>
                    <a:pt x="3510510" y="379596"/>
                  </a:lnTo>
                  <a:lnTo>
                    <a:pt x="3780550" y="332147"/>
                  </a:lnTo>
                  <a:lnTo>
                    <a:pt x="4050589" y="521945"/>
                  </a:lnTo>
                  <a:lnTo>
                    <a:pt x="4320628" y="379596"/>
                  </a:lnTo>
                  <a:lnTo>
                    <a:pt x="4590668" y="474496"/>
                  </a:lnTo>
                  <a:lnTo>
                    <a:pt x="4860707" y="237248"/>
                  </a:lnTo>
                  <a:lnTo>
                    <a:pt x="5130746" y="237248"/>
                  </a:lnTo>
                  <a:lnTo>
                    <a:pt x="5400786" y="569395"/>
                  </a:lnTo>
                  <a:lnTo>
                    <a:pt x="5670825" y="569395"/>
                  </a:lnTo>
                  <a:lnTo>
                    <a:pt x="5940864" y="427046"/>
                  </a:lnTo>
                  <a:lnTo>
                    <a:pt x="6210904" y="521945"/>
                  </a:lnTo>
                  <a:lnTo>
                    <a:pt x="6480943" y="521945"/>
                  </a:lnTo>
                </a:path>
              </a:pathLst>
            </a:custGeom>
            <a:ln w="27101" cap="flat">
              <a:solidFill>
                <a:srgbClr val="80BD41">
                  <a:alpha val="100000"/>
                </a:srgbClr>
              </a:solidFill>
              <a:prstDash val="solid"/>
              <a:round/>
            </a:ln>
          </p:spPr>
          <p:txBody>
            <a:bodyPr/>
            <a:lstStyle/>
            <a:p/>
          </p:txBody>
        </p:sp>
        <p:sp>
          <p:nvSpPr>
            <p:cNvPr id="39" name="pl39"/>
            <p:cNvSpPr/>
            <p:nvPr/>
          </p:nvSpPr>
          <p:spPr>
            <a:xfrm>
              <a:off x="3565609" y="1215496"/>
              <a:ext cx="4050589" cy="2182682"/>
            </a:xfrm>
            <a:custGeom>
              <a:avLst/>
              <a:pathLst>
                <a:path w="4050589" h="2182682">
                  <a:moveTo>
                    <a:pt x="0" y="2182682"/>
                  </a:moveTo>
                  <a:lnTo>
                    <a:pt x="270039" y="1423488"/>
                  </a:lnTo>
                  <a:lnTo>
                    <a:pt x="540078" y="711744"/>
                  </a:lnTo>
                  <a:lnTo>
                    <a:pt x="810117" y="142348"/>
                  </a:lnTo>
                  <a:lnTo>
                    <a:pt x="1080157" y="189798"/>
                  </a:lnTo>
                  <a:lnTo>
                    <a:pt x="1350196" y="189798"/>
                  </a:lnTo>
                  <a:lnTo>
                    <a:pt x="1620235" y="284697"/>
                  </a:lnTo>
                  <a:lnTo>
                    <a:pt x="1890275" y="189798"/>
                  </a:lnTo>
                  <a:lnTo>
                    <a:pt x="2160314" y="237248"/>
                  </a:lnTo>
                  <a:lnTo>
                    <a:pt x="2430353" y="0"/>
                  </a:lnTo>
                  <a:lnTo>
                    <a:pt x="2700393" y="142348"/>
                  </a:lnTo>
                  <a:lnTo>
                    <a:pt x="2970432" y="332147"/>
                  </a:lnTo>
                  <a:lnTo>
                    <a:pt x="3240471" y="284697"/>
                  </a:lnTo>
                  <a:lnTo>
                    <a:pt x="3510510" y="284697"/>
                  </a:lnTo>
                  <a:lnTo>
                    <a:pt x="3780550" y="284697"/>
                  </a:lnTo>
                  <a:lnTo>
                    <a:pt x="4050589" y="284697"/>
                  </a:lnTo>
                </a:path>
              </a:pathLst>
            </a:custGeom>
            <a:ln w="27101" cap="flat">
              <a:solidFill>
                <a:srgbClr val="EE00EE">
                  <a:alpha val="100000"/>
                </a:srgbClr>
              </a:solidFill>
              <a:prstDash val="solid"/>
              <a:round/>
            </a:ln>
          </p:spPr>
          <p:txBody>
            <a:bodyPr/>
            <a:lstStyle/>
            <a:p/>
          </p:txBody>
        </p:sp>
        <p:sp>
          <p:nvSpPr>
            <p:cNvPr id="40" name="pl40"/>
            <p:cNvSpPr/>
            <p:nvPr/>
          </p:nvSpPr>
          <p:spPr>
            <a:xfrm>
              <a:off x="5995962" y="3398179"/>
              <a:ext cx="1620235" cy="616844"/>
            </a:xfrm>
            <a:custGeom>
              <a:avLst/>
              <a:pathLst>
                <a:path w="1620235" h="616844">
                  <a:moveTo>
                    <a:pt x="0" y="0"/>
                  </a:moveTo>
                  <a:lnTo>
                    <a:pt x="270039" y="616844"/>
                  </a:lnTo>
                  <a:lnTo>
                    <a:pt x="540078" y="189798"/>
                  </a:lnTo>
                  <a:lnTo>
                    <a:pt x="810117" y="427046"/>
                  </a:lnTo>
                  <a:lnTo>
                    <a:pt x="1080157" y="189798"/>
                  </a:lnTo>
                  <a:lnTo>
                    <a:pt x="1350196" y="237248"/>
                  </a:lnTo>
                  <a:lnTo>
                    <a:pt x="1620235" y="237248"/>
                  </a:lnTo>
                </a:path>
              </a:pathLst>
            </a:custGeom>
            <a:ln w="27101" cap="flat">
              <a:solidFill>
                <a:srgbClr val="6A3D9A">
                  <a:alpha val="100000"/>
                </a:srgbClr>
              </a:solidFill>
              <a:prstDash val="solid"/>
              <a:round/>
            </a:ln>
          </p:spPr>
          <p:txBody>
            <a:bodyPr/>
            <a:lstStyle/>
            <a:p/>
          </p:txBody>
        </p:sp>
        <p:sp>
          <p:nvSpPr>
            <p:cNvPr id="41" name="pl41"/>
            <p:cNvSpPr/>
            <p:nvPr/>
          </p:nvSpPr>
          <p:spPr>
            <a:xfrm>
              <a:off x="5995962" y="978248"/>
              <a:ext cx="1620235" cy="1992883"/>
            </a:xfrm>
            <a:custGeom>
              <a:avLst/>
              <a:pathLst>
                <a:path w="1620235" h="1992883">
                  <a:moveTo>
                    <a:pt x="0" y="1992883"/>
                  </a:moveTo>
                  <a:lnTo>
                    <a:pt x="270039" y="0"/>
                  </a:lnTo>
                  <a:lnTo>
                    <a:pt x="540078" y="332147"/>
                  </a:lnTo>
                  <a:lnTo>
                    <a:pt x="810117" y="332147"/>
                  </a:lnTo>
                  <a:lnTo>
                    <a:pt x="1080157" y="569395"/>
                  </a:lnTo>
                  <a:lnTo>
                    <a:pt x="1350196" y="664294"/>
                  </a:lnTo>
                  <a:lnTo>
                    <a:pt x="1620235" y="521945"/>
                  </a:lnTo>
                </a:path>
              </a:pathLst>
            </a:custGeom>
            <a:ln w="27101" cap="flat">
              <a:solidFill>
                <a:srgbClr val="E31A1C">
                  <a:alpha val="100000"/>
                </a:srgbClr>
              </a:solidFill>
              <a:prstDash val="solid"/>
              <a:round/>
            </a:ln>
          </p:spPr>
          <p:txBody>
            <a:bodyPr/>
            <a:lstStyle/>
            <a:p/>
          </p:txBody>
        </p:sp>
        <p:sp>
          <p:nvSpPr>
            <p:cNvPr id="42" name="pl42"/>
            <p:cNvSpPr/>
            <p:nvPr/>
          </p:nvSpPr>
          <p:spPr>
            <a:xfrm>
              <a:off x="1135255" y="1025698"/>
              <a:ext cx="6480943" cy="664294"/>
            </a:xfrm>
            <a:custGeom>
              <a:avLst/>
              <a:pathLst>
                <a:path w="6480943" h="664294">
                  <a:moveTo>
                    <a:pt x="0" y="379596"/>
                  </a:moveTo>
                  <a:lnTo>
                    <a:pt x="270039" y="142348"/>
                  </a:lnTo>
                  <a:lnTo>
                    <a:pt x="540078" y="142348"/>
                  </a:lnTo>
                  <a:lnTo>
                    <a:pt x="810117" y="47449"/>
                  </a:lnTo>
                  <a:lnTo>
                    <a:pt x="1080157" y="47449"/>
                  </a:lnTo>
                  <a:lnTo>
                    <a:pt x="1350196" y="0"/>
                  </a:lnTo>
                  <a:lnTo>
                    <a:pt x="1620235" y="47449"/>
                  </a:lnTo>
                  <a:lnTo>
                    <a:pt x="1890275" y="47449"/>
                  </a:lnTo>
                  <a:lnTo>
                    <a:pt x="2160314" y="94899"/>
                  </a:lnTo>
                  <a:lnTo>
                    <a:pt x="2430353" y="332147"/>
                  </a:lnTo>
                  <a:lnTo>
                    <a:pt x="2700393" y="0"/>
                  </a:lnTo>
                  <a:lnTo>
                    <a:pt x="2970432" y="284697"/>
                  </a:lnTo>
                  <a:lnTo>
                    <a:pt x="3240471" y="284697"/>
                  </a:lnTo>
                  <a:lnTo>
                    <a:pt x="3510510" y="284697"/>
                  </a:lnTo>
                  <a:lnTo>
                    <a:pt x="3780550" y="332147"/>
                  </a:lnTo>
                  <a:lnTo>
                    <a:pt x="4050589" y="379596"/>
                  </a:lnTo>
                  <a:lnTo>
                    <a:pt x="4320628" y="427046"/>
                  </a:lnTo>
                  <a:lnTo>
                    <a:pt x="4590668" y="189798"/>
                  </a:lnTo>
                  <a:lnTo>
                    <a:pt x="4860707" y="189798"/>
                  </a:lnTo>
                  <a:lnTo>
                    <a:pt x="5130746" y="0"/>
                  </a:lnTo>
                  <a:lnTo>
                    <a:pt x="5400786" y="616844"/>
                  </a:lnTo>
                  <a:lnTo>
                    <a:pt x="5670825" y="664294"/>
                  </a:lnTo>
                  <a:lnTo>
                    <a:pt x="5940864" y="616844"/>
                  </a:lnTo>
                  <a:lnTo>
                    <a:pt x="6210904" y="569395"/>
                  </a:lnTo>
                  <a:lnTo>
                    <a:pt x="6480943" y="616844"/>
                  </a:lnTo>
                </a:path>
              </a:pathLst>
            </a:custGeom>
            <a:ln w="27101" cap="flat">
              <a:solidFill>
                <a:srgbClr val="FF7F00">
                  <a:alpha val="100000"/>
                </a:srgbClr>
              </a:solidFill>
              <a:prstDash val="solid"/>
              <a:round/>
            </a:ln>
          </p:spPr>
          <p:txBody>
            <a:bodyPr/>
            <a:lstStyle/>
            <a:p/>
          </p:txBody>
        </p:sp>
        <p:sp>
          <p:nvSpPr>
            <p:cNvPr id="43" name="pl43"/>
            <p:cNvSpPr/>
            <p:nvPr/>
          </p:nvSpPr>
          <p:spPr>
            <a:xfrm>
              <a:off x="1675333" y="930799"/>
              <a:ext cx="5940864" cy="1423488"/>
            </a:xfrm>
            <a:custGeom>
              <a:avLst/>
              <a:pathLst>
                <a:path w="5940864" h="1423488">
                  <a:moveTo>
                    <a:pt x="0" y="1423488"/>
                  </a:moveTo>
                  <a:lnTo>
                    <a:pt x="270039" y="142348"/>
                  </a:lnTo>
                  <a:lnTo>
                    <a:pt x="540078" y="47449"/>
                  </a:lnTo>
                  <a:lnTo>
                    <a:pt x="810117" y="47449"/>
                  </a:lnTo>
                  <a:lnTo>
                    <a:pt x="1080157" y="0"/>
                  </a:lnTo>
                  <a:lnTo>
                    <a:pt x="1350196" y="189798"/>
                  </a:lnTo>
                  <a:lnTo>
                    <a:pt x="1620235" y="94899"/>
                  </a:lnTo>
                  <a:lnTo>
                    <a:pt x="1890275" y="47449"/>
                  </a:lnTo>
                  <a:lnTo>
                    <a:pt x="2160314" y="47449"/>
                  </a:lnTo>
                  <a:lnTo>
                    <a:pt x="2430353" y="142348"/>
                  </a:lnTo>
                  <a:lnTo>
                    <a:pt x="2700393" y="189798"/>
                  </a:lnTo>
                  <a:lnTo>
                    <a:pt x="2970432" y="237248"/>
                  </a:lnTo>
                  <a:lnTo>
                    <a:pt x="3240471" y="284697"/>
                  </a:lnTo>
                  <a:lnTo>
                    <a:pt x="3510510" y="427046"/>
                  </a:lnTo>
                  <a:lnTo>
                    <a:pt x="3780550" y="189798"/>
                  </a:lnTo>
                  <a:lnTo>
                    <a:pt x="4050589" y="332147"/>
                  </a:lnTo>
                  <a:lnTo>
                    <a:pt x="4320628" y="142348"/>
                  </a:lnTo>
                  <a:lnTo>
                    <a:pt x="4590668" y="189798"/>
                  </a:lnTo>
                  <a:lnTo>
                    <a:pt x="4860707" y="284697"/>
                  </a:lnTo>
                  <a:lnTo>
                    <a:pt x="5130746" y="332147"/>
                  </a:lnTo>
                  <a:lnTo>
                    <a:pt x="5400786" y="284697"/>
                  </a:lnTo>
                  <a:lnTo>
                    <a:pt x="5670825" y="284697"/>
                  </a:lnTo>
                  <a:lnTo>
                    <a:pt x="5940864" y="284697"/>
                  </a:lnTo>
                </a:path>
              </a:pathLst>
            </a:custGeom>
            <a:ln w="27101" cap="flat">
              <a:solidFill>
                <a:srgbClr val="FFC20E">
                  <a:alpha val="100000"/>
                </a:srgbClr>
              </a:solidFill>
              <a:prstDash val="solid"/>
              <a:round/>
            </a:ln>
          </p:spPr>
          <p:txBody>
            <a:bodyPr/>
            <a:lstStyle/>
            <a:p/>
          </p:txBody>
        </p:sp>
        <p:sp>
          <p:nvSpPr>
            <p:cNvPr id="44" name="pl44"/>
            <p:cNvSpPr/>
            <p:nvPr/>
          </p:nvSpPr>
          <p:spPr>
            <a:xfrm>
              <a:off x="4645766" y="1595093"/>
              <a:ext cx="2970432" cy="4033216"/>
            </a:xfrm>
            <a:custGeom>
              <a:avLst/>
              <a:pathLst>
                <a:path w="2970432" h="4033216">
                  <a:moveTo>
                    <a:pt x="0" y="4033216"/>
                  </a:moveTo>
                  <a:lnTo>
                    <a:pt x="270039" y="2704627"/>
                  </a:lnTo>
                  <a:lnTo>
                    <a:pt x="540078" y="616844"/>
                  </a:lnTo>
                  <a:lnTo>
                    <a:pt x="810117" y="379596"/>
                  </a:lnTo>
                  <a:lnTo>
                    <a:pt x="1080157" y="284697"/>
                  </a:lnTo>
                  <a:lnTo>
                    <a:pt x="1350196" y="0"/>
                  </a:lnTo>
                  <a:lnTo>
                    <a:pt x="1620235" y="237248"/>
                  </a:lnTo>
                  <a:lnTo>
                    <a:pt x="1890275" y="616844"/>
                  </a:lnTo>
                  <a:lnTo>
                    <a:pt x="2160314" y="332147"/>
                  </a:lnTo>
                  <a:lnTo>
                    <a:pt x="2430353" y="284697"/>
                  </a:lnTo>
                  <a:lnTo>
                    <a:pt x="2700393" y="0"/>
                  </a:lnTo>
                  <a:lnTo>
                    <a:pt x="2970432" y="0"/>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569395"/>
            </a:xfrm>
            <a:custGeom>
              <a:avLst/>
              <a:pathLst>
                <a:path w="6480943" h="569395">
                  <a:moveTo>
                    <a:pt x="0" y="94899"/>
                  </a:moveTo>
                  <a:lnTo>
                    <a:pt x="270039" y="47449"/>
                  </a:lnTo>
                  <a:lnTo>
                    <a:pt x="540078" y="47449"/>
                  </a:lnTo>
                  <a:lnTo>
                    <a:pt x="810117" y="47449"/>
                  </a:lnTo>
                  <a:lnTo>
                    <a:pt x="1080157" y="47449"/>
                  </a:lnTo>
                  <a:lnTo>
                    <a:pt x="1350196" y="0"/>
                  </a:lnTo>
                  <a:lnTo>
                    <a:pt x="1620235" y="47449"/>
                  </a:lnTo>
                  <a:lnTo>
                    <a:pt x="1890275" y="284697"/>
                  </a:lnTo>
                  <a:lnTo>
                    <a:pt x="2160314" y="142348"/>
                  </a:lnTo>
                  <a:lnTo>
                    <a:pt x="2430353" y="569395"/>
                  </a:lnTo>
                  <a:lnTo>
                    <a:pt x="2700393" y="94899"/>
                  </a:lnTo>
                  <a:lnTo>
                    <a:pt x="2970432" y="142348"/>
                  </a:lnTo>
                  <a:lnTo>
                    <a:pt x="3240471" y="332147"/>
                  </a:lnTo>
                  <a:lnTo>
                    <a:pt x="3510510" y="332147"/>
                  </a:lnTo>
                  <a:lnTo>
                    <a:pt x="3780550" y="332147"/>
                  </a:lnTo>
                  <a:lnTo>
                    <a:pt x="4050589" y="521945"/>
                  </a:lnTo>
                  <a:lnTo>
                    <a:pt x="4320628" y="379596"/>
                  </a:lnTo>
                  <a:lnTo>
                    <a:pt x="4590668" y="427046"/>
                  </a:lnTo>
                  <a:lnTo>
                    <a:pt x="4860707" y="237248"/>
                  </a:lnTo>
                  <a:lnTo>
                    <a:pt x="5130746" y="237248"/>
                  </a:lnTo>
                  <a:lnTo>
                    <a:pt x="5400786" y="569395"/>
                  </a:lnTo>
                  <a:lnTo>
                    <a:pt x="5670825" y="521945"/>
                  </a:lnTo>
                  <a:lnTo>
                    <a:pt x="5940864" y="521945"/>
                  </a:lnTo>
                  <a:lnTo>
                    <a:pt x="6210904" y="521945"/>
                  </a:lnTo>
                  <a:lnTo>
                    <a:pt x="6480943" y="474496"/>
                  </a:lnTo>
                </a:path>
              </a:pathLst>
            </a:custGeom>
            <a:ln w="27101" cap="flat">
              <a:solidFill>
                <a:srgbClr val="9A32CD">
                  <a:alpha val="100000"/>
                </a:srgbClr>
              </a:solidFill>
              <a:prstDash val="solid"/>
              <a:round/>
            </a:ln>
          </p:spPr>
          <p:txBody>
            <a:bodyPr/>
            <a:lstStyle/>
            <a:p/>
          </p:txBody>
        </p:sp>
        <p:sp>
          <p:nvSpPr>
            <p:cNvPr id="46" name="pl46"/>
            <p:cNvSpPr/>
            <p:nvPr/>
          </p:nvSpPr>
          <p:spPr>
            <a:xfrm>
              <a:off x="4375727" y="2259388"/>
              <a:ext cx="3240471" cy="2372480"/>
            </a:xfrm>
            <a:custGeom>
              <a:avLst/>
              <a:pathLst>
                <a:path w="3240471" h="2372480">
                  <a:moveTo>
                    <a:pt x="0" y="2372480"/>
                  </a:moveTo>
                  <a:lnTo>
                    <a:pt x="270039" y="284697"/>
                  </a:lnTo>
                  <a:lnTo>
                    <a:pt x="540078" y="427046"/>
                  </a:lnTo>
                  <a:lnTo>
                    <a:pt x="810117" y="427046"/>
                  </a:lnTo>
                  <a:lnTo>
                    <a:pt x="1080157" y="0"/>
                  </a:lnTo>
                  <a:lnTo>
                    <a:pt x="1350196" y="237248"/>
                  </a:lnTo>
                  <a:lnTo>
                    <a:pt x="1620235" y="189798"/>
                  </a:lnTo>
                  <a:lnTo>
                    <a:pt x="1890275" y="237248"/>
                  </a:lnTo>
                  <a:lnTo>
                    <a:pt x="2160314" y="711744"/>
                  </a:lnTo>
                  <a:lnTo>
                    <a:pt x="2430353" y="521945"/>
                  </a:lnTo>
                  <a:lnTo>
                    <a:pt x="2700393" y="474496"/>
                  </a:lnTo>
                  <a:lnTo>
                    <a:pt x="2970432" y="94899"/>
                  </a:lnTo>
                  <a:lnTo>
                    <a:pt x="3240471" y="332147"/>
                  </a:lnTo>
                </a:path>
              </a:pathLst>
            </a:custGeom>
            <a:ln w="27101" cap="flat">
              <a:solidFill>
                <a:srgbClr val="836FFF">
                  <a:alpha val="100000"/>
                </a:srgbClr>
              </a:solidFill>
              <a:prstDash val="solid"/>
              <a:round/>
            </a:ln>
          </p:spPr>
          <p:txBody>
            <a:bodyPr/>
            <a:lstStyle/>
            <a:p/>
          </p:txBody>
        </p:sp>
        <p:sp>
          <p:nvSpPr>
            <p:cNvPr id="47" name="pl47"/>
            <p:cNvSpPr/>
            <p:nvPr/>
          </p:nvSpPr>
          <p:spPr>
            <a:xfrm>
              <a:off x="1675333" y="1025698"/>
              <a:ext cx="5940864" cy="664294"/>
            </a:xfrm>
            <a:custGeom>
              <a:avLst/>
              <a:pathLst>
                <a:path w="5940864" h="664294">
                  <a:moveTo>
                    <a:pt x="0" y="142348"/>
                  </a:moveTo>
                  <a:lnTo>
                    <a:pt x="270039" y="47449"/>
                  </a:lnTo>
                  <a:lnTo>
                    <a:pt x="540078" y="47449"/>
                  </a:lnTo>
                  <a:lnTo>
                    <a:pt x="810117" y="0"/>
                  </a:lnTo>
                  <a:lnTo>
                    <a:pt x="1080157" y="47449"/>
                  </a:lnTo>
                  <a:lnTo>
                    <a:pt x="1350196" y="47449"/>
                  </a:lnTo>
                  <a:lnTo>
                    <a:pt x="1620235" y="94899"/>
                  </a:lnTo>
                  <a:lnTo>
                    <a:pt x="1890275" y="332147"/>
                  </a:lnTo>
                  <a:lnTo>
                    <a:pt x="2160314" y="0"/>
                  </a:lnTo>
                  <a:lnTo>
                    <a:pt x="2430353" y="284697"/>
                  </a:lnTo>
                  <a:lnTo>
                    <a:pt x="2700393" y="284697"/>
                  </a:lnTo>
                  <a:lnTo>
                    <a:pt x="2970432" y="284697"/>
                  </a:lnTo>
                  <a:lnTo>
                    <a:pt x="3240471" y="332147"/>
                  </a:lnTo>
                  <a:lnTo>
                    <a:pt x="3510510" y="379596"/>
                  </a:lnTo>
                  <a:lnTo>
                    <a:pt x="3780550" y="427046"/>
                  </a:lnTo>
                  <a:lnTo>
                    <a:pt x="4050589" y="189798"/>
                  </a:lnTo>
                  <a:lnTo>
                    <a:pt x="4320628" y="189798"/>
                  </a:lnTo>
                  <a:lnTo>
                    <a:pt x="4590668" y="0"/>
                  </a:lnTo>
                  <a:lnTo>
                    <a:pt x="4860707" y="616844"/>
                  </a:lnTo>
                  <a:lnTo>
                    <a:pt x="5130746" y="664294"/>
                  </a:lnTo>
                  <a:lnTo>
                    <a:pt x="5400786" y="616844"/>
                  </a:lnTo>
                  <a:lnTo>
                    <a:pt x="5670825" y="569395"/>
                  </a:lnTo>
                  <a:lnTo>
                    <a:pt x="5940864" y="616844"/>
                  </a:lnTo>
                </a:path>
              </a:pathLst>
            </a:custGeom>
            <a:ln w="27101" cap="flat">
              <a:solidFill>
                <a:srgbClr val="FB9A99">
                  <a:alpha val="100000"/>
                </a:srgbClr>
              </a:solidFill>
              <a:prstDash val="solid"/>
              <a:round/>
            </a:ln>
          </p:spPr>
          <p:txBody>
            <a:bodyPr/>
            <a:lstStyle/>
            <a:p/>
          </p:txBody>
        </p:sp>
        <p:sp>
          <p:nvSpPr>
            <p:cNvPr id="48" name="pl48"/>
            <p:cNvSpPr/>
            <p:nvPr/>
          </p:nvSpPr>
          <p:spPr>
            <a:xfrm>
              <a:off x="7629749" y="800671"/>
              <a:ext cx="729112" cy="407256"/>
            </a:xfrm>
            <a:custGeom>
              <a:avLst/>
              <a:pathLst>
                <a:path w="729112" h="407256">
                  <a:moveTo>
                    <a:pt x="729112" y="0"/>
                  </a:moveTo>
                  <a:lnTo>
                    <a:pt x="0" y="407256"/>
                  </a:lnTo>
                </a:path>
              </a:pathLst>
            </a:custGeom>
          </p:spPr>
          <p:txBody>
            <a:bodyPr/>
            <a:lstStyle/>
            <a:p/>
          </p:txBody>
        </p:sp>
        <p:sp>
          <p:nvSpPr>
            <p:cNvPr id="49" name="pl49"/>
            <p:cNvSpPr/>
            <p:nvPr/>
          </p:nvSpPr>
          <p:spPr>
            <a:xfrm>
              <a:off x="7630850" y="1065128"/>
              <a:ext cx="727852" cy="333454"/>
            </a:xfrm>
            <a:custGeom>
              <a:avLst/>
              <a:pathLst>
                <a:path w="727852" h="333454">
                  <a:moveTo>
                    <a:pt x="727852" y="0"/>
                  </a:moveTo>
                  <a:lnTo>
                    <a:pt x="0" y="333454"/>
                  </a:lnTo>
                </a:path>
              </a:pathLst>
            </a:custGeom>
          </p:spPr>
          <p:txBody>
            <a:bodyPr/>
            <a:lstStyle/>
            <a:p/>
          </p:txBody>
        </p:sp>
        <p:sp>
          <p:nvSpPr>
            <p:cNvPr id="50" name="pl50"/>
            <p:cNvSpPr/>
            <p:nvPr/>
          </p:nvSpPr>
          <p:spPr>
            <a:xfrm>
              <a:off x="7633636" y="1324572"/>
              <a:ext cx="694947" cy="125035"/>
            </a:xfrm>
            <a:custGeom>
              <a:avLst/>
              <a:pathLst>
                <a:path w="694947" h="125035">
                  <a:moveTo>
                    <a:pt x="694947" y="0"/>
                  </a:moveTo>
                  <a:lnTo>
                    <a:pt x="0" y="125035"/>
                  </a:lnTo>
                </a:path>
              </a:pathLst>
            </a:custGeom>
          </p:spPr>
          <p:txBody>
            <a:bodyPr/>
            <a:lstStyle/>
            <a:p/>
          </p:txBody>
        </p:sp>
        <p:sp>
          <p:nvSpPr>
            <p:cNvPr id="51" name="pl51"/>
            <p:cNvSpPr/>
            <p:nvPr/>
          </p:nvSpPr>
          <p:spPr>
            <a:xfrm>
              <a:off x="7634119" y="1501961"/>
              <a:ext cx="802976" cy="79178"/>
            </a:xfrm>
            <a:custGeom>
              <a:avLst/>
              <a:pathLst>
                <a:path w="802976" h="79178">
                  <a:moveTo>
                    <a:pt x="802976" y="79178"/>
                  </a:moveTo>
                  <a:lnTo>
                    <a:pt x="0" y="0"/>
                  </a:lnTo>
                </a:path>
              </a:pathLst>
            </a:custGeom>
          </p:spPr>
          <p:txBody>
            <a:bodyPr/>
            <a:lstStyle/>
            <a:p/>
          </p:txBody>
        </p:sp>
        <p:sp>
          <p:nvSpPr>
            <p:cNvPr id="52" name="pl52"/>
            <p:cNvSpPr/>
            <p:nvPr/>
          </p:nvSpPr>
          <p:spPr>
            <a:xfrm>
              <a:off x="7631294" y="1506506"/>
              <a:ext cx="793731" cy="331896"/>
            </a:xfrm>
            <a:custGeom>
              <a:avLst/>
              <a:pathLst>
                <a:path w="793731" h="331896">
                  <a:moveTo>
                    <a:pt x="793731" y="331896"/>
                  </a:moveTo>
                  <a:lnTo>
                    <a:pt x="0" y="0"/>
                  </a:lnTo>
                </a:path>
              </a:pathLst>
            </a:custGeom>
          </p:spPr>
          <p:txBody>
            <a:bodyPr/>
            <a:lstStyle/>
            <a:p/>
          </p:txBody>
        </p:sp>
        <p:sp>
          <p:nvSpPr>
            <p:cNvPr id="53" name="pl53"/>
            <p:cNvSpPr/>
            <p:nvPr/>
          </p:nvSpPr>
          <p:spPr>
            <a:xfrm>
              <a:off x="7628137" y="1556215"/>
              <a:ext cx="754808" cy="541903"/>
            </a:xfrm>
            <a:custGeom>
              <a:avLst/>
              <a:pathLst>
                <a:path w="754808" h="541903">
                  <a:moveTo>
                    <a:pt x="754808" y="541903"/>
                  </a:moveTo>
                  <a:lnTo>
                    <a:pt x="0" y="0"/>
                  </a:lnTo>
                </a:path>
              </a:pathLst>
            </a:custGeom>
          </p:spPr>
          <p:txBody>
            <a:bodyPr/>
            <a:lstStyle/>
            <a:p/>
          </p:txBody>
        </p:sp>
        <p:sp>
          <p:nvSpPr>
            <p:cNvPr id="54" name="pl54"/>
            <p:cNvSpPr/>
            <p:nvPr/>
          </p:nvSpPr>
          <p:spPr>
            <a:xfrm>
              <a:off x="7626035" y="1604658"/>
              <a:ext cx="774907" cy="753524"/>
            </a:xfrm>
            <a:custGeom>
              <a:avLst/>
              <a:pathLst>
                <a:path w="774907" h="753524">
                  <a:moveTo>
                    <a:pt x="774907" y="753524"/>
                  </a:moveTo>
                  <a:lnTo>
                    <a:pt x="0" y="0"/>
                  </a:lnTo>
                </a:path>
              </a:pathLst>
            </a:custGeom>
          </p:spPr>
          <p:txBody>
            <a:bodyPr/>
            <a:lstStyle/>
            <a:p/>
          </p:txBody>
        </p:sp>
        <p:sp>
          <p:nvSpPr>
            <p:cNvPr id="55" name="pl55"/>
            <p:cNvSpPr/>
            <p:nvPr/>
          </p:nvSpPr>
          <p:spPr>
            <a:xfrm>
              <a:off x="7624000" y="1652820"/>
              <a:ext cx="734861" cy="968104"/>
            </a:xfrm>
            <a:custGeom>
              <a:avLst/>
              <a:pathLst>
                <a:path w="734861" h="968104">
                  <a:moveTo>
                    <a:pt x="734861" y="968104"/>
                  </a:moveTo>
                  <a:lnTo>
                    <a:pt x="0" y="0"/>
                  </a:lnTo>
                </a:path>
              </a:pathLst>
            </a:custGeom>
          </p:spPr>
          <p:txBody>
            <a:bodyPr/>
            <a:lstStyle/>
            <a:p/>
          </p:txBody>
        </p:sp>
        <p:sp>
          <p:nvSpPr>
            <p:cNvPr id="56" name="pl56"/>
            <p:cNvSpPr/>
            <p:nvPr/>
          </p:nvSpPr>
          <p:spPr>
            <a:xfrm>
              <a:off x="7622067" y="1653315"/>
              <a:ext cx="670364" cy="1230501"/>
            </a:xfrm>
            <a:custGeom>
              <a:avLst/>
              <a:pathLst>
                <a:path w="670364" h="1230501">
                  <a:moveTo>
                    <a:pt x="670364" y="1230501"/>
                  </a:moveTo>
                  <a:lnTo>
                    <a:pt x="0" y="0"/>
                  </a:lnTo>
                </a:path>
              </a:pathLst>
            </a:custGeom>
          </p:spPr>
          <p:txBody>
            <a:bodyPr/>
            <a:lstStyle/>
            <a:p/>
          </p:txBody>
        </p:sp>
        <p:sp>
          <p:nvSpPr>
            <p:cNvPr id="57" name="pl57"/>
            <p:cNvSpPr/>
            <p:nvPr/>
          </p:nvSpPr>
          <p:spPr>
            <a:xfrm>
              <a:off x="7627784" y="2600295"/>
              <a:ext cx="724989" cy="548118"/>
            </a:xfrm>
            <a:custGeom>
              <a:avLst/>
              <a:pathLst>
                <a:path w="724989" h="548118">
                  <a:moveTo>
                    <a:pt x="724989" y="548118"/>
                  </a:moveTo>
                  <a:lnTo>
                    <a:pt x="0" y="0"/>
                  </a:lnTo>
                </a:path>
              </a:pathLst>
            </a:custGeom>
          </p:spPr>
          <p:txBody>
            <a:bodyPr/>
            <a:lstStyle/>
            <a:p/>
          </p:txBody>
        </p:sp>
        <p:sp>
          <p:nvSpPr>
            <p:cNvPr id="58" name="pl58"/>
            <p:cNvSpPr/>
            <p:nvPr/>
          </p:nvSpPr>
          <p:spPr>
            <a:xfrm>
              <a:off x="7634339" y="3635424"/>
              <a:ext cx="748606" cy="2"/>
            </a:xfrm>
            <a:custGeom>
              <a:avLst/>
              <a:pathLst>
                <a:path w="748606" h="2">
                  <a:moveTo>
                    <a:pt x="748606" y="0"/>
                  </a:moveTo>
                  <a:lnTo>
                    <a:pt x="0" y="2"/>
                  </a:lnTo>
                </a:path>
              </a:pathLst>
            </a:custGeom>
          </p:spPr>
          <p:txBody>
            <a:bodyPr/>
            <a:lstStyle/>
            <a:p/>
          </p:txBody>
        </p:sp>
        <p:sp>
          <p:nvSpPr>
            <p:cNvPr id="59" name="pg59"/>
            <p:cNvSpPr/>
            <p:nvPr/>
          </p:nvSpPr>
          <p:spPr>
            <a:xfrm>
              <a:off x="8290281" y="70898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0" name="tx60"/>
            <p:cNvSpPr/>
            <p:nvPr/>
          </p:nvSpPr>
          <p:spPr>
            <a:xfrm>
              <a:off x="8313141" y="75052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93%</a:t>
              </a:r>
            </a:p>
          </p:txBody>
        </p:sp>
        <p:sp>
          <p:nvSpPr>
            <p:cNvPr id="61" name="pg61"/>
            <p:cNvSpPr/>
            <p:nvPr/>
          </p:nvSpPr>
          <p:spPr>
            <a:xfrm>
              <a:off x="8290122" y="973893"/>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2" name="tx62"/>
            <p:cNvSpPr/>
            <p:nvPr/>
          </p:nvSpPr>
          <p:spPr>
            <a:xfrm>
              <a:off x="8312982" y="1015431"/>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89%</a:t>
              </a:r>
            </a:p>
          </p:txBody>
        </p:sp>
        <p:sp>
          <p:nvSpPr>
            <p:cNvPr id="63" name="pg63"/>
            <p:cNvSpPr/>
            <p:nvPr/>
          </p:nvSpPr>
          <p:spPr>
            <a:xfrm>
              <a:off x="8260004" y="1237075"/>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4" name="tx64"/>
            <p:cNvSpPr/>
            <p:nvPr/>
          </p:nvSpPr>
          <p:spPr>
            <a:xfrm>
              <a:off x="8282864" y="1259928"/>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88%</a:t>
              </a:r>
            </a:p>
          </p:txBody>
        </p:sp>
        <p:sp>
          <p:nvSpPr>
            <p:cNvPr id="65" name="pg65"/>
            <p:cNvSpPr/>
            <p:nvPr/>
          </p:nvSpPr>
          <p:spPr>
            <a:xfrm>
              <a:off x="8368515" y="1497639"/>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6" name="tx66"/>
            <p:cNvSpPr/>
            <p:nvPr/>
          </p:nvSpPr>
          <p:spPr>
            <a:xfrm>
              <a:off x="8391375" y="1539177"/>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87%</a:t>
              </a:r>
            </a:p>
          </p:txBody>
        </p:sp>
        <p:sp>
          <p:nvSpPr>
            <p:cNvPr id="67" name="pg67"/>
            <p:cNvSpPr/>
            <p:nvPr/>
          </p:nvSpPr>
          <p:spPr>
            <a:xfrm>
              <a:off x="8356446" y="1759827"/>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8" name="tx68"/>
            <p:cNvSpPr/>
            <p:nvPr/>
          </p:nvSpPr>
          <p:spPr>
            <a:xfrm>
              <a:off x="8379306" y="1801365"/>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87%</a:t>
              </a:r>
            </a:p>
          </p:txBody>
        </p:sp>
        <p:sp>
          <p:nvSpPr>
            <p:cNvPr id="69" name="pg69"/>
            <p:cNvSpPr/>
            <p:nvPr/>
          </p:nvSpPr>
          <p:spPr>
            <a:xfrm>
              <a:off x="8314365" y="202068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70" name="tx70"/>
            <p:cNvSpPr/>
            <p:nvPr/>
          </p:nvSpPr>
          <p:spPr>
            <a:xfrm>
              <a:off x="8337225" y="206222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86%</a:t>
              </a:r>
            </a:p>
          </p:txBody>
        </p:sp>
        <p:sp>
          <p:nvSpPr>
            <p:cNvPr id="71" name="pg71"/>
            <p:cNvSpPr/>
            <p:nvPr/>
          </p:nvSpPr>
          <p:spPr>
            <a:xfrm>
              <a:off x="8332362" y="2280136"/>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2" name="tx72"/>
            <p:cNvSpPr/>
            <p:nvPr/>
          </p:nvSpPr>
          <p:spPr>
            <a:xfrm>
              <a:off x="8355222" y="2321674"/>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85%</a:t>
              </a:r>
            </a:p>
          </p:txBody>
        </p:sp>
        <p:sp>
          <p:nvSpPr>
            <p:cNvPr id="73" name="pg73"/>
            <p:cNvSpPr/>
            <p:nvPr/>
          </p:nvSpPr>
          <p:spPr>
            <a:xfrm>
              <a:off x="8290281" y="254228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4" name="tx74"/>
            <p:cNvSpPr/>
            <p:nvPr/>
          </p:nvSpPr>
          <p:spPr>
            <a:xfrm>
              <a:off x="8313141" y="258382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84%</a:t>
              </a:r>
            </a:p>
          </p:txBody>
        </p:sp>
        <p:sp>
          <p:nvSpPr>
            <p:cNvPr id="75" name="pg75"/>
            <p:cNvSpPr/>
            <p:nvPr/>
          </p:nvSpPr>
          <p:spPr>
            <a:xfrm>
              <a:off x="8223851" y="2804414"/>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6" name="tx76"/>
            <p:cNvSpPr/>
            <p:nvPr/>
          </p:nvSpPr>
          <p:spPr>
            <a:xfrm>
              <a:off x="8246711" y="2845952"/>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84%</a:t>
              </a:r>
            </a:p>
          </p:txBody>
        </p:sp>
        <p:sp>
          <p:nvSpPr>
            <p:cNvPr id="77" name="pg77"/>
            <p:cNvSpPr/>
            <p:nvPr/>
          </p:nvSpPr>
          <p:spPr>
            <a:xfrm>
              <a:off x="8284194" y="3071220"/>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2"/>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8" name="tx78"/>
            <p:cNvSpPr/>
            <p:nvPr/>
          </p:nvSpPr>
          <p:spPr>
            <a:xfrm>
              <a:off x="8307054" y="3112758"/>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64%</a:t>
              </a:r>
            </a:p>
          </p:txBody>
        </p:sp>
        <p:sp>
          <p:nvSpPr>
            <p:cNvPr id="79" name="pg79"/>
            <p:cNvSpPr/>
            <p:nvPr/>
          </p:nvSpPr>
          <p:spPr>
            <a:xfrm>
              <a:off x="8314365" y="355090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59244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42%</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030897" y="401416"/>
              <a:ext cx="37698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Republic of Moldova,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ROTAC had the lowest coverage of all vaccines (64%), followed by MCV1 (84%).
Coverage of 9 vaccines decreased (DTP3, HepB3, Hib3, IPV1, MCV1, MCV2, Polio3, RotaC and Rubella) and 2 vaccines increased (HPVc and PcV3) compared to respective coverage in 2019.
Coverage of 4 vaccines decreased (DTP3, MCV1, RotaC and Rubella), 5 vaccines were the same (HPVc, HepB3, Hib3, MCV2 and PcV3), and 2 vaccines increased (IPV1 and Polio3)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207814" y="870398"/>
              <a:ext cx="361082" cy="0"/>
            </a:xfrm>
            <a:custGeom>
              <a:avLst/>
              <a:pathLst>
                <a:path w="361082" h="0">
                  <a:moveTo>
                    <a:pt x="0" y="0"/>
                  </a:moveTo>
                  <a:lnTo>
                    <a:pt x="72216" y="0"/>
                  </a:lnTo>
                  <a:lnTo>
                    <a:pt x="72216" y="0"/>
                  </a:lnTo>
                  <a:lnTo>
                    <a:pt x="144432" y="0"/>
                  </a:lnTo>
                  <a:lnTo>
                    <a:pt x="216649" y="0"/>
                  </a:lnTo>
                  <a:lnTo>
                    <a:pt x="361082" y="0"/>
                  </a:lnTo>
                </a:path>
              </a:pathLst>
            </a:custGeom>
            <a:ln w="116535" cap="flat">
              <a:solidFill>
                <a:srgbClr val="E8E8E8">
                  <a:alpha val="100000"/>
                </a:srgbClr>
              </a:solidFill>
              <a:prstDash val="solid"/>
              <a:round/>
            </a:ln>
          </p:spPr>
          <p:txBody>
            <a:bodyPr/>
            <a:lstStyle/>
            <a:p/>
          </p:txBody>
        </p:sp>
        <p:sp>
          <p:nvSpPr>
            <p:cNvPr id="23" name="pl23"/>
            <p:cNvSpPr/>
            <p:nvPr/>
          </p:nvSpPr>
          <p:spPr>
            <a:xfrm>
              <a:off x="7702299" y="1220700"/>
              <a:ext cx="361082" cy="0"/>
            </a:xfrm>
            <a:custGeom>
              <a:avLst/>
              <a:pathLst>
                <a:path w="361082" h="0">
                  <a:moveTo>
                    <a:pt x="0" y="0"/>
                  </a:moveTo>
                  <a:lnTo>
                    <a:pt x="72216" y="0"/>
                  </a:lnTo>
                  <a:lnTo>
                    <a:pt x="72216" y="0"/>
                  </a:lnTo>
                  <a:lnTo>
                    <a:pt x="72216" y="0"/>
                  </a:lnTo>
                  <a:lnTo>
                    <a:pt x="216649" y="0"/>
                  </a:lnTo>
                  <a:lnTo>
                    <a:pt x="361082" y="0"/>
                  </a:lnTo>
                </a:path>
              </a:pathLst>
            </a:custGeom>
            <a:ln w="116535" cap="flat">
              <a:solidFill>
                <a:srgbClr val="E8E8E8">
                  <a:alpha val="100000"/>
                </a:srgbClr>
              </a:solidFill>
              <a:prstDash val="solid"/>
              <a:round/>
            </a:ln>
          </p:spPr>
          <p:txBody>
            <a:bodyPr/>
            <a:lstStyle/>
            <a:p/>
          </p:txBody>
        </p:sp>
        <p:sp>
          <p:nvSpPr>
            <p:cNvPr id="24" name="pl24"/>
            <p:cNvSpPr/>
            <p:nvPr/>
          </p:nvSpPr>
          <p:spPr>
            <a:xfrm>
              <a:off x="7702299" y="1571001"/>
              <a:ext cx="361082" cy="0"/>
            </a:xfrm>
            <a:custGeom>
              <a:avLst/>
              <a:pathLst>
                <a:path w="361082" h="0">
                  <a:moveTo>
                    <a:pt x="0" y="0"/>
                  </a:moveTo>
                  <a:lnTo>
                    <a:pt x="0" y="0"/>
                  </a:lnTo>
                  <a:lnTo>
                    <a:pt x="72216" y="0"/>
                  </a:lnTo>
                  <a:lnTo>
                    <a:pt x="72216" y="0"/>
                  </a:lnTo>
                  <a:lnTo>
                    <a:pt x="144432" y="0"/>
                  </a:lnTo>
                  <a:lnTo>
                    <a:pt x="361082" y="0"/>
                  </a:lnTo>
                </a:path>
              </a:pathLst>
            </a:custGeom>
            <a:ln w="116535" cap="flat">
              <a:solidFill>
                <a:srgbClr val="E8E8E8">
                  <a:alpha val="100000"/>
                </a:srgbClr>
              </a:solidFill>
              <a:prstDash val="solid"/>
              <a:round/>
            </a:ln>
          </p:spPr>
          <p:txBody>
            <a:bodyPr/>
            <a:lstStyle/>
            <a:p/>
          </p:txBody>
        </p:sp>
        <p:sp>
          <p:nvSpPr>
            <p:cNvPr id="25" name="pl25"/>
            <p:cNvSpPr/>
            <p:nvPr/>
          </p:nvSpPr>
          <p:spPr>
            <a:xfrm>
              <a:off x="7774515" y="1921302"/>
              <a:ext cx="505514" cy="0"/>
            </a:xfrm>
            <a:custGeom>
              <a:avLst/>
              <a:pathLst>
                <a:path w="505514" h="0">
                  <a:moveTo>
                    <a:pt x="0" y="0"/>
                  </a:moveTo>
                  <a:lnTo>
                    <a:pt x="0" y="0"/>
                  </a:lnTo>
                  <a:lnTo>
                    <a:pt x="72216" y="0"/>
                  </a:lnTo>
                  <a:lnTo>
                    <a:pt x="72216" y="0"/>
                  </a:lnTo>
                  <a:lnTo>
                    <a:pt x="216649" y="0"/>
                  </a:lnTo>
                  <a:lnTo>
                    <a:pt x="505514" y="0"/>
                  </a:lnTo>
                </a:path>
              </a:pathLst>
            </a:custGeom>
            <a:ln w="116535" cap="flat">
              <a:solidFill>
                <a:srgbClr val="E8E8E8">
                  <a:alpha val="100000"/>
                </a:srgbClr>
              </a:solidFill>
              <a:prstDash val="solid"/>
              <a:round/>
            </a:ln>
          </p:spPr>
          <p:txBody>
            <a:bodyPr/>
            <a:lstStyle/>
            <a:p/>
          </p:txBody>
        </p:sp>
        <p:sp>
          <p:nvSpPr>
            <p:cNvPr id="26" name="pl26"/>
            <p:cNvSpPr/>
            <p:nvPr/>
          </p:nvSpPr>
          <p:spPr>
            <a:xfrm>
              <a:off x="8207814" y="2271604"/>
              <a:ext cx="216649" cy="0"/>
            </a:xfrm>
            <a:custGeom>
              <a:avLst/>
              <a:pathLst>
                <a:path w="216649" h="0">
                  <a:moveTo>
                    <a:pt x="0" y="0"/>
                  </a:moveTo>
                  <a:lnTo>
                    <a:pt x="0" y="0"/>
                  </a:lnTo>
                  <a:lnTo>
                    <a:pt x="0" y="0"/>
                  </a:lnTo>
                  <a:lnTo>
                    <a:pt x="72216" y="0"/>
                  </a:lnTo>
                  <a:lnTo>
                    <a:pt x="144432" y="0"/>
                  </a:lnTo>
                  <a:lnTo>
                    <a:pt x="216649" y="0"/>
                  </a:lnTo>
                </a:path>
              </a:pathLst>
            </a:custGeom>
            <a:ln w="116535" cap="flat">
              <a:solidFill>
                <a:srgbClr val="E8E8E8">
                  <a:alpha val="100000"/>
                </a:srgbClr>
              </a:solidFill>
              <a:prstDash val="solid"/>
              <a:round/>
            </a:ln>
          </p:spPr>
          <p:txBody>
            <a:bodyPr/>
            <a:lstStyle/>
            <a:p/>
          </p:txBody>
        </p:sp>
        <p:sp>
          <p:nvSpPr>
            <p:cNvPr id="27" name="pl27"/>
            <p:cNvSpPr/>
            <p:nvPr/>
          </p:nvSpPr>
          <p:spPr>
            <a:xfrm>
              <a:off x="7702299" y="2621905"/>
              <a:ext cx="288865" cy="0"/>
            </a:xfrm>
            <a:custGeom>
              <a:avLst/>
              <a:pathLst>
                <a:path w="288865" h="0">
                  <a:moveTo>
                    <a:pt x="0" y="0"/>
                  </a:moveTo>
                  <a:lnTo>
                    <a:pt x="72216" y="0"/>
                  </a:lnTo>
                  <a:lnTo>
                    <a:pt x="72216" y="0"/>
                  </a:lnTo>
                  <a:lnTo>
                    <a:pt x="72216" y="0"/>
                  </a:lnTo>
                  <a:lnTo>
                    <a:pt x="72216" y="0"/>
                  </a:lnTo>
                  <a:lnTo>
                    <a:pt x="288865" y="0"/>
                  </a:lnTo>
                </a:path>
              </a:pathLst>
            </a:custGeom>
            <a:ln w="116535" cap="flat">
              <a:solidFill>
                <a:srgbClr val="E8E8E8">
                  <a:alpha val="100000"/>
                </a:srgbClr>
              </a:solidFill>
              <a:prstDash val="solid"/>
              <a:round/>
            </a:ln>
          </p:spPr>
          <p:txBody>
            <a:bodyPr/>
            <a:lstStyle/>
            <a:p/>
          </p:txBody>
        </p:sp>
        <p:sp>
          <p:nvSpPr>
            <p:cNvPr id="28" name="pl28"/>
            <p:cNvSpPr/>
            <p:nvPr/>
          </p:nvSpPr>
          <p:spPr>
            <a:xfrm>
              <a:off x="7557866" y="2972206"/>
              <a:ext cx="1011029" cy="0"/>
            </a:xfrm>
            <a:custGeom>
              <a:avLst/>
              <a:pathLst>
                <a:path w="1011029" h="0">
                  <a:moveTo>
                    <a:pt x="0" y="0"/>
                  </a:moveTo>
                  <a:lnTo>
                    <a:pt x="144432" y="0"/>
                  </a:lnTo>
                  <a:lnTo>
                    <a:pt x="216649" y="0"/>
                  </a:lnTo>
                  <a:lnTo>
                    <a:pt x="505514" y="0"/>
                  </a:lnTo>
                  <a:lnTo>
                    <a:pt x="505514" y="0"/>
                  </a:lnTo>
                  <a:lnTo>
                    <a:pt x="1011029" y="0"/>
                  </a:lnTo>
                </a:path>
              </a:pathLst>
            </a:custGeom>
            <a:ln w="116535" cap="flat">
              <a:solidFill>
                <a:srgbClr val="E8E8E8">
                  <a:alpha val="100000"/>
                </a:srgbClr>
              </a:solidFill>
              <a:prstDash val="solid"/>
              <a:round/>
            </a:ln>
          </p:spPr>
          <p:txBody>
            <a:bodyPr/>
            <a:lstStyle/>
            <a:p/>
          </p:txBody>
        </p:sp>
        <p:sp>
          <p:nvSpPr>
            <p:cNvPr id="29" name="pl29"/>
            <p:cNvSpPr/>
            <p:nvPr/>
          </p:nvSpPr>
          <p:spPr>
            <a:xfrm>
              <a:off x="7485650" y="3322508"/>
              <a:ext cx="1011029" cy="0"/>
            </a:xfrm>
            <a:custGeom>
              <a:avLst/>
              <a:pathLst>
                <a:path w="1011029" h="0">
                  <a:moveTo>
                    <a:pt x="0" y="0"/>
                  </a:moveTo>
                  <a:lnTo>
                    <a:pt x="72216" y="0"/>
                  </a:lnTo>
                  <a:lnTo>
                    <a:pt x="72216" y="0"/>
                  </a:lnTo>
                  <a:lnTo>
                    <a:pt x="72216" y="0"/>
                  </a:lnTo>
                  <a:lnTo>
                    <a:pt x="144432" y="0"/>
                  </a:lnTo>
                  <a:lnTo>
                    <a:pt x="1011029" y="0"/>
                  </a:lnTo>
                </a:path>
              </a:pathLst>
            </a:custGeom>
            <a:ln w="116535" cap="flat">
              <a:solidFill>
                <a:srgbClr val="E8E8E8">
                  <a:alpha val="100000"/>
                </a:srgbClr>
              </a:solidFill>
              <a:prstDash val="solid"/>
              <a:round/>
            </a:ln>
          </p:spPr>
          <p:txBody>
            <a:bodyPr/>
            <a:lstStyle/>
            <a:p/>
          </p:txBody>
        </p:sp>
        <p:sp>
          <p:nvSpPr>
            <p:cNvPr id="30" name="pl30"/>
            <p:cNvSpPr/>
            <p:nvPr/>
          </p:nvSpPr>
          <p:spPr>
            <a:xfrm>
              <a:off x="8135597" y="3672809"/>
              <a:ext cx="216649" cy="0"/>
            </a:xfrm>
            <a:custGeom>
              <a:avLst/>
              <a:pathLst>
                <a:path w="216649" h="0">
                  <a:moveTo>
                    <a:pt x="0" y="0"/>
                  </a:moveTo>
                  <a:lnTo>
                    <a:pt x="72216" y="0"/>
                  </a:lnTo>
                  <a:lnTo>
                    <a:pt x="72216" y="0"/>
                  </a:lnTo>
                  <a:lnTo>
                    <a:pt x="72216" y="0"/>
                  </a:lnTo>
                  <a:lnTo>
                    <a:pt x="72216" y="0"/>
                  </a:lnTo>
                  <a:lnTo>
                    <a:pt x="216649" y="0"/>
                  </a:lnTo>
                </a:path>
              </a:pathLst>
            </a:custGeom>
            <a:ln w="116535" cap="flat">
              <a:solidFill>
                <a:srgbClr val="E8E8E8">
                  <a:alpha val="100000"/>
                </a:srgbClr>
              </a:solidFill>
              <a:prstDash val="solid"/>
              <a:round/>
            </a:ln>
          </p:spPr>
          <p:txBody>
            <a:bodyPr/>
            <a:lstStyle/>
            <a:p/>
          </p:txBody>
        </p:sp>
        <p:sp>
          <p:nvSpPr>
            <p:cNvPr id="31" name="pl31"/>
            <p:cNvSpPr/>
            <p:nvPr/>
          </p:nvSpPr>
          <p:spPr>
            <a:xfrm>
              <a:off x="6691269" y="4023110"/>
              <a:ext cx="938813" cy="0"/>
            </a:xfrm>
            <a:custGeom>
              <a:avLst/>
              <a:pathLst>
                <a:path w="938813" h="0">
                  <a:moveTo>
                    <a:pt x="0" y="0"/>
                  </a:moveTo>
                  <a:lnTo>
                    <a:pt x="433298" y="0"/>
                  </a:lnTo>
                  <a:lnTo>
                    <a:pt x="505514" y="0"/>
                  </a:lnTo>
                  <a:lnTo>
                    <a:pt x="577731" y="0"/>
                  </a:lnTo>
                  <a:lnTo>
                    <a:pt x="938813" y="0"/>
                  </a:lnTo>
                  <a:lnTo>
                    <a:pt x="938813" y="0"/>
                  </a:lnTo>
                </a:path>
              </a:pathLst>
            </a:custGeom>
            <a:ln w="116535" cap="flat">
              <a:solidFill>
                <a:srgbClr val="E8E8E8">
                  <a:alpha val="100000"/>
                </a:srgbClr>
              </a:solidFill>
              <a:prstDash val="solid"/>
              <a:round/>
            </a:ln>
          </p:spPr>
          <p:txBody>
            <a:bodyPr/>
            <a:lstStyle/>
            <a:p/>
          </p:txBody>
        </p:sp>
        <p:sp>
          <p:nvSpPr>
            <p:cNvPr id="32" name="pl32"/>
            <p:cNvSpPr/>
            <p:nvPr/>
          </p:nvSpPr>
          <p:spPr>
            <a:xfrm>
              <a:off x="7774515" y="4373412"/>
              <a:ext cx="505514" cy="0"/>
            </a:xfrm>
            <a:custGeom>
              <a:avLst/>
              <a:pathLst>
                <a:path w="505514" h="0">
                  <a:moveTo>
                    <a:pt x="0" y="0"/>
                  </a:moveTo>
                  <a:lnTo>
                    <a:pt x="72216" y="0"/>
                  </a:lnTo>
                  <a:lnTo>
                    <a:pt x="72216" y="0"/>
                  </a:lnTo>
                  <a:lnTo>
                    <a:pt x="72216" y="0"/>
                  </a:lnTo>
                  <a:lnTo>
                    <a:pt x="144432" y="0"/>
                  </a:lnTo>
                  <a:lnTo>
                    <a:pt x="505514" y="0"/>
                  </a:lnTo>
                </a:path>
              </a:pathLst>
            </a:custGeom>
            <a:ln w="116535" cap="flat">
              <a:solidFill>
                <a:srgbClr val="E8E8E8">
                  <a:alpha val="100000"/>
                </a:srgbClr>
              </a:solidFill>
              <a:prstDash val="solid"/>
              <a:round/>
            </a:ln>
          </p:spPr>
          <p:txBody>
            <a:bodyPr/>
            <a:lstStyle/>
            <a:p/>
          </p:txBody>
        </p:sp>
        <p:sp>
          <p:nvSpPr>
            <p:cNvPr id="33" name="pl33"/>
            <p:cNvSpPr/>
            <p:nvPr/>
          </p:nvSpPr>
          <p:spPr>
            <a:xfrm>
              <a:off x="7485650" y="4723713"/>
              <a:ext cx="1011029" cy="0"/>
            </a:xfrm>
            <a:custGeom>
              <a:avLst/>
              <a:pathLst>
                <a:path w="1011029" h="0">
                  <a:moveTo>
                    <a:pt x="0" y="0"/>
                  </a:moveTo>
                  <a:lnTo>
                    <a:pt x="72216" y="0"/>
                  </a:lnTo>
                  <a:lnTo>
                    <a:pt x="72216" y="0"/>
                  </a:lnTo>
                  <a:lnTo>
                    <a:pt x="72216" y="0"/>
                  </a:lnTo>
                  <a:lnTo>
                    <a:pt x="144432" y="0"/>
                  </a:lnTo>
                  <a:lnTo>
                    <a:pt x="1011029" y="0"/>
                  </a:lnTo>
                </a:path>
              </a:pathLst>
            </a:custGeom>
            <a:ln w="116535" cap="flat">
              <a:solidFill>
                <a:srgbClr val="E8E8E8">
                  <a:alpha val="100000"/>
                </a:srgbClr>
              </a:solidFill>
              <a:prstDash val="solid"/>
              <a:round/>
            </a:ln>
          </p:spPr>
          <p:txBody>
            <a:bodyPr/>
            <a:lstStyle/>
            <a:p/>
          </p:txBody>
        </p:sp>
        <p:sp>
          <p:nvSpPr>
            <p:cNvPr id="34" name="pl34"/>
            <p:cNvSpPr/>
            <p:nvPr/>
          </p:nvSpPr>
          <p:spPr>
            <a:xfrm>
              <a:off x="5535807" y="5074015"/>
              <a:ext cx="938813" cy="0"/>
            </a:xfrm>
            <a:custGeom>
              <a:avLst/>
              <a:pathLst>
                <a:path w="938813" h="0">
                  <a:moveTo>
                    <a:pt x="0" y="0"/>
                  </a:moveTo>
                  <a:lnTo>
                    <a:pt x="288865" y="0"/>
                  </a:lnTo>
                  <a:lnTo>
                    <a:pt x="361082" y="0"/>
                  </a:lnTo>
                  <a:lnTo>
                    <a:pt x="577731" y="0"/>
                  </a:lnTo>
                  <a:lnTo>
                    <a:pt x="722164" y="0"/>
                  </a:lnTo>
                  <a:lnTo>
                    <a:pt x="938813" y="0"/>
                  </a:lnTo>
                </a:path>
              </a:pathLst>
            </a:custGeom>
            <a:ln w="116535" cap="flat">
              <a:solidFill>
                <a:srgbClr val="E8E8E8">
                  <a:alpha val="100000"/>
                </a:srgbClr>
              </a:solidFill>
              <a:prstDash val="solid"/>
              <a:round/>
            </a:ln>
          </p:spPr>
          <p:txBody>
            <a:bodyPr/>
            <a:lstStyle/>
            <a:p/>
          </p:txBody>
        </p:sp>
        <p:sp>
          <p:nvSpPr>
            <p:cNvPr id="35" name="pt35"/>
            <p:cNvSpPr/>
            <p:nvPr/>
          </p:nvSpPr>
          <p:spPr>
            <a:xfrm>
              <a:off x="827553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34774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564396"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203314"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1996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275530"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058881"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69779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770015"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914448"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770015"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770015"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058881"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697799"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770015"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84223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770015"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697799"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275530"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770015"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770015"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98666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84223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84223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203314"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34774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203314"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203314"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1996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275530"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98666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69779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770015"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770015"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770015"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770015"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05888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69779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55336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77001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92179"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55336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481150"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55336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62558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553366"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34774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20331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131097"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20331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20331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20331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26450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6686769"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20068"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7192284"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62558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625582"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275530"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770015"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84223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84223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84223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914448"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492179"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55336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481150"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55336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62558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553366"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253471"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5531307"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820172"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892389"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647012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6109038"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217262"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361695"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217262"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000613"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7711747"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7711747"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8000613"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7711747"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7639531"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8217262"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7783964"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7783964"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8145046"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8361695"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8217262"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7928397"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7711747"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7711747"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8506128"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7495098"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7711747"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8433912"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7567315"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7495098"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8289479"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8145046"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8145046"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7206233"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7567315"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7567315"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8217262"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7783964"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7856180"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8433912"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7567315"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7495098"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6195203"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6411852"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6050770"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600004" y="4993520"/>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53" name="tx153"/>
            <p:cNvSpPr/>
            <p:nvPr/>
          </p:nvSpPr>
          <p:spPr>
            <a:xfrm>
              <a:off x="508103" y="4645315"/>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54" name="tx154"/>
            <p:cNvSpPr/>
            <p:nvPr/>
          </p:nvSpPr>
          <p:spPr>
            <a:xfrm>
              <a:off x="609033" y="429436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55" name="tx155"/>
            <p:cNvSpPr/>
            <p:nvPr/>
          </p:nvSpPr>
          <p:spPr>
            <a:xfrm>
              <a:off x="673364" y="3944067"/>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PcV3</a:t>
              </a:r>
            </a:p>
          </p:txBody>
        </p:sp>
        <p:sp>
          <p:nvSpPr>
            <p:cNvPr id="156" name="tx156"/>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57" name="tx157"/>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8" name="tx158"/>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59" name="tx159"/>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60" name="tx160"/>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61" name="tx161"/>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64" name="tx164"/>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130606" y="398022"/>
              <a:ext cx="414679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Republic of Moldova, 2019-2024</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(91%) and 2023 (87%). DTP1 coverage remained the same in 2024 (87%) compared to 2023, and was lower than in 2019. In 2019-2024, DTP1 coverage was at it's lowest level in 2020 (86%).
In 2023, 9 vaccines had lower coverage than in 2019.
In 2024, 10 vaccines had lower coverage than in 2019.
In 2024, 6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208039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2553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706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9158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86094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0608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5121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080392" y="2854199"/>
              <a:ext cx="5670825" cy="685347"/>
            </a:xfrm>
            <a:custGeom>
              <a:avLst/>
              <a:pathLst>
                <a:path w="5670825" h="685347">
                  <a:moveTo>
                    <a:pt x="0" y="0"/>
                  </a:moveTo>
                  <a:lnTo>
                    <a:pt x="945137" y="137069"/>
                  </a:lnTo>
                  <a:lnTo>
                    <a:pt x="1890275" y="376940"/>
                  </a:lnTo>
                  <a:lnTo>
                    <a:pt x="2835412" y="582545"/>
                  </a:lnTo>
                  <a:lnTo>
                    <a:pt x="3780550" y="685347"/>
                  </a:lnTo>
                  <a:lnTo>
                    <a:pt x="4725687" y="239871"/>
                  </a:lnTo>
                  <a:lnTo>
                    <a:pt x="5670825" y="239871"/>
                  </a:lnTo>
                </a:path>
              </a:pathLst>
            </a:custGeom>
            <a:ln w="29811" cap="flat">
              <a:solidFill>
                <a:srgbClr val="FF0000">
                  <a:alpha val="100000"/>
                </a:srgbClr>
              </a:solidFill>
              <a:prstDash val="solid"/>
              <a:round/>
            </a:ln>
          </p:spPr>
          <p:txBody>
            <a:bodyPr/>
            <a:lstStyle/>
            <a:p/>
          </p:txBody>
        </p:sp>
        <p:sp>
          <p:nvSpPr>
            <p:cNvPr id="25" name="pl25"/>
            <p:cNvSpPr/>
            <p:nvPr/>
          </p:nvSpPr>
          <p:spPr>
            <a:xfrm>
              <a:off x="2080392" y="3265408"/>
              <a:ext cx="5670825" cy="445475"/>
            </a:xfrm>
            <a:custGeom>
              <a:avLst/>
              <a:pathLst>
                <a:path w="5670825" h="445475">
                  <a:moveTo>
                    <a:pt x="0" y="0"/>
                  </a:moveTo>
                  <a:lnTo>
                    <a:pt x="945137" y="445475"/>
                  </a:lnTo>
                  <a:lnTo>
                    <a:pt x="1890275" y="137069"/>
                  </a:lnTo>
                  <a:lnTo>
                    <a:pt x="2835412" y="308406"/>
                  </a:lnTo>
                  <a:lnTo>
                    <a:pt x="3780550" y="137069"/>
                  </a:lnTo>
                  <a:lnTo>
                    <a:pt x="4725687" y="171336"/>
                  </a:lnTo>
                  <a:lnTo>
                    <a:pt x="5670825" y="171336"/>
                  </a:lnTo>
                </a:path>
              </a:pathLst>
            </a:custGeom>
            <a:ln w="29811" cap="flat">
              <a:solidFill>
                <a:srgbClr val="0058AB">
                  <a:alpha val="100000"/>
                </a:srgbClr>
              </a:solidFill>
              <a:prstDash val="solid"/>
              <a:round/>
            </a:ln>
          </p:spPr>
          <p:txBody>
            <a:bodyPr/>
            <a:lstStyle/>
            <a:p/>
          </p:txBody>
        </p:sp>
        <p:sp>
          <p:nvSpPr>
            <p:cNvPr id="26" name="pt26"/>
            <p:cNvSpPr/>
            <p:nvPr/>
          </p:nvSpPr>
          <p:spPr>
            <a:xfrm>
              <a:off x="2055566" y="282937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 name="pt27"/>
            <p:cNvSpPr/>
            <p:nvPr/>
          </p:nvSpPr>
          <p:spPr>
            <a:xfrm>
              <a:off x="3000704" y="29664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8" name="pt28"/>
            <p:cNvSpPr/>
            <p:nvPr/>
          </p:nvSpPr>
          <p:spPr>
            <a:xfrm>
              <a:off x="3945842" y="320631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4890979" y="34119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5836117" y="351472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6781254" y="30692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7726392" y="306924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2055566" y="324058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4" name="pt34"/>
            <p:cNvSpPr/>
            <p:nvPr/>
          </p:nvSpPr>
          <p:spPr>
            <a:xfrm>
              <a:off x="3000704" y="36860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5" name="pt35"/>
            <p:cNvSpPr/>
            <p:nvPr/>
          </p:nvSpPr>
          <p:spPr>
            <a:xfrm>
              <a:off x="3945842" y="33776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6" name="pt36"/>
            <p:cNvSpPr/>
            <p:nvPr/>
          </p:nvSpPr>
          <p:spPr>
            <a:xfrm>
              <a:off x="4890979" y="35489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7" name="pt37"/>
            <p:cNvSpPr/>
            <p:nvPr/>
          </p:nvSpPr>
          <p:spPr>
            <a:xfrm>
              <a:off x="5836117" y="33776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6781254" y="341191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7726392" y="341191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tx40"/>
            <p:cNvSpPr/>
            <p:nvPr/>
          </p:nvSpPr>
          <p:spPr>
            <a:xfrm>
              <a:off x="2080392" y="3336540"/>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47</a:t>
              </a:r>
            </a:p>
          </p:txBody>
        </p:sp>
        <p:sp>
          <p:nvSpPr>
            <p:cNvPr id="41" name="tx41"/>
            <p:cNvSpPr/>
            <p:nvPr/>
          </p:nvSpPr>
          <p:spPr>
            <a:xfrm>
              <a:off x="3025530" y="378046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34</a:t>
              </a:r>
            </a:p>
          </p:txBody>
        </p:sp>
        <p:sp>
          <p:nvSpPr>
            <p:cNvPr id="42" name="tx42"/>
            <p:cNvSpPr/>
            <p:nvPr/>
          </p:nvSpPr>
          <p:spPr>
            <a:xfrm>
              <a:off x="3970668" y="34720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43" name="tx43"/>
            <p:cNvSpPr/>
            <p:nvPr/>
          </p:nvSpPr>
          <p:spPr>
            <a:xfrm>
              <a:off x="4915805" y="3643393"/>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38</a:t>
              </a:r>
            </a:p>
          </p:txBody>
        </p:sp>
        <p:sp>
          <p:nvSpPr>
            <p:cNvPr id="44" name="tx44"/>
            <p:cNvSpPr/>
            <p:nvPr/>
          </p:nvSpPr>
          <p:spPr>
            <a:xfrm>
              <a:off x="5860943" y="34720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43</a:t>
              </a:r>
            </a:p>
          </p:txBody>
        </p:sp>
        <p:sp>
          <p:nvSpPr>
            <p:cNvPr id="45" name="tx45"/>
            <p:cNvSpPr/>
            <p:nvPr/>
          </p:nvSpPr>
          <p:spPr>
            <a:xfrm>
              <a:off x="6806080" y="350758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42</a:t>
              </a:r>
            </a:p>
          </p:txBody>
        </p:sp>
        <p:sp>
          <p:nvSpPr>
            <p:cNvPr id="46" name="tx46"/>
            <p:cNvSpPr/>
            <p:nvPr/>
          </p:nvSpPr>
          <p:spPr>
            <a:xfrm>
              <a:off x="7751218" y="350758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42</a:t>
              </a:r>
            </a:p>
          </p:txBody>
        </p:sp>
        <p:sp>
          <p:nvSpPr>
            <p:cNvPr id="47" name="tx47"/>
            <p:cNvSpPr/>
            <p:nvPr/>
          </p:nvSpPr>
          <p:spPr>
            <a:xfrm>
              <a:off x="2080392" y="26819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48" name="tx48"/>
            <p:cNvSpPr/>
            <p:nvPr/>
          </p:nvSpPr>
          <p:spPr>
            <a:xfrm>
              <a:off x="3025530" y="2820309"/>
              <a:ext cx="110531"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55</a:t>
              </a:r>
            </a:p>
          </p:txBody>
        </p:sp>
        <p:sp>
          <p:nvSpPr>
            <p:cNvPr id="49" name="tx49"/>
            <p:cNvSpPr/>
            <p:nvPr/>
          </p:nvSpPr>
          <p:spPr>
            <a:xfrm>
              <a:off x="3970668" y="30589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48</a:t>
              </a:r>
            </a:p>
          </p:txBody>
        </p:sp>
        <p:sp>
          <p:nvSpPr>
            <p:cNvPr id="50" name="tx50"/>
            <p:cNvSpPr/>
            <p:nvPr/>
          </p:nvSpPr>
          <p:spPr>
            <a:xfrm>
              <a:off x="4915805" y="326573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42</a:t>
              </a:r>
            </a:p>
          </p:txBody>
        </p:sp>
        <p:sp>
          <p:nvSpPr>
            <p:cNvPr id="51" name="tx51"/>
            <p:cNvSpPr/>
            <p:nvPr/>
          </p:nvSpPr>
          <p:spPr>
            <a:xfrm>
              <a:off x="5860943" y="3367277"/>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39</a:t>
              </a:r>
            </a:p>
          </p:txBody>
        </p:sp>
        <p:sp>
          <p:nvSpPr>
            <p:cNvPr id="52" name="tx52"/>
            <p:cNvSpPr/>
            <p:nvPr/>
          </p:nvSpPr>
          <p:spPr>
            <a:xfrm>
              <a:off x="6806080" y="29218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52</a:t>
              </a:r>
            </a:p>
          </p:txBody>
        </p:sp>
        <p:sp>
          <p:nvSpPr>
            <p:cNvPr id="53" name="tx53"/>
            <p:cNvSpPr/>
            <p:nvPr/>
          </p:nvSpPr>
          <p:spPr>
            <a:xfrm>
              <a:off x="7751218" y="292185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52</a:t>
              </a:r>
            </a:p>
          </p:txBody>
        </p:sp>
        <p:sp>
          <p:nvSpPr>
            <p:cNvPr id="54" name="pl54"/>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55" name="rc55"/>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56" name="tx56"/>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57" name="tx57"/>
            <p:cNvSpPr/>
            <p:nvPr/>
          </p:nvSpPr>
          <p:spPr>
            <a:xfrm rot="-5400000">
              <a:off x="195239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58" name="tx58"/>
            <p:cNvSpPr/>
            <p:nvPr/>
          </p:nvSpPr>
          <p:spPr>
            <a:xfrm rot="-5400000">
              <a:off x="28975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59" name="tx59"/>
            <p:cNvSpPr/>
            <p:nvPr/>
          </p:nvSpPr>
          <p:spPr>
            <a:xfrm rot="-5400000">
              <a:off x="384266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60" name="tx60"/>
            <p:cNvSpPr/>
            <p:nvPr/>
          </p:nvSpPr>
          <p:spPr>
            <a:xfrm rot="-5400000">
              <a:off x="47878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61" name="tx61"/>
            <p:cNvSpPr/>
            <p:nvPr/>
          </p:nvSpPr>
          <p:spPr>
            <a:xfrm rot="-5400000">
              <a:off x="57329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62" name="tx62"/>
            <p:cNvSpPr/>
            <p:nvPr/>
          </p:nvSpPr>
          <p:spPr>
            <a:xfrm rot="-5400000">
              <a:off x="6678051"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63" name="tx63"/>
            <p:cNvSpPr/>
            <p:nvPr/>
          </p:nvSpPr>
          <p:spPr>
            <a:xfrm rot="-5400000">
              <a:off x="762321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64" name="tx64"/>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 name="tx65"/>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6" name="tx66"/>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7" name="tx67"/>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 name="tx68"/>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9" name="tx69"/>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0" name="tx70"/>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1" name="pl71"/>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72" name="pl72"/>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73" name="tx73"/>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74" name="tx74"/>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75" name="tx75"/>
            <p:cNvSpPr/>
            <p:nvPr/>
          </p:nvSpPr>
          <p:spPr>
            <a:xfrm>
              <a:off x="757200" y="398022"/>
              <a:ext cx="632677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Republic of Moldova, 2018-2024</a:t>
              </a:r>
            </a:p>
          </p:txBody>
        </p:sp>
        <p:sp>
          <p:nvSpPr>
            <p:cNvPr id="76" name="tx76"/>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7" name="tx77"/>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Republic of Moldova was 2018.
In 2024, first dose (HPV1) programme coverage among girls was 52% and last dose (HPVc) programme coverage was 42%.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121636"/>
              <a:ext cx="6444618" cy="520682"/>
            </a:xfrm>
            <a:custGeom>
              <a:avLst/>
              <a:pathLst>
                <a:path w="6444618" h="520682">
                  <a:moveTo>
                    <a:pt x="0" y="120157"/>
                  </a:moveTo>
                  <a:lnTo>
                    <a:pt x="268525" y="40052"/>
                  </a:lnTo>
                  <a:lnTo>
                    <a:pt x="537051" y="40052"/>
                  </a:lnTo>
                  <a:lnTo>
                    <a:pt x="805577" y="0"/>
                  </a:lnTo>
                  <a:lnTo>
                    <a:pt x="1074103" y="0"/>
                  </a:lnTo>
                  <a:lnTo>
                    <a:pt x="1342628" y="0"/>
                  </a:lnTo>
                  <a:lnTo>
                    <a:pt x="1611154" y="40052"/>
                  </a:lnTo>
                  <a:lnTo>
                    <a:pt x="1879680" y="240315"/>
                  </a:lnTo>
                  <a:lnTo>
                    <a:pt x="2148206" y="320420"/>
                  </a:lnTo>
                  <a:lnTo>
                    <a:pt x="2416732" y="520682"/>
                  </a:lnTo>
                  <a:lnTo>
                    <a:pt x="2685257" y="320420"/>
                  </a:lnTo>
                  <a:lnTo>
                    <a:pt x="2953783" y="200262"/>
                  </a:lnTo>
                  <a:lnTo>
                    <a:pt x="3222309" y="240315"/>
                  </a:lnTo>
                  <a:lnTo>
                    <a:pt x="3490835" y="320420"/>
                  </a:lnTo>
                  <a:lnTo>
                    <a:pt x="3759360" y="320420"/>
                  </a:lnTo>
                  <a:lnTo>
                    <a:pt x="4027886" y="440577"/>
                  </a:lnTo>
                  <a:lnTo>
                    <a:pt x="4296412" y="360472"/>
                  </a:lnTo>
                  <a:lnTo>
                    <a:pt x="4564938" y="400525"/>
                  </a:lnTo>
                  <a:lnTo>
                    <a:pt x="4833464" y="200262"/>
                  </a:lnTo>
                  <a:lnTo>
                    <a:pt x="5101989" y="280367"/>
                  </a:lnTo>
                  <a:lnTo>
                    <a:pt x="5370515" y="480630"/>
                  </a:lnTo>
                  <a:lnTo>
                    <a:pt x="5639041" y="440577"/>
                  </a:lnTo>
                  <a:lnTo>
                    <a:pt x="5907567" y="400525"/>
                  </a:lnTo>
                  <a:lnTo>
                    <a:pt x="6176092" y="440577"/>
                  </a:lnTo>
                  <a:lnTo>
                    <a:pt x="6444618" y="480630"/>
                  </a:lnTo>
                </a:path>
              </a:pathLst>
            </a:custGeom>
            <a:ln w="27101" cap="flat">
              <a:solidFill>
                <a:srgbClr val="F8766D">
                  <a:alpha val="100000"/>
                </a:srgbClr>
              </a:solidFill>
              <a:prstDash val="solid"/>
              <a:round/>
            </a:ln>
          </p:spPr>
          <p:txBody>
            <a:bodyPr/>
            <a:lstStyle/>
            <a:p/>
          </p:txBody>
        </p:sp>
        <p:sp>
          <p:nvSpPr>
            <p:cNvPr id="27" name="pl27"/>
            <p:cNvSpPr/>
            <p:nvPr/>
          </p:nvSpPr>
          <p:spPr>
            <a:xfrm>
              <a:off x="1985330" y="1081584"/>
              <a:ext cx="5907567" cy="1201575"/>
            </a:xfrm>
            <a:custGeom>
              <a:avLst/>
              <a:pathLst>
                <a:path w="5907567" h="1201575">
                  <a:moveTo>
                    <a:pt x="0" y="1201575"/>
                  </a:moveTo>
                  <a:lnTo>
                    <a:pt x="268525" y="120157"/>
                  </a:lnTo>
                  <a:lnTo>
                    <a:pt x="537051" y="40052"/>
                  </a:lnTo>
                  <a:lnTo>
                    <a:pt x="805577" y="40052"/>
                  </a:lnTo>
                  <a:lnTo>
                    <a:pt x="1074103" y="0"/>
                  </a:lnTo>
                  <a:lnTo>
                    <a:pt x="1342628" y="160210"/>
                  </a:lnTo>
                  <a:lnTo>
                    <a:pt x="1611154" y="80105"/>
                  </a:lnTo>
                  <a:lnTo>
                    <a:pt x="1879680" y="40052"/>
                  </a:lnTo>
                  <a:lnTo>
                    <a:pt x="2148206" y="40052"/>
                  </a:lnTo>
                  <a:lnTo>
                    <a:pt x="2416732" y="120157"/>
                  </a:lnTo>
                  <a:lnTo>
                    <a:pt x="2685257" y="160210"/>
                  </a:lnTo>
                  <a:lnTo>
                    <a:pt x="2953783" y="200262"/>
                  </a:lnTo>
                  <a:lnTo>
                    <a:pt x="3222309" y="240315"/>
                  </a:lnTo>
                  <a:lnTo>
                    <a:pt x="3490835" y="360472"/>
                  </a:lnTo>
                  <a:lnTo>
                    <a:pt x="3759360" y="160210"/>
                  </a:lnTo>
                  <a:lnTo>
                    <a:pt x="4027886" y="280367"/>
                  </a:lnTo>
                  <a:lnTo>
                    <a:pt x="4296412" y="120157"/>
                  </a:lnTo>
                  <a:lnTo>
                    <a:pt x="4564938" y="160210"/>
                  </a:lnTo>
                  <a:lnTo>
                    <a:pt x="4833464" y="240315"/>
                  </a:lnTo>
                  <a:lnTo>
                    <a:pt x="5101989" y="280367"/>
                  </a:lnTo>
                  <a:lnTo>
                    <a:pt x="5370515" y="240315"/>
                  </a:lnTo>
                  <a:lnTo>
                    <a:pt x="5639041" y="240315"/>
                  </a:lnTo>
                  <a:lnTo>
                    <a:pt x="5907567" y="240315"/>
                  </a:lnTo>
                </a:path>
              </a:pathLst>
            </a:custGeom>
            <a:ln w="27101" cap="flat">
              <a:solidFill>
                <a:srgbClr val="7CAE00">
                  <a:alpha val="100000"/>
                </a:srgbClr>
              </a:solidFill>
              <a:prstDash val="solid"/>
              <a:round/>
            </a:ln>
          </p:spPr>
          <p:txBody>
            <a:bodyPr/>
            <a:lstStyle/>
            <a:p/>
          </p:txBody>
        </p:sp>
        <p:sp>
          <p:nvSpPr>
            <p:cNvPr id="28" name="pl28"/>
            <p:cNvSpPr/>
            <p:nvPr/>
          </p:nvSpPr>
          <p:spPr>
            <a:xfrm>
              <a:off x="4939113" y="1642319"/>
              <a:ext cx="2953783" cy="3404463"/>
            </a:xfrm>
            <a:custGeom>
              <a:avLst/>
              <a:pathLst>
                <a:path w="2953783" h="3404463">
                  <a:moveTo>
                    <a:pt x="0" y="3404463"/>
                  </a:moveTo>
                  <a:lnTo>
                    <a:pt x="268525" y="2282993"/>
                  </a:lnTo>
                  <a:lnTo>
                    <a:pt x="537051" y="520682"/>
                  </a:lnTo>
                  <a:lnTo>
                    <a:pt x="805577" y="320420"/>
                  </a:lnTo>
                  <a:lnTo>
                    <a:pt x="1074103" y="240315"/>
                  </a:lnTo>
                  <a:lnTo>
                    <a:pt x="1342628" y="0"/>
                  </a:lnTo>
                  <a:lnTo>
                    <a:pt x="1611154" y="200262"/>
                  </a:lnTo>
                  <a:lnTo>
                    <a:pt x="1879680" y="520682"/>
                  </a:lnTo>
                  <a:lnTo>
                    <a:pt x="2148206" y="280367"/>
                  </a:lnTo>
                  <a:lnTo>
                    <a:pt x="2416732" y="240315"/>
                  </a:lnTo>
                  <a:lnTo>
                    <a:pt x="2685257" y="0"/>
                  </a:lnTo>
                  <a:lnTo>
                    <a:pt x="2953783" y="0"/>
                  </a:lnTo>
                </a:path>
              </a:pathLst>
            </a:custGeom>
            <a:ln w="27101" cap="flat">
              <a:solidFill>
                <a:srgbClr val="00BFC4">
                  <a:alpha val="100000"/>
                </a:srgbClr>
              </a:solidFill>
              <a:prstDash val="solid"/>
              <a:round/>
            </a:ln>
          </p:spPr>
          <p:txBody>
            <a:bodyPr/>
            <a:lstStyle/>
            <a:p/>
          </p:txBody>
        </p:sp>
        <p:sp>
          <p:nvSpPr>
            <p:cNvPr id="29" name="pl29"/>
            <p:cNvSpPr/>
            <p:nvPr/>
          </p:nvSpPr>
          <p:spPr>
            <a:xfrm>
              <a:off x="6281742" y="3164315"/>
              <a:ext cx="1611154" cy="520682"/>
            </a:xfrm>
            <a:custGeom>
              <a:avLst/>
              <a:pathLst>
                <a:path w="1611154" h="520682">
                  <a:moveTo>
                    <a:pt x="0" y="0"/>
                  </a:moveTo>
                  <a:lnTo>
                    <a:pt x="268525" y="520682"/>
                  </a:lnTo>
                  <a:lnTo>
                    <a:pt x="537051" y="160210"/>
                  </a:lnTo>
                  <a:lnTo>
                    <a:pt x="805577" y="360472"/>
                  </a:lnTo>
                  <a:lnTo>
                    <a:pt x="1074103" y="160210"/>
                  </a:lnTo>
                  <a:lnTo>
                    <a:pt x="1342628" y="200262"/>
                  </a:lnTo>
                  <a:lnTo>
                    <a:pt x="1611154" y="200262"/>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56389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28352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60394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332620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20341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946953" y="224478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900737" y="500840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6243366" y="312593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9651" y="1248456"/>
              <a:ext cx="251771" cy="68860"/>
            </a:xfrm>
            <a:custGeom>
              <a:avLst/>
              <a:pathLst>
                <a:path w="251771" h="68860">
                  <a:moveTo>
                    <a:pt x="251771" y="0"/>
                  </a:moveTo>
                  <a:lnTo>
                    <a:pt x="0" y="68860"/>
                  </a:lnTo>
                </a:path>
              </a:pathLst>
            </a:custGeom>
          </p:spPr>
          <p:txBody>
            <a:bodyPr/>
            <a:lstStyle/>
            <a:p/>
          </p:txBody>
        </p:sp>
        <p:sp>
          <p:nvSpPr>
            <p:cNvPr id="40" name="pl40"/>
            <p:cNvSpPr/>
            <p:nvPr/>
          </p:nvSpPr>
          <p:spPr>
            <a:xfrm>
              <a:off x="7909495" y="1525575"/>
              <a:ext cx="251927" cy="71950"/>
            </a:xfrm>
            <a:custGeom>
              <a:avLst/>
              <a:pathLst>
                <a:path w="251927" h="71950">
                  <a:moveTo>
                    <a:pt x="251927" y="0"/>
                  </a:moveTo>
                  <a:lnTo>
                    <a:pt x="0" y="71950"/>
                  </a:lnTo>
                </a:path>
              </a:pathLst>
            </a:custGeom>
          </p:spPr>
          <p:txBody>
            <a:bodyPr/>
            <a:lstStyle/>
            <a:p/>
          </p:txBody>
        </p:sp>
        <p:sp>
          <p:nvSpPr>
            <p:cNvPr id="41" name="pl41"/>
            <p:cNvSpPr/>
            <p:nvPr/>
          </p:nvSpPr>
          <p:spPr>
            <a:xfrm>
              <a:off x="7907338" y="1648759"/>
              <a:ext cx="254084" cy="113301"/>
            </a:xfrm>
            <a:custGeom>
              <a:avLst/>
              <a:pathLst>
                <a:path w="254084" h="113301">
                  <a:moveTo>
                    <a:pt x="254084" y="113301"/>
                  </a:moveTo>
                  <a:lnTo>
                    <a:pt x="0" y="0"/>
                  </a:lnTo>
                </a:path>
              </a:pathLst>
            </a:custGeom>
          </p:spPr>
          <p:txBody>
            <a:bodyPr/>
            <a:lstStyle/>
            <a:p/>
          </p:txBody>
        </p:sp>
        <p:sp>
          <p:nvSpPr>
            <p:cNvPr id="42" name="pl42"/>
            <p:cNvSpPr/>
            <p:nvPr/>
          </p:nvSpPr>
          <p:spPr>
            <a:xfrm>
              <a:off x="7911730" y="3364574"/>
              <a:ext cx="249692" cy="3"/>
            </a:xfrm>
            <a:custGeom>
              <a:avLst/>
              <a:pathLst>
                <a:path w="249692" h="3">
                  <a:moveTo>
                    <a:pt x="249692" y="0"/>
                  </a:moveTo>
                  <a:lnTo>
                    <a:pt x="0" y="3"/>
                  </a:lnTo>
                </a:path>
              </a:pathLst>
            </a:custGeom>
          </p:spPr>
          <p:txBody>
            <a:bodyPr/>
            <a:lstStyle/>
            <a:p/>
          </p:txBody>
        </p:sp>
        <p:sp>
          <p:nvSpPr>
            <p:cNvPr id="43" name="pg43"/>
            <p:cNvSpPr/>
            <p:nvPr/>
          </p:nvSpPr>
          <p:spPr>
            <a:xfrm>
              <a:off x="8092843" y="114532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4" name="tx44"/>
            <p:cNvSpPr/>
            <p:nvPr/>
          </p:nvSpPr>
          <p:spPr>
            <a:xfrm>
              <a:off x="8115703" y="118616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93%</a:t>
              </a:r>
            </a:p>
          </p:txBody>
        </p:sp>
        <p:sp>
          <p:nvSpPr>
            <p:cNvPr id="45" name="pg45"/>
            <p:cNvSpPr/>
            <p:nvPr/>
          </p:nvSpPr>
          <p:spPr>
            <a:xfrm>
              <a:off x="8092843" y="142042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15703" y="146127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86%</a:t>
              </a:r>
            </a:p>
          </p:txBody>
        </p:sp>
        <p:sp>
          <p:nvSpPr>
            <p:cNvPr id="47" name="pg47"/>
            <p:cNvSpPr/>
            <p:nvPr/>
          </p:nvSpPr>
          <p:spPr>
            <a:xfrm>
              <a:off x="8092843" y="1693522"/>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15703" y="1734363"/>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85%</a:t>
              </a:r>
            </a:p>
          </p:txBody>
        </p:sp>
        <p:sp>
          <p:nvSpPr>
            <p:cNvPr id="49" name="pg49"/>
            <p:cNvSpPr/>
            <p:nvPr/>
          </p:nvSpPr>
          <p:spPr>
            <a:xfrm>
              <a:off x="8092843" y="327358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331442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42%</a:t>
              </a:r>
            </a:p>
          </p:txBody>
        </p:sp>
        <p:sp>
          <p:nvSpPr>
            <p:cNvPr id="51" name="pg51"/>
            <p:cNvSpPr/>
            <p:nvPr/>
          </p:nvSpPr>
          <p:spPr>
            <a:xfrm>
              <a:off x="1512551" y="105383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558271" y="10976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95</a:t>
              </a:r>
            </a:p>
          </p:txBody>
        </p:sp>
        <p:sp>
          <p:nvSpPr>
            <p:cNvPr id="53" name="pg53"/>
            <p:cNvSpPr/>
            <p:nvPr/>
          </p:nvSpPr>
          <p:spPr>
            <a:xfrm>
              <a:off x="2049958" y="209669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2095678" y="21405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69</a:t>
              </a:r>
            </a:p>
          </p:txBody>
        </p:sp>
        <p:sp>
          <p:nvSpPr>
            <p:cNvPr id="55" name="pg55"/>
            <p:cNvSpPr/>
            <p:nvPr/>
          </p:nvSpPr>
          <p:spPr>
            <a:xfrm>
              <a:off x="5005190" y="4878581"/>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5050910" y="4922387"/>
              <a:ext cx="70337"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0</a:t>
              </a:r>
            </a:p>
          </p:txBody>
        </p:sp>
        <p:sp>
          <p:nvSpPr>
            <p:cNvPr id="57" name="pg57"/>
            <p:cNvSpPr/>
            <p:nvPr/>
          </p:nvSpPr>
          <p:spPr>
            <a:xfrm>
              <a:off x="5986600" y="316788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6032320" y="3213602"/>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47</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2665332" y="579074"/>
              <a:ext cx="45475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Republic of Moldova,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Republic of Moldova has all 4 of the  SDG vaccines.
In 2024, Republic of Moldova had achieved at least 90% coverage of 1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87% between 2023 and 2024.
• DTP3 coverage declined 1 percentage point from 87% in 2023 to 86% in 2024.
• There were there were approximately the same number of zero-dose children in 2024. This leaves 4,000 children without vaccination, vulnerable to vaccine-preventable diseases and a further &lt;500 with incomplete protection.
• Republic of Moldova accounted for 1.7% of zero-dose children in Europe and Central Asia (ECAR) and &lt;0.1% of zero-dose children globally.
• MCV1 coverage declined 1 percentage point from 85% in 2023 to 84% in 2024. There were 5,000 children who missed out on the first measles vaccination.
• MCV2 coverage remained constant at 93% between 2023 and 2024.
• Last dose coverage of HPV vaccination (HPVc) among girls remained constant at 42%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days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Republic of Moldova,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Republic of Moldova.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DAPMHHIV-502652578-1605379</_dlc_DocId>
    <_dlc_DocIdUrl xmlns="9e17fbd9-fb4c-4d20-9ec4-18aa77a91b0d">
      <Url>https://unicef.sharepoint.com/teams/DAPM-Health-HIV/_layouts/15/DocIdRedir.aspx?ID=DAPMHHIV-502652578-1605379</Url>
      <Description>DAPMHHIV-502652578-1605379</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2025-07-14T16:17:09Z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98a4d450-ff5b-4b60-b439-16746f6d168b</vt:lpwstr>
  </property>
  <property fmtid="{D5CDD505-2E9C-101B-9397-08002B2CF9AE}" pid="4" name="MediaServiceImageTags">
    <vt:lpwstr/>
  </property>
</Properties>
</file>