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6b02e77f3461f9bb7d35ca2997dd02835e59006.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19708"/>
            </a:xfrm>
            <a:custGeom>
              <a:avLst/>
              <a:pathLst>
                <a:path w="6444618" h="119708">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39902"/>
                  </a:lnTo>
                  <a:lnTo>
                    <a:pt x="2953783" y="0"/>
                  </a:lnTo>
                  <a:lnTo>
                    <a:pt x="3222309" y="0"/>
                  </a:lnTo>
                  <a:lnTo>
                    <a:pt x="3490835" y="39902"/>
                  </a:lnTo>
                  <a:lnTo>
                    <a:pt x="3759360" y="0"/>
                  </a:lnTo>
                  <a:lnTo>
                    <a:pt x="4027886" y="39902"/>
                  </a:lnTo>
                  <a:lnTo>
                    <a:pt x="4296412" y="0"/>
                  </a:lnTo>
                  <a:lnTo>
                    <a:pt x="4564938" y="0"/>
                  </a:lnTo>
                  <a:lnTo>
                    <a:pt x="4833464" y="0"/>
                  </a:lnTo>
                  <a:lnTo>
                    <a:pt x="5101989" y="79805"/>
                  </a:lnTo>
                  <a:lnTo>
                    <a:pt x="5370515" y="0"/>
                  </a:lnTo>
                  <a:lnTo>
                    <a:pt x="5639041" y="79805"/>
                  </a:lnTo>
                  <a:lnTo>
                    <a:pt x="5907567" y="119708"/>
                  </a:lnTo>
                  <a:lnTo>
                    <a:pt x="6176092" y="39902"/>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99513"/>
            </a:xfrm>
            <a:custGeom>
              <a:avLst/>
              <a:pathLst>
                <a:path w="6444618" h="199513">
                  <a:moveTo>
                    <a:pt x="0" y="0"/>
                  </a:moveTo>
                  <a:lnTo>
                    <a:pt x="268525" y="0"/>
                  </a:lnTo>
                  <a:lnTo>
                    <a:pt x="537051" y="79805"/>
                  </a:lnTo>
                  <a:lnTo>
                    <a:pt x="805577" y="0"/>
                  </a:lnTo>
                  <a:lnTo>
                    <a:pt x="1074103" y="119708"/>
                  </a:lnTo>
                  <a:lnTo>
                    <a:pt x="1342628" y="0"/>
                  </a:lnTo>
                  <a:lnTo>
                    <a:pt x="1611154" y="0"/>
                  </a:lnTo>
                  <a:lnTo>
                    <a:pt x="1879680" y="0"/>
                  </a:lnTo>
                  <a:lnTo>
                    <a:pt x="2148206" y="0"/>
                  </a:lnTo>
                  <a:lnTo>
                    <a:pt x="2416732" y="39902"/>
                  </a:lnTo>
                  <a:lnTo>
                    <a:pt x="2685257" y="119708"/>
                  </a:lnTo>
                  <a:lnTo>
                    <a:pt x="2953783" y="39902"/>
                  </a:lnTo>
                  <a:lnTo>
                    <a:pt x="3222309" y="39902"/>
                  </a:lnTo>
                  <a:lnTo>
                    <a:pt x="3490835" y="79805"/>
                  </a:lnTo>
                  <a:lnTo>
                    <a:pt x="3759360" y="39902"/>
                  </a:lnTo>
                  <a:lnTo>
                    <a:pt x="4027886" y="199513"/>
                  </a:lnTo>
                  <a:lnTo>
                    <a:pt x="4296412" y="39902"/>
                  </a:lnTo>
                  <a:lnTo>
                    <a:pt x="4564938" y="39902"/>
                  </a:lnTo>
                  <a:lnTo>
                    <a:pt x="4833464" y="39902"/>
                  </a:lnTo>
                  <a:lnTo>
                    <a:pt x="5101989" y="79805"/>
                  </a:lnTo>
                  <a:lnTo>
                    <a:pt x="5370515" y="0"/>
                  </a:lnTo>
                  <a:lnTo>
                    <a:pt x="5639041" y="119708"/>
                  </a:lnTo>
                  <a:lnTo>
                    <a:pt x="5907567" y="119708"/>
                  </a:lnTo>
                  <a:lnTo>
                    <a:pt x="6176092" y="119708"/>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359124"/>
            </a:xfrm>
            <a:custGeom>
              <a:avLst/>
              <a:pathLst>
                <a:path w="6444618" h="359124">
                  <a:moveTo>
                    <a:pt x="0" y="0"/>
                  </a:moveTo>
                  <a:lnTo>
                    <a:pt x="268525" y="359124"/>
                  </a:lnTo>
                  <a:lnTo>
                    <a:pt x="537051" y="0"/>
                  </a:lnTo>
                  <a:lnTo>
                    <a:pt x="805577" y="39902"/>
                  </a:lnTo>
                  <a:lnTo>
                    <a:pt x="1074103" y="39902"/>
                  </a:lnTo>
                  <a:lnTo>
                    <a:pt x="1342628" y="0"/>
                  </a:lnTo>
                  <a:lnTo>
                    <a:pt x="1611154" y="0"/>
                  </a:lnTo>
                  <a:lnTo>
                    <a:pt x="1879680" y="0"/>
                  </a:lnTo>
                  <a:lnTo>
                    <a:pt x="2148206" y="0"/>
                  </a:lnTo>
                  <a:lnTo>
                    <a:pt x="2416732" y="0"/>
                  </a:lnTo>
                  <a:lnTo>
                    <a:pt x="2685257" y="0"/>
                  </a:lnTo>
                  <a:lnTo>
                    <a:pt x="2953783" y="0"/>
                  </a:lnTo>
                  <a:lnTo>
                    <a:pt x="3222309" y="159610"/>
                  </a:lnTo>
                  <a:lnTo>
                    <a:pt x="3490835" y="0"/>
                  </a:lnTo>
                  <a:lnTo>
                    <a:pt x="3759360" y="239416"/>
                  </a:lnTo>
                  <a:lnTo>
                    <a:pt x="4027886" y="159610"/>
                  </a:lnTo>
                  <a:lnTo>
                    <a:pt x="4296412" y="39902"/>
                  </a:lnTo>
                  <a:lnTo>
                    <a:pt x="4564938" y="239416"/>
                  </a:lnTo>
                  <a:lnTo>
                    <a:pt x="4833464" y="119708"/>
                  </a:lnTo>
                  <a:lnTo>
                    <a:pt x="5101989" y="79805"/>
                  </a:lnTo>
                  <a:lnTo>
                    <a:pt x="5370515" y="159610"/>
                  </a:lnTo>
                  <a:lnTo>
                    <a:pt x="5639041" y="119708"/>
                  </a:lnTo>
                  <a:lnTo>
                    <a:pt x="5907567" y="159610"/>
                  </a:lnTo>
                  <a:lnTo>
                    <a:pt x="6176092" y="159610"/>
                  </a:lnTo>
                  <a:lnTo>
                    <a:pt x="6444618" y="159610"/>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359124"/>
            </a:xfrm>
            <a:custGeom>
              <a:avLst/>
              <a:pathLst>
                <a:path w="6444618" h="359124">
                  <a:moveTo>
                    <a:pt x="0" y="0"/>
                  </a:moveTo>
                  <a:lnTo>
                    <a:pt x="268525" y="0"/>
                  </a:lnTo>
                  <a:lnTo>
                    <a:pt x="537051" y="0"/>
                  </a:lnTo>
                  <a:lnTo>
                    <a:pt x="805577" y="39902"/>
                  </a:lnTo>
                  <a:lnTo>
                    <a:pt x="1074103" y="39902"/>
                  </a:lnTo>
                  <a:lnTo>
                    <a:pt x="1342628" y="79805"/>
                  </a:lnTo>
                  <a:lnTo>
                    <a:pt x="1611154" y="119708"/>
                  </a:lnTo>
                  <a:lnTo>
                    <a:pt x="1879680" y="159610"/>
                  </a:lnTo>
                  <a:lnTo>
                    <a:pt x="2148206" y="199513"/>
                  </a:lnTo>
                  <a:lnTo>
                    <a:pt x="2416732" y="0"/>
                  </a:lnTo>
                  <a:lnTo>
                    <a:pt x="2685257" y="0"/>
                  </a:lnTo>
                  <a:lnTo>
                    <a:pt x="2953783" y="0"/>
                  </a:lnTo>
                  <a:lnTo>
                    <a:pt x="3222309" y="359124"/>
                  </a:lnTo>
                  <a:lnTo>
                    <a:pt x="3490835" y="199513"/>
                  </a:lnTo>
                  <a:lnTo>
                    <a:pt x="3759360" y="359124"/>
                  </a:lnTo>
                  <a:lnTo>
                    <a:pt x="4027886" y="359124"/>
                  </a:lnTo>
                  <a:lnTo>
                    <a:pt x="4296412" y="119708"/>
                  </a:lnTo>
                  <a:lnTo>
                    <a:pt x="4564938" y="159610"/>
                  </a:lnTo>
                  <a:lnTo>
                    <a:pt x="4833464" y="119708"/>
                  </a:lnTo>
                  <a:lnTo>
                    <a:pt x="5101989" y="39902"/>
                  </a:lnTo>
                  <a:lnTo>
                    <a:pt x="5370515" y="0"/>
                  </a:lnTo>
                  <a:lnTo>
                    <a:pt x="5639041" y="199513"/>
                  </a:lnTo>
                  <a:lnTo>
                    <a:pt x="5907567" y="239416"/>
                  </a:lnTo>
                  <a:lnTo>
                    <a:pt x="6176092" y="199513"/>
                  </a:lnTo>
                  <a:lnTo>
                    <a:pt x="6444618" y="7980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899078" y="956518"/>
              <a:ext cx="262344" cy="431727"/>
            </a:xfrm>
            <a:custGeom>
              <a:avLst/>
              <a:pathLst>
                <a:path w="262344" h="431727">
                  <a:moveTo>
                    <a:pt x="262344" y="0"/>
                  </a:moveTo>
                  <a:lnTo>
                    <a:pt x="0" y="431727"/>
                  </a:lnTo>
                </a:path>
              </a:pathLst>
            </a:custGeom>
          </p:spPr>
          <p:txBody>
            <a:bodyPr/>
            <a:lstStyle/>
            <a:p/>
          </p:txBody>
        </p:sp>
        <p:sp>
          <p:nvSpPr>
            <p:cNvPr id="41" name="pl41"/>
            <p:cNvSpPr/>
            <p:nvPr/>
          </p:nvSpPr>
          <p:spPr>
            <a:xfrm>
              <a:off x="7905826" y="1238183"/>
              <a:ext cx="255596" cy="152519"/>
            </a:xfrm>
            <a:custGeom>
              <a:avLst/>
              <a:pathLst>
                <a:path w="255596" h="152519">
                  <a:moveTo>
                    <a:pt x="255596" y="0"/>
                  </a:moveTo>
                  <a:lnTo>
                    <a:pt x="0" y="152519"/>
                  </a:lnTo>
                </a:path>
              </a:pathLst>
            </a:custGeom>
          </p:spPr>
          <p:txBody>
            <a:bodyPr/>
            <a:lstStyle/>
            <a:p/>
          </p:txBody>
        </p:sp>
        <p:sp>
          <p:nvSpPr>
            <p:cNvPr id="42" name="pl42"/>
            <p:cNvSpPr/>
            <p:nvPr/>
          </p:nvSpPr>
          <p:spPr>
            <a:xfrm>
              <a:off x="7909413" y="1403268"/>
              <a:ext cx="252009" cy="74007"/>
            </a:xfrm>
            <a:custGeom>
              <a:avLst/>
              <a:pathLst>
                <a:path w="252009" h="74007">
                  <a:moveTo>
                    <a:pt x="252009" y="74007"/>
                  </a:moveTo>
                  <a:lnTo>
                    <a:pt x="0" y="0"/>
                  </a:lnTo>
                </a:path>
              </a:pathLst>
            </a:custGeom>
          </p:spPr>
          <p:txBody>
            <a:bodyPr/>
            <a:lstStyle/>
            <a:p/>
          </p:txBody>
        </p:sp>
        <p:sp>
          <p:nvSpPr>
            <p:cNvPr id="43" name="pl43"/>
            <p:cNvSpPr/>
            <p:nvPr/>
          </p:nvSpPr>
          <p:spPr>
            <a:xfrm>
              <a:off x="7902374" y="1487490"/>
              <a:ext cx="259048" cy="253292"/>
            </a:xfrm>
            <a:custGeom>
              <a:avLst/>
              <a:pathLst>
                <a:path w="259048" h="253292">
                  <a:moveTo>
                    <a:pt x="259048" y="253292"/>
                  </a:moveTo>
                  <a:lnTo>
                    <a:pt x="0" y="0"/>
                  </a:lnTo>
                </a:path>
              </a:pathLst>
            </a:custGeom>
          </p:spPr>
          <p:txBody>
            <a:bodyPr/>
            <a:lstStyle/>
            <a:p/>
          </p:txBody>
        </p:sp>
        <p:sp>
          <p:nvSpPr>
            <p:cNvPr id="44" name="pg44"/>
            <p:cNvSpPr/>
            <p:nvPr/>
          </p:nvSpPr>
          <p:spPr>
            <a:xfrm>
              <a:off x="8092843" y="84955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89039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12485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16569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8" name="pg48"/>
            <p:cNvSpPr/>
            <p:nvPr/>
          </p:nvSpPr>
          <p:spPr>
            <a:xfrm>
              <a:off x="8092843" y="139863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43947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97%</a:t>
              </a:r>
            </a:p>
          </p:txBody>
        </p:sp>
        <p:sp>
          <p:nvSpPr>
            <p:cNvPr id="50" name="pg50"/>
            <p:cNvSpPr/>
            <p:nvPr/>
          </p:nvSpPr>
          <p:spPr>
            <a:xfrm>
              <a:off x="8092843" y="167104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15703" y="171188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5258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Saint Kitts and Nevis,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95%.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achieved the 95% target and MCV2 coverage exceeded the 95% target.
Between 2023 and 2024, 2 vaccines increased coverage, 1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33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229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224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731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726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721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13444"/>
              <a:ext cx="249522" cy="360195"/>
            </a:xfrm>
            <a:prstGeom prst="rect">
              <a:avLst/>
            </a:prstGeom>
            <a:solidFill>
              <a:srgbClr val="1CABE2">
                <a:alpha val="100000"/>
              </a:srgbClr>
            </a:solidFill>
          </p:spPr>
          <p:txBody>
            <a:bodyPr/>
            <a:lstStyle/>
            <a:p/>
          </p:txBody>
        </p:sp>
        <p:sp>
          <p:nvSpPr>
            <p:cNvPr id="23" name="rc23"/>
            <p:cNvSpPr/>
            <p:nvPr/>
          </p:nvSpPr>
          <p:spPr>
            <a:xfrm>
              <a:off x="1573521" y="3513444"/>
              <a:ext cx="249522" cy="360195"/>
            </a:xfrm>
            <a:prstGeom prst="rect">
              <a:avLst/>
            </a:prstGeom>
            <a:solidFill>
              <a:srgbClr val="1CABE2">
                <a:alpha val="100000"/>
              </a:srgbClr>
            </a:solidFill>
          </p:spPr>
          <p:txBody>
            <a:bodyPr/>
            <a:lstStyle/>
            <a:p/>
          </p:txBody>
        </p:sp>
        <p:sp>
          <p:nvSpPr>
            <p:cNvPr id="24" name="rc24"/>
            <p:cNvSpPr/>
            <p:nvPr/>
          </p:nvSpPr>
          <p:spPr>
            <a:xfrm>
              <a:off x="1850769" y="3513444"/>
              <a:ext cx="249522" cy="360195"/>
            </a:xfrm>
            <a:prstGeom prst="rect">
              <a:avLst/>
            </a:prstGeom>
            <a:solidFill>
              <a:srgbClr val="1CABE2">
                <a:alpha val="100000"/>
              </a:srgbClr>
            </a:solidFill>
          </p:spPr>
          <p:txBody>
            <a:bodyPr/>
            <a:lstStyle/>
            <a:p/>
          </p:txBody>
        </p:sp>
        <p:sp>
          <p:nvSpPr>
            <p:cNvPr id="25" name="rc25"/>
            <p:cNvSpPr/>
            <p:nvPr/>
          </p:nvSpPr>
          <p:spPr>
            <a:xfrm>
              <a:off x="2128016" y="3513444"/>
              <a:ext cx="249522" cy="360195"/>
            </a:xfrm>
            <a:prstGeom prst="rect">
              <a:avLst/>
            </a:prstGeom>
            <a:solidFill>
              <a:srgbClr val="1CABE2">
                <a:alpha val="100000"/>
              </a:srgbClr>
            </a:solidFill>
          </p:spPr>
          <p:txBody>
            <a:bodyPr/>
            <a:lstStyle/>
            <a:p/>
          </p:txBody>
        </p:sp>
        <p:sp>
          <p:nvSpPr>
            <p:cNvPr id="26" name="rc26"/>
            <p:cNvSpPr/>
            <p:nvPr/>
          </p:nvSpPr>
          <p:spPr>
            <a:xfrm>
              <a:off x="2405264" y="3513444"/>
              <a:ext cx="249522" cy="360195"/>
            </a:xfrm>
            <a:prstGeom prst="rect">
              <a:avLst/>
            </a:prstGeom>
            <a:solidFill>
              <a:srgbClr val="1CABE2">
                <a:alpha val="100000"/>
              </a:srgbClr>
            </a:solidFill>
          </p:spPr>
          <p:txBody>
            <a:bodyPr/>
            <a:lstStyle/>
            <a:p/>
          </p:txBody>
        </p:sp>
        <p:sp>
          <p:nvSpPr>
            <p:cNvPr id="27" name="rc27"/>
            <p:cNvSpPr/>
            <p:nvPr/>
          </p:nvSpPr>
          <p:spPr>
            <a:xfrm>
              <a:off x="2682512" y="3558468"/>
              <a:ext cx="249522" cy="315171"/>
            </a:xfrm>
            <a:prstGeom prst="rect">
              <a:avLst/>
            </a:prstGeom>
            <a:solidFill>
              <a:srgbClr val="1CABE2">
                <a:alpha val="100000"/>
              </a:srgbClr>
            </a:solidFill>
          </p:spPr>
          <p:txBody>
            <a:bodyPr/>
            <a:lstStyle/>
            <a:p/>
          </p:txBody>
        </p:sp>
        <p:sp>
          <p:nvSpPr>
            <p:cNvPr id="28" name="rc28"/>
            <p:cNvSpPr/>
            <p:nvPr/>
          </p:nvSpPr>
          <p:spPr>
            <a:xfrm>
              <a:off x="2959759" y="3558468"/>
              <a:ext cx="249522" cy="315171"/>
            </a:xfrm>
            <a:prstGeom prst="rect">
              <a:avLst/>
            </a:prstGeom>
            <a:solidFill>
              <a:srgbClr val="1CABE2">
                <a:alpha val="100000"/>
              </a:srgbClr>
            </a:solidFill>
          </p:spPr>
          <p:txBody>
            <a:bodyPr/>
            <a:lstStyle/>
            <a:p/>
          </p:txBody>
        </p:sp>
        <p:sp>
          <p:nvSpPr>
            <p:cNvPr id="29" name="rc29"/>
            <p:cNvSpPr/>
            <p:nvPr/>
          </p:nvSpPr>
          <p:spPr>
            <a:xfrm>
              <a:off x="3237007" y="3558468"/>
              <a:ext cx="249522" cy="315171"/>
            </a:xfrm>
            <a:prstGeom prst="rect">
              <a:avLst/>
            </a:prstGeom>
            <a:solidFill>
              <a:srgbClr val="1CABE2">
                <a:alpha val="100000"/>
              </a:srgbClr>
            </a:solidFill>
          </p:spPr>
          <p:txBody>
            <a:bodyPr/>
            <a:lstStyle/>
            <a:p/>
          </p:txBody>
        </p:sp>
        <p:sp>
          <p:nvSpPr>
            <p:cNvPr id="30" name="rc30"/>
            <p:cNvSpPr/>
            <p:nvPr/>
          </p:nvSpPr>
          <p:spPr>
            <a:xfrm>
              <a:off x="3514255" y="3558468"/>
              <a:ext cx="249522" cy="315171"/>
            </a:xfrm>
            <a:prstGeom prst="rect">
              <a:avLst/>
            </a:prstGeom>
            <a:solidFill>
              <a:srgbClr val="1CABE2">
                <a:alpha val="100000"/>
              </a:srgbClr>
            </a:solidFill>
          </p:spPr>
          <p:txBody>
            <a:bodyPr/>
            <a:lstStyle/>
            <a:p/>
          </p:txBody>
        </p:sp>
        <p:sp>
          <p:nvSpPr>
            <p:cNvPr id="31" name="rc31"/>
            <p:cNvSpPr/>
            <p:nvPr/>
          </p:nvSpPr>
          <p:spPr>
            <a:xfrm>
              <a:off x="3791502" y="3558468"/>
              <a:ext cx="249522" cy="315171"/>
            </a:xfrm>
            <a:prstGeom prst="rect">
              <a:avLst/>
            </a:prstGeom>
            <a:solidFill>
              <a:srgbClr val="1CABE2">
                <a:alpha val="100000"/>
              </a:srgbClr>
            </a:solidFill>
          </p:spPr>
          <p:txBody>
            <a:bodyPr/>
            <a:lstStyle/>
            <a:p/>
          </p:txBody>
        </p:sp>
        <p:sp>
          <p:nvSpPr>
            <p:cNvPr id="32" name="rc32"/>
            <p:cNvSpPr/>
            <p:nvPr/>
          </p:nvSpPr>
          <p:spPr>
            <a:xfrm>
              <a:off x="4068750" y="3243297"/>
              <a:ext cx="249522" cy="630342"/>
            </a:xfrm>
            <a:prstGeom prst="rect">
              <a:avLst/>
            </a:prstGeom>
            <a:solidFill>
              <a:srgbClr val="1CABE2">
                <a:alpha val="100000"/>
              </a:srgbClr>
            </a:solidFill>
          </p:spPr>
          <p:txBody>
            <a:bodyPr/>
            <a:lstStyle/>
            <a:p/>
          </p:txBody>
        </p:sp>
        <p:sp>
          <p:nvSpPr>
            <p:cNvPr id="33" name="rc33"/>
            <p:cNvSpPr/>
            <p:nvPr/>
          </p:nvSpPr>
          <p:spPr>
            <a:xfrm>
              <a:off x="4345998" y="3558468"/>
              <a:ext cx="249522" cy="315171"/>
            </a:xfrm>
            <a:prstGeom prst="rect">
              <a:avLst/>
            </a:prstGeom>
            <a:solidFill>
              <a:srgbClr val="1CABE2">
                <a:alpha val="100000"/>
              </a:srgbClr>
            </a:solidFill>
          </p:spPr>
          <p:txBody>
            <a:bodyPr/>
            <a:lstStyle/>
            <a:p/>
          </p:txBody>
        </p:sp>
        <p:sp>
          <p:nvSpPr>
            <p:cNvPr id="34" name="rc34"/>
            <p:cNvSpPr/>
            <p:nvPr/>
          </p:nvSpPr>
          <p:spPr>
            <a:xfrm>
              <a:off x="4623245" y="3558468"/>
              <a:ext cx="249522" cy="315171"/>
            </a:xfrm>
            <a:prstGeom prst="rect">
              <a:avLst/>
            </a:prstGeom>
            <a:solidFill>
              <a:srgbClr val="1CABE2">
                <a:alpha val="100000"/>
              </a:srgbClr>
            </a:solidFill>
          </p:spPr>
          <p:txBody>
            <a:bodyPr/>
            <a:lstStyle/>
            <a:p/>
          </p:txBody>
        </p:sp>
        <p:sp>
          <p:nvSpPr>
            <p:cNvPr id="35" name="rc35"/>
            <p:cNvSpPr/>
            <p:nvPr/>
          </p:nvSpPr>
          <p:spPr>
            <a:xfrm>
              <a:off x="4900493" y="3288322"/>
              <a:ext cx="249522" cy="585318"/>
            </a:xfrm>
            <a:prstGeom prst="rect">
              <a:avLst/>
            </a:prstGeom>
            <a:solidFill>
              <a:srgbClr val="1CABE2">
                <a:alpha val="100000"/>
              </a:srgbClr>
            </a:solidFill>
          </p:spPr>
          <p:txBody>
            <a:bodyPr/>
            <a:lstStyle/>
            <a:p/>
          </p:txBody>
        </p:sp>
        <p:sp>
          <p:nvSpPr>
            <p:cNvPr id="36" name="rc36"/>
            <p:cNvSpPr/>
            <p:nvPr/>
          </p:nvSpPr>
          <p:spPr>
            <a:xfrm>
              <a:off x="5177741" y="3603493"/>
              <a:ext cx="249522" cy="270146"/>
            </a:xfrm>
            <a:prstGeom prst="rect">
              <a:avLst/>
            </a:prstGeom>
            <a:solidFill>
              <a:srgbClr val="1CABE2">
                <a:alpha val="100000"/>
              </a:srgbClr>
            </a:solidFill>
          </p:spPr>
          <p:txBody>
            <a:bodyPr/>
            <a:lstStyle/>
            <a:p/>
          </p:txBody>
        </p:sp>
        <p:sp>
          <p:nvSpPr>
            <p:cNvPr id="37" name="rc37"/>
            <p:cNvSpPr/>
            <p:nvPr/>
          </p:nvSpPr>
          <p:spPr>
            <a:xfrm>
              <a:off x="5454988" y="3288322"/>
              <a:ext cx="249522" cy="585318"/>
            </a:xfrm>
            <a:prstGeom prst="rect">
              <a:avLst/>
            </a:prstGeom>
            <a:solidFill>
              <a:srgbClr val="1CABE2">
                <a:alpha val="100000"/>
              </a:srgbClr>
            </a:solidFill>
          </p:spPr>
          <p:txBody>
            <a:bodyPr/>
            <a:lstStyle/>
            <a:p/>
          </p:txBody>
        </p:sp>
        <p:sp>
          <p:nvSpPr>
            <p:cNvPr id="38" name="rc38"/>
            <p:cNvSpPr/>
            <p:nvPr/>
          </p:nvSpPr>
          <p:spPr>
            <a:xfrm>
              <a:off x="5732236" y="3603493"/>
              <a:ext cx="249522" cy="270146"/>
            </a:xfrm>
            <a:prstGeom prst="rect">
              <a:avLst/>
            </a:prstGeom>
            <a:solidFill>
              <a:srgbClr val="1CABE2">
                <a:alpha val="100000"/>
              </a:srgbClr>
            </a:solidFill>
          </p:spPr>
          <p:txBody>
            <a:bodyPr/>
            <a:lstStyle/>
            <a:p/>
          </p:txBody>
        </p:sp>
        <p:sp>
          <p:nvSpPr>
            <p:cNvPr id="39" name="rc39"/>
            <p:cNvSpPr/>
            <p:nvPr/>
          </p:nvSpPr>
          <p:spPr>
            <a:xfrm>
              <a:off x="6009484" y="3603493"/>
              <a:ext cx="249522" cy="270146"/>
            </a:xfrm>
            <a:prstGeom prst="rect">
              <a:avLst/>
            </a:prstGeom>
            <a:solidFill>
              <a:srgbClr val="1CABE2">
                <a:alpha val="100000"/>
              </a:srgbClr>
            </a:solidFill>
          </p:spPr>
          <p:txBody>
            <a:bodyPr/>
            <a:lstStyle/>
            <a:p/>
          </p:txBody>
        </p:sp>
        <p:sp>
          <p:nvSpPr>
            <p:cNvPr id="40" name="rc40"/>
            <p:cNvSpPr/>
            <p:nvPr/>
          </p:nvSpPr>
          <p:spPr>
            <a:xfrm>
              <a:off x="6286731" y="3603493"/>
              <a:ext cx="249522" cy="270146"/>
            </a:xfrm>
            <a:prstGeom prst="rect">
              <a:avLst/>
            </a:prstGeom>
            <a:solidFill>
              <a:srgbClr val="1CABE2">
                <a:alpha val="100000"/>
              </a:srgbClr>
            </a:solidFill>
          </p:spPr>
          <p:txBody>
            <a:bodyPr/>
            <a:lstStyle/>
            <a:p/>
          </p:txBody>
        </p:sp>
        <p:sp>
          <p:nvSpPr>
            <p:cNvPr id="41" name="rc41"/>
            <p:cNvSpPr/>
            <p:nvPr/>
          </p:nvSpPr>
          <p:spPr>
            <a:xfrm>
              <a:off x="6563979" y="3063199"/>
              <a:ext cx="249522" cy="810440"/>
            </a:xfrm>
            <a:prstGeom prst="rect">
              <a:avLst/>
            </a:prstGeom>
            <a:solidFill>
              <a:srgbClr val="1CABE2">
                <a:alpha val="100000"/>
              </a:srgbClr>
            </a:solidFill>
          </p:spPr>
          <p:txBody>
            <a:bodyPr/>
            <a:lstStyle/>
            <a:p/>
          </p:txBody>
        </p:sp>
        <p:sp>
          <p:nvSpPr>
            <p:cNvPr id="42" name="rc42"/>
            <p:cNvSpPr/>
            <p:nvPr/>
          </p:nvSpPr>
          <p:spPr>
            <a:xfrm>
              <a:off x="6841227" y="3603493"/>
              <a:ext cx="249522" cy="270146"/>
            </a:xfrm>
            <a:prstGeom prst="rect">
              <a:avLst/>
            </a:prstGeom>
            <a:solidFill>
              <a:srgbClr val="1CABE2">
                <a:alpha val="100000"/>
              </a:srgbClr>
            </a:solidFill>
          </p:spPr>
          <p:txBody>
            <a:bodyPr/>
            <a:lstStyle/>
            <a:p/>
          </p:txBody>
        </p:sp>
        <p:sp>
          <p:nvSpPr>
            <p:cNvPr id="43" name="rc43"/>
            <p:cNvSpPr/>
            <p:nvPr/>
          </p:nvSpPr>
          <p:spPr>
            <a:xfrm>
              <a:off x="7118474" y="3108224"/>
              <a:ext cx="249522" cy="765415"/>
            </a:xfrm>
            <a:prstGeom prst="rect">
              <a:avLst/>
            </a:prstGeom>
            <a:solidFill>
              <a:srgbClr val="1CABE2">
                <a:alpha val="100000"/>
              </a:srgbClr>
            </a:solidFill>
          </p:spPr>
          <p:txBody>
            <a:bodyPr/>
            <a:lstStyle/>
            <a:p/>
          </p:txBody>
        </p:sp>
        <p:sp>
          <p:nvSpPr>
            <p:cNvPr id="44" name="rc44"/>
            <p:cNvSpPr/>
            <p:nvPr/>
          </p:nvSpPr>
          <p:spPr>
            <a:xfrm>
              <a:off x="7395722" y="2883101"/>
              <a:ext cx="249522" cy="990538"/>
            </a:xfrm>
            <a:prstGeom prst="rect">
              <a:avLst/>
            </a:prstGeom>
            <a:solidFill>
              <a:srgbClr val="1CABE2">
                <a:alpha val="100000"/>
              </a:srgbClr>
            </a:solidFill>
          </p:spPr>
          <p:txBody>
            <a:bodyPr/>
            <a:lstStyle/>
            <a:p/>
          </p:txBody>
        </p:sp>
        <p:sp>
          <p:nvSpPr>
            <p:cNvPr id="45" name="rc45"/>
            <p:cNvSpPr/>
            <p:nvPr/>
          </p:nvSpPr>
          <p:spPr>
            <a:xfrm>
              <a:off x="7672970" y="3378371"/>
              <a:ext cx="249522" cy="495269"/>
            </a:xfrm>
            <a:prstGeom prst="rect">
              <a:avLst/>
            </a:prstGeom>
            <a:solidFill>
              <a:srgbClr val="1CABE2">
                <a:alpha val="100000"/>
              </a:srgbClr>
            </a:solidFill>
          </p:spPr>
          <p:txBody>
            <a:bodyPr/>
            <a:lstStyle/>
            <a:p/>
          </p:txBody>
        </p:sp>
        <p:sp>
          <p:nvSpPr>
            <p:cNvPr id="46" name="rc46"/>
            <p:cNvSpPr/>
            <p:nvPr/>
          </p:nvSpPr>
          <p:spPr>
            <a:xfrm>
              <a:off x="7950217" y="3153248"/>
              <a:ext cx="249522" cy="720391"/>
            </a:xfrm>
            <a:prstGeom prst="rect">
              <a:avLst/>
            </a:prstGeom>
            <a:solidFill>
              <a:srgbClr val="1CABE2">
                <a:alpha val="100000"/>
              </a:srgbClr>
            </a:solidFill>
          </p:spPr>
          <p:txBody>
            <a:bodyPr/>
            <a:lstStyle/>
            <a:p/>
          </p:txBody>
        </p:sp>
        <p:sp>
          <p:nvSpPr>
            <p:cNvPr id="47" name="rc47"/>
            <p:cNvSpPr/>
            <p:nvPr/>
          </p:nvSpPr>
          <p:spPr>
            <a:xfrm>
              <a:off x="1296273" y="3513444"/>
              <a:ext cx="249522" cy="0"/>
            </a:xfrm>
            <a:prstGeom prst="rect">
              <a:avLst/>
            </a:prstGeom>
            <a:solidFill>
              <a:srgbClr val="B3B3B3">
                <a:alpha val="100000"/>
              </a:srgbClr>
            </a:solidFill>
          </p:spPr>
          <p:txBody>
            <a:bodyPr/>
            <a:lstStyle/>
            <a:p/>
          </p:txBody>
        </p:sp>
        <p:sp>
          <p:nvSpPr>
            <p:cNvPr id="48" name="rc48"/>
            <p:cNvSpPr/>
            <p:nvPr/>
          </p:nvSpPr>
          <p:spPr>
            <a:xfrm>
              <a:off x="1573521" y="3513444"/>
              <a:ext cx="249522" cy="0"/>
            </a:xfrm>
            <a:prstGeom prst="rect">
              <a:avLst/>
            </a:prstGeom>
            <a:solidFill>
              <a:srgbClr val="B3B3B3">
                <a:alpha val="100000"/>
              </a:srgbClr>
            </a:solidFill>
          </p:spPr>
          <p:txBody>
            <a:bodyPr/>
            <a:lstStyle/>
            <a:p/>
          </p:txBody>
        </p:sp>
        <p:sp>
          <p:nvSpPr>
            <p:cNvPr id="49" name="rc49"/>
            <p:cNvSpPr/>
            <p:nvPr/>
          </p:nvSpPr>
          <p:spPr>
            <a:xfrm>
              <a:off x="1850769" y="2838077"/>
              <a:ext cx="249522" cy="675366"/>
            </a:xfrm>
            <a:prstGeom prst="rect">
              <a:avLst/>
            </a:prstGeom>
            <a:solidFill>
              <a:srgbClr val="B3B3B3">
                <a:alpha val="100000"/>
              </a:srgbClr>
            </a:solidFill>
          </p:spPr>
          <p:txBody>
            <a:bodyPr/>
            <a:lstStyle/>
            <a:p/>
          </p:txBody>
        </p:sp>
        <p:sp>
          <p:nvSpPr>
            <p:cNvPr id="50" name="rc50"/>
            <p:cNvSpPr/>
            <p:nvPr/>
          </p:nvSpPr>
          <p:spPr>
            <a:xfrm>
              <a:off x="2128016" y="3513444"/>
              <a:ext cx="249522" cy="0"/>
            </a:xfrm>
            <a:prstGeom prst="rect">
              <a:avLst/>
            </a:prstGeom>
            <a:solidFill>
              <a:srgbClr val="B3B3B3">
                <a:alpha val="100000"/>
              </a:srgbClr>
            </a:solidFill>
          </p:spPr>
          <p:txBody>
            <a:bodyPr/>
            <a:lstStyle/>
            <a:p/>
          </p:txBody>
        </p:sp>
        <p:sp>
          <p:nvSpPr>
            <p:cNvPr id="51" name="rc51"/>
            <p:cNvSpPr/>
            <p:nvPr/>
          </p:nvSpPr>
          <p:spPr>
            <a:xfrm>
              <a:off x="2405264" y="2522906"/>
              <a:ext cx="249522" cy="990538"/>
            </a:xfrm>
            <a:prstGeom prst="rect">
              <a:avLst/>
            </a:prstGeom>
            <a:solidFill>
              <a:srgbClr val="B3B3B3">
                <a:alpha val="100000"/>
              </a:srgbClr>
            </a:solidFill>
          </p:spPr>
          <p:txBody>
            <a:bodyPr/>
            <a:lstStyle/>
            <a:p/>
          </p:txBody>
        </p:sp>
        <p:sp>
          <p:nvSpPr>
            <p:cNvPr id="52" name="rc52"/>
            <p:cNvSpPr/>
            <p:nvPr/>
          </p:nvSpPr>
          <p:spPr>
            <a:xfrm>
              <a:off x="2682512" y="3558468"/>
              <a:ext cx="249522" cy="0"/>
            </a:xfrm>
            <a:prstGeom prst="rect">
              <a:avLst/>
            </a:prstGeom>
            <a:solidFill>
              <a:srgbClr val="B3B3B3">
                <a:alpha val="100000"/>
              </a:srgbClr>
            </a:solidFill>
          </p:spPr>
          <p:txBody>
            <a:bodyPr/>
            <a:lstStyle/>
            <a:p/>
          </p:txBody>
        </p:sp>
        <p:sp>
          <p:nvSpPr>
            <p:cNvPr id="53" name="rc53"/>
            <p:cNvSpPr/>
            <p:nvPr/>
          </p:nvSpPr>
          <p:spPr>
            <a:xfrm>
              <a:off x="2959759" y="3558468"/>
              <a:ext cx="249522" cy="0"/>
            </a:xfrm>
            <a:prstGeom prst="rect">
              <a:avLst/>
            </a:prstGeom>
            <a:solidFill>
              <a:srgbClr val="B3B3B3">
                <a:alpha val="100000"/>
              </a:srgbClr>
            </a:solidFill>
          </p:spPr>
          <p:txBody>
            <a:bodyPr/>
            <a:lstStyle/>
            <a:p/>
          </p:txBody>
        </p:sp>
        <p:sp>
          <p:nvSpPr>
            <p:cNvPr id="54" name="rc54"/>
            <p:cNvSpPr/>
            <p:nvPr/>
          </p:nvSpPr>
          <p:spPr>
            <a:xfrm>
              <a:off x="3237007" y="3558468"/>
              <a:ext cx="249522" cy="0"/>
            </a:xfrm>
            <a:prstGeom prst="rect">
              <a:avLst/>
            </a:prstGeom>
            <a:solidFill>
              <a:srgbClr val="B3B3B3">
                <a:alpha val="100000"/>
              </a:srgbClr>
            </a:solidFill>
          </p:spPr>
          <p:txBody>
            <a:bodyPr/>
            <a:lstStyle/>
            <a:p/>
          </p:txBody>
        </p:sp>
        <p:sp>
          <p:nvSpPr>
            <p:cNvPr id="55" name="rc55"/>
            <p:cNvSpPr/>
            <p:nvPr/>
          </p:nvSpPr>
          <p:spPr>
            <a:xfrm>
              <a:off x="3514255" y="3558468"/>
              <a:ext cx="249522" cy="0"/>
            </a:xfrm>
            <a:prstGeom prst="rect">
              <a:avLst/>
            </a:prstGeom>
            <a:solidFill>
              <a:srgbClr val="B3B3B3">
                <a:alpha val="100000"/>
              </a:srgbClr>
            </a:solidFill>
          </p:spPr>
          <p:txBody>
            <a:bodyPr/>
            <a:lstStyle/>
            <a:p/>
          </p:txBody>
        </p:sp>
        <p:sp>
          <p:nvSpPr>
            <p:cNvPr id="56" name="rc56"/>
            <p:cNvSpPr/>
            <p:nvPr/>
          </p:nvSpPr>
          <p:spPr>
            <a:xfrm>
              <a:off x="3791502" y="3243297"/>
              <a:ext cx="249522" cy="315171"/>
            </a:xfrm>
            <a:prstGeom prst="rect">
              <a:avLst/>
            </a:prstGeom>
            <a:solidFill>
              <a:srgbClr val="B3B3B3">
                <a:alpha val="100000"/>
              </a:srgbClr>
            </a:solidFill>
          </p:spPr>
          <p:txBody>
            <a:bodyPr/>
            <a:lstStyle/>
            <a:p/>
          </p:txBody>
        </p:sp>
        <p:sp>
          <p:nvSpPr>
            <p:cNvPr id="57" name="rc57"/>
            <p:cNvSpPr/>
            <p:nvPr/>
          </p:nvSpPr>
          <p:spPr>
            <a:xfrm>
              <a:off x="4068750" y="2612955"/>
              <a:ext cx="249522" cy="630342"/>
            </a:xfrm>
            <a:prstGeom prst="rect">
              <a:avLst/>
            </a:prstGeom>
            <a:solidFill>
              <a:srgbClr val="B3B3B3">
                <a:alpha val="100000"/>
              </a:srgbClr>
            </a:solidFill>
          </p:spPr>
          <p:txBody>
            <a:bodyPr/>
            <a:lstStyle/>
            <a:p/>
          </p:txBody>
        </p:sp>
        <p:sp>
          <p:nvSpPr>
            <p:cNvPr id="58" name="rc58"/>
            <p:cNvSpPr/>
            <p:nvPr/>
          </p:nvSpPr>
          <p:spPr>
            <a:xfrm>
              <a:off x="4345998" y="3243297"/>
              <a:ext cx="249522" cy="315171"/>
            </a:xfrm>
            <a:prstGeom prst="rect">
              <a:avLst/>
            </a:prstGeom>
            <a:solidFill>
              <a:srgbClr val="B3B3B3">
                <a:alpha val="100000"/>
              </a:srgbClr>
            </a:solidFill>
          </p:spPr>
          <p:txBody>
            <a:bodyPr/>
            <a:lstStyle/>
            <a:p/>
          </p:txBody>
        </p:sp>
        <p:sp>
          <p:nvSpPr>
            <p:cNvPr id="59" name="rc59"/>
            <p:cNvSpPr/>
            <p:nvPr/>
          </p:nvSpPr>
          <p:spPr>
            <a:xfrm>
              <a:off x="4623245" y="3288322"/>
              <a:ext cx="249522" cy="270146"/>
            </a:xfrm>
            <a:prstGeom prst="rect">
              <a:avLst/>
            </a:prstGeom>
            <a:solidFill>
              <a:srgbClr val="B3B3B3">
                <a:alpha val="100000"/>
              </a:srgbClr>
            </a:solidFill>
          </p:spPr>
          <p:txBody>
            <a:bodyPr/>
            <a:lstStyle/>
            <a:p/>
          </p:txBody>
        </p:sp>
        <p:sp>
          <p:nvSpPr>
            <p:cNvPr id="60" name="rc60"/>
            <p:cNvSpPr/>
            <p:nvPr/>
          </p:nvSpPr>
          <p:spPr>
            <a:xfrm>
              <a:off x="4900493" y="2973150"/>
              <a:ext cx="249522" cy="315171"/>
            </a:xfrm>
            <a:prstGeom prst="rect">
              <a:avLst/>
            </a:prstGeom>
            <a:solidFill>
              <a:srgbClr val="B3B3B3">
                <a:alpha val="100000"/>
              </a:srgbClr>
            </a:solidFill>
          </p:spPr>
          <p:txBody>
            <a:bodyPr/>
            <a:lstStyle/>
            <a:p/>
          </p:txBody>
        </p:sp>
        <p:sp>
          <p:nvSpPr>
            <p:cNvPr id="61" name="rc61"/>
            <p:cNvSpPr/>
            <p:nvPr/>
          </p:nvSpPr>
          <p:spPr>
            <a:xfrm>
              <a:off x="5177741" y="3288322"/>
              <a:ext cx="249522" cy="315171"/>
            </a:xfrm>
            <a:prstGeom prst="rect">
              <a:avLst/>
            </a:prstGeom>
            <a:solidFill>
              <a:srgbClr val="B3B3B3">
                <a:alpha val="100000"/>
              </a:srgbClr>
            </a:solidFill>
          </p:spPr>
          <p:txBody>
            <a:bodyPr/>
            <a:lstStyle/>
            <a:p/>
          </p:txBody>
        </p:sp>
        <p:sp>
          <p:nvSpPr>
            <p:cNvPr id="62" name="rc62"/>
            <p:cNvSpPr/>
            <p:nvPr/>
          </p:nvSpPr>
          <p:spPr>
            <a:xfrm>
              <a:off x="5454988" y="2162710"/>
              <a:ext cx="249522" cy="1125611"/>
            </a:xfrm>
            <a:prstGeom prst="rect">
              <a:avLst/>
            </a:prstGeom>
            <a:solidFill>
              <a:srgbClr val="B3B3B3">
                <a:alpha val="100000"/>
              </a:srgbClr>
            </a:solidFill>
          </p:spPr>
          <p:txBody>
            <a:bodyPr/>
            <a:lstStyle/>
            <a:p/>
          </p:txBody>
        </p:sp>
        <p:sp>
          <p:nvSpPr>
            <p:cNvPr id="63" name="rc63"/>
            <p:cNvSpPr/>
            <p:nvPr/>
          </p:nvSpPr>
          <p:spPr>
            <a:xfrm>
              <a:off x="5732236" y="3288322"/>
              <a:ext cx="249522" cy="315171"/>
            </a:xfrm>
            <a:prstGeom prst="rect">
              <a:avLst/>
            </a:prstGeom>
            <a:solidFill>
              <a:srgbClr val="B3B3B3">
                <a:alpha val="100000"/>
              </a:srgbClr>
            </a:solidFill>
          </p:spPr>
          <p:txBody>
            <a:bodyPr/>
            <a:lstStyle/>
            <a:p/>
          </p:txBody>
        </p:sp>
        <p:sp>
          <p:nvSpPr>
            <p:cNvPr id="64" name="rc64"/>
            <p:cNvSpPr/>
            <p:nvPr/>
          </p:nvSpPr>
          <p:spPr>
            <a:xfrm>
              <a:off x="6009484" y="3333346"/>
              <a:ext cx="249522" cy="270146"/>
            </a:xfrm>
            <a:prstGeom prst="rect">
              <a:avLst/>
            </a:prstGeom>
            <a:solidFill>
              <a:srgbClr val="B3B3B3">
                <a:alpha val="100000"/>
              </a:srgbClr>
            </a:solidFill>
          </p:spPr>
          <p:txBody>
            <a:bodyPr/>
            <a:lstStyle/>
            <a:p/>
          </p:txBody>
        </p:sp>
        <p:sp>
          <p:nvSpPr>
            <p:cNvPr id="65" name="rc65"/>
            <p:cNvSpPr/>
            <p:nvPr/>
          </p:nvSpPr>
          <p:spPr>
            <a:xfrm>
              <a:off x="6286731" y="3333346"/>
              <a:ext cx="249522" cy="270146"/>
            </a:xfrm>
            <a:prstGeom prst="rect">
              <a:avLst/>
            </a:prstGeom>
            <a:solidFill>
              <a:srgbClr val="B3B3B3">
                <a:alpha val="100000"/>
              </a:srgbClr>
            </a:solidFill>
          </p:spPr>
          <p:txBody>
            <a:bodyPr/>
            <a:lstStyle/>
            <a:p/>
          </p:txBody>
        </p:sp>
        <p:sp>
          <p:nvSpPr>
            <p:cNvPr id="66" name="rc66"/>
            <p:cNvSpPr/>
            <p:nvPr/>
          </p:nvSpPr>
          <p:spPr>
            <a:xfrm>
              <a:off x="6563979" y="3063199"/>
              <a:ext cx="249522" cy="0"/>
            </a:xfrm>
            <a:prstGeom prst="rect">
              <a:avLst/>
            </a:prstGeom>
            <a:solidFill>
              <a:srgbClr val="B3B3B3">
                <a:alpha val="100000"/>
              </a:srgbClr>
            </a:solidFill>
          </p:spPr>
          <p:txBody>
            <a:bodyPr/>
            <a:lstStyle/>
            <a:p/>
          </p:txBody>
        </p:sp>
        <p:sp>
          <p:nvSpPr>
            <p:cNvPr id="67" name="rc67"/>
            <p:cNvSpPr/>
            <p:nvPr/>
          </p:nvSpPr>
          <p:spPr>
            <a:xfrm>
              <a:off x="6841227" y="3603493"/>
              <a:ext cx="249522" cy="0"/>
            </a:xfrm>
            <a:prstGeom prst="rect">
              <a:avLst/>
            </a:prstGeom>
            <a:solidFill>
              <a:srgbClr val="B3B3B3">
                <a:alpha val="100000"/>
              </a:srgbClr>
            </a:solidFill>
          </p:spPr>
          <p:txBody>
            <a:bodyPr/>
            <a:lstStyle/>
            <a:p/>
          </p:txBody>
        </p:sp>
        <p:sp>
          <p:nvSpPr>
            <p:cNvPr id="68" name="rc68"/>
            <p:cNvSpPr/>
            <p:nvPr/>
          </p:nvSpPr>
          <p:spPr>
            <a:xfrm>
              <a:off x="7118474" y="2838077"/>
              <a:ext cx="249522" cy="270146"/>
            </a:xfrm>
            <a:prstGeom prst="rect">
              <a:avLst/>
            </a:prstGeom>
            <a:solidFill>
              <a:srgbClr val="B3B3B3">
                <a:alpha val="100000"/>
              </a:srgbClr>
            </a:solidFill>
          </p:spPr>
          <p:txBody>
            <a:bodyPr/>
            <a:lstStyle/>
            <a:p/>
          </p:txBody>
        </p:sp>
        <p:sp>
          <p:nvSpPr>
            <p:cNvPr id="69" name="rc69"/>
            <p:cNvSpPr/>
            <p:nvPr/>
          </p:nvSpPr>
          <p:spPr>
            <a:xfrm>
              <a:off x="7395722" y="2883101"/>
              <a:ext cx="249522" cy="0"/>
            </a:xfrm>
            <a:prstGeom prst="rect">
              <a:avLst/>
            </a:prstGeom>
            <a:solidFill>
              <a:srgbClr val="B3B3B3">
                <a:alpha val="100000"/>
              </a:srgbClr>
            </a:solidFill>
          </p:spPr>
          <p:txBody>
            <a:bodyPr/>
            <a:lstStyle/>
            <a:p/>
          </p:txBody>
        </p:sp>
        <p:sp>
          <p:nvSpPr>
            <p:cNvPr id="70" name="rc70"/>
            <p:cNvSpPr/>
            <p:nvPr/>
          </p:nvSpPr>
          <p:spPr>
            <a:xfrm>
              <a:off x="7672970" y="2883101"/>
              <a:ext cx="249522" cy="495269"/>
            </a:xfrm>
            <a:prstGeom prst="rect">
              <a:avLst/>
            </a:prstGeom>
            <a:solidFill>
              <a:srgbClr val="B3B3B3">
                <a:alpha val="100000"/>
              </a:srgbClr>
            </a:solidFill>
          </p:spPr>
          <p:txBody>
            <a:bodyPr/>
            <a:lstStyle/>
            <a:p/>
          </p:txBody>
        </p:sp>
        <p:sp>
          <p:nvSpPr>
            <p:cNvPr id="71" name="rc71"/>
            <p:cNvSpPr/>
            <p:nvPr/>
          </p:nvSpPr>
          <p:spPr>
            <a:xfrm>
              <a:off x="7950217" y="3153248"/>
              <a:ext cx="249522" cy="0"/>
            </a:xfrm>
            <a:prstGeom prst="rect">
              <a:avLst/>
            </a:prstGeom>
            <a:solidFill>
              <a:srgbClr val="B3B3B3">
                <a:alpha val="100000"/>
              </a:srgbClr>
            </a:solidFill>
          </p:spPr>
          <p:txBody>
            <a:bodyPr/>
            <a:lstStyle/>
            <a:p/>
          </p:txBody>
        </p:sp>
        <p:sp>
          <p:nvSpPr>
            <p:cNvPr id="72" name="pl72"/>
            <p:cNvSpPr/>
            <p:nvPr/>
          </p:nvSpPr>
          <p:spPr>
            <a:xfrm>
              <a:off x="1421035" y="1050606"/>
              <a:ext cx="6653943" cy="85546"/>
            </a:xfrm>
            <a:custGeom>
              <a:avLst/>
              <a:pathLst>
                <a:path w="6653943" h="85546">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28515"/>
                  </a:lnTo>
                  <a:lnTo>
                    <a:pt x="3049724" y="0"/>
                  </a:lnTo>
                  <a:lnTo>
                    <a:pt x="3326971" y="0"/>
                  </a:lnTo>
                  <a:lnTo>
                    <a:pt x="3604219" y="28515"/>
                  </a:lnTo>
                  <a:lnTo>
                    <a:pt x="3881467" y="0"/>
                  </a:lnTo>
                  <a:lnTo>
                    <a:pt x="4158714" y="28515"/>
                  </a:lnTo>
                  <a:lnTo>
                    <a:pt x="4435962" y="0"/>
                  </a:lnTo>
                  <a:lnTo>
                    <a:pt x="4713210" y="0"/>
                  </a:lnTo>
                  <a:lnTo>
                    <a:pt x="4990457" y="0"/>
                  </a:lnTo>
                  <a:lnTo>
                    <a:pt x="5267705" y="57030"/>
                  </a:lnTo>
                  <a:lnTo>
                    <a:pt x="5544953" y="0"/>
                  </a:lnTo>
                  <a:lnTo>
                    <a:pt x="5822200" y="57030"/>
                  </a:lnTo>
                  <a:lnTo>
                    <a:pt x="6099448" y="85546"/>
                  </a:lnTo>
                  <a:lnTo>
                    <a:pt x="6376696" y="28515"/>
                  </a:lnTo>
                  <a:lnTo>
                    <a:pt x="6653943" y="57030"/>
                  </a:lnTo>
                </a:path>
              </a:pathLst>
            </a:custGeom>
            <a:ln w="27101" cap="flat">
              <a:solidFill>
                <a:srgbClr val="0058AB">
                  <a:alpha val="50196"/>
                </a:srgbClr>
              </a:solidFill>
              <a:prstDash val="solid"/>
              <a:round/>
            </a:ln>
          </p:spPr>
          <p:txBody>
            <a:bodyPr/>
            <a:lstStyle/>
            <a:p/>
          </p:txBody>
        </p:sp>
        <p:sp>
          <p:nvSpPr>
            <p:cNvPr id="73" name="pl73"/>
            <p:cNvSpPr/>
            <p:nvPr/>
          </p:nvSpPr>
          <p:spPr>
            <a:xfrm>
              <a:off x="1421035" y="1050606"/>
              <a:ext cx="6653943" cy="142577"/>
            </a:xfrm>
            <a:custGeom>
              <a:avLst/>
              <a:pathLst>
                <a:path w="6653943" h="142577">
                  <a:moveTo>
                    <a:pt x="0" y="0"/>
                  </a:moveTo>
                  <a:lnTo>
                    <a:pt x="277247" y="0"/>
                  </a:lnTo>
                  <a:lnTo>
                    <a:pt x="554495" y="57030"/>
                  </a:lnTo>
                  <a:lnTo>
                    <a:pt x="831742" y="0"/>
                  </a:lnTo>
                  <a:lnTo>
                    <a:pt x="1108990" y="85546"/>
                  </a:lnTo>
                  <a:lnTo>
                    <a:pt x="1386238" y="0"/>
                  </a:lnTo>
                  <a:lnTo>
                    <a:pt x="1663485" y="0"/>
                  </a:lnTo>
                  <a:lnTo>
                    <a:pt x="1940733" y="0"/>
                  </a:lnTo>
                  <a:lnTo>
                    <a:pt x="2217981" y="0"/>
                  </a:lnTo>
                  <a:lnTo>
                    <a:pt x="2495228" y="28515"/>
                  </a:lnTo>
                  <a:lnTo>
                    <a:pt x="2772476" y="85546"/>
                  </a:lnTo>
                  <a:lnTo>
                    <a:pt x="3049724" y="28515"/>
                  </a:lnTo>
                  <a:lnTo>
                    <a:pt x="3326971" y="28515"/>
                  </a:lnTo>
                  <a:lnTo>
                    <a:pt x="3604219" y="57030"/>
                  </a:lnTo>
                  <a:lnTo>
                    <a:pt x="3881467" y="28515"/>
                  </a:lnTo>
                  <a:lnTo>
                    <a:pt x="4158714" y="142577"/>
                  </a:lnTo>
                  <a:lnTo>
                    <a:pt x="4435962" y="28515"/>
                  </a:lnTo>
                  <a:lnTo>
                    <a:pt x="4713210" y="28515"/>
                  </a:lnTo>
                  <a:lnTo>
                    <a:pt x="4990457" y="28515"/>
                  </a:lnTo>
                  <a:lnTo>
                    <a:pt x="5267705" y="57030"/>
                  </a:lnTo>
                  <a:lnTo>
                    <a:pt x="5544953" y="0"/>
                  </a:lnTo>
                  <a:lnTo>
                    <a:pt x="5822200" y="85546"/>
                  </a:lnTo>
                  <a:lnTo>
                    <a:pt x="6099448" y="85546"/>
                  </a:lnTo>
                  <a:lnTo>
                    <a:pt x="6376696" y="85546"/>
                  </a:lnTo>
                  <a:lnTo>
                    <a:pt x="6653943" y="57030"/>
                  </a:lnTo>
                </a:path>
              </a:pathLst>
            </a:custGeom>
            <a:ln w="27101" cap="flat">
              <a:solidFill>
                <a:srgbClr val="333333">
                  <a:alpha val="50196"/>
                </a:srgbClr>
              </a:solidFill>
              <a:prstDash val="solid"/>
              <a:round/>
            </a:ln>
          </p:spPr>
          <p:txBody>
            <a:bodyPr/>
            <a:lstStyle/>
            <a:p/>
          </p:txBody>
        </p:sp>
        <p:sp>
          <p:nvSpPr>
            <p:cNvPr id="74" name="tx74"/>
            <p:cNvSpPr/>
            <p:nvPr/>
          </p:nvSpPr>
          <p:spPr>
            <a:xfrm>
              <a:off x="662845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18294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7460194"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773744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801468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62845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1" name="tx81"/>
            <p:cNvSpPr/>
            <p:nvPr/>
          </p:nvSpPr>
          <p:spPr>
            <a:xfrm>
              <a:off x="690569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2" name="tx82"/>
            <p:cNvSpPr/>
            <p:nvPr/>
          </p:nvSpPr>
          <p:spPr>
            <a:xfrm>
              <a:off x="7182946"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3" name="tx83"/>
            <p:cNvSpPr/>
            <p:nvPr/>
          </p:nvSpPr>
          <p:spPr>
            <a:xfrm>
              <a:off x="7460194"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4" name="tx84"/>
            <p:cNvSpPr/>
            <p:nvPr/>
          </p:nvSpPr>
          <p:spPr>
            <a:xfrm>
              <a:off x="773744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5" name="tx85"/>
            <p:cNvSpPr/>
            <p:nvPr/>
          </p:nvSpPr>
          <p:spPr>
            <a:xfrm>
              <a:off x="8014689"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6" name="tx86"/>
            <p:cNvSpPr/>
            <p:nvPr/>
          </p:nvSpPr>
          <p:spPr>
            <a:xfrm>
              <a:off x="1298947" y="339540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7" name="tx87"/>
            <p:cNvSpPr/>
            <p:nvPr/>
          </p:nvSpPr>
          <p:spPr>
            <a:xfrm>
              <a:off x="2685185" y="344043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4071423" y="249491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5457662" y="20446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6566652" y="294516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6843900" y="348545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7121148" y="272003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7398395" y="276506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7675643" y="276506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7952891" y="303521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733081" y="2921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8" name="tx98"/>
            <p:cNvSpPr/>
            <p:nvPr/>
          </p:nvSpPr>
          <p:spPr>
            <a:xfrm>
              <a:off x="733081" y="20205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99" name="tx99"/>
            <p:cNvSpPr/>
            <p:nvPr/>
          </p:nvSpPr>
          <p:spPr>
            <a:xfrm>
              <a:off x="733081" y="11200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00" name="tx10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6" name="tx11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7" name="pl117"/>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8" name="pl118"/>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19" name="tx119"/>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0" name="tx120"/>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1" name="rc121"/>
            <p:cNvSpPr/>
            <p:nvPr/>
          </p:nvSpPr>
          <p:spPr>
            <a:xfrm>
              <a:off x="4663170" y="4778716"/>
              <a:ext cx="201456" cy="201456"/>
            </a:xfrm>
            <a:prstGeom prst="rect">
              <a:avLst/>
            </a:prstGeom>
            <a:solidFill>
              <a:srgbClr val="B3B3B3">
                <a:alpha val="100000"/>
              </a:srgbClr>
            </a:solidFill>
          </p:spPr>
          <p:txBody>
            <a:bodyPr/>
            <a:lstStyle/>
            <a:p/>
          </p:txBody>
        </p:sp>
        <p:sp>
          <p:nvSpPr>
            <p:cNvPr id="122" name="rc122"/>
            <p:cNvSpPr/>
            <p:nvPr/>
          </p:nvSpPr>
          <p:spPr>
            <a:xfrm>
              <a:off x="5565324" y="4778716"/>
              <a:ext cx="201456" cy="201456"/>
            </a:xfrm>
            <a:prstGeom prst="rect">
              <a:avLst/>
            </a:prstGeom>
            <a:solidFill>
              <a:srgbClr val="1CABE2">
                <a:alpha val="100000"/>
              </a:srgbClr>
            </a:solidFill>
          </p:spPr>
          <p:txBody>
            <a:bodyPr/>
            <a:lstStyle/>
            <a:p/>
          </p:txBody>
        </p:sp>
        <p:sp>
          <p:nvSpPr>
            <p:cNvPr id="123" name="tx123"/>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4" name="tx124"/>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5" name="tx125"/>
            <p:cNvSpPr/>
            <p:nvPr/>
          </p:nvSpPr>
          <p:spPr>
            <a:xfrm>
              <a:off x="951100" y="467611"/>
              <a:ext cx="83494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Saint Kitts and Nevis, 2000-2024</a:t>
              </a:r>
            </a:p>
          </p:txBody>
        </p:sp>
        <p:sp>
          <p:nvSpPr>
            <p:cNvPr id="126" name="pl126"/>
            <p:cNvSpPr/>
            <p:nvPr/>
          </p:nvSpPr>
          <p:spPr>
            <a:xfrm>
              <a:off x="208075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64972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21869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78766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35663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86524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43421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00318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7215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296273" y="5650800"/>
              <a:ext cx="5648290" cy="164676"/>
            </a:xfrm>
            <a:prstGeom prst="rect">
              <a:avLst/>
            </a:prstGeom>
            <a:solidFill>
              <a:srgbClr val="1CABE2">
                <a:alpha val="100000"/>
              </a:srgbClr>
            </a:solidFill>
          </p:spPr>
          <p:txBody>
            <a:bodyPr/>
            <a:lstStyle/>
            <a:p/>
          </p:txBody>
        </p:sp>
        <p:sp>
          <p:nvSpPr>
            <p:cNvPr id="140" name="rc140"/>
            <p:cNvSpPr/>
            <p:nvPr/>
          </p:nvSpPr>
          <p:spPr>
            <a:xfrm>
              <a:off x="1296273" y="5444954"/>
              <a:ext cx="3451733" cy="164676"/>
            </a:xfrm>
            <a:prstGeom prst="rect">
              <a:avLst/>
            </a:prstGeom>
            <a:solidFill>
              <a:srgbClr val="1CABE2">
                <a:alpha val="100000"/>
              </a:srgbClr>
            </a:solidFill>
          </p:spPr>
          <p:txBody>
            <a:bodyPr/>
            <a:lstStyle/>
            <a:p/>
          </p:txBody>
        </p:sp>
        <p:sp>
          <p:nvSpPr>
            <p:cNvPr id="141" name="rc141"/>
            <p:cNvSpPr/>
            <p:nvPr/>
          </p:nvSpPr>
          <p:spPr>
            <a:xfrm>
              <a:off x="1296273" y="5239108"/>
              <a:ext cx="5020703" cy="164676"/>
            </a:xfrm>
            <a:prstGeom prst="rect">
              <a:avLst/>
            </a:prstGeom>
            <a:solidFill>
              <a:srgbClr val="1CABE2">
                <a:alpha val="100000"/>
              </a:srgbClr>
            </a:solidFill>
          </p:spPr>
          <p:txBody>
            <a:bodyPr/>
            <a:lstStyle/>
            <a:p/>
          </p:txBody>
        </p:sp>
        <p:sp>
          <p:nvSpPr>
            <p:cNvPr id="142" name="rc142"/>
            <p:cNvSpPr/>
            <p:nvPr/>
          </p:nvSpPr>
          <p:spPr>
            <a:xfrm>
              <a:off x="6944564" y="5650800"/>
              <a:ext cx="0" cy="164676"/>
            </a:xfrm>
            <a:prstGeom prst="rect">
              <a:avLst/>
            </a:prstGeom>
            <a:solidFill>
              <a:srgbClr val="B3B3B3">
                <a:alpha val="100000"/>
              </a:srgbClr>
            </a:solidFill>
          </p:spPr>
          <p:txBody>
            <a:bodyPr/>
            <a:lstStyle/>
            <a:p/>
          </p:txBody>
        </p:sp>
        <p:sp>
          <p:nvSpPr>
            <p:cNvPr id="143" name="rc143"/>
            <p:cNvSpPr/>
            <p:nvPr/>
          </p:nvSpPr>
          <p:spPr>
            <a:xfrm>
              <a:off x="4748007" y="5444954"/>
              <a:ext cx="3451733" cy="164676"/>
            </a:xfrm>
            <a:prstGeom prst="rect">
              <a:avLst/>
            </a:prstGeom>
            <a:solidFill>
              <a:srgbClr val="B3B3B3">
                <a:alpha val="100000"/>
              </a:srgbClr>
            </a:solidFill>
          </p:spPr>
          <p:txBody>
            <a:bodyPr/>
            <a:lstStyle/>
            <a:p/>
          </p:txBody>
        </p:sp>
        <p:sp>
          <p:nvSpPr>
            <p:cNvPr id="144" name="rc144"/>
            <p:cNvSpPr/>
            <p:nvPr/>
          </p:nvSpPr>
          <p:spPr>
            <a:xfrm>
              <a:off x="6316976" y="5239108"/>
              <a:ext cx="0" cy="164676"/>
            </a:xfrm>
            <a:prstGeom prst="rect">
              <a:avLst/>
            </a:prstGeom>
            <a:solidFill>
              <a:srgbClr val="B3B3B3">
                <a:alpha val="100000"/>
              </a:srgbClr>
            </a:solidFill>
          </p:spPr>
          <p:txBody>
            <a:bodyPr/>
            <a:lstStyle/>
            <a:p/>
          </p:txBody>
        </p:sp>
        <p:sp>
          <p:nvSpPr>
            <p:cNvPr id="145" name="tx145"/>
            <p:cNvSpPr/>
            <p:nvPr/>
          </p:nvSpPr>
          <p:spPr>
            <a:xfrm>
              <a:off x="7074791"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6" name="tx146"/>
            <p:cNvSpPr/>
            <p:nvPr/>
          </p:nvSpPr>
          <p:spPr>
            <a:xfrm>
              <a:off x="832996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7" name="tx147"/>
            <p:cNvSpPr/>
            <p:nvPr/>
          </p:nvSpPr>
          <p:spPr>
            <a:xfrm>
              <a:off x="6447204"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8" name="tx148"/>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2" name="tx152"/>
            <p:cNvSpPr/>
            <p:nvPr/>
          </p:nvSpPr>
          <p:spPr>
            <a:xfrm>
              <a:off x="2826396" y="59189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53" name="tx153"/>
            <p:cNvSpPr/>
            <p:nvPr/>
          </p:nvSpPr>
          <p:spPr>
            <a:xfrm>
              <a:off x="4356518"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4" name="tx154"/>
            <p:cNvSpPr/>
            <p:nvPr/>
          </p:nvSpPr>
          <p:spPr>
            <a:xfrm>
              <a:off x="5925488"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55" name="tx155"/>
            <p:cNvSpPr/>
            <p:nvPr/>
          </p:nvSpPr>
          <p:spPr>
            <a:xfrm>
              <a:off x="7494458"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6" name="tx156"/>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7" name="tx15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9" name="tx15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Saint Kitts and Nevis.
In 2024, DTP1 coverage in Saint Kitts and Nevis remained relatively constant within 1% at 97%. There were &lt;100 children who missed out on any DTP vaccination (zero-dose children).
DTP3 coverage remained relatively constant within 1% at at 97% in 2024, leaving &lt;100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85710"/>
            </a:xfrm>
            <a:custGeom>
              <a:avLst/>
              <a:pathLst>
                <a:path w="3418439" h="8571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28570"/>
                  </a:lnTo>
                  <a:lnTo>
                    <a:pt x="1566784" y="0"/>
                  </a:lnTo>
                  <a:lnTo>
                    <a:pt x="1709219" y="0"/>
                  </a:lnTo>
                  <a:lnTo>
                    <a:pt x="1851654" y="28570"/>
                  </a:lnTo>
                  <a:lnTo>
                    <a:pt x="1994089" y="0"/>
                  </a:lnTo>
                  <a:lnTo>
                    <a:pt x="2136524" y="28570"/>
                  </a:lnTo>
                  <a:lnTo>
                    <a:pt x="2278959" y="0"/>
                  </a:lnTo>
                  <a:lnTo>
                    <a:pt x="2421394" y="0"/>
                  </a:lnTo>
                  <a:lnTo>
                    <a:pt x="2563829" y="0"/>
                  </a:lnTo>
                  <a:lnTo>
                    <a:pt x="2706264" y="57140"/>
                  </a:lnTo>
                  <a:lnTo>
                    <a:pt x="2848699" y="0"/>
                  </a:lnTo>
                  <a:lnTo>
                    <a:pt x="2991134" y="57140"/>
                  </a:lnTo>
                  <a:lnTo>
                    <a:pt x="3133569" y="85710"/>
                  </a:lnTo>
                  <a:lnTo>
                    <a:pt x="3276004" y="28570"/>
                  </a:lnTo>
                  <a:lnTo>
                    <a:pt x="3418439" y="5714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399983"/>
            </a:xfrm>
            <a:custGeom>
              <a:avLst/>
              <a:pathLst>
                <a:path w="3418439" h="399983">
                  <a:moveTo>
                    <a:pt x="0" y="28570"/>
                  </a:moveTo>
                  <a:lnTo>
                    <a:pt x="142434" y="57140"/>
                  </a:lnTo>
                  <a:lnTo>
                    <a:pt x="284869" y="28570"/>
                  </a:lnTo>
                  <a:lnTo>
                    <a:pt x="427304" y="28570"/>
                  </a:lnTo>
                  <a:lnTo>
                    <a:pt x="569739" y="28570"/>
                  </a:lnTo>
                  <a:lnTo>
                    <a:pt x="712174" y="0"/>
                  </a:lnTo>
                  <a:lnTo>
                    <a:pt x="854609" y="28570"/>
                  </a:lnTo>
                  <a:lnTo>
                    <a:pt x="997044" y="57140"/>
                  </a:lnTo>
                  <a:lnTo>
                    <a:pt x="1139479" y="0"/>
                  </a:lnTo>
                  <a:lnTo>
                    <a:pt x="1281914" y="28570"/>
                  </a:lnTo>
                  <a:lnTo>
                    <a:pt x="1424349" y="28570"/>
                  </a:lnTo>
                  <a:lnTo>
                    <a:pt x="1566784" y="28570"/>
                  </a:lnTo>
                  <a:lnTo>
                    <a:pt x="1709219" y="28570"/>
                  </a:lnTo>
                  <a:lnTo>
                    <a:pt x="1851654" y="85710"/>
                  </a:lnTo>
                  <a:lnTo>
                    <a:pt x="1994089" y="57140"/>
                  </a:lnTo>
                  <a:lnTo>
                    <a:pt x="2136524" y="28570"/>
                  </a:lnTo>
                  <a:lnTo>
                    <a:pt x="2278959" y="57140"/>
                  </a:lnTo>
                  <a:lnTo>
                    <a:pt x="2421394" y="114281"/>
                  </a:lnTo>
                  <a:lnTo>
                    <a:pt x="2563829" y="199991"/>
                  </a:lnTo>
                  <a:lnTo>
                    <a:pt x="2706264" y="314272"/>
                  </a:lnTo>
                  <a:lnTo>
                    <a:pt x="2848699" y="342843"/>
                  </a:lnTo>
                  <a:lnTo>
                    <a:pt x="2991134" y="399983"/>
                  </a:lnTo>
                  <a:lnTo>
                    <a:pt x="3133569" y="285702"/>
                  </a:lnTo>
                  <a:lnTo>
                    <a:pt x="3276004" y="285702"/>
                  </a:lnTo>
                  <a:lnTo>
                    <a:pt x="3418439"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85710"/>
            </a:xfrm>
            <a:custGeom>
              <a:avLst/>
              <a:pathLst>
                <a:path w="3418439" h="8571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28570"/>
                  </a:lnTo>
                  <a:lnTo>
                    <a:pt x="1566784" y="0"/>
                  </a:lnTo>
                  <a:lnTo>
                    <a:pt x="1709219" y="0"/>
                  </a:lnTo>
                  <a:lnTo>
                    <a:pt x="1851654" y="28570"/>
                  </a:lnTo>
                  <a:lnTo>
                    <a:pt x="1994089" y="0"/>
                  </a:lnTo>
                  <a:lnTo>
                    <a:pt x="2136524" y="28570"/>
                  </a:lnTo>
                  <a:lnTo>
                    <a:pt x="2278959" y="0"/>
                  </a:lnTo>
                  <a:lnTo>
                    <a:pt x="2421394" y="0"/>
                  </a:lnTo>
                  <a:lnTo>
                    <a:pt x="2563829" y="0"/>
                  </a:lnTo>
                  <a:lnTo>
                    <a:pt x="2706264" y="57140"/>
                  </a:lnTo>
                  <a:lnTo>
                    <a:pt x="2848699" y="0"/>
                  </a:lnTo>
                  <a:lnTo>
                    <a:pt x="2991134" y="57140"/>
                  </a:lnTo>
                  <a:lnTo>
                    <a:pt x="3133569" y="85710"/>
                  </a:lnTo>
                  <a:lnTo>
                    <a:pt x="3276004" y="28570"/>
                  </a:lnTo>
                  <a:lnTo>
                    <a:pt x="3418439" y="5714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85710"/>
            </a:xfrm>
            <a:custGeom>
              <a:avLst/>
              <a:pathLst>
                <a:path w="3418439" h="8571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28570"/>
                  </a:lnTo>
                  <a:lnTo>
                    <a:pt x="1566784" y="0"/>
                  </a:lnTo>
                  <a:lnTo>
                    <a:pt x="1709219" y="0"/>
                  </a:lnTo>
                  <a:lnTo>
                    <a:pt x="1851654" y="28570"/>
                  </a:lnTo>
                  <a:lnTo>
                    <a:pt x="1994089" y="0"/>
                  </a:lnTo>
                  <a:lnTo>
                    <a:pt x="2136524" y="28570"/>
                  </a:lnTo>
                  <a:lnTo>
                    <a:pt x="2278959" y="0"/>
                  </a:lnTo>
                  <a:lnTo>
                    <a:pt x="2421394" y="0"/>
                  </a:lnTo>
                  <a:lnTo>
                    <a:pt x="2563829" y="0"/>
                  </a:lnTo>
                  <a:lnTo>
                    <a:pt x="2706264" y="57140"/>
                  </a:lnTo>
                  <a:lnTo>
                    <a:pt x="2848699" y="0"/>
                  </a:lnTo>
                  <a:lnTo>
                    <a:pt x="2991134" y="57140"/>
                  </a:lnTo>
                  <a:lnTo>
                    <a:pt x="3133569" y="85710"/>
                  </a:lnTo>
                  <a:lnTo>
                    <a:pt x="3276004" y="28570"/>
                  </a:lnTo>
                  <a:lnTo>
                    <a:pt x="3418439" y="5714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173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173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6490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2736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84421" y="4830005"/>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Kitts and Nevis</a:t>
              </a:r>
            </a:p>
          </p:txBody>
        </p:sp>
        <p:sp>
          <p:nvSpPr>
            <p:cNvPr id="60" name="tx60"/>
            <p:cNvSpPr/>
            <p:nvPr/>
          </p:nvSpPr>
          <p:spPr>
            <a:xfrm>
              <a:off x="323200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9446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49670" y="471005"/>
              <a:ext cx="336314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Saint Kitts and Nevis, 2000-2024</a:t>
              </a:r>
            </a:p>
          </p:txBody>
        </p:sp>
        <p:sp>
          <p:nvSpPr>
            <p:cNvPr id="63" name="pl63"/>
            <p:cNvSpPr/>
            <p:nvPr/>
          </p:nvSpPr>
          <p:spPr>
            <a:xfrm>
              <a:off x="5244538" y="355522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52078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48634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303800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200356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96912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15460" y="2831120"/>
              <a:ext cx="3418439" cy="310332"/>
            </a:xfrm>
            <a:custGeom>
              <a:avLst/>
              <a:pathLst>
                <a:path w="3418439" h="310332">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103444"/>
                  </a:lnTo>
                  <a:lnTo>
                    <a:pt x="1566784" y="0"/>
                  </a:lnTo>
                  <a:lnTo>
                    <a:pt x="1709219" y="0"/>
                  </a:lnTo>
                  <a:lnTo>
                    <a:pt x="1851654" y="103444"/>
                  </a:lnTo>
                  <a:lnTo>
                    <a:pt x="1994089" y="0"/>
                  </a:lnTo>
                  <a:lnTo>
                    <a:pt x="2136524" y="103444"/>
                  </a:lnTo>
                  <a:lnTo>
                    <a:pt x="2278959" y="0"/>
                  </a:lnTo>
                  <a:lnTo>
                    <a:pt x="2421394" y="0"/>
                  </a:lnTo>
                  <a:lnTo>
                    <a:pt x="2563829" y="0"/>
                  </a:lnTo>
                  <a:lnTo>
                    <a:pt x="2706264" y="206888"/>
                  </a:lnTo>
                  <a:lnTo>
                    <a:pt x="2848699" y="0"/>
                  </a:lnTo>
                  <a:lnTo>
                    <a:pt x="2991134" y="206888"/>
                  </a:lnTo>
                  <a:lnTo>
                    <a:pt x="3133569" y="310332"/>
                  </a:lnTo>
                  <a:lnTo>
                    <a:pt x="3276004" y="103444"/>
                  </a:lnTo>
                  <a:lnTo>
                    <a:pt x="3418439" y="206888"/>
                  </a:lnTo>
                </a:path>
              </a:pathLst>
            </a:custGeom>
            <a:ln w="27101" cap="flat">
              <a:solidFill>
                <a:srgbClr val="0058AB">
                  <a:alpha val="100000"/>
                </a:srgbClr>
              </a:solidFill>
              <a:prstDash val="solid"/>
              <a:round/>
            </a:ln>
          </p:spPr>
          <p:txBody>
            <a:bodyPr/>
            <a:lstStyle/>
            <a:p/>
          </p:txBody>
        </p:sp>
        <p:sp>
          <p:nvSpPr>
            <p:cNvPr id="77" name="pl77"/>
            <p:cNvSpPr/>
            <p:nvPr/>
          </p:nvSpPr>
          <p:spPr>
            <a:xfrm>
              <a:off x="5415460" y="3038008"/>
              <a:ext cx="3418439" cy="827552"/>
            </a:xfrm>
            <a:custGeom>
              <a:avLst/>
              <a:pathLst>
                <a:path w="3418439" h="827552">
                  <a:moveTo>
                    <a:pt x="0" y="827552"/>
                  </a:moveTo>
                  <a:lnTo>
                    <a:pt x="142434" y="724108"/>
                  </a:lnTo>
                  <a:lnTo>
                    <a:pt x="284869" y="724108"/>
                  </a:lnTo>
                  <a:lnTo>
                    <a:pt x="427304" y="620664"/>
                  </a:lnTo>
                  <a:lnTo>
                    <a:pt x="569739" y="517220"/>
                  </a:lnTo>
                  <a:lnTo>
                    <a:pt x="712174" y="413776"/>
                  </a:lnTo>
                  <a:lnTo>
                    <a:pt x="854609" y="310332"/>
                  </a:lnTo>
                  <a:lnTo>
                    <a:pt x="997044" y="310332"/>
                  </a:lnTo>
                  <a:lnTo>
                    <a:pt x="1139479" y="206888"/>
                  </a:lnTo>
                  <a:lnTo>
                    <a:pt x="1281914" y="103444"/>
                  </a:lnTo>
                  <a:lnTo>
                    <a:pt x="1424349" y="103444"/>
                  </a:lnTo>
                  <a:lnTo>
                    <a:pt x="1566784" y="103444"/>
                  </a:lnTo>
                  <a:lnTo>
                    <a:pt x="1709219" y="103444"/>
                  </a:lnTo>
                  <a:lnTo>
                    <a:pt x="1851654" y="103444"/>
                  </a:lnTo>
                  <a:lnTo>
                    <a:pt x="1994089" y="103444"/>
                  </a:lnTo>
                  <a:lnTo>
                    <a:pt x="2136524" y="103444"/>
                  </a:lnTo>
                  <a:lnTo>
                    <a:pt x="2278959" y="0"/>
                  </a:lnTo>
                  <a:lnTo>
                    <a:pt x="2421394" y="0"/>
                  </a:lnTo>
                  <a:lnTo>
                    <a:pt x="2563829" y="0"/>
                  </a:lnTo>
                  <a:lnTo>
                    <a:pt x="2706264" y="0"/>
                  </a:lnTo>
                  <a:lnTo>
                    <a:pt x="2848699" y="206888"/>
                  </a:lnTo>
                  <a:lnTo>
                    <a:pt x="2991134" y="310332"/>
                  </a:lnTo>
                  <a:lnTo>
                    <a:pt x="3133569" y="103444"/>
                  </a:lnTo>
                  <a:lnTo>
                    <a:pt x="3276004" y="103444"/>
                  </a:lnTo>
                  <a:lnTo>
                    <a:pt x="3418439" y="103444"/>
                  </a:lnTo>
                </a:path>
              </a:pathLst>
            </a:custGeom>
            <a:ln w="27101" cap="flat">
              <a:solidFill>
                <a:srgbClr val="80BD41">
                  <a:alpha val="100000"/>
                </a:srgbClr>
              </a:solidFill>
              <a:prstDash val="solid"/>
              <a:round/>
            </a:ln>
          </p:spPr>
          <p:txBody>
            <a:bodyPr/>
            <a:lstStyle/>
            <a:p/>
          </p:txBody>
        </p:sp>
        <p:sp>
          <p:nvSpPr>
            <p:cNvPr id="78" name="pl78"/>
            <p:cNvSpPr/>
            <p:nvPr/>
          </p:nvSpPr>
          <p:spPr>
            <a:xfrm>
              <a:off x="5415460" y="1900124"/>
              <a:ext cx="3418439" cy="1448216"/>
            </a:xfrm>
            <a:custGeom>
              <a:avLst/>
              <a:pathLst>
                <a:path w="3418439" h="1448216">
                  <a:moveTo>
                    <a:pt x="0" y="103444"/>
                  </a:moveTo>
                  <a:lnTo>
                    <a:pt x="142434" y="206888"/>
                  </a:lnTo>
                  <a:lnTo>
                    <a:pt x="284869" y="103444"/>
                  </a:lnTo>
                  <a:lnTo>
                    <a:pt x="427304" y="103444"/>
                  </a:lnTo>
                  <a:lnTo>
                    <a:pt x="569739" y="103444"/>
                  </a:lnTo>
                  <a:lnTo>
                    <a:pt x="712174" y="0"/>
                  </a:lnTo>
                  <a:lnTo>
                    <a:pt x="854609" y="103444"/>
                  </a:lnTo>
                  <a:lnTo>
                    <a:pt x="997044" y="206888"/>
                  </a:lnTo>
                  <a:lnTo>
                    <a:pt x="1139479" y="0"/>
                  </a:lnTo>
                  <a:lnTo>
                    <a:pt x="1281914" y="103444"/>
                  </a:lnTo>
                  <a:lnTo>
                    <a:pt x="1424349" y="103444"/>
                  </a:lnTo>
                  <a:lnTo>
                    <a:pt x="1566784" y="103444"/>
                  </a:lnTo>
                  <a:lnTo>
                    <a:pt x="1709219" y="103444"/>
                  </a:lnTo>
                  <a:lnTo>
                    <a:pt x="1851654" y="310332"/>
                  </a:lnTo>
                  <a:lnTo>
                    <a:pt x="1994089" y="206888"/>
                  </a:lnTo>
                  <a:lnTo>
                    <a:pt x="2136524" y="103444"/>
                  </a:lnTo>
                  <a:lnTo>
                    <a:pt x="2278959" y="206888"/>
                  </a:lnTo>
                  <a:lnTo>
                    <a:pt x="2421394" y="413776"/>
                  </a:lnTo>
                  <a:lnTo>
                    <a:pt x="2563829" y="724108"/>
                  </a:lnTo>
                  <a:lnTo>
                    <a:pt x="2706264" y="1137884"/>
                  </a:lnTo>
                  <a:lnTo>
                    <a:pt x="2848699" y="1241328"/>
                  </a:lnTo>
                  <a:lnTo>
                    <a:pt x="2991134" y="1448216"/>
                  </a:lnTo>
                  <a:lnTo>
                    <a:pt x="3133569" y="1034440"/>
                  </a:lnTo>
                  <a:lnTo>
                    <a:pt x="3276004" y="1034440"/>
                  </a:lnTo>
                  <a:lnTo>
                    <a:pt x="3418439" y="1241328"/>
                  </a:lnTo>
                </a:path>
              </a:pathLst>
            </a:custGeom>
            <a:ln w="27101" cap="flat">
              <a:solidFill>
                <a:srgbClr val="961A49">
                  <a:alpha val="100000"/>
                </a:srgbClr>
              </a:solidFill>
              <a:prstDash val="solid"/>
              <a:round/>
            </a:ln>
          </p:spPr>
          <p:txBody>
            <a:bodyPr/>
            <a:lstStyle/>
            <a:p/>
          </p:txBody>
        </p:sp>
        <p:sp>
          <p:nvSpPr>
            <p:cNvPr id="79" name="pl79"/>
            <p:cNvSpPr/>
            <p:nvPr/>
          </p:nvSpPr>
          <p:spPr>
            <a:xfrm>
              <a:off x="5415460" y="3038008"/>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5415460" y="2831120"/>
              <a:ext cx="3418439" cy="310332"/>
            </a:xfrm>
            <a:custGeom>
              <a:avLst/>
              <a:pathLst>
                <a:path w="3418439" h="310332">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103444"/>
                  </a:lnTo>
                  <a:lnTo>
                    <a:pt x="1566784" y="0"/>
                  </a:lnTo>
                  <a:lnTo>
                    <a:pt x="1709219" y="0"/>
                  </a:lnTo>
                  <a:lnTo>
                    <a:pt x="1851654" y="103444"/>
                  </a:lnTo>
                  <a:lnTo>
                    <a:pt x="1994089" y="0"/>
                  </a:lnTo>
                  <a:lnTo>
                    <a:pt x="2136524" y="103444"/>
                  </a:lnTo>
                  <a:lnTo>
                    <a:pt x="2278959" y="0"/>
                  </a:lnTo>
                  <a:lnTo>
                    <a:pt x="2421394" y="0"/>
                  </a:lnTo>
                  <a:lnTo>
                    <a:pt x="2563829" y="0"/>
                  </a:lnTo>
                  <a:lnTo>
                    <a:pt x="2706264" y="206888"/>
                  </a:lnTo>
                  <a:lnTo>
                    <a:pt x="2848699" y="0"/>
                  </a:lnTo>
                  <a:lnTo>
                    <a:pt x="2991134" y="206888"/>
                  </a:lnTo>
                  <a:lnTo>
                    <a:pt x="3133569" y="310332"/>
                  </a:lnTo>
                  <a:lnTo>
                    <a:pt x="3276004" y="103444"/>
                  </a:lnTo>
                  <a:lnTo>
                    <a:pt x="3418439" y="206888"/>
                  </a:lnTo>
                </a:path>
              </a:pathLst>
            </a:custGeom>
            <a:ln w="43362" cap="flat">
              <a:solidFill>
                <a:srgbClr val="000000">
                  <a:alpha val="100000"/>
                </a:srgbClr>
              </a:solidFill>
              <a:prstDash val="solid"/>
              <a:round/>
            </a:ln>
          </p:spPr>
          <p:txBody>
            <a:bodyPr/>
            <a:lstStyle/>
            <a:p/>
          </p:txBody>
        </p:sp>
        <p:sp>
          <p:nvSpPr>
            <p:cNvPr id="81" name="pl81"/>
            <p:cNvSpPr/>
            <p:nvPr/>
          </p:nvSpPr>
          <p:spPr>
            <a:xfrm>
              <a:off x="5415460" y="1941502"/>
              <a:ext cx="0" cy="889618"/>
            </a:xfrm>
            <a:custGeom>
              <a:avLst/>
              <a:pathLst>
                <a:path w="0" h="889618">
                  <a:moveTo>
                    <a:pt x="0" y="88961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27635" y="1941502"/>
              <a:ext cx="0" cy="889618"/>
            </a:xfrm>
            <a:custGeom>
              <a:avLst/>
              <a:pathLst>
                <a:path w="0" h="889618">
                  <a:moveTo>
                    <a:pt x="0" y="88961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39810" y="1941502"/>
              <a:ext cx="0" cy="993062"/>
            </a:xfrm>
            <a:custGeom>
              <a:avLst/>
              <a:pathLst>
                <a:path w="0" h="993062">
                  <a:moveTo>
                    <a:pt x="0" y="99306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51985" y="1941502"/>
              <a:ext cx="0" cy="993062"/>
            </a:xfrm>
            <a:custGeom>
              <a:avLst/>
              <a:pathLst>
                <a:path w="0" h="993062">
                  <a:moveTo>
                    <a:pt x="0" y="99306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172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1464" y="1941502"/>
              <a:ext cx="0" cy="993062"/>
            </a:xfrm>
            <a:custGeom>
              <a:avLst/>
              <a:pathLst>
                <a:path w="0" h="993062">
                  <a:moveTo>
                    <a:pt x="0" y="99306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3899"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15460" y="2831120"/>
              <a:ext cx="3418439" cy="310332"/>
            </a:xfrm>
            <a:custGeom>
              <a:avLst/>
              <a:pathLst>
                <a:path w="3418439" h="310332">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103444"/>
                  </a:lnTo>
                  <a:lnTo>
                    <a:pt x="1566784" y="0"/>
                  </a:lnTo>
                  <a:lnTo>
                    <a:pt x="1709219" y="0"/>
                  </a:lnTo>
                  <a:lnTo>
                    <a:pt x="1851654" y="103444"/>
                  </a:lnTo>
                  <a:lnTo>
                    <a:pt x="1994089" y="0"/>
                  </a:lnTo>
                  <a:lnTo>
                    <a:pt x="2136524" y="103444"/>
                  </a:lnTo>
                  <a:lnTo>
                    <a:pt x="2278959" y="0"/>
                  </a:lnTo>
                  <a:lnTo>
                    <a:pt x="2421394" y="0"/>
                  </a:lnTo>
                  <a:lnTo>
                    <a:pt x="2563829" y="0"/>
                  </a:lnTo>
                  <a:lnTo>
                    <a:pt x="2706264" y="206888"/>
                  </a:lnTo>
                  <a:lnTo>
                    <a:pt x="2848699" y="0"/>
                  </a:lnTo>
                  <a:lnTo>
                    <a:pt x="2991134" y="206888"/>
                  </a:lnTo>
                  <a:lnTo>
                    <a:pt x="3133569" y="310332"/>
                  </a:lnTo>
                  <a:lnTo>
                    <a:pt x="3276004" y="103444"/>
                  </a:lnTo>
                  <a:lnTo>
                    <a:pt x="3418439" y="206888"/>
                  </a:lnTo>
                </a:path>
              </a:pathLst>
            </a:custGeom>
            <a:ln w="27101" cap="flat">
              <a:solidFill>
                <a:srgbClr val="0058AB">
                  <a:alpha val="100000"/>
                </a:srgbClr>
              </a:solidFill>
              <a:prstDash val="solid"/>
              <a:round/>
            </a:ln>
          </p:spPr>
          <p:txBody>
            <a:bodyPr/>
            <a:lstStyle/>
            <a:p/>
          </p:txBody>
        </p:sp>
        <p:sp>
          <p:nvSpPr>
            <p:cNvPr id="89" name="tx89"/>
            <p:cNvSpPr/>
            <p:nvPr/>
          </p:nvSpPr>
          <p:spPr>
            <a:xfrm>
              <a:off x="5385315" y="18610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0" name="tx90"/>
            <p:cNvSpPr/>
            <p:nvPr/>
          </p:nvSpPr>
          <p:spPr>
            <a:xfrm>
              <a:off x="6097490" y="18610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809665" y="18610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521840" y="18610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158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1320" y="18610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3755"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104214" y="2985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19514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026519" y="917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107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107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2583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80207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877859" y="4830005"/>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Kitts and Nevis</a:t>
              </a:r>
            </a:p>
          </p:txBody>
        </p:sp>
        <p:sp>
          <p:nvSpPr>
            <p:cNvPr id="114" name="tx114"/>
            <p:cNvSpPr/>
            <p:nvPr/>
          </p:nvSpPr>
          <p:spPr>
            <a:xfrm>
              <a:off x="75254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28789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340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3678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4015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4353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3509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3847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4184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7321564" cy="149993"/>
            </a:xfrm>
            <a:prstGeom prst="rect">
              <a:avLst/>
            </a:prstGeom>
            <a:solidFill>
              <a:srgbClr val="1CABE2">
                <a:alpha val="80000"/>
              </a:srgbClr>
            </a:solidFill>
          </p:spPr>
          <p:txBody>
            <a:bodyPr/>
            <a:lstStyle/>
            <a:p/>
          </p:txBody>
        </p:sp>
        <p:sp>
          <p:nvSpPr>
            <p:cNvPr id="129" name="rc129"/>
            <p:cNvSpPr/>
            <p:nvPr/>
          </p:nvSpPr>
          <p:spPr>
            <a:xfrm>
              <a:off x="1317178" y="5637654"/>
              <a:ext cx="4474289" cy="149993"/>
            </a:xfrm>
            <a:prstGeom prst="rect">
              <a:avLst/>
            </a:prstGeom>
            <a:solidFill>
              <a:srgbClr val="1CABE2">
                <a:alpha val="80000"/>
              </a:srgbClr>
            </a:solidFill>
          </p:spPr>
          <p:txBody>
            <a:bodyPr/>
            <a:lstStyle/>
            <a:p/>
          </p:txBody>
        </p:sp>
        <p:sp>
          <p:nvSpPr>
            <p:cNvPr id="130" name="rc130"/>
            <p:cNvSpPr/>
            <p:nvPr/>
          </p:nvSpPr>
          <p:spPr>
            <a:xfrm>
              <a:off x="1317178" y="5450161"/>
              <a:ext cx="6508057" cy="149993"/>
            </a:xfrm>
            <a:prstGeom prst="rect">
              <a:avLst/>
            </a:prstGeom>
            <a:solidFill>
              <a:srgbClr val="1CABE2">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273252" y="608962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6" name="tx136"/>
            <p:cNvSpPr/>
            <p:nvPr/>
          </p:nvSpPr>
          <p:spPr>
            <a:xfrm>
              <a:off x="5229325"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7" name="tx137"/>
            <p:cNvSpPr/>
            <p:nvPr/>
          </p:nvSpPr>
          <p:spPr>
            <a:xfrm>
              <a:off x="7263093"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8" name="tx13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Saint Kitts and Nevis (97%) was 8 percentage points higher than the global average (89%) and 12 percentage points higher than the average across all LACR countries (85%).
National DTP1 coverage was the same as in 2019 (97%).
The number of zero-dose children remained approximately the same (&lt;100)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Saint Kitts and Nevis ranked number 20 out of 32 countries for lowest DTP1 coverage (based on tied ranks).
Saint Kitts and Nevis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F26A21">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Saint Kitts and Nevis ranked number 32 out of 32 countries with &lt;100 zero-dose children.
In 2024, Saint Kitts and Nevis ranked number 30 out of 32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075464"/>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2975323"/>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1875182"/>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462553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8" name="pl8"/>
            <p:cNvSpPr/>
            <p:nvPr/>
          </p:nvSpPr>
          <p:spPr>
            <a:xfrm>
              <a:off x="856762" y="3525394"/>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2425252"/>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325111"/>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13145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4619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094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5682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5164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1990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7475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3371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320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926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2216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11313" y="2909314"/>
              <a:ext cx="206534" cy="1716220"/>
            </a:xfrm>
            <a:prstGeom prst="rect">
              <a:avLst/>
            </a:prstGeom>
            <a:solidFill>
              <a:srgbClr val="80BD41">
                <a:alpha val="100000"/>
              </a:srgbClr>
            </a:solidFill>
          </p:spPr>
          <p:txBody>
            <a:bodyPr/>
            <a:lstStyle/>
            <a:p/>
          </p:txBody>
        </p:sp>
        <p:sp>
          <p:nvSpPr>
            <p:cNvPr id="25" name="rc25"/>
            <p:cNvSpPr/>
            <p:nvPr/>
          </p:nvSpPr>
          <p:spPr>
            <a:xfrm>
              <a:off x="1211313" y="2891712"/>
              <a:ext cx="206534" cy="17602"/>
            </a:xfrm>
            <a:prstGeom prst="rect">
              <a:avLst/>
            </a:prstGeom>
            <a:solidFill>
              <a:srgbClr val="0058AB">
                <a:alpha val="100000"/>
              </a:srgbClr>
            </a:solidFill>
          </p:spPr>
          <p:txBody>
            <a:bodyPr/>
            <a:lstStyle/>
            <a:p/>
          </p:txBody>
        </p:sp>
        <p:sp>
          <p:nvSpPr>
            <p:cNvPr id="26" name="rc26"/>
            <p:cNvSpPr/>
            <p:nvPr/>
          </p:nvSpPr>
          <p:spPr>
            <a:xfrm>
              <a:off x="1211313" y="2909314"/>
              <a:ext cx="206534" cy="0"/>
            </a:xfrm>
            <a:prstGeom prst="rect">
              <a:avLst/>
            </a:prstGeom>
            <a:solidFill>
              <a:srgbClr val="1CABE2">
                <a:alpha val="100000"/>
              </a:srgbClr>
            </a:solidFill>
          </p:spPr>
          <p:txBody>
            <a:bodyPr/>
            <a:lstStyle/>
            <a:p/>
          </p:txBody>
        </p:sp>
        <p:sp>
          <p:nvSpPr>
            <p:cNvPr id="27" name="rc27"/>
            <p:cNvSpPr/>
            <p:nvPr/>
          </p:nvSpPr>
          <p:spPr>
            <a:xfrm>
              <a:off x="1440796" y="2931317"/>
              <a:ext cx="206534" cy="1694217"/>
            </a:xfrm>
            <a:prstGeom prst="rect">
              <a:avLst/>
            </a:prstGeom>
            <a:solidFill>
              <a:srgbClr val="80BD41">
                <a:alpha val="100000"/>
              </a:srgbClr>
            </a:solidFill>
          </p:spPr>
          <p:txBody>
            <a:bodyPr/>
            <a:lstStyle/>
            <a:p/>
          </p:txBody>
        </p:sp>
        <p:sp>
          <p:nvSpPr>
            <p:cNvPr id="28" name="rc28"/>
            <p:cNvSpPr/>
            <p:nvPr/>
          </p:nvSpPr>
          <p:spPr>
            <a:xfrm>
              <a:off x="1440796" y="2913715"/>
              <a:ext cx="206534" cy="17602"/>
            </a:xfrm>
            <a:prstGeom prst="rect">
              <a:avLst/>
            </a:prstGeom>
            <a:solidFill>
              <a:srgbClr val="0058AB">
                <a:alpha val="100000"/>
              </a:srgbClr>
            </a:solidFill>
          </p:spPr>
          <p:txBody>
            <a:bodyPr/>
            <a:lstStyle/>
            <a:p/>
          </p:txBody>
        </p:sp>
        <p:sp>
          <p:nvSpPr>
            <p:cNvPr id="29" name="rc29"/>
            <p:cNvSpPr/>
            <p:nvPr/>
          </p:nvSpPr>
          <p:spPr>
            <a:xfrm>
              <a:off x="1440796" y="2931317"/>
              <a:ext cx="206534" cy="0"/>
            </a:xfrm>
            <a:prstGeom prst="rect">
              <a:avLst/>
            </a:prstGeom>
            <a:solidFill>
              <a:srgbClr val="1CABE2">
                <a:alpha val="100000"/>
              </a:srgbClr>
            </a:solidFill>
          </p:spPr>
          <p:txBody>
            <a:bodyPr/>
            <a:lstStyle/>
            <a:p/>
          </p:txBody>
        </p:sp>
        <p:sp>
          <p:nvSpPr>
            <p:cNvPr id="30" name="rc30"/>
            <p:cNvSpPr/>
            <p:nvPr/>
          </p:nvSpPr>
          <p:spPr>
            <a:xfrm>
              <a:off x="1670279" y="2988525"/>
              <a:ext cx="206534" cy="1637010"/>
            </a:xfrm>
            <a:prstGeom prst="rect">
              <a:avLst/>
            </a:prstGeom>
            <a:solidFill>
              <a:srgbClr val="80BD41">
                <a:alpha val="100000"/>
              </a:srgbClr>
            </a:solidFill>
          </p:spPr>
          <p:txBody>
            <a:bodyPr/>
            <a:lstStyle/>
            <a:p/>
          </p:txBody>
        </p:sp>
        <p:sp>
          <p:nvSpPr>
            <p:cNvPr id="31" name="rc31"/>
            <p:cNvSpPr/>
            <p:nvPr/>
          </p:nvSpPr>
          <p:spPr>
            <a:xfrm>
              <a:off x="1670279" y="2937918"/>
              <a:ext cx="206534" cy="17602"/>
            </a:xfrm>
            <a:prstGeom prst="rect">
              <a:avLst/>
            </a:prstGeom>
            <a:solidFill>
              <a:srgbClr val="0058AB">
                <a:alpha val="100000"/>
              </a:srgbClr>
            </a:solidFill>
          </p:spPr>
          <p:txBody>
            <a:bodyPr/>
            <a:lstStyle/>
            <a:p/>
          </p:txBody>
        </p:sp>
        <p:sp>
          <p:nvSpPr>
            <p:cNvPr id="32" name="rc32"/>
            <p:cNvSpPr/>
            <p:nvPr/>
          </p:nvSpPr>
          <p:spPr>
            <a:xfrm>
              <a:off x="1670279" y="2955520"/>
              <a:ext cx="206534" cy="33004"/>
            </a:xfrm>
            <a:prstGeom prst="rect">
              <a:avLst/>
            </a:prstGeom>
            <a:solidFill>
              <a:srgbClr val="1CABE2">
                <a:alpha val="100000"/>
              </a:srgbClr>
            </a:solidFill>
          </p:spPr>
          <p:txBody>
            <a:bodyPr/>
            <a:lstStyle/>
            <a:p/>
          </p:txBody>
        </p:sp>
        <p:sp>
          <p:nvSpPr>
            <p:cNvPr id="33" name="rc33"/>
            <p:cNvSpPr/>
            <p:nvPr/>
          </p:nvSpPr>
          <p:spPr>
            <a:xfrm>
              <a:off x="1899761" y="2966522"/>
              <a:ext cx="206534" cy="1659013"/>
            </a:xfrm>
            <a:prstGeom prst="rect">
              <a:avLst/>
            </a:prstGeom>
            <a:solidFill>
              <a:srgbClr val="80BD41">
                <a:alpha val="100000"/>
              </a:srgbClr>
            </a:solidFill>
          </p:spPr>
          <p:txBody>
            <a:bodyPr/>
            <a:lstStyle/>
            <a:p/>
          </p:txBody>
        </p:sp>
        <p:sp>
          <p:nvSpPr>
            <p:cNvPr id="34" name="rc34"/>
            <p:cNvSpPr/>
            <p:nvPr/>
          </p:nvSpPr>
          <p:spPr>
            <a:xfrm>
              <a:off x="1899761" y="2948920"/>
              <a:ext cx="206534" cy="17602"/>
            </a:xfrm>
            <a:prstGeom prst="rect">
              <a:avLst/>
            </a:prstGeom>
            <a:solidFill>
              <a:srgbClr val="0058AB">
                <a:alpha val="100000"/>
              </a:srgbClr>
            </a:solidFill>
          </p:spPr>
          <p:txBody>
            <a:bodyPr/>
            <a:lstStyle/>
            <a:p/>
          </p:txBody>
        </p:sp>
        <p:sp>
          <p:nvSpPr>
            <p:cNvPr id="35" name="rc35"/>
            <p:cNvSpPr/>
            <p:nvPr/>
          </p:nvSpPr>
          <p:spPr>
            <a:xfrm>
              <a:off x="1899761" y="2966522"/>
              <a:ext cx="206534" cy="0"/>
            </a:xfrm>
            <a:prstGeom prst="rect">
              <a:avLst/>
            </a:prstGeom>
            <a:solidFill>
              <a:srgbClr val="1CABE2">
                <a:alpha val="100000"/>
              </a:srgbClr>
            </a:solidFill>
          </p:spPr>
          <p:txBody>
            <a:bodyPr/>
            <a:lstStyle/>
            <a:p/>
          </p:txBody>
        </p:sp>
        <p:sp>
          <p:nvSpPr>
            <p:cNvPr id="36" name="rc36"/>
            <p:cNvSpPr/>
            <p:nvPr/>
          </p:nvSpPr>
          <p:spPr>
            <a:xfrm>
              <a:off x="2129244" y="3034731"/>
              <a:ext cx="206534" cy="1590804"/>
            </a:xfrm>
            <a:prstGeom prst="rect">
              <a:avLst/>
            </a:prstGeom>
            <a:solidFill>
              <a:srgbClr val="80BD41">
                <a:alpha val="100000"/>
              </a:srgbClr>
            </a:solidFill>
          </p:spPr>
          <p:txBody>
            <a:bodyPr/>
            <a:lstStyle/>
            <a:p/>
          </p:txBody>
        </p:sp>
        <p:sp>
          <p:nvSpPr>
            <p:cNvPr id="37" name="rc37"/>
            <p:cNvSpPr/>
            <p:nvPr/>
          </p:nvSpPr>
          <p:spPr>
            <a:xfrm>
              <a:off x="2129244" y="2968722"/>
              <a:ext cx="206534" cy="17602"/>
            </a:xfrm>
            <a:prstGeom prst="rect">
              <a:avLst/>
            </a:prstGeom>
            <a:solidFill>
              <a:srgbClr val="0058AB">
                <a:alpha val="100000"/>
              </a:srgbClr>
            </a:solidFill>
          </p:spPr>
          <p:txBody>
            <a:bodyPr/>
            <a:lstStyle/>
            <a:p/>
          </p:txBody>
        </p:sp>
        <p:sp>
          <p:nvSpPr>
            <p:cNvPr id="38" name="rc38"/>
            <p:cNvSpPr/>
            <p:nvPr/>
          </p:nvSpPr>
          <p:spPr>
            <a:xfrm>
              <a:off x="2129244" y="2986324"/>
              <a:ext cx="206534" cy="48406"/>
            </a:xfrm>
            <a:prstGeom prst="rect">
              <a:avLst/>
            </a:prstGeom>
            <a:solidFill>
              <a:srgbClr val="1CABE2">
                <a:alpha val="100000"/>
              </a:srgbClr>
            </a:solidFill>
          </p:spPr>
          <p:txBody>
            <a:bodyPr/>
            <a:lstStyle/>
            <a:p/>
          </p:txBody>
        </p:sp>
        <p:sp>
          <p:nvSpPr>
            <p:cNvPr id="39" name="rc39"/>
            <p:cNvSpPr/>
            <p:nvPr/>
          </p:nvSpPr>
          <p:spPr>
            <a:xfrm>
              <a:off x="2358727" y="2997326"/>
              <a:ext cx="206534" cy="1628209"/>
            </a:xfrm>
            <a:prstGeom prst="rect">
              <a:avLst/>
            </a:prstGeom>
            <a:solidFill>
              <a:srgbClr val="80BD41">
                <a:alpha val="100000"/>
              </a:srgbClr>
            </a:solidFill>
          </p:spPr>
          <p:txBody>
            <a:bodyPr/>
            <a:lstStyle/>
            <a:p/>
          </p:txBody>
        </p:sp>
        <p:sp>
          <p:nvSpPr>
            <p:cNvPr id="40" name="rc40"/>
            <p:cNvSpPr/>
            <p:nvPr/>
          </p:nvSpPr>
          <p:spPr>
            <a:xfrm>
              <a:off x="2358727" y="2981924"/>
              <a:ext cx="206534" cy="15401"/>
            </a:xfrm>
            <a:prstGeom prst="rect">
              <a:avLst/>
            </a:prstGeom>
            <a:solidFill>
              <a:srgbClr val="0058AB">
                <a:alpha val="100000"/>
              </a:srgbClr>
            </a:solidFill>
          </p:spPr>
          <p:txBody>
            <a:bodyPr/>
            <a:lstStyle/>
            <a:p/>
          </p:txBody>
        </p:sp>
        <p:sp>
          <p:nvSpPr>
            <p:cNvPr id="41" name="rc41"/>
            <p:cNvSpPr/>
            <p:nvPr/>
          </p:nvSpPr>
          <p:spPr>
            <a:xfrm>
              <a:off x="2358727" y="2997326"/>
              <a:ext cx="206534" cy="0"/>
            </a:xfrm>
            <a:prstGeom prst="rect">
              <a:avLst/>
            </a:prstGeom>
            <a:solidFill>
              <a:srgbClr val="1CABE2">
                <a:alpha val="100000"/>
              </a:srgbClr>
            </a:solidFill>
          </p:spPr>
          <p:txBody>
            <a:bodyPr/>
            <a:lstStyle/>
            <a:p/>
          </p:txBody>
        </p:sp>
        <p:sp>
          <p:nvSpPr>
            <p:cNvPr id="42" name="rc42"/>
            <p:cNvSpPr/>
            <p:nvPr/>
          </p:nvSpPr>
          <p:spPr>
            <a:xfrm>
              <a:off x="2588210" y="3012728"/>
              <a:ext cx="206534" cy="1612807"/>
            </a:xfrm>
            <a:prstGeom prst="rect">
              <a:avLst/>
            </a:prstGeom>
            <a:solidFill>
              <a:srgbClr val="80BD41">
                <a:alpha val="100000"/>
              </a:srgbClr>
            </a:solidFill>
          </p:spPr>
          <p:txBody>
            <a:bodyPr/>
            <a:lstStyle/>
            <a:p/>
          </p:txBody>
        </p:sp>
        <p:sp>
          <p:nvSpPr>
            <p:cNvPr id="43" name="rc43"/>
            <p:cNvSpPr/>
            <p:nvPr/>
          </p:nvSpPr>
          <p:spPr>
            <a:xfrm>
              <a:off x="2588210" y="2997326"/>
              <a:ext cx="206534" cy="15401"/>
            </a:xfrm>
            <a:prstGeom prst="rect">
              <a:avLst/>
            </a:prstGeom>
            <a:solidFill>
              <a:srgbClr val="0058AB">
                <a:alpha val="100000"/>
              </a:srgbClr>
            </a:solidFill>
          </p:spPr>
          <p:txBody>
            <a:bodyPr/>
            <a:lstStyle/>
            <a:p/>
          </p:txBody>
        </p:sp>
        <p:sp>
          <p:nvSpPr>
            <p:cNvPr id="44" name="rc44"/>
            <p:cNvSpPr/>
            <p:nvPr/>
          </p:nvSpPr>
          <p:spPr>
            <a:xfrm>
              <a:off x="2588210" y="3012728"/>
              <a:ext cx="206534" cy="0"/>
            </a:xfrm>
            <a:prstGeom prst="rect">
              <a:avLst/>
            </a:prstGeom>
            <a:solidFill>
              <a:srgbClr val="1CABE2">
                <a:alpha val="100000"/>
              </a:srgbClr>
            </a:solidFill>
          </p:spPr>
          <p:txBody>
            <a:bodyPr/>
            <a:lstStyle/>
            <a:p/>
          </p:txBody>
        </p:sp>
        <p:sp>
          <p:nvSpPr>
            <p:cNvPr id="45" name="rc45"/>
            <p:cNvSpPr/>
            <p:nvPr/>
          </p:nvSpPr>
          <p:spPr>
            <a:xfrm>
              <a:off x="2817692" y="3030330"/>
              <a:ext cx="206534" cy="1595205"/>
            </a:xfrm>
            <a:prstGeom prst="rect">
              <a:avLst/>
            </a:prstGeom>
            <a:solidFill>
              <a:srgbClr val="80BD41">
                <a:alpha val="100000"/>
              </a:srgbClr>
            </a:solidFill>
          </p:spPr>
          <p:txBody>
            <a:bodyPr/>
            <a:lstStyle/>
            <a:p/>
          </p:txBody>
        </p:sp>
        <p:sp>
          <p:nvSpPr>
            <p:cNvPr id="46" name="rc46"/>
            <p:cNvSpPr/>
            <p:nvPr/>
          </p:nvSpPr>
          <p:spPr>
            <a:xfrm>
              <a:off x="2817692" y="3014928"/>
              <a:ext cx="206534" cy="15401"/>
            </a:xfrm>
            <a:prstGeom prst="rect">
              <a:avLst/>
            </a:prstGeom>
            <a:solidFill>
              <a:srgbClr val="0058AB">
                <a:alpha val="100000"/>
              </a:srgbClr>
            </a:solidFill>
          </p:spPr>
          <p:txBody>
            <a:bodyPr/>
            <a:lstStyle/>
            <a:p/>
          </p:txBody>
        </p:sp>
        <p:sp>
          <p:nvSpPr>
            <p:cNvPr id="47" name="rc47"/>
            <p:cNvSpPr/>
            <p:nvPr/>
          </p:nvSpPr>
          <p:spPr>
            <a:xfrm>
              <a:off x="2817692" y="3030330"/>
              <a:ext cx="206534" cy="0"/>
            </a:xfrm>
            <a:prstGeom prst="rect">
              <a:avLst/>
            </a:prstGeom>
            <a:solidFill>
              <a:srgbClr val="1CABE2">
                <a:alpha val="100000"/>
              </a:srgbClr>
            </a:solidFill>
          </p:spPr>
          <p:txBody>
            <a:bodyPr/>
            <a:lstStyle/>
            <a:p/>
          </p:txBody>
        </p:sp>
        <p:sp>
          <p:nvSpPr>
            <p:cNvPr id="48" name="rc48"/>
            <p:cNvSpPr/>
            <p:nvPr/>
          </p:nvSpPr>
          <p:spPr>
            <a:xfrm>
              <a:off x="3047175" y="3056733"/>
              <a:ext cx="206534" cy="1568801"/>
            </a:xfrm>
            <a:prstGeom prst="rect">
              <a:avLst/>
            </a:prstGeom>
            <a:solidFill>
              <a:srgbClr val="80BD41">
                <a:alpha val="100000"/>
              </a:srgbClr>
            </a:solidFill>
          </p:spPr>
          <p:txBody>
            <a:bodyPr/>
            <a:lstStyle/>
            <a:p/>
          </p:txBody>
        </p:sp>
        <p:sp>
          <p:nvSpPr>
            <p:cNvPr id="49" name="rc49"/>
            <p:cNvSpPr/>
            <p:nvPr/>
          </p:nvSpPr>
          <p:spPr>
            <a:xfrm>
              <a:off x="3047175" y="3041331"/>
              <a:ext cx="206534" cy="15401"/>
            </a:xfrm>
            <a:prstGeom prst="rect">
              <a:avLst/>
            </a:prstGeom>
            <a:solidFill>
              <a:srgbClr val="0058AB">
                <a:alpha val="100000"/>
              </a:srgbClr>
            </a:solidFill>
          </p:spPr>
          <p:txBody>
            <a:bodyPr/>
            <a:lstStyle/>
            <a:p/>
          </p:txBody>
        </p:sp>
        <p:sp>
          <p:nvSpPr>
            <p:cNvPr id="50" name="rc50"/>
            <p:cNvSpPr/>
            <p:nvPr/>
          </p:nvSpPr>
          <p:spPr>
            <a:xfrm>
              <a:off x="3047175" y="3056733"/>
              <a:ext cx="206534" cy="0"/>
            </a:xfrm>
            <a:prstGeom prst="rect">
              <a:avLst/>
            </a:prstGeom>
            <a:solidFill>
              <a:srgbClr val="1CABE2">
                <a:alpha val="100000"/>
              </a:srgbClr>
            </a:solidFill>
          </p:spPr>
          <p:txBody>
            <a:bodyPr/>
            <a:lstStyle/>
            <a:p/>
          </p:txBody>
        </p:sp>
        <p:sp>
          <p:nvSpPr>
            <p:cNvPr id="51" name="rc51"/>
            <p:cNvSpPr/>
            <p:nvPr/>
          </p:nvSpPr>
          <p:spPr>
            <a:xfrm>
              <a:off x="3276658" y="3100739"/>
              <a:ext cx="206534" cy="1524796"/>
            </a:xfrm>
            <a:prstGeom prst="rect">
              <a:avLst/>
            </a:prstGeom>
            <a:solidFill>
              <a:srgbClr val="80BD41">
                <a:alpha val="100000"/>
              </a:srgbClr>
            </a:solidFill>
          </p:spPr>
          <p:txBody>
            <a:bodyPr/>
            <a:lstStyle/>
            <a:p/>
          </p:txBody>
        </p:sp>
        <p:sp>
          <p:nvSpPr>
            <p:cNvPr id="52" name="rc52"/>
            <p:cNvSpPr/>
            <p:nvPr/>
          </p:nvSpPr>
          <p:spPr>
            <a:xfrm>
              <a:off x="3276658" y="3069935"/>
              <a:ext cx="206534" cy="15401"/>
            </a:xfrm>
            <a:prstGeom prst="rect">
              <a:avLst/>
            </a:prstGeom>
            <a:solidFill>
              <a:srgbClr val="0058AB">
                <a:alpha val="100000"/>
              </a:srgbClr>
            </a:solidFill>
          </p:spPr>
          <p:txBody>
            <a:bodyPr/>
            <a:lstStyle/>
            <a:p/>
          </p:txBody>
        </p:sp>
        <p:sp>
          <p:nvSpPr>
            <p:cNvPr id="53" name="rc53"/>
            <p:cNvSpPr/>
            <p:nvPr/>
          </p:nvSpPr>
          <p:spPr>
            <a:xfrm>
              <a:off x="3276658" y="3085337"/>
              <a:ext cx="206534" cy="15401"/>
            </a:xfrm>
            <a:prstGeom prst="rect">
              <a:avLst/>
            </a:prstGeom>
            <a:solidFill>
              <a:srgbClr val="1CABE2">
                <a:alpha val="100000"/>
              </a:srgbClr>
            </a:solidFill>
          </p:spPr>
          <p:txBody>
            <a:bodyPr/>
            <a:lstStyle/>
            <a:p/>
          </p:txBody>
        </p:sp>
        <p:sp>
          <p:nvSpPr>
            <p:cNvPr id="54" name="rc54"/>
            <p:cNvSpPr/>
            <p:nvPr/>
          </p:nvSpPr>
          <p:spPr>
            <a:xfrm>
              <a:off x="3506141" y="3168948"/>
              <a:ext cx="206534" cy="1456587"/>
            </a:xfrm>
            <a:prstGeom prst="rect">
              <a:avLst/>
            </a:prstGeom>
            <a:solidFill>
              <a:srgbClr val="80BD41">
                <a:alpha val="100000"/>
              </a:srgbClr>
            </a:solidFill>
          </p:spPr>
          <p:txBody>
            <a:bodyPr/>
            <a:lstStyle/>
            <a:p/>
          </p:txBody>
        </p:sp>
        <p:sp>
          <p:nvSpPr>
            <p:cNvPr id="55" name="rc55"/>
            <p:cNvSpPr/>
            <p:nvPr/>
          </p:nvSpPr>
          <p:spPr>
            <a:xfrm>
              <a:off x="3506141" y="3107340"/>
              <a:ext cx="206534" cy="30803"/>
            </a:xfrm>
            <a:prstGeom prst="rect">
              <a:avLst/>
            </a:prstGeom>
            <a:solidFill>
              <a:srgbClr val="0058AB">
                <a:alpha val="100000"/>
              </a:srgbClr>
            </a:solidFill>
          </p:spPr>
          <p:txBody>
            <a:bodyPr/>
            <a:lstStyle/>
            <a:p/>
          </p:txBody>
        </p:sp>
        <p:sp>
          <p:nvSpPr>
            <p:cNvPr id="56" name="rc56"/>
            <p:cNvSpPr/>
            <p:nvPr/>
          </p:nvSpPr>
          <p:spPr>
            <a:xfrm>
              <a:off x="3506141" y="3138144"/>
              <a:ext cx="206534" cy="30803"/>
            </a:xfrm>
            <a:prstGeom prst="rect">
              <a:avLst/>
            </a:prstGeom>
            <a:solidFill>
              <a:srgbClr val="1CABE2">
                <a:alpha val="100000"/>
              </a:srgbClr>
            </a:solidFill>
          </p:spPr>
          <p:txBody>
            <a:bodyPr/>
            <a:lstStyle/>
            <a:p/>
          </p:txBody>
        </p:sp>
        <p:sp>
          <p:nvSpPr>
            <p:cNvPr id="57" name="rc57"/>
            <p:cNvSpPr/>
            <p:nvPr/>
          </p:nvSpPr>
          <p:spPr>
            <a:xfrm>
              <a:off x="3735623" y="3160147"/>
              <a:ext cx="206534" cy="1465388"/>
            </a:xfrm>
            <a:prstGeom prst="rect">
              <a:avLst/>
            </a:prstGeom>
            <a:solidFill>
              <a:srgbClr val="80BD41">
                <a:alpha val="100000"/>
              </a:srgbClr>
            </a:solidFill>
          </p:spPr>
          <p:txBody>
            <a:bodyPr/>
            <a:lstStyle/>
            <a:p/>
          </p:txBody>
        </p:sp>
        <p:sp>
          <p:nvSpPr>
            <p:cNvPr id="58" name="rc58"/>
            <p:cNvSpPr/>
            <p:nvPr/>
          </p:nvSpPr>
          <p:spPr>
            <a:xfrm>
              <a:off x="3735623" y="3129343"/>
              <a:ext cx="206534" cy="15401"/>
            </a:xfrm>
            <a:prstGeom prst="rect">
              <a:avLst/>
            </a:prstGeom>
            <a:solidFill>
              <a:srgbClr val="0058AB">
                <a:alpha val="100000"/>
              </a:srgbClr>
            </a:solidFill>
          </p:spPr>
          <p:txBody>
            <a:bodyPr/>
            <a:lstStyle/>
            <a:p/>
          </p:txBody>
        </p:sp>
        <p:sp>
          <p:nvSpPr>
            <p:cNvPr id="59" name="rc59"/>
            <p:cNvSpPr/>
            <p:nvPr/>
          </p:nvSpPr>
          <p:spPr>
            <a:xfrm>
              <a:off x="3735623" y="3144745"/>
              <a:ext cx="206534" cy="15401"/>
            </a:xfrm>
            <a:prstGeom prst="rect">
              <a:avLst/>
            </a:prstGeom>
            <a:solidFill>
              <a:srgbClr val="1CABE2">
                <a:alpha val="100000"/>
              </a:srgbClr>
            </a:solidFill>
          </p:spPr>
          <p:txBody>
            <a:bodyPr/>
            <a:lstStyle/>
            <a:p/>
          </p:txBody>
        </p:sp>
        <p:sp>
          <p:nvSpPr>
            <p:cNvPr id="60" name="rc60"/>
            <p:cNvSpPr/>
            <p:nvPr/>
          </p:nvSpPr>
          <p:spPr>
            <a:xfrm>
              <a:off x="3965106" y="3179949"/>
              <a:ext cx="206534" cy="1445585"/>
            </a:xfrm>
            <a:prstGeom prst="rect">
              <a:avLst/>
            </a:prstGeom>
            <a:solidFill>
              <a:srgbClr val="80BD41">
                <a:alpha val="100000"/>
              </a:srgbClr>
            </a:solidFill>
          </p:spPr>
          <p:txBody>
            <a:bodyPr/>
            <a:lstStyle/>
            <a:p/>
          </p:txBody>
        </p:sp>
        <p:sp>
          <p:nvSpPr>
            <p:cNvPr id="61" name="rc61"/>
            <p:cNvSpPr/>
            <p:nvPr/>
          </p:nvSpPr>
          <p:spPr>
            <a:xfrm>
              <a:off x="3965106" y="3151346"/>
              <a:ext cx="206534" cy="15401"/>
            </a:xfrm>
            <a:prstGeom prst="rect">
              <a:avLst/>
            </a:prstGeom>
            <a:solidFill>
              <a:srgbClr val="0058AB">
                <a:alpha val="100000"/>
              </a:srgbClr>
            </a:solidFill>
          </p:spPr>
          <p:txBody>
            <a:bodyPr/>
            <a:lstStyle/>
            <a:p/>
          </p:txBody>
        </p:sp>
        <p:sp>
          <p:nvSpPr>
            <p:cNvPr id="62" name="rc62"/>
            <p:cNvSpPr/>
            <p:nvPr/>
          </p:nvSpPr>
          <p:spPr>
            <a:xfrm>
              <a:off x="3965106" y="3166748"/>
              <a:ext cx="206534" cy="13201"/>
            </a:xfrm>
            <a:prstGeom prst="rect">
              <a:avLst/>
            </a:prstGeom>
            <a:solidFill>
              <a:srgbClr val="1CABE2">
                <a:alpha val="100000"/>
              </a:srgbClr>
            </a:solidFill>
          </p:spPr>
          <p:txBody>
            <a:bodyPr/>
            <a:lstStyle/>
            <a:p/>
          </p:txBody>
        </p:sp>
        <p:sp>
          <p:nvSpPr>
            <p:cNvPr id="63" name="rc63"/>
            <p:cNvSpPr/>
            <p:nvPr/>
          </p:nvSpPr>
          <p:spPr>
            <a:xfrm>
              <a:off x="4194589" y="3223955"/>
              <a:ext cx="206534" cy="1401580"/>
            </a:xfrm>
            <a:prstGeom prst="rect">
              <a:avLst/>
            </a:prstGeom>
            <a:solidFill>
              <a:srgbClr val="80BD41">
                <a:alpha val="100000"/>
              </a:srgbClr>
            </a:solidFill>
          </p:spPr>
          <p:txBody>
            <a:bodyPr/>
            <a:lstStyle/>
            <a:p/>
          </p:txBody>
        </p:sp>
        <p:sp>
          <p:nvSpPr>
            <p:cNvPr id="64" name="rc64"/>
            <p:cNvSpPr/>
            <p:nvPr/>
          </p:nvSpPr>
          <p:spPr>
            <a:xfrm>
              <a:off x="4194589" y="3179949"/>
              <a:ext cx="206534" cy="28603"/>
            </a:xfrm>
            <a:prstGeom prst="rect">
              <a:avLst/>
            </a:prstGeom>
            <a:solidFill>
              <a:srgbClr val="0058AB">
                <a:alpha val="100000"/>
              </a:srgbClr>
            </a:solidFill>
          </p:spPr>
          <p:txBody>
            <a:bodyPr/>
            <a:lstStyle/>
            <a:p/>
          </p:txBody>
        </p:sp>
        <p:sp>
          <p:nvSpPr>
            <p:cNvPr id="65" name="rc65"/>
            <p:cNvSpPr/>
            <p:nvPr/>
          </p:nvSpPr>
          <p:spPr>
            <a:xfrm>
              <a:off x="4194589" y="3208553"/>
              <a:ext cx="206534" cy="15401"/>
            </a:xfrm>
            <a:prstGeom prst="rect">
              <a:avLst/>
            </a:prstGeom>
            <a:solidFill>
              <a:srgbClr val="1CABE2">
                <a:alpha val="100000"/>
              </a:srgbClr>
            </a:solidFill>
          </p:spPr>
          <p:txBody>
            <a:bodyPr/>
            <a:lstStyle/>
            <a:p/>
          </p:txBody>
        </p:sp>
        <p:sp>
          <p:nvSpPr>
            <p:cNvPr id="66" name="rc66"/>
            <p:cNvSpPr/>
            <p:nvPr/>
          </p:nvSpPr>
          <p:spPr>
            <a:xfrm>
              <a:off x="4424072" y="3228355"/>
              <a:ext cx="206534" cy="1397179"/>
            </a:xfrm>
            <a:prstGeom prst="rect">
              <a:avLst/>
            </a:prstGeom>
            <a:solidFill>
              <a:srgbClr val="80BD41">
                <a:alpha val="100000"/>
              </a:srgbClr>
            </a:solidFill>
          </p:spPr>
          <p:txBody>
            <a:bodyPr/>
            <a:lstStyle/>
            <a:p/>
          </p:txBody>
        </p:sp>
        <p:sp>
          <p:nvSpPr>
            <p:cNvPr id="67" name="rc67"/>
            <p:cNvSpPr/>
            <p:nvPr/>
          </p:nvSpPr>
          <p:spPr>
            <a:xfrm>
              <a:off x="4424072" y="3199752"/>
              <a:ext cx="206534" cy="13201"/>
            </a:xfrm>
            <a:prstGeom prst="rect">
              <a:avLst/>
            </a:prstGeom>
            <a:solidFill>
              <a:srgbClr val="0058AB">
                <a:alpha val="100000"/>
              </a:srgbClr>
            </a:solidFill>
          </p:spPr>
          <p:txBody>
            <a:bodyPr/>
            <a:lstStyle/>
            <a:p/>
          </p:txBody>
        </p:sp>
        <p:sp>
          <p:nvSpPr>
            <p:cNvPr id="68" name="rc68"/>
            <p:cNvSpPr/>
            <p:nvPr/>
          </p:nvSpPr>
          <p:spPr>
            <a:xfrm>
              <a:off x="4424072" y="3212953"/>
              <a:ext cx="206534" cy="15401"/>
            </a:xfrm>
            <a:prstGeom prst="rect">
              <a:avLst/>
            </a:prstGeom>
            <a:solidFill>
              <a:srgbClr val="1CABE2">
                <a:alpha val="100000"/>
              </a:srgbClr>
            </a:solidFill>
          </p:spPr>
          <p:txBody>
            <a:bodyPr/>
            <a:lstStyle/>
            <a:p/>
          </p:txBody>
        </p:sp>
        <p:sp>
          <p:nvSpPr>
            <p:cNvPr id="69" name="rc69"/>
            <p:cNvSpPr/>
            <p:nvPr/>
          </p:nvSpPr>
          <p:spPr>
            <a:xfrm>
              <a:off x="4653554" y="3305365"/>
              <a:ext cx="206534" cy="1320169"/>
            </a:xfrm>
            <a:prstGeom prst="rect">
              <a:avLst/>
            </a:prstGeom>
            <a:solidFill>
              <a:srgbClr val="80BD41">
                <a:alpha val="100000"/>
              </a:srgbClr>
            </a:solidFill>
          </p:spPr>
          <p:txBody>
            <a:bodyPr/>
            <a:lstStyle/>
            <a:p/>
          </p:txBody>
        </p:sp>
        <p:sp>
          <p:nvSpPr>
            <p:cNvPr id="70" name="rc70"/>
            <p:cNvSpPr/>
            <p:nvPr/>
          </p:nvSpPr>
          <p:spPr>
            <a:xfrm>
              <a:off x="4653554" y="3221755"/>
              <a:ext cx="206534" cy="28603"/>
            </a:xfrm>
            <a:prstGeom prst="rect">
              <a:avLst/>
            </a:prstGeom>
            <a:solidFill>
              <a:srgbClr val="0058AB">
                <a:alpha val="100000"/>
              </a:srgbClr>
            </a:solidFill>
          </p:spPr>
          <p:txBody>
            <a:bodyPr/>
            <a:lstStyle/>
            <a:p/>
          </p:txBody>
        </p:sp>
        <p:sp>
          <p:nvSpPr>
            <p:cNvPr id="71" name="rc71"/>
            <p:cNvSpPr/>
            <p:nvPr/>
          </p:nvSpPr>
          <p:spPr>
            <a:xfrm>
              <a:off x="4653554" y="3250358"/>
              <a:ext cx="206534" cy="55007"/>
            </a:xfrm>
            <a:prstGeom prst="rect">
              <a:avLst/>
            </a:prstGeom>
            <a:solidFill>
              <a:srgbClr val="1CABE2">
                <a:alpha val="100000"/>
              </a:srgbClr>
            </a:solidFill>
          </p:spPr>
          <p:txBody>
            <a:bodyPr/>
            <a:lstStyle/>
            <a:p/>
          </p:txBody>
        </p:sp>
        <p:sp>
          <p:nvSpPr>
            <p:cNvPr id="72" name="rc72"/>
            <p:cNvSpPr/>
            <p:nvPr/>
          </p:nvSpPr>
          <p:spPr>
            <a:xfrm>
              <a:off x="4883037" y="3261360"/>
              <a:ext cx="206534" cy="1364175"/>
            </a:xfrm>
            <a:prstGeom prst="rect">
              <a:avLst/>
            </a:prstGeom>
            <a:solidFill>
              <a:srgbClr val="80BD41">
                <a:alpha val="100000"/>
              </a:srgbClr>
            </a:solidFill>
          </p:spPr>
          <p:txBody>
            <a:bodyPr/>
            <a:lstStyle/>
            <a:p/>
          </p:txBody>
        </p:sp>
        <p:sp>
          <p:nvSpPr>
            <p:cNvPr id="73" name="rc73"/>
            <p:cNvSpPr/>
            <p:nvPr/>
          </p:nvSpPr>
          <p:spPr>
            <a:xfrm>
              <a:off x="4883037" y="3232756"/>
              <a:ext cx="206534" cy="13201"/>
            </a:xfrm>
            <a:prstGeom prst="rect">
              <a:avLst/>
            </a:prstGeom>
            <a:solidFill>
              <a:srgbClr val="0058AB">
                <a:alpha val="100000"/>
              </a:srgbClr>
            </a:solidFill>
          </p:spPr>
          <p:txBody>
            <a:bodyPr/>
            <a:lstStyle/>
            <a:p/>
          </p:txBody>
        </p:sp>
        <p:sp>
          <p:nvSpPr>
            <p:cNvPr id="74" name="rc74"/>
            <p:cNvSpPr/>
            <p:nvPr/>
          </p:nvSpPr>
          <p:spPr>
            <a:xfrm>
              <a:off x="4883037" y="3245958"/>
              <a:ext cx="206534" cy="15401"/>
            </a:xfrm>
            <a:prstGeom prst="rect">
              <a:avLst/>
            </a:prstGeom>
            <a:solidFill>
              <a:srgbClr val="1CABE2">
                <a:alpha val="100000"/>
              </a:srgbClr>
            </a:solidFill>
          </p:spPr>
          <p:txBody>
            <a:bodyPr/>
            <a:lstStyle/>
            <a:p/>
          </p:txBody>
        </p:sp>
        <p:sp>
          <p:nvSpPr>
            <p:cNvPr id="75" name="rc75"/>
            <p:cNvSpPr/>
            <p:nvPr/>
          </p:nvSpPr>
          <p:spPr>
            <a:xfrm>
              <a:off x="5112520" y="3285563"/>
              <a:ext cx="206534" cy="1339972"/>
            </a:xfrm>
            <a:prstGeom prst="rect">
              <a:avLst/>
            </a:prstGeom>
            <a:solidFill>
              <a:srgbClr val="80BD41">
                <a:alpha val="100000"/>
              </a:srgbClr>
            </a:solidFill>
          </p:spPr>
          <p:txBody>
            <a:bodyPr/>
            <a:lstStyle/>
            <a:p/>
          </p:txBody>
        </p:sp>
        <p:sp>
          <p:nvSpPr>
            <p:cNvPr id="76" name="rc76"/>
            <p:cNvSpPr/>
            <p:nvPr/>
          </p:nvSpPr>
          <p:spPr>
            <a:xfrm>
              <a:off x="5112520" y="3259159"/>
              <a:ext cx="206534" cy="13201"/>
            </a:xfrm>
            <a:prstGeom prst="rect">
              <a:avLst/>
            </a:prstGeom>
            <a:solidFill>
              <a:srgbClr val="0058AB">
                <a:alpha val="100000"/>
              </a:srgbClr>
            </a:solidFill>
          </p:spPr>
          <p:txBody>
            <a:bodyPr/>
            <a:lstStyle/>
            <a:p/>
          </p:txBody>
        </p:sp>
        <p:sp>
          <p:nvSpPr>
            <p:cNvPr id="77" name="rc77"/>
            <p:cNvSpPr/>
            <p:nvPr/>
          </p:nvSpPr>
          <p:spPr>
            <a:xfrm>
              <a:off x="5112520" y="3272361"/>
              <a:ext cx="206534" cy="13201"/>
            </a:xfrm>
            <a:prstGeom prst="rect">
              <a:avLst/>
            </a:prstGeom>
            <a:solidFill>
              <a:srgbClr val="1CABE2">
                <a:alpha val="100000"/>
              </a:srgbClr>
            </a:solidFill>
          </p:spPr>
          <p:txBody>
            <a:bodyPr/>
            <a:lstStyle/>
            <a:p/>
          </p:txBody>
        </p:sp>
        <p:sp>
          <p:nvSpPr>
            <p:cNvPr id="78" name="rc78"/>
            <p:cNvSpPr/>
            <p:nvPr/>
          </p:nvSpPr>
          <p:spPr>
            <a:xfrm>
              <a:off x="5342003" y="3314167"/>
              <a:ext cx="206534" cy="1311368"/>
            </a:xfrm>
            <a:prstGeom prst="rect">
              <a:avLst/>
            </a:prstGeom>
            <a:solidFill>
              <a:srgbClr val="80BD41">
                <a:alpha val="100000"/>
              </a:srgbClr>
            </a:solidFill>
          </p:spPr>
          <p:txBody>
            <a:bodyPr/>
            <a:lstStyle/>
            <a:p/>
          </p:txBody>
        </p:sp>
        <p:sp>
          <p:nvSpPr>
            <p:cNvPr id="79" name="rc79"/>
            <p:cNvSpPr/>
            <p:nvPr/>
          </p:nvSpPr>
          <p:spPr>
            <a:xfrm>
              <a:off x="5342003" y="3287763"/>
              <a:ext cx="206534" cy="13201"/>
            </a:xfrm>
            <a:prstGeom prst="rect">
              <a:avLst/>
            </a:prstGeom>
            <a:solidFill>
              <a:srgbClr val="0058AB">
                <a:alpha val="100000"/>
              </a:srgbClr>
            </a:solidFill>
          </p:spPr>
          <p:txBody>
            <a:bodyPr/>
            <a:lstStyle/>
            <a:p/>
          </p:txBody>
        </p:sp>
        <p:sp>
          <p:nvSpPr>
            <p:cNvPr id="80" name="rc80"/>
            <p:cNvSpPr/>
            <p:nvPr/>
          </p:nvSpPr>
          <p:spPr>
            <a:xfrm>
              <a:off x="5342003" y="3300965"/>
              <a:ext cx="206534" cy="13201"/>
            </a:xfrm>
            <a:prstGeom prst="rect">
              <a:avLst/>
            </a:prstGeom>
            <a:solidFill>
              <a:srgbClr val="1CABE2">
                <a:alpha val="100000"/>
              </a:srgbClr>
            </a:solidFill>
          </p:spPr>
          <p:txBody>
            <a:bodyPr/>
            <a:lstStyle/>
            <a:p/>
          </p:txBody>
        </p:sp>
        <p:sp>
          <p:nvSpPr>
            <p:cNvPr id="81" name="rc81"/>
            <p:cNvSpPr/>
            <p:nvPr/>
          </p:nvSpPr>
          <p:spPr>
            <a:xfrm>
              <a:off x="5571486" y="3351571"/>
              <a:ext cx="206534" cy="1273963"/>
            </a:xfrm>
            <a:prstGeom prst="rect">
              <a:avLst/>
            </a:prstGeom>
            <a:solidFill>
              <a:srgbClr val="80BD41">
                <a:alpha val="100000"/>
              </a:srgbClr>
            </a:solidFill>
          </p:spPr>
          <p:txBody>
            <a:bodyPr/>
            <a:lstStyle/>
            <a:p/>
          </p:txBody>
        </p:sp>
        <p:sp>
          <p:nvSpPr>
            <p:cNvPr id="82" name="rc82"/>
            <p:cNvSpPr/>
            <p:nvPr/>
          </p:nvSpPr>
          <p:spPr>
            <a:xfrm>
              <a:off x="5571486" y="3311966"/>
              <a:ext cx="206534" cy="39605"/>
            </a:xfrm>
            <a:prstGeom prst="rect">
              <a:avLst/>
            </a:prstGeom>
            <a:solidFill>
              <a:srgbClr val="0058AB">
                <a:alpha val="100000"/>
              </a:srgbClr>
            </a:solidFill>
          </p:spPr>
          <p:txBody>
            <a:bodyPr/>
            <a:lstStyle/>
            <a:p/>
          </p:txBody>
        </p:sp>
        <p:sp>
          <p:nvSpPr>
            <p:cNvPr id="83" name="rc83"/>
            <p:cNvSpPr/>
            <p:nvPr/>
          </p:nvSpPr>
          <p:spPr>
            <a:xfrm>
              <a:off x="5571486" y="3351571"/>
              <a:ext cx="206534" cy="0"/>
            </a:xfrm>
            <a:prstGeom prst="rect">
              <a:avLst/>
            </a:prstGeom>
            <a:solidFill>
              <a:srgbClr val="1CABE2">
                <a:alpha val="100000"/>
              </a:srgbClr>
            </a:solidFill>
          </p:spPr>
          <p:txBody>
            <a:bodyPr/>
            <a:lstStyle/>
            <a:p/>
          </p:txBody>
        </p:sp>
        <p:sp>
          <p:nvSpPr>
            <p:cNvPr id="84" name="rc84"/>
            <p:cNvSpPr/>
            <p:nvPr/>
          </p:nvSpPr>
          <p:spPr>
            <a:xfrm>
              <a:off x="5800968" y="3358172"/>
              <a:ext cx="206534" cy="1267362"/>
            </a:xfrm>
            <a:prstGeom prst="rect">
              <a:avLst/>
            </a:prstGeom>
            <a:solidFill>
              <a:srgbClr val="80BD41">
                <a:alpha val="100000"/>
              </a:srgbClr>
            </a:solidFill>
          </p:spPr>
          <p:txBody>
            <a:bodyPr/>
            <a:lstStyle/>
            <a:p/>
          </p:txBody>
        </p:sp>
        <p:sp>
          <p:nvSpPr>
            <p:cNvPr id="85" name="rc85"/>
            <p:cNvSpPr/>
            <p:nvPr/>
          </p:nvSpPr>
          <p:spPr>
            <a:xfrm>
              <a:off x="5800968" y="3344970"/>
              <a:ext cx="206534" cy="13201"/>
            </a:xfrm>
            <a:prstGeom prst="rect">
              <a:avLst/>
            </a:prstGeom>
            <a:solidFill>
              <a:srgbClr val="0058AB">
                <a:alpha val="100000"/>
              </a:srgbClr>
            </a:solidFill>
          </p:spPr>
          <p:txBody>
            <a:bodyPr/>
            <a:lstStyle/>
            <a:p/>
          </p:txBody>
        </p:sp>
        <p:sp>
          <p:nvSpPr>
            <p:cNvPr id="86" name="rc86"/>
            <p:cNvSpPr/>
            <p:nvPr/>
          </p:nvSpPr>
          <p:spPr>
            <a:xfrm>
              <a:off x="5800968" y="3358172"/>
              <a:ext cx="206534" cy="0"/>
            </a:xfrm>
            <a:prstGeom prst="rect">
              <a:avLst/>
            </a:prstGeom>
            <a:solidFill>
              <a:srgbClr val="1CABE2">
                <a:alpha val="100000"/>
              </a:srgbClr>
            </a:solidFill>
          </p:spPr>
          <p:txBody>
            <a:bodyPr/>
            <a:lstStyle/>
            <a:p/>
          </p:txBody>
        </p:sp>
        <p:sp>
          <p:nvSpPr>
            <p:cNvPr id="87" name="rc87"/>
            <p:cNvSpPr/>
            <p:nvPr/>
          </p:nvSpPr>
          <p:spPr>
            <a:xfrm>
              <a:off x="6030451" y="3428581"/>
              <a:ext cx="206534" cy="1196953"/>
            </a:xfrm>
            <a:prstGeom prst="rect">
              <a:avLst/>
            </a:prstGeom>
            <a:solidFill>
              <a:srgbClr val="80BD41">
                <a:alpha val="100000"/>
              </a:srgbClr>
            </a:solidFill>
          </p:spPr>
          <p:txBody>
            <a:bodyPr/>
            <a:lstStyle/>
            <a:p/>
          </p:txBody>
        </p:sp>
        <p:sp>
          <p:nvSpPr>
            <p:cNvPr id="88" name="rc88"/>
            <p:cNvSpPr/>
            <p:nvPr/>
          </p:nvSpPr>
          <p:spPr>
            <a:xfrm>
              <a:off x="6030451" y="3377975"/>
              <a:ext cx="206534" cy="37404"/>
            </a:xfrm>
            <a:prstGeom prst="rect">
              <a:avLst/>
            </a:prstGeom>
            <a:solidFill>
              <a:srgbClr val="0058AB">
                <a:alpha val="100000"/>
              </a:srgbClr>
            </a:solidFill>
          </p:spPr>
          <p:txBody>
            <a:bodyPr/>
            <a:lstStyle/>
            <a:p/>
          </p:txBody>
        </p:sp>
        <p:sp>
          <p:nvSpPr>
            <p:cNvPr id="89" name="rc89"/>
            <p:cNvSpPr/>
            <p:nvPr/>
          </p:nvSpPr>
          <p:spPr>
            <a:xfrm>
              <a:off x="6030451" y="3415380"/>
              <a:ext cx="206534" cy="13201"/>
            </a:xfrm>
            <a:prstGeom prst="rect">
              <a:avLst/>
            </a:prstGeom>
            <a:solidFill>
              <a:srgbClr val="1CABE2">
                <a:alpha val="100000"/>
              </a:srgbClr>
            </a:solidFill>
          </p:spPr>
          <p:txBody>
            <a:bodyPr/>
            <a:lstStyle/>
            <a:p/>
          </p:txBody>
        </p:sp>
        <p:sp>
          <p:nvSpPr>
            <p:cNvPr id="90" name="rc90"/>
            <p:cNvSpPr/>
            <p:nvPr/>
          </p:nvSpPr>
          <p:spPr>
            <a:xfrm>
              <a:off x="6259934" y="3457185"/>
              <a:ext cx="206534" cy="1168350"/>
            </a:xfrm>
            <a:prstGeom prst="rect">
              <a:avLst/>
            </a:prstGeom>
            <a:solidFill>
              <a:srgbClr val="80BD41">
                <a:alpha val="100000"/>
              </a:srgbClr>
            </a:solidFill>
          </p:spPr>
          <p:txBody>
            <a:bodyPr/>
            <a:lstStyle/>
            <a:p/>
          </p:txBody>
        </p:sp>
        <p:sp>
          <p:nvSpPr>
            <p:cNvPr id="91" name="rc91"/>
            <p:cNvSpPr/>
            <p:nvPr/>
          </p:nvSpPr>
          <p:spPr>
            <a:xfrm>
              <a:off x="6259934" y="3408779"/>
              <a:ext cx="206534" cy="48406"/>
            </a:xfrm>
            <a:prstGeom prst="rect">
              <a:avLst/>
            </a:prstGeom>
            <a:solidFill>
              <a:srgbClr val="0058AB">
                <a:alpha val="100000"/>
              </a:srgbClr>
            </a:solidFill>
          </p:spPr>
          <p:txBody>
            <a:bodyPr/>
            <a:lstStyle/>
            <a:p/>
          </p:txBody>
        </p:sp>
        <p:sp>
          <p:nvSpPr>
            <p:cNvPr id="92" name="rc92"/>
            <p:cNvSpPr/>
            <p:nvPr/>
          </p:nvSpPr>
          <p:spPr>
            <a:xfrm>
              <a:off x="6259934" y="3457185"/>
              <a:ext cx="206534" cy="0"/>
            </a:xfrm>
            <a:prstGeom prst="rect">
              <a:avLst/>
            </a:prstGeom>
            <a:solidFill>
              <a:srgbClr val="1CABE2">
                <a:alpha val="100000"/>
              </a:srgbClr>
            </a:solidFill>
          </p:spPr>
          <p:txBody>
            <a:bodyPr/>
            <a:lstStyle/>
            <a:p/>
          </p:txBody>
        </p:sp>
        <p:sp>
          <p:nvSpPr>
            <p:cNvPr id="93" name="rc93"/>
            <p:cNvSpPr/>
            <p:nvPr/>
          </p:nvSpPr>
          <p:spPr>
            <a:xfrm>
              <a:off x="6489417" y="3479188"/>
              <a:ext cx="206534" cy="1146347"/>
            </a:xfrm>
            <a:prstGeom prst="rect">
              <a:avLst/>
            </a:prstGeom>
            <a:solidFill>
              <a:srgbClr val="80BD41">
                <a:alpha val="100000"/>
              </a:srgbClr>
            </a:solidFill>
          </p:spPr>
          <p:txBody>
            <a:bodyPr/>
            <a:lstStyle/>
            <a:p/>
          </p:txBody>
        </p:sp>
        <p:sp>
          <p:nvSpPr>
            <p:cNvPr id="94" name="rc94"/>
            <p:cNvSpPr/>
            <p:nvPr/>
          </p:nvSpPr>
          <p:spPr>
            <a:xfrm>
              <a:off x="6489417" y="3430781"/>
              <a:ext cx="206534" cy="24203"/>
            </a:xfrm>
            <a:prstGeom prst="rect">
              <a:avLst/>
            </a:prstGeom>
            <a:solidFill>
              <a:srgbClr val="0058AB">
                <a:alpha val="100000"/>
              </a:srgbClr>
            </a:solidFill>
          </p:spPr>
          <p:txBody>
            <a:bodyPr/>
            <a:lstStyle/>
            <a:p/>
          </p:txBody>
        </p:sp>
        <p:sp>
          <p:nvSpPr>
            <p:cNvPr id="95" name="rc95"/>
            <p:cNvSpPr/>
            <p:nvPr/>
          </p:nvSpPr>
          <p:spPr>
            <a:xfrm>
              <a:off x="6489417" y="3454985"/>
              <a:ext cx="206534" cy="24203"/>
            </a:xfrm>
            <a:prstGeom prst="rect">
              <a:avLst/>
            </a:prstGeom>
            <a:solidFill>
              <a:srgbClr val="1CABE2">
                <a:alpha val="100000"/>
              </a:srgbClr>
            </a:solidFill>
          </p:spPr>
          <p:txBody>
            <a:bodyPr/>
            <a:lstStyle/>
            <a:p/>
          </p:txBody>
        </p:sp>
        <p:sp>
          <p:nvSpPr>
            <p:cNvPr id="96" name="rc96"/>
            <p:cNvSpPr/>
            <p:nvPr/>
          </p:nvSpPr>
          <p:spPr>
            <a:xfrm>
              <a:off x="6718899" y="3463786"/>
              <a:ext cx="206534" cy="1161749"/>
            </a:xfrm>
            <a:prstGeom prst="rect">
              <a:avLst/>
            </a:prstGeom>
            <a:solidFill>
              <a:srgbClr val="80BD41">
                <a:alpha val="100000"/>
              </a:srgbClr>
            </a:solidFill>
          </p:spPr>
          <p:txBody>
            <a:bodyPr/>
            <a:lstStyle/>
            <a:p/>
          </p:txBody>
        </p:sp>
        <p:sp>
          <p:nvSpPr>
            <p:cNvPr id="97" name="rc97"/>
            <p:cNvSpPr/>
            <p:nvPr/>
          </p:nvSpPr>
          <p:spPr>
            <a:xfrm>
              <a:off x="6718899" y="3428581"/>
              <a:ext cx="206534" cy="35204"/>
            </a:xfrm>
            <a:prstGeom prst="rect">
              <a:avLst/>
            </a:prstGeom>
            <a:solidFill>
              <a:srgbClr val="0058AB">
                <a:alpha val="100000"/>
              </a:srgbClr>
            </a:solidFill>
          </p:spPr>
          <p:txBody>
            <a:bodyPr/>
            <a:lstStyle/>
            <a:p/>
          </p:txBody>
        </p:sp>
        <p:sp>
          <p:nvSpPr>
            <p:cNvPr id="98" name="rc98"/>
            <p:cNvSpPr/>
            <p:nvPr/>
          </p:nvSpPr>
          <p:spPr>
            <a:xfrm>
              <a:off x="6718899" y="3463786"/>
              <a:ext cx="206534" cy="0"/>
            </a:xfrm>
            <a:prstGeom prst="rect">
              <a:avLst/>
            </a:prstGeom>
            <a:solidFill>
              <a:srgbClr val="1CABE2">
                <a:alpha val="100000"/>
              </a:srgbClr>
            </a:solidFill>
          </p:spPr>
          <p:txBody>
            <a:bodyPr/>
            <a:lstStyle/>
            <a:p/>
          </p:txBody>
        </p:sp>
        <p:sp>
          <p:nvSpPr>
            <p:cNvPr id="99" name="rc99"/>
            <p:cNvSpPr/>
            <p:nvPr/>
          </p:nvSpPr>
          <p:spPr>
            <a:xfrm>
              <a:off x="6948382" y="3454985"/>
              <a:ext cx="206534" cy="31985"/>
            </a:xfrm>
            <a:prstGeom prst="rect">
              <a:avLst/>
            </a:prstGeom>
            <a:solidFill>
              <a:srgbClr val="F26A21">
                <a:alpha val="100000"/>
              </a:srgbClr>
            </a:solidFill>
          </p:spPr>
          <p:txBody>
            <a:bodyPr/>
            <a:lstStyle/>
            <a:p/>
          </p:txBody>
        </p:sp>
        <p:sp>
          <p:nvSpPr>
            <p:cNvPr id="100" name="rc100"/>
            <p:cNvSpPr/>
            <p:nvPr/>
          </p:nvSpPr>
          <p:spPr>
            <a:xfrm>
              <a:off x="6948382" y="3486970"/>
              <a:ext cx="206534" cy="1138565"/>
            </a:xfrm>
            <a:prstGeom prst="rect">
              <a:avLst/>
            </a:prstGeom>
            <a:solidFill>
              <a:srgbClr val="FFC20E">
                <a:alpha val="100000"/>
              </a:srgbClr>
            </a:solidFill>
          </p:spPr>
          <p:txBody>
            <a:bodyPr/>
            <a:lstStyle/>
            <a:p/>
          </p:txBody>
        </p:sp>
        <p:sp>
          <p:nvSpPr>
            <p:cNvPr id="101" name="rc101"/>
            <p:cNvSpPr/>
            <p:nvPr/>
          </p:nvSpPr>
          <p:spPr>
            <a:xfrm>
              <a:off x="7177865" y="3474787"/>
              <a:ext cx="206534" cy="29060"/>
            </a:xfrm>
            <a:prstGeom prst="rect">
              <a:avLst/>
            </a:prstGeom>
            <a:solidFill>
              <a:srgbClr val="F26A21">
                <a:alpha val="100000"/>
              </a:srgbClr>
            </a:solidFill>
          </p:spPr>
          <p:txBody>
            <a:bodyPr/>
            <a:lstStyle/>
            <a:p/>
          </p:txBody>
        </p:sp>
        <p:sp>
          <p:nvSpPr>
            <p:cNvPr id="102" name="rc102"/>
            <p:cNvSpPr/>
            <p:nvPr/>
          </p:nvSpPr>
          <p:spPr>
            <a:xfrm>
              <a:off x="7177865" y="3503848"/>
              <a:ext cx="206534" cy="1121687"/>
            </a:xfrm>
            <a:prstGeom prst="rect">
              <a:avLst/>
            </a:prstGeom>
            <a:solidFill>
              <a:srgbClr val="FFC20E">
                <a:alpha val="100000"/>
              </a:srgbClr>
            </a:solidFill>
          </p:spPr>
          <p:txBody>
            <a:bodyPr/>
            <a:lstStyle/>
            <a:p/>
          </p:txBody>
        </p:sp>
        <p:sp>
          <p:nvSpPr>
            <p:cNvPr id="103" name="rc103"/>
            <p:cNvSpPr/>
            <p:nvPr/>
          </p:nvSpPr>
          <p:spPr>
            <a:xfrm>
              <a:off x="7407348" y="3494590"/>
              <a:ext cx="206534" cy="26403"/>
            </a:xfrm>
            <a:prstGeom prst="rect">
              <a:avLst/>
            </a:prstGeom>
            <a:solidFill>
              <a:srgbClr val="F26A21">
                <a:alpha val="100000"/>
              </a:srgbClr>
            </a:solidFill>
          </p:spPr>
          <p:txBody>
            <a:bodyPr/>
            <a:lstStyle/>
            <a:p/>
          </p:txBody>
        </p:sp>
        <p:sp>
          <p:nvSpPr>
            <p:cNvPr id="104" name="rc104"/>
            <p:cNvSpPr/>
            <p:nvPr/>
          </p:nvSpPr>
          <p:spPr>
            <a:xfrm>
              <a:off x="7407348" y="3520993"/>
              <a:ext cx="206534" cy="1104541"/>
            </a:xfrm>
            <a:prstGeom prst="rect">
              <a:avLst/>
            </a:prstGeom>
            <a:solidFill>
              <a:srgbClr val="FFC20E">
                <a:alpha val="100000"/>
              </a:srgbClr>
            </a:solidFill>
          </p:spPr>
          <p:txBody>
            <a:bodyPr/>
            <a:lstStyle/>
            <a:p/>
          </p:txBody>
        </p:sp>
        <p:sp>
          <p:nvSpPr>
            <p:cNvPr id="105" name="rc105"/>
            <p:cNvSpPr/>
            <p:nvPr/>
          </p:nvSpPr>
          <p:spPr>
            <a:xfrm>
              <a:off x="7636830" y="3514392"/>
              <a:ext cx="206534" cy="23989"/>
            </a:xfrm>
            <a:prstGeom prst="rect">
              <a:avLst/>
            </a:prstGeom>
            <a:solidFill>
              <a:srgbClr val="F26A21">
                <a:alpha val="100000"/>
              </a:srgbClr>
            </a:solidFill>
          </p:spPr>
          <p:txBody>
            <a:bodyPr/>
            <a:lstStyle/>
            <a:p/>
          </p:txBody>
        </p:sp>
        <p:sp>
          <p:nvSpPr>
            <p:cNvPr id="106" name="rc106"/>
            <p:cNvSpPr/>
            <p:nvPr/>
          </p:nvSpPr>
          <p:spPr>
            <a:xfrm>
              <a:off x="7636830" y="3538381"/>
              <a:ext cx="206534" cy="1087153"/>
            </a:xfrm>
            <a:prstGeom prst="rect">
              <a:avLst/>
            </a:prstGeom>
            <a:solidFill>
              <a:srgbClr val="FFC20E">
                <a:alpha val="100000"/>
              </a:srgbClr>
            </a:solidFill>
          </p:spPr>
          <p:txBody>
            <a:bodyPr/>
            <a:lstStyle/>
            <a:p/>
          </p:txBody>
        </p:sp>
        <p:sp>
          <p:nvSpPr>
            <p:cNvPr id="107" name="rc107"/>
            <p:cNvSpPr/>
            <p:nvPr/>
          </p:nvSpPr>
          <p:spPr>
            <a:xfrm>
              <a:off x="7866313" y="3534195"/>
              <a:ext cx="206534" cy="21795"/>
            </a:xfrm>
            <a:prstGeom prst="rect">
              <a:avLst/>
            </a:prstGeom>
            <a:solidFill>
              <a:srgbClr val="F26A21">
                <a:alpha val="100000"/>
              </a:srgbClr>
            </a:solidFill>
          </p:spPr>
          <p:txBody>
            <a:bodyPr/>
            <a:lstStyle/>
            <a:p/>
          </p:txBody>
        </p:sp>
        <p:sp>
          <p:nvSpPr>
            <p:cNvPr id="108" name="rc108"/>
            <p:cNvSpPr/>
            <p:nvPr/>
          </p:nvSpPr>
          <p:spPr>
            <a:xfrm>
              <a:off x="7866313" y="3555990"/>
              <a:ext cx="206534" cy="1069544"/>
            </a:xfrm>
            <a:prstGeom prst="rect">
              <a:avLst/>
            </a:prstGeom>
            <a:solidFill>
              <a:srgbClr val="FFC20E">
                <a:alpha val="100000"/>
              </a:srgbClr>
            </a:solidFill>
          </p:spPr>
          <p:txBody>
            <a:bodyPr/>
            <a:lstStyle/>
            <a:p/>
          </p:txBody>
        </p:sp>
        <p:sp>
          <p:nvSpPr>
            <p:cNvPr id="109" name="rc109"/>
            <p:cNvSpPr/>
            <p:nvPr/>
          </p:nvSpPr>
          <p:spPr>
            <a:xfrm>
              <a:off x="8095796" y="3551797"/>
              <a:ext cx="206534" cy="19802"/>
            </a:xfrm>
            <a:prstGeom prst="rect">
              <a:avLst/>
            </a:prstGeom>
            <a:solidFill>
              <a:srgbClr val="F26A21">
                <a:alpha val="100000"/>
              </a:srgbClr>
            </a:solidFill>
          </p:spPr>
          <p:txBody>
            <a:bodyPr/>
            <a:lstStyle/>
            <a:p/>
          </p:txBody>
        </p:sp>
        <p:sp>
          <p:nvSpPr>
            <p:cNvPr id="110" name="rc110"/>
            <p:cNvSpPr/>
            <p:nvPr/>
          </p:nvSpPr>
          <p:spPr>
            <a:xfrm>
              <a:off x="8095796" y="3571600"/>
              <a:ext cx="206534" cy="1053935"/>
            </a:xfrm>
            <a:prstGeom prst="rect">
              <a:avLst/>
            </a:prstGeom>
            <a:solidFill>
              <a:srgbClr val="FFC20E">
                <a:alpha val="100000"/>
              </a:srgbClr>
            </a:solidFill>
          </p:spPr>
          <p:txBody>
            <a:bodyPr/>
            <a:lstStyle/>
            <a:p/>
          </p:txBody>
        </p:sp>
        <p:sp>
          <p:nvSpPr>
            <p:cNvPr id="111" name="pl111"/>
            <p:cNvSpPr/>
            <p:nvPr/>
          </p:nvSpPr>
          <p:spPr>
            <a:xfrm>
              <a:off x="1314580" y="1227418"/>
              <a:ext cx="5507586" cy="102973"/>
            </a:xfrm>
            <a:custGeom>
              <a:avLst/>
              <a:pathLst>
                <a:path w="5507586" h="102973">
                  <a:moveTo>
                    <a:pt x="0" y="0"/>
                  </a:moveTo>
                  <a:lnTo>
                    <a:pt x="229482" y="0"/>
                  </a:lnTo>
                  <a:lnTo>
                    <a:pt x="458965" y="0"/>
                  </a:lnTo>
                  <a:lnTo>
                    <a:pt x="688448" y="0"/>
                  </a:lnTo>
                  <a:lnTo>
                    <a:pt x="917931" y="0"/>
                  </a:lnTo>
                  <a:lnTo>
                    <a:pt x="1147413" y="0"/>
                  </a:lnTo>
                  <a:lnTo>
                    <a:pt x="1376896" y="0"/>
                  </a:lnTo>
                  <a:lnTo>
                    <a:pt x="1606379" y="0"/>
                  </a:lnTo>
                  <a:lnTo>
                    <a:pt x="1835862" y="0"/>
                  </a:lnTo>
                  <a:lnTo>
                    <a:pt x="2065344" y="0"/>
                  </a:lnTo>
                  <a:lnTo>
                    <a:pt x="2294827" y="34324"/>
                  </a:lnTo>
                  <a:lnTo>
                    <a:pt x="2524310" y="0"/>
                  </a:lnTo>
                  <a:lnTo>
                    <a:pt x="2753793" y="0"/>
                  </a:lnTo>
                  <a:lnTo>
                    <a:pt x="2983275" y="34324"/>
                  </a:lnTo>
                  <a:lnTo>
                    <a:pt x="3212758" y="0"/>
                  </a:lnTo>
                  <a:lnTo>
                    <a:pt x="3442241" y="34324"/>
                  </a:lnTo>
                  <a:lnTo>
                    <a:pt x="3671724" y="0"/>
                  </a:lnTo>
                  <a:lnTo>
                    <a:pt x="3901207" y="0"/>
                  </a:lnTo>
                  <a:lnTo>
                    <a:pt x="4130689" y="0"/>
                  </a:lnTo>
                  <a:lnTo>
                    <a:pt x="4360172" y="68648"/>
                  </a:lnTo>
                  <a:lnTo>
                    <a:pt x="4589655" y="0"/>
                  </a:lnTo>
                  <a:lnTo>
                    <a:pt x="4819138" y="68648"/>
                  </a:lnTo>
                  <a:lnTo>
                    <a:pt x="5048620" y="102973"/>
                  </a:lnTo>
                  <a:lnTo>
                    <a:pt x="5278103" y="34324"/>
                  </a:lnTo>
                  <a:lnTo>
                    <a:pt x="5507586" y="68648"/>
                  </a:lnTo>
                </a:path>
              </a:pathLst>
            </a:custGeom>
            <a:ln w="27101" cap="flat">
              <a:solidFill>
                <a:srgbClr val="0058AB">
                  <a:alpha val="100000"/>
                </a:srgbClr>
              </a:solidFill>
              <a:prstDash val="solid"/>
              <a:round/>
            </a:ln>
          </p:spPr>
          <p:txBody>
            <a:bodyPr/>
            <a:lstStyle/>
            <a:p/>
          </p:txBody>
        </p:sp>
        <p:sp>
          <p:nvSpPr>
            <p:cNvPr id="112" name="pl112"/>
            <p:cNvSpPr/>
            <p:nvPr/>
          </p:nvSpPr>
          <p:spPr>
            <a:xfrm>
              <a:off x="1314580" y="1227418"/>
              <a:ext cx="5507586" cy="171622"/>
            </a:xfrm>
            <a:custGeom>
              <a:avLst/>
              <a:pathLst>
                <a:path w="5507586" h="171622">
                  <a:moveTo>
                    <a:pt x="0" y="0"/>
                  </a:moveTo>
                  <a:lnTo>
                    <a:pt x="229482" y="0"/>
                  </a:lnTo>
                  <a:lnTo>
                    <a:pt x="458965" y="68648"/>
                  </a:lnTo>
                  <a:lnTo>
                    <a:pt x="688448" y="0"/>
                  </a:lnTo>
                  <a:lnTo>
                    <a:pt x="917931" y="102973"/>
                  </a:lnTo>
                  <a:lnTo>
                    <a:pt x="1147413" y="0"/>
                  </a:lnTo>
                  <a:lnTo>
                    <a:pt x="1376896" y="0"/>
                  </a:lnTo>
                  <a:lnTo>
                    <a:pt x="1606379" y="0"/>
                  </a:lnTo>
                  <a:lnTo>
                    <a:pt x="1835862" y="0"/>
                  </a:lnTo>
                  <a:lnTo>
                    <a:pt x="2065344" y="34324"/>
                  </a:lnTo>
                  <a:lnTo>
                    <a:pt x="2294827" y="102973"/>
                  </a:lnTo>
                  <a:lnTo>
                    <a:pt x="2524310" y="34324"/>
                  </a:lnTo>
                  <a:lnTo>
                    <a:pt x="2753793" y="34324"/>
                  </a:lnTo>
                  <a:lnTo>
                    <a:pt x="2983275" y="68648"/>
                  </a:lnTo>
                  <a:lnTo>
                    <a:pt x="3212758" y="34324"/>
                  </a:lnTo>
                  <a:lnTo>
                    <a:pt x="3442241" y="171622"/>
                  </a:lnTo>
                  <a:lnTo>
                    <a:pt x="3671724" y="34324"/>
                  </a:lnTo>
                  <a:lnTo>
                    <a:pt x="3901207" y="34324"/>
                  </a:lnTo>
                  <a:lnTo>
                    <a:pt x="4130689" y="34324"/>
                  </a:lnTo>
                  <a:lnTo>
                    <a:pt x="4360172" y="68648"/>
                  </a:lnTo>
                  <a:lnTo>
                    <a:pt x="4589655" y="0"/>
                  </a:lnTo>
                  <a:lnTo>
                    <a:pt x="4819138" y="102973"/>
                  </a:lnTo>
                  <a:lnTo>
                    <a:pt x="5048620" y="102973"/>
                  </a:lnTo>
                  <a:lnTo>
                    <a:pt x="5278103" y="102973"/>
                  </a:lnTo>
                  <a:lnTo>
                    <a:pt x="5507586" y="68648"/>
                  </a:lnTo>
                </a:path>
              </a:pathLst>
            </a:custGeom>
            <a:ln w="27101" cap="flat">
              <a:solidFill>
                <a:srgbClr val="80BD41">
                  <a:alpha val="100000"/>
                </a:srgbClr>
              </a:solidFill>
              <a:prstDash val="solid"/>
              <a:round/>
            </a:ln>
          </p:spPr>
          <p:txBody>
            <a:bodyPr/>
            <a:lstStyle/>
            <a:p/>
          </p:txBody>
        </p:sp>
        <p:sp>
          <p:nvSpPr>
            <p:cNvPr id="113" name="tx113"/>
            <p:cNvSpPr/>
            <p:nvPr/>
          </p:nvSpPr>
          <p:spPr>
            <a:xfrm>
              <a:off x="12462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4" name="tx114"/>
            <p:cNvSpPr/>
            <p:nvPr/>
          </p:nvSpPr>
          <p:spPr>
            <a:xfrm>
              <a:off x="239366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54108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468849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560642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83590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606539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6294873"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652435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75383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124625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4" name="tx124"/>
            <p:cNvSpPr/>
            <p:nvPr/>
          </p:nvSpPr>
          <p:spPr>
            <a:xfrm>
              <a:off x="239366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5" name="tx125"/>
            <p:cNvSpPr/>
            <p:nvPr/>
          </p:nvSpPr>
          <p:spPr>
            <a:xfrm>
              <a:off x="354108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6" name="tx126"/>
            <p:cNvSpPr/>
            <p:nvPr/>
          </p:nvSpPr>
          <p:spPr>
            <a:xfrm>
              <a:off x="4688493"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7" name="tx127"/>
            <p:cNvSpPr/>
            <p:nvPr/>
          </p:nvSpPr>
          <p:spPr>
            <a:xfrm>
              <a:off x="5606424"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5835907"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606539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6294873"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6524356"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675383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730564"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48275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135" name="tx135"/>
            <p:cNvSpPr/>
            <p:nvPr/>
          </p:nvSpPr>
          <p:spPr>
            <a:xfrm>
              <a:off x="508103" y="236782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136" name="tx136"/>
            <p:cNvSpPr/>
            <p:nvPr/>
          </p:nvSpPr>
          <p:spPr>
            <a:xfrm>
              <a:off x="508103" y="126768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1865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33399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48140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28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2364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103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467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057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352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6465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6941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652255" y="5504603"/>
              <a:ext cx="201456" cy="201456"/>
            </a:xfrm>
            <a:prstGeom prst="rect">
              <a:avLst/>
            </a:prstGeom>
            <a:solidFill>
              <a:srgbClr val="80BD41">
                <a:alpha val="100000"/>
              </a:srgbClr>
            </a:solidFill>
          </p:spPr>
          <p:txBody>
            <a:bodyPr/>
            <a:lstStyle/>
            <a:p/>
          </p:txBody>
        </p:sp>
        <p:sp>
          <p:nvSpPr>
            <p:cNvPr id="158" name="rc158"/>
            <p:cNvSpPr/>
            <p:nvPr/>
          </p:nvSpPr>
          <p:spPr>
            <a:xfrm>
              <a:off x="2554205" y="5504603"/>
              <a:ext cx="201456" cy="201456"/>
            </a:xfrm>
            <a:prstGeom prst="rect">
              <a:avLst/>
            </a:prstGeom>
            <a:solidFill>
              <a:srgbClr val="1CABE2">
                <a:alpha val="100000"/>
              </a:srgbClr>
            </a:solidFill>
          </p:spPr>
          <p:txBody>
            <a:bodyPr/>
            <a:lstStyle/>
            <a:p/>
          </p:txBody>
        </p:sp>
        <p:sp>
          <p:nvSpPr>
            <p:cNvPr id="159" name="rc159"/>
            <p:cNvSpPr/>
            <p:nvPr/>
          </p:nvSpPr>
          <p:spPr>
            <a:xfrm>
              <a:off x="3627028" y="5504603"/>
              <a:ext cx="201456" cy="201456"/>
            </a:xfrm>
            <a:prstGeom prst="rect">
              <a:avLst/>
            </a:prstGeom>
            <a:solidFill>
              <a:srgbClr val="0058AB">
                <a:alpha val="100000"/>
              </a:srgbClr>
            </a:solidFill>
          </p:spPr>
          <p:txBody>
            <a:bodyPr/>
            <a:lstStyle/>
            <a:p/>
          </p:txBody>
        </p:sp>
        <p:sp>
          <p:nvSpPr>
            <p:cNvPr id="160" name="rc160"/>
            <p:cNvSpPr/>
            <p:nvPr/>
          </p:nvSpPr>
          <p:spPr>
            <a:xfrm>
              <a:off x="4622361" y="5504603"/>
              <a:ext cx="201456" cy="201456"/>
            </a:xfrm>
            <a:prstGeom prst="rect">
              <a:avLst/>
            </a:prstGeom>
            <a:solidFill>
              <a:srgbClr val="FFC20E">
                <a:alpha val="100000"/>
              </a:srgbClr>
            </a:solidFill>
          </p:spPr>
          <p:txBody>
            <a:bodyPr/>
            <a:lstStyle/>
            <a:p/>
          </p:txBody>
        </p:sp>
        <p:sp>
          <p:nvSpPr>
            <p:cNvPr id="161" name="rc161"/>
            <p:cNvSpPr/>
            <p:nvPr/>
          </p:nvSpPr>
          <p:spPr>
            <a:xfrm>
              <a:off x="6526495" y="5504603"/>
              <a:ext cx="201455" cy="201456"/>
            </a:xfrm>
            <a:prstGeom prst="rect">
              <a:avLst/>
            </a:prstGeom>
            <a:solidFill>
              <a:srgbClr val="F26A21">
                <a:alpha val="100000"/>
              </a:srgbClr>
            </a:solidFill>
          </p:spPr>
          <p:txBody>
            <a:bodyPr/>
            <a:lstStyle/>
            <a:p/>
          </p:txBody>
        </p:sp>
        <p:sp>
          <p:nvSpPr>
            <p:cNvPr id="162" name="tx162"/>
            <p:cNvSpPr/>
            <p:nvPr/>
          </p:nvSpPr>
          <p:spPr>
            <a:xfrm>
              <a:off x="1932300"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34250"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07073"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02406"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0654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48432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1356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5142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080661"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856762"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856762" y="579074"/>
              <a:ext cx="52188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Saint Kitts and Nevis</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Saint Kitts and Nevis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522086"/>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584739"/>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2647393"/>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1710046"/>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772699"/>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9" name="pl9"/>
            <p:cNvSpPr/>
            <p:nvPr/>
          </p:nvSpPr>
          <p:spPr>
            <a:xfrm>
              <a:off x="697869" y="499076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4053413"/>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3116066"/>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697869" y="2178719"/>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3" name="pl13"/>
            <p:cNvSpPr/>
            <p:nvPr/>
          </p:nvSpPr>
          <p:spPr>
            <a:xfrm>
              <a:off x="697869" y="1241372"/>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4" name="pl14"/>
            <p:cNvSpPr/>
            <p:nvPr/>
          </p:nvSpPr>
          <p:spPr>
            <a:xfrm>
              <a:off x="1189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359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8240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2884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752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2172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681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9146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610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4074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539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90037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14681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932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6396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8861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325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37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6254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87190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1183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3647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1122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8576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041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505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827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078621" y="3491005"/>
              <a:ext cx="221797" cy="1499754"/>
            </a:xfrm>
            <a:prstGeom prst="rect">
              <a:avLst/>
            </a:prstGeom>
            <a:solidFill>
              <a:srgbClr val="0058AB">
                <a:alpha val="100000"/>
              </a:srgbClr>
            </a:solidFill>
          </p:spPr>
          <p:txBody>
            <a:bodyPr/>
            <a:lstStyle/>
            <a:p/>
          </p:txBody>
        </p:sp>
        <p:sp>
          <p:nvSpPr>
            <p:cNvPr id="42" name="rc42"/>
            <p:cNvSpPr/>
            <p:nvPr/>
          </p:nvSpPr>
          <p:spPr>
            <a:xfrm>
              <a:off x="1325063" y="3491005"/>
              <a:ext cx="221797" cy="1499754"/>
            </a:xfrm>
            <a:prstGeom prst="rect">
              <a:avLst/>
            </a:prstGeom>
            <a:solidFill>
              <a:srgbClr val="0058AB">
                <a:alpha val="100000"/>
              </a:srgbClr>
            </a:solidFill>
          </p:spPr>
          <p:txBody>
            <a:bodyPr/>
            <a:lstStyle/>
            <a:p/>
          </p:txBody>
        </p:sp>
        <p:sp>
          <p:nvSpPr>
            <p:cNvPr id="43" name="rc43"/>
            <p:cNvSpPr/>
            <p:nvPr/>
          </p:nvSpPr>
          <p:spPr>
            <a:xfrm>
              <a:off x="1571504" y="3491005"/>
              <a:ext cx="221797" cy="1499754"/>
            </a:xfrm>
            <a:prstGeom prst="rect">
              <a:avLst/>
            </a:prstGeom>
            <a:solidFill>
              <a:srgbClr val="0058AB">
                <a:alpha val="100000"/>
              </a:srgbClr>
            </a:solidFill>
          </p:spPr>
          <p:txBody>
            <a:bodyPr/>
            <a:lstStyle/>
            <a:p/>
          </p:txBody>
        </p:sp>
        <p:sp>
          <p:nvSpPr>
            <p:cNvPr id="44" name="rc44"/>
            <p:cNvSpPr/>
            <p:nvPr/>
          </p:nvSpPr>
          <p:spPr>
            <a:xfrm>
              <a:off x="1817945" y="3491005"/>
              <a:ext cx="221797" cy="1499754"/>
            </a:xfrm>
            <a:prstGeom prst="rect">
              <a:avLst/>
            </a:prstGeom>
            <a:solidFill>
              <a:srgbClr val="0058AB">
                <a:alpha val="100000"/>
              </a:srgbClr>
            </a:solidFill>
          </p:spPr>
          <p:txBody>
            <a:bodyPr/>
            <a:lstStyle/>
            <a:p/>
          </p:txBody>
        </p:sp>
        <p:sp>
          <p:nvSpPr>
            <p:cNvPr id="45" name="rc45"/>
            <p:cNvSpPr/>
            <p:nvPr/>
          </p:nvSpPr>
          <p:spPr>
            <a:xfrm>
              <a:off x="2064387" y="3491005"/>
              <a:ext cx="221797" cy="1499754"/>
            </a:xfrm>
            <a:prstGeom prst="rect">
              <a:avLst/>
            </a:prstGeom>
            <a:solidFill>
              <a:srgbClr val="0058AB">
                <a:alpha val="100000"/>
              </a:srgbClr>
            </a:solidFill>
          </p:spPr>
          <p:txBody>
            <a:bodyPr/>
            <a:lstStyle/>
            <a:p/>
          </p:txBody>
        </p:sp>
        <p:sp>
          <p:nvSpPr>
            <p:cNvPr id="46" name="rc46"/>
            <p:cNvSpPr/>
            <p:nvPr/>
          </p:nvSpPr>
          <p:spPr>
            <a:xfrm>
              <a:off x="2310828" y="3678474"/>
              <a:ext cx="221797" cy="1312285"/>
            </a:xfrm>
            <a:prstGeom prst="rect">
              <a:avLst/>
            </a:prstGeom>
            <a:solidFill>
              <a:srgbClr val="0058AB">
                <a:alpha val="100000"/>
              </a:srgbClr>
            </a:solidFill>
          </p:spPr>
          <p:txBody>
            <a:bodyPr/>
            <a:lstStyle/>
            <a:p/>
          </p:txBody>
        </p:sp>
        <p:sp>
          <p:nvSpPr>
            <p:cNvPr id="47" name="rc47"/>
            <p:cNvSpPr/>
            <p:nvPr/>
          </p:nvSpPr>
          <p:spPr>
            <a:xfrm>
              <a:off x="2557269" y="3678474"/>
              <a:ext cx="221797" cy="1312285"/>
            </a:xfrm>
            <a:prstGeom prst="rect">
              <a:avLst/>
            </a:prstGeom>
            <a:solidFill>
              <a:srgbClr val="0058AB">
                <a:alpha val="100000"/>
              </a:srgbClr>
            </a:solidFill>
          </p:spPr>
          <p:txBody>
            <a:bodyPr/>
            <a:lstStyle/>
            <a:p/>
          </p:txBody>
        </p:sp>
        <p:sp>
          <p:nvSpPr>
            <p:cNvPr id="48" name="rc48"/>
            <p:cNvSpPr/>
            <p:nvPr/>
          </p:nvSpPr>
          <p:spPr>
            <a:xfrm>
              <a:off x="2803711" y="3678474"/>
              <a:ext cx="221797" cy="1312285"/>
            </a:xfrm>
            <a:prstGeom prst="rect">
              <a:avLst/>
            </a:prstGeom>
            <a:solidFill>
              <a:srgbClr val="0058AB">
                <a:alpha val="100000"/>
              </a:srgbClr>
            </a:solidFill>
          </p:spPr>
          <p:txBody>
            <a:bodyPr/>
            <a:lstStyle/>
            <a:p/>
          </p:txBody>
        </p:sp>
        <p:sp>
          <p:nvSpPr>
            <p:cNvPr id="49" name="rc49"/>
            <p:cNvSpPr/>
            <p:nvPr/>
          </p:nvSpPr>
          <p:spPr>
            <a:xfrm>
              <a:off x="3050152" y="3678474"/>
              <a:ext cx="221797" cy="1312285"/>
            </a:xfrm>
            <a:prstGeom prst="rect">
              <a:avLst/>
            </a:prstGeom>
            <a:solidFill>
              <a:srgbClr val="0058AB">
                <a:alpha val="100000"/>
              </a:srgbClr>
            </a:solidFill>
          </p:spPr>
          <p:txBody>
            <a:bodyPr/>
            <a:lstStyle/>
            <a:p/>
          </p:txBody>
        </p:sp>
        <p:sp>
          <p:nvSpPr>
            <p:cNvPr id="50" name="rc50"/>
            <p:cNvSpPr/>
            <p:nvPr/>
          </p:nvSpPr>
          <p:spPr>
            <a:xfrm>
              <a:off x="3296593" y="3678474"/>
              <a:ext cx="221797" cy="1312285"/>
            </a:xfrm>
            <a:prstGeom prst="rect">
              <a:avLst/>
            </a:prstGeom>
            <a:solidFill>
              <a:srgbClr val="0058AB">
                <a:alpha val="100000"/>
              </a:srgbClr>
            </a:solidFill>
          </p:spPr>
          <p:txBody>
            <a:bodyPr/>
            <a:lstStyle/>
            <a:p/>
          </p:txBody>
        </p:sp>
        <p:sp>
          <p:nvSpPr>
            <p:cNvPr id="51" name="rc51"/>
            <p:cNvSpPr/>
            <p:nvPr/>
          </p:nvSpPr>
          <p:spPr>
            <a:xfrm>
              <a:off x="3543035" y="2366189"/>
              <a:ext cx="221797" cy="2624571"/>
            </a:xfrm>
            <a:prstGeom prst="rect">
              <a:avLst/>
            </a:prstGeom>
            <a:solidFill>
              <a:srgbClr val="0058AB">
                <a:alpha val="100000"/>
              </a:srgbClr>
            </a:solidFill>
          </p:spPr>
          <p:txBody>
            <a:bodyPr/>
            <a:lstStyle/>
            <a:p/>
          </p:txBody>
        </p:sp>
        <p:sp>
          <p:nvSpPr>
            <p:cNvPr id="52" name="rc52"/>
            <p:cNvSpPr/>
            <p:nvPr/>
          </p:nvSpPr>
          <p:spPr>
            <a:xfrm>
              <a:off x="3789476" y="3678474"/>
              <a:ext cx="221797" cy="1312285"/>
            </a:xfrm>
            <a:prstGeom prst="rect">
              <a:avLst/>
            </a:prstGeom>
            <a:solidFill>
              <a:srgbClr val="0058AB">
                <a:alpha val="100000"/>
              </a:srgbClr>
            </a:solidFill>
          </p:spPr>
          <p:txBody>
            <a:bodyPr/>
            <a:lstStyle/>
            <a:p/>
          </p:txBody>
        </p:sp>
        <p:sp>
          <p:nvSpPr>
            <p:cNvPr id="53" name="rc53"/>
            <p:cNvSpPr/>
            <p:nvPr/>
          </p:nvSpPr>
          <p:spPr>
            <a:xfrm>
              <a:off x="4035917" y="3678474"/>
              <a:ext cx="221797" cy="1312285"/>
            </a:xfrm>
            <a:prstGeom prst="rect">
              <a:avLst/>
            </a:prstGeom>
            <a:solidFill>
              <a:srgbClr val="0058AB">
                <a:alpha val="100000"/>
              </a:srgbClr>
            </a:solidFill>
          </p:spPr>
          <p:txBody>
            <a:bodyPr/>
            <a:lstStyle/>
            <a:p/>
          </p:txBody>
        </p:sp>
        <p:sp>
          <p:nvSpPr>
            <p:cNvPr id="54" name="rc54"/>
            <p:cNvSpPr/>
            <p:nvPr/>
          </p:nvSpPr>
          <p:spPr>
            <a:xfrm>
              <a:off x="4282359" y="2553658"/>
              <a:ext cx="221797" cy="2437101"/>
            </a:xfrm>
            <a:prstGeom prst="rect">
              <a:avLst/>
            </a:prstGeom>
            <a:solidFill>
              <a:srgbClr val="0058AB">
                <a:alpha val="100000"/>
              </a:srgbClr>
            </a:solidFill>
          </p:spPr>
          <p:txBody>
            <a:bodyPr/>
            <a:lstStyle/>
            <a:p/>
          </p:txBody>
        </p:sp>
        <p:sp>
          <p:nvSpPr>
            <p:cNvPr id="55" name="rc55"/>
            <p:cNvSpPr/>
            <p:nvPr/>
          </p:nvSpPr>
          <p:spPr>
            <a:xfrm>
              <a:off x="4528800" y="3865943"/>
              <a:ext cx="221797" cy="1124816"/>
            </a:xfrm>
            <a:prstGeom prst="rect">
              <a:avLst/>
            </a:prstGeom>
            <a:solidFill>
              <a:srgbClr val="0058AB">
                <a:alpha val="100000"/>
              </a:srgbClr>
            </a:solidFill>
          </p:spPr>
          <p:txBody>
            <a:bodyPr/>
            <a:lstStyle/>
            <a:p/>
          </p:txBody>
        </p:sp>
        <p:sp>
          <p:nvSpPr>
            <p:cNvPr id="56" name="rc56"/>
            <p:cNvSpPr/>
            <p:nvPr/>
          </p:nvSpPr>
          <p:spPr>
            <a:xfrm>
              <a:off x="4775241" y="2553658"/>
              <a:ext cx="221797" cy="2437101"/>
            </a:xfrm>
            <a:prstGeom prst="rect">
              <a:avLst/>
            </a:prstGeom>
            <a:solidFill>
              <a:srgbClr val="0058AB">
                <a:alpha val="100000"/>
              </a:srgbClr>
            </a:solidFill>
          </p:spPr>
          <p:txBody>
            <a:bodyPr/>
            <a:lstStyle/>
            <a:p/>
          </p:txBody>
        </p:sp>
        <p:sp>
          <p:nvSpPr>
            <p:cNvPr id="57" name="rc57"/>
            <p:cNvSpPr/>
            <p:nvPr/>
          </p:nvSpPr>
          <p:spPr>
            <a:xfrm>
              <a:off x="5021683" y="3865943"/>
              <a:ext cx="221797" cy="1124816"/>
            </a:xfrm>
            <a:prstGeom prst="rect">
              <a:avLst/>
            </a:prstGeom>
            <a:solidFill>
              <a:srgbClr val="0058AB">
                <a:alpha val="100000"/>
              </a:srgbClr>
            </a:solidFill>
          </p:spPr>
          <p:txBody>
            <a:bodyPr/>
            <a:lstStyle/>
            <a:p/>
          </p:txBody>
        </p:sp>
        <p:sp>
          <p:nvSpPr>
            <p:cNvPr id="58" name="rc58"/>
            <p:cNvSpPr/>
            <p:nvPr/>
          </p:nvSpPr>
          <p:spPr>
            <a:xfrm>
              <a:off x="5268124" y="3865943"/>
              <a:ext cx="221797" cy="1124816"/>
            </a:xfrm>
            <a:prstGeom prst="rect">
              <a:avLst/>
            </a:prstGeom>
            <a:solidFill>
              <a:srgbClr val="0058AB">
                <a:alpha val="100000"/>
              </a:srgbClr>
            </a:solidFill>
          </p:spPr>
          <p:txBody>
            <a:bodyPr/>
            <a:lstStyle/>
            <a:p/>
          </p:txBody>
        </p:sp>
        <p:sp>
          <p:nvSpPr>
            <p:cNvPr id="59" name="rc59"/>
            <p:cNvSpPr/>
            <p:nvPr/>
          </p:nvSpPr>
          <p:spPr>
            <a:xfrm>
              <a:off x="5514565" y="3865943"/>
              <a:ext cx="221797" cy="1124816"/>
            </a:xfrm>
            <a:prstGeom prst="rect">
              <a:avLst/>
            </a:prstGeom>
            <a:solidFill>
              <a:srgbClr val="0058AB">
                <a:alpha val="100000"/>
              </a:srgbClr>
            </a:solidFill>
          </p:spPr>
          <p:txBody>
            <a:bodyPr/>
            <a:lstStyle/>
            <a:p/>
          </p:txBody>
        </p:sp>
        <p:sp>
          <p:nvSpPr>
            <p:cNvPr id="60" name="rc60"/>
            <p:cNvSpPr/>
            <p:nvPr/>
          </p:nvSpPr>
          <p:spPr>
            <a:xfrm>
              <a:off x="5761007" y="1616311"/>
              <a:ext cx="221797" cy="3374448"/>
            </a:xfrm>
            <a:prstGeom prst="rect">
              <a:avLst/>
            </a:prstGeom>
            <a:solidFill>
              <a:srgbClr val="0058AB">
                <a:alpha val="100000"/>
              </a:srgbClr>
            </a:solidFill>
          </p:spPr>
          <p:txBody>
            <a:bodyPr/>
            <a:lstStyle/>
            <a:p/>
          </p:txBody>
        </p:sp>
        <p:sp>
          <p:nvSpPr>
            <p:cNvPr id="61" name="rc61"/>
            <p:cNvSpPr/>
            <p:nvPr/>
          </p:nvSpPr>
          <p:spPr>
            <a:xfrm>
              <a:off x="6007448" y="3865943"/>
              <a:ext cx="221797" cy="1124816"/>
            </a:xfrm>
            <a:prstGeom prst="rect">
              <a:avLst/>
            </a:prstGeom>
            <a:solidFill>
              <a:srgbClr val="0058AB">
                <a:alpha val="100000"/>
              </a:srgbClr>
            </a:solidFill>
          </p:spPr>
          <p:txBody>
            <a:bodyPr/>
            <a:lstStyle/>
            <a:p/>
          </p:txBody>
        </p:sp>
        <p:sp>
          <p:nvSpPr>
            <p:cNvPr id="62" name="rc62"/>
            <p:cNvSpPr/>
            <p:nvPr/>
          </p:nvSpPr>
          <p:spPr>
            <a:xfrm>
              <a:off x="6253889" y="1803780"/>
              <a:ext cx="221797" cy="3186979"/>
            </a:xfrm>
            <a:prstGeom prst="rect">
              <a:avLst/>
            </a:prstGeom>
            <a:solidFill>
              <a:srgbClr val="0058AB">
                <a:alpha val="100000"/>
              </a:srgbClr>
            </a:solidFill>
          </p:spPr>
          <p:txBody>
            <a:bodyPr/>
            <a:lstStyle/>
            <a:p/>
          </p:txBody>
        </p:sp>
        <p:sp>
          <p:nvSpPr>
            <p:cNvPr id="63" name="rc63"/>
            <p:cNvSpPr/>
            <p:nvPr/>
          </p:nvSpPr>
          <p:spPr>
            <a:xfrm>
              <a:off x="6500331" y="866434"/>
              <a:ext cx="221797" cy="4124325"/>
            </a:xfrm>
            <a:prstGeom prst="rect">
              <a:avLst/>
            </a:prstGeom>
            <a:solidFill>
              <a:srgbClr val="0058AB">
                <a:alpha val="100000"/>
              </a:srgbClr>
            </a:solidFill>
          </p:spPr>
          <p:txBody>
            <a:bodyPr/>
            <a:lstStyle/>
            <a:p/>
          </p:txBody>
        </p:sp>
        <p:sp>
          <p:nvSpPr>
            <p:cNvPr id="64" name="rc64"/>
            <p:cNvSpPr/>
            <p:nvPr/>
          </p:nvSpPr>
          <p:spPr>
            <a:xfrm>
              <a:off x="6746772" y="2928597"/>
              <a:ext cx="221797" cy="2062162"/>
            </a:xfrm>
            <a:prstGeom prst="rect">
              <a:avLst/>
            </a:prstGeom>
            <a:solidFill>
              <a:srgbClr val="0058AB">
                <a:alpha val="100000"/>
              </a:srgbClr>
            </a:solidFill>
          </p:spPr>
          <p:txBody>
            <a:bodyPr/>
            <a:lstStyle/>
            <a:p/>
          </p:txBody>
        </p:sp>
        <p:sp>
          <p:nvSpPr>
            <p:cNvPr id="65" name="rc65"/>
            <p:cNvSpPr/>
            <p:nvPr/>
          </p:nvSpPr>
          <p:spPr>
            <a:xfrm>
              <a:off x="6993213" y="1991250"/>
              <a:ext cx="221797" cy="2999509"/>
            </a:xfrm>
            <a:prstGeom prst="rect">
              <a:avLst/>
            </a:prstGeom>
            <a:solidFill>
              <a:srgbClr val="0058AB">
                <a:alpha val="100000"/>
              </a:srgbClr>
            </a:solidFill>
          </p:spPr>
          <p:txBody>
            <a:bodyPr/>
            <a:lstStyle/>
            <a:p/>
          </p:txBody>
        </p:sp>
        <p:sp>
          <p:nvSpPr>
            <p:cNvPr id="66" name="rc66"/>
            <p:cNvSpPr/>
            <p:nvPr/>
          </p:nvSpPr>
          <p:spPr>
            <a:xfrm>
              <a:off x="8471861" y="3303535"/>
              <a:ext cx="221797" cy="1687224"/>
            </a:xfrm>
            <a:prstGeom prst="rect">
              <a:avLst/>
            </a:prstGeom>
            <a:solidFill>
              <a:srgbClr val="69DBFF">
                <a:alpha val="100000"/>
              </a:srgbClr>
            </a:solidFill>
          </p:spPr>
          <p:txBody>
            <a:bodyPr/>
            <a:lstStyle/>
            <a:p/>
          </p:txBody>
        </p:sp>
        <p:sp>
          <p:nvSpPr>
            <p:cNvPr id="67" name="pl67"/>
            <p:cNvSpPr/>
            <p:nvPr/>
          </p:nvSpPr>
          <p:spPr>
            <a:xfrm>
              <a:off x="6118347" y="1616311"/>
              <a:ext cx="2464413" cy="1687224"/>
            </a:xfrm>
            <a:custGeom>
              <a:avLst/>
              <a:pathLst>
                <a:path w="2464413" h="1687224">
                  <a:moveTo>
                    <a:pt x="0" y="0"/>
                  </a:moveTo>
                  <a:lnTo>
                    <a:pt x="246441" y="168722"/>
                  </a:lnTo>
                  <a:lnTo>
                    <a:pt x="492882" y="337444"/>
                  </a:lnTo>
                  <a:lnTo>
                    <a:pt x="739324" y="506167"/>
                  </a:lnTo>
                  <a:lnTo>
                    <a:pt x="985765" y="674889"/>
                  </a:lnTo>
                  <a:lnTo>
                    <a:pt x="1232206" y="843612"/>
                  </a:lnTo>
                  <a:lnTo>
                    <a:pt x="1478648" y="1012334"/>
                  </a:lnTo>
                  <a:lnTo>
                    <a:pt x="1725089" y="1181056"/>
                  </a:lnTo>
                  <a:lnTo>
                    <a:pt x="1971530" y="1349779"/>
                  </a:lnTo>
                  <a:lnTo>
                    <a:pt x="2217972" y="1518501"/>
                  </a:lnTo>
                  <a:lnTo>
                    <a:pt x="2464413" y="1687224"/>
                  </a:lnTo>
                </a:path>
              </a:pathLst>
            </a:custGeom>
            <a:ln w="13550" cap="flat">
              <a:solidFill>
                <a:srgbClr val="000000">
                  <a:alpha val="100000"/>
                </a:srgbClr>
              </a:solidFill>
              <a:prstDash val="solid"/>
              <a:round/>
            </a:ln>
          </p:spPr>
          <p:txBody>
            <a:bodyPr/>
            <a:lstStyle/>
            <a:p/>
          </p:txBody>
        </p:sp>
        <p:sp>
          <p:nvSpPr>
            <p:cNvPr id="68" name="pt68"/>
            <p:cNvSpPr/>
            <p:nvPr/>
          </p:nvSpPr>
          <p:spPr>
            <a:xfrm>
              <a:off x="6093521" y="15914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39962" y="17602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586403" y="19289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32845" y="20976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79286" y="22663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25727" y="24350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72169" y="26038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18610" y="27725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65051" y="29412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1493" y="31099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57934" y="32787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571671"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01222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81" name="tx81"/>
            <p:cNvSpPr/>
            <p:nvPr/>
          </p:nvSpPr>
          <p:spPr>
            <a:xfrm>
              <a:off x="508103" y="30734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82" name="tx82"/>
            <p:cNvSpPr/>
            <p:nvPr/>
          </p:nvSpPr>
          <p:spPr>
            <a:xfrm>
              <a:off x="508103" y="21360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83" name="tx83"/>
            <p:cNvSpPr/>
            <p:nvPr/>
          </p:nvSpPr>
          <p:spPr>
            <a:xfrm>
              <a:off x="508103" y="119873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84" name="tx84"/>
            <p:cNvSpPr/>
            <p:nvPr/>
          </p:nvSpPr>
          <p:spPr>
            <a:xfrm rot="-5400000">
              <a:off x="10686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5" name="tx85"/>
            <p:cNvSpPr/>
            <p:nvPr/>
          </p:nvSpPr>
          <p:spPr>
            <a:xfrm rot="-5400000">
              <a:off x="13150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6" name="tx86"/>
            <p:cNvSpPr/>
            <p:nvPr/>
          </p:nvSpPr>
          <p:spPr>
            <a:xfrm rot="-5400000">
              <a:off x="15615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7" name="tx87"/>
            <p:cNvSpPr/>
            <p:nvPr/>
          </p:nvSpPr>
          <p:spPr>
            <a:xfrm rot="-5400000">
              <a:off x="180792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8" name="tx88"/>
            <p:cNvSpPr/>
            <p:nvPr/>
          </p:nvSpPr>
          <p:spPr>
            <a:xfrm rot="-5400000">
              <a:off x="2054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9" name="tx89"/>
            <p:cNvSpPr/>
            <p:nvPr/>
          </p:nvSpPr>
          <p:spPr>
            <a:xfrm rot="-5400000">
              <a:off x="23008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0" name="tx90"/>
            <p:cNvSpPr/>
            <p:nvPr/>
          </p:nvSpPr>
          <p:spPr>
            <a:xfrm rot="-5400000">
              <a:off x="25472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1" name="tx91"/>
            <p:cNvSpPr/>
            <p:nvPr/>
          </p:nvSpPr>
          <p:spPr>
            <a:xfrm rot="-5400000">
              <a:off x="27937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2" name="tx92"/>
            <p:cNvSpPr/>
            <p:nvPr/>
          </p:nvSpPr>
          <p:spPr>
            <a:xfrm rot="-5400000">
              <a:off x="304016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3" name="tx93"/>
            <p:cNvSpPr/>
            <p:nvPr/>
          </p:nvSpPr>
          <p:spPr>
            <a:xfrm rot="-5400000">
              <a:off x="32866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4" name="tx94"/>
            <p:cNvSpPr/>
            <p:nvPr/>
          </p:nvSpPr>
          <p:spPr>
            <a:xfrm rot="-5400000">
              <a:off x="35330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5" name="tx95"/>
            <p:cNvSpPr/>
            <p:nvPr/>
          </p:nvSpPr>
          <p:spPr>
            <a:xfrm rot="-5400000">
              <a:off x="37794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6" name="tx96"/>
            <p:cNvSpPr/>
            <p:nvPr/>
          </p:nvSpPr>
          <p:spPr>
            <a:xfrm rot="-5400000">
              <a:off x="402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7" name="tx97"/>
            <p:cNvSpPr/>
            <p:nvPr/>
          </p:nvSpPr>
          <p:spPr>
            <a:xfrm rot="-5400000">
              <a:off x="427234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8" name="tx98"/>
            <p:cNvSpPr/>
            <p:nvPr/>
          </p:nvSpPr>
          <p:spPr>
            <a:xfrm rot="-5400000">
              <a:off x="451880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9" name="tx99"/>
            <p:cNvSpPr/>
            <p:nvPr/>
          </p:nvSpPr>
          <p:spPr>
            <a:xfrm rot="-5400000">
              <a:off x="476525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0" name="tx100"/>
            <p:cNvSpPr/>
            <p:nvPr/>
          </p:nvSpPr>
          <p:spPr>
            <a:xfrm rot="-5400000">
              <a:off x="50116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1" name="tx101"/>
            <p:cNvSpPr/>
            <p:nvPr/>
          </p:nvSpPr>
          <p:spPr>
            <a:xfrm rot="-5400000">
              <a:off x="52581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2" name="tx102"/>
            <p:cNvSpPr/>
            <p:nvPr/>
          </p:nvSpPr>
          <p:spPr>
            <a:xfrm rot="-5400000">
              <a:off x="55045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3" name="tx103"/>
            <p:cNvSpPr/>
            <p:nvPr/>
          </p:nvSpPr>
          <p:spPr>
            <a:xfrm rot="-5400000">
              <a:off x="575101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4" name="tx104"/>
            <p:cNvSpPr/>
            <p:nvPr/>
          </p:nvSpPr>
          <p:spPr>
            <a:xfrm rot="-5400000">
              <a:off x="599745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5" name="tx105"/>
            <p:cNvSpPr/>
            <p:nvPr/>
          </p:nvSpPr>
          <p:spPr>
            <a:xfrm rot="-5400000">
              <a:off x="62438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6" name="tx106"/>
            <p:cNvSpPr/>
            <p:nvPr/>
          </p:nvSpPr>
          <p:spPr>
            <a:xfrm rot="-5400000">
              <a:off x="64903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7" name="tx107"/>
            <p:cNvSpPr/>
            <p:nvPr/>
          </p:nvSpPr>
          <p:spPr>
            <a:xfrm rot="-5400000">
              <a:off x="67367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8" name="tx108"/>
            <p:cNvSpPr/>
            <p:nvPr/>
          </p:nvSpPr>
          <p:spPr>
            <a:xfrm rot="-5400000">
              <a:off x="69832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9" name="tx109"/>
            <p:cNvSpPr/>
            <p:nvPr/>
          </p:nvSpPr>
          <p:spPr>
            <a:xfrm rot="-5400000">
              <a:off x="72296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184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550153" y="5881714"/>
              <a:ext cx="201456" cy="201456"/>
            </a:xfrm>
            <a:prstGeom prst="rect">
              <a:avLst/>
            </a:prstGeom>
            <a:solidFill>
              <a:srgbClr val="0058AB">
                <a:alpha val="100000"/>
              </a:srgbClr>
            </a:solidFill>
          </p:spPr>
          <p:txBody>
            <a:bodyPr/>
            <a:lstStyle/>
            <a:p/>
          </p:txBody>
        </p:sp>
        <p:sp>
          <p:nvSpPr>
            <p:cNvPr id="113" name="rc113"/>
            <p:cNvSpPr/>
            <p:nvPr/>
          </p:nvSpPr>
          <p:spPr>
            <a:xfrm>
              <a:off x="4452240" y="5881714"/>
              <a:ext cx="201456" cy="201456"/>
            </a:xfrm>
            <a:prstGeom prst="rect">
              <a:avLst/>
            </a:prstGeom>
            <a:solidFill>
              <a:srgbClr val="69DBFF">
                <a:alpha val="100000"/>
              </a:srgbClr>
            </a:solidFill>
          </p:spPr>
          <p:txBody>
            <a:bodyPr/>
            <a:lstStyle/>
            <a:p/>
          </p:txBody>
        </p:sp>
        <p:sp>
          <p:nvSpPr>
            <p:cNvPr id="114" name="tx114"/>
            <p:cNvSpPr/>
            <p:nvPr/>
          </p:nvSpPr>
          <p:spPr>
            <a:xfrm>
              <a:off x="3830198"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3228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410229" y="398022"/>
              <a:ext cx="69518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Saint Kitts and Nevis</a:t>
              </a:r>
            </a:p>
          </p:txBody>
        </p:sp>
        <p:sp>
          <p:nvSpPr>
            <p:cNvPr id="117" name="tx11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0" name="tx120"/>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11%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516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44940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34721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0050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89831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2383277"/>
              <a:ext cx="248247" cy="1719420"/>
            </a:xfrm>
            <a:prstGeom prst="rect">
              <a:avLst/>
            </a:prstGeom>
            <a:solidFill>
              <a:srgbClr val="80BD41">
                <a:alpha val="100000"/>
              </a:srgbClr>
            </a:solidFill>
          </p:spPr>
          <p:txBody>
            <a:bodyPr/>
            <a:lstStyle/>
            <a:p/>
          </p:txBody>
        </p:sp>
        <p:sp>
          <p:nvSpPr>
            <p:cNvPr id="22" name="rc22"/>
            <p:cNvSpPr/>
            <p:nvPr/>
          </p:nvSpPr>
          <p:spPr>
            <a:xfrm>
              <a:off x="1333322" y="2365641"/>
              <a:ext cx="248247" cy="17635"/>
            </a:xfrm>
            <a:prstGeom prst="rect">
              <a:avLst/>
            </a:prstGeom>
            <a:solidFill>
              <a:srgbClr val="1CABE2">
                <a:alpha val="100000"/>
              </a:srgbClr>
            </a:solidFill>
          </p:spPr>
          <p:txBody>
            <a:bodyPr/>
            <a:lstStyle/>
            <a:p/>
          </p:txBody>
        </p:sp>
        <p:sp>
          <p:nvSpPr>
            <p:cNvPr id="23" name="rc23"/>
            <p:cNvSpPr/>
            <p:nvPr/>
          </p:nvSpPr>
          <p:spPr>
            <a:xfrm>
              <a:off x="1609153" y="2405320"/>
              <a:ext cx="248247" cy="1697376"/>
            </a:xfrm>
            <a:prstGeom prst="rect">
              <a:avLst/>
            </a:prstGeom>
            <a:solidFill>
              <a:srgbClr val="80BD41">
                <a:alpha val="100000"/>
              </a:srgbClr>
            </a:solidFill>
          </p:spPr>
          <p:txBody>
            <a:bodyPr/>
            <a:lstStyle/>
            <a:p/>
          </p:txBody>
        </p:sp>
        <p:sp>
          <p:nvSpPr>
            <p:cNvPr id="24" name="rc24"/>
            <p:cNvSpPr/>
            <p:nvPr/>
          </p:nvSpPr>
          <p:spPr>
            <a:xfrm>
              <a:off x="1609153" y="2387685"/>
              <a:ext cx="248247" cy="17635"/>
            </a:xfrm>
            <a:prstGeom prst="rect">
              <a:avLst/>
            </a:prstGeom>
            <a:solidFill>
              <a:srgbClr val="1CABE2">
                <a:alpha val="100000"/>
              </a:srgbClr>
            </a:solidFill>
          </p:spPr>
          <p:txBody>
            <a:bodyPr/>
            <a:lstStyle/>
            <a:p/>
          </p:txBody>
        </p:sp>
        <p:sp>
          <p:nvSpPr>
            <p:cNvPr id="25" name="rc25"/>
            <p:cNvSpPr/>
            <p:nvPr/>
          </p:nvSpPr>
          <p:spPr>
            <a:xfrm>
              <a:off x="1884983" y="2429569"/>
              <a:ext cx="248247" cy="1673128"/>
            </a:xfrm>
            <a:prstGeom prst="rect">
              <a:avLst/>
            </a:prstGeom>
            <a:solidFill>
              <a:srgbClr val="80BD41">
                <a:alpha val="100000"/>
              </a:srgbClr>
            </a:solidFill>
          </p:spPr>
          <p:txBody>
            <a:bodyPr/>
            <a:lstStyle/>
            <a:p/>
          </p:txBody>
        </p:sp>
        <p:sp>
          <p:nvSpPr>
            <p:cNvPr id="26" name="rc26"/>
            <p:cNvSpPr/>
            <p:nvPr/>
          </p:nvSpPr>
          <p:spPr>
            <a:xfrm>
              <a:off x="1884983" y="2411934"/>
              <a:ext cx="248247" cy="17635"/>
            </a:xfrm>
            <a:prstGeom prst="rect">
              <a:avLst/>
            </a:prstGeom>
            <a:solidFill>
              <a:srgbClr val="1CABE2">
                <a:alpha val="100000"/>
              </a:srgbClr>
            </a:solidFill>
          </p:spPr>
          <p:txBody>
            <a:bodyPr/>
            <a:lstStyle/>
            <a:p/>
          </p:txBody>
        </p:sp>
        <p:sp>
          <p:nvSpPr>
            <p:cNvPr id="27" name="rc27"/>
            <p:cNvSpPr/>
            <p:nvPr/>
          </p:nvSpPr>
          <p:spPr>
            <a:xfrm>
              <a:off x="2160814" y="2440591"/>
              <a:ext cx="248247" cy="1662106"/>
            </a:xfrm>
            <a:prstGeom prst="rect">
              <a:avLst/>
            </a:prstGeom>
            <a:solidFill>
              <a:srgbClr val="80BD41">
                <a:alpha val="100000"/>
              </a:srgbClr>
            </a:solidFill>
          </p:spPr>
          <p:txBody>
            <a:bodyPr/>
            <a:lstStyle/>
            <a:p/>
          </p:txBody>
        </p:sp>
        <p:sp>
          <p:nvSpPr>
            <p:cNvPr id="28" name="rc28"/>
            <p:cNvSpPr/>
            <p:nvPr/>
          </p:nvSpPr>
          <p:spPr>
            <a:xfrm>
              <a:off x="2160814" y="2422955"/>
              <a:ext cx="248247" cy="17635"/>
            </a:xfrm>
            <a:prstGeom prst="rect">
              <a:avLst/>
            </a:prstGeom>
            <a:solidFill>
              <a:srgbClr val="1CABE2">
                <a:alpha val="100000"/>
              </a:srgbClr>
            </a:solidFill>
          </p:spPr>
          <p:txBody>
            <a:bodyPr/>
            <a:lstStyle/>
            <a:p/>
          </p:txBody>
        </p:sp>
        <p:sp>
          <p:nvSpPr>
            <p:cNvPr id="29" name="rc29"/>
            <p:cNvSpPr/>
            <p:nvPr/>
          </p:nvSpPr>
          <p:spPr>
            <a:xfrm>
              <a:off x="2436645" y="2460430"/>
              <a:ext cx="248247" cy="1642266"/>
            </a:xfrm>
            <a:prstGeom prst="rect">
              <a:avLst/>
            </a:prstGeom>
            <a:solidFill>
              <a:srgbClr val="80BD41">
                <a:alpha val="100000"/>
              </a:srgbClr>
            </a:solidFill>
          </p:spPr>
          <p:txBody>
            <a:bodyPr/>
            <a:lstStyle/>
            <a:p/>
          </p:txBody>
        </p:sp>
        <p:sp>
          <p:nvSpPr>
            <p:cNvPr id="30" name="rc30"/>
            <p:cNvSpPr/>
            <p:nvPr/>
          </p:nvSpPr>
          <p:spPr>
            <a:xfrm>
              <a:off x="2436645" y="2442795"/>
              <a:ext cx="248247" cy="17635"/>
            </a:xfrm>
            <a:prstGeom prst="rect">
              <a:avLst/>
            </a:prstGeom>
            <a:solidFill>
              <a:srgbClr val="1CABE2">
                <a:alpha val="100000"/>
              </a:srgbClr>
            </a:solidFill>
          </p:spPr>
          <p:txBody>
            <a:bodyPr/>
            <a:lstStyle/>
            <a:p/>
          </p:txBody>
        </p:sp>
        <p:sp>
          <p:nvSpPr>
            <p:cNvPr id="31" name="rc31"/>
            <p:cNvSpPr/>
            <p:nvPr/>
          </p:nvSpPr>
          <p:spPr>
            <a:xfrm>
              <a:off x="2712475" y="2471452"/>
              <a:ext cx="248247" cy="1631244"/>
            </a:xfrm>
            <a:prstGeom prst="rect">
              <a:avLst/>
            </a:prstGeom>
            <a:solidFill>
              <a:srgbClr val="80BD41">
                <a:alpha val="100000"/>
              </a:srgbClr>
            </a:solidFill>
          </p:spPr>
          <p:txBody>
            <a:bodyPr/>
            <a:lstStyle/>
            <a:p/>
          </p:txBody>
        </p:sp>
        <p:sp>
          <p:nvSpPr>
            <p:cNvPr id="32" name="rc32"/>
            <p:cNvSpPr/>
            <p:nvPr/>
          </p:nvSpPr>
          <p:spPr>
            <a:xfrm>
              <a:off x="2712475" y="2456021"/>
              <a:ext cx="248247" cy="15430"/>
            </a:xfrm>
            <a:prstGeom prst="rect">
              <a:avLst/>
            </a:prstGeom>
            <a:solidFill>
              <a:srgbClr val="1CABE2">
                <a:alpha val="100000"/>
              </a:srgbClr>
            </a:solidFill>
          </p:spPr>
          <p:txBody>
            <a:bodyPr/>
            <a:lstStyle/>
            <a:p/>
          </p:txBody>
        </p:sp>
        <p:sp>
          <p:nvSpPr>
            <p:cNvPr id="33" name="rc33"/>
            <p:cNvSpPr/>
            <p:nvPr/>
          </p:nvSpPr>
          <p:spPr>
            <a:xfrm>
              <a:off x="2988306" y="2486883"/>
              <a:ext cx="248247" cy="1615814"/>
            </a:xfrm>
            <a:prstGeom prst="rect">
              <a:avLst/>
            </a:prstGeom>
            <a:solidFill>
              <a:srgbClr val="80BD41">
                <a:alpha val="100000"/>
              </a:srgbClr>
            </a:solidFill>
          </p:spPr>
          <p:txBody>
            <a:bodyPr/>
            <a:lstStyle/>
            <a:p/>
          </p:txBody>
        </p:sp>
        <p:sp>
          <p:nvSpPr>
            <p:cNvPr id="34" name="rc34"/>
            <p:cNvSpPr/>
            <p:nvPr/>
          </p:nvSpPr>
          <p:spPr>
            <a:xfrm>
              <a:off x="2988306" y="2471452"/>
              <a:ext cx="248247" cy="15430"/>
            </a:xfrm>
            <a:prstGeom prst="rect">
              <a:avLst/>
            </a:prstGeom>
            <a:solidFill>
              <a:srgbClr val="1CABE2">
                <a:alpha val="100000"/>
              </a:srgbClr>
            </a:solidFill>
          </p:spPr>
          <p:txBody>
            <a:bodyPr/>
            <a:lstStyle/>
            <a:p/>
          </p:txBody>
        </p:sp>
        <p:sp>
          <p:nvSpPr>
            <p:cNvPr id="35" name="rc35"/>
            <p:cNvSpPr/>
            <p:nvPr/>
          </p:nvSpPr>
          <p:spPr>
            <a:xfrm>
              <a:off x="3264137" y="2504518"/>
              <a:ext cx="248247" cy="1598179"/>
            </a:xfrm>
            <a:prstGeom prst="rect">
              <a:avLst/>
            </a:prstGeom>
            <a:solidFill>
              <a:srgbClr val="80BD41">
                <a:alpha val="100000"/>
              </a:srgbClr>
            </a:solidFill>
          </p:spPr>
          <p:txBody>
            <a:bodyPr/>
            <a:lstStyle/>
            <a:p/>
          </p:txBody>
        </p:sp>
        <p:sp>
          <p:nvSpPr>
            <p:cNvPr id="36" name="rc36"/>
            <p:cNvSpPr/>
            <p:nvPr/>
          </p:nvSpPr>
          <p:spPr>
            <a:xfrm>
              <a:off x="3264137" y="2489087"/>
              <a:ext cx="248247" cy="15430"/>
            </a:xfrm>
            <a:prstGeom prst="rect">
              <a:avLst/>
            </a:prstGeom>
            <a:solidFill>
              <a:srgbClr val="1CABE2">
                <a:alpha val="100000"/>
              </a:srgbClr>
            </a:solidFill>
          </p:spPr>
          <p:txBody>
            <a:bodyPr/>
            <a:lstStyle/>
            <a:p/>
          </p:txBody>
        </p:sp>
        <p:sp>
          <p:nvSpPr>
            <p:cNvPr id="37" name="rc37"/>
            <p:cNvSpPr/>
            <p:nvPr/>
          </p:nvSpPr>
          <p:spPr>
            <a:xfrm>
              <a:off x="3539967" y="2530970"/>
              <a:ext cx="248247" cy="1571726"/>
            </a:xfrm>
            <a:prstGeom prst="rect">
              <a:avLst/>
            </a:prstGeom>
            <a:solidFill>
              <a:srgbClr val="80BD41">
                <a:alpha val="100000"/>
              </a:srgbClr>
            </a:solidFill>
          </p:spPr>
          <p:txBody>
            <a:bodyPr/>
            <a:lstStyle/>
            <a:p/>
          </p:txBody>
        </p:sp>
        <p:sp>
          <p:nvSpPr>
            <p:cNvPr id="38" name="rc38"/>
            <p:cNvSpPr/>
            <p:nvPr/>
          </p:nvSpPr>
          <p:spPr>
            <a:xfrm>
              <a:off x="3539967" y="2515540"/>
              <a:ext cx="248247" cy="15430"/>
            </a:xfrm>
            <a:prstGeom prst="rect">
              <a:avLst/>
            </a:prstGeom>
            <a:solidFill>
              <a:srgbClr val="1CABE2">
                <a:alpha val="100000"/>
              </a:srgbClr>
            </a:solidFill>
          </p:spPr>
          <p:txBody>
            <a:bodyPr/>
            <a:lstStyle/>
            <a:p/>
          </p:txBody>
        </p:sp>
        <p:sp>
          <p:nvSpPr>
            <p:cNvPr id="39" name="rc39"/>
            <p:cNvSpPr/>
            <p:nvPr/>
          </p:nvSpPr>
          <p:spPr>
            <a:xfrm>
              <a:off x="3815798" y="2559627"/>
              <a:ext cx="248247" cy="1543069"/>
            </a:xfrm>
            <a:prstGeom prst="rect">
              <a:avLst/>
            </a:prstGeom>
            <a:solidFill>
              <a:srgbClr val="80BD41">
                <a:alpha val="100000"/>
              </a:srgbClr>
            </a:solidFill>
          </p:spPr>
          <p:txBody>
            <a:bodyPr/>
            <a:lstStyle/>
            <a:p/>
          </p:txBody>
        </p:sp>
        <p:sp>
          <p:nvSpPr>
            <p:cNvPr id="40" name="rc40"/>
            <p:cNvSpPr/>
            <p:nvPr/>
          </p:nvSpPr>
          <p:spPr>
            <a:xfrm>
              <a:off x="3815798" y="2544197"/>
              <a:ext cx="248247" cy="15430"/>
            </a:xfrm>
            <a:prstGeom prst="rect">
              <a:avLst/>
            </a:prstGeom>
            <a:solidFill>
              <a:srgbClr val="1CABE2">
                <a:alpha val="100000"/>
              </a:srgbClr>
            </a:solidFill>
          </p:spPr>
          <p:txBody>
            <a:bodyPr/>
            <a:lstStyle/>
            <a:p/>
          </p:txBody>
        </p:sp>
        <p:sp>
          <p:nvSpPr>
            <p:cNvPr id="41" name="rc41"/>
            <p:cNvSpPr/>
            <p:nvPr/>
          </p:nvSpPr>
          <p:spPr>
            <a:xfrm>
              <a:off x="4091628" y="2612533"/>
              <a:ext cx="248247" cy="1490164"/>
            </a:xfrm>
            <a:prstGeom prst="rect">
              <a:avLst/>
            </a:prstGeom>
            <a:solidFill>
              <a:srgbClr val="80BD41">
                <a:alpha val="100000"/>
              </a:srgbClr>
            </a:solidFill>
          </p:spPr>
          <p:txBody>
            <a:bodyPr/>
            <a:lstStyle/>
            <a:p/>
          </p:txBody>
        </p:sp>
        <p:sp>
          <p:nvSpPr>
            <p:cNvPr id="42" name="rc42"/>
            <p:cNvSpPr/>
            <p:nvPr/>
          </p:nvSpPr>
          <p:spPr>
            <a:xfrm>
              <a:off x="4091628" y="2581671"/>
              <a:ext cx="248247" cy="30861"/>
            </a:xfrm>
            <a:prstGeom prst="rect">
              <a:avLst/>
            </a:prstGeom>
            <a:solidFill>
              <a:srgbClr val="1CABE2">
                <a:alpha val="100000"/>
              </a:srgbClr>
            </a:solidFill>
          </p:spPr>
          <p:txBody>
            <a:bodyPr/>
            <a:lstStyle/>
            <a:p/>
          </p:txBody>
        </p:sp>
        <p:sp>
          <p:nvSpPr>
            <p:cNvPr id="43" name="rc43"/>
            <p:cNvSpPr/>
            <p:nvPr/>
          </p:nvSpPr>
          <p:spPr>
            <a:xfrm>
              <a:off x="4367459" y="2619146"/>
              <a:ext cx="248247" cy="1483551"/>
            </a:xfrm>
            <a:prstGeom prst="rect">
              <a:avLst/>
            </a:prstGeom>
            <a:solidFill>
              <a:srgbClr val="80BD41">
                <a:alpha val="100000"/>
              </a:srgbClr>
            </a:solidFill>
          </p:spPr>
          <p:txBody>
            <a:bodyPr/>
            <a:lstStyle/>
            <a:p/>
          </p:txBody>
        </p:sp>
        <p:sp>
          <p:nvSpPr>
            <p:cNvPr id="44" name="rc44"/>
            <p:cNvSpPr/>
            <p:nvPr/>
          </p:nvSpPr>
          <p:spPr>
            <a:xfrm>
              <a:off x="4367459" y="2603715"/>
              <a:ext cx="248247" cy="15430"/>
            </a:xfrm>
            <a:prstGeom prst="rect">
              <a:avLst/>
            </a:prstGeom>
            <a:solidFill>
              <a:srgbClr val="1CABE2">
                <a:alpha val="100000"/>
              </a:srgbClr>
            </a:solidFill>
          </p:spPr>
          <p:txBody>
            <a:bodyPr/>
            <a:lstStyle/>
            <a:p/>
          </p:txBody>
        </p:sp>
        <p:sp>
          <p:nvSpPr>
            <p:cNvPr id="45" name="rc45"/>
            <p:cNvSpPr/>
            <p:nvPr/>
          </p:nvSpPr>
          <p:spPr>
            <a:xfrm>
              <a:off x="4643290" y="2641190"/>
              <a:ext cx="248247" cy="1461507"/>
            </a:xfrm>
            <a:prstGeom prst="rect">
              <a:avLst/>
            </a:prstGeom>
            <a:solidFill>
              <a:srgbClr val="80BD41">
                <a:alpha val="100000"/>
              </a:srgbClr>
            </a:solidFill>
          </p:spPr>
          <p:txBody>
            <a:bodyPr/>
            <a:lstStyle/>
            <a:p/>
          </p:txBody>
        </p:sp>
        <p:sp>
          <p:nvSpPr>
            <p:cNvPr id="46" name="rc46"/>
            <p:cNvSpPr/>
            <p:nvPr/>
          </p:nvSpPr>
          <p:spPr>
            <a:xfrm>
              <a:off x="4643290" y="2625759"/>
              <a:ext cx="248247" cy="15430"/>
            </a:xfrm>
            <a:prstGeom prst="rect">
              <a:avLst/>
            </a:prstGeom>
            <a:solidFill>
              <a:srgbClr val="1CABE2">
                <a:alpha val="100000"/>
              </a:srgbClr>
            </a:solidFill>
          </p:spPr>
          <p:txBody>
            <a:bodyPr/>
            <a:lstStyle/>
            <a:p/>
          </p:txBody>
        </p:sp>
        <p:sp>
          <p:nvSpPr>
            <p:cNvPr id="47" name="rc47"/>
            <p:cNvSpPr/>
            <p:nvPr/>
          </p:nvSpPr>
          <p:spPr>
            <a:xfrm>
              <a:off x="4919120" y="2683073"/>
              <a:ext cx="248247" cy="1419623"/>
            </a:xfrm>
            <a:prstGeom prst="rect">
              <a:avLst/>
            </a:prstGeom>
            <a:solidFill>
              <a:srgbClr val="80BD41">
                <a:alpha val="100000"/>
              </a:srgbClr>
            </a:solidFill>
          </p:spPr>
          <p:txBody>
            <a:bodyPr/>
            <a:lstStyle/>
            <a:p/>
          </p:txBody>
        </p:sp>
        <p:sp>
          <p:nvSpPr>
            <p:cNvPr id="48" name="rc48"/>
            <p:cNvSpPr/>
            <p:nvPr/>
          </p:nvSpPr>
          <p:spPr>
            <a:xfrm>
              <a:off x="4919120" y="2654416"/>
              <a:ext cx="248247" cy="28657"/>
            </a:xfrm>
            <a:prstGeom prst="rect">
              <a:avLst/>
            </a:prstGeom>
            <a:solidFill>
              <a:srgbClr val="1CABE2">
                <a:alpha val="100000"/>
              </a:srgbClr>
            </a:solidFill>
          </p:spPr>
          <p:txBody>
            <a:bodyPr/>
            <a:lstStyle/>
            <a:p/>
          </p:txBody>
        </p:sp>
        <p:sp>
          <p:nvSpPr>
            <p:cNvPr id="49" name="rc49"/>
            <p:cNvSpPr/>
            <p:nvPr/>
          </p:nvSpPr>
          <p:spPr>
            <a:xfrm>
              <a:off x="5194951" y="2687482"/>
              <a:ext cx="248247" cy="1415215"/>
            </a:xfrm>
            <a:prstGeom prst="rect">
              <a:avLst/>
            </a:prstGeom>
            <a:solidFill>
              <a:srgbClr val="80BD41">
                <a:alpha val="100000"/>
              </a:srgbClr>
            </a:solidFill>
          </p:spPr>
          <p:txBody>
            <a:bodyPr/>
            <a:lstStyle/>
            <a:p/>
          </p:txBody>
        </p:sp>
        <p:sp>
          <p:nvSpPr>
            <p:cNvPr id="50" name="rc50"/>
            <p:cNvSpPr/>
            <p:nvPr/>
          </p:nvSpPr>
          <p:spPr>
            <a:xfrm>
              <a:off x="5194951" y="2674255"/>
              <a:ext cx="248247" cy="13226"/>
            </a:xfrm>
            <a:prstGeom prst="rect">
              <a:avLst/>
            </a:prstGeom>
            <a:solidFill>
              <a:srgbClr val="1CABE2">
                <a:alpha val="100000"/>
              </a:srgbClr>
            </a:solidFill>
          </p:spPr>
          <p:txBody>
            <a:bodyPr/>
            <a:lstStyle/>
            <a:p/>
          </p:txBody>
        </p:sp>
        <p:sp>
          <p:nvSpPr>
            <p:cNvPr id="51" name="rc51"/>
            <p:cNvSpPr/>
            <p:nvPr/>
          </p:nvSpPr>
          <p:spPr>
            <a:xfrm>
              <a:off x="5470781" y="2724956"/>
              <a:ext cx="248247" cy="1377740"/>
            </a:xfrm>
            <a:prstGeom prst="rect">
              <a:avLst/>
            </a:prstGeom>
            <a:solidFill>
              <a:srgbClr val="80BD41">
                <a:alpha val="100000"/>
              </a:srgbClr>
            </a:solidFill>
          </p:spPr>
          <p:txBody>
            <a:bodyPr/>
            <a:lstStyle/>
            <a:p/>
          </p:txBody>
        </p:sp>
        <p:sp>
          <p:nvSpPr>
            <p:cNvPr id="52" name="rc52"/>
            <p:cNvSpPr/>
            <p:nvPr/>
          </p:nvSpPr>
          <p:spPr>
            <a:xfrm>
              <a:off x="5470781" y="2696299"/>
              <a:ext cx="248247" cy="28657"/>
            </a:xfrm>
            <a:prstGeom prst="rect">
              <a:avLst/>
            </a:prstGeom>
            <a:solidFill>
              <a:srgbClr val="1CABE2">
                <a:alpha val="100000"/>
              </a:srgbClr>
            </a:solidFill>
          </p:spPr>
          <p:txBody>
            <a:bodyPr/>
            <a:lstStyle/>
            <a:p/>
          </p:txBody>
        </p:sp>
        <p:sp>
          <p:nvSpPr>
            <p:cNvPr id="53" name="rc53"/>
            <p:cNvSpPr/>
            <p:nvPr/>
          </p:nvSpPr>
          <p:spPr>
            <a:xfrm>
              <a:off x="5746612" y="2720547"/>
              <a:ext cx="248247" cy="1382149"/>
            </a:xfrm>
            <a:prstGeom prst="rect">
              <a:avLst/>
            </a:prstGeom>
            <a:solidFill>
              <a:srgbClr val="80BD41">
                <a:alpha val="100000"/>
              </a:srgbClr>
            </a:solidFill>
          </p:spPr>
          <p:txBody>
            <a:bodyPr/>
            <a:lstStyle/>
            <a:p/>
          </p:txBody>
        </p:sp>
        <p:sp>
          <p:nvSpPr>
            <p:cNvPr id="54" name="rc54"/>
            <p:cNvSpPr/>
            <p:nvPr/>
          </p:nvSpPr>
          <p:spPr>
            <a:xfrm>
              <a:off x="5746612" y="2707321"/>
              <a:ext cx="248247" cy="13226"/>
            </a:xfrm>
            <a:prstGeom prst="rect">
              <a:avLst/>
            </a:prstGeom>
            <a:solidFill>
              <a:srgbClr val="1CABE2">
                <a:alpha val="100000"/>
              </a:srgbClr>
            </a:solidFill>
          </p:spPr>
          <p:txBody>
            <a:bodyPr/>
            <a:lstStyle/>
            <a:p/>
          </p:txBody>
        </p:sp>
        <p:sp>
          <p:nvSpPr>
            <p:cNvPr id="55" name="rc55"/>
            <p:cNvSpPr/>
            <p:nvPr/>
          </p:nvSpPr>
          <p:spPr>
            <a:xfrm>
              <a:off x="6022443" y="2747000"/>
              <a:ext cx="248247" cy="1355696"/>
            </a:xfrm>
            <a:prstGeom prst="rect">
              <a:avLst/>
            </a:prstGeom>
            <a:solidFill>
              <a:srgbClr val="80BD41">
                <a:alpha val="100000"/>
              </a:srgbClr>
            </a:solidFill>
          </p:spPr>
          <p:txBody>
            <a:bodyPr/>
            <a:lstStyle/>
            <a:p/>
          </p:txBody>
        </p:sp>
        <p:sp>
          <p:nvSpPr>
            <p:cNvPr id="56" name="rc56"/>
            <p:cNvSpPr/>
            <p:nvPr/>
          </p:nvSpPr>
          <p:spPr>
            <a:xfrm>
              <a:off x="6022443" y="2733774"/>
              <a:ext cx="248247" cy="13226"/>
            </a:xfrm>
            <a:prstGeom prst="rect">
              <a:avLst/>
            </a:prstGeom>
            <a:solidFill>
              <a:srgbClr val="1CABE2">
                <a:alpha val="100000"/>
              </a:srgbClr>
            </a:solidFill>
          </p:spPr>
          <p:txBody>
            <a:bodyPr/>
            <a:lstStyle/>
            <a:p/>
          </p:txBody>
        </p:sp>
        <p:sp>
          <p:nvSpPr>
            <p:cNvPr id="57" name="rc57"/>
            <p:cNvSpPr/>
            <p:nvPr/>
          </p:nvSpPr>
          <p:spPr>
            <a:xfrm>
              <a:off x="6298273" y="2775657"/>
              <a:ext cx="248247" cy="1327039"/>
            </a:xfrm>
            <a:prstGeom prst="rect">
              <a:avLst/>
            </a:prstGeom>
            <a:solidFill>
              <a:srgbClr val="80BD41">
                <a:alpha val="100000"/>
              </a:srgbClr>
            </a:solidFill>
          </p:spPr>
          <p:txBody>
            <a:bodyPr/>
            <a:lstStyle/>
            <a:p/>
          </p:txBody>
        </p:sp>
        <p:sp>
          <p:nvSpPr>
            <p:cNvPr id="58" name="rc58"/>
            <p:cNvSpPr/>
            <p:nvPr/>
          </p:nvSpPr>
          <p:spPr>
            <a:xfrm>
              <a:off x="6298273" y="2762431"/>
              <a:ext cx="248247" cy="13226"/>
            </a:xfrm>
            <a:prstGeom prst="rect">
              <a:avLst/>
            </a:prstGeom>
            <a:solidFill>
              <a:srgbClr val="1CABE2">
                <a:alpha val="100000"/>
              </a:srgbClr>
            </a:solidFill>
          </p:spPr>
          <p:txBody>
            <a:bodyPr/>
            <a:lstStyle/>
            <a:p/>
          </p:txBody>
        </p:sp>
        <p:sp>
          <p:nvSpPr>
            <p:cNvPr id="59" name="rc59"/>
            <p:cNvSpPr/>
            <p:nvPr/>
          </p:nvSpPr>
          <p:spPr>
            <a:xfrm>
              <a:off x="6574104" y="2826358"/>
              <a:ext cx="248247" cy="1276338"/>
            </a:xfrm>
            <a:prstGeom prst="rect">
              <a:avLst/>
            </a:prstGeom>
            <a:solidFill>
              <a:srgbClr val="80BD41">
                <a:alpha val="100000"/>
              </a:srgbClr>
            </a:solidFill>
          </p:spPr>
          <p:txBody>
            <a:bodyPr/>
            <a:lstStyle/>
            <a:p/>
          </p:txBody>
        </p:sp>
        <p:sp>
          <p:nvSpPr>
            <p:cNvPr id="60" name="rc60"/>
            <p:cNvSpPr/>
            <p:nvPr/>
          </p:nvSpPr>
          <p:spPr>
            <a:xfrm>
              <a:off x="6574104" y="2786679"/>
              <a:ext cx="248247" cy="39678"/>
            </a:xfrm>
            <a:prstGeom prst="rect">
              <a:avLst/>
            </a:prstGeom>
            <a:solidFill>
              <a:srgbClr val="1CABE2">
                <a:alpha val="100000"/>
              </a:srgbClr>
            </a:solidFill>
          </p:spPr>
          <p:txBody>
            <a:bodyPr/>
            <a:lstStyle/>
            <a:p/>
          </p:txBody>
        </p:sp>
        <p:sp>
          <p:nvSpPr>
            <p:cNvPr id="61" name="rc61"/>
            <p:cNvSpPr/>
            <p:nvPr/>
          </p:nvSpPr>
          <p:spPr>
            <a:xfrm>
              <a:off x="6849934" y="2832971"/>
              <a:ext cx="248247" cy="1269725"/>
            </a:xfrm>
            <a:prstGeom prst="rect">
              <a:avLst/>
            </a:prstGeom>
            <a:solidFill>
              <a:srgbClr val="80BD41">
                <a:alpha val="100000"/>
              </a:srgbClr>
            </a:solidFill>
          </p:spPr>
          <p:txBody>
            <a:bodyPr/>
            <a:lstStyle/>
            <a:p/>
          </p:txBody>
        </p:sp>
        <p:sp>
          <p:nvSpPr>
            <p:cNvPr id="62" name="rc62"/>
            <p:cNvSpPr/>
            <p:nvPr/>
          </p:nvSpPr>
          <p:spPr>
            <a:xfrm>
              <a:off x="6849934" y="2819745"/>
              <a:ext cx="248247" cy="13226"/>
            </a:xfrm>
            <a:prstGeom prst="rect">
              <a:avLst/>
            </a:prstGeom>
            <a:solidFill>
              <a:srgbClr val="1CABE2">
                <a:alpha val="100000"/>
              </a:srgbClr>
            </a:solidFill>
          </p:spPr>
          <p:txBody>
            <a:bodyPr/>
            <a:lstStyle/>
            <a:p/>
          </p:txBody>
        </p:sp>
        <p:sp>
          <p:nvSpPr>
            <p:cNvPr id="63" name="rc63"/>
            <p:cNvSpPr/>
            <p:nvPr/>
          </p:nvSpPr>
          <p:spPr>
            <a:xfrm>
              <a:off x="7125765" y="2890285"/>
              <a:ext cx="248247" cy="1212411"/>
            </a:xfrm>
            <a:prstGeom prst="rect">
              <a:avLst/>
            </a:prstGeom>
            <a:solidFill>
              <a:srgbClr val="80BD41">
                <a:alpha val="100000"/>
              </a:srgbClr>
            </a:solidFill>
          </p:spPr>
          <p:txBody>
            <a:bodyPr/>
            <a:lstStyle/>
            <a:p/>
          </p:txBody>
        </p:sp>
        <p:sp>
          <p:nvSpPr>
            <p:cNvPr id="64" name="rc64"/>
            <p:cNvSpPr/>
            <p:nvPr/>
          </p:nvSpPr>
          <p:spPr>
            <a:xfrm>
              <a:off x="7125765" y="2852811"/>
              <a:ext cx="248247" cy="37474"/>
            </a:xfrm>
            <a:prstGeom prst="rect">
              <a:avLst/>
            </a:prstGeom>
            <a:solidFill>
              <a:srgbClr val="1CABE2">
                <a:alpha val="100000"/>
              </a:srgbClr>
            </a:solidFill>
          </p:spPr>
          <p:txBody>
            <a:bodyPr/>
            <a:lstStyle/>
            <a:p/>
          </p:txBody>
        </p:sp>
        <p:sp>
          <p:nvSpPr>
            <p:cNvPr id="65" name="rc65"/>
            <p:cNvSpPr/>
            <p:nvPr/>
          </p:nvSpPr>
          <p:spPr>
            <a:xfrm>
              <a:off x="7401596" y="2932168"/>
              <a:ext cx="248247" cy="1170528"/>
            </a:xfrm>
            <a:prstGeom prst="rect">
              <a:avLst/>
            </a:prstGeom>
            <a:solidFill>
              <a:srgbClr val="80BD41">
                <a:alpha val="100000"/>
              </a:srgbClr>
            </a:solidFill>
          </p:spPr>
          <p:txBody>
            <a:bodyPr/>
            <a:lstStyle/>
            <a:p/>
          </p:txBody>
        </p:sp>
        <p:sp>
          <p:nvSpPr>
            <p:cNvPr id="66" name="rc66"/>
            <p:cNvSpPr/>
            <p:nvPr/>
          </p:nvSpPr>
          <p:spPr>
            <a:xfrm>
              <a:off x="7401596" y="2883672"/>
              <a:ext cx="248247" cy="48496"/>
            </a:xfrm>
            <a:prstGeom prst="rect">
              <a:avLst/>
            </a:prstGeom>
            <a:solidFill>
              <a:srgbClr val="1CABE2">
                <a:alpha val="100000"/>
              </a:srgbClr>
            </a:solidFill>
          </p:spPr>
          <p:txBody>
            <a:bodyPr/>
            <a:lstStyle/>
            <a:p/>
          </p:txBody>
        </p:sp>
        <p:sp>
          <p:nvSpPr>
            <p:cNvPr id="67" name="rc67"/>
            <p:cNvSpPr/>
            <p:nvPr/>
          </p:nvSpPr>
          <p:spPr>
            <a:xfrm>
              <a:off x="7677426" y="2929964"/>
              <a:ext cx="248247" cy="1172732"/>
            </a:xfrm>
            <a:prstGeom prst="rect">
              <a:avLst/>
            </a:prstGeom>
            <a:solidFill>
              <a:srgbClr val="80BD41">
                <a:alpha val="100000"/>
              </a:srgbClr>
            </a:solidFill>
          </p:spPr>
          <p:txBody>
            <a:bodyPr/>
            <a:lstStyle/>
            <a:p/>
          </p:txBody>
        </p:sp>
        <p:sp>
          <p:nvSpPr>
            <p:cNvPr id="68" name="rc68"/>
            <p:cNvSpPr/>
            <p:nvPr/>
          </p:nvSpPr>
          <p:spPr>
            <a:xfrm>
              <a:off x="7677426" y="2905716"/>
              <a:ext cx="248247" cy="24248"/>
            </a:xfrm>
            <a:prstGeom prst="rect">
              <a:avLst/>
            </a:prstGeom>
            <a:solidFill>
              <a:srgbClr val="1CABE2">
                <a:alpha val="100000"/>
              </a:srgbClr>
            </a:solidFill>
          </p:spPr>
          <p:txBody>
            <a:bodyPr/>
            <a:lstStyle/>
            <a:p/>
          </p:txBody>
        </p:sp>
        <p:sp>
          <p:nvSpPr>
            <p:cNvPr id="69" name="rc69"/>
            <p:cNvSpPr/>
            <p:nvPr/>
          </p:nvSpPr>
          <p:spPr>
            <a:xfrm>
              <a:off x="7953257" y="2938782"/>
              <a:ext cx="248247" cy="1163915"/>
            </a:xfrm>
            <a:prstGeom prst="rect">
              <a:avLst/>
            </a:prstGeom>
            <a:solidFill>
              <a:srgbClr val="80BD41">
                <a:alpha val="100000"/>
              </a:srgbClr>
            </a:solidFill>
          </p:spPr>
          <p:txBody>
            <a:bodyPr/>
            <a:lstStyle/>
            <a:p/>
          </p:txBody>
        </p:sp>
        <p:sp>
          <p:nvSpPr>
            <p:cNvPr id="70" name="rc70"/>
            <p:cNvSpPr/>
            <p:nvPr/>
          </p:nvSpPr>
          <p:spPr>
            <a:xfrm>
              <a:off x="7953257" y="2903511"/>
              <a:ext cx="248247" cy="35270"/>
            </a:xfrm>
            <a:prstGeom prst="rect">
              <a:avLst/>
            </a:prstGeom>
            <a:solidFill>
              <a:srgbClr val="1CABE2">
                <a:alpha val="100000"/>
              </a:srgbClr>
            </a:solidFill>
          </p:spPr>
          <p:txBody>
            <a:bodyPr/>
            <a:lstStyle/>
            <a:p/>
          </p:txBody>
        </p:sp>
        <p:sp>
          <p:nvSpPr>
            <p:cNvPr id="71" name="pl71"/>
            <p:cNvSpPr/>
            <p:nvPr/>
          </p:nvSpPr>
          <p:spPr>
            <a:xfrm>
              <a:off x="1457446" y="1236556"/>
              <a:ext cx="6619934" cy="86852"/>
            </a:xfrm>
            <a:custGeom>
              <a:avLst/>
              <a:pathLst>
                <a:path w="6619934" h="86852">
                  <a:moveTo>
                    <a:pt x="0" y="0"/>
                  </a:moveTo>
                  <a:lnTo>
                    <a:pt x="275830" y="0"/>
                  </a:lnTo>
                  <a:lnTo>
                    <a:pt x="551661" y="0"/>
                  </a:lnTo>
                  <a:lnTo>
                    <a:pt x="827491" y="0"/>
                  </a:lnTo>
                  <a:lnTo>
                    <a:pt x="1103322" y="0"/>
                  </a:lnTo>
                  <a:lnTo>
                    <a:pt x="1379153" y="0"/>
                  </a:lnTo>
                  <a:lnTo>
                    <a:pt x="1654983" y="0"/>
                  </a:lnTo>
                  <a:lnTo>
                    <a:pt x="1930814" y="0"/>
                  </a:lnTo>
                  <a:lnTo>
                    <a:pt x="2206644" y="0"/>
                  </a:lnTo>
                  <a:lnTo>
                    <a:pt x="2482475" y="0"/>
                  </a:lnTo>
                  <a:lnTo>
                    <a:pt x="2758306" y="28950"/>
                  </a:lnTo>
                  <a:lnTo>
                    <a:pt x="3034136" y="0"/>
                  </a:lnTo>
                  <a:lnTo>
                    <a:pt x="3309967" y="0"/>
                  </a:lnTo>
                  <a:lnTo>
                    <a:pt x="3585797" y="28950"/>
                  </a:lnTo>
                  <a:lnTo>
                    <a:pt x="3861628" y="0"/>
                  </a:lnTo>
                  <a:lnTo>
                    <a:pt x="4137459" y="28950"/>
                  </a:lnTo>
                  <a:lnTo>
                    <a:pt x="4413289" y="0"/>
                  </a:lnTo>
                  <a:lnTo>
                    <a:pt x="4689120" y="0"/>
                  </a:lnTo>
                  <a:lnTo>
                    <a:pt x="4964950" y="0"/>
                  </a:lnTo>
                  <a:lnTo>
                    <a:pt x="5240781" y="57901"/>
                  </a:lnTo>
                  <a:lnTo>
                    <a:pt x="5516612" y="0"/>
                  </a:lnTo>
                  <a:lnTo>
                    <a:pt x="5792442" y="57901"/>
                  </a:lnTo>
                  <a:lnTo>
                    <a:pt x="6068273" y="86852"/>
                  </a:lnTo>
                  <a:lnTo>
                    <a:pt x="6344103" y="28950"/>
                  </a:lnTo>
                  <a:lnTo>
                    <a:pt x="6619934" y="57901"/>
                  </a:lnTo>
                </a:path>
              </a:pathLst>
            </a:custGeom>
            <a:ln w="27101" cap="flat">
              <a:solidFill>
                <a:srgbClr val="0058AB">
                  <a:alpha val="100000"/>
                </a:srgbClr>
              </a:solidFill>
              <a:prstDash val="solid"/>
              <a:round/>
            </a:ln>
          </p:spPr>
          <p:txBody>
            <a:bodyPr/>
            <a:lstStyle/>
            <a:p/>
          </p:txBody>
        </p:sp>
        <p:sp>
          <p:nvSpPr>
            <p:cNvPr id="72" name="tx72"/>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3" name="tx73"/>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1312460" y="2217559"/>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3" name="tx83"/>
            <p:cNvSpPr/>
            <p:nvPr/>
          </p:nvSpPr>
          <p:spPr>
            <a:xfrm>
              <a:off x="2691613" y="230793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4" name="tx84"/>
            <p:cNvSpPr/>
            <p:nvPr/>
          </p:nvSpPr>
          <p:spPr>
            <a:xfrm>
              <a:off x="4070766" y="243358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5" name="tx85"/>
            <p:cNvSpPr/>
            <p:nvPr/>
          </p:nvSpPr>
          <p:spPr>
            <a:xfrm>
              <a:off x="5449919" y="2548216"/>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6" name="tx86"/>
            <p:cNvSpPr/>
            <p:nvPr/>
          </p:nvSpPr>
          <p:spPr>
            <a:xfrm>
              <a:off x="6553241" y="2638596"/>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7" name="tx87"/>
            <p:cNvSpPr/>
            <p:nvPr/>
          </p:nvSpPr>
          <p:spPr>
            <a:xfrm>
              <a:off x="6829072" y="267166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8" name="tx88"/>
            <p:cNvSpPr/>
            <p:nvPr/>
          </p:nvSpPr>
          <p:spPr>
            <a:xfrm>
              <a:off x="7104902" y="270472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9" name="tx89"/>
            <p:cNvSpPr/>
            <p:nvPr/>
          </p:nvSpPr>
          <p:spPr>
            <a:xfrm>
              <a:off x="7380733" y="2735589"/>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0" name="tx90"/>
            <p:cNvSpPr/>
            <p:nvPr/>
          </p:nvSpPr>
          <p:spPr>
            <a:xfrm>
              <a:off x="7656564" y="2757633"/>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1" name="tx91"/>
            <p:cNvSpPr/>
            <p:nvPr/>
          </p:nvSpPr>
          <p:spPr>
            <a:xfrm>
              <a:off x="7932394" y="275542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2" name="pl92"/>
            <p:cNvSpPr/>
            <p:nvPr/>
          </p:nvSpPr>
          <p:spPr>
            <a:xfrm>
              <a:off x="145744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3659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215752"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9490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9822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7405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988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571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8015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738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694200" y="29483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04" name="tx104"/>
            <p:cNvSpPr/>
            <p:nvPr/>
          </p:nvSpPr>
          <p:spPr>
            <a:xfrm>
              <a:off x="577692" y="182812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05" name="tx10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7" name="tx10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8" name="tx10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9" name="tx10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0" name="tx110"/>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6" name="tx116"/>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7" name="tx117"/>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8" name="tx118"/>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1" name="tx12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2" name="pl122"/>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tx123"/>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24" name="rc124"/>
            <p:cNvSpPr/>
            <p:nvPr/>
          </p:nvSpPr>
          <p:spPr>
            <a:xfrm>
              <a:off x="4076212" y="5010059"/>
              <a:ext cx="201456" cy="201456"/>
            </a:xfrm>
            <a:prstGeom prst="rect">
              <a:avLst/>
            </a:prstGeom>
            <a:solidFill>
              <a:srgbClr val="1CABE2">
                <a:alpha val="100000"/>
              </a:srgbClr>
            </a:solidFill>
          </p:spPr>
          <p:txBody>
            <a:bodyPr/>
            <a:lstStyle/>
            <a:p/>
          </p:txBody>
        </p:sp>
        <p:sp>
          <p:nvSpPr>
            <p:cNvPr id="125" name="rc125"/>
            <p:cNvSpPr/>
            <p:nvPr/>
          </p:nvSpPr>
          <p:spPr>
            <a:xfrm>
              <a:off x="6034370" y="5010059"/>
              <a:ext cx="201456" cy="201456"/>
            </a:xfrm>
            <a:prstGeom prst="rect">
              <a:avLst/>
            </a:prstGeom>
            <a:solidFill>
              <a:srgbClr val="80BD41">
                <a:alpha val="100000"/>
              </a:srgbClr>
            </a:solidFill>
          </p:spPr>
          <p:txBody>
            <a:bodyPr/>
            <a:lstStyle/>
            <a:p/>
          </p:txBody>
        </p:sp>
        <p:sp>
          <p:nvSpPr>
            <p:cNvPr id="126" name="tx126"/>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27" name="tx127"/>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28" name="tx128"/>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29" name="tx129"/>
            <p:cNvSpPr/>
            <p:nvPr/>
          </p:nvSpPr>
          <p:spPr>
            <a:xfrm>
              <a:off x="989913" y="660204"/>
              <a:ext cx="24415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Kitts and Nevis, 2000-2024</a:t>
              </a:r>
            </a:p>
          </p:txBody>
        </p:sp>
        <p:sp>
          <p:nvSpPr>
            <p:cNvPr id="130" name="pl130"/>
            <p:cNvSpPr/>
            <p:nvPr/>
          </p:nvSpPr>
          <p:spPr>
            <a:xfrm>
              <a:off x="242898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46203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8116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4" name="pl134"/>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5" name="pl135"/>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6" name="pl136"/>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5246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71598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0731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33322" y="5889059"/>
              <a:ext cx="6343905" cy="167191"/>
            </a:xfrm>
            <a:prstGeom prst="rect">
              <a:avLst/>
            </a:prstGeom>
            <a:solidFill>
              <a:srgbClr val="80BD41">
                <a:alpha val="100000"/>
              </a:srgbClr>
            </a:solidFill>
          </p:spPr>
          <p:txBody>
            <a:bodyPr/>
            <a:lstStyle/>
            <a:p/>
          </p:txBody>
        </p:sp>
        <p:sp>
          <p:nvSpPr>
            <p:cNvPr id="141" name="rc141"/>
            <p:cNvSpPr/>
            <p:nvPr/>
          </p:nvSpPr>
          <p:spPr>
            <a:xfrm>
              <a:off x="7677228" y="5889059"/>
              <a:ext cx="197219" cy="167191"/>
            </a:xfrm>
            <a:prstGeom prst="rect">
              <a:avLst/>
            </a:prstGeom>
            <a:solidFill>
              <a:srgbClr val="1CABE2">
                <a:alpha val="100000"/>
              </a:srgbClr>
            </a:solidFill>
          </p:spPr>
          <p:txBody>
            <a:bodyPr/>
            <a:lstStyle/>
            <a:p/>
          </p:txBody>
        </p:sp>
        <p:sp>
          <p:nvSpPr>
            <p:cNvPr id="142" name="rc142"/>
            <p:cNvSpPr/>
            <p:nvPr/>
          </p:nvSpPr>
          <p:spPr>
            <a:xfrm>
              <a:off x="1333322" y="5680069"/>
              <a:ext cx="5828942" cy="167191"/>
            </a:xfrm>
            <a:prstGeom prst="rect">
              <a:avLst/>
            </a:prstGeom>
            <a:solidFill>
              <a:srgbClr val="80BD41">
                <a:alpha val="100000"/>
              </a:srgbClr>
            </a:solidFill>
          </p:spPr>
          <p:txBody>
            <a:bodyPr/>
            <a:lstStyle/>
            <a:p/>
          </p:txBody>
        </p:sp>
        <p:sp>
          <p:nvSpPr>
            <p:cNvPr id="143" name="rc143"/>
            <p:cNvSpPr/>
            <p:nvPr/>
          </p:nvSpPr>
          <p:spPr>
            <a:xfrm>
              <a:off x="7162265" y="5680069"/>
              <a:ext cx="120523" cy="167191"/>
            </a:xfrm>
            <a:prstGeom prst="rect">
              <a:avLst/>
            </a:prstGeom>
            <a:solidFill>
              <a:srgbClr val="1CABE2">
                <a:alpha val="100000"/>
              </a:srgbClr>
            </a:solidFill>
          </p:spPr>
          <p:txBody>
            <a:bodyPr/>
            <a:lstStyle/>
            <a:p/>
          </p:txBody>
        </p:sp>
        <p:sp>
          <p:nvSpPr>
            <p:cNvPr id="144" name="rc144"/>
            <p:cNvSpPr/>
            <p:nvPr/>
          </p:nvSpPr>
          <p:spPr>
            <a:xfrm>
              <a:off x="1333322" y="5471080"/>
              <a:ext cx="5785116" cy="167191"/>
            </a:xfrm>
            <a:prstGeom prst="rect">
              <a:avLst/>
            </a:prstGeom>
            <a:solidFill>
              <a:srgbClr val="80BD41">
                <a:alpha val="100000"/>
              </a:srgbClr>
            </a:solidFill>
          </p:spPr>
          <p:txBody>
            <a:bodyPr/>
            <a:lstStyle/>
            <a:p/>
          </p:txBody>
        </p:sp>
        <p:sp>
          <p:nvSpPr>
            <p:cNvPr id="145" name="rc145"/>
            <p:cNvSpPr/>
            <p:nvPr/>
          </p:nvSpPr>
          <p:spPr>
            <a:xfrm>
              <a:off x="7118439" y="5471080"/>
              <a:ext cx="175306" cy="167191"/>
            </a:xfrm>
            <a:prstGeom prst="rect">
              <a:avLst/>
            </a:prstGeom>
            <a:solidFill>
              <a:srgbClr val="1CABE2">
                <a:alpha val="100000"/>
              </a:srgbClr>
            </a:solidFill>
          </p:spPr>
          <p:txBody>
            <a:bodyPr/>
            <a:lstStyle/>
            <a:p/>
          </p:txBody>
        </p:sp>
        <p:sp>
          <p:nvSpPr>
            <p:cNvPr id="146" name="tx146"/>
            <p:cNvSpPr/>
            <p:nvPr/>
          </p:nvSpPr>
          <p:spPr>
            <a:xfrm>
              <a:off x="8023060" y="5914556"/>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7" name="tx147"/>
            <p:cNvSpPr/>
            <p:nvPr/>
          </p:nvSpPr>
          <p:spPr>
            <a:xfrm>
              <a:off x="7401817" y="570556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8" name="tx148"/>
            <p:cNvSpPr/>
            <p:nvPr/>
          </p:nvSpPr>
          <p:spPr>
            <a:xfrm>
              <a:off x="7413321" y="549657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9" name="tx149"/>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3" name="tx153"/>
            <p:cNvSpPr/>
            <p:nvPr/>
          </p:nvSpPr>
          <p:spPr>
            <a:xfrm>
              <a:off x="340811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4" name="tx154"/>
            <p:cNvSpPr/>
            <p:nvPr/>
          </p:nvSpPr>
          <p:spPr>
            <a:xfrm>
              <a:off x="559944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5" name="tx155"/>
            <p:cNvSpPr/>
            <p:nvPr/>
          </p:nvSpPr>
          <p:spPr>
            <a:xfrm>
              <a:off x="779077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56" name="tx156"/>
            <p:cNvSpPr/>
            <p:nvPr/>
          </p:nvSpPr>
          <p:spPr>
            <a:xfrm>
              <a:off x="4406328"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57" name="tx15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the same as in 2019 (97%).
The number of children vaccinated with DTP1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Saint Kitts and Nevis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42851"/>
            </a:xfrm>
            <a:custGeom>
              <a:avLst/>
              <a:pathLst>
                <a:path w="3397293" h="142851">
                  <a:moveTo>
                    <a:pt x="0" y="0"/>
                  </a:moveTo>
                  <a:lnTo>
                    <a:pt x="141553" y="0"/>
                  </a:lnTo>
                  <a:lnTo>
                    <a:pt x="283107" y="57140"/>
                  </a:lnTo>
                  <a:lnTo>
                    <a:pt x="424661" y="0"/>
                  </a:lnTo>
                  <a:lnTo>
                    <a:pt x="566215" y="85710"/>
                  </a:lnTo>
                  <a:lnTo>
                    <a:pt x="707769" y="0"/>
                  </a:lnTo>
                  <a:lnTo>
                    <a:pt x="849323" y="0"/>
                  </a:lnTo>
                  <a:lnTo>
                    <a:pt x="990877" y="0"/>
                  </a:lnTo>
                  <a:lnTo>
                    <a:pt x="1132431" y="0"/>
                  </a:lnTo>
                  <a:lnTo>
                    <a:pt x="1273984" y="28570"/>
                  </a:lnTo>
                  <a:lnTo>
                    <a:pt x="1415538" y="85710"/>
                  </a:lnTo>
                  <a:lnTo>
                    <a:pt x="1557092" y="28570"/>
                  </a:lnTo>
                  <a:lnTo>
                    <a:pt x="1698646" y="28570"/>
                  </a:lnTo>
                  <a:lnTo>
                    <a:pt x="1840200" y="57140"/>
                  </a:lnTo>
                  <a:lnTo>
                    <a:pt x="1981754" y="28570"/>
                  </a:lnTo>
                  <a:lnTo>
                    <a:pt x="2123308" y="142851"/>
                  </a:lnTo>
                  <a:lnTo>
                    <a:pt x="2264862" y="28570"/>
                  </a:lnTo>
                  <a:lnTo>
                    <a:pt x="2406416" y="28570"/>
                  </a:lnTo>
                  <a:lnTo>
                    <a:pt x="2547969" y="28570"/>
                  </a:lnTo>
                  <a:lnTo>
                    <a:pt x="2689523" y="57140"/>
                  </a:lnTo>
                  <a:lnTo>
                    <a:pt x="2831077" y="0"/>
                  </a:lnTo>
                  <a:lnTo>
                    <a:pt x="2972631" y="85710"/>
                  </a:lnTo>
                  <a:lnTo>
                    <a:pt x="3114185" y="85710"/>
                  </a:lnTo>
                  <a:lnTo>
                    <a:pt x="3255739" y="8571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42851"/>
            </a:xfrm>
            <a:custGeom>
              <a:avLst/>
              <a:pathLst>
                <a:path w="3397293" h="142851">
                  <a:moveTo>
                    <a:pt x="0" y="0"/>
                  </a:moveTo>
                  <a:lnTo>
                    <a:pt x="141553" y="0"/>
                  </a:lnTo>
                  <a:lnTo>
                    <a:pt x="283107" y="57140"/>
                  </a:lnTo>
                  <a:lnTo>
                    <a:pt x="424661" y="0"/>
                  </a:lnTo>
                  <a:lnTo>
                    <a:pt x="566215" y="85710"/>
                  </a:lnTo>
                  <a:lnTo>
                    <a:pt x="707769" y="0"/>
                  </a:lnTo>
                  <a:lnTo>
                    <a:pt x="849323" y="0"/>
                  </a:lnTo>
                  <a:lnTo>
                    <a:pt x="990877" y="0"/>
                  </a:lnTo>
                  <a:lnTo>
                    <a:pt x="1132431" y="0"/>
                  </a:lnTo>
                  <a:lnTo>
                    <a:pt x="1273984" y="28570"/>
                  </a:lnTo>
                  <a:lnTo>
                    <a:pt x="1415538" y="85710"/>
                  </a:lnTo>
                  <a:lnTo>
                    <a:pt x="1557092" y="28570"/>
                  </a:lnTo>
                  <a:lnTo>
                    <a:pt x="1698646" y="28570"/>
                  </a:lnTo>
                  <a:lnTo>
                    <a:pt x="1840200" y="57140"/>
                  </a:lnTo>
                  <a:lnTo>
                    <a:pt x="1981754" y="28570"/>
                  </a:lnTo>
                  <a:lnTo>
                    <a:pt x="2123308" y="142851"/>
                  </a:lnTo>
                  <a:lnTo>
                    <a:pt x="2264862" y="28570"/>
                  </a:lnTo>
                  <a:lnTo>
                    <a:pt x="2406416" y="28570"/>
                  </a:lnTo>
                  <a:lnTo>
                    <a:pt x="2547969" y="28570"/>
                  </a:lnTo>
                  <a:lnTo>
                    <a:pt x="2689523" y="57140"/>
                  </a:lnTo>
                  <a:lnTo>
                    <a:pt x="2831077" y="0"/>
                  </a:lnTo>
                  <a:lnTo>
                    <a:pt x="2972631" y="85710"/>
                  </a:lnTo>
                  <a:lnTo>
                    <a:pt x="3114185" y="85710"/>
                  </a:lnTo>
                  <a:lnTo>
                    <a:pt x="3255739" y="8571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42851"/>
            </a:xfrm>
            <a:custGeom>
              <a:avLst/>
              <a:pathLst>
                <a:path w="3397293" h="142851">
                  <a:moveTo>
                    <a:pt x="0" y="0"/>
                  </a:moveTo>
                  <a:lnTo>
                    <a:pt x="141553" y="0"/>
                  </a:lnTo>
                  <a:lnTo>
                    <a:pt x="283107" y="57140"/>
                  </a:lnTo>
                  <a:lnTo>
                    <a:pt x="424661" y="0"/>
                  </a:lnTo>
                  <a:lnTo>
                    <a:pt x="566215" y="85710"/>
                  </a:lnTo>
                  <a:lnTo>
                    <a:pt x="707769" y="0"/>
                  </a:lnTo>
                  <a:lnTo>
                    <a:pt x="849323" y="0"/>
                  </a:lnTo>
                  <a:lnTo>
                    <a:pt x="990877" y="0"/>
                  </a:lnTo>
                  <a:lnTo>
                    <a:pt x="1132431" y="0"/>
                  </a:lnTo>
                  <a:lnTo>
                    <a:pt x="1273984" y="28570"/>
                  </a:lnTo>
                  <a:lnTo>
                    <a:pt x="1415538" y="85710"/>
                  </a:lnTo>
                  <a:lnTo>
                    <a:pt x="1557092" y="28570"/>
                  </a:lnTo>
                  <a:lnTo>
                    <a:pt x="1698646" y="28570"/>
                  </a:lnTo>
                  <a:lnTo>
                    <a:pt x="1840200" y="57140"/>
                  </a:lnTo>
                  <a:lnTo>
                    <a:pt x="1981754" y="28570"/>
                  </a:lnTo>
                  <a:lnTo>
                    <a:pt x="2123308" y="142851"/>
                  </a:lnTo>
                  <a:lnTo>
                    <a:pt x="2264862" y="28570"/>
                  </a:lnTo>
                  <a:lnTo>
                    <a:pt x="2406416" y="28570"/>
                  </a:lnTo>
                  <a:lnTo>
                    <a:pt x="2547969" y="28570"/>
                  </a:lnTo>
                  <a:lnTo>
                    <a:pt x="2689523" y="57140"/>
                  </a:lnTo>
                  <a:lnTo>
                    <a:pt x="2831077" y="0"/>
                  </a:lnTo>
                  <a:lnTo>
                    <a:pt x="2972631" y="85710"/>
                  </a:lnTo>
                  <a:lnTo>
                    <a:pt x="3114185" y="85710"/>
                  </a:lnTo>
                  <a:lnTo>
                    <a:pt x="3255739" y="8571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56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56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5327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1573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2791" y="4830005"/>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Kitts and Nevis</a:t>
              </a:r>
            </a:p>
          </p:txBody>
        </p:sp>
        <p:sp>
          <p:nvSpPr>
            <p:cNvPr id="60" name="tx60"/>
            <p:cNvSpPr/>
            <p:nvPr/>
          </p:nvSpPr>
          <p:spPr>
            <a:xfrm>
              <a:off x="322037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8283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38040" y="471005"/>
              <a:ext cx="336314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Saint Kitts and Nevis, 2000-2024</a:t>
              </a:r>
            </a:p>
          </p:txBody>
        </p:sp>
        <p:sp>
          <p:nvSpPr>
            <p:cNvPr id="63" name="pl63"/>
            <p:cNvSpPr/>
            <p:nvPr/>
          </p:nvSpPr>
          <p:spPr>
            <a:xfrm>
              <a:off x="5267799" y="39445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550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76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497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0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709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81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602454"/>
              <a:ext cx="3397293" cy="394720"/>
            </a:xfrm>
            <a:custGeom>
              <a:avLst/>
              <a:pathLst>
                <a:path w="3397293" h="394720">
                  <a:moveTo>
                    <a:pt x="0" y="0"/>
                  </a:moveTo>
                  <a:lnTo>
                    <a:pt x="141553" y="0"/>
                  </a:lnTo>
                  <a:lnTo>
                    <a:pt x="283107" y="157888"/>
                  </a:lnTo>
                  <a:lnTo>
                    <a:pt x="424661" y="0"/>
                  </a:lnTo>
                  <a:lnTo>
                    <a:pt x="566215" y="236832"/>
                  </a:lnTo>
                  <a:lnTo>
                    <a:pt x="707769" y="0"/>
                  </a:lnTo>
                  <a:lnTo>
                    <a:pt x="849323" y="0"/>
                  </a:lnTo>
                  <a:lnTo>
                    <a:pt x="990877" y="0"/>
                  </a:lnTo>
                  <a:lnTo>
                    <a:pt x="1132431" y="0"/>
                  </a:lnTo>
                  <a:lnTo>
                    <a:pt x="1273984" y="78944"/>
                  </a:lnTo>
                  <a:lnTo>
                    <a:pt x="1415538" y="236832"/>
                  </a:lnTo>
                  <a:lnTo>
                    <a:pt x="1557092" y="78944"/>
                  </a:lnTo>
                  <a:lnTo>
                    <a:pt x="1698646" y="78944"/>
                  </a:lnTo>
                  <a:lnTo>
                    <a:pt x="1840200" y="157888"/>
                  </a:lnTo>
                  <a:lnTo>
                    <a:pt x="1981754" y="78944"/>
                  </a:lnTo>
                  <a:lnTo>
                    <a:pt x="2123308" y="394720"/>
                  </a:lnTo>
                  <a:lnTo>
                    <a:pt x="2264862" y="78944"/>
                  </a:lnTo>
                  <a:lnTo>
                    <a:pt x="2406416" y="78944"/>
                  </a:lnTo>
                  <a:lnTo>
                    <a:pt x="2547969" y="78944"/>
                  </a:lnTo>
                  <a:lnTo>
                    <a:pt x="2689523" y="157888"/>
                  </a:lnTo>
                  <a:lnTo>
                    <a:pt x="2831077" y="0"/>
                  </a:lnTo>
                  <a:lnTo>
                    <a:pt x="2972631" y="236832"/>
                  </a:lnTo>
                  <a:lnTo>
                    <a:pt x="3114185" y="236832"/>
                  </a:lnTo>
                  <a:lnTo>
                    <a:pt x="3255739" y="236832"/>
                  </a:lnTo>
                  <a:lnTo>
                    <a:pt x="3397293" y="157888"/>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60343"/>
              <a:ext cx="3397293" cy="1105217"/>
            </a:xfrm>
            <a:custGeom>
              <a:avLst/>
              <a:pathLst>
                <a:path w="3397293" h="1105217">
                  <a:moveTo>
                    <a:pt x="0" y="1105217"/>
                  </a:moveTo>
                  <a:lnTo>
                    <a:pt x="141553" y="1105217"/>
                  </a:lnTo>
                  <a:lnTo>
                    <a:pt x="283107" y="1105217"/>
                  </a:lnTo>
                  <a:lnTo>
                    <a:pt x="424661" y="947329"/>
                  </a:lnTo>
                  <a:lnTo>
                    <a:pt x="566215" y="789441"/>
                  </a:lnTo>
                  <a:lnTo>
                    <a:pt x="707769" y="710497"/>
                  </a:lnTo>
                  <a:lnTo>
                    <a:pt x="849323" y="631552"/>
                  </a:lnTo>
                  <a:lnTo>
                    <a:pt x="990877" y="631552"/>
                  </a:lnTo>
                  <a:lnTo>
                    <a:pt x="1132431" y="394720"/>
                  </a:lnTo>
                  <a:lnTo>
                    <a:pt x="1273984" y="236832"/>
                  </a:lnTo>
                  <a:lnTo>
                    <a:pt x="1415538" y="236832"/>
                  </a:lnTo>
                  <a:lnTo>
                    <a:pt x="1557092" y="157888"/>
                  </a:lnTo>
                  <a:lnTo>
                    <a:pt x="1698646" y="157888"/>
                  </a:lnTo>
                  <a:lnTo>
                    <a:pt x="1840200" y="236832"/>
                  </a:lnTo>
                  <a:lnTo>
                    <a:pt x="1981754" y="157888"/>
                  </a:lnTo>
                  <a:lnTo>
                    <a:pt x="2123308" y="78944"/>
                  </a:lnTo>
                  <a:lnTo>
                    <a:pt x="2264862" y="0"/>
                  </a:lnTo>
                  <a:lnTo>
                    <a:pt x="2406416" y="0"/>
                  </a:lnTo>
                  <a:lnTo>
                    <a:pt x="2547969" y="0"/>
                  </a:lnTo>
                  <a:lnTo>
                    <a:pt x="2689523" y="0"/>
                  </a:lnTo>
                  <a:lnTo>
                    <a:pt x="2831077" y="236832"/>
                  </a:lnTo>
                  <a:lnTo>
                    <a:pt x="2972631" y="315776"/>
                  </a:lnTo>
                  <a:lnTo>
                    <a:pt x="3114185" y="78944"/>
                  </a:lnTo>
                  <a:lnTo>
                    <a:pt x="3255739" y="157888"/>
                  </a:lnTo>
                  <a:lnTo>
                    <a:pt x="3397293" y="78944"/>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55125"/>
              <a:ext cx="3397293" cy="1499938"/>
            </a:xfrm>
            <a:custGeom>
              <a:avLst/>
              <a:pathLst>
                <a:path w="3397293" h="1499938">
                  <a:moveTo>
                    <a:pt x="0" y="236832"/>
                  </a:moveTo>
                  <a:lnTo>
                    <a:pt x="141553" y="315776"/>
                  </a:lnTo>
                  <a:lnTo>
                    <a:pt x="283107" y="236832"/>
                  </a:lnTo>
                  <a:lnTo>
                    <a:pt x="424661" y="157888"/>
                  </a:lnTo>
                  <a:lnTo>
                    <a:pt x="566215" y="78944"/>
                  </a:lnTo>
                  <a:lnTo>
                    <a:pt x="707769" y="0"/>
                  </a:lnTo>
                  <a:lnTo>
                    <a:pt x="849323" y="78944"/>
                  </a:lnTo>
                  <a:lnTo>
                    <a:pt x="990877" y="78944"/>
                  </a:lnTo>
                  <a:lnTo>
                    <a:pt x="1132431" y="157888"/>
                  </a:lnTo>
                  <a:lnTo>
                    <a:pt x="1273984" y="0"/>
                  </a:lnTo>
                  <a:lnTo>
                    <a:pt x="1415538" y="78944"/>
                  </a:lnTo>
                  <a:lnTo>
                    <a:pt x="1557092" y="78944"/>
                  </a:lnTo>
                  <a:lnTo>
                    <a:pt x="1698646" y="78944"/>
                  </a:lnTo>
                  <a:lnTo>
                    <a:pt x="1840200" y="315776"/>
                  </a:lnTo>
                  <a:lnTo>
                    <a:pt x="1981754" y="394720"/>
                  </a:lnTo>
                  <a:lnTo>
                    <a:pt x="2123308" y="315776"/>
                  </a:lnTo>
                  <a:lnTo>
                    <a:pt x="2264862" y="394720"/>
                  </a:lnTo>
                  <a:lnTo>
                    <a:pt x="2406416" y="710497"/>
                  </a:lnTo>
                  <a:lnTo>
                    <a:pt x="2547969" y="631552"/>
                  </a:lnTo>
                  <a:lnTo>
                    <a:pt x="2689523" y="1105217"/>
                  </a:lnTo>
                  <a:lnTo>
                    <a:pt x="2831077" y="1420994"/>
                  </a:lnTo>
                  <a:lnTo>
                    <a:pt x="2972631" y="1499938"/>
                  </a:lnTo>
                  <a:lnTo>
                    <a:pt x="3114185" y="1184161"/>
                  </a:lnTo>
                  <a:lnTo>
                    <a:pt x="3255739" y="868385"/>
                  </a:lnTo>
                  <a:lnTo>
                    <a:pt x="3397293" y="94732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603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602454"/>
              <a:ext cx="3397293" cy="394720"/>
            </a:xfrm>
            <a:custGeom>
              <a:avLst/>
              <a:pathLst>
                <a:path w="3397293" h="394720">
                  <a:moveTo>
                    <a:pt x="0" y="0"/>
                  </a:moveTo>
                  <a:lnTo>
                    <a:pt x="141553" y="0"/>
                  </a:lnTo>
                  <a:lnTo>
                    <a:pt x="283107" y="157888"/>
                  </a:lnTo>
                  <a:lnTo>
                    <a:pt x="424661" y="0"/>
                  </a:lnTo>
                  <a:lnTo>
                    <a:pt x="566215" y="236832"/>
                  </a:lnTo>
                  <a:lnTo>
                    <a:pt x="707769" y="0"/>
                  </a:lnTo>
                  <a:lnTo>
                    <a:pt x="849323" y="0"/>
                  </a:lnTo>
                  <a:lnTo>
                    <a:pt x="990877" y="0"/>
                  </a:lnTo>
                  <a:lnTo>
                    <a:pt x="1132431" y="0"/>
                  </a:lnTo>
                  <a:lnTo>
                    <a:pt x="1273984" y="78944"/>
                  </a:lnTo>
                  <a:lnTo>
                    <a:pt x="1415538" y="236832"/>
                  </a:lnTo>
                  <a:lnTo>
                    <a:pt x="1557092" y="78944"/>
                  </a:lnTo>
                  <a:lnTo>
                    <a:pt x="1698646" y="78944"/>
                  </a:lnTo>
                  <a:lnTo>
                    <a:pt x="1840200" y="157888"/>
                  </a:lnTo>
                  <a:lnTo>
                    <a:pt x="1981754" y="78944"/>
                  </a:lnTo>
                  <a:lnTo>
                    <a:pt x="2123308" y="394720"/>
                  </a:lnTo>
                  <a:lnTo>
                    <a:pt x="2264862" y="78944"/>
                  </a:lnTo>
                  <a:lnTo>
                    <a:pt x="2406416" y="78944"/>
                  </a:lnTo>
                  <a:lnTo>
                    <a:pt x="2547969" y="78944"/>
                  </a:lnTo>
                  <a:lnTo>
                    <a:pt x="2689523" y="157888"/>
                  </a:lnTo>
                  <a:lnTo>
                    <a:pt x="2831077" y="0"/>
                  </a:lnTo>
                  <a:lnTo>
                    <a:pt x="2972631" y="236832"/>
                  </a:lnTo>
                  <a:lnTo>
                    <a:pt x="3114185" y="236832"/>
                  </a:lnTo>
                  <a:lnTo>
                    <a:pt x="3255739" y="236832"/>
                  </a:lnTo>
                  <a:lnTo>
                    <a:pt x="3397293" y="157888"/>
                  </a:lnTo>
                </a:path>
              </a:pathLst>
            </a:custGeom>
            <a:ln w="43362" cap="flat">
              <a:solidFill>
                <a:srgbClr val="000000">
                  <a:alpha val="100000"/>
                </a:srgbClr>
              </a:solidFill>
              <a:prstDash val="solid"/>
              <a:round/>
            </a:ln>
          </p:spPr>
          <p:txBody>
            <a:bodyPr/>
            <a:lstStyle/>
            <a:p/>
          </p:txBody>
        </p:sp>
        <p:sp>
          <p:nvSpPr>
            <p:cNvPr id="84" name="pl84"/>
            <p:cNvSpPr/>
            <p:nvPr/>
          </p:nvSpPr>
          <p:spPr>
            <a:xfrm>
              <a:off x="5437664" y="1923535"/>
              <a:ext cx="0" cy="678919"/>
            </a:xfrm>
            <a:custGeom>
              <a:avLst/>
              <a:pathLst>
                <a:path w="0" h="678919">
                  <a:moveTo>
                    <a:pt x="0" y="67891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923535"/>
              <a:ext cx="0" cy="678919"/>
            </a:xfrm>
            <a:custGeom>
              <a:avLst/>
              <a:pathLst>
                <a:path w="0" h="678919">
                  <a:moveTo>
                    <a:pt x="0" y="6789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923535"/>
              <a:ext cx="0" cy="915751"/>
            </a:xfrm>
            <a:custGeom>
              <a:avLst/>
              <a:pathLst>
                <a:path w="0" h="915751">
                  <a:moveTo>
                    <a:pt x="0" y="91575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923535"/>
              <a:ext cx="0" cy="1073639"/>
            </a:xfrm>
            <a:custGeom>
              <a:avLst/>
              <a:pathLst>
                <a:path w="0" h="1073639">
                  <a:moveTo>
                    <a:pt x="0" y="107363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923535"/>
              <a:ext cx="0" cy="915751"/>
            </a:xfrm>
            <a:custGeom>
              <a:avLst/>
              <a:pathLst>
                <a:path w="0" h="915751">
                  <a:moveTo>
                    <a:pt x="0" y="91575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923535"/>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602454"/>
              <a:ext cx="3397293" cy="394720"/>
            </a:xfrm>
            <a:custGeom>
              <a:avLst/>
              <a:pathLst>
                <a:path w="3397293" h="394720">
                  <a:moveTo>
                    <a:pt x="0" y="0"/>
                  </a:moveTo>
                  <a:lnTo>
                    <a:pt x="141553" y="0"/>
                  </a:lnTo>
                  <a:lnTo>
                    <a:pt x="283107" y="157888"/>
                  </a:lnTo>
                  <a:lnTo>
                    <a:pt x="424661" y="0"/>
                  </a:lnTo>
                  <a:lnTo>
                    <a:pt x="566215" y="236832"/>
                  </a:lnTo>
                  <a:lnTo>
                    <a:pt x="707769" y="0"/>
                  </a:lnTo>
                  <a:lnTo>
                    <a:pt x="849323" y="0"/>
                  </a:lnTo>
                  <a:lnTo>
                    <a:pt x="990877" y="0"/>
                  </a:lnTo>
                  <a:lnTo>
                    <a:pt x="1132431" y="0"/>
                  </a:lnTo>
                  <a:lnTo>
                    <a:pt x="1273984" y="78944"/>
                  </a:lnTo>
                  <a:lnTo>
                    <a:pt x="1415538" y="236832"/>
                  </a:lnTo>
                  <a:lnTo>
                    <a:pt x="1557092" y="78944"/>
                  </a:lnTo>
                  <a:lnTo>
                    <a:pt x="1698646" y="78944"/>
                  </a:lnTo>
                  <a:lnTo>
                    <a:pt x="1840200" y="157888"/>
                  </a:lnTo>
                  <a:lnTo>
                    <a:pt x="1981754" y="78944"/>
                  </a:lnTo>
                  <a:lnTo>
                    <a:pt x="2123308" y="394720"/>
                  </a:lnTo>
                  <a:lnTo>
                    <a:pt x="2264862" y="78944"/>
                  </a:lnTo>
                  <a:lnTo>
                    <a:pt x="2406416" y="78944"/>
                  </a:lnTo>
                  <a:lnTo>
                    <a:pt x="2547969" y="78944"/>
                  </a:lnTo>
                  <a:lnTo>
                    <a:pt x="2689523" y="157888"/>
                  </a:lnTo>
                  <a:lnTo>
                    <a:pt x="2831077" y="0"/>
                  </a:lnTo>
                  <a:lnTo>
                    <a:pt x="2972631" y="236832"/>
                  </a:lnTo>
                  <a:lnTo>
                    <a:pt x="3114185" y="236832"/>
                  </a:lnTo>
                  <a:lnTo>
                    <a:pt x="3255739" y="236832"/>
                  </a:lnTo>
                  <a:lnTo>
                    <a:pt x="3397293" y="157888"/>
                  </a:lnTo>
                </a:path>
              </a:pathLst>
            </a:custGeom>
            <a:ln w="27101" cap="flat">
              <a:solidFill>
                <a:srgbClr val="0058AB">
                  <a:alpha val="100000"/>
                </a:srgbClr>
              </a:solidFill>
              <a:prstDash val="solid"/>
              <a:round/>
            </a:ln>
          </p:spPr>
          <p:txBody>
            <a:bodyPr/>
            <a:lstStyle/>
            <a:p/>
          </p:txBody>
        </p:sp>
        <p:sp>
          <p:nvSpPr>
            <p:cNvPr id="92" name="tx92"/>
            <p:cNvSpPr/>
            <p:nvPr/>
          </p:nvSpPr>
          <p:spPr>
            <a:xfrm>
              <a:off x="5407519" y="18528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115288" y="18528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05008" y="18528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12777" y="185146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097042"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8528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804812" y="18515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28001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633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976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7082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9187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293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62239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62239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26997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803242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889490" y="4830005"/>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Kitts and Nevis</a:t>
              </a:r>
            </a:p>
          </p:txBody>
        </p:sp>
        <p:sp>
          <p:nvSpPr>
            <p:cNvPr id="118" name="tx118"/>
            <p:cNvSpPr/>
            <p:nvPr/>
          </p:nvSpPr>
          <p:spPr>
            <a:xfrm>
              <a:off x="753707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29952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1491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8131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4771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1411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8051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9811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6451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30915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9731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5990371" cy="149993"/>
            </a:xfrm>
            <a:prstGeom prst="rect">
              <a:avLst/>
            </a:prstGeom>
            <a:solidFill>
              <a:srgbClr val="1CABE2">
                <a:alpha val="80000"/>
              </a:srgbClr>
            </a:solidFill>
          </p:spPr>
          <p:txBody>
            <a:bodyPr/>
            <a:lstStyle/>
            <a:p/>
          </p:txBody>
        </p:sp>
        <p:sp>
          <p:nvSpPr>
            <p:cNvPr id="135" name="rc135"/>
            <p:cNvSpPr/>
            <p:nvPr/>
          </p:nvSpPr>
          <p:spPr>
            <a:xfrm>
              <a:off x="1317178" y="5637654"/>
              <a:ext cx="7321564" cy="149993"/>
            </a:xfrm>
            <a:prstGeom prst="rect">
              <a:avLst/>
            </a:prstGeom>
            <a:solidFill>
              <a:srgbClr val="1CABE2">
                <a:alpha val="80000"/>
              </a:srgbClr>
            </a:solidFill>
          </p:spPr>
          <p:txBody>
            <a:bodyPr/>
            <a:lstStyle/>
            <a:p/>
          </p:txBody>
        </p:sp>
        <p:sp>
          <p:nvSpPr>
            <p:cNvPr id="136" name="rc136"/>
            <p:cNvSpPr/>
            <p:nvPr/>
          </p:nvSpPr>
          <p:spPr>
            <a:xfrm>
              <a:off x="1317178" y="5450161"/>
              <a:ext cx="5324774"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903476" y="608962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2" name="tx142"/>
            <p:cNvSpPr/>
            <p:nvPr/>
          </p:nvSpPr>
          <p:spPr>
            <a:xfrm>
              <a:off x="4489773"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3" name="tx143"/>
            <p:cNvSpPr/>
            <p:nvPr/>
          </p:nvSpPr>
          <p:spPr>
            <a:xfrm>
              <a:off x="6153765"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4" name="tx144"/>
            <p:cNvSpPr/>
            <p:nvPr/>
          </p:nvSpPr>
          <p:spPr>
            <a:xfrm>
              <a:off x="7817757"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Saint Kitts and Nevis (97%) was 12 percentage points higher than the global average (85%) and 15 percentage points higher than the average across all LACR countries (82%).
National DTP3 coverage was the same as in 2019 (97%).
The number of un- and undervaccinated children remained approximately the same (&lt;100)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Saint Kitts and Nevis ranked number 25 out of 32 countries for lowest DTP3 coverage (based on tied ranks).
Saint Kitts and Nevis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47216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40312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33409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293764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8686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2338986"/>
              <a:ext cx="248247" cy="1667699"/>
            </a:xfrm>
            <a:prstGeom prst="rect">
              <a:avLst/>
            </a:prstGeom>
            <a:solidFill>
              <a:srgbClr val="80BD41">
                <a:alpha val="100000"/>
              </a:srgbClr>
            </a:solidFill>
          </p:spPr>
          <p:txBody>
            <a:bodyPr/>
            <a:lstStyle/>
            <a:p/>
          </p:txBody>
        </p:sp>
        <p:sp>
          <p:nvSpPr>
            <p:cNvPr id="22" name="rc22"/>
            <p:cNvSpPr/>
            <p:nvPr/>
          </p:nvSpPr>
          <p:spPr>
            <a:xfrm>
              <a:off x="1333322" y="2321881"/>
              <a:ext cx="248247" cy="17104"/>
            </a:xfrm>
            <a:prstGeom prst="rect">
              <a:avLst/>
            </a:prstGeom>
            <a:solidFill>
              <a:srgbClr val="1CABE2">
                <a:alpha val="100000"/>
              </a:srgbClr>
            </a:solidFill>
          </p:spPr>
          <p:txBody>
            <a:bodyPr/>
            <a:lstStyle/>
            <a:p/>
          </p:txBody>
        </p:sp>
        <p:sp>
          <p:nvSpPr>
            <p:cNvPr id="23" name="rc23"/>
            <p:cNvSpPr/>
            <p:nvPr/>
          </p:nvSpPr>
          <p:spPr>
            <a:xfrm>
              <a:off x="1609153" y="2360366"/>
              <a:ext cx="248247" cy="1646318"/>
            </a:xfrm>
            <a:prstGeom prst="rect">
              <a:avLst/>
            </a:prstGeom>
            <a:solidFill>
              <a:srgbClr val="80BD41">
                <a:alpha val="100000"/>
              </a:srgbClr>
            </a:solidFill>
          </p:spPr>
          <p:txBody>
            <a:bodyPr/>
            <a:lstStyle/>
            <a:p/>
          </p:txBody>
        </p:sp>
        <p:sp>
          <p:nvSpPr>
            <p:cNvPr id="24" name="rc24"/>
            <p:cNvSpPr/>
            <p:nvPr/>
          </p:nvSpPr>
          <p:spPr>
            <a:xfrm>
              <a:off x="1609153" y="2343262"/>
              <a:ext cx="248247" cy="17104"/>
            </a:xfrm>
            <a:prstGeom prst="rect">
              <a:avLst/>
            </a:prstGeom>
            <a:solidFill>
              <a:srgbClr val="1CABE2">
                <a:alpha val="100000"/>
              </a:srgbClr>
            </a:solidFill>
          </p:spPr>
          <p:txBody>
            <a:bodyPr/>
            <a:lstStyle/>
            <a:p/>
          </p:txBody>
        </p:sp>
        <p:sp>
          <p:nvSpPr>
            <p:cNvPr id="25" name="rc25"/>
            <p:cNvSpPr/>
            <p:nvPr/>
          </p:nvSpPr>
          <p:spPr>
            <a:xfrm>
              <a:off x="1884983" y="2415956"/>
              <a:ext cx="248247" cy="1590728"/>
            </a:xfrm>
            <a:prstGeom prst="rect">
              <a:avLst/>
            </a:prstGeom>
            <a:solidFill>
              <a:srgbClr val="80BD41">
                <a:alpha val="100000"/>
              </a:srgbClr>
            </a:solidFill>
          </p:spPr>
          <p:txBody>
            <a:bodyPr/>
            <a:lstStyle/>
            <a:p/>
          </p:txBody>
        </p:sp>
        <p:sp>
          <p:nvSpPr>
            <p:cNvPr id="26" name="rc26"/>
            <p:cNvSpPr/>
            <p:nvPr/>
          </p:nvSpPr>
          <p:spPr>
            <a:xfrm>
              <a:off x="1884983" y="2366781"/>
              <a:ext cx="248247" cy="49175"/>
            </a:xfrm>
            <a:prstGeom prst="rect">
              <a:avLst/>
            </a:prstGeom>
            <a:solidFill>
              <a:srgbClr val="1CABE2">
                <a:alpha val="100000"/>
              </a:srgbClr>
            </a:solidFill>
          </p:spPr>
          <p:txBody>
            <a:bodyPr/>
            <a:lstStyle/>
            <a:p/>
          </p:txBody>
        </p:sp>
        <p:sp>
          <p:nvSpPr>
            <p:cNvPr id="27" name="rc27"/>
            <p:cNvSpPr/>
            <p:nvPr/>
          </p:nvSpPr>
          <p:spPr>
            <a:xfrm>
              <a:off x="2160814" y="2394575"/>
              <a:ext cx="248247" cy="1612109"/>
            </a:xfrm>
            <a:prstGeom prst="rect">
              <a:avLst/>
            </a:prstGeom>
            <a:solidFill>
              <a:srgbClr val="80BD41">
                <a:alpha val="100000"/>
              </a:srgbClr>
            </a:solidFill>
          </p:spPr>
          <p:txBody>
            <a:bodyPr/>
            <a:lstStyle/>
            <a:p/>
          </p:txBody>
        </p:sp>
        <p:sp>
          <p:nvSpPr>
            <p:cNvPr id="28" name="rc28"/>
            <p:cNvSpPr/>
            <p:nvPr/>
          </p:nvSpPr>
          <p:spPr>
            <a:xfrm>
              <a:off x="2160814" y="2377471"/>
              <a:ext cx="248247" cy="17104"/>
            </a:xfrm>
            <a:prstGeom prst="rect">
              <a:avLst/>
            </a:prstGeom>
            <a:solidFill>
              <a:srgbClr val="1CABE2">
                <a:alpha val="100000"/>
              </a:srgbClr>
            </a:solidFill>
          </p:spPr>
          <p:txBody>
            <a:bodyPr/>
            <a:lstStyle/>
            <a:p/>
          </p:txBody>
        </p:sp>
        <p:sp>
          <p:nvSpPr>
            <p:cNvPr id="29" name="rc29"/>
            <p:cNvSpPr/>
            <p:nvPr/>
          </p:nvSpPr>
          <p:spPr>
            <a:xfrm>
              <a:off x="2436645" y="2460856"/>
              <a:ext cx="248247" cy="1545828"/>
            </a:xfrm>
            <a:prstGeom prst="rect">
              <a:avLst/>
            </a:prstGeom>
            <a:solidFill>
              <a:srgbClr val="80BD41">
                <a:alpha val="100000"/>
              </a:srgbClr>
            </a:solidFill>
          </p:spPr>
          <p:txBody>
            <a:bodyPr/>
            <a:lstStyle/>
            <a:p/>
          </p:txBody>
        </p:sp>
        <p:sp>
          <p:nvSpPr>
            <p:cNvPr id="30" name="rc30"/>
            <p:cNvSpPr/>
            <p:nvPr/>
          </p:nvSpPr>
          <p:spPr>
            <a:xfrm>
              <a:off x="2436645" y="2396714"/>
              <a:ext cx="248247" cy="64142"/>
            </a:xfrm>
            <a:prstGeom prst="rect">
              <a:avLst/>
            </a:prstGeom>
            <a:solidFill>
              <a:srgbClr val="1CABE2">
                <a:alpha val="100000"/>
              </a:srgbClr>
            </a:solidFill>
          </p:spPr>
          <p:txBody>
            <a:bodyPr/>
            <a:lstStyle/>
            <a:p/>
          </p:txBody>
        </p:sp>
        <p:sp>
          <p:nvSpPr>
            <p:cNvPr id="31" name="rc31"/>
            <p:cNvSpPr/>
            <p:nvPr/>
          </p:nvSpPr>
          <p:spPr>
            <a:xfrm>
              <a:off x="2712475" y="2424509"/>
              <a:ext cx="248247" cy="1582176"/>
            </a:xfrm>
            <a:prstGeom prst="rect">
              <a:avLst/>
            </a:prstGeom>
            <a:solidFill>
              <a:srgbClr val="80BD41">
                <a:alpha val="100000"/>
              </a:srgbClr>
            </a:solidFill>
          </p:spPr>
          <p:txBody>
            <a:bodyPr/>
            <a:lstStyle/>
            <a:p/>
          </p:txBody>
        </p:sp>
        <p:sp>
          <p:nvSpPr>
            <p:cNvPr id="32" name="rc32"/>
            <p:cNvSpPr/>
            <p:nvPr/>
          </p:nvSpPr>
          <p:spPr>
            <a:xfrm>
              <a:off x="2712475" y="2409542"/>
              <a:ext cx="248247" cy="14966"/>
            </a:xfrm>
            <a:prstGeom prst="rect">
              <a:avLst/>
            </a:prstGeom>
            <a:solidFill>
              <a:srgbClr val="1CABE2">
                <a:alpha val="100000"/>
              </a:srgbClr>
            </a:solidFill>
          </p:spPr>
          <p:txBody>
            <a:bodyPr/>
            <a:lstStyle/>
            <a:p/>
          </p:txBody>
        </p:sp>
        <p:sp>
          <p:nvSpPr>
            <p:cNvPr id="33" name="rc33"/>
            <p:cNvSpPr/>
            <p:nvPr/>
          </p:nvSpPr>
          <p:spPr>
            <a:xfrm>
              <a:off x="2988306" y="2439475"/>
              <a:ext cx="248247" cy="1567209"/>
            </a:xfrm>
            <a:prstGeom prst="rect">
              <a:avLst/>
            </a:prstGeom>
            <a:solidFill>
              <a:srgbClr val="80BD41">
                <a:alpha val="100000"/>
              </a:srgbClr>
            </a:solidFill>
          </p:spPr>
          <p:txBody>
            <a:bodyPr/>
            <a:lstStyle/>
            <a:p/>
          </p:txBody>
        </p:sp>
        <p:sp>
          <p:nvSpPr>
            <p:cNvPr id="34" name="rc34"/>
            <p:cNvSpPr/>
            <p:nvPr/>
          </p:nvSpPr>
          <p:spPr>
            <a:xfrm>
              <a:off x="2988306" y="2424509"/>
              <a:ext cx="248247" cy="14966"/>
            </a:xfrm>
            <a:prstGeom prst="rect">
              <a:avLst/>
            </a:prstGeom>
            <a:solidFill>
              <a:srgbClr val="1CABE2">
                <a:alpha val="100000"/>
              </a:srgbClr>
            </a:solidFill>
          </p:spPr>
          <p:txBody>
            <a:bodyPr/>
            <a:lstStyle/>
            <a:p/>
          </p:txBody>
        </p:sp>
        <p:sp>
          <p:nvSpPr>
            <p:cNvPr id="35" name="rc35"/>
            <p:cNvSpPr/>
            <p:nvPr/>
          </p:nvSpPr>
          <p:spPr>
            <a:xfrm>
              <a:off x="3264137" y="2456580"/>
              <a:ext cx="248247" cy="1550105"/>
            </a:xfrm>
            <a:prstGeom prst="rect">
              <a:avLst/>
            </a:prstGeom>
            <a:solidFill>
              <a:srgbClr val="80BD41">
                <a:alpha val="100000"/>
              </a:srgbClr>
            </a:solidFill>
          </p:spPr>
          <p:txBody>
            <a:bodyPr/>
            <a:lstStyle/>
            <a:p/>
          </p:txBody>
        </p:sp>
        <p:sp>
          <p:nvSpPr>
            <p:cNvPr id="36" name="rc36"/>
            <p:cNvSpPr/>
            <p:nvPr/>
          </p:nvSpPr>
          <p:spPr>
            <a:xfrm>
              <a:off x="3264137" y="2441613"/>
              <a:ext cx="248247" cy="14966"/>
            </a:xfrm>
            <a:prstGeom prst="rect">
              <a:avLst/>
            </a:prstGeom>
            <a:solidFill>
              <a:srgbClr val="1CABE2">
                <a:alpha val="100000"/>
              </a:srgbClr>
            </a:solidFill>
          </p:spPr>
          <p:txBody>
            <a:bodyPr/>
            <a:lstStyle/>
            <a:p/>
          </p:txBody>
        </p:sp>
        <p:sp>
          <p:nvSpPr>
            <p:cNvPr id="37" name="rc37"/>
            <p:cNvSpPr/>
            <p:nvPr/>
          </p:nvSpPr>
          <p:spPr>
            <a:xfrm>
              <a:off x="3539967" y="2482237"/>
              <a:ext cx="248247" cy="1524448"/>
            </a:xfrm>
            <a:prstGeom prst="rect">
              <a:avLst/>
            </a:prstGeom>
            <a:solidFill>
              <a:srgbClr val="80BD41">
                <a:alpha val="100000"/>
              </a:srgbClr>
            </a:solidFill>
          </p:spPr>
          <p:txBody>
            <a:bodyPr/>
            <a:lstStyle/>
            <a:p/>
          </p:txBody>
        </p:sp>
        <p:sp>
          <p:nvSpPr>
            <p:cNvPr id="38" name="rc38"/>
            <p:cNvSpPr/>
            <p:nvPr/>
          </p:nvSpPr>
          <p:spPr>
            <a:xfrm>
              <a:off x="3539967" y="2467270"/>
              <a:ext cx="248247" cy="14966"/>
            </a:xfrm>
            <a:prstGeom prst="rect">
              <a:avLst/>
            </a:prstGeom>
            <a:solidFill>
              <a:srgbClr val="1CABE2">
                <a:alpha val="100000"/>
              </a:srgbClr>
            </a:solidFill>
          </p:spPr>
          <p:txBody>
            <a:bodyPr/>
            <a:lstStyle/>
            <a:p/>
          </p:txBody>
        </p:sp>
        <p:sp>
          <p:nvSpPr>
            <p:cNvPr id="39" name="rc39"/>
            <p:cNvSpPr/>
            <p:nvPr/>
          </p:nvSpPr>
          <p:spPr>
            <a:xfrm>
              <a:off x="3815798" y="2524998"/>
              <a:ext cx="248247" cy="1481686"/>
            </a:xfrm>
            <a:prstGeom prst="rect">
              <a:avLst/>
            </a:prstGeom>
            <a:solidFill>
              <a:srgbClr val="80BD41">
                <a:alpha val="100000"/>
              </a:srgbClr>
            </a:solidFill>
          </p:spPr>
          <p:txBody>
            <a:bodyPr/>
            <a:lstStyle/>
            <a:p/>
          </p:txBody>
        </p:sp>
        <p:sp>
          <p:nvSpPr>
            <p:cNvPr id="40" name="rc40"/>
            <p:cNvSpPr/>
            <p:nvPr/>
          </p:nvSpPr>
          <p:spPr>
            <a:xfrm>
              <a:off x="3815798" y="2495065"/>
              <a:ext cx="248247" cy="29933"/>
            </a:xfrm>
            <a:prstGeom prst="rect">
              <a:avLst/>
            </a:prstGeom>
            <a:solidFill>
              <a:srgbClr val="1CABE2">
                <a:alpha val="100000"/>
              </a:srgbClr>
            </a:solidFill>
          </p:spPr>
          <p:txBody>
            <a:bodyPr/>
            <a:lstStyle/>
            <a:p/>
          </p:txBody>
        </p:sp>
        <p:sp>
          <p:nvSpPr>
            <p:cNvPr id="41" name="rc41"/>
            <p:cNvSpPr/>
            <p:nvPr/>
          </p:nvSpPr>
          <p:spPr>
            <a:xfrm>
              <a:off x="4091628" y="2591278"/>
              <a:ext cx="248247" cy="1415406"/>
            </a:xfrm>
            <a:prstGeom prst="rect">
              <a:avLst/>
            </a:prstGeom>
            <a:solidFill>
              <a:srgbClr val="80BD41">
                <a:alpha val="100000"/>
              </a:srgbClr>
            </a:solidFill>
          </p:spPr>
          <p:txBody>
            <a:bodyPr/>
            <a:lstStyle/>
            <a:p/>
          </p:txBody>
        </p:sp>
        <p:sp>
          <p:nvSpPr>
            <p:cNvPr id="42" name="rc42"/>
            <p:cNvSpPr/>
            <p:nvPr/>
          </p:nvSpPr>
          <p:spPr>
            <a:xfrm>
              <a:off x="4091628" y="2531412"/>
              <a:ext cx="248247" cy="59866"/>
            </a:xfrm>
            <a:prstGeom prst="rect">
              <a:avLst/>
            </a:prstGeom>
            <a:solidFill>
              <a:srgbClr val="1CABE2">
                <a:alpha val="100000"/>
              </a:srgbClr>
            </a:solidFill>
          </p:spPr>
          <p:txBody>
            <a:bodyPr/>
            <a:lstStyle/>
            <a:p/>
          </p:txBody>
        </p:sp>
        <p:sp>
          <p:nvSpPr>
            <p:cNvPr id="43" name="rc43"/>
            <p:cNvSpPr/>
            <p:nvPr/>
          </p:nvSpPr>
          <p:spPr>
            <a:xfrm>
              <a:off x="4367459" y="2582726"/>
              <a:ext cx="248247" cy="1423958"/>
            </a:xfrm>
            <a:prstGeom prst="rect">
              <a:avLst/>
            </a:prstGeom>
            <a:solidFill>
              <a:srgbClr val="80BD41">
                <a:alpha val="100000"/>
              </a:srgbClr>
            </a:solidFill>
          </p:spPr>
          <p:txBody>
            <a:bodyPr/>
            <a:lstStyle/>
            <a:p/>
          </p:txBody>
        </p:sp>
        <p:sp>
          <p:nvSpPr>
            <p:cNvPr id="44" name="rc44"/>
            <p:cNvSpPr/>
            <p:nvPr/>
          </p:nvSpPr>
          <p:spPr>
            <a:xfrm>
              <a:off x="4367459" y="2552793"/>
              <a:ext cx="248247" cy="29933"/>
            </a:xfrm>
            <a:prstGeom prst="rect">
              <a:avLst/>
            </a:prstGeom>
            <a:solidFill>
              <a:srgbClr val="1CABE2">
                <a:alpha val="100000"/>
              </a:srgbClr>
            </a:solidFill>
          </p:spPr>
          <p:txBody>
            <a:bodyPr/>
            <a:lstStyle/>
            <a:p/>
          </p:txBody>
        </p:sp>
        <p:sp>
          <p:nvSpPr>
            <p:cNvPr id="45" name="rc45"/>
            <p:cNvSpPr/>
            <p:nvPr/>
          </p:nvSpPr>
          <p:spPr>
            <a:xfrm>
              <a:off x="4643290" y="2601969"/>
              <a:ext cx="248247" cy="1404715"/>
            </a:xfrm>
            <a:prstGeom prst="rect">
              <a:avLst/>
            </a:prstGeom>
            <a:solidFill>
              <a:srgbClr val="80BD41">
                <a:alpha val="100000"/>
              </a:srgbClr>
            </a:solidFill>
          </p:spPr>
          <p:txBody>
            <a:bodyPr/>
            <a:lstStyle/>
            <a:p/>
          </p:txBody>
        </p:sp>
        <p:sp>
          <p:nvSpPr>
            <p:cNvPr id="46" name="rc46"/>
            <p:cNvSpPr/>
            <p:nvPr/>
          </p:nvSpPr>
          <p:spPr>
            <a:xfrm>
              <a:off x="4643290" y="2574174"/>
              <a:ext cx="248247" cy="27794"/>
            </a:xfrm>
            <a:prstGeom prst="rect">
              <a:avLst/>
            </a:prstGeom>
            <a:solidFill>
              <a:srgbClr val="1CABE2">
                <a:alpha val="100000"/>
              </a:srgbClr>
            </a:solidFill>
          </p:spPr>
          <p:txBody>
            <a:bodyPr/>
            <a:lstStyle/>
            <a:p/>
          </p:txBody>
        </p:sp>
        <p:sp>
          <p:nvSpPr>
            <p:cNvPr id="47" name="rc47"/>
            <p:cNvSpPr/>
            <p:nvPr/>
          </p:nvSpPr>
          <p:spPr>
            <a:xfrm>
              <a:off x="4919120" y="2644730"/>
              <a:ext cx="248247" cy="1361954"/>
            </a:xfrm>
            <a:prstGeom prst="rect">
              <a:avLst/>
            </a:prstGeom>
            <a:solidFill>
              <a:srgbClr val="80BD41">
                <a:alpha val="100000"/>
              </a:srgbClr>
            </a:solidFill>
          </p:spPr>
          <p:txBody>
            <a:bodyPr/>
            <a:lstStyle/>
            <a:p/>
          </p:txBody>
        </p:sp>
        <p:sp>
          <p:nvSpPr>
            <p:cNvPr id="48" name="rc48"/>
            <p:cNvSpPr/>
            <p:nvPr/>
          </p:nvSpPr>
          <p:spPr>
            <a:xfrm>
              <a:off x="4919120" y="2601969"/>
              <a:ext cx="248247" cy="42761"/>
            </a:xfrm>
            <a:prstGeom prst="rect">
              <a:avLst/>
            </a:prstGeom>
            <a:solidFill>
              <a:srgbClr val="1CABE2">
                <a:alpha val="100000"/>
              </a:srgbClr>
            </a:solidFill>
          </p:spPr>
          <p:txBody>
            <a:bodyPr/>
            <a:lstStyle/>
            <a:p/>
          </p:txBody>
        </p:sp>
        <p:sp>
          <p:nvSpPr>
            <p:cNvPr id="49" name="rc49"/>
            <p:cNvSpPr/>
            <p:nvPr/>
          </p:nvSpPr>
          <p:spPr>
            <a:xfrm>
              <a:off x="5194951" y="2649007"/>
              <a:ext cx="248247" cy="1357678"/>
            </a:xfrm>
            <a:prstGeom prst="rect">
              <a:avLst/>
            </a:prstGeom>
            <a:solidFill>
              <a:srgbClr val="80BD41">
                <a:alpha val="100000"/>
              </a:srgbClr>
            </a:solidFill>
          </p:spPr>
          <p:txBody>
            <a:bodyPr/>
            <a:lstStyle/>
            <a:p/>
          </p:txBody>
        </p:sp>
        <p:sp>
          <p:nvSpPr>
            <p:cNvPr id="50" name="rc50"/>
            <p:cNvSpPr/>
            <p:nvPr/>
          </p:nvSpPr>
          <p:spPr>
            <a:xfrm>
              <a:off x="5194951" y="2621212"/>
              <a:ext cx="248247" cy="27794"/>
            </a:xfrm>
            <a:prstGeom prst="rect">
              <a:avLst/>
            </a:prstGeom>
            <a:solidFill>
              <a:srgbClr val="1CABE2">
                <a:alpha val="100000"/>
              </a:srgbClr>
            </a:solidFill>
          </p:spPr>
          <p:txBody>
            <a:bodyPr/>
            <a:lstStyle/>
            <a:p/>
          </p:txBody>
        </p:sp>
        <p:sp>
          <p:nvSpPr>
            <p:cNvPr id="51" name="rc51"/>
            <p:cNvSpPr/>
            <p:nvPr/>
          </p:nvSpPr>
          <p:spPr>
            <a:xfrm>
              <a:off x="5470781" y="2723839"/>
              <a:ext cx="248247" cy="1282845"/>
            </a:xfrm>
            <a:prstGeom prst="rect">
              <a:avLst/>
            </a:prstGeom>
            <a:solidFill>
              <a:srgbClr val="80BD41">
                <a:alpha val="100000"/>
              </a:srgbClr>
            </a:solidFill>
          </p:spPr>
          <p:txBody>
            <a:bodyPr/>
            <a:lstStyle/>
            <a:p/>
          </p:txBody>
        </p:sp>
        <p:sp>
          <p:nvSpPr>
            <p:cNvPr id="52" name="rc52"/>
            <p:cNvSpPr/>
            <p:nvPr/>
          </p:nvSpPr>
          <p:spPr>
            <a:xfrm>
              <a:off x="5470781" y="2642592"/>
              <a:ext cx="248247" cy="81246"/>
            </a:xfrm>
            <a:prstGeom prst="rect">
              <a:avLst/>
            </a:prstGeom>
            <a:solidFill>
              <a:srgbClr val="1CABE2">
                <a:alpha val="100000"/>
              </a:srgbClr>
            </a:solidFill>
          </p:spPr>
          <p:txBody>
            <a:bodyPr/>
            <a:lstStyle/>
            <a:p/>
          </p:txBody>
        </p:sp>
        <p:sp>
          <p:nvSpPr>
            <p:cNvPr id="53" name="rc53"/>
            <p:cNvSpPr/>
            <p:nvPr/>
          </p:nvSpPr>
          <p:spPr>
            <a:xfrm>
              <a:off x="5746612" y="2681078"/>
              <a:ext cx="248247" cy="1325607"/>
            </a:xfrm>
            <a:prstGeom prst="rect">
              <a:avLst/>
            </a:prstGeom>
            <a:solidFill>
              <a:srgbClr val="80BD41">
                <a:alpha val="100000"/>
              </a:srgbClr>
            </a:solidFill>
          </p:spPr>
          <p:txBody>
            <a:bodyPr/>
            <a:lstStyle/>
            <a:p/>
          </p:txBody>
        </p:sp>
        <p:sp>
          <p:nvSpPr>
            <p:cNvPr id="54" name="rc54"/>
            <p:cNvSpPr/>
            <p:nvPr/>
          </p:nvSpPr>
          <p:spPr>
            <a:xfrm>
              <a:off x="5746612" y="2653283"/>
              <a:ext cx="248247" cy="27794"/>
            </a:xfrm>
            <a:prstGeom prst="rect">
              <a:avLst/>
            </a:prstGeom>
            <a:solidFill>
              <a:srgbClr val="1CABE2">
                <a:alpha val="100000"/>
              </a:srgbClr>
            </a:solidFill>
          </p:spPr>
          <p:txBody>
            <a:bodyPr/>
            <a:lstStyle/>
            <a:p/>
          </p:txBody>
        </p:sp>
        <p:sp>
          <p:nvSpPr>
            <p:cNvPr id="55" name="rc55"/>
            <p:cNvSpPr/>
            <p:nvPr/>
          </p:nvSpPr>
          <p:spPr>
            <a:xfrm>
              <a:off x="6022443" y="2704597"/>
              <a:ext cx="248247" cy="1302088"/>
            </a:xfrm>
            <a:prstGeom prst="rect">
              <a:avLst/>
            </a:prstGeom>
            <a:solidFill>
              <a:srgbClr val="80BD41">
                <a:alpha val="100000"/>
              </a:srgbClr>
            </a:solidFill>
          </p:spPr>
          <p:txBody>
            <a:bodyPr/>
            <a:lstStyle/>
            <a:p/>
          </p:txBody>
        </p:sp>
        <p:sp>
          <p:nvSpPr>
            <p:cNvPr id="56" name="rc56"/>
            <p:cNvSpPr/>
            <p:nvPr/>
          </p:nvSpPr>
          <p:spPr>
            <a:xfrm>
              <a:off x="6022443" y="2678940"/>
              <a:ext cx="248247" cy="25656"/>
            </a:xfrm>
            <a:prstGeom prst="rect">
              <a:avLst/>
            </a:prstGeom>
            <a:solidFill>
              <a:srgbClr val="1CABE2">
                <a:alpha val="100000"/>
              </a:srgbClr>
            </a:solidFill>
          </p:spPr>
          <p:txBody>
            <a:bodyPr/>
            <a:lstStyle/>
            <a:p/>
          </p:txBody>
        </p:sp>
        <p:sp>
          <p:nvSpPr>
            <p:cNvPr id="57" name="rc57"/>
            <p:cNvSpPr/>
            <p:nvPr/>
          </p:nvSpPr>
          <p:spPr>
            <a:xfrm>
              <a:off x="6298273" y="2732392"/>
              <a:ext cx="248247" cy="1274293"/>
            </a:xfrm>
            <a:prstGeom prst="rect">
              <a:avLst/>
            </a:prstGeom>
            <a:solidFill>
              <a:srgbClr val="80BD41">
                <a:alpha val="100000"/>
              </a:srgbClr>
            </a:solidFill>
          </p:spPr>
          <p:txBody>
            <a:bodyPr/>
            <a:lstStyle/>
            <a:p/>
          </p:txBody>
        </p:sp>
        <p:sp>
          <p:nvSpPr>
            <p:cNvPr id="58" name="rc58"/>
            <p:cNvSpPr/>
            <p:nvPr/>
          </p:nvSpPr>
          <p:spPr>
            <a:xfrm>
              <a:off x="6298273" y="2706735"/>
              <a:ext cx="248247" cy="25656"/>
            </a:xfrm>
            <a:prstGeom prst="rect">
              <a:avLst/>
            </a:prstGeom>
            <a:solidFill>
              <a:srgbClr val="1CABE2">
                <a:alpha val="100000"/>
              </a:srgbClr>
            </a:solidFill>
          </p:spPr>
          <p:txBody>
            <a:bodyPr/>
            <a:lstStyle/>
            <a:p/>
          </p:txBody>
        </p:sp>
        <p:sp>
          <p:nvSpPr>
            <p:cNvPr id="59" name="rc59"/>
            <p:cNvSpPr/>
            <p:nvPr/>
          </p:nvSpPr>
          <p:spPr>
            <a:xfrm>
              <a:off x="6574104" y="2768739"/>
              <a:ext cx="248247" cy="1237946"/>
            </a:xfrm>
            <a:prstGeom prst="rect">
              <a:avLst/>
            </a:prstGeom>
            <a:solidFill>
              <a:srgbClr val="80BD41">
                <a:alpha val="100000"/>
              </a:srgbClr>
            </a:solidFill>
          </p:spPr>
          <p:txBody>
            <a:bodyPr/>
            <a:lstStyle/>
            <a:p/>
          </p:txBody>
        </p:sp>
        <p:sp>
          <p:nvSpPr>
            <p:cNvPr id="60" name="rc60"/>
            <p:cNvSpPr/>
            <p:nvPr/>
          </p:nvSpPr>
          <p:spPr>
            <a:xfrm>
              <a:off x="6574104" y="2730253"/>
              <a:ext cx="248247" cy="38485"/>
            </a:xfrm>
            <a:prstGeom prst="rect">
              <a:avLst/>
            </a:prstGeom>
            <a:solidFill>
              <a:srgbClr val="1CABE2">
                <a:alpha val="100000"/>
              </a:srgbClr>
            </a:solidFill>
          </p:spPr>
          <p:txBody>
            <a:bodyPr/>
            <a:lstStyle/>
            <a:p/>
          </p:txBody>
        </p:sp>
        <p:sp>
          <p:nvSpPr>
            <p:cNvPr id="61" name="rc61"/>
            <p:cNvSpPr/>
            <p:nvPr/>
          </p:nvSpPr>
          <p:spPr>
            <a:xfrm>
              <a:off x="6849934" y="2775153"/>
              <a:ext cx="248247" cy="1231531"/>
            </a:xfrm>
            <a:prstGeom prst="rect">
              <a:avLst/>
            </a:prstGeom>
            <a:solidFill>
              <a:srgbClr val="80BD41">
                <a:alpha val="100000"/>
              </a:srgbClr>
            </a:solidFill>
          </p:spPr>
          <p:txBody>
            <a:bodyPr/>
            <a:lstStyle/>
            <a:p/>
          </p:txBody>
        </p:sp>
        <p:sp>
          <p:nvSpPr>
            <p:cNvPr id="62" name="rc62"/>
            <p:cNvSpPr/>
            <p:nvPr/>
          </p:nvSpPr>
          <p:spPr>
            <a:xfrm>
              <a:off x="6849934" y="2762325"/>
              <a:ext cx="248247" cy="12828"/>
            </a:xfrm>
            <a:prstGeom prst="rect">
              <a:avLst/>
            </a:prstGeom>
            <a:solidFill>
              <a:srgbClr val="1CABE2">
                <a:alpha val="100000"/>
              </a:srgbClr>
            </a:solidFill>
          </p:spPr>
          <p:txBody>
            <a:bodyPr/>
            <a:lstStyle/>
            <a:p/>
          </p:txBody>
        </p:sp>
        <p:sp>
          <p:nvSpPr>
            <p:cNvPr id="63" name="rc63"/>
            <p:cNvSpPr/>
            <p:nvPr/>
          </p:nvSpPr>
          <p:spPr>
            <a:xfrm>
              <a:off x="7125765" y="2843571"/>
              <a:ext cx="248247" cy="1163113"/>
            </a:xfrm>
            <a:prstGeom prst="rect">
              <a:avLst/>
            </a:prstGeom>
            <a:solidFill>
              <a:srgbClr val="80BD41">
                <a:alpha val="100000"/>
              </a:srgbClr>
            </a:solidFill>
          </p:spPr>
          <p:txBody>
            <a:bodyPr/>
            <a:lstStyle/>
            <a:p/>
          </p:txBody>
        </p:sp>
        <p:sp>
          <p:nvSpPr>
            <p:cNvPr id="64" name="rc64"/>
            <p:cNvSpPr/>
            <p:nvPr/>
          </p:nvSpPr>
          <p:spPr>
            <a:xfrm>
              <a:off x="7125765" y="2794396"/>
              <a:ext cx="248247" cy="49175"/>
            </a:xfrm>
            <a:prstGeom prst="rect">
              <a:avLst/>
            </a:prstGeom>
            <a:solidFill>
              <a:srgbClr val="1CABE2">
                <a:alpha val="100000"/>
              </a:srgbClr>
            </a:solidFill>
          </p:spPr>
          <p:txBody>
            <a:bodyPr/>
            <a:lstStyle/>
            <a:p/>
          </p:txBody>
        </p:sp>
        <p:sp>
          <p:nvSpPr>
            <p:cNvPr id="65" name="rc65"/>
            <p:cNvSpPr/>
            <p:nvPr/>
          </p:nvSpPr>
          <p:spPr>
            <a:xfrm>
              <a:off x="7401596" y="2871366"/>
              <a:ext cx="248247" cy="1135318"/>
            </a:xfrm>
            <a:prstGeom prst="rect">
              <a:avLst/>
            </a:prstGeom>
            <a:solidFill>
              <a:srgbClr val="80BD41">
                <a:alpha val="100000"/>
              </a:srgbClr>
            </a:solidFill>
          </p:spPr>
          <p:txBody>
            <a:bodyPr/>
            <a:lstStyle/>
            <a:p/>
          </p:txBody>
        </p:sp>
        <p:sp>
          <p:nvSpPr>
            <p:cNvPr id="66" name="rc66"/>
            <p:cNvSpPr/>
            <p:nvPr/>
          </p:nvSpPr>
          <p:spPr>
            <a:xfrm>
              <a:off x="7401596" y="2824329"/>
              <a:ext cx="248247" cy="47037"/>
            </a:xfrm>
            <a:prstGeom prst="rect">
              <a:avLst/>
            </a:prstGeom>
            <a:solidFill>
              <a:srgbClr val="1CABE2">
                <a:alpha val="100000"/>
              </a:srgbClr>
            </a:solidFill>
          </p:spPr>
          <p:txBody>
            <a:bodyPr/>
            <a:lstStyle/>
            <a:p/>
          </p:txBody>
        </p:sp>
        <p:sp>
          <p:nvSpPr>
            <p:cNvPr id="67" name="rc67"/>
            <p:cNvSpPr/>
            <p:nvPr/>
          </p:nvSpPr>
          <p:spPr>
            <a:xfrm>
              <a:off x="7677426" y="2892747"/>
              <a:ext cx="248247" cy="1113937"/>
            </a:xfrm>
            <a:prstGeom prst="rect">
              <a:avLst/>
            </a:prstGeom>
            <a:solidFill>
              <a:srgbClr val="80BD41">
                <a:alpha val="100000"/>
              </a:srgbClr>
            </a:solidFill>
          </p:spPr>
          <p:txBody>
            <a:bodyPr/>
            <a:lstStyle/>
            <a:p/>
          </p:txBody>
        </p:sp>
        <p:sp>
          <p:nvSpPr>
            <p:cNvPr id="68" name="rc68"/>
            <p:cNvSpPr/>
            <p:nvPr/>
          </p:nvSpPr>
          <p:spPr>
            <a:xfrm>
              <a:off x="7677426" y="2845710"/>
              <a:ext cx="248247" cy="47037"/>
            </a:xfrm>
            <a:prstGeom prst="rect">
              <a:avLst/>
            </a:prstGeom>
            <a:solidFill>
              <a:srgbClr val="1CABE2">
                <a:alpha val="100000"/>
              </a:srgbClr>
            </a:solidFill>
          </p:spPr>
          <p:txBody>
            <a:bodyPr/>
            <a:lstStyle/>
            <a:p/>
          </p:txBody>
        </p:sp>
        <p:sp>
          <p:nvSpPr>
            <p:cNvPr id="69" name="rc69"/>
            <p:cNvSpPr/>
            <p:nvPr/>
          </p:nvSpPr>
          <p:spPr>
            <a:xfrm>
              <a:off x="7953257" y="2877781"/>
              <a:ext cx="248247" cy="1128904"/>
            </a:xfrm>
            <a:prstGeom prst="rect">
              <a:avLst/>
            </a:prstGeom>
            <a:solidFill>
              <a:srgbClr val="80BD41">
                <a:alpha val="100000"/>
              </a:srgbClr>
            </a:solidFill>
          </p:spPr>
          <p:txBody>
            <a:bodyPr/>
            <a:lstStyle/>
            <a:p/>
          </p:txBody>
        </p:sp>
        <p:sp>
          <p:nvSpPr>
            <p:cNvPr id="70" name="rc70"/>
            <p:cNvSpPr/>
            <p:nvPr/>
          </p:nvSpPr>
          <p:spPr>
            <a:xfrm>
              <a:off x="7953257" y="2843571"/>
              <a:ext cx="248247" cy="34209"/>
            </a:xfrm>
            <a:prstGeom prst="rect">
              <a:avLst/>
            </a:prstGeom>
            <a:solidFill>
              <a:srgbClr val="1CABE2">
                <a:alpha val="100000"/>
              </a:srgbClr>
            </a:solidFill>
          </p:spPr>
          <p:txBody>
            <a:bodyPr/>
            <a:lstStyle/>
            <a:p/>
          </p:txBody>
        </p:sp>
        <p:sp>
          <p:nvSpPr>
            <p:cNvPr id="71" name="pl71"/>
            <p:cNvSpPr/>
            <p:nvPr/>
          </p:nvSpPr>
          <p:spPr>
            <a:xfrm>
              <a:off x="1457446" y="1226758"/>
              <a:ext cx="6619934" cy="140400"/>
            </a:xfrm>
            <a:custGeom>
              <a:avLst/>
              <a:pathLst>
                <a:path w="6619934" h="140400">
                  <a:moveTo>
                    <a:pt x="0" y="0"/>
                  </a:moveTo>
                  <a:lnTo>
                    <a:pt x="275830" y="0"/>
                  </a:lnTo>
                  <a:lnTo>
                    <a:pt x="551661" y="56160"/>
                  </a:lnTo>
                  <a:lnTo>
                    <a:pt x="827491" y="0"/>
                  </a:lnTo>
                  <a:lnTo>
                    <a:pt x="1103322" y="84240"/>
                  </a:lnTo>
                  <a:lnTo>
                    <a:pt x="1379153" y="0"/>
                  </a:lnTo>
                  <a:lnTo>
                    <a:pt x="1654983" y="0"/>
                  </a:lnTo>
                  <a:lnTo>
                    <a:pt x="1930814" y="0"/>
                  </a:lnTo>
                  <a:lnTo>
                    <a:pt x="2206644" y="0"/>
                  </a:lnTo>
                  <a:lnTo>
                    <a:pt x="2482475" y="28080"/>
                  </a:lnTo>
                  <a:lnTo>
                    <a:pt x="2758306" y="84240"/>
                  </a:lnTo>
                  <a:lnTo>
                    <a:pt x="3034136" y="28080"/>
                  </a:lnTo>
                  <a:lnTo>
                    <a:pt x="3309967" y="28080"/>
                  </a:lnTo>
                  <a:lnTo>
                    <a:pt x="3585797" y="56160"/>
                  </a:lnTo>
                  <a:lnTo>
                    <a:pt x="3861628" y="28080"/>
                  </a:lnTo>
                  <a:lnTo>
                    <a:pt x="4137459" y="140400"/>
                  </a:lnTo>
                  <a:lnTo>
                    <a:pt x="4413289" y="28080"/>
                  </a:lnTo>
                  <a:lnTo>
                    <a:pt x="4689120" y="28080"/>
                  </a:lnTo>
                  <a:lnTo>
                    <a:pt x="4964950" y="28080"/>
                  </a:lnTo>
                  <a:lnTo>
                    <a:pt x="5240781" y="56160"/>
                  </a:lnTo>
                  <a:lnTo>
                    <a:pt x="5516612" y="0"/>
                  </a:lnTo>
                  <a:lnTo>
                    <a:pt x="5792442" y="84240"/>
                  </a:lnTo>
                  <a:lnTo>
                    <a:pt x="6068273" y="84240"/>
                  </a:lnTo>
                  <a:lnTo>
                    <a:pt x="6344103" y="84240"/>
                  </a:lnTo>
                  <a:lnTo>
                    <a:pt x="6619934" y="56160"/>
                  </a:lnTo>
                </a:path>
              </a:pathLst>
            </a:custGeom>
            <a:ln w="27101" cap="flat">
              <a:solidFill>
                <a:srgbClr val="0058AB">
                  <a:alpha val="100000"/>
                </a:srgbClr>
              </a:solidFill>
              <a:prstDash val="solid"/>
              <a:round/>
            </a:ln>
          </p:spPr>
          <p:txBody>
            <a:bodyPr/>
            <a:lstStyle/>
            <a:p/>
          </p:txBody>
        </p:sp>
        <p:sp>
          <p:nvSpPr>
            <p:cNvPr id="72" name="tx72"/>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3" name="tx73"/>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1312460" y="217379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3" name="tx83"/>
            <p:cNvSpPr/>
            <p:nvPr/>
          </p:nvSpPr>
          <p:spPr>
            <a:xfrm>
              <a:off x="2691613" y="2261459"/>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4" name="tx84"/>
            <p:cNvSpPr/>
            <p:nvPr/>
          </p:nvSpPr>
          <p:spPr>
            <a:xfrm>
              <a:off x="4070766" y="2383329"/>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5" name="tx85"/>
            <p:cNvSpPr/>
            <p:nvPr/>
          </p:nvSpPr>
          <p:spPr>
            <a:xfrm>
              <a:off x="5449919" y="2494509"/>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6" name="tx86"/>
            <p:cNvSpPr/>
            <p:nvPr/>
          </p:nvSpPr>
          <p:spPr>
            <a:xfrm>
              <a:off x="6553241" y="2582171"/>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7" name="tx87"/>
            <p:cNvSpPr/>
            <p:nvPr/>
          </p:nvSpPr>
          <p:spPr>
            <a:xfrm>
              <a:off x="6829072" y="261424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8" name="tx88"/>
            <p:cNvSpPr/>
            <p:nvPr/>
          </p:nvSpPr>
          <p:spPr>
            <a:xfrm>
              <a:off x="7104902" y="2646313"/>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9" name="tx89"/>
            <p:cNvSpPr/>
            <p:nvPr/>
          </p:nvSpPr>
          <p:spPr>
            <a:xfrm>
              <a:off x="7380733" y="2676246"/>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0" name="tx90"/>
            <p:cNvSpPr/>
            <p:nvPr/>
          </p:nvSpPr>
          <p:spPr>
            <a:xfrm>
              <a:off x="7656564" y="2697627"/>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1" name="tx91"/>
            <p:cNvSpPr/>
            <p:nvPr/>
          </p:nvSpPr>
          <p:spPr>
            <a:xfrm>
              <a:off x="7932394" y="2695489"/>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2" name="pl92"/>
            <p:cNvSpPr/>
            <p:nvPr/>
          </p:nvSpPr>
          <p:spPr>
            <a:xfrm>
              <a:off x="145744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3659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215752"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94905"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9822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7405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9889"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5719"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8015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738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694200" y="28855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04" name="tx104"/>
            <p:cNvSpPr/>
            <p:nvPr/>
          </p:nvSpPr>
          <p:spPr>
            <a:xfrm>
              <a:off x="577692" y="179841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05" name="tx10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7" name="tx10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8" name="tx10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9" name="tx10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0" name="tx110"/>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6" name="tx116"/>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7" name="tx117"/>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8" name="tx118"/>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100707" y="248077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1" name="tx12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2" name="pl122"/>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tx123"/>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24" name="rc124"/>
            <p:cNvSpPr/>
            <p:nvPr/>
          </p:nvSpPr>
          <p:spPr>
            <a:xfrm>
              <a:off x="4452747" y="4909475"/>
              <a:ext cx="201456" cy="201456"/>
            </a:xfrm>
            <a:prstGeom prst="rect">
              <a:avLst/>
            </a:prstGeom>
            <a:solidFill>
              <a:srgbClr val="1CABE2">
                <a:alpha val="100000"/>
              </a:srgbClr>
            </a:solidFill>
          </p:spPr>
          <p:txBody>
            <a:bodyPr/>
            <a:lstStyle/>
            <a:p/>
          </p:txBody>
        </p:sp>
        <p:sp>
          <p:nvSpPr>
            <p:cNvPr id="125" name="rc125"/>
            <p:cNvSpPr/>
            <p:nvPr/>
          </p:nvSpPr>
          <p:spPr>
            <a:xfrm>
              <a:off x="5657835" y="4909475"/>
              <a:ext cx="201456" cy="201456"/>
            </a:xfrm>
            <a:prstGeom prst="rect">
              <a:avLst/>
            </a:prstGeom>
            <a:solidFill>
              <a:srgbClr val="80BD41">
                <a:alpha val="100000"/>
              </a:srgbClr>
            </a:solidFill>
          </p:spPr>
          <p:txBody>
            <a:bodyPr/>
            <a:lstStyle/>
            <a:p/>
          </p:txBody>
        </p:sp>
        <p:sp>
          <p:nvSpPr>
            <p:cNvPr id="126" name="tx126"/>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27" name="tx127"/>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28" name="tx128"/>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29" name="tx129"/>
            <p:cNvSpPr/>
            <p:nvPr/>
          </p:nvSpPr>
          <p:spPr>
            <a:xfrm>
              <a:off x="989913" y="660204"/>
              <a:ext cx="24415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Kitts and Nevis, 2000-2024</a:t>
              </a:r>
            </a:p>
          </p:txBody>
        </p:sp>
        <p:sp>
          <p:nvSpPr>
            <p:cNvPr id="130" name="pl130"/>
            <p:cNvSpPr/>
            <p:nvPr/>
          </p:nvSpPr>
          <p:spPr>
            <a:xfrm>
              <a:off x="242898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46203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8116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4" name="pl134"/>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5" name="pl135"/>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6" name="pl136"/>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5246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7159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0731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33322" y="5774644"/>
              <a:ext cx="6343905" cy="162162"/>
            </a:xfrm>
            <a:prstGeom prst="rect">
              <a:avLst/>
            </a:prstGeom>
            <a:solidFill>
              <a:srgbClr val="80BD41">
                <a:alpha val="100000"/>
              </a:srgbClr>
            </a:solidFill>
          </p:spPr>
          <p:txBody>
            <a:bodyPr/>
            <a:lstStyle/>
            <a:p/>
          </p:txBody>
        </p:sp>
        <p:sp>
          <p:nvSpPr>
            <p:cNvPr id="141" name="rc141"/>
            <p:cNvSpPr/>
            <p:nvPr/>
          </p:nvSpPr>
          <p:spPr>
            <a:xfrm>
              <a:off x="7677228" y="5774644"/>
              <a:ext cx="197219" cy="162162"/>
            </a:xfrm>
            <a:prstGeom prst="rect">
              <a:avLst/>
            </a:prstGeom>
            <a:solidFill>
              <a:srgbClr val="1CABE2">
                <a:alpha val="100000"/>
              </a:srgbClr>
            </a:solidFill>
          </p:spPr>
          <p:txBody>
            <a:bodyPr/>
            <a:lstStyle/>
            <a:p/>
          </p:txBody>
        </p:sp>
        <p:sp>
          <p:nvSpPr>
            <p:cNvPr id="142" name="rc142"/>
            <p:cNvSpPr/>
            <p:nvPr/>
          </p:nvSpPr>
          <p:spPr>
            <a:xfrm>
              <a:off x="1333322" y="5571941"/>
              <a:ext cx="5708419" cy="162162"/>
            </a:xfrm>
            <a:prstGeom prst="rect">
              <a:avLst/>
            </a:prstGeom>
            <a:solidFill>
              <a:srgbClr val="80BD41">
                <a:alpha val="100000"/>
              </a:srgbClr>
            </a:solidFill>
          </p:spPr>
          <p:txBody>
            <a:bodyPr/>
            <a:lstStyle/>
            <a:p/>
          </p:txBody>
        </p:sp>
        <p:sp>
          <p:nvSpPr>
            <p:cNvPr id="143" name="rc143"/>
            <p:cNvSpPr/>
            <p:nvPr/>
          </p:nvSpPr>
          <p:spPr>
            <a:xfrm>
              <a:off x="7041742" y="5571941"/>
              <a:ext cx="241046" cy="162162"/>
            </a:xfrm>
            <a:prstGeom prst="rect">
              <a:avLst/>
            </a:prstGeom>
            <a:solidFill>
              <a:srgbClr val="1CABE2">
                <a:alpha val="100000"/>
              </a:srgbClr>
            </a:solidFill>
          </p:spPr>
          <p:txBody>
            <a:bodyPr/>
            <a:lstStyle/>
            <a:p/>
          </p:txBody>
        </p:sp>
        <p:sp>
          <p:nvSpPr>
            <p:cNvPr id="144" name="rc144"/>
            <p:cNvSpPr/>
            <p:nvPr/>
          </p:nvSpPr>
          <p:spPr>
            <a:xfrm>
              <a:off x="1333322" y="5369238"/>
              <a:ext cx="5785116" cy="162162"/>
            </a:xfrm>
            <a:prstGeom prst="rect">
              <a:avLst/>
            </a:prstGeom>
            <a:solidFill>
              <a:srgbClr val="80BD41">
                <a:alpha val="100000"/>
              </a:srgbClr>
            </a:solidFill>
          </p:spPr>
          <p:txBody>
            <a:bodyPr/>
            <a:lstStyle/>
            <a:p/>
          </p:txBody>
        </p:sp>
        <p:sp>
          <p:nvSpPr>
            <p:cNvPr id="145" name="rc145"/>
            <p:cNvSpPr/>
            <p:nvPr/>
          </p:nvSpPr>
          <p:spPr>
            <a:xfrm>
              <a:off x="7118439" y="5369238"/>
              <a:ext cx="175306" cy="162162"/>
            </a:xfrm>
            <a:prstGeom prst="rect">
              <a:avLst/>
            </a:prstGeom>
            <a:solidFill>
              <a:srgbClr val="1CABE2">
                <a:alpha val="100000"/>
              </a:srgbClr>
            </a:solidFill>
          </p:spPr>
          <p:txBody>
            <a:bodyPr/>
            <a:lstStyle/>
            <a:p/>
          </p:txBody>
        </p:sp>
        <p:sp>
          <p:nvSpPr>
            <p:cNvPr id="146" name="tx146"/>
            <p:cNvSpPr/>
            <p:nvPr/>
          </p:nvSpPr>
          <p:spPr>
            <a:xfrm>
              <a:off x="8023060" y="579762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7" name="tx147"/>
            <p:cNvSpPr/>
            <p:nvPr/>
          </p:nvSpPr>
          <p:spPr>
            <a:xfrm>
              <a:off x="7401817" y="559492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8" name="tx148"/>
            <p:cNvSpPr/>
            <p:nvPr/>
          </p:nvSpPr>
          <p:spPr>
            <a:xfrm>
              <a:off x="7413321" y="5392221"/>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9" name="tx149"/>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3" name="tx153"/>
            <p:cNvSpPr/>
            <p:nvPr/>
          </p:nvSpPr>
          <p:spPr>
            <a:xfrm>
              <a:off x="340811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4" name="tx154"/>
            <p:cNvSpPr/>
            <p:nvPr/>
          </p:nvSpPr>
          <p:spPr>
            <a:xfrm>
              <a:off x="559944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5" name="tx155"/>
            <p:cNvSpPr/>
            <p:nvPr/>
          </p:nvSpPr>
          <p:spPr>
            <a:xfrm>
              <a:off x="779077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56" name="tx156"/>
            <p:cNvSpPr/>
            <p:nvPr/>
          </p:nvSpPr>
          <p:spPr>
            <a:xfrm>
              <a:off x="4406328" y="6200761"/>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57" name="tx15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the same as in 2019 (97%).
The number of children vaccinated with DTP3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66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866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066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266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466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833884"/>
              <a:ext cx="249522" cy="172800"/>
            </a:xfrm>
            <a:prstGeom prst="rect">
              <a:avLst/>
            </a:prstGeom>
            <a:solidFill>
              <a:srgbClr val="E2231A">
                <a:alpha val="100000"/>
              </a:srgbClr>
            </a:solidFill>
          </p:spPr>
          <p:txBody>
            <a:bodyPr/>
            <a:lstStyle/>
            <a:p/>
          </p:txBody>
        </p:sp>
        <p:sp>
          <p:nvSpPr>
            <p:cNvPr id="22" name="rc22"/>
            <p:cNvSpPr/>
            <p:nvPr/>
          </p:nvSpPr>
          <p:spPr>
            <a:xfrm>
              <a:off x="1573521" y="2321881"/>
              <a:ext cx="249522" cy="1684803"/>
            </a:xfrm>
            <a:prstGeom prst="rect">
              <a:avLst/>
            </a:prstGeom>
            <a:solidFill>
              <a:srgbClr val="E2231A">
                <a:alpha val="100000"/>
              </a:srgbClr>
            </a:solidFill>
          </p:spPr>
          <p:txBody>
            <a:bodyPr/>
            <a:lstStyle/>
            <a:p/>
          </p:txBody>
        </p:sp>
        <p:sp>
          <p:nvSpPr>
            <p:cNvPr id="23" name="rc23"/>
            <p:cNvSpPr/>
            <p:nvPr/>
          </p:nvSpPr>
          <p:spPr>
            <a:xfrm>
              <a:off x="1850769" y="3833884"/>
              <a:ext cx="249522" cy="172800"/>
            </a:xfrm>
            <a:prstGeom prst="rect">
              <a:avLst/>
            </a:prstGeom>
            <a:solidFill>
              <a:srgbClr val="E2231A">
                <a:alpha val="100000"/>
              </a:srgbClr>
            </a:solidFill>
          </p:spPr>
          <p:txBody>
            <a:bodyPr/>
            <a:lstStyle/>
            <a:p/>
          </p:txBody>
        </p:sp>
        <p:sp>
          <p:nvSpPr>
            <p:cNvPr id="24" name="rc24"/>
            <p:cNvSpPr/>
            <p:nvPr/>
          </p:nvSpPr>
          <p:spPr>
            <a:xfrm>
              <a:off x="2128016" y="3682684"/>
              <a:ext cx="249522" cy="324000"/>
            </a:xfrm>
            <a:prstGeom prst="rect">
              <a:avLst/>
            </a:prstGeom>
            <a:solidFill>
              <a:srgbClr val="E2231A">
                <a:alpha val="100000"/>
              </a:srgbClr>
            </a:solidFill>
          </p:spPr>
          <p:txBody>
            <a:bodyPr/>
            <a:lstStyle/>
            <a:p/>
          </p:txBody>
        </p:sp>
        <p:sp>
          <p:nvSpPr>
            <p:cNvPr id="25" name="rc25"/>
            <p:cNvSpPr/>
            <p:nvPr/>
          </p:nvSpPr>
          <p:spPr>
            <a:xfrm>
              <a:off x="2405264" y="3682684"/>
              <a:ext cx="249522" cy="324000"/>
            </a:xfrm>
            <a:prstGeom prst="rect">
              <a:avLst/>
            </a:prstGeom>
            <a:solidFill>
              <a:srgbClr val="E2231A">
                <a:alpha val="100000"/>
              </a:srgbClr>
            </a:solidFill>
          </p:spPr>
          <p:txBody>
            <a:bodyPr/>
            <a:lstStyle/>
            <a:p/>
          </p:txBody>
        </p:sp>
        <p:sp>
          <p:nvSpPr>
            <p:cNvPr id="26" name="rc26"/>
            <p:cNvSpPr/>
            <p:nvPr/>
          </p:nvSpPr>
          <p:spPr>
            <a:xfrm>
              <a:off x="2682512" y="3855484"/>
              <a:ext cx="249522" cy="151200"/>
            </a:xfrm>
            <a:prstGeom prst="rect">
              <a:avLst/>
            </a:prstGeom>
            <a:solidFill>
              <a:srgbClr val="E2231A">
                <a:alpha val="100000"/>
              </a:srgbClr>
            </a:solidFill>
          </p:spPr>
          <p:txBody>
            <a:bodyPr/>
            <a:lstStyle/>
            <a:p/>
          </p:txBody>
        </p:sp>
        <p:sp>
          <p:nvSpPr>
            <p:cNvPr id="27" name="rc27"/>
            <p:cNvSpPr/>
            <p:nvPr/>
          </p:nvSpPr>
          <p:spPr>
            <a:xfrm>
              <a:off x="2959759" y="3855484"/>
              <a:ext cx="249522" cy="151200"/>
            </a:xfrm>
            <a:prstGeom prst="rect">
              <a:avLst/>
            </a:prstGeom>
            <a:solidFill>
              <a:srgbClr val="E2231A">
                <a:alpha val="100000"/>
              </a:srgbClr>
            </a:solidFill>
          </p:spPr>
          <p:txBody>
            <a:bodyPr/>
            <a:lstStyle/>
            <a:p/>
          </p:txBody>
        </p:sp>
        <p:sp>
          <p:nvSpPr>
            <p:cNvPr id="28" name="rc28"/>
            <p:cNvSpPr/>
            <p:nvPr/>
          </p:nvSpPr>
          <p:spPr>
            <a:xfrm>
              <a:off x="3237007" y="3855484"/>
              <a:ext cx="249522" cy="151200"/>
            </a:xfrm>
            <a:prstGeom prst="rect">
              <a:avLst/>
            </a:prstGeom>
            <a:solidFill>
              <a:srgbClr val="E2231A">
                <a:alpha val="100000"/>
              </a:srgbClr>
            </a:solidFill>
          </p:spPr>
          <p:txBody>
            <a:bodyPr/>
            <a:lstStyle/>
            <a:p/>
          </p:txBody>
        </p:sp>
        <p:sp>
          <p:nvSpPr>
            <p:cNvPr id="29" name="rc29"/>
            <p:cNvSpPr/>
            <p:nvPr/>
          </p:nvSpPr>
          <p:spPr>
            <a:xfrm>
              <a:off x="3514255" y="3855484"/>
              <a:ext cx="249522" cy="151200"/>
            </a:xfrm>
            <a:prstGeom prst="rect">
              <a:avLst/>
            </a:prstGeom>
            <a:solidFill>
              <a:srgbClr val="E2231A">
                <a:alpha val="100000"/>
              </a:srgbClr>
            </a:solidFill>
          </p:spPr>
          <p:txBody>
            <a:bodyPr/>
            <a:lstStyle/>
            <a:p/>
          </p:txBody>
        </p:sp>
        <p:sp>
          <p:nvSpPr>
            <p:cNvPr id="30" name="rc30"/>
            <p:cNvSpPr/>
            <p:nvPr/>
          </p:nvSpPr>
          <p:spPr>
            <a:xfrm>
              <a:off x="3791502" y="3855484"/>
              <a:ext cx="249522" cy="151200"/>
            </a:xfrm>
            <a:prstGeom prst="rect">
              <a:avLst/>
            </a:prstGeom>
            <a:solidFill>
              <a:srgbClr val="E2231A">
                <a:alpha val="100000"/>
              </a:srgbClr>
            </a:solidFill>
          </p:spPr>
          <p:txBody>
            <a:bodyPr/>
            <a:lstStyle/>
            <a:p/>
          </p:txBody>
        </p:sp>
        <p:sp>
          <p:nvSpPr>
            <p:cNvPr id="31" name="rc31"/>
            <p:cNvSpPr/>
            <p:nvPr/>
          </p:nvSpPr>
          <p:spPr>
            <a:xfrm>
              <a:off x="4068750" y="3855484"/>
              <a:ext cx="249522" cy="151200"/>
            </a:xfrm>
            <a:prstGeom prst="rect">
              <a:avLst/>
            </a:prstGeom>
            <a:solidFill>
              <a:srgbClr val="E2231A">
                <a:alpha val="100000"/>
              </a:srgbClr>
            </a:solidFill>
          </p:spPr>
          <p:txBody>
            <a:bodyPr/>
            <a:lstStyle/>
            <a:p/>
          </p:txBody>
        </p:sp>
        <p:sp>
          <p:nvSpPr>
            <p:cNvPr id="32" name="rc32"/>
            <p:cNvSpPr/>
            <p:nvPr/>
          </p:nvSpPr>
          <p:spPr>
            <a:xfrm>
              <a:off x="4345998" y="3855484"/>
              <a:ext cx="249522" cy="151200"/>
            </a:xfrm>
            <a:prstGeom prst="rect">
              <a:avLst/>
            </a:prstGeom>
            <a:solidFill>
              <a:srgbClr val="E2231A">
                <a:alpha val="100000"/>
              </a:srgbClr>
            </a:solidFill>
          </p:spPr>
          <p:txBody>
            <a:bodyPr/>
            <a:lstStyle/>
            <a:p/>
          </p:txBody>
        </p:sp>
        <p:sp>
          <p:nvSpPr>
            <p:cNvPr id="33" name="rc33"/>
            <p:cNvSpPr/>
            <p:nvPr/>
          </p:nvSpPr>
          <p:spPr>
            <a:xfrm>
              <a:off x="4623245" y="3293883"/>
              <a:ext cx="249522" cy="712801"/>
            </a:xfrm>
            <a:prstGeom prst="rect">
              <a:avLst/>
            </a:prstGeom>
            <a:solidFill>
              <a:srgbClr val="E2231A">
                <a:alpha val="100000"/>
              </a:srgbClr>
            </a:solidFill>
          </p:spPr>
          <p:txBody>
            <a:bodyPr/>
            <a:lstStyle/>
            <a:p/>
          </p:txBody>
        </p:sp>
        <p:sp>
          <p:nvSpPr>
            <p:cNvPr id="34" name="rc34"/>
            <p:cNvSpPr/>
            <p:nvPr/>
          </p:nvSpPr>
          <p:spPr>
            <a:xfrm>
              <a:off x="4900493" y="3855484"/>
              <a:ext cx="249522" cy="151200"/>
            </a:xfrm>
            <a:prstGeom prst="rect">
              <a:avLst/>
            </a:prstGeom>
            <a:solidFill>
              <a:srgbClr val="E2231A">
                <a:alpha val="100000"/>
              </a:srgbClr>
            </a:solidFill>
          </p:spPr>
          <p:txBody>
            <a:bodyPr/>
            <a:lstStyle/>
            <a:p/>
          </p:txBody>
        </p:sp>
        <p:sp>
          <p:nvSpPr>
            <p:cNvPr id="35" name="rc35"/>
            <p:cNvSpPr/>
            <p:nvPr/>
          </p:nvSpPr>
          <p:spPr>
            <a:xfrm>
              <a:off x="5177741" y="3034683"/>
              <a:ext cx="249522" cy="972002"/>
            </a:xfrm>
            <a:prstGeom prst="rect">
              <a:avLst/>
            </a:prstGeom>
            <a:solidFill>
              <a:srgbClr val="E2231A">
                <a:alpha val="100000"/>
              </a:srgbClr>
            </a:solidFill>
          </p:spPr>
          <p:txBody>
            <a:bodyPr/>
            <a:lstStyle/>
            <a:p/>
          </p:txBody>
        </p:sp>
        <p:sp>
          <p:nvSpPr>
            <p:cNvPr id="36" name="rc36"/>
            <p:cNvSpPr/>
            <p:nvPr/>
          </p:nvSpPr>
          <p:spPr>
            <a:xfrm>
              <a:off x="5454988" y="3315483"/>
              <a:ext cx="249522" cy="691201"/>
            </a:xfrm>
            <a:prstGeom prst="rect">
              <a:avLst/>
            </a:prstGeom>
            <a:solidFill>
              <a:srgbClr val="E2231A">
                <a:alpha val="100000"/>
              </a:srgbClr>
            </a:solidFill>
          </p:spPr>
          <p:txBody>
            <a:bodyPr/>
            <a:lstStyle/>
            <a:p/>
          </p:txBody>
        </p:sp>
        <p:sp>
          <p:nvSpPr>
            <p:cNvPr id="37" name="rc37"/>
            <p:cNvSpPr/>
            <p:nvPr/>
          </p:nvSpPr>
          <p:spPr>
            <a:xfrm>
              <a:off x="5732236" y="3725884"/>
              <a:ext cx="249522" cy="280800"/>
            </a:xfrm>
            <a:prstGeom prst="rect">
              <a:avLst/>
            </a:prstGeom>
            <a:solidFill>
              <a:srgbClr val="E2231A">
                <a:alpha val="100000"/>
              </a:srgbClr>
            </a:solidFill>
          </p:spPr>
          <p:txBody>
            <a:bodyPr/>
            <a:lstStyle/>
            <a:p/>
          </p:txBody>
        </p:sp>
        <p:sp>
          <p:nvSpPr>
            <p:cNvPr id="38" name="rc38"/>
            <p:cNvSpPr/>
            <p:nvPr/>
          </p:nvSpPr>
          <p:spPr>
            <a:xfrm>
              <a:off x="6009484" y="3077883"/>
              <a:ext cx="249522" cy="928802"/>
            </a:xfrm>
            <a:prstGeom prst="rect">
              <a:avLst/>
            </a:prstGeom>
            <a:solidFill>
              <a:srgbClr val="E2231A">
                <a:alpha val="100000"/>
              </a:srgbClr>
            </a:solidFill>
          </p:spPr>
          <p:txBody>
            <a:bodyPr/>
            <a:lstStyle/>
            <a:p/>
          </p:txBody>
        </p:sp>
        <p:sp>
          <p:nvSpPr>
            <p:cNvPr id="39" name="rc39"/>
            <p:cNvSpPr/>
            <p:nvPr/>
          </p:nvSpPr>
          <p:spPr>
            <a:xfrm>
              <a:off x="6286731" y="3488284"/>
              <a:ext cx="249522" cy="518401"/>
            </a:xfrm>
            <a:prstGeom prst="rect">
              <a:avLst/>
            </a:prstGeom>
            <a:solidFill>
              <a:srgbClr val="E2231A">
                <a:alpha val="100000"/>
              </a:srgbClr>
            </a:solidFill>
          </p:spPr>
          <p:txBody>
            <a:bodyPr/>
            <a:lstStyle/>
            <a:p/>
          </p:txBody>
        </p:sp>
        <p:sp>
          <p:nvSpPr>
            <p:cNvPr id="40" name="rc40"/>
            <p:cNvSpPr/>
            <p:nvPr/>
          </p:nvSpPr>
          <p:spPr>
            <a:xfrm>
              <a:off x="6563979" y="3617884"/>
              <a:ext cx="249522" cy="388800"/>
            </a:xfrm>
            <a:prstGeom prst="rect">
              <a:avLst/>
            </a:prstGeom>
            <a:solidFill>
              <a:srgbClr val="E2231A">
                <a:alpha val="100000"/>
              </a:srgbClr>
            </a:solidFill>
          </p:spPr>
          <p:txBody>
            <a:bodyPr/>
            <a:lstStyle/>
            <a:p/>
          </p:txBody>
        </p:sp>
        <p:sp>
          <p:nvSpPr>
            <p:cNvPr id="41" name="rc41"/>
            <p:cNvSpPr/>
            <p:nvPr/>
          </p:nvSpPr>
          <p:spPr>
            <a:xfrm>
              <a:off x="6841227" y="3380283"/>
              <a:ext cx="249522" cy="626401"/>
            </a:xfrm>
            <a:prstGeom prst="rect">
              <a:avLst/>
            </a:prstGeom>
            <a:solidFill>
              <a:srgbClr val="E2231A">
                <a:alpha val="100000"/>
              </a:srgbClr>
            </a:solidFill>
          </p:spPr>
          <p:txBody>
            <a:bodyPr/>
            <a:lstStyle/>
            <a:p/>
          </p:txBody>
        </p:sp>
        <p:sp>
          <p:nvSpPr>
            <p:cNvPr id="42" name="rc42"/>
            <p:cNvSpPr/>
            <p:nvPr/>
          </p:nvSpPr>
          <p:spPr>
            <a:xfrm>
              <a:off x="7118474" y="3509884"/>
              <a:ext cx="249522" cy="496801"/>
            </a:xfrm>
            <a:prstGeom prst="rect">
              <a:avLst/>
            </a:prstGeom>
            <a:solidFill>
              <a:srgbClr val="E2231A">
                <a:alpha val="100000"/>
              </a:srgbClr>
            </a:solidFill>
          </p:spPr>
          <p:txBody>
            <a:bodyPr/>
            <a:lstStyle/>
            <a:p/>
          </p:txBody>
        </p:sp>
        <p:sp>
          <p:nvSpPr>
            <p:cNvPr id="43" name="rc43"/>
            <p:cNvSpPr/>
            <p:nvPr/>
          </p:nvSpPr>
          <p:spPr>
            <a:xfrm>
              <a:off x="7395722" y="3401883"/>
              <a:ext cx="249522" cy="604801"/>
            </a:xfrm>
            <a:prstGeom prst="rect">
              <a:avLst/>
            </a:prstGeom>
            <a:solidFill>
              <a:srgbClr val="E2231A">
                <a:alpha val="100000"/>
              </a:srgbClr>
            </a:solidFill>
          </p:spPr>
          <p:txBody>
            <a:bodyPr/>
            <a:lstStyle/>
            <a:p/>
          </p:txBody>
        </p:sp>
        <p:sp>
          <p:nvSpPr>
            <p:cNvPr id="44" name="rc44"/>
            <p:cNvSpPr/>
            <p:nvPr/>
          </p:nvSpPr>
          <p:spPr>
            <a:xfrm>
              <a:off x="7672970" y="3423483"/>
              <a:ext cx="249522" cy="583201"/>
            </a:xfrm>
            <a:prstGeom prst="rect">
              <a:avLst/>
            </a:prstGeom>
            <a:solidFill>
              <a:srgbClr val="E2231A">
                <a:alpha val="100000"/>
              </a:srgbClr>
            </a:solidFill>
          </p:spPr>
          <p:txBody>
            <a:bodyPr/>
            <a:lstStyle/>
            <a:p/>
          </p:txBody>
        </p:sp>
        <p:sp>
          <p:nvSpPr>
            <p:cNvPr id="45" name="rc45"/>
            <p:cNvSpPr/>
            <p:nvPr/>
          </p:nvSpPr>
          <p:spPr>
            <a:xfrm>
              <a:off x="7950217" y="3423483"/>
              <a:ext cx="249522" cy="583201"/>
            </a:xfrm>
            <a:prstGeom prst="rect">
              <a:avLst/>
            </a:prstGeom>
            <a:solidFill>
              <a:srgbClr val="E2231A">
                <a:alpha val="100000"/>
              </a:srgbClr>
            </a:solidFill>
          </p:spPr>
          <p:txBody>
            <a:bodyPr/>
            <a:lstStyle/>
            <a:p/>
          </p:txBody>
        </p:sp>
        <p:sp>
          <p:nvSpPr>
            <p:cNvPr id="46" name="rc46"/>
            <p:cNvSpPr/>
            <p:nvPr/>
          </p:nvSpPr>
          <p:spPr>
            <a:xfrm>
              <a:off x="1296273" y="3833884"/>
              <a:ext cx="249522" cy="0"/>
            </a:xfrm>
            <a:prstGeom prst="rect">
              <a:avLst/>
            </a:prstGeom>
            <a:solidFill>
              <a:srgbClr val="B3B3B3">
                <a:alpha val="100000"/>
              </a:srgbClr>
            </a:solidFill>
          </p:spPr>
          <p:txBody>
            <a:bodyPr/>
            <a:lstStyle/>
            <a:p/>
          </p:txBody>
        </p:sp>
        <p:sp>
          <p:nvSpPr>
            <p:cNvPr id="47" name="rc47"/>
            <p:cNvSpPr/>
            <p:nvPr/>
          </p:nvSpPr>
          <p:spPr>
            <a:xfrm>
              <a:off x="1850769" y="3812284"/>
              <a:ext cx="249522" cy="21600"/>
            </a:xfrm>
            <a:prstGeom prst="rect">
              <a:avLst/>
            </a:prstGeom>
            <a:solidFill>
              <a:srgbClr val="B3B3B3">
                <a:alpha val="100000"/>
              </a:srgbClr>
            </a:solidFill>
          </p:spPr>
          <p:txBody>
            <a:bodyPr/>
            <a:lstStyle/>
            <a:p/>
          </p:txBody>
        </p:sp>
        <p:sp>
          <p:nvSpPr>
            <p:cNvPr id="48" name="rc48"/>
            <p:cNvSpPr/>
            <p:nvPr/>
          </p:nvSpPr>
          <p:spPr>
            <a:xfrm>
              <a:off x="2128016" y="3639484"/>
              <a:ext cx="249522" cy="43200"/>
            </a:xfrm>
            <a:prstGeom prst="rect">
              <a:avLst/>
            </a:prstGeom>
            <a:solidFill>
              <a:srgbClr val="B3B3B3">
                <a:alpha val="100000"/>
              </a:srgbClr>
            </a:solidFill>
          </p:spPr>
          <p:txBody>
            <a:bodyPr/>
            <a:lstStyle/>
            <a:p/>
          </p:txBody>
        </p:sp>
        <p:sp>
          <p:nvSpPr>
            <p:cNvPr id="49" name="rc49"/>
            <p:cNvSpPr/>
            <p:nvPr/>
          </p:nvSpPr>
          <p:spPr>
            <a:xfrm>
              <a:off x="2405264" y="3682684"/>
              <a:ext cx="249522" cy="0"/>
            </a:xfrm>
            <a:prstGeom prst="rect">
              <a:avLst/>
            </a:prstGeom>
            <a:solidFill>
              <a:srgbClr val="B3B3B3">
                <a:alpha val="100000"/>
              </a:srgbClr>
            </a:solidFill>
          </p:spPr>
          <p:txBody>
            <a:bodyPr/>
            <a:lstStyle/>
            <a:p/>
          </p:txBody>
        </p:sp>
        <p:sp>
          <p:nvSpPr>
            <p:cNvPr id="50" name="rc50"/>
            <p:cNvSpPr/>
            <p:nvPr/>
          </p:nvSpPr>
          <p:spPr>
            <a:xfrm>
              <a:off x="2682512" y="3531484"/>
              <a:ext cx="249522" cy="324000"/>
            </a:xfrm>
            <a:prstGeom prst="rect">
              <a:avLst/>
            </a:prstGeom>
            <a:solidFill>
              <a:srgbClr val="B3B3B3">
                <a:alpha val="100000"/>
              </a:srgbClr>
            </a:solidFill>
          </p:spPr>
          <p:txBody>
            <a:bodyPr/>
            <a:lstStyle/>
            <a:p/>
          </p:txBody>
        </p:sp>
        <p:sp>
          <p:nvSpPr>
            <p:cNvPr id="51" name="rc51"/>
            <p:cNvSpPr/>
            <p:nvPr/>
          </p:nvSpPr>
          <p:spPr>
            <a:xfrm>
              <a:off x="2959759" y="3401883"/>
              <a:ext cx="249522" cy="453601"/>
            </a:xfrm>
            <a:prstGeom prst="rect">
              <a:avLst/>
            </a:prstGeom>
            <a:solidFill>
              <a:srgbClr val="B3B3B3">
                <a:alpha val="100000"/>
              </a:srgbClr>
            </a:solidFill>
          </p:spPr>
          <p:txBody>
            <a:bodyPr/>
            <a:lstStyle/>
            <a:p/>
          </p:txBody>
        </p:sp>
        <p:sp>
          <p:nvSpPr>
            <p:cNvPr id="52" name="rc52"/>
            <p:cNvSpPr/>
            <p:nvPr/>
          </p:nvSpPr>
          <p:spPr>
            <a:xfrm>
              <a:off x="3237007" y="3250683"/>
              <a:ext cx="249522" cy="604801"/>
            </a:xfrm>
            <a:prstGeom prst="rect">
              <a:avLst/>
            </a:prstGeom>
            <a:solidFill>
              <a:srgbClr val="B3B3B3">
                <a:alpha val="100000"/>
              </a:srgbClr>
            </a:solidFill>
          </p:spPr>
          <p:txBody>
            <a:bodyPr/>
            <a:lstStyle/>
            <a:p/>
          </p:txBody>
        </p:sp>
        <p:sp>
          <p:nvSpPr>
            <p:cNvPr id="53" name="rc53"/>
            <p:cNvSpPr/>
            <p:nvPr/>
          </p:nvSpPr>
          <p:spPr>
            <a:xfrm>
              <a:off x="3514255" y="3077883"/>
              <a:ext cx="249522" cy="777601"/>
            </a:xfrm>
            <a:prstGeom prst="rect">
              <a:avLst/>
            </a:prstGeom>
            <a:solidFill>
              <a:srgbClr val="B3B3B3">
                <a:alpha val="100000"/>
              </a:srgbClr>
            </a:solidFill>
          </p:spPr>
          <p:txBody>
            <a:bodyPr/>
            <a:lstStyle/>
            <a:p/>
          </p:txBody>
        </p:sp>
        <p:sp>
          <p:nvSpPr>
            <p:cNvPr id="54" name="rc54"/>
            <p:cNvSpPr/>
            <p:nvPr/>
          </p:nvSpPr>
          <p:spPr>
            <a:xfrm>
              <a:off x="3791502" y="3855484"/>
              <a:ext cx="249522" cy="0"/>
            </a:xfrm>
            <a:prstGeom prst="rect">
              <a:avLst/>
            </a:prstGeom>
            <a:solidFill>
              <a:srgbClr val="B3B3B3">
                <a:alpha val="100000"/>
              </a:srgbClr>
            </a:solidFill>
          </p:spPr>
          <p:txBody>
            <a:bodyPr/>
            <a:lstStyle/>
            <a:p/>
          </p:txBody>
        </p:sp>
        <p:sp>
          <p:nvSpPr>
            <p:cNvPr id="55" name="rc55"/>
            <p:cNvSpPr/>
            <p:nvPr/>
          </p:nvSpPr>
          <p:spPr>
            <a:xfrm>
              <a:off x="4068750" y="3855484"/>
              <a:ext cx="249522" cy="0"/>
            </a:xfrm>
            <a:prstGeom prst="rect">
              <a:avLst/>
            </a:prstGeom>
            <a:solidFill>
              <a:srgbClr val="B3B3B3">
                <a:alpha val="100000"/>
              </a:srgbClr>
            </a:solidFill>
          </p:spPr>
          <p:txBody>
            <a:bodyPr/>
            <a:lstStyle/>
            <a:p/>
          </p:txBody>
        </p:sp>
        <p:sp>
          <p:nvSpPr>
            <p:cNvPr id="56" name="rc56"/>
            <p:cNvSpPr/>
            <p:nvPr/>
          </p:nvSpPr>
          <p:spPr>
            <a:xfrm>
              <a:off x="4345998" y="3855484"/>
              <a:ext cx="249522" cy="0"/>
            </a:xfrm>
            <a:prstGeom prst="rect">
              <a:avLst/>
            </a:prstGeom>
            <a:solidFill>
              <a:srgbClr val="B3B3B3">
                <a:alpha val="100000"/>
              </a:srgbClr>
            </a:solidFill>
          </p:spPr>
          <p:txBody>
            <a:bodyPr/>
            <a:lstStyle/>
            <a:p/>
          </p:txBody>
        </p:sp>
        <p:sp>
          <p:nvSpPr>
            <p:cNvPr id="57" name="rc57"/>
            <p:cNvSpPr/>
            <p:nvPr/>
          </p:nvSpPr>
          <p:spPr>
            <a:xfrm>
              <a:off x="4623245" y="2905082"/>
              <a:ext cx="249522" cy="388800"/>
            </a:xfrm>
            <a:prstGeom prst="rect">
              <a:avLst/>
            </a:prstGeom>
            <a:solidFill>
              <a:srgbClr val="B3B3B3">
                <a:alpha val="100000"/>
              </a:srgbClr>
            </a:solidFill>
          </p:spPr>
          <p:txBody>
            <a:bodyPr/>
            <a:lstStyle/>
            <a:p/>
          </p:txBody>
        </p:sp>
        <p:sp>
          <p:nvSpPr>
            <p:cNvPr id="58" name="rc58"/>
            <p:cNvSpPr/>
            <p:nvPr/>
          </p:nvSpPr>
          <p:spPr>
            <a:xfrm>
              <a:off x="4900493" y="3315483"/>
              <a:ext cx="249522" cy="540001"/>
            </a:xfrm>
            <a:prstGeom prst="rect">
              <a:avLst/>
            </a:prstGeom>
            <a:solidFill>
              <a:srgbClr val="B3B3B3">
                <a:alpha val="100000"/>
              </a:srgbClr>
            </a:solidFill>
          </p:spPr>
          <p:txBody>
            <a:bodyPr/>
            <a:lstStyle/>
            <a:p/>
          </p:txBody>
        </p:sp>
        <p:sp>
          <p:nvSpPr>
            <p:cNvPr id="59" name="rc59"/>
            <p:cNvSpPr/>
            <p:nvPr/>
          </p:nvSpPr>
          <p:spPr>
            <a:xfrm>
              <a:off x="5177741" y="2581082"/>
              <a:ext cx="249522" cy="453601"/>
            </a:xfrm>
            <a:prstGeom prst="rect">
              <a:avLst/>
            </a:prstGeom>
            <a:solidFill>
              <a:srgbClr val="B3B3B3">
                <a:alpha val="100000"/>
              </a:srgbClr>
            </a:solidFill>
          </p:spPr>
          <p:txBody>
            <a:bodyPr/>
            <a:lstStyle/>
            <a:p/>
          </p:txBody>
        </p:sp>
        <p:sp>
          <p:nvSpPr>
            <p:cNvPr id="60" name="rc60"/>
            <p:cNvSpPr/>
            <p:nvPr/>
          </p:nvSpPr>
          <p:spPr>
            <a:xfrm>
              <a:off x="5454988" y="2624282"/>
              <a:ext cx="249522" cy="691201"/>
            </a:xfrm>
            <a:prstGeom prst="rect">
              <a:avLst/>
            </a:prstGeom>
            <a:solidFill>
              <a:srgbClr val="B3B3B3">
                <a:alpha val="100000"/>
              </a:srgbClr>
            </a:solidFill>
          </p:spPr>
          <p:txBody>
            <a:bodyPr/>
            <a:lstStyle/>
            <a:p/>
          </p:txBody>
        </p:sp>
        <p:sp>
          <p:nvSpPr>
            <p:cNvPr id="61" name="rc61"/>
            <p:cNvSpPr/>
            <p:nvPr/>
          </p:nvSpPr>
          <p:spPr>
            <a:xfrm>
              <a:off x="5732236" y="3466684"/>
              <a:ext cx="249522" cy="259200"/>
            </a:xfrm>
            <a:prstGeom prst="rect">
              <a:avLst/>
            </a:prstGeom>
            <a:solidFill>
              <a:srgbClr val="B3B3B3">
                <a:alpha val="100000"/>
              </a:srgbClr>
            </a:solidFill>
          </p:spPr>
          <p:txBody>
            <a:bodyPr/>
            <a:lstStyle/>
            <a:p/>
          </p:txBody>
        </p:sp>
        <p:sp>
          <p:nvSpPr>
            <p:cNvPr id="62" name="rc62"/>
            <p:cNvSpPr/>
            <p:nvPr/>
          </p:nvSpPr>
          <p:spPr>
            <a:xfrm>
              <a:off x="6286731" y="3466684"/>
              <a:ext cx="249522" cy="21600"/>
            </a:xfrm>
            <a:prstGeom prst="rect">
              <a:avLst/>
            </a:prstGeom>
            <a:solidFill>
              <a:srgbClr val="B3B3B3">
                <a:alpha val="100000"/>
              </a:srgbClr>
            </a:solidFill>
          </p:spPr>
          <p:txBody>
            <a:bodyPr/>
            <a:lstStyle/>
            <a:p/>
          </p:txBody>
        </p:sp>
        <p:sp>
          <p:nvSpPr>
            <p:cNvPr id="63" name="rc63"/>
            <p:cNvSpPr/>
            <p:nvPr/>
          </p:nvSpPr>
          <p:spPr>
            <a:xfrm>
              <a:off x="7118474" y="3250683"/>
              <a:ext cx="249522" cy="259200"/>
            </a:xfrm>
            <a:prstGeom prst="rect">
              <a:avLst/>
            </a:prstGeom>
            <a:solidFill>
              <a:srgbClr val="B3B3B3">
                <a:alpha val="100000"/>
              </a:srgbClr>
            </a:solidFill>
          </p:spPr>
          <p:txBody>
            <a:bodyPr/>
            <a:lstStyle/>
            <a:p/>
          </p:txBody>
        </p:sp>
        <p:sp>
          <p:nvSpPr>
            <p:cNvPr id="64" name="rc64"/>
            <p:cNvSpPr/>
            <p:nvPr/>
          </p:nvSpPr>
          <p:spPr>
            <a:xfrm>
              <a:off x="7395722" y="3142683"/>
              <a:ext cx="249522" cy="259200"/>
            </a:xfrm>
            <a:prstGeom prst="rect">
              <a:avLst/>
            </a:prstGeom>
            <a:solidFill>
              <a:srgbClr val="B3B3B3">
                <a:alpha val="100000"/>
              </a:srgbClr>
            </a:solidFill>
          </p:spPr>
          <p:txBody>
            <a:bodyPr/>
            <a:lstStyle/>
            <a:p/>
          </p:txBody>
        </p:sp>
        <p:sp>
          <p:nvSpPr>
            <p:cNvPr id="65" name="rc65"/>
            <p:cNvSpPr/>
            <p:nvPr/>
          </p:nvSpPr>
          <p:spPr>
            <a:xfrm>
              <a:off x="7672970" y="3272283"/>
              <a:ext cx="249522" cy="151200"/>
            </a:xfrm>
            <a:prstGeom prst="rect">
              <a:avLst/>
            </a:prstGeom>
            <a:solidFill>
              <a:srgbClr val="B3B3B3">
                <a:alpha val="100000"/>
              </a:srgbClr>
            </a:solidFill>
          </p:spPr>
          <p:txBody>
            <a:bodyPr/>
            <a:lstStyle/>
            <a:p/>
          </p:txBody>
        </p:sp>
        <p:sp>
          <p:nvSpPr>
            <p:cNvPr id="66" name="pl66"/>
            <p:cNvSpPr/>
            <p:nvPr/>
          </p:nvSpPr>
          <p:spPr>
            <a:xfrm>
              <a:off x="1421035" y="1226758"/>
              <a:ext cx="6653943" cy="252720"/>
            </a:xfrm>
            <a:custGeom>
              <a:avLst/>
              <a:pathLst>
                <a:path w="6653943" h="252720">
                  <a:moveTo>
                    <a:pt x="0" y="0"/>
                  </a:moveTo>
                  <a:lnTo>
                    <a:pt x="277247" y="252720"/>
                  </a:lnTo>
                  <a:lnTo>
                    <a:pt x="554495" y="0"/>
                  </a:lnTo>
                  <a:lnTo>
                    <a:pt x="831742" y="28080"/>
                  </a:lnTo>
                  <a:lnTo>
                    <a:pt x="1108990" y="28080"/>
                  </a:lnTo>
                  <a:lnTo>
                    <a:pt x="1386238" y="0"/>
                  </a:lnTo>
                  <a:lnTo>
                    <a:pt x="1663485" y="0"/>
                  </a:lnTo>
                  <a:lnTo>
                    <a:pt x="1940733" y="0"/>
                  </a:lnTo>
                  <a:lnTo>
                    <a:pt x="2217981" y="0"/>
                  </a:lnTo>
                  <a:lnTo>
                    <a:pt x="2495228" y="0"/>
                  </a:lnTo>
                  <a:lnTo>
                    <a:pt x="2772476" y="0"/>
                  </a:lnTo>
                  <a:lnTo>
                    <a:pt x="3049724" y="0"/>
                  </a:lnTo>
                  <a:lnTo>
                    <a:pt x="3326971" y="112320"/>
                  </a:lnTo>
                  <a:lnTo>
                    <a:pt x="3604219" y="0"/>
                  </a:lnTo>
                  <a:lnTo>
                    <a:pt x="3881467" y="168480"/>
                  </a:lnTo>
                  <a:lnTo>
                    <a:pt x="4158714" y="112320"/>
                  </a:lnTo>
                  <a:lnTo>
                    <a:pt x="4435962" y="28080"/>
                  </a:lnTo>
                  <a:lnTo>
                    <a:pt x="4713210" y="168480"/>
                  </a:lnTo>
                  <a:lnTo>
                    <a:pt x="4990457" y="84240"/>
                  </a:lnTo>
                  <a:lnTo>
                    <a:pt x="5267705" y="56160"/>
                  </a:lnTo>
                  <a:lnTo>
                    <a:pt x="5544953" y="112320"/>
                  </a:lnTo>
                  <a:lnTo>
                    <a:pt x="5822200" y="84240"/>
                  </a:lnTo>
                  <a:lnTo>
                    <a:pt x="6099448" y="112320"/>
                  </a:lnTo>
                  <a:lnTo>
                    <a:pt x="6376696" y="112320"/>
                  </a:lnTo>
                  <a:lnTo>
                    <a:pt x="6653943" y="112320"/>
                  </a:lnTo>
                </a:path>
              </a:pathLst>
            </a:custGeom>
            <a:ln w="27101" cap="flat">
              <a:solidFill>
                <a:srgbClr val="0058AB">
                  <a:alpha val="100000"/>
                </a:srgbClr>
              </a:solidFill>
              <a:prstDash val="solid"/>
              <a:round/>
            </a:ln>
          </p:spPr>
          <p:txBody>
            <a:bodyPr/>
            <a:lstStyle/>
            <a:p/>
          </p:txBody>
        </p:sp>
        <p:sp>
          <p:nvSpPr>
            <p:cNvPr id="67" name="pl67"/>
            <p:cNvSpPr/>
            <p:nvPr/>
          </p:nvSpPr>
          <p:spPr>
            <a:xfrm>
              <a:off x="1421035" y="1226758"/>
              <a:ext cx="6653943" cy="252720"/>
            </a:xfrm>
            <a:custGeom>
              <a:avLst/>
              <a:pathLst>
                <a:path w="6653943" h="252720">
                  <a:moveTo>
                    <a:pt x="0" y="0"/>
                  </a:moveTo>
                  <a:lnTo>
                    <a:pt x="277247" y="0"/>
                  </a:lnTo>
                  <a:lnTo>
                    <a:pt x="554495" y="0"/>
                  </a:lnTo>
                  <a:lnTo>
                    <a:pt x="831742" y="28080"/>
                  </a:lnTo>
                  <a:lnTo>
                    <a:pt x="1108990" y="28080"/>
                  </a:lnTo>
                  <a:lnTo>
                    <a:pt x="1386238" y="56160"/>
                  </a:lnTo>
                  <a:lnTo>
                    <a:pt x="1663485" y="84240"/>
                  </a:lnTo>
                  <a:lnTo>
                    <a:pt x="1940733" y="112320"/>
                  </a:lnTo>
                  <a:lnTo>
                    <a:pt x="2217981" y="140400"/>
                  </a:lnTo>
                  <a:lnTo>
                    <a:pt x="2495228" y="0"/>
                  </a:lnTo>
                  <a:lnTo>
                    <a:pt x="2772476" y="0"/>
                  </a:lnTo>
                  <a:lnTo>
                    <a:pt x="3049724" y="0"/>
                  </a:lnTo>
                  <a:lnTo>
                    <a:pt x="3326971" y="252720"/>
                  </a:lnTo>
                  <a:lnTo>
                    <a:pt x="3604219" y="140400"/>
                  </a:lnTo>
                  <a:lnTo>
                    <a:pt x="3881467" y="252720"/>
                  </a:lnTo>
                  <a:lnTo>
                    <a:pt x="4158714" y="252720"/>
                  </a:lnTo>
                  <a:lnTo>
                    <a:pt x="4435962" y="84240"/>
                  </a:lnTo>
                  <a:lnTo>
                    <a:pt x="4713210" y="112320"/>
                  </a:lnTo>
                  <a:lnTo>
                    <a:pt x="4990457" y="84240"/>
                  </a:lnTo>
                  <a:lnTo>
                    <a:pt x="5267705" y="28080"/>
                  </a:lnTo>
                  <a:lnTo>
                    <a:pt x="5544953" y="0"/>
                  </a:lnTo>
                  <a:lnTo>
                    <a:pt x="5822200" y="140400"/>
                  </a:lnTo>
                  <a:lnTo>
                    <a:pt x="6099448" y="168480"/>
                  </a:lnTo>
                  <a:lnTo>
                    <a:pt x="6376696" y="140400"/>
                  </a:lnTo>
                  <a:lnTo>
                    <a:pt x="6653943" y="56160"/>
                  </a:lnTo>
                </a:path>
              </a:pathLst>
            </a:custGeom>
            <a:ln w="27101" cap="flat">
              <a:solidFill>
                <a:srgbClr val="333333">
                  <a:alpha val="100000"/>
                </a:srgbClr>
              </a:solidFill>
              <a:prstDash val="solid"/>
              <a:round/>
            </a:ln>
          </p:spPr>
          <p:txBody>
            <a:bodyPr/>
            <a:lstStyle/>
            <a:p/>
          </p:txBody>
        </p:sp>
        <p:sp>
          <p:nvSpPr>
            <p:cNvPr id="68" name="tx68"/>
            <p:cNvSpPr/>
            <p:nvPr/>
          </p:nvSpPr>
          <p:spPr>
            <a:xfrm>
              <a:off x="661840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9" name="tx69"/>
            <p:cNvSpPr/>
            <p:nvPr/>
          </p:nvSpPr>
          <p:spPr>
            <a:xfrm>
              <a:off x="6895650"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0" name="tx70"/>
            <p:cNvSpPr/>
            <p:nvPr/>
          </p:nvSpPr>
          <p:spPr>
            <a:xfrm>
              <a:off x="7172898"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1" name="tx71"/>
            <p:cNvSpPr/>
            <p:nvPr/>
          </p:nvSpPr>
          <p:spPr>
            <a:xfrm>
              <a:off x="7450145"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2" name="tx72"/>
            <p:cNvSpPr/>
            <p:nvPr/>
          </p:nvSpPr>
          <p:spPr>
            <a:xfrm>
              <a:off x="7727393"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3" name="tx73"/>
            <p:cNvSpPr/>
            <p:nvPr/>
          </p:nvSpPr>
          <p:spPr>
            <a:xfrm>
              <a:off x="8004641"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4" name="tx74"/>
            <p:cNvSpPr/>
            <p:nvPr/>
          </p:nvSpPr>
          <p:spPr>
            <a:xfrm>
              <a:off x="6618402"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5" name="tx75"/>
            <p:cNvSpPr/>
            <p:nvPr/>
          </p:nvSpPr>
          <p:spPr>
            <a:xfrm>
              <a:off x="689565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6" name="tx76"/>
            <p:cNvSpPr/>
            <p:nvPr/>
          </p:nvSpPr>
          <p:spPr>
            <a:xfrm>
              <a:off x="7172898"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7" name="tx77"/>
            <p:cNvSpPr/>
            <p:nvPr/>
          </p:nvSpPr>
          <p:spPr>
            <a:xfrm>
              <a:off x="7450145"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8" name="tx78"/>
            <p:cNvSpPr/>
            <p:nvPr/>
          </p:nvSpPr>
          <p:spPr>
            <a:xfrm>
              <a:off x="7727393"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9" name="tx79"/>
            <p:cNvSpPr/>
            <p:nvPr/>
          </p:nvSpPr>
          <p:spPr>
            <a:xfrm>
              <a:off x="8004641"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80" name="tx80"/>
            <p:cNvSpPr/>
            <p:nvPr/>
          </p:nvSpPr>
          <p:spPr>
            <a:xfrm>
              <a:off x="1298947" y="371584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1" name="tx81"/>
            <p:cNvSpPr/>
            <p:nvPr/>
          </p:nvSpPr>
          <p:spPr>
            <a:xfrm>
              <a:off x="2685185" y="341344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2" name="tx82"/>
            <p:cNvSpPr/>
            <p:nvPr/>
          </p:nvSpPr>
          <p:spPr>
            <a:xfrm>
              <a:off x="4071423" y="373744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3" name="tx83"/>
            <p:cNvSpPr/>
            <p:nvPr/>
          </p:nvSpPr>
          <p:spPr>
            <a:xfrm>
              <a:off x="5457662" y="250624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4" name="tx84"/>
            <p:cNvSpPr/>
            <p:nvPr/>
          </p:nvSpPr>
          <p:spPr>
            <a:xfrm>
              <a:off x="7121148" y="313264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5" name="tx85"/>
            <p:cNvSpPr/>
            <p:nvPr/>
          </p:nvSpPr>
          <p:spPr>
            <a:xfrm>
              <a:off x="7398395" y="302464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6" name="tx86"/>
            <p:cNvSpPr/>
            <p:nvPr/>
          </p:nvSpPr>
          <p:spPr>
            <a:xfrm>
              <a:off x="7675643" y="315424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7" name="tx87"/>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8" name="tx88"/>
            <p:cNvSpPr/>
            <p:nvPr/>
          </p:nvSpPr>
          <p:spPr>
            <a:xfrm>
              <a:off x="733081" y="28745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9" name="tx89"/>
            <p:cNvSpPr/>
            <p:nvPr/>
          </p:nvSpPr>
          <p:spPr>
            <a:xfrm>
              <a:off x="655386" y="17945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0" name="tx9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2" name="tx9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3" name="tx9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4" name="tx9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5" name="tx9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479988" y="2466929"/>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06" name="tx10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7" name="pl107"/>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8" name="pl108"/>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9" name="tx109"/>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0" name="tx110"/>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1" name="rc111"/>
            <p:cNvSpPr/>
            <p:nvPr/>
          </p:nvSpPr>
          <p:spPr>
            <a:xfrm>
              <a:off x="4678790" y="4909475"/>
              <a:ext cx="201456" cy="201456"/>
            </a:xfrm>
            <a:prstGeom prst="rect">
              <a:avLst/>
            </a:prstGeom>
            <a:solidFill>
              <a:srgbClr val="E2231A">
                <a:alpha val="100000"/>
              </a:srgbClr>
            </a:solidFill>
          </p:spPr>
          <p:txBody>
            <a:bodyPr/>
            <a:lstStyle/>
            <a:p/>
          </p:txBody>
        </p:sp>
        <p:sp>
          <p:nvSpPr>
            <p:cNvPr id="112" name="rc112"/>
            <p:cNvSpPr/>
            <p:nvPr/>
          </p:nvSpPr>
          <p:spPr>
            <a:xfrm>
              <a:off x="5642950" y="4909475"/>
              <a:ext cx="201456" cy="201456"/>
            </a:xfrm>
            <a:prstGeom prst="rect">
              <a:avLst/>
            </a:prstGeom>
            <a:solidFill>
              <a:srgbClr val="B3B3B3">
                <a:alpha val="100000"/>
              </a:srgbClr>
            </a:solidFill>
          </p:spPr>
          <p:txBody>
            <a:bodyPr/>
            <a:lstStyle/>
            <a:p/>
          </p:txBody>
        </p:sp>
        <p:sp>
          <p:nvSpPr>
            <p:cNvPr id="113" name="tx113"/>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4" name="tx114"/>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5" name="tx115"/>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6" name="tx116"/>
            <p:cNvSpPr/>
            <p:nvPr/>
          </p:nvSpPr>
          <p:spPr>
            <a:xfrm>
              <a:off x="951100" y="660204"/>
              <a:ext cx="24415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Kitts and Nevis, 2000-2024</a:t>
              </a:r>
            </a:p>
          </p:txBody>
        </p:sp>
        <p:sp>
          <p:nvSpPr>
            <p:cNvPr id="117" name="pl117"/>
            <p:cNvSpPr/>
            <p:nvPr/>
          </p:nvSpPr>
          <p:spPr>
            <a:xfrm>
              <a:off x="23114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3419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3723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4027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4" name="pl12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3267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35713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38756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296273" y="5774644"/>
              <a:ext cx="3654776" cy="162162"/>
            </a:xfrm>
            <a:prstGeom prst="rect">
              <a:avLst/>
            </a:prstGeom>
            <a:solidFill>
              <a:srgbClr val="E2231A">
                <a:alpha val="100000"/>
              </a:srgbClr>
            </a:solidFill>
          </p:spPr>
          <p:txBody>
            <a:bodyPr/>
            <a:lstStyle/>
            <a:p/>
          </p:txBody>
        </p:sp>
        <p:sp>
          <p:nvSpPr>
            <p:cNvPr id="129" name="rc129"/>
            <p:cNvSpPr/>
            <p:nvPr/>
          </p:nvSpPr>
          <p:spPr>
            <a:xfrm>
              <a:off x="1296273" y="5571941"/>
              <a:ext cx="5482164" cy="162162"/>
            </a:xfrm>
            <a:prstGeom prst="rect">
              <a:avLst/>
            </a:prstGeom>
            <a:solidFill>
              <a:srgbClr val="E2231A">
                <a:alpha val="100000"/>
              </a:srgbClr>
            </a:solidFill>
          </p:spPr>
          <p:txBody>
            <a:bodyPr/>
            <a:lstStyle/>
            <a:p/>
          </p:txBody>
        </p:sp>
        <p:sp>
          <p:nvSpPr>
            <p:cNvPr id="130" name="rc130"/>
            <p:cNvSpPr/>
            <p:nvPr/>
          </p:nvSpPr>
          <p:spPr>
            <a:xfrm>
              <a:off x="1296273" y="5369238"/>
              <a:ext cx="5482164" cy="162162"/>
            </a:xfrm>
            <a:prstGeom prst="rect">
              <a:avLst/>
            </a:prstGeom>
            <a:solidFill>
              <a:srgbClr val="E2231A">
                <a:alpha val="100000"/>
              </a:srgbClr>
            </a:solidFill>
          </p:spPr>
          <p:txBody>
            <a:bodyPr/>
            <a:lstStyle/>
            <a:p/>
          </p:txBody>
        </p:sp>
        <p:sp>
          <p:nvSpPr>
            <p:cNvPr id="131" name="rc131"/>
            <p:cNvSpPr/>
            <p:nvPr/>
          </p:nvSpPr>
          <p:spPr>
            <a:xfrm>
              <a:off x="6778438" y="5571941"/>
              <a:ext cx="1421301" cy="162162"/>
            </a:xfrm>
            <a:prstGeom prst="rect">
              <a:avLst/>
            </a:prstGeom>
            <a:solidFill>
              <a:srgbClr val="B3B3B3">
                <a:alpha val="100000"/>
              </a:srgbClr>
            </a:solidFill>
          </p:spPr>
          <p:txBody>
            <a:bodyPr/>
            <a:lstStyle/>
            <a:p/>
          </p:txBody>
        </p:sp>
        <p:sp>
          <p:nvSpPr>
            <p:cNvPr id="132" name="tx132"/>
            <p:cNvSpPr/>
            <p:nvPr/>
          </p:nvSpPr>
          <p:spPr>
            <a:xfrm>
              <a:off x="8329967"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33" name="tx13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24901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527944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7309873"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0" name="tx140"/>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1" name="tx14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95%. This is lower than in 2019, where coverage was 97%.
&lt;100 children missed their routine first dose of measles vaccine.
MCV2 is typically administered to children between 18 months and five years old. MCV2 coverage increased to 97%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57132"/>
            </a:xfrm>
            <a:custGeom>
              <a:avLst/>
              <a:pathLst>
                <a:path w="3397293" h="257132">
                  <a:moveTo>
                    <a:pt x="0" y="0"/>
                  </a:moveTo>
                  <a:lnTo>
                    <a:pt x="141553" y="257132"/>
                  </a:lnTo>
                  <a:lnTo>
                    <a:pt x="283107" y="0"/>
                  </a:lnTo>
                  <a:lnTo>
                    <a:pt x="424661" y="28570"/>
                  </a:lnTo>
                  <a:lnTo>
                    <a:pt x="566215" y="28570"/>
                  </a:lnTo>
                  <a:lnTo>
                    <a:pt x="707769" y="0"/>
                  </a:lnTo>
                  <a:lnTo>
                    <a:pt x="849323" y="0"/>
                  </a:lnTo>
                  <a:lnTo>
                    <a:pt x="990877" y="0"/>
                  </a:lnTo>
                  <a:lnTo>
                    <a:pt x="1132431" y="0"/>
                  </a:lnTo>
                  <a:lnTo>
                    <a:pt x="1273984" y="0"/>
                  </a:lnTo>
                  <a:lnTo>
                    <a:pt x="1415538" y="0"/>
                  </a:lnTo>
                  <a:lnTo>
                    <a:pt x="1557092" y="0"/>
                  </a:lnTo>
                  <a:lnTo>
                    <a:pt x="1698646" y="114281"/>
                  </a:lnTo>
                  <a:lnTo>
                    <a:pt x="1840200" y="0"/>
                  </a:lnTo>
                  <a:lnTo>
                    <a:pt x="1981754" y="171421"/>
                  </a:lnTo>
                  <a:lnTo>
                    <a:pt x="2123308" y="114281"/>
                  </a:lnTo>
                  <a:lnTo>
                    <a:pt x="2264862" y="28570"/>
                  </a:lnTo>
                  <a:lnTo>
                    <a:pt x="2406416" y="171421"/>
                  </a:lnTo>
                  <a:lnTo>
                    <a:pt x="2547969" y="85710"/>
                  </a:lnTo>
                  <a:lnTo>
                    <a:pt x="2689523" y="57140"/>
                  </a:lnTo>
                  <a:lnTo>
                    <a:pt x="2831077" y="114281"/>
                  </a:lnTo>
                  <a:lnTo>
                    <a:pt x="2972631" y="85710"/>
                  </a:lnTo>
                  <a:lnTo>
                    <a:pt x="3114185" y="114281"/>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57132"/>
            </a:xfrm>
            <a:custGeom>
              <a:avLst/>
              <a:pathLst>
                <a:path w="3397293" h="257132">
                  <a:moveTo>
                    <a:pt x="0" y="0"/>
                  </a:moveTo>
                  <a:lnTo>
                    <a:pt x="141553" y="257132"/>
                  </a:lnTo>
                  <a:lnTo>
                    <a:pt x="283107" y="0"/>
                  </a:lnTo>
                  <a:lnTo>
                    <a:pt x="424661" y="28570"/>
                  </a:lnTo>
                  <a:lnTo>
                    <a:pt x="566215" y="28570"/>
                  </a:lnTo>
                  <a:lnTo>
                    <a:pt x="707769" y="0"/>
                  </a:lnTo>
                  <a:lnTo>
                    <a:pt x="849323" y="0"/>
                  </a:lnTo>
                  <a:lnTo>
                    <a:pt x="990877" y="0"/>
                  </a:lnTo>
                  <a:lnTo>
                    <a:pt x="1132431" y="0"/>
                  </a:lnTo>
                  <a:lnTo>
                    <a:pt x="1273984" y="0"/>
                  </a:lnTo>
                  <a:lnTo>
                    <a:pt x="1415538" y="0"/>
                  </a:lnTo>
                  <a:lnTo>
                    <a:pt x="1557092" y="0"/>
                  </a:lnTo>
                  <a:lnTo>
                    <a:pt x="1698646" y="114281"/>
                  </a:lnTo>
                  <a:lnTo>
                    <a:pt x="1840200" y="0"/>
                  </a:lnTo>
                  <a:lnTo>
                    <a:pt x="1981754" y="171421"/>
                  </a:lnTo>
                  <a:lnTo>
                    <a:pt x="2123308" y="114281"/>
                  </a:lnTo>
                  <a:lnTo>
                    <a:pt x="2264862" y="28570"/>
                  </a:lnTo>
                  <a:lnTo>
                    <a:pt x="2406416" y="171421"/>
                  </a:lnTo>
                  <a:lnTo>
                    <a:pt x="2547969" y="85710"/>
                  </a:lnTo>
                  <a:lnTo>
                    <a:pt x="2689523" y="57140"/>
                  </a:lnTo>
                  <a:lnTo>
                    <a:pt x="2831077" y="114281"/>
                  </a:lnTo>
                  <a:lnTo>
                    <a:pt x="2972631" y="85710"/>
                  </a:lnTo>
                  <a:lnTo>
                    <a:pt x="3114185" y="114281"/>
                  </a:lnTo>
                  <a:lnTo>
                    <a:pt x="3255739" y="114281"/>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57132"/>
            </a:xfrm>
            <a:custGeom>
              <a:avLst/>
              <a:pathLst>
                <a:path w="3397293" h="257132">
                  <a:moveTo>
                    <a:pt x="0" y="0"/>
                  </a:moveTo>
                  <a:lnTo>
                    <a:pt x="141553" y="257132"/>
                  </a:lnTo>
                  <a:lnTo>
                    <a:pt x="283107" y="0"/>
                  </a:lnTo>
                  <a:lnTo>
                    <a:pt x="424661" y="28570"/>
                  </a:lnTo>
                  <a:lnTo>
                    <a:pt x="566215" y="28570"/>
                  </a:lnTo>
                  <a:lnTo>
                    <a:pt x="707769" y="0"/>
                  </a:lnTo>
                  <a:lnTo>
                    <a:pt x="849323" y="0"/>
                  </a:lnTo>
                  <a:lnTo>
                    <a:pt x="990877" y="0"/>
                  </a:lnTo>
                  <a:lnTo>
                    <a:pt x="1132431" y="0"/>
                  </a:lnTo>
                  <a:lnTo>
                    <a:pt x="1273984" y="0"/>
                  </a:lnTo>
                  <a:lnTo>
                    <a:pt x="1415538" y="0"/>
                  </a:lnTo>
                  <a:lnTo>
                    <a:pt x="1557092" y="0"/>
                  </a:lnTo>
                  <a:lnTo>
                    <a:pt x="1698646" y="114281"/>
                  </a:lnTo>
                  <a:lnTo>
                    <a:pt x="1840200" y="0"/>
                  </a:lnTo>
                  <a:lnTo>
                    <a:pt x="1981754" y="171421"/>
                  </a:lnTo>
                  <a:lnTo>
                    <a:pt x="2123308" y="114281"/>
                  </a:lnTo>
                  <a:lnTo>
                    <a:pt x="2264862" y="28570"/>
                  </a:lnTo>
                  <a:lnTo>
                    <a:pt x="2406416" y="171421"/>
                  </a:lnTo>
                  <a:lnTo>
                    <a:pt x="2547969" y="85710"/>
                  </a:lnTo>
                  <a:lnTo>
                    <a:pt x="2689523" y="57140"/>
                  </a:lnTo>
                  <a:lnTo>
                    <a:pt x="2831077" y="114281"/>
                  </a:lnTo>
                  <a:lnTo>
                    <a:pt x="2972631" y="85710"/>
                  </a:lnTo>
                  <a:lnTo>
                    <a:pt x="3114185" y="114281"/>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56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569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5327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1573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2791" y="4830005"/>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Kitts and Nevis</a:t>
              </a:r>
            </a:p>
          </p:txBody>
        </p:sp>
        <p:sp>
          <p:nvSpPr>
            <p:cNvPr id="60" name="tx60"/>
            <p:cNvSpPr/>
            <p:nvPr/>
          </p:nvSpPr>
          <p:spPr>
            <a:xfrm>
              <a:off x="322037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82830"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121110" y="471005"/>
              <a:ext cx="33970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Saint Kitts and Nevis,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3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0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186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24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420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59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74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65622"/>
              <a:ext cx="3397293" cy="794084"/>
            </a:xfrm>
            <a:custGeom>
              <a:avLst/>
              <a:pathLst>
                <a:path w="3397293" h="794084">
                  <a:moveTo>
                    <a:pt x="0" y="0"/>
                  </a:moveTo>
                  <a:lnTo>
                    <a:pt x="141553" y="794084"/>
                  </a:lnTo>
                  <a:lnTo>
                    <a:pt x="283107" y="0"/>
                  </a:lnTo>
                  <a:lnTo>
                    <a:pt x="424661" y="88231"/>
                  </a:lnTo>
                  <a:lnTo>
                    <a:pt x="566215" y="88231"/>
                  </a:lnTo>
                  <a:lnTo>
                    <a:pt x="707769" y="0"/>
                  </a:lnTo>
                  <a:lnTo>
                    <a:pt x="849323" y="0"/>
                  </a:lnTo>
                  <a:lnTo>
                    <a:pt x="990877" y="0"/>
                  </a:lnTo>
                  <a:lnTo>
                    <a:pt x="1132431" y="0"/>
                  </a:lnTo>
                  <a:lnTo>
                    <a:pt x="1273984" y="0"/>
                  </a:lnTo>
                  <a:lnTo>
                    <a:pt x="1415538" y="0"/>
                  </a:lnTo>
                  <a:lnTo>
                    <a:pt x="1557092" y="0"/>
                  </a:lnTo>
                  <a:lnTo>
                    <a:pt x="1698646" y="352926"/>
                  </a:lnTo>
                  <a:lnTo>
                    <a:pt x="1840200" y="0"/>
                  </a:lnTo>
                  <a:lnTo>
                    <a:pt x="1981754" y="529389"/>
                  </a:lnTo>
                  <a:lnTo>
                    <a:pt x="2123308" y="352926"/>
                  </a:lnTo>
                  <a:lnTo>
                    <a:pt x="2264862" y="88231"/>
                  </a:lnTo>
                  <a:lnTo>
                    <a:pt x="2406416" y="529389"/>
                  </a:lnTo>
                  <a:lnTo>
                    <a:pt x="2547969" y="264694"/>
                  </a:lnTo>
                  <a:lnTo>
                    <a:pt x="2689523" y="176463"/>
                  </a:lnTo>
                  <a:lnTo>
                    <a:pt x="2831077" y="352926"/>
                  </a:lnTo>
                  <a:lnTo>
                    <a:pt x="2972631" y="264694"/>
                  </a:lnTo>
                  <a:lnTo>
                    <a:pt x="3114185" y="352926"/>
                  </a:lnTo>
                  <a:lnTo>
                    <a:pt x="3255739" y="352926"/>
                  </a:lnTo>
                  <a:lnTo>
                    <a:pt x="3397293" y="352926"/>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42085"/>
              <a:ext cx="3397293" cy="1323474"/>
            </a:xfrm>
            <a:custGeom>
              <a:avLst/>
              <a:pathLst>
                <a:path w="3397293" h="1323474">
                  <a:moveTo>
                    <a:pt x="0" y="1323474"/>
                  </a:moveTo>
                  <a:lnTo>
                    <a:pt x="141553" y="1235243"/>
                  </a:lnTo>
                  <a:lnTo>
                    <a:pt x="283107" y="1235243"/>
                  </a:lnTo>
                  <a:lnTo>
                    <a:pt x="424661" y="1147011"/>
                  </a:lnTo>
                  <a:lnTo>
                    <a:pt x="566215" y="970548"/>
                  </a:lnTo>
                  <a:lnTo>
                    <a:pt x="707769" y="794084"/>
                  </a:lnTo>
                  <a:lnTo>
                    <a:pt x="849323" y="617621"/>
                  </a:lnTo>
                  <a:lnTo>
                    <a:pt x="990877" y="617621"/>
                  </a:lnTo>
                  <a:lnTo>
                    <a:pt x="1132431" y="441158"/>
                  </a:lnTo>
                  <a:lnTo>
                    <a:pt x="1273984" y="264694"/>
                  </a:lnTo>
                  <a:lnTo>
                    <a:pt x="1415538" y="176463"/>
                  </a:lnTo>
                  <a:lnTo>
                    <a:pt x="1557092" y="176463"/>
                  </a:lnTo>
                  <a:lnTo>
                    <a:pt x="1698646" y="176463"/>
                  </a:lnTo>
                  <a:lnTo>
                    <a:pt x="1840200" y="176463"/>
                  </a:lnTo>
                  <a:lnTo>
                    <a:pt x="1981754" y="176463"/>
                  </a:lnTo>
                  <a:lnTo>
                    <a:pt x="2123308" y="176463"/>
                  </a:lnTo>
                  <a:lnTo>
                    <a:pt x="2264862" y="88231"/>
                  </a:lnTo>
                  <a:lnTo>
                    <a:pt x="2406416" y="88231"/>
                  </a:lnTo>
                  <a:lnTo>
                    <a:pt x="2547969" y="0"/>
                  </a:lnTo>
                  <a:lnTo>
                    <a:pt x="2689523" y="0"/>
                  </a:lnTo>
                  <a:lnTo>
                    <a:pt x="2831077" y="264694"/>
                  </a:lnTo>
                  <a:lnTo>
                    <a:pt x="2972631" y="441158"/>
                  </a:lnTo>
                  <a:lnTo>
                    <a:pt x="3114185" y="264694"/>
                  </a:lnTo>
                  <a:lnTo>
                    <a:pt x="3255739" y="264694"/>
                  </a:lnTo>
                  <a:lnTo>
                    <a:pt x="3397293" y="176463"/>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48000"/>
              <a:ext cx="3397293" cy="1235243"/>
            </a:xfrm>
            <a:custGeom>
              <a:avLst/>
              <a:pathLst>
                <a:path w="3397293" h="1235243">
                  <a:moveTo>
                    <a:pt x="0" y="176463"/>
                  </a:moveTo>
                  <a:lnTo>
                    <a:pt x="141553" y="0"/>
                  </a:lnTo>
                  <a:lnTo>
                    <a:pt x="283107" y="176463"/>
                  </a:lnTo>
                  <a:lnTo>
                    <a:pt x="424661" y="88231"/>
                  </a:lnTo>
                  <a:lnTo>
                    <a:pt x="566215" y="176463"/>
                  </a:lnTo>
                  <a:lnTo>
                    <a:pt x="707769" y="264694"/>
                  </a:lnTo>
                  <a:lnTo>
                    <a:pt x="849323" y="88231"/>
                  </a:lnTo>
                  <a:lnTo>
                    <a:pt x="990877" y="88231"/>
                  </a:lnTo>
                  <a:lnTo>
                    <a:pt x="1132431" y="0"/>
                  </a:lnTo>
                  <a:lnTo>
                    <a:pt x="1273984" y="88231"/>
                  </a:lnTo>
                  <a:lnTo>
                    <a:pt x="1415538" y="176463"/>
                  </a:lnTo>
                  <a:lnTo>
                    <a:pt x="1557092" y="88231"/>
                  </a:lnTo>
                  <a:lnTo>
                    <a:pt x="1698646" y="0"/>
                  </a:lnTo>
                  <a:lnTo>
                    <a:pt x="1840200" y="264694"/>
                  </a:lnTo>
                  <a:lnTo>
                    <a:pt x="1981754" y="176463"/>
                  </a:lnTo>
                  <a:lnTo>
                    <a:pt x="2123308" y="176463"/>
                  </a:lnTo>
                  <a:lnTo>
                    <a:pt x="2264862" y="176463"/>
                  </a:lnTo>
                  <a:lnTo>
                    <a:pt x="2406416" y="794084"/>
                  </a:lnTo>
                  <a:lnTo>
                    <a:pt x="2547969" y="352926"/>
                  </a:lnTo>
                  <a:lnTo>
                    <a:pt x="2689523" y="794084"/>
                  </a:lnTo>
                  <a:lnTo>
                    <a:pt x="2831077" y="970548"/>
                  </a:lnTo>
                  <a:lnTo>
                    <a:pt x="2972631" y="1058779"/>
                  </a:lnTo>
                  <a:lnTo>
                    <a:pt x="3114185" y="1235243"/>
                  </a:lnTo>
                  <a:lnTo>
                    <a:pt x="3255739" y="1058779"/>
                  </a:lnTo>
                  <a:lnTo>
                    <a:pt x="3397293" y="79408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4208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65622"/>
              <a:ext cx="3397293" cy="794084"/>
            </a:xfrm>
            <a:custGeom>
              <a:avLst/>
              <a:pathLst>
                <a:path w="3397293" h="794084">
                  <a:moveTo>
                    <a:pt x="0" y="0"/>
                  </a:moveTo>
                  <a:lnTo>
                    <a:pt x="141553" y="794084"/>
                  </a:lnTo>
                  <a:lnTo>
                    <a:pt x="283107" y="0"/>
                  </a:lnTo>
                  <a:lnTo>
                    <a:pt x="424661" y="88231"/>
                  </a:lnTo>
                  <a:lnTo>
                    <a:pt x="566215" y="88231"/>
                  </a:lnTo>
                  <a:lnTo>
                    <a:pt x="707769" y="0"/>
                  </a:lnTo>
                  <a:lnTo>
                    <a:pt x="849323" y="0"/>
                  </a:lnTo>
                  <a:lnTo>
                    <a:pt x="990877" y="0"/>
                  </a:lnTo>
                  <a:lnTo>
                    <a:pt x="1132431" y="0"/>
                  </a:lnTo>
                  <a:lnTo>
                    <a:pt x="1273984" y="0"/>
                  </a:lnTo>
                  <a:lnTo>
                    <a:pt x="1415538" y="0"/>
                  </a:lnTo>
                  <a:lnTo>
                    <a:pt x="1557092" y="0"/>
                  </a:lnTo>
                  <a:lnTo>
                    <a:pt x="1698646" y="352926"/>
                  </a:lnTo>
                  <a:lnTo>
                    <a:pt x="1840200" y="0"/>
                  </a:lnTo>
                  <a:lnTo>
                    <a:pt x="1981754" y="529389"/>
                  </a:lnTo>
                  <a:lnTo>
                    <a:pt x="2123308" y="352926"/>
                  </a:lnTo>
                  <a:lnTo>
                    <a:pt x="2264862" y="88231"/>
                  </a:lnTo>
                  <a:lnTo>
                    <a:pt x="2406416" y="529389"/>
                  </a:lnTo>
                  <a:lnTo>
                    <a:pt x="2547969" y="264694"/>
                  </a:lnTo>
                  <a:lnTo>
                    <a:pt x="2689523" y="176463"/>
                  </a:lnTo>
                  <a:lnTo>
                    <a:pt x="2831077" y="352926"/>
                  </a:lnTo>
                  <a:lnTo>
                    <a:pt x="2972631" y="264694"/>
                  </a:lnTo>
                  <a:lnTo>
                    <a:pt x="3114185" y="352926"/>
                  </a:lnTo>
                  <a:lnTo>
                    <a:pt x="3255739" y="352926"/>
                  </a:lnTo>
                  <a:lnTo>
                    <a:pt x="3397293" y="352926"/>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06830"/>
              <a:ext cx="0" cy="758792"/>
            </a:xfrm>
            <a:custGeom>
              <a:avLst/>
              <a:pathLst>
                <a:path w="0" h="758792">
                  <a:moveTo>
                    <a:pt x="0" y="75879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06830"/>
              <a:ext cx="0" cy="758792"/>
            </a:xfrm>
            <a:custGeom>
              <a:avLst/>
              <a:pathLst>
                <a:path w="0" h="758792">
                  <a:moveTo>
                    <a:pt x="0" y="75879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06830"/>
              <a:ext cx="0" cy="758792"/>
            </a:xfrm>
            <a:custGeom>
              <a:avLst/>
              <a:pathLst>
                <a:path w="0" h="758792">
                  <a:moveTo>
                    <a:pt x="0" y="75879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06830"/>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06830"/>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06830"/>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65622"/>
              <a:ext cx="3397293" cy="794084"/>
            </a:xfrm>
            <a:custGeom>
              <a:avLst/>
              <a:pathLst>
                <a:path w="3397293" h="794084">
                  <a:moveTo>
                    <a:pt x="0" y="0"/>
                  </a:moveTo>
                  <a:lnTo>
                    <a:pt x="141553" y="794084"/>
                  </a:lnTo>
                  <a:lnTo>
                    <a:pt x="283107" y="0"/>
                  </a:lnTo>
                  <a:lnTo>
                    <a:pt x="424661" y="88231"/>
                  </a:lnTo>
                  <a:lnTo>
                    <a:pt x="566215" y="88231"/>
                  </a:lnTo>
                  <a:lnTo>
                    <a:pt x="707769" y="0"/>
                  </a:lnTo>
                  <a:lnTo>
                    <a:pt x="849323" y="0"/>
                  </a:lnTo>
                  <a:lnTo>
                    <a:pt x="990877" y="0"/>
                  </a:lnTo>
                  <a:lnTo>
                    <a:pt x="1132431" y="0"/>
                  </a:lnTo>
                  <a:lnTo>
                    <a:pt x="1273984" y="0"/>
                  </a:lnTo>
                  <a:lnTo>
                    <a:pt x="1415538" y="0"/>
                  </a:lnTo>
                  <a:lnTo>
                    <a:pt x="1557092" y="0"/>
                  </a:lnTo>
                  <a:lnTo>
                    <a:pt x="1698646" y="352926"/>
                  </a:lnTo>
                  <a:lnTo>
                    <a:pt x="1840200" y="0"/>
                  </a:lnTo>
                  <a:lnTo>
                    <a:pt x="1981754" y="529389"/>
                  </a:lnTo>
                  <a:lnTo>
                    <a:pt x="2123308" y="352926"/>
                  </a:lnTo>
                  <a:lnTo>
                    <a:pt x="2264862" y="88231"/>
                  </a:lnTo>
                  <a:lnTo>
                    <a:pt x="2406416" y="529389"/>
                  </a:lnTo>
                  <a:lnTo>
                    <a:pt x="2547969" y="264694"/>
                  </a:lnTo>
                  <a:lnTo>
                    <a:pt x="2689523" y="176463"/>
                  </a:lnTo>
                  <a:lnTo>
                    <a:pt x="2831077" y="352926"/>
                  </a:lnTo>
                  <a:lnTo>
                    <a:pt x="2972631" y="264694"/>
                  </a:lnTo>
                  <a:lnTo>
                    <a:pt x="3114185" y="352926"/>
                  </a:lnTo>
                  <a:lnTo>
                    <a:pt x="3255739" y="352926"/>
                  </a:lnTo>
                  <a:lnTo>
                    <a:pt x="3397293" y="352926"/>
                  </a:lnTo>
                </a:path>
              </a:pathLst>
            </a:custGeom>
            <a:ln w="27101" cap="flat">
              <a:solidFill>
                <a:srgbClr val="0058AB">
                  <a:alpha val="100000"/>
                </a:srgbClr>
              </a:solidFill>
              <a:prstDash val="solid"/>
              <a:round/>
            </a:ln>
          </p:spPr>
          <p:txBody>
            <a:bodyPr/>
            <a:lstStyle/>
            <a:p/>
          </p:txBody>
        </p:sp>
        <p:sp>
          <p:nvSpPr>
            <p:cNvPr id="91" name="tx91"/>
            <p:cNvSpPr/>
            <p:nvPr/>
          </p:nvSpPr>
          <p:spPr>
            <a:xfrm>
              <a:off x="5407519" y="1532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115288" y="1532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823058" y="1532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512777"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09704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501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722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899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07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53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2239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2239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26997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803242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89490" y="4830005"/>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Kitts and Nevis</a:t>
              </a:r>
            </a:p>
          </p:txBody>
        </p:sp>
        <p:sp>
          <p:nvSpPr>
            <p:cNvPr id="117" name="tx117"/>
            <p:cNvSpPr/>
            <p:nvPr/>
          </p:nvSpPr>
          <p:spPr>
            <a:xfrm>
              <a:off x="753707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29952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6730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3847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964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0288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74056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4881043" cy="149993"/>
            </a:xfrm>
            <a:prstGeom prst="rect">
              <a:avLst/>
            </a:prstGeom>
            <a:solidFill>
              <a:srgbClr val="E2231A">
                <a:alpha val="80000"/>
              </a:srgbClr>
            </a:solidFill>
          </p:spPr>
          <p:txBody>
            <a:bodyPr/>
            <a:lstStyle/>
            <a:p/>
          </p:txBody>
        </p:sp>
        <p:sp>
          <p:nvSpPr>
            <p:cNvPr id="130" name="rc130"/>
            <p:cNvSpPr/>
            <p:nvPr/>
          </p:nvSpPr>
          <p:spPr>
            <a:xfrm>
              <a:off x="1317178" y="5637654"/>
              <a:ext cx="7321564" cy="149993"/>
            </a:xfrm>
            <a:prstGeom prst="rect">
              <a:avLst/>
            </a:prstGeom>
            <a:solidFill>
              <a:srgbClr val="E2231A">
                <a:alpha val="80000"/>
              </a:srgbClr>
            </a:solidFill>
          </p:spPr>
          <p:txBody>
            <a:bodyPr/>
            <a:lstStyle/>
            <a:p/>
          </p:txBody>
        </p:sp>
        <p:sp>
          <p:nvSpPr>
            <p:cNvPr id="131" name="rc131"/>
            <p:cNvSpPr/>
            <p:nvPr/>
          </p:nvSpPr>
          <p:spPr>
            <a:xfrm>
              <a:off x="1317178" y="5450161"/>
              <a:ext cx="7321564" cy="149993"/>
            </a:xfrm>
            <a:prstGeom prst="rect">
              <a:avLst/>
            </a:prstGeom>
            <a:solidFill>
              <a:srgbClr val="E2231A">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873480"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7" name="tx137"/>
            <p:cNvSpPr/>
            <p:nvPr/>
          </p:nvSpPr>
          <p:spPr>
            <a:xfrm>
              <a:off x="6585171"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8" name="tx13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Saint Kitts and Nevis (95%) was 11 percentage points higher than the global average (84%) and 9 percentage points higher than the average across all LACR countries (86%).
National MCV1 coverage was 2 percentage points lower than in 2019 (97%).
The number of unvaccinated children remained approximately the same (&lt;100)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Saint Kitts and Nevis ranked number 25 out of 32 countries for lowest MCV1 coverage (based on tied ranks).
Saint Kitts and Nevis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516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44940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34721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0050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89831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33322" y="2383277"/>
              <a:ext cx="248247" cy="1719420"/>
            </a:xfrm>
            <a:prstGeom prst="rect">
              <a:avLst/>
            </a:prstGeom>
            <a:solidFill>
              <a:srgbClr val="80BD41">
                <a:alpha val="100000"/>
              </a:srgbClr>
            </a:solidFill>
          </p:spPr>
          <p:txBody>
            <a:bodyPr/>
            <a:lstStyle/>
            <a:p/>
          </p:txBody>
        </p:sp>
        <p:sp>
          <p:nvSpPr>
            <p:cNvPr id="22" name="rc22"/>
            <p:cNvSpPr/>
            <p:nvPr/>
          </p:nvSpPr>
          <p:spPr>
            <a:xfrm>
              <a:off x="1333322" y="2365641"/>
              <a:ext cx="248247" cy="17635"/>
            </a:xfrm>
            <a:prstGeom prst="rect">
              <a:avLst/>
            </a:prstGeom>
            <a:solidFill>
              <a:srgbClr val="E2231A">
                <a:alpha val="100000"/>
              </a:srgbClr>
            </a:solidFill>
          </p:spPr>
          <p:txBody>
            <a:bodyPr/>
            <a:lstStyle/>
            <a:p/>
          </p:txBody>
        </p:sp>
        <p:sp>
          <p:nvSpPr>
            <p:cNvPr id="23" name="rc23"/>
            <p:cNvSpPr/>
            <p:nvPr/>
          </p:nvSpPr>
          <p:spPr>
            <a:xfrm>
              <a:off x="1609153" y="2559627"/>
              <a:ext cx="248247" cy="1543069"/>
            </a:xfrm>
            <a:prstGeom prst="rect">
              <a:avLst/>
            </a:prstGeom>
            <a:solidFill>
              <a:srgbClr val="80BD41">
                <a:alpha val="100000"/>
              </a:srgbClr>
            </a:solidFill>
          </p:spPr>
          <p:txBody>
            <a:bodyPr/>
            <a:lstStyle/>
            <a:p/>
          </p:txBody>
        </p:sp>
        <p:sp>
          <p:nvSpPr>
            <p:cNvPr id="24" name="rc24"/>
            <p:cNvSpPr/>
            <p:nvPr/>
          </p:nvSpPr>
          <p:spPr>
            <a:xfrm>
              <a:off x="1609153" y="2387685"/>
              <a:ext cx="248247" cy="171942"/>
            </a:xfrm>
            <a:prstGeom prst="rect">
              <a:avLst/>
            </a:prstGeom>
            <a:solidFill>
              <a:srgbClr val="E2231A">
                <a:alpha val="100000"/>
              </a:srgbClr>
            </a:solidFill>
          </p:spPr>
          <p:txBody>
            <a:bodyPr/>
            <a:lstStyle/>
            <a:p/>
          </p:txBody>
        </p:sp>
        <p:sp>
          <p:nvSpPr>
            <p:cNvPr id="25" name="rc25"/>
            <p:cNvSpPr/>
            <p:nvPr/>
          </p:nvSpPr>
          <p:spPr>
            <a:xfrm>
              <a:off x="1884983" y="2429569"/>
              <a:ext cx="248247" cy="1673128"/>
            </a:xfrm>
            <a:prstGeom prst="rect">
              <a:avLst/>
            </a:prstGeom>
            <a:solidFill>
              <a:srgbClr val="80BD41">
                <a:alpha val="100000"/>
              </a:srgbClr>
            </a:solidFill>
          </p:spPr>
          <p:txBody>
            <a:bodyPr/>
            <a:lstStyle/>
            <a:p/>
          </p:txBody>
        </p:sp>
        <p:sp>
          <p:nvSpPr>
            <p:cNvPr id="26" name="rc26"/>
            <p:cNvSpPr/>
            <p:nvPr/>
          </p:nvSpPr>
          <p:spPr>
            <a:xfrm>
              <a:off x="1884983" y="2411934"/>
              <a:ext cx="248247" cy="17635"/>
            </a:xfrm>
            <a:prstGeom prst="rect">
              <a:avLst/>
            </a:prstGeom>
            <a:solidFill>
              <a:srgbClr val="E2231A">
                <a:alpha val="100000"/>
              </a:srgbClr>
            </a:solidFill>
          </p:spPr>
          <p:txBody>
            <a:bodyPr/>
            <a:lstStyle/>
            <a:p/>
          </p:txBody>
        </p:sp>
        <p:sp>
          <p:nvSpPr>
            <p:cNvPr id="27" name="rc27"/>
            <p:cNvSpPr/>
            <p:nvPr/>
          </p:nvSpPr>
          <p:spPr>
            <a:xfrm>
              <a:off x="2160814" y="2456021"/>
              <a:ext cx="248247" cy="1646675"/>
            </a:xfrm>
            <a:prstGeom prst="rect">
              <a:avLst/>
            </a:prstGeom>
            <a:solidFill>
              <a:srgbClr val="80BD41">
                <a:alpha val="100000"/>
              </a:srgbClr>
            </a:solidFill>
          </p:spPr>
          <p:txBody>
            <a:bodyPr/>
            <a:lstStyle/>
            <a:p/>
          </p:txBody>
        </p:sp>
        <p:sp>
          <p:nvSpPr>
            <p:cNvPr id="28" name="rc28"/>
            <p:cNvSpPr/>
            <p:nvPr/>
          </p:nvSpPr>
          <p:spPr>
            <a:xfrm>
              <a:off x="2160814" y="2422955"/>
              <a:ext cx="248247" cy="33065"/>
            </a:xfrm>
            <a:prstGeom prst="rect">
              <a:avLst/>
            </a:prstGeom>
            <a:solidFill>
              <a:srgbClr val="E2231A">
                <a:alpha val="100000"/>
              </a:srgbClr>
            </a:solidFill>
          </p:spPr>
          <p:txBody>
            <a:bodyPr/>
            <a:lstStyle/>
            <a:p/>
          </p:txBody>
        </p:sp>
        <p:sp>
          <p:nvSpPr>
            <p:cNvPr id="29" name="rc29"/>
            <p:cNvSpPr/>
            <p:nvPr/>
          </p:nvSpPr>
          <p:spPr>
            <a:xfrm>
              <a:off x="2436645" y="2475861"/>
              <a:ext cx="248247" cy="1626836"/>
            </a:xfrm>
            <a:prstGeom prst="rect">
              <a:avLst/>
            </a:prstGeom>
            <a:solidFill>
              <a:srgbClr val="80BD41">
                <a:alpha val="100000"/>
              </a:srgbClr>
            </a:solidFill>
          </p:spPr>
          <p:txBody>
            <a:bodyPr/>
            <a:lstStyle/>
            <a:p/>
          </p:txBody>
        </p:sp>
        <p:sp>
          <p:nvSpPr>
            <p:cNvPr id="30" name="rc30"/>
            <p:cNvSpPr/>
            <p:nvPr/>
          </p:nvSpPr>
          <p:spPr>
            <a:xfrm>
              <a:off x="2436645" y="2442795"/>
              <a:ext cx="248247" cy="33065"/>
            </a:xfrm>
            <a:prstGeom prst="rect">
              <a:avLst/>
            </a:prstGeom>
            <a:solidFill>
              <a:srgbClr val="E2231A">
                <a:alpha val="100000"/>
              </a:srgbClr>
            </a:solidFill>
          </p:spPr>
          <p:txBody>
            <a:bodyPr/>
            <a:lstStyle/>
            <a:p/>
          </p:txBody>
        </p:sp>
        <p:sp>
          <p:nvSpPr>
            <p:cNvPr id="31" name="rc31"/>
            <p:cNvSpPr/>
            <p:nvPr/>
          </p:nvSpPr>
          <p:spPr>
            <a:xfrm>
              <a:off x="2712475" y="2471452"/>
              <a:ext cx="248247" cy="1631244"/>
            </a:xfrm>
            <a:prstGeom prst="rect">
              <a:avLst/>
            </a:prstGeom>
            <a:solidFill>
              <a:srgbClr val="80BD41">
                <a:alpha val="100000"/>
              </a:srgbClr>
            </a:solidFill>
          </p:spPr>
          <p:txBody>
            <a:bodyPr/>
            <a:lstStyle/>
            <a:p/>
          </p:txBody>
        </p:sp>
        <p:sp>
          <p:nvSpPr>
            <p:cNvPr id="32" name="rc32"/>
            <p:cNvSpPr/>
            <p:nvPr/>
          </p:nvSpPr>
          <p:spPr>
            <a:xfrm>
              <a:off x="2712475" y="2456021"/>
              <a:ext cx="248247" cy="15430"/>
            </a:xfrm>
            <a:prstGeom prst="rect">
              <a:avLst/>
            </a:prstGeom>
            <a:solidFill>
              <a:srgbClr val="E2231A">
                <a:alpha val="100000"/>
              </a:srgbClr>
            </a:solidFill>
          </p:spPr>
          <p:txBody>
            <a:bodyPr/>
            <a:lstStyle/>
            <a:p/>
          </p:txBody>
        </p:sp>
        <p:sp>
          <p:nvSpPr>
            <p:cNvPr id="33" name="rc33"/>
            <p:cNvSpPr/>
            <p:nvPr/>
          </p:nvSpPr>
          <p:spPr>
            <a:xfrm>
              <a:off x="2988306" y="2486883"/>
              <a:ext cx="248247" cy="1615814"/>
            </a:xfrm>
            <a:prstGeom prst="rect">
              <a:avLst/>
            </a:prstGeom>
            <a:solidFill>
              <a:srgbClr val="80BD41">
                <a:alpha val="100000"/>
              </a:srgbClr>
            </a:solidFill>
          </p:spPr>
          <p:txBody>
            <a:bodyPr/>
            <a:lstStyle/>
            <a:p/>
          </p:txBody>
        </p:sp>
        <p:sp>
          <p:nvSpPr>
            <p:cNvPr id="34" name="rc34"/>
            <p:cNvSpPr/>
            <p:nvPr/>
          </p:nvSpPr>
          <p:spPr>
            <a:xfrm>
              <a:off x="2988306" y="2471452"/>
              <a:ext cx="248247" cy="15430"/>
            </a:xfrm>
            <a:prstGeom prst="rect">
              <a:avLst/>
            </a:prstGeom>
            <a:solidFill>
              <a:srgbClr val="E2231A">
                <a:alpha val="100000"/>
              </a:srgbClr>
            </a:solidFill>
          </p:spPr>
          <p:txBody>
            <a:bodyPr/>
            <a:lstStyle/>
            <a:p/>
          </p:txBody>
        </p:sp>
        <p:sp>
          <p:nvSpPr>
            <p:cNvPr id="35" name="rc35"/>
            <p:cNvSpPr/>
            <p:nvPr/>
          </p:nvSpPr>
          <p:spPr>
            <a:xfrm>
              <a:off x="3264137" y="2504518"/>
              <a:ext cx="248247" cy="1598179"/>
            </a:xfrm>
            <a:prstGeom prst="rect">
              <a:avLst/>
            </a:prstGeom>
            <a:solidFill>
              <a:srgbClr val="80BD41">
                <a:alpha val="100000"/>
              </a:srgbClr>
            </a:solidFill>
          </p:spPr>
          <p:txBody>
            <a:bodyPr/>
            <a:lstStyle/>
            <a:p/>
          </p:txBody>
        </p:sp>
        <p:sp>
          <p:nvSpPr>
            <p:cNvPr id="36" name="rc36"/>
            <p:cNvSpPr/>
            <p:nvPr/>
          </p:nvSpPr>
          <p:spPr>
            <a:xfrm>
              <a:off x="3264137" y="2489087"/>
              <a:ext cx="248247" cy="15430"/>
            </a:xfrm>
            <a:prstGeom prst="rect">
              <a:avLst/>
            </a:prstGeom>
            <a:solidFill>
              <a:srgbClr val="E2231A">
                <a:alpha val="100000"/>
              </a:srgbClr>
            </a:solidFill>
          </p:spPr>
          <p:txBody>
            <a:bodyPr/>
            <a:lstStyle/>
            <a:p/>
          </p:txBody>
        </p:sp>
        <p:sp>
          <p:nvSpPr>
            <p:cNvPr id="37" name="rc37"/>
            <p:cNvSpPr/>
            <p:nvPr/>
          </p:nvSpPr>
          <p:spPr>
            <a:xfrm>
              <a:off x="3539967" y="2530970"/>
              <a:ext cx="248247" cy="1571726"/>
            </a:xfrm>
            <a:prstGeom prst="rect">
              <a:avLst/>
            </a:prstGeom>
            <a:solidFill>
              <a:srgbClr val="80BD41">
                <a:alpha val="100000"/>
              </a:srgbClr>
            </a:solidFill>
          </p:spPr>
          <p:txBody>
            <a:bodyPr/>
            <a:lstStyle/>
            <a:p/>
          </p:txBody>
        </p:sp>
        <p:sp>
          <p:nvSpPr>
            <p:cNvPr id="38" name="rc38"/>
            <p:cNvSpPr/>
            <p:nvPr/>
          </p:nvSpPr>
          <p:spPr>
            <a:xfrm>
              <a:off x="3539967" y="2515540"/>
              <a:ext cx="248247" cy="15430"/>
            </a:xfrm>
            <a:prstGeom prst="rect">
              <a:avLst/>
            </a:prstGeom>
            <a:solidFill>
              <a:srgbClr val="E2231A">
                <a:alpha val="100000"/>
              </a:srgbClr>
            </a:solidFill>
          </p:spPr>
          <p:txBody>
            <a:bodyPr/>
            <a:lstStyle/>
            <a:p/>
          </p:txBody>
        </p:sp>
        <p:sp>
          <p:nvSpPr>
            <p:cNvPr id="39" name="rc39"/>
            <p:cNvSpPr/>
            <p:nvPr/>
          </p:nvSpPr>
          <p:spPr>
            <a:xfrm>
              <a:off x="3815798" y="2559627"/>
              <a:ext cx="248247" cy="1543069"/>
            </a:xfrm>
            <a:prstGeom prst="rect">
              <a:avLst/>
            </a:prstGeom>
            <a:solidFill>
              <a:srgbClr val="80BD41">
                <a:alpha val="100000"/>
              </a:srgbClr>
            </a:solidFill>
          </p:spPr>
          <p:txBody>
            <a:bodyPr/>
            <a:lstStyle/>
            <a:p/>
          </p:txBody>
        </p:sp>
        <p:sp>
          <p:nvSpPr>
            <p:cNvPr id="40" name="rc40"/>
            <p:cNvSpPr/>
            <p:nvPr/>
          </p:nvSpPr>
          <p:spPr>
            <a:xfrm>
              <a:off x="3815798" y="2544197"/>
              <a:ext cx="248247" cy="15430"/>
            </a:xfrm>
            <a:prstGeom prst="rect">
              <a:avLst/>
            </a:prstGeom>
            <a:solidFill>
              <a:srgbClr val="E2231A">
                <a:alpha val="100000"/>
              </a:srgbClr>
            </a:solidFill>
          </p:spPr>
          <p:txBody>
            <a:bodyPr/>
            <a:lstStyle/>
            <a:p/>
          </p:txBody>
        </p:sp>
        <p:sp>
          <p:nvSpPr>
            <p:cNvPr id="41" name="rc41"/>
            <p:cNvSpPr/>
            <p:nvPr/>
          </p:nvSpPr>
          <p:spPr>
            <a:xfrm>
              <a:off x="4091628" y="2597102"/>
              <a:ext cx="248247" cy="1505594"/>
            </a:xfrm>
            <a:prstGeom prst="rect">
              <a:avLst/>
            </a:prstGeom>
            <a:solidFill>
              <a:srgbClr val="80BD41">
                <a:alpha val="100000"/>
              </a:srgbClr>
            </a:solidFill>
          </p:spPr>
          <p:txBody>
            <a:bodyPr/>
            <a:lstStyle/>
            <a:p/>
          </p:txBody>
        </p:sp>
        <p:sp>
          <p:nvSpPr>
            <p:cNvPr id="42" name="rc42"/>
            <p:cNvSpPr/>
            <p:nvPr/>
          </p:nvSpPr>
          <p:spPr>
            <a:xfrm>
              <a:off x="4091628" y="2581671"/>
              <a:ext cx="248247" cy="15430"/>
            </a:xfrm>
            <a:prstGeom prst="rect">
              <a:avLst/>
            </a:prstGeom>
            <a:solidFill>
              <a:srgbClr val="E2231A">
                <a:alpha val="100000"/>
              </a:srgbClr>
            </a:solidFill>
          </p:spPr>
          <p:txBody>
            <a:bodyPr/>
            <a:lstStyle/>
            <a:p/>
          </p:txBody>
        </p:sp>
        <p:sp>
          <p:nvSpPr>
            <p:cNvPr id="43" name="rc43"/>
            <p:cNvSpPr/>
            <p:nvPr/>
          </p:nvSpPr>
          <p:spPr>
            <a:xfrm>
              <a:off x="4367459" y="2619146"/>
              <a:ext cx="248247" cy="1483551"/>
            </a:xfrm>
            <a:prstGeom prst="rect">
              <a:avLst/>
            </a:prstGeom>
            <a:solidFill>
              <a:srgbClr val="80BD41">
                <a:alpha val="100000"/>
              </a:srgbClr>
            </a:solidFill>
          </p:spPr>
          <p:txBody>
            <a:bodyPr/>
            <a:lstStyle/>
            <a:p/>
          </p:txBody>
        </p:sp>
        <p:sp>
          <p:nvSpPr>
            <p:cNvPr id="44" name="rc44"/>
            <p:cNvSpPr/>
            <p:nvPr/>
          </p:nvSpPr>
          <p:spPr>
            <a:xfrm>
              <a:off x="4367459" y="2603715"/>
              <a:ext cx="248247" cy="15430"/>
            </a:xfrm>
            <a:prstGeom prst="rect">
              <a:avLst/>
            </a:prstGeom>
            <a:solidFill>
              <a:srgbClr val="E2231A">
                <a:alpha val="100000"/>
              </a:srgbClr>
            </a:solidFill>
          </p:spPr>
          <p:txBody>
            <a:bodyPr/>
            <a:lstStyle/>
            <a:p/>
          </p:txBody>
        </p:sp>
        <p:sp>
          <p:nvSpPr>
            <p:cNvPr id="45" name="rc45"/>
            <p:cNvSpPr/>
            <p:nvPr/>
          </p:nvSpPr>
          <p:spPr>
            <a:xfrm>
              <a:off x="4643290" y="2698504"/>
              <a:ext cx="248247" cy="1404193"/>
            </a:xfrm>
            <a:prstGeom prst="rect">
              <a:avLst/>
            </a:prstGeom>
            <a:solidFill>
              <a:srgbClr val="80BD41">
                <a:alpha val="100000"/>
              </a:srgbClr>
            </a:solidFill>
          </p:spPr>
          <p:txBody>
            <a:bodyPr/>
            <a:lstStyle/>
            <a:p/>
          </p:txBody>
        </p:sp>
        <p:sp>
          <p:nvSpPr>
            <p:cNvPr id="46" name="rc46"/>
            <p:cNvSpPr/>
            <p:nvPr/>
          </p:nvSpPr>
          <p:spPr>
            <a:xfrm>
              <a:off x="4643290" y="2625759"/>
              <a:ext cx="248247" cy="72744"/>
            </a:xfrm>
            <a:prstGeom prst="rect">
              <a:avLst/>
            </a:prstGeom>
            <a:solidFill>
              <a:srgbClr val="E2231A">
                <a:alpha val="100000"/>
              </a:srgbClr>
            </a:solidFill>
          </p:spPr>
          <p:txBody>
            <a:bodyPr/>
            <a:lstStyle/>
            <a:p/>
          </p:txBody>
        </p:sp>
        <p:sp>
          <p:nvSpPr>
            <p:cNvPr id="47" name="rc47"/>
            <p:cNvSpPr/>
            <p:nvPr/>
          </p:nvSpPr>
          <p:spPr>
            <a:xfrm>
              <a:off x="4919120" y="2669847"/>
              <a:ext cx="248247" cy="1432850"/>
            </a:xfrm>
            <a:prstGeom prst="rect">
              <a:avLst/>
            </a:prstGeom>
            <a:solidFill>
              <a:srgbClr val="80BD41">
                <a:alpha val="100000"/>
              </a:srgbClr>
            </a:solidFill>
          </p:spPr>
          <p:txBody>
            <a:bodyPr/>
            <a:lstStyle/>
            <a:p/>
          </p:txBody>
        </p:sp>
        <p:sp>
          <p:nvSpPr>
            <p:cNvPr id="48" name="rc48"/>
            <p:cNvSpPr/>
            <p:nvPr/>
          </p:nvSpPr>
          <p:spPr>
            <a:xfrm>
              <a:off x="4919120" y="2654416"/>
              <a:ext cx="248247" cy="15430"/>
            </a:xfrm>
            <a:prstGeom prst="rect">
              <a:avLst/>
            </a:prstGeom>
            <a:solidFill>
              <a:srgbClr val="E2231A">
                <a:alpha val="100000"/>
              </a:srgbClr>
            </a:solidFill>
          </p:spPr>
          <p:txBody>
            <a:bodyPr/>
            <a:lstStyle/>
            <a:p/>
          </p:txBody>
        </p:sp>
        <p:sp>
          <p:nvSpPr>
            <p:cNvPr id="49" name="rc49"/>
            <p:cNvSpPr/>
            <p:nvPr/>
          </p:nvSpPr>
          <p:spPr>
            <a:xfrm>
              <a:off x="5194951" y="2773453"/>
              <a:ext cx="248247" cy="1329244"/>
            </a:xfrm>
            <a:prstGeom prst="rect">
              <a:avLst/>
            </a:prstGeom>
            <a:solidFill>
              <a:srgbClr val="80BD41">
                <a:alpha val="100000"/>
              </a:srgbClr>
            </a:solidFill>
          </p:spPr>
          <p:txBody>
            <a:bodyPr/>
            <a:lstStyle/>
            <a:p/>
          </p:txBody>
        </p:sp>
        <p:sp>
          <p:nvSpPr>
            <p:cNvPr id="50" name="rc50"/>
            <p:cNvSpPr/>
            <p:nvPr/>
          </p:nvSpPr>
          <p:spPr>
            <a:xfrm>
              <a:off x="5194951" y="2674255"/>
              <a:ext cx="248247" cy="99197"/>
            </a:xfrm>
            <a:prstGeom prst="rect">
              <a:avLst/>
            </a:prstGeom>
            <a:solidFill>
              <a:srgbClr val="E2231A">
                <a:alpha val="100000"/>
              </a:srgbClr>
            </a:solidFill>
          </p:spPr>
          <p:txBody>
            <a:bodyPr/>
            <a:lstStyle/>
            <a:p/>
          </p:txBody>
        </p:sp>
        <p:sp>
          <p:nvSpPr>
            <p:cNvPr id="51" name="rc51"/>
            <p:cNvSpPr/>
            <p:nvPr/>
          </p:nvSpPr>
          <p:spPr>
            <a:xfrm>
              <a:off x="5470781" y="2766840"/>
              <a:ext cx="248247" cy="1335857"/>
            </a:xfrm>
            <a:prstGeom prst="rect">
              <a:avLst/>
            </a:prstGeom>
            <a:solidFill>
              <a:srgbClr val="80BD41">
                <a:alpha val="100000"/>
              </a:srgbClr>
            </a:solidFill>
          </p:spPr>
          <p:txBody>
            <a:bodyPr/>
            <a:lstStyle/>
            <a:p/>
          </p:txBody>
        </p:sp>
        <p:sp>
          <p:nvSpPr>
            <p:cNvPr id="52" name="rc52"/>
            <p:cNvSpPr/>
            <p:nvPr/>
          </p:nvSpPr>
          <p:spPr>
            <a:xfrm>
              <a:off x="5470781" y="2696299"/>
              <a:ext cx="248247" cy="70540"/>
            </a:xfrm>
            <a:prstGeom prst="rect">
              <a:avLst/>
            </a:prstGeom>
            <a:solidFill>
              <a:srgbClr val="E2231A">
                <a:alpha val="100000"/>
              </a:srgbClr>
            </a:solidFill>
          </p:spPr>
          <p:txBody>
            <a:bodyPr/>
            <a:lstStyle/>
            <a:p/>
          </p:txBody>
        </p:sp>
        <p:sp>
          <p:nvSpPr>
            <p:cNvPr id="53" name="rc53"/>
            <p:cNvSpPr/>
            <p:nvPr/>
          </p:nvSpPr>
          <p:spPr>
            <a:xfrm>
              <a:off x="5746612" y="2735978"/>
              <a:ext cx="248247" cy="1366718"/>
            </a:xfrm>
            <a:prstGeom prst="rect">
              <a:avLst/>
            </a:prstGeom>
            <a:solidFill>
              <a:srgbClr val="80BD41">
                <a:alpha val="100000"/>
              </a:srgbClr>
            </a:solidFill>
          </p:spPr>
          <p:txBody>
            <a:bodyPr/>
            <a:lstStyle/>
            <a:p/>
          </p:txBody>
        </p:sp>
        <p:sp>
          <p:nvSpPr>
            <p:cNvPr id="54" name="rc54"/>
            <p:cNvSpPr/>
            <p:nvPr/>
          </p:nvSpPr>
          <p:spPr>
            <a:xfrm>
              <a:off x="5746612" y="2707321"/>
              <a:ext cx="248247" cy="28657"/>
            </a:xfrm>
            <a:prstGeom prst="rect">
              <a:avLst/>
            </a:prstGeom>
            <a:solidFill>
              <a:srgbClr val="E2231A">
                <a:alpha val="100000"/>
              </a:srgbClr>
            </a:solidFill>
          </p:spPr>
          <p:txBody>
            <a:bodyPr/>
            <a:lstStyle/>
            <a:p/>
          </p:txBody>
        </p:sp>
        <p:sp>
          <p:nvSpPr>
            <p:cNvPr id="55" name="rc55"/>
            <p:cNvSpPr/>
            <p:nvPr/>
          </p:nvSpPr>
          <p:spPr>
            <a:xfrm>
              <a:off x="6022443" y="2828562"/>
              <a:ext cx="248247" cy="1274134"/>
            </a:xfrm>
            <a:prstGeom prst="rect">
              <a:avLst/>
            </a:prstGeom>
            <a:solidFill>
              <a:srgbClr val="80BD41">
                <a:alpha val="100000"/>
              </a:srgbClr>
            </a:solidFill>
          </p:spPr>
          <p:txBody>
            <a:bodyPr/>
            <a:lstStyle/>
            <a:p/>
          </p:txBody>
        </p:sp>
        <p:sp>
          <p:nvSpPr>
            <p:cNvPr id="56" name="rc56"/>
            <p:cNvSpPr/>
            <p:nvPr/>
          </p:nvSpPr>
          <p:spPr>
            <a:xfrm>
              <a:off x="6022443" y="2733774"/>
              <a:ext cx="248247" cy="94788"/>
            </a:xfrm>
            <a:prstGeom prst="rect">
              <a:avLst/>
            </a:prstGeom>
            <a:solidFill>
              <a:srgbClr val="E2231A">
                <a:alpha val="100000"/>
              </a:srgbClr>
            </a:solidFill>
          </p:spPr>
          <p:txBody>
            <a:bodyPr/>
            <a:lstStyle/>
            <a:p/>
          </p:txBody>
        </p:sp>
        <p:sp>
          <p:nvSpPr>
            <p:cNvPr id="57" name="rc57"/>
            <p:cNvSpPr/>
            <p:nvPr/>
          </p:nvSpPr>
          <p:spPr>
            <a:xfrm>
              <a:off x="6298273" y="2815336"/>
              <a:ext cx="248247" cy="1287360"/>
            </a:xfrm>
            <a:prstGeom prst="rect">
              <a:avLst/>
            </a:prstGeom>
            <a:solidFill>
              <a:srgbClr val="80BD41">
                <a:alpha val="100000"/>
              </a:srgbClr>
            </a:solidFill>
          </p:spPr>
          <p:txBody>
            <a:bodyPr/>
            <a:lstStyle/>
            <a:p/>
          </p:txBody>
        </p:sp>
        <p:sp>
          <p:nvSpPr>
            <p:cNvPr id="58" name="rc58"/>
            <p:cNvSpPr/>
            <p:nvPr/>
          </p:nvSpPr>
          <p:spPr>
            <a:xfrm>
              <a:off x="6298273" y="2762431"/>
              <a:ext cx="248247" cy="52905"/>
            </a:xfrm>
            <a:prstGeom prst="rect">
              <a:avLst/>
            </a:prstGeom>
            <a:solidFill>
              <a:srgbClr val="E2231A">
                <a:alpha val="100000"/>
              </a:srgbClr>
            </a:solidFill>
          </p:spPr>
          <p:txBody>
            <a:bodyPr/>
            <a:lstStyle/>
            <a:p/>
          </p:txBody>
        </p:sp>
        <p:sp>
          <p:nvSpPr>
            <p:cNvPr id="59" name="rc59"/>
            <p:cNvSpPr/>
            <p:nvPr/>
          </p:nvSpPr>
          <p:spPr>
            <a:xfrm>
              <a:off x="6574104" y="2826358"/>
              <a:ext cx="248247" cy="1276338"/>
            </a:xfrm>
            <a:prstGeom prst="rect">
              <a:avLst/>
            </a:prstGeom>
            <a:solidFill>
              <a:srgbClr val="80BD41">
                <a:alpha val="100000"/>
              </a:srgbClr>
            </a:solidFill>
          </p:spPr>
          <p:txBody>
            <a:bodyPr/>
            <a:lstStyle/>
            <a:p/>
          </p:txBody>
        </p:sp>
        <p:sp>
          <p:nvSpPr>
            <p:cNvPr id="60" name="rc60"/>
            <p:cNvSpPr/>
            <p:nvPr/>
          </p:nvSpPr>
          <p:spPr>
            <a:xfrm>
              <a:off x="6574104" y="2786679"/>
              <a:ext cx="248247" cy="39678"/>
            </a:xfrm>
            <a:prstGeom prst="rect">
              <a:avLst/>
            </a:prstGeom>
            <a:solidFill>
              <a:srgbClr val="E2231A">
                <a:alpha val="100000"/>
              </a:srgbClr>
            </a:solidFill>
          </p:spPr>
          <p:txBody>
            <a:bodyPr/>
            <a:lstStyle/>
            <a:p/>
          </p:txBody>
        </p:sp>
        <p:sp>
          <p:nvSpPr>
            <p:cNvPr id="61" name="rc61"/>
            <p:cNvSpPr/>
            <p:nvPr/>
          </p:nvSpPr>
          <p:spPr>
            <a:xfrm>
              <a:off x="6849934" y="2883672"/>
              <a:ext cx="248247" cy="1219024"/>
            </a:xfrm>
            <a:prstGeom prst="rect">
              <a:avLst/>
            </a:prstGeom>
            <a:solidFill>
              <a:srgbClr val="80BD41">
                <a:alpha val="100000"/>
              </a:srgbClr>
            </a:solidFill>
          </p:spPr>
          <p:txBody>
            <a:bodyPr/>
            <a:lstStyle/>
            <a:p/>
          </p:txBody>
        </p:sp>
        <p:sp>
          <p:nvSpPr>
            <p:cNvPr id="62" name="rc62"/>
            <p:cNvSpPr/>
            <p:nvPr/>
          </p:nvSpPr>
          <p:spPr>
            <a:xfrm>
              <a:off x="6849934" y="2819745"/>
              <a:ext cx="248247" cy="63927"/>
            </a:xfrm>
            <a:prstGeom prst="rect">
              <a:avLst/>
            </a:prstGeom>
            <a:solidFill>
              <a:srgbClr val="E2231A">
                <a:alpha val="100000"/>
              </a:srgbClr>
            </a:solidFill>
          </p:spPr>
          <p:txBody>
            <a:bodyPr/>
            <a:lstStyle/>
            <a:p/>
          </p:txBody>
        </p:sp>
        <p:sp>
          <p:nvSpPr>
            <p:cNvPr id="63" name="rc63"/>
            <p:cNvSpPr/>
            <p:nvPr/>
          </p:nvSpPr>
          <p:spPr>
            <a:xfrm>
              <a:off x="7125765" y="2903511"/>
              <a:ext cx="248247" cy="1199185"/>
            </a:xfrm>
            <a:prstGeom prst="rect">
              <a:avLst/>
            </a:prstGeom>
            <a:solidFill>
              <a:srgbClr val="80BD41">
                <a:alpha val="100000"/>
              </a:srgbClr>
            </a:solidFill>
          </p:spPr>
          <p:txBody>
            <a:bodyPr/>
            <a:lstStyle/>
            <a:p/>
          </p:txBody>
        </p:sp>
        <p:sp>
          <p:nvSpPr>
            <p:cNvPr id="64" name="rc64"/>
            <p:cNvSpPr/>
            <p:nvPr/>
          </p:nvSpPr>
          <p:spPr>
            <a:xfrm>
              <a:off x="7125765" y="2852811"/>
              <a:ext cx="248247" cy="50700"/>
            </a:xfrm>
            <a:prstGeom prst="rect">
              <a:avLst/>
            </a:prstGeom>
            <a:solidFill>
              <a:srgbClr val="E2231A">
                <a:alpha val="100000"/>
              </a:srgbClr>
            </a:solidFill>
          </p:spPr>
          <p:txBody>
            <a:bodyPr/>
            <a:lstStyle/>
            <a:p/>
          </p:txBody>
        </p:sp>
        <p:sp>
          <p:nvSpPr>
            <p:cNvPr id="65" name="rc65"/>
            <p:cNvSpPr/>
            <p:nvPr/>
          </p:nvSpPr>
          <p:spPr>
            <a:xfrm>
              <a:off x="7401596" y="2945395"/>
              <a:ext cx="248247" cy="1157302"/>
            </a:xfrm>
            <a:prstGeom prst="rect">
              <a:avLst/>
            </a:prstGeom>
            <a:solidFill>
              <a:srgbClr val="80BD41">
                <a:alpha val="100000"/>
              </a:srgbClr>
            </a:solidFill>
          </p:spPr>
          <p:txBody>
            <a:bodyPr/>
            <a:lstStyle/>
            <a:p/>
          </p:txBody>
        </p:sp>
        <p:sp>
          <p:nvSpPr>
            <p:cNvPr id="66" name="rc66"/>
            <p:cNvSpPr/>
            <p:nvPr/>
          </p:nvSpPr>
          <p:spPr>
            <a:xfrm>
              <a:off x="7401596" y="2883672"/>
              <a:ext cx="248247" cy="61722"/>
            </a:xfrm>
            <a:prstGeom prst="rect">
              <a:avLst/>
            </a:prstGeom>
            <a:solidFill>
              <a:srgbClr val="E2231A">
                <a:alpha val="100000"/>
              </a:srgbClr>
            </a:solidFill>
          </p:spPr>
          <p:txBody>
            <a:bodyPr/>
            <a:lstStyle/>
            <a:p/>
          </p:txBody>
        </p:sp>
        <p:sp>
          <p:nvSpPr>
            <p:cNvPr id="67" name="rc67"/>
            <p:cNvSpPr/>
            <p:nvPr/>
          </p:nvSpPr>
          <p:spPr>
            <a:xfrm>
              <a:off x="7677426" y="2965234"/>
              <a:ext cx="248247" cy="1137462"/>
            </a:xfrm>
            <a:prstGeom prst="rect">
              <a:avLst/>
            </a:prstGeom>
            <a:solidFill>
              <a:srgbClr val="80BD41">
                <a:alpha val="100000"/>
              </a:srgbClr>
            </a:solidFill>
          </p:spPr>
          <p:txBody>
            <a:bodyPr/>
            <a:lstStyle/>
            <a:p/>
          </p:txBody>
        </p:sp>
        <p:sp>
          <p:nvSpPr>
            <p:cNvPr id="68" name="rc68"/>
            <p:cNvSpPr/>
            <p:nvPr/>
          </p:nvSpPr>
          <p:spPr>
            <a:xfrm>
              <a:off x="7677426" y="2905716"/>
              <a:ext cx="248247" cy="59518"/>
            </a:xfrm>
            <a:prstGeom prst="rect">
              <a:avLst/>
            </a:prstGeom>
            <a:solidFill>
              <a:srgbClr val="E2231A">
                <a:alpha val="100000"/>
              </a:srgbClr>
            </a:solidFill>
          </p:spPr>
          <p:txBody>
            <a:bodyPr/>
            <a:lstStyle/>
            <a:p/>
          </p:txBody>
        </p:sp>
        <p:sp>
          <p:nvSpPr>
            <p:cNvPr id="69" name="rc69"/>
            <p:cNvSpPr/>
            <p:nvPr/>
          </p:nvSpPr>
          <p:spPr>
            <a:xfrm>
              <a:off x="7953257" y="2963030"/>
              <a:ext cx="248247" cy="1139667"/>
            </a:xfrm>
            <a:prstGeom prst="rect">
              <a:avLst/>
            </a:prstGeom>
            <a:solidFill>
              <a:srgbClr val="80BD41">
                <a:alpha val="100000"/>
              </a:srgbClr>
            </a:solidFill>
          </p:spPr>
          <p:txBody>
            <a:bodyPr/>
            <a:lstStyle/>
            <a:p/>
          </p:txBody>
        </p:sp>
        <p:sp>
          <p:nvSpPr>
            <p:cNvPr id="70" name="rc70"/>
            <p:cNvSpPr/>
            <p:nvPr/>
          </p:nvSpPr>
          <p:spPr>
            <a:xfrm>
              <a:off x="7953257" y="2903511"/>
              <a:ext cx="248247" cy="59518"/>
            </a:xfrm>
            <a:prstGeom prst="rect">
              <a:avLst/>
            </a:prstGeom>
            <a:solidFill>
              <a:srgbClr val="E2231A">
                <a:alpha val="100000"/>
              </a:srgbClr>
            </a:solidFill>
          </p:spPr>
          <p:txBody>
            <a:bodyPr/>
            <a:lstStyle/>
            <a:p/>
          </p:txBody>
        </p:sp>
        <p:sp>
          <p:nvSpPr>
            <p:cNvPr id="71" name="pl71"/>
            <p:cNvSpPr/>
            <p:nvPr/>
          </p:nvSpPr>
          <p:spPr>
            <a:xfrm>
              <a:off x="1457446" y="1236556"/>
              <a:ext cx="6619934" cy="260558"/>
            </a:xfrm>
            <a:custGeom>
              <a:avLst/>
              <a:pathLst>
                <a:path w="6619934" h="260558">
                  <a:moveTo>
                    <a:pt x="0" y="0"/>
                  </a:moveTo>
                  <a:lnTo>
                    <a:pt x="275830" y="260558"/>
                  </a:lnTo>
                  <a:lnTo>
                    <a:pt x="551661" y="0"/>
                  </a:lnTo>
                  <a:lnTo>
                    <a:pt x="827491" y="28950"/>
                  </a:lnTo>
                  <a:lnTo>
                    <a:pt x="1103322" y="28950"/>
                  </a:lnTo>
                  <a:lnTo>
                    <a:pt x="1379153" y="0"/>
                  </a:lnTo>
                  <a:lnTo>
                    <a:pt x="1654983" y="0"/>
                  </a:lnTo>
                  <a:lnTo>
                    <a:pt x="1930814" y="0"/>
                  </a:lnTo>
                  <a:lnTo>
                    <a:pt x="2206644" y="0"/>
                  </a:lnTo>
                  <a:lnTo>
                    <a:pt x="2482475" y="0"/>
                  </a:lnTo>
                  <a:lnTo>
                    <a:pt x="2758306" y="0"/>
                  </a:lnTo>
                  <a:lnTo>
                    <a:pt x="3034136" y="0"/>
                  </a:lnTo>
                  <a:lnTo>
                    <a:pt x="3309967" y="115803"/>
                  </a:lnTo>
                  <a:lnTo>
                    <a:pt x="3585797" y="0"/>
                  </a:lnTo>
                  <a:lnTo>
                    <a:pt x="3861628" y="173705"/>
                  </a:lnTo>
                  <a:lnTo>
                    <a:pt x="4137459" y="115803"/>
                  </a:lnTo>
                  <a:lnTo>
                    <a:pt x="4413289" y="28950"/>
                  </a:lnTo>
                  <a:lnTo>
                    <a:pt x="4689120" y="173705"/>
                  </a:lnTo>
                  <a:lnTo>
                    <a:pt x="4964950" y="86852"/>
                  </a:lnTo>
                  <a:lnTo>
                    <a:pt x="5240781" y="57901"/>
                  </a:lnTo>
                  <a:lnTo>
                    <a:pt x="5516612" y="115803"/>
                  </a:lnTo>
                  <a:lnTo>
                    <a:pt x="5792442" y="86852"/>
                  </a:lnTo>
                  <a:lnTo>
                    <a:pt x="6068273" y="115803"/>
                  </a:lnTo>
                  <a:lnTo>
                    <a:pt x="6344103" y="115803"/>
                  </a:lnTo>
                  <a:lnTo>
                    <a:pt x="6619934" y="115803"/>
                  </a:lnTo>
                </a:path>
              </a:pathLst>
            </a:custGeom>
            <a:ln w="27101" cap="flat">
              <a:solidFill>
                <a:srgbClr val="0058AB">
                  <a:alpha val="100000"/>
                </a:srgbClr>
              </a:solidFill>
              <a:prstDash val="solid"/>
              <a:round/>
            </a:ln>
          </p:spPr>
          <p:txBody>
            <a:bodyPr/>
            <a:lstStyle/>
            <a:p/>
          </p:txBody>
        </p:sp>
        <p:sp>
          <p:nvSpPr>
            <p:cNvPr id="72" name="tx72"/>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3" name="tx73"/>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1312460" y="2217559"/>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3" name="tx83"/>
            <p:cNvSpPr/>
            <p:nvPr/>
          </p:nvSpPr>
          <p:spPr>
            <a:xfrm>
              <a:off x="2691613" y="230793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4" name="tx84"/>
            <p:cNvSpPr/>
            <p:nvPr/>
          </p:nvSpPr>
          <p:spPr>
            <a:xfrm>
              <a:off x="4070766" y="243358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5" name="tx85"/>
            <p:cNvSpPr/>
            <p:nvPr/>
          </p:nvSpPr>
          <p:spPr>
            <a:xfrm>
              <a:off x="5449919" y="2548216"/>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6" name="tx86"/>
            <p:cNvSpPr/>
            <p:nvPr/>
          </p:nvSpPr>
          <p:spPr>
            <a:xfrm>
              <a:off x="6553241" y="2638596"/>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7" name="tx87"/>
            <p:cNvSpPr/>
            <p:nvPr/>
          </p:nvSpPr>
          <p:spPr>
            <a:xfrm>
              <a:off x="6829072" y="2671662"/>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8" name="tx88"/>
            <p:cNvSpPr/>
            <p:nvPr/>
          </p:nvSpPr>
          <p:spPr>
            <a:xfrm>
              <a:off x="7104902" y="270472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89" name="tx89"/>
            <p:cNvSpPr/>
            <p:nvPr/>
          </p:nvSpPr>
          <p:spPr>
            <a:xfrm>
              <a:off x="7380733" y="2735589"/>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0" name="tx90"/>
            <p:cNvSpPr/>
            <p:nvPr/>
          </p:nvSpPr>
          <p:spPr>
            <a:xfrm>
              <a:off x="7656564" y="2757633"/>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1" name="tx91"/>
            <p:cNvSpPr/>
            <p:nvPr/>
          </p:nvSpPr>
          <p:spPr>
            <a:xfrm>
              <a:off x="7932394" y="2755428"/>
              <a:ext cx="289972" cy="8083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&lt;1,000</a:t>
              </a:r>
            </a:p>
          </p:txBody>
        </p:sp>
        <p:sp>
          <p:nvSpPr>
            <p:cNvPr id="92" name="pl92"/>
            <p:cNvSpPr/>
            <p:nvPr/>
          </p:nvSpPr>
          <p:spPr>
            <a:xfrm>
              <a:off x="145744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3659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215752"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9490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9822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7405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988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571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8015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738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694200" y="29483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04" name="tx104"/>
            <p:cNvSpPr/>
            <p:nvPr/>
          </p:nvSpPr>
          <p:spPr>
            <a:xfrm>
              <a:off x="577692" y="182812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05" name="tx10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7" name="tx10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8" name="tx10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9" name="tx10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0" name="tx110"/>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6" name="tx116"/>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7" name="tx117"/>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8" name="tx118"/>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1" name="tx12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2" name="pl122"/>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tx123"/>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rc124"/>
            <p:cNvSpPr/>
            <p:nvPr/>
          </p:nvSpPr>
          <p:spPr>
            <a:xfrm>
              <a:off x="4468266" y="5010059"/>
              <a:ext cx="201456" cy="201456"/>
            </a:xfrm>
            <a:prstGeom prst="rect">
              <a:avLst/>
            </a:prstGeom>
            <a:solidFill>
              <a:srgbClr val="E2231A">
                <a:alpha val="100000"/>
              </a:srgbClr>
            </a:solidFill>
          </p:spPr>
          <p:txBody>
            <a:bodyPr/>
            <a:lstStyle/>
            <a:p/>
          </p:txBody>
        </p:sp>
        <p:sp>
          <p:nvSpPr>
            <p:cNvPr id="125" name="rc125"/>
            <p:cNvSpPr/>
            <p:nvPr/>
          </p:nvSpPr>
          <p:spPr>
            <a:xfrm>
              <a:off x="5673354" y="5010059"/>
              <a:ext cx="201456" cy="201456"/>
            </a:xfrm>
            <a:prstGeom prst="rect">
              <a:avLst/>
            </a:prstGeom>
            <a:solidFill>
              <a:srgbClr val="80BD41">
                <a:alpha val="100000"/>
              </a:srgbClr>
            </a:solidFill>
          </p:spPr>
          <p:txBody>
            <a:bodyPr/>
            <a:lstStyle/>
            <a:p/>
          </p:txBody>
        </p:sp>
        <p:sp>
          <p:nvSpPr>
            <p:cNvPr id="126" name="tx126"/>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27" name="tx127"/>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28" name="tx128"/>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29" name="tx129"/>
            <p:cNvSpPr/>
            <p:nvPr/>
          </p:nvSpPr>
          <p:spPr>
            <a:xfrm>
              <a:off x="989913" y="660204"/>
              <a:ext cx="244158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Kitts and Nevis, 2000-2024</a:t>
              </a:r>
            </a:p>
          </p:txBody>
        </p:sp>
        <p:sp>
          <p:nvSpPr>
            <p:cNvPr id="130" name="pl130"/>
            <p:cNvSpPr/>
            <p:nvPr/>
          </p:nvSpPr>
          <p:spPr>
            <a:xfrm>
              <a:off x="242898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46203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8116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4" name="pl134"/>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5" name="pl135"/>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6" name="pl136"/>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5246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71598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0731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33322" y="5889059"/>
              <a:ext cx="6343905" cy="167191"/>
            </a:xfrm>
            <a:prstGeom prst="rect">
              <a:avLst/>
            </a:prstGeom>
            <a:solidFill>
              <a:srgbClr val="80BD41">
                <a:alpha val="100000"/>
              </a:srgbClr>
            </a:solidFill>
          </p:spPr>
          <p:txBody>
            <a:bodyPr/>
            <a:lstStyle/>
            <a:p/>
          </p:txBody>
        </p:sp>
        <p:sp>
          <p:nvSpPr>
            <p:cNvPr id="141" name="rc141"/>
            <p:cNvSpPr/>
            <p:nvPr/>
          </p:nvSpPr>
          <p:spPr>
            <a:xfrm>
              <a:off x="7677228" y="5889059"/>
              <a:ext cx="197219" cy="167191"/>
            </a:xfrm>
            <a:prstGeom prst="rect">
              <a:avLst/>
            </a:prstGeom>
            <a:solidFill>
              <a:srgbClr val="E2231A">
                <a:alpha val="100000"/>
              </a:srgbClr>
            </a:solidFill>
          </p:spPr>
          <p:txBody>
            <a:bodyPr/>
            <a:lstStyle/>
            <a:p/>
          </p:txBody>
        </p:sp>
        <p:sp>
          <p:nvSpPr>
            <p:cNvPr id="142" name="rc142"/>
            <p:cNvSpPr/>
            <p:nvPr/>
          </p:nvSpPr>
          <p:spPr>
            <a:xfrm>
              <a:off x="1333322" y="5680069"/>
              <a:ext cx="5653636" cy="167191"/>
            </a:xfrm>
            <a:prstGeom prst="rect">
              <a:avLst/>
            </a:prstGeom>
            <a:solidFill>
              <a:srgbClr val="80BD41">
                <a:alpha val="100000"/>
              </a:srgbClr>
            </a:solidFill>
          </p:spPr>
          <p:txBody>
            <a:bodyPr/>
            <a:lstStyle/>
            <a:p/>
          </p:txBody>
        </p:sp>
        <p:sp>
          <p:nvSpPr>
            <p:cNvPr id="143" name="rc143"/>
            <p:cNvSpPr/>
            <p:nvPr/>
          </p:nvSpPr>
          <p:spPr>
            <a:xfrm>
              <a:off x="6986959" y="5680069"/>
              <a:ext cx="295829" cy="167191"/>
            </a:xfrm>
            <a:prstGeom prst="rect">
              <a:avLst/>
            </a:prstGeom>
            <a:solidFill>
              <a:srgbClr val="E2231A">
                <a:alpha val="100000"/>
              </a:srgbClr>
            </a:solidFill>
          </p:spPr>
          <p:txBody>
            <a:bodyPr/>
            <a:lstStyle/>
            <a:p/>
          </p:txBody>
        </p:sp>
        <p:sp>
          <p:nvSpPr>
            <p:cNvPr id="144" name="rc144"/>
            <p:cNvSpPr/>
            <p:nvPr/>
          </p:nvSpPr>
          <p:spPr>
            <a:xfrm>
              <a:off x="1333322" y="5471080"/>
              <a:ext cx="5664593" cy="167191"/>
            </a:xfrm>
            <a:prstGeom prst="rect">
              <a:avLst/>
            </a:prstGeom>
            <a:solidFill>
              <a:srgbClr val="80BD41">
                <a:alpha val="100000"/>
              </a:srgbClr>
            </a:solidFill>
          </p:spPr>
          <p:txBody>
            <a:bodyPr/>
            <a:lstStyle/>
            <a:p/>
          </p:txBody>
        </p:sp>
        <p:sp>
          <p:nvSpPr>
            <p:cNvPr id="145" name="rc145"/>
            <p:cNvSpPr/>
            <p:nvPr/>
          </p:nvSpPr>
          <p:spPr>
            <a:xfrm>
              <a:off x="6997915" y="5471080"/>
              <a:ext cx="295829" cy="167191"/>
            </a:xfrm>
            <a:prstGeom prst="rect">
              <a:avLst/>
            </a:prstGeom>
            <a:solidFill>
              <a:srgbClr val="E2231A">
                <a:alpha val="100000"/>
              </a:srgbClr>
            </a:solidFill>
          </p:spPr>
          <p:txBody>
            <a:bodyPr/>
            <a:lstStyle/>
            <a:p/>
          </p:txBody>
        </p:sp>
        <p:sp>
          <p:nvSpPr>
            <p:cNvPr id="146" name="tx146"/>
            <p:cNvSpPr/>
            <p:nvPr/>
          </p:nvSpPr>
          <p:spPr>
            <a:xfrm>
              <a:off x="8023060" y="5914556"/>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7" name="tx147"/>
            <p:cNvSpPr/>
            <p:nvPr/>
          </p:nvSpPr>
          <p:spPr>
            <a:xfrm>
              <a:off x="7401817" y="570556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8" name="tx148"/>
            <p:cNvSpPr/>
            <p:nvPr/>
          </p:nvSpPr>
          <p:spPr>
            <a:xfrm>
              <a:off x="7413321" y="549657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9" name="tx149"/>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3" name="tx153"/>
            <p:cNvSpPr/>
            <p:nvPr/>
          </p:nvSpPr>
          <p:spPr>
            <a:xfrm>
              <a:off x="340811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4" name="tx154"/>
            <p:cNvSpPr/>
            <p:nvPr/>
          </p:nvSpPr>
          <p:spPr>
            <a:xfrm>
              <a:off x="559944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5" name="tx155"/>
            <p:cNvSpPr/>
            <p:nvPr/>
          </p:nvSpPr>
          <p:spPr>
            <a:xfrm>
              <a:off x="779077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56" name="tx156"/>
            <p:cNvSpPr/>
            <p:nvPr/>
          </p:nvSpPr>
          <p:spPr>
            <a:xfrm>
              <a:off x="4406328"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57" name="tx15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(95%) was lower than in 2019 (97%).
The number of children vaccinated with MCV1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109721"/>
              <a:ext cx="3520101" cy="792290"/>
            </a:xfrm>
            <a:custGeom>
              <a:avLst/>
              <a:pathLst>
                <a:path w="3520101" h="792290">
                  <a:moveTo>
                    <a:pt x="0" y="792290"/>
                  </a:moveTo>
                  <a:lnTo>
                    <a:pt x="146670" y="792290"/>
                  </a:lnTo>
                  <a:lnTo>
                    <a:pt x="293341" y="396145"/>
                  </a:lnTo>
                  <a:lnTo>
                    <a:pt x="440012" y="792290"/>
                  </a:lnTo>
                  <a:lnTo>
                    <a:pt x="586683" y="198072"/>
                  </a:lnTo>
                  <a:lnTo>
                    <a:pt x="733354" y="792290"/>
                  </a:lnTo>
                  <a:lnTo>
                    <a:pt x="880025" y="792290"/>
                  </a:lnTo>
                  <a:lnTo>
                    <a:pt x="1026696" y="792290"/>
                  </a:lnTo>
                  <a:lnTo>
                    <a:pt x="1173367" y="792290"/>
                  </a:lnTo>
                  <a:lnTo>
                    <a:pt x="1320038" y="594217"/>
                  </a:lnTo>
                  <a:lnTo>
                    <a:pt x="1466709" y="396145"/>
                  </a:lnTo>
                  <a:lnTo>
                    <a:pt x="1613379" y="594217"/>
                  </a:lnTo>
                  <a:lnTo>
                    <a:pt x="1760050" y="594217"/>
                  </a:lnTo>
                  <a:lnTo>
                    <a:pt x="1906721" y="594217"/>
                  </a:lnTo>
                  <a:lnTo>
                    <a:pt x="2053392" y="594217"/>
                  </a:lnTo>
                  <a:lnTo>
                    <a:pt x="2200063" y="0"/>
                  </a:lnTo>
                  <a:lnTo>
                    <a:pt x="2346734" y="594217"/>
                  </a:lnTo>
                  <a:lnTo>
                    <a:pt x="2493405" y="594217"/>
                  </a:lnTo>
                  <a:lnTo>
                    <a:pt x="2640076" y="594217"/>
                  </a:lnTo>
                  <a:lnTo>
                    <a:pt x="2786747" y="792290"/>
                  </a:lnTo>
                  <a:lnTo>
                    <a:pt x="2933418" y="792290"/>
                  </a:lnTo>
                  <a:lnTo>
                    <a:pt x="3080089" y="594217"/>
                  </a:lnTo>
                  <a:lnTo>
                    <a:pt x="3226759" y="792290"/>
                  </a:lnTo>
                  <a:lnTo>
                    <a:pt x="3373430" y="396145"/>
                  </a:lnTo>
                  <a:lnTo>
                    <a:pt x="3520101" y="792290"/>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2921285"/>
              <a:ext cx="3520101" cy="1584581"/>
            </a:xfrm>
            <a:custGeom>
              <a:avLst/>
              <a:pathLst>
                <a:path w="3520101" h="1584581">
                  <a:moveTo>
                    <a:pt x="0" y="792290"/>
                  </a:moveTo>
                  <a:lnTo>
                    <a:pt x="146670" y="990363"/>
                  </a:lnTo>
                  <a:lnTo>
                    <a:pt x="293341" y="990363"/>
                  </a:lnTo>
                  <a:lnTo>
                    <a:pt x="440012" y="1188435"/>
                  </a:lnTo>
                  <a:lnTo>
                    <a:pt x="586683" y="1386508"/>
                  </a:lnTo>
                  <a:lnTo>
                    <a:pt x="733354" y="1188435"/>
                  </a:lnTo>
                  <a:lnTo>
                    <a:pt x="880025" y="1386508"/>
                  </a:lnTo>
                  <a:lnTo>
                    <a:pt x="1026696" y="1584581"/>
                  </a:lnTo>
                  <a:lnTo>
                    <a:pt x="1173367" y="990363"/>
                  </a:lnTo>
                  <a:lnTo>
                    <a:pt x="1320038" y="1386508"/>
                  </a:lnTo>
                  <a:lnTo>
                    <a:pt x="1466709" y="1386508"/>
                  </a:lnTo>
                  <a:lnTo>
                    <a:pt x="1613379" y="1188435"/>
                  </a:lnTo>
                  <a:lnTo>
                    <a:pt x="1760050" y="1386508"/>
                  </a:lnTo>
                  <a:lnTo>
                    <a:pt x="1906721" y="1188435"/>
                  </a:lnTo>
                  <a:lnTo>
                    <a:pt x="2053392" y="594217"/>
                  </a:lnTo>
                  <a:lnTo>
                    <a:pt x="2200063" y="594217"/>
                  </a:lnTo>
                  <a:lnTo>
                    <a:pt x="2346734" y="792290"/>
                  </a:lnTo>
                  <a:lnTo>
                    <a:pt x="2493405" y="198072"/>
                  </a:lnTo>
                  <a:lnTo>
                    <a:pt x="2640076" y="990363"/>
                  </a:lnTo>
                  <a:lnTo>
                    <a:pt x="2786747" y="594217"/>
                  </a:lnTo>
                  <a:lnTo>
                    <a:pt x="2933418" y="0"/>
                  </a:lnTo>
                  <a:lnTo>
                    <a:pt x="3080089" y="198072"/>
                  </a:lnTo>
                  <a:lnTo>
                    <a:pt x="3226759" y="198072"/>
                  </a:lnTo>
                  <a:lnTo>
                    <a:pt x="3373430" y="990363"/>
                  </a:lnTo>
                  <a:lnTo>
                    <a:pt x="3520101" y="1188435"/>
                  </a:lnTo>
                </a:path>
              </a:pathLst>
            </a:custGeom>
            <a:ln w="27101" cap="flat">
              <a:solidFill>
                <a:srgbClr val="00833D">
                  <a:alpha val="80000"/>
                </a:srgbClr>
              </a:solidFill>
              <a:prstDash val="solid"/>
              <a:round/>
            </a:ln>
          </p:spPr>
          <p:txBody>
            <a:bodyPr/>
            <a:lstStyle/>
            <a:p/>
          </p:txBody>
        </p:sp>
        <p:sp>
          <p:nvSpPr>
            <p:cNvPr id="24" name="pl24"/>
            <p:cNvSpPr/>
            <p:nvPr/>
          </p:nvSpPr>
          <p:spPr>
            <a:xfrm>
              <a:off x="943464" y="4109721"/>
              <a:ext cx="3520101" cy="792290"/>
            </a:xfrm>
            <a:custGeom>
              <a:avLst/>
              <a:pathLst>
                <a:path w="3520101" h="792290">
                  <a:moveTo>
                    <a:pt x="0" y="792290"/>
                  </a:moveTo>
                  <a:lnTo>
                    <a:pt x="146670" y="792290"/>
                  </a:lnTo>
                  <a:lnTo>
                    <a:pt x="293341" y="396145"/>
                  </a:lnTo>
                  <a:lnTo>
                    <a:pt x="440012" y="792290"/>
                  </a:lnTo>
                  <a:lnTo>
                    <a:pt x="586683" y="198072"/>
                  </a:lnTo>
                  <a:lnTo>
                    <a:pt x="733354" y="792290"/>
                  </a:lnTo>
                  <a:lnTo>
                    <a:pt x="880025" y="792290"/>
                  </a:lnTo>
                  <a:lnTo>
                    <a:pt x="1026696" y="792290"/>
                  </a:lnTo>
                  <a:lnTo>
                    <a:pt x="1173367" y="792290"/>
                  </a:lnTo>
                  <a:lnTo>
                    <a:pt x="1320038" y="594217"/>
                  </a:lnTo>
                  <a:lnTo>
                    <a:pt x="1466709" y="396145"/>
                  </a:lnTo>
                  <a:lnTo>
                    <a:pt x="1613379" y="594217"/>
                  </a:lnTo>
                  <a:lnTo>
                    <a:pt x="1760050" y="594217"/>
                  </a:lnTo>
                  <a:lnTo>
                    <a:pt x="1906721" y="594217"/>
                  </a:lnTo>
                  <a:lnTo>
                    <a:pt x="2053392" y="594217"/>
                  </a:lnTo>
                  <a:lnTo>
                    <a:pt x="2200063" y="0"/>
                  </a:lnTo>
                  <a:lnTo>
                    <a:pt x="2346734" y="594217"/>
                  </a:lnTo>
                  <a:lnTo>
                    <a:pt x="2493405" y="594217"/>
                  </a:lnTo>
                  <a:lnTo>
                    <a:pt x="2640076" y="594217"/>
                  </a:lnTo>
                  <a:lnTo>
                    <a:pt x="2786747" y="792290"/>
                  </a:lnTo>
                  <a:lnTo>
                    <a:pt x="2933418" y="792290"/>
                  </a:lnTo>
                  <a:lnTo>
                    <a:pt x="3080089" y="594217"/>
                  </a:lnTo>
                  <a:lnTo>
                    <a:pt x="3226759" y="792290"/>
                  </a:lnTo>
                  <a:lnTo>
                    <a:pt x="3373430" y="396145"/>
                  </a:lnTo>
                  <a:lnTo>
                    <a:pt x="3520101" y="792290"/>
                  </a:lnTo>
                </a:path>
              </a:pathLst>
            </a:custGeom>
            <a:ln w="43362" cap="flat">
              <a:solidFill>
                <a:srgbClr val="000000">
                  <a:alpha val="100000"/>
                </a:srgbClr>
              </a:solidFill>
              <a:prstDash val="solid"/>
              <a:round/>
            </a:ln>
          </p:spPr>
          <p:txBody>
            <a:bodyPr/>
            <a:lstStyle/>
            <a:p/>
          </p:txBody>
        </p:sp>
        <p:sp>
          <p:nvSpPr>
            <p:cNvPr id="25" name="pl25"/>
            <p:cNvSpPr/>
            <p:nvPr/>
          </p:nvSpPr>
          <p:spPr>
            <a:xfrm>
              <a:off x="943464" y="4109721"/>
              <a:ext cx="3520101" cy="792290"/>
            </a:xfrm>
            <a:custGeom>
              <a:avLst/>
              <a:pathLst>
                <a:path w="3520101" h="792290">
                  <a:moveTo>
                    <a:pt x="0" y="792290"/>
                  </a:moveTo>
                  <a:lnTo>
                    <a:pt x="146670" y="792290"/>
                  </a:lnTo>
                  <a:lnTo>
                    <a:pt x="293341" y="396145"/>
                  </a:lnTo>
                  <a:lnTo>
                    <a:pt x="440012" y="792290"/>
                  </a:lnTo>
                  <a:lnTo>
                    <a:pt x="586683" y="198072"/>
                  </a:lnTo>
                  <a:lnTo>
                    <a:pt x="733354" y="792290"/>
                  </a:lnTo>
                  <a:lnTo>
                    <a:pt x="880025" y="792290"/>
                  </a:lnTo>
                  <a:lnTo>
                    <a:pt x="1026696" y="792290"/>
                  </a:lnTo>
                  <a:lnTo>
                    <a:pt x="1173367" y="792290"/>
                  </a:lnTo>
                  <a:lnTo>
                    <a:pt x="1320038" y="594217"/>
                  </a:lnTo>
                  <a:lnTo>
                    <a:pt x="1466709" y="396145"/>
                  </a:lnTo>
                  <a:lnTo>
                    <a:pt x="1613379" y="594217"/>
                  </a:lnTo>
                  <a:lnTo>
                    <a:pt x="1760050" y="594217"/>
                  </a:lnTo>
                  <a:lnTo>
                    <a:pt x="1906721" y="594217"/>
                  </a:lnTo>
                  <a:lnTo>
                    <a:pt x="2053392" y="594217"/>
                  </a:lnTo>
                  <a:lnTo>
                    <a:pt x="2200063" y="0"/>
                  </a:lnTo>
                  <a:lnTo>
                    <a:pt x="2346734" y="594217"/>
                  </a:lnTo>
                  <a:lnTo>
                    <a:pt x="2493405" y="594217"/>
                  </a:lnTo>
                  <a:lnTo>
                    <a:pt x="2640076" y="594217"/>
                  </a:lnTo>
                  <a:lnTo>
                    <a:pt x="2786747" y="792290"/>
                  </a:lnTo>
                  <a:lnTo>
                    <a:pt x="2933418" y="792290"/>
                  </a:lnTo>
                  <a:lnTo>
                    <a:pt x="3080089" y="594217"/>
                  </a:lnTo>
                  <a:lnTo>
                    <a:pt x="3226759" y="792290"/>
                  </a:lnTo>
                  <a:lnTo>
                    <a:pt x="3373430" y="396145"/>
                  </a:lnTo>
                  <a:lnTo>
                    <a:pt x="3520101" y="792290"/>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3515503"/>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6" name="pg36"/>
            <p:cNvSpPr/>
            <p:nvPr/>
          </p:nvSpPr>
          <p:spPr>
            <a:xfrm>
              <a:off x="1618330"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351684"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3085039"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2" name="pg42"/>
            <p:cNvSpPr/>
            <p:nvPr/>
          </p:nvSpPr>
          <p:spPr>
            <a:xfrm>
              <a:off x="3671722"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58406"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pg46"/>
            <p:cNvSpPr/>
            <p:nvPr/>
          </p:nvSpPr>
          <p:spPr>
            <a:xfrm>
              <a:off x="440507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0709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18959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18959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83717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59963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456694" y="6100844"/>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Kitts and Nevis</a:t>
              </a:r>
            </a:p>
          </p:txBody>
        </p:sp>
        <p:sp>
          <p:nvSpPr>
            <p:cNvPr id="68" name="tx68"/>
            <p:cNvSpPr/>
            <p:nvPr/>
          </p:nvSpPr>
          <p:spPr>
            <a:xfrm>
              <a:off x="310427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86673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119358"/>
              <a:ext cx="3520101" cy="1980726"/>
            </a:xfrm>
            <a:custGeom>
              <a:avLst/>
              <a:pathLst>
                <a:path w="3520101" h="1980726">
                  <a:moveTo>
                    <a:pt x="0" y="1782653"/>
                  </a:moveTo>
                  <a:lnTo>
                    <a:pt x="146670" y="0"/>
                  </a:lnTo>
                  <a:lnTo>
                    <a:pt x="293341" y="1782653"/>
                  </a:lnTo>
                  <a:lnTo>
                    <a:pt x="440012" y="1584581"/>
                  </a:lnTo>
                  <a:lnTo>
                    <a:pt x="586683" y="1584581"/>
                  </a:lnTo>
                  <a:lnTo>
                    <a:pt x="733354" y="1782653"/>
                  </a:lnTo>
                  <a:lnTo>
                    <a:pt x="880025" y="1782653"/>
                  </a:lnTo>
                  <a:lnTo>
                    <a:pt x="1026696" y="1782653"/>
                  </a:lnTo>
                  <a:lnTo>
                    <a:pt x="1173367" y="1782653"/>
                  </a:lnTo>
                  <a:lnTo>
                    <a:pt x="1320038" y="1782653"/>
                  </a:lnTo>
                  <a:lnTo>
                    <a:pt x="1466709" y="1980726"/>
                  </a:lnTo>
                  <a:lnTo>
                    <a:pt x="1613379" y="1782653"/>
                  </a:lnTo>
                  <a:lnTo>
                    <a:pt x="1760050" y="990363"/>
                  </a:lnTo>
                  <a:lnTo>
                    <a:pt x="1906721" y="1980726"/>
                  </a:lnTo>
                  <a:lnTo>
                    <a:pt x="2053392" y="594217"/>
                  </a:lnTo>
                  <a:lnTo>
                    <a:pt x="2200063" y="1188435"/>
                  </a:lnTo>
                  <a:lnTo>
                    <a:pt x="2346734" y="1584581"/>
                  </a:lnTo>
                  <a:lnTo>
                    <a:pt x="2493405" y="594217"/>
                  </a:lnTo>
                  <a:lnTo>
                    <a:pt x="2640076" y="1188435"/>
                  </a:lnTo>
                  <a:lnTo>
                    <a:pt x="2786747" y="1782653"/>
                  </a:lnTo>
                  <a:lnTo>
                    <a:pt x="2933418" y="990363"/>
                  </a:lnTo>
                  <a:lnTo>
                    <a:pt x="3080089" y="1584581"/>
                  </a:lnTo>
                  <a:lnTo>
                    <a:pt x="3226759" y="1584581"/>
                  </a:lnTo>
                  <a:lnTo>
                    <a:pt x="3373430" y="1188435"/>
                  </a:lnTo>
                  <a:lnTo>
                    <a:pt x="3520101" y="1386508"/>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3317431"/>
              <a:ext cx="3520101" cy="1782653"/>
            </a:xfrm>
            <a:custGeom>
              <a:avLst/>
              <a:pathLst>
                <a:path w="3520101" h="1782653">
                  <a:moveTo>
                    <a:pt x="0" y="990363"/>
                  </a:moveTo>
                  <a:lnTo>
                    <a:pt x="146670" y="1584581"/>
                  </a:lnTo>
                  <a:lnTo>
                    <a:pt x="293341" y="990363"/>
                  </a:lnTo>
                  <a:lnTo>
                    <a:pt x="440012" y="990363"/>
                  </a:lnTo>
                  <a:lnTo>
                    <a:pt x="586683" y="990363"/>
                  </a:lnTo>
                  <a:lnTo>
                    <a:pt x="733354" y="594217"/>
                  </a:lnTo>
                  <a:lnTo>
                    <a:pt x="880025" y="1188435"/>
                  </a:lnTo>
                  <a:lnTo>
                    <a:pt x="1026696" y="1386508"/>
                  </a:lnTo>
                  <a:lnTo>
                    <a:pt x="1173367" y="1188435"/>
                  </a:lnTo>
                  <a:lnTo>
                    <a:pt x="1320038" y="1188435"/>
                  </a:lnTo>
                  <a:lnTo>
                    <a:pt x="1466709" y="990363"/>
                  </a:lnTo>
                  <a:lnTo>
                    <a:pt x="1613379" y="1188435"/>
                  </a:lnTo>
                  <a:lnTo>
                    <a:pt x="1760050" y="1386508"/>
                  </a:lnTo>
                  <a:lnTo>
                    <a:pt x="1906721" y="1188435"/>
                  </a:lnTo>
                  <a:lnTo>
                    <a:pt x="2053392" y="1188435"/>
                  </a:lnTo>
                  <a:lnTo>
                    <a:pt x="2200063" y="990363"/>
                  </a:lnTo>
                  <a:lnTo>
                    <a:pt x="2346734" y="1188435"/>
                  </a:lnTo>
                  <a:lnTo>
                    <a:pt x="2493405" y="0"/>
                  </a:lnTo>
                  <a:lnTo>
                    <a:pt x="2640076" y="1782653"/>
                  </a:lnTo>
                  <a:lnTo>
                    <a:pt x="2786747" y="1584581"/>
                  </a:lnTo>
                  <a:lnTo>
                    <a:pt x="2933418" y="1188435"/>
                  </a:lnTo>
                  <a:lnTo>
                    <a:pt x="3080089" y="1584581"/>
                  </a:lnTo>
                  <a:lnTo>
                    <a:pt x="3226759" y="198072"/>
                  </a:lnTo>
                  <a:lnTo>
                    <a:pt x="3373430" y="594217"/>
                  </a:lnTo>
                  <a:lnTo>
                    <a:pt x="3520101" y="1782653"/>
                  </a:lnTo>
                </a:path>
              </a:pathLst>
            </a:custGeom>
            <a:ln w="27101" cap="flat">
              <a:solidFill>
                <a:srgbClr val="00833D">
                  <a:alpha val="80000"/>
                </a:srgbClr>
              </a:solidFill>
              <a:prstDash val="solid"/>
              <a:round/>
            </a:ln>
          </p:spPr>
          <p:txBody>
            <a:bodyPr/>
            <a:lstStyle/>
            <a:p/>
          </p:txBody>
        </p:sp>
        <p:sp>
          <p:nvSpPr>
            <p:cNvPr id="90" name="pl90"/>
            <p:cNvSpPr/>
            <p:nvPr/>
          </p:nvSpPr>
          <p:spPr>
            <a:xfrm>
              <a:off x="5308715" y="3119358"/>
              <a:ext cx="3520101" cy="1980726"/>
            </a:xfrm>
            <a:custGeom>
              <a:avLst/>
              <a:pathLst>
                <a:path w="3520101" h="1980726">
                  <a:moveTo>
                    <a:pt x="0" y="1782653"/>
                  </a:moveTo>
                  <a:lnTo>
                    <a:pt x="146670" y="0"/>
                  </a:lnTo>
                  <a:lnTo>
                    <a:pt x="293341" y="1782653"/>
                  </a:lnTo>
                  <a:lnTo>
                    <a:pt x="440012" y="1584581"/>
                  </a:lnTo>
                  <a:lnTo>
                    <a:pt x="586683" y="1584581"/>
                  </a:lnTo>
                  <a:lnTo>
                    <a:pt x="733354" y="1782653"/>
                  </a:lnTo>
                  <a:lnTo>
                    <a:pt x="880025" y="1782653"/>
                  </a:lnTo>
                  <a:lnTo>
                    <a:pt x="1026696" y="1782653"/>
                  </a:lnTo>
                  <a:lnTo>
                    <a:pt x="1173367" y="1782653"/>
                  </a:lnTo>
                  <a:lnTo>
                    <a:pt x="1320038" y="1782653"/>
                  </a:lnTo>
                  <a:lnTo>
                    <a:pt x="1466709" y="1980726"/>
                  </a:lnTo>
                  <a:lnTo>
                    <a:pt x="1613379" y="1782653"/>
                  </a:lnTo>
                  <a:lnTo>
                    <a:pt x="1760050" y="990363"/>
                  </a:lnTo>
                  <a:lnTo>
                    <a:pt x="1906721" y="1980726"/>
                  </a:lnTo>
                  <a:lnTo>
                    <a:pt x="2053392" y="594217"/>
                  </a:lnTo>
                  <a:lnTo>
                    <a:pt x="2200063" y="1188435"/>
                  </a:lnTo>
                  <a:lnTo>
                    <a:pt x="2346734" y="1584581"/>
                  </a:lnTo>
                  <a:lnTo>
                    <a:pt x="2493405" y="594217"/>
                  </a:lnTo>
                  <a:lnTo>
                    <a:pt x="2640076" y="1188435"/>
                  </a:lnTo>
                  <a:lnTo>
                    <a:pt x="2786747" y="1782653"/>
                  </a:lnTo>
                  <a:lnTo>
                    <a:pt x="2933418" y="990363"/>
                  </a:lnTo>
                  <a:lnTo>
                    <a:pt x="3080089" y="1584581"/>
                  </a:lnTo>
                  <a:lnTo>
                    <a:pt x="3226759" y="1584581"/>
                  </a:lnTo>
                  <a:lnTo>
                    <a:pt x="3373430" y="1188435"/>
                  </a:lnTo>
                  <a:lnTo>
                    <a:pt x="3520101" y="1386508"/>
                  </a:lnTo>
                </a:path>
              </a:pathLst>
            </a:custGeom>
            <a:ln w="43362" cap="flat">
              <a:solidFill>
                <a:srgbClr val="000000">
                  <a:alpha val="100000"/>
                </a:srgbClr>
              </a:solidFill>
              <a:prstDash val="solid"/>
              <a:round/>
            </a:ln>
          </p:spPr>
          <p:txBody>
            <a:bodyPr/>
            <a:lstStyle/>
            <a:p/>
          </p:txBody>
        </p:sp>
        <p:sp>
          <p:nvSpPr>
            <p:cNvPr id="91" name="pl91"/>
            <p:cNvSpPr/>
            <p:nvPr/>
          </p:nvSpPr>
          <p:spPr>
            <a:xfrm>
              <a:off x="5308715" y="3119358"/>
              <a:ext cx="3520101" cy="1980726"/>
            </a:xfrm>
            <a:custGeom>
              <a:avLst/>
              <a:pathLst>
                <a:path w="3520101" h="1980726">
                  <a:moveTo>
                    <a:pt x="0" y="1782653"/>
                  </a:moveTo>
                  <a:lnTo>
                    <a:pt x="146670" y="0"/>
                  </a:lnTo>
                  <a:lnTo>
                    <a:pt x="293341" y="1782653"/>
                  </a:lnTo>
                  <a:lnTo>
                    <a:pt x="440012" y="1584581"/>
                  </a:lnTo>
                  <a:lnTo>
                    <a:pt x="586683" y="1584581"/>
                  </a:lnTo>
                  <a:lnTo>
                    <a:pt x="733354" y="1782653"/>
                  </a:lnTo>
                  <a:lnTo>
                    <a:pt x="880025" y="1782653"/>
                  </a:lnTo>
                  <a:lnTo>
                    <a:pt x="1026696" y="1782653"/>
                  </a:lnTo>
                  <a:lnTo>
                    <a:pt x="1173367" y="1782653"/>
                  </a:lnTo>
                  <a:lnTo>
                    <a:pt x="1320038" y="1782653"/>
                  </a:lnTo>
                  <a:lnTo>
                    <a:pt x="1466709" y="1980726"/>
                  </a:lnTo>
                  <a:lnTo>
                    <a:pt x="1613379" y="1782653"/>
                  </a:lnTo>
                  <a:lnTo>
                    <a:pt x="1760050" y="990363"/>
                  </a:lnTo>
                  <a:lnTo>
                    <a:pt x="1906721" y="1980726"/>
                  </a:lnTo>
                  <a:lnTo>
                    <a:pt x="2053392" y="594217"/>
                  </a:lnTo>
                  <a:lnTo>
                    <a:pt x="2200063" y="1188435"/>
                  </a:lnTo>
                  <a:lnTo>
                    <a:pt x="2346734" y="1584581"/>
                  </a:lnTo>
                  <a:lnTo>
                    <a:pt x="2493405" y="594217"/>
                  </a:lnTo>
                  <a:lnTo>
                    <a:pt x="2640076" y="1188435"/>
                  </a:lnTo>
                  <a:lnTo>
                    <a:pt x="2786747" y="1782653"/>
                  </a:lnTo>
                  <a:lnTo>
                    <a:pt x="2933418" y="990363"/>
                  </a:lnTo>
                  <a:lnTo>
                    <a:pt x="3080089" y="1584581"/>
                  </a:lnTo>
                  <a:lnTo>
                    <a:pt x="3226759" y="1584581"/>
                  </a:lnTo>
                  <a:lnTo>
                    <a:pt x="3373430" y="1188435"/>
                  </a:lnTo>
                  <a:lnTo>
                    <a:pt x="3520101" y="1386508"/>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450586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5983581"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4" name="pg104"/>
            <p:cNvSpPr/>
            <p:nvPr/>
          </p:nvSpPr>
          <p:spPr>
            <a:xfrm>
              <a:off x="6700089" y="443930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30442" y="4469357"/>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7450290"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8036973"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623657"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2" name="pg112"/>
            <p:cNvSpPr/>
            <p:nvPr/>
          </p:nvSpPr>
          <p:spPr>
            <a:xfrm>
              <a:off x="8770328"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925206" y="50609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55484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55484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720243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96488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821945" y="6100844"/>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Kitts and Nevis</a:t>
              </a:r>
            </a:p>
          </p:txBody>
        </p:sp>
        <p:sp>
          <p:nvSpPr>
            <p:cNvPr id="134" name="tx134"/>
            <p:cNvSpPr/>
            <p:nvPr/>
          </p:nvSpPr>
          <p:spPr>
            <a:xfrm>
              <a:off x="746953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8231984"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Saint Kitts and Nevis DTP drop-out was lower and DTP-MCV drop-out was lower than global drop-out rates, respectively.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23752"/>
            </a:xfrm>
            <a:custGeom>
              <a:avLst/>
              <a:pathLst>
                <a:path w="2123063" h="123752">
                  <a:moveTo>
                    <a:pt x="0" y="0"/>
                  </a:moveTo>
                  <a:lnTo>
                    <a:pt x="88460" y="49500"/>
                  </a:lnTo>
                  <a:lnTo>
                    <a:pt x="176921" y="0"/>
                  </a:lnTo>
                  <a:lnTo>
                    <a:pt x="265382" y="0"/>
                  </a:lnTo>
                  <a:lnTo>
                    <a:pt x="353843" y="123752"/>
                  </a:lnTo>
                  <a:lnTo>
                    <a:pt x="442304" y="0"/>
                  </a:lnTo>
                  <a:lnTo>
                    <a:pt x="530765" y="0"/>
                  </a:lnTo>
                  <a:lnTo>
                    <a:pt x="619226" y="24750"/>
                  </a:lnTo>
                  <a:lnTo>
                    <a:pt x="707687" y="49500"/>
                  </a:lnTo>
                  <a:lnTo>
                    <a:pt x="796148" y="74251"/>
                  </a:lnTo>
                  <a:lnTo>
                    <a:pt x="884609" y="99001"/>
                  </a:lnTo>
                  <a:lnTo>
                    <a:pt x="973070" y="0"/>
                  </a:lnTo>
                  <a:lnTo>
                    <a:pt x="1061531" y="49500"/>
                  </a:lnTo>
                  <a:lnTo>
                    <a:pt x="1149992" y="61876"/>
                  </a:lnTo>
                  <a:lnTo>
                    <a:pt x="1238453" y="0"/>
                  </a:lnTo>
                  <a:lnTo>
                    <a:pt x="1326914" y="49500"/>
                  </a:lnTo>
                  <a:lnTo>
                    <a:pt x="1415375" y="37125"/>
                  </a:lnTo>
                  <a:lnTo>
                    <a:pt x="1503836" y="24750"/>
                  </a:lnTo>
                  <a:lnTo>
                    <a:pt x="1592297" y="24750"/>
                  </a:lnTo>
                  <a:lnTo>
                    <a:pt x="1680758" y="0"/>
                  </a:lnTo>
                  <a:lnTo>
                    <a:pt x="1769219" y="12375"/>
                  </a:lnTo>
                  <a:lnTo>
                    <a:pt x="1857680" y="37125"/>
                  </a:lnTo>
                  <a:lnTo>
                    <a:pt x="1946141" y="74251"/>
                  </a:lnTo>
                  <a:lnTo>
                    <a:pt x="2034602" y="49500"/>
                  </a:lnTo>
                  <a:lnTo>
                    <a:pt x="2123063" y="2475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2861125"/>
              <a:ext cx="707687" cy="111377"/>
            </a:xfrm>
            <a:custGeom>
              <a:avLst/>
              <a:pathLst>
                <a:path w="707687" h="111377">
                  <a:moveTo>
                    <a:pt x="0" y="74251"/>
                  </a:moveTo>
                  <a:lnTo>
                    <a:pt x="88460" y="111377"/>
                  </a:lnTo>
                  <a:lnTo>
                    <a:pt x="176921" y="0"/>
                  </a:lnTo>
                  <a:lnTo>
                    <a:pt x="265382" y="24750"/>
                  </a:lnTo>
                  <a:lnTo>
                    <a:pt x="353843" y="0"/>
                  </a:lnTo>
                  <a:lnTo>
                    <a:pt x="442304" y="24750"/>
                  </a:lnTo>
                  <a:lnTo>
                    <a:pt x="530765" y="37125"/>
                  </a:lnTo>
                  <a:lnTo>
                    <a:pt x="619226" y="12375"/>
                  </a:lnTo>
                  <a:lnTo>
                    <a:pt x="707687" y="24750"/>
                  </a:lnTo>
                </a:path>
              </a:pathLst>
            </a:custGeom>
            <a:ln w="27101" cap="flat">
              <a:solidFill>
                <a:srgbClr val="1CABE2">
                  <a:alpha val="100000"/>
                </a:srgbClr>
              </a:solidFill>
              <a:prstDash val="solid"/>
              <a:round/>
            </a:ln>
          </p:spPr>
          <p:txBody>
            <a:bodyPr/>
            <a:lstStyle/>
            <a:p/>
          </p:txBody>
        </p:sp>
        <p:sp>
          <p:nvSpPr>
            <p:cNvPr id="48" name="tx48"/>
            <p:cNvSpPr/>
            <p:nvPr/>
          </p:nvSpPr>
          <p:spPr>
            <a:xfrm>
              <a:off x="2325651"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49" name="tx49"/>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0" name="tx50"/>
            <p:cNvSpPr/>
            <p:nvPr/>
          </p:nvSpPr>
          <p:spPr>
            <a:xfrm>
              <a:off x="2688703"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04254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99001"/>
            </a:xfrm>
            <a:custGeom>
              <a:avLst/>
              <a:pathLst>
                <a:path w="2123063" h="99001">
                  <a:moveTo>
                    <a:pt x="0" y="0"/>
                  </a:moveTo>
                  <a:lnTo>
                    <a:pt x="88460" y="0"/>
                  </a:lnTo>
                  <a:lnTo>
                    <a:pt x="176921" y="24750"/>
                  </a:lnTo>
                  <a:lnTo>
                    <a:pt x="265382" y="0"/>
                  </a:lnTo>
                  <a:lnTo>
                    <a:pt x="353843" y="37125"/>
                  </a:lnTo>
                  <a:lnTo>
                    <a:pt x="442304" y="0"/>
                  </a:lnTo>
                  <a:lnTo>
                    <a:pt x="530765" y="0"/>
                  </a:lnTo>
                  <a:lnTo>
                    <a:pt x="619226" y="0"/>
                  </a:lnTo>
                  <a:lnTo>
                    <a:pt x="707687" y="12375"/>
                  </a:lnTo>
                  <a:lnTo>
                    <a:pt x="796148" y="49500"/>
                  </a:lnTo>
                  <a:lnTo>
                    <a:pt x="884609" y="99001"/>
                  </a:lnTo>
                  <a:lnTo>
                    <a:pt x="973070" y="0"/>
                  </a:lnTo>
                  <a:lnTo>
                    <a:pt x="1061531" y="12375"/>
                  </a:lnTo>
                  <a:lnTo>
                    <a:pt x="1149992" y="24750"/>
                  </a:lnTo>
                  <a:lnTo>
                    <a:pt x="1238453" y="37125"/>
                  </a:lnTo>
                  <a:lnTo>
                    <a:pt x="1326914" y="99001"/>
                  </a:lnTo>
                  <a:lnTo>
                    <a:pt x="1415375" y="0"/>
                  </a:lnTo>
                  <a:lnTo>
                    <a:pt x="1503836" y="24750"/>
                  </a:lnTo>
                  <a:lnTo>
                    <a:pt x="1592297" y="12375"/>
                  </a:lnTo>
                  <a:lnTo>
                    <a:pt x="1680758" y="24750"/>
                  </a:lnTo>
                  <a:lnTo>
                    <a:pt x="1769219" y="0"/>
                  </a:lnTo>
                  <a:lnTo>
                    <a:pt x="1857680" y="37125"/>
                  </a:lnTo>
                  <a:lnTo>
                    <a:pt x="1946141" y="37125"/>
                  </a:lnTo>
                  <a:lnTo>
                    <a:pt x="2034602" y="37125"/>
                  </a:lnTo>
                  <a:lnTo>
                    <a:pt x="2123063" y="24750"/>
                  </a:lnTo>
                </a:path>
              </a:pathLst>
            </a:custGeom>
            <a:ln w="27101" cap="flat">
              <a:solidFill>
                <a:srgbClr val="1CABE2">
                  <a:alpha val="100000"/>
                </a:srgbClr>
              </a:solidFill>
              <a:prstDash val="solid"/>
              <a:round/>
            </a:ln>
          </p:spPr>
          <p:txBody>
            <a:bodyPr/>
            <a:lstStyle/>
            <a:p/>
          </p:txBody>
        </p:sp>
        <p:sp>
          <p:nvSpPr>
            <p:cNvPr id="72" name="tx72"/>
            <p:cNvSpPr/>
            <p:nvPr/>
          </p:nvSpPr>
          <p:spPr>
            <a:xfrm>
              <a:off x="91027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tx73"/>
            <p:cNvSpPr/>
            <p:nvPr/>
          </p:nvSpPr>
          <p:spPr>
            <a:xfrm>
              <a:off x="321782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4" name="tx74"/>
            <p:cNvSpPr/>
            <p:nvPr/>
          </p:nvSpPr>
          <p:spPr>
            <a:xfrm>
              <a:off x="2688703"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5" name="tx75"/>
            <p:cNvSpPr/>
            <p:nvPr/>
          </p:nvSpPr>
          <p:spPr>
            <a:xfrm>
              <a:off x="3042547"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37125"/>
            </a:xfrm>
            <a:custGeom>
              <a:avLst/>
              <a:pathLst>
                <a:path w="2123063" h="37125">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12375"/>
                  </a:lnTo>
                  <a:lnTo>
                    <a:pt x="973070" y="0"/>
                  </a:lnTo>
                  <a:lnTo>
                    <a:pt x="1061531" y="0"/>
                  </a:lnTo>
                  <a:lnTo>
                    <a:pt x="1149992" y="12375"/>
                  </a:lnTo>
                  <a:lnTo>
                    <a:pt x="1238453" y="0"/>
                  </a:lnTo>
                  <a:lnTo>
                    <a:pt x="1326914" y="12375"/>
                  </a:lnTo>
                  <a:lnTo>
                    <a:pt x="1415375" y="0"/>
                  </a:lnTo>
                  <a:lnTo>
                    <a:pt x="1503836" y="0"/>
                  </a:lnTo>
                  <a:lnTo>
                    <a:pt x="1592297" y="0"/>
                  </a:lnTo>
                  <a:lnTo>
                    <a:pt x="1680758" y="24750"/>
                  </a:lnTo>
                  <a:lnTo>
                    <a:pt x="1769219" y="0"/>
                  </a:lnTo>
                  <a:lnTo>
                    <a:pt x="1857680" y="24750"/>
                  </a:lnTo>
                  <a:lnTo>
                    <a:pt x="1946141" y="3712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111377"/>
            </a:xfrm>
            <a:custGeom>
              <a:avLst/>
              <a:pathLst>
                <a:path w="2123063" h="111377">
                  <a:moveTo>
                    <a:pt x="0" y="0"/>
                  </a:moveTo>
                  <a:lnTo>
                    <a:pt x="88460" y="111377"/>
                  </a:lnTo>
                  <a:lnTo>
                    <a:pt x="176921" y="0"/>
                  </a:lnTo>
                  <a:lnTo>
                    <a:pt x="265382" y="12375"/>
                  </a:lnTo>
                  <a:lnTo>
                    <a:pt x="353843" y="12375"/>
                  </a:lnTo>
                  <a:lnTo>
                    <a:pt x="442304" y="0"/>
                  </a:lnTo>
                  <a:lnTo>
                    <a:pt x="530765" y="0"/>
                  </a:lnTo>
                  <a:lnTo>
                    <a:pt x="619226" y="0"/>
                  </a:lnTo>
                  <a:lnTo>
                    <a:pt x="707687" y="0"/>
                  </a:lnTo>
                  <a:lnTo>
                    <a:pt x="796148" y="0"/>
                  </a:lnTo>
                  <a:lnTo>
                    <a:pt x="884609" y="0"/>
                  </a:lnTo>
                  <a:lnTo>
                    <a:pt x="973070" y="0"/>
                  </a:lnTo>
                  <a:lnTo>
                    <a:pt x="1061531" y="49500"/>
                  </a:lnTo>
                  <a:lnTo>
                    <a:pt x="1149992" y="0"/>
                  </a:lnTo>
                  <a:lnTo>
                    <a:pt x="1238453" y="74251"/>
                  </a:lnTo>
                  <a:lnTo>
                    <a:pt x="1326914" y="49500"/>
                  </a:lnTo>
                  <a:lnTo>
                    <a:pt x="1415375" y="12375"/>
                  </a:lnTo>
                  <a:lnTo>
                    <a:pt x="1503836" y="74251"/>
                  </a:lnTo>
                  <a:lnTo>
                    <a:pt x="1592297" y="37125"/>
                  </a:lnTo>
                  <a:lnTo>
                    <a:pt x="1680758" y="24750"/>
                  </a:lnTo>
                  <a:lnTo>
                    <a:pt x="1769219" y="49500"/>
                  </a:lnTo>
                  <a:lnTo>
                    <a:pt x="1857680" y="37125"/>
                  </a:lnTo>
                  <a:lnTo>
                    <a:pt x="1946141" y="49500"/>
                  </a:lnTo>
                  <a:lnTo>
                    <a:pt x="2034602" y="49500"/>
                  </a:lnTo>
                  <a:lnTo>
                    <a:pt x="2123063" y="4950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6012012"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2" name="tx122"/>
            <p:cNvSpPr/>
            <p:nvPr/>
          </p:nvSpPr>
          <p:spPr>
            <a:xfrm>
              <a:off x="5482890"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3" name="tx123"/>
            <p:cNvSpPr/>
            <p:nvPr/>
          </p:nvSpPr>
          <p:spPr>
            <a:xfrm>
              <a:off x="5836734"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61876"/>
            </a:xfrm>
            <a:custGeom>
              <a:avLst/>
              <a:pathLst>
                <a:path w="2123063" h="61876">
                  <a:moveTo>
                    <a:pt x="0" y="0"/>
                  </a:moveTo>
                  <a:lnTo>
                    <a:pt x="88460" y="0"/>
                  </a:lnTo>
                  <a:lnTo>
                    <a:pt x="176921" y="24750"/>
                  </a:lnTo>
                  <a:lnTo>
                    <a:pt x="265382" y="0"/>
                  </a:lnTo>
                  <a:lnTo>
                    <a:pt x="353843" y="37125"/>
                  </a:lnTo>
                  <a:lnTo>
                    <a:pt x="442304" y="0"/>
                  </a:lnTo>
                  <a:lnTo>
                    <a:pt x="530765" y="0"/>
                  </a:lnTo>
                  <a:lnTo>
                    <a:pt x="619226" y="0"/>
                  </a:lnTo>
                  <a:lnTo>
                    <a:pt x="707687" y="0"/>
                  </a:lnTo>
                  <a:lnTo>
                    <a:pt x="796148" y="12375"/>
                  </a:lnTo>
                  <a:lnTo>
                    <a:pt x="884609" y="37125"/>
                  </a:lnTo>
                  <a:lnTo>
                    <a:pt x="973070" y="12375"/>
                  </a:lnTo>
                  <a:lnTo>
                    <a:pt x="1061531" y="12375"/>
                  </a:lnTo>
                  <a:lnTo>
                    <a:pt x="1149992" y="24750"/>
                  </a:lnTo>
                  <a:lnTo>
                    <a:pt x="1238453" y="12375"/>
                  </a:lnTo>
                  <a:lnTo>
                    <a:pt x="1326914" y="61876"/>
                  </a:lnTo>
                  <a:lnTo>
                    <a:pt x="1415375" y="12375"/>
                  </a:lnTo>
                  <a:lnTo>
                    <a:pt x="1503836" y="12375"/>
                  </a:lnTo>
                  <a:lnTo>
                    <a:pt x="1592297" y="12375"/>
                  </a:lnTo>
                  <a:lnTo>
                    <a:pt x="1680758" y="24750"/>
                  </a:lnTo>
                  <a:lnTo>
                    <a:pt x="1769219" y="0"/>
                  </a:lnTo>
                  <a:lnTo>
                    <a:pt x="1857680" y="37125"/>
                  </a:lnTo>
                  <a:lnTo>
                    <a:pt x="1946141" y="37125"/>
                  </a:lnTo>
                  <a:lnTo>
                    <a:pt x="2034602" y="37125"/>
                  </a:lnTo>
                  <a:lnTo>
                    <a:pt x="2123063" y="24750"/>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6" name="tx146"/>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tx147"/>
            <p:cNvSpPr/>
            <p:nvPr/>
          </p:nvSpPr>
          <p:spPr>
            <a:xfrm>
              <a:off x="8630921"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2861125"/>
              <a:ext cx="2123063" cy="111377"/>
            </a:xfrm>
            <a:custGeom>
              <a:avLst/>
              <a:pathLst>
                <a:path w="2123063" h="111377">
                  <a:moveTo>
                    <a:pt x="0" y="0"/>
                  </a:moveTo>
                  <a:lnTo>
                    <a:pt x="88460" y="0"/>
                  </a:lnTo>
                  <a:lnTo>
                    <a:pt x="176921" y="0"/>
                  </a:lnTo>
                  <a:lnTo>
                    <a:pt x="265382" y="12375"/>
                  </a:lnTo>
                  <a:lnTo>
                    <a:pt x="353843" y="12375"/>
                  </a:lnTo>
                  <a:lnTo>
                    <a:pt x="442304" y="24750"/>
                  </a:lnTo>
                  <a:lnTo>
                    <a:pt x="530765" y="37125"/>
                  </a:lnTo>
                  <a:lnTo>
                    <a:pt x="619226" y="49500"/>
                  </a:lnTo>
                  <a:lnTo>
                    <a:pt x="707687" y="61876"/>
                  </a:lnTo>
                  <a:lnTo>
                    <a:pt x="796148" y="0"/>
                  </a:lnTo>
                  <a:lnTo>
                    <a:pt x="884609" y="0"/>
                  </a:lnTo>
                  <a:lnTo>
                    <a:pt x="973070" y="0"/>
                  </a:lnTo>
                  <a:lnTo>
                    <a:pt x="1061531" y="111377"/>
                  </a:lnTo>
                  <a:lnTo>
                    <a:pt x="1149992" y="61876"/>
                  </a:lnTo>
                  <a:lnTo>
                    <a:pt x="1238453" y="111377"/>
                  </a:lnTo>
                  <a:lnTo>
                    <a:pt x="1326914" y="111377"/>
                  </a:lnTo>
                  <a:lnTo>
                    <a:pt x="1415375" y="37125"/>
                  </a:lnTo>
                  <a:lnTo>
                    <a:pt x="1503836" y="49500"/>
                  </a:lnTo>
                  <a:lnTo>
                    <a:pt x="1592297" y="37125"/>
                  </a:lnTo>
                  <a:lnTo>
                    <a:pt x="1680758" y="12375"/>
                  </a:lnTo>
                  <a:lnTo>
                    <a:pt x="1769219" y="0"/>
                  </a:lnTo>
                  <a:lnTo>
                    <a:pt x="1857680" y="61876"/>
                  </a:lnTo>
                  <a:lnTo>
                    <a:pt x="1946141" y="74251"/>
                  </a:lnTo>
                  <a:lnTo>
                    <a:pt x="2034602" y="61876"/>
                  </a:lnTo>
                  <a:lnTo>
                    <a:pt x="2123063" y="2475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0" name="tx170"/>
            <p:cNvSpPr/>
            <p:nvPr/>
          </p:nvSpPr>
          <p:spPr>
            <a:xfrm>
              <a:off x="827707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1" name="tx171"/>
            <p:cNvSpPr/>
            <p:nvPr/>
          </p:nvSpPr>
          <p:spPr>
            <a:xfrm>
              <a:off x="8630921"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1903310" y="398022"/>
              <a:ext cx="60292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Saint Kitts and Nevis,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MCV1 had the lowest coverage (95%), followed by BCG, DTP1, DTP3, IPV1, MCV2, and POL3 (97%).
Compared to 2019, coverage of 3 vaccines decreased (BCG, MCV1 and MCV2) and 4 vaccines remained constant (DTP1, DTP3, IPV1 and POL3).
Compared to 2023, coverage of 4 vaccines increased (BCG, DTP3, MCV2 and POL3), 2 vaccines decreased (DTP1 and IPV1), and one vaccine remained constant (MCV1).</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237248"/>
            </a:xfrm>
            <a:custGeom>
              <a:avLst/>
              <a:pathLst>
                <a:path w="6480943" h="237248">
                  <a:moveTo>
                    <a:pt x="0" y="0"/>
                  </a:moveTo>
                  <a:lnTo>
                    <a:pt x="270039" y="0"/>
                  </a:lnTo>
                  <a:lnTo>
                    <a:pt x="540078" y="94899"/>
                  </a:lnTo>
                  <a:lnTo>
                    <a:pt x="810117" y="0"/>
                  </a:lnTo>
                  <a:lnTo>
                    <a:pt x="1080157" y="142348"/>
                  </a:lnTo>
                  <a:lnTo>
                    <a:pt x="1350196" y="0"/>
                  </a:lnTo>
                  <a:lnTo>
                    <a:pt x="1620235" y="0"/>
                  </a:lnTo>
                  <a:lnTo>
                    <a:pt x="1890275" y="0"/>
                  </a:lnTo>
                  <a:lnTo>
                    <a:pt x="2160314" y="0"/>
                  </a:lnTo>
                  <a:lnTo>
                    <a:pt x="2430353" y="47449"/>
                  </a:lnTo>
                  <a:lnTo>
                    <a:pt x="2700393" y="142348"/>
                  </a:lnTo>
                  <a:lnTo>
                    <a:pt x="2970432" y="47449"/>
                  </a:lnTo>
                  <a:lnTo>
                    <a:pt x="3240471" y="47449"/>
                  </a:lnTo>
                  <a:lnTo>
                    <a:pt x="3510510" y="94899"/>
                  </a:lnTo>
                  <a:lnTo>
                    <a:pt x="3780550" y="47449"/>
                  </a:lnTo>
                  <a:lnTo>
                    <a:pt x="4050589" y="237248"/>
                  </a:lnTo>
                  <a:lnTo>
                    <a:pt x="4320628" y="47449"/>
                  </a:lnTo>
                  <a:lnTo>
                    <a:pt x="4590668" y="47449"/>
                  </a:lnTo>
                  <a:lnTo>
                    <a:pt x="4860707" y="47449"/>
                  </a:lnTo>
                  <a:lnTo>
                    <a:pt x="5130746" y="94899"/>
                  </a:lnTo>
                  <a:lnTo>
                    <a:pt x="5400786" y="0"/>
                  </a:lnTo>
                  <a:lnTo>
                    <a:pt x="5670825" y="142348"/>
                  </a:lnTo>
                  <a:lnTo>
                    <a:pt x="5940864" y="142348"/>
                  </a:lnTo>
                  <a:lnTo>
                    <a:pt x="6210904" y="142348"/>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237248"/>
            </a:xfrm>
            <a:custGeom>
              <a:avLst/>
              <a:pathLst>
                <a:path w="6480943" h="237248">
                  <a:moveTo>
                    <a:pt x="0" y="0"/>
                  </a:moveTo>
                  <a:lnTo>
                    <a:pt x="270039" y="0"/>
                  </a:lnTo>
                  <a:lnTo>
                    <a:pt x="540078" y="142348"/>
                  </a:lnTo>
                  <a:lnTo>
                    <a:pt x="810117" y="0"/>
                  </a:lnTo>
                  <a:lnTo>
                    <a:pt x="1080157" y="142348"/>
                  </a:lnTo>
                  <a:lnTo>
                    <a:pt x="1350196" y="0"/>
                  </a:lnTo>
                  <a:lnTo>
                    <a:pt x="1620235" y="0"/>
                  </a:lnTo>
                  <a:lnTo>
                    <a:pt x="1890275" y="0"/>
                  </a:lnTo>
                  <a:lnTo>
                    <a:pt x="2160314" y="47449"/>
                  </a:lnTo>
                  <a:lnTo>
                    <a:pt x="2430353" y="94899"/>
                  </a:lnTo>
                  <a:lnTo>
                    <a:pt x="2700393" y="142348"/>
                  </a:lnTo>
                  <a:lnTo>
                    <a:pt x="2970432" y="47449"/>
                  </a:lnTo>
                  <a:lnTo>
                    <a:pt x="3240471" y="47449"/>
                  </a:lnTo>
                  <a:lnTo>
                    <a:pt x="3510510" y="94899"/>
                  </a:lnTo>
                  <a:lnTo>
                    <a:pt x="3780550" y="47449"/>
                  </a:lnTo>
                  <a:lnTo>
                    <a:pt x="4050589" y="237248"/>
                  </a:lnTo>
                  <a:lnTo>
                    <a:pt x="4320628" y="47449"/>
                  </a:lnTo>
                  <a:lnTo>
                    <a:pt x="4590668" y="47449"/>
                  </a:lnTo>
                  <a:lnTo>
                    <a:pt x="4860707" y="47449"/>
                  </a:lnTo>
                  <a:lnTo>
                    <a:pt x="5130746" y="94899"/>
                  </a:lnTo>
                  <a:lnTo>
                    <a:pt x="5400786" y="0"/>
                  </a:lnTo>
                  <a:lnTo>
                    <a:pt x="5670825" y="142348"/>
                  </a:lnTo>
                  <a:lnTo>
                    <a:pt x="5940864" y="142348"/>
                  </a:lnTo>
                  <a:lnTo>
                    <a:pt x="6210904" y="94899"/>
                  </a:lnTo>
                  <a:lnTo>
                    <a:pt x="6480943" y="94899"/>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4128116"/>
            </a:xfrm>
            <a:custGeom>
              <a:avLst/>
              <a:pathLst>
                <a:path w="6480943" h="4128116">
                  <a:moveTo>
                    <a:pt x="0" y="4128116"/>
                  </a:moveTo>
                  <a:lnTo>
                    <a:pt x="270039" y="0"/>
                  </a:lnTo>
                  <a:lnTo>
                    <a:pt x="540078" y="189798"/>
                  </a:lnTo>
                  <a:lnTo>
                    <a:pt x="810117" y="0"/>
                  </a:lnTo>
                  <a:lnTo>
                    <a:pt x="1080157" y="189798"/>
                  </a:lnTo>
                  <a:lnTo>
                    <a:pt x="1350196" y="0"/>
                  </a:lnTo>
                  <a:lnTo>
                    <a:pt x="1620235" y="0"/>
                  </a:lnTo>
                  <a:lnTo>
                    <a:pt x="1890275" y="0"/>
                  </a:lnTo>
                  <a:lnTo>
                    <a:pt x="2160314" y="94899"/>
                  </a:lnTo>
                  <a:lnTo>
                    <a:pt x="2430353" y="94899"/>
                  </a:lnTo>
                  <a:lnTo>
                    <a:pt x="2700393" y="142348"/>
                  </a:lnTo>
                  <a:lnTo>
                    <a:pt x="2970432" y="47449"/>
                  </a:lnTo>
                  <a:lnTo>
                    <a:pt x="3240471" y="47449"/>
                  </a:lnTo>
                  <a:lnTo>
                    <a:pt x="3510510" y="94899"/>
                  </a:lnTo>
                  <a:lnTo>
                    <a:pt x="3780550" y="47449"/>
                  </a:lnTo>
                  <a:lnTo>
                    <a:pt x="4050589" y="237248"/>
                  </a:lnTo>
                  <a:lnTo>
                    <a:pt x="4320628" y="47449"/>
                  </a:lnTo>
                  <a:lnTo>
                    <a:pt x="4590668" y="47449"/>
                  </a:lnTo>
                  <a:lnTo>
                    <a:pt x="4860707" y="47449"/>
                  </a:lnTo>
                  <a:lnTo>
                    <a:pt x="5130746" y="94899"/>
                  </a:lnTo>
                  <a:lnTo>
                    <a:pt x="5400786" y="0"/>
                  </a:lnTo>
                  <a:lnTo>
                    <a:pt x="5670825" y="142348"/>
                  </a:lnTo>
                  <a:lnTo>
                    <a:pt x="5940864" y="142348"/>
                  </a:lnTo>
                  <a:lnTo>
                    <a:pt x="6210904" y="142348"/>
                  </a:lnTo>
                  <a:lnTo>
                    <a:pt x="6480943" y="94899"/>
                  </a:lnTo>
                </a:path>
              </a:pathLst>
            </a:custGeom>
            <a:ln w="27101" cap="flat">
              <a:solidFill>
                <a:srgbClr val="EE00EE">
                  <a:alpha val="100000"/>
                </a:srgbClr>
              </a:solidFill>
              <a:prstDash val="solid"/>
              <a:round/>
            </a:ln>
          </p:spPr>
          <p:txBody>
            <a:bodyPr/>
            <a:lstStyle/>
            <a:p/>
          </p:txBody>
        </p:sp>
        <p:sp>
          <p:nvSpPr>
            <p:cNvPr id="40" name="pl40"/>
            <p:cNvSpPr/>
            <p:nvPr/>
          </p:nvSpPr>
          <p:spPr>
            <a:xfrm>
              <a:off x="6536041" y="978248"/>
              <a:ext cx="1080157" cy="1755635"/>
            </a:xfrm>
            <a:custGeom>
              <a:avLst/>
              <a:pathLst>
                <a:path w="1080157" h="1755635">
                  <a:moveTo>
                    <a:pt x="0" y="0"/>
                  </a:moveTo>
                  <a:lnTo>
                    <a:pt x="270039" y="1138790"/>
                  </a:lnTo>
                  <a:lnTo>
                    <a:pt x="540078" y="1755635"/>
                  </a:lnTo>
                  <a:lnTo>
                    <a:pt x="810117" y="1613286"/>
                  </a:lnTo>
                  <a:lnTo>
                    <a:pt x="1080157" y="948992"/>
                  </a:lnTo>
                </a:path>
              </a:pathLst>
            </a:custGeom>
            <a:ln w="27101" cap="flat">
              <a:solidFill>
                <a:srgbClr val="6A3D9A">
                  <a:alpha val="100000"/>
                </a:srgbClr>
              </a:solidFill>
              <a:prstDash val="solid"/>
              <a:round/>
            </a:ln>
          </p:spPr>
          <p:txBody>
            <a:bodyPr/>
            <a:lstStyle/>
            <a:p/>
          </p:txBody>
        </p:sp>
        <p:sp>
          <p:nvSpPr>
            <p:cNvPr id="41" name="pl41"/>
            <p:cNvSpPr/>
            <p:nvPr/>
          </p:nvSpPr>
          <p:spPr>
            <a:xfrm>
              <a:off x="5455884" y="930799"/>
              <a:ext cx="2160314" cy="427046"/>
            </a:xfrm>
            <a:custGeom>
              <a:avLst/>
              <a:pathLst>
                <a:path w="2160314" h="427046">
                  <a:moveTo>
                    <a:pt x="0" y="284697"/>
                  </a:moveTo>
                  <a:lnTo>
                    <a:pt x="270039" y="427046"/>
                  </a:lnTo>
                  <a:lnTo>
                    <a:pt x="540078" y="0"/>
                  </a:lnTo>
                  <a:lnTo>
                    <a:pt x="810117" y="94899"/>
                  </a:lnTo>
                  <a:lnTo>
                    <a:pt x="1080157" y="0"/>
                  </a:lnTo>
                  <a:lnTo>
                    <a:pt x="1350196" y="94899"/>
                  </a:lnTo>
                  <a:lnTo>
                    <a:pt x="1620235" y="142348"/>
                  </a:lnTo>
                  <a:lnTo>
                    <a:pt x="1890275" y="47449"/>
                  </a:lnTo>
                  <a:lnTo>
                    <a:pt x="2160314"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427046"/>
            </a:xfrm>
            <a:custGeom>
              <a:avLst/>
              <a:pathLst>
                <a:path w="6480943" h="427046">
                  <a:moveTo>
                    <a:pt x="0" y="0"/>
                  </a:moveTo>
                  <a:lnTo>
                    <a:pt x="270039" y="427046"/>
                  </a:lnTo>
                  <a:lnTo>
                    <a:pt x="540078" y="0"/>
                  </a:lnTo>
                  <a:lnTo>
                    <a:pt x="810117" y="47449"/>
                  </a:lnTo>
                  <a:lnTo>
                    <a:pt x="1080157" y="47449"/>
                  </a:lnTo>
                  <a:lnTo>
                    <a:pt x="1350196" y="0"/>
                  </a:lnTo>
                  <a:lnTo>
                    <a:pt x="1620235" y="0"/>
                  </a:lnTo>
                  <a:lnTo>
                    <a:pt x="1890275" y="0"/>
                  </a:lnTo>
                  <a:lnTo>
                    <a:pt x="2160314" y="0"/>
                  </a:lnTo>
                  <a:lnTo>
                    <a:pt x="2430353" y="0"/>
                  </a:lnTo>
                  <a:lnTo>
                    <a:pt x="2700393" y="0"/>
                  </a:lnTo>
                  <a:lnTo>
                    <a:pt x="2970432" y="0"/>
                  </a:lnTo>
                  <a:lnTo>
                    <a:pt x="3240471" y="189798"/>
                  </a:lnTo>
                  <a:lnTo>
                    <a:pt x="3510510" y="0"/>
                  </a:lnTo>
                  <a:lnTo>
                    <a:pt x="3780550" y="284697"/>
                  </a:lnTo>
                  <a:lnTo>
                    <a:pt x="4050589" y="189798"/>
                  </a:lnTo>
                  <a:lnTo>
                    <a:pt x="4320628" y="47449"/>
                  </a:lnTo>
                  <a:lnTo>
                    <a:pt x="4590668" y="284697"/>
                  </a:lnTo>
                  <a:lnTo>
                    <a:pt x="4860707" y="142348"/>
                  </a:lnTo>
                  <a:lnTo>
                    <a:pt x="5130746" y="94899"/>
                  </a:lnTo>
                  <a:lnTo>
                    <a:pt x="5400786" y="189798"/>
                  </a:lnTo>
                  <a:lnTo>
                    <a:pt x="5670825" y="142348"/>
                  </a:lnTo>
                  <a:lnTo>
                    <a:pt x="5940864" y="189798"/>
                  </a:lnTo>
                  <a:lnTo>
                    <a:pt x="6210904" y="189798"/>
                  </a:lnTo>
                  <a:lnTo>
                    <a:pt x="6480943" y="189798"/>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427046"/>
            </a:xfrm>
            <a:custGeom>
              <a:avLst/>
              <a:pathLst>
                <a:path w="6480943" h="427046">
                  <a:moveTo>
                    <a:pt x="0" y="0"/>
                  </a:moveTo>
                  <a:lnTo>
                    <a:pt x="270039" y="0"/>
                  </a:lnTo>
                  <a:lnTo>
                    <a:pt x="540078" y="0"/>
                  </a:lnTo>
                  <a:lnTo>
                    <a:pt x="810117" y="47449"/>
                  </a:lnTo>
                  <a:lnTo>
                    <a:pt x="1080157" y="47449"/>
                  </a:lnTo>
                  <a:lnTo>
                    <a:pt x="1350196" y="94899"/>
                  </a:lnTo>
                  <a:lnTo>
                    <a:pt x="1620235" y="142348"/>
                  </a:lnTo>
                  <a:lnTo>
                    <a:pt x="1890275" y="189798"/>
                  </a:lnTo>
                  <a:lnTo>
                    <a:pt x="2160314" y="237248"/>
                  </a:lnTo>
                  <a:lnTo>
                    <a:pt x="2430353" y="0"/>
                  </a:lnTo>
                  <a:lnTo>
                    <a:pt x="2700393" y="0"/>
                  </a:lnTo>
                  <a:lnTo>
                    <a:pt x="2970432" y="0"/>
                  </a:lnTo>
                  <a:lnTo>
                    <a:pt x="3240471" y="427046"/>
                  </a:lnTo>
                  <a:lnTo>
                    <a:pt x="3510510" y="237248"/>
                  </a:lnTo>
                  <a:lnTo>
                    <a:pt x="3780550" y="427046"/>
                  </a:lnTo>
                  <a:lnTo>
                    <a:pt x="4050589" y="427046"/>
                  </a:lnTo>
                  <a:lnTo>
                    <a:pt x="4320628" y="142348"/>
                  </a:lnTo>
                  <a:lnTo>
                    <a:pt x="4590668" y="189798"/>
                  </a:lnTo>
                  <a:lnTo>
                    <a:pt x="4860707" y="142348"/>
                  </a:lnTo>
                  <a:lnTo>
                    <a:pt x="5130746" y="47449"/>
                  </a:lnTo>
                  <a:lnTo>
                    <a:pt x="5400786" y="0"/>
                  </a:lnTo>
                  <a:lnTo>
                    <a:pt x="5670825" y="237248"/>
                  </a:lnTo>
                  <a:lnTo>
                    <a:pt x="5940864" y="284697"/>
                  </a:lnTo>
                  <a:lnTo>
                    <a:pt x="6210904" y="237248"/>
                  </a:lnTo>
                  <a:lnTo>
                    <a:pt x="6480943" y="94899"/>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379596"/>
            </a:xfrm>
            <a:custGeom>
              <a:avLst/>
              <a:pathLst>
                <a:path w="6480943" h="379596">
                  <a:moveTo>
                    <a:pt x="0" y="0"/>
                  </a:moveTo>
                  <a:lnTo>
                    <a:pt x="270039" y="0"/>
                  </a:lnTo>
                  <a:lnTo>
                    <a:pt x="540078" y="94899"/>
                  </a:lnTo>
                  <a:lnTo>
                    <a:pt x="810117" y="0"/>
                  </a:lnTo>
                  <a:lnTo>
                    <a:pt x="1080157" y="142348"/>
                  </a:lnTo>
                  <a:lnTo>
                    <a:pt x="1350196" y="0"/>
                  </a:lnTo>
                  <a:lnTo>
                    <a:pt x="1620235" y="0"/>
                  </a:lnTo>
                  <a:lnTo>
                    <a:pt x="1890275" y="0"/>
                  </a:lnTo>
                  <a:lnTo>
                    <a:pt x="2160314" y="47449"/>
                  </a:lnTo>
                  <a:lnTo>
                    <a:pt x="2430353" y="189798"/>
                  </a:lnTo>
                  <a:lnTo>
                    <a:pt x="2700393" y="379596"/>
                  </a:lnTo>
                  <a:lnTo>
                    <a:pt x="2970432" y="0"/>
                  </a:lnTo>
                  <a:lnTo>
                    <a:pt x="3240471" y="47449"/>
                  </a:lnTo>
                  <a:lnTo>
                    <a:pt x="3510510" y="94899"/>
                  </a:lnTo>
                  <a:lnTo>
                    <a:pt x="3780550" y="142348"/>
                  </a:lnTo>
                  <a:lnTo>
                    <a:pt x="4050589" y="379596"/>
                  </a:lnTo>
                  <a:lnTo>
                    <a:pt x="4320628" y="0"/>
                  </a:lnTo>
                  <a:lnTo>
                    <a:pt x="4590668" y="94899"/>
                  </a:lnTo>
                  <a:lnTo>
                    <a:pt x="4860707" y="47449"/>
                  </a:lnTo>
                  <a:lnTo>
                    <a:pt x="5130746" y="94899"/>
                  </a:lnTo>
                  <a:lnTo>
                    <a:pt x="5400786" y="0"/>
                  </a:lnTo>
                  <a:lnTo>
                    <a:pt x="5670825" y="142348"/>
                  </a:lnTo>
                  <a:lnTo>
                    <a:pt x="5940864" y="142348"/>
                  </a:lnTo>
                  <a:lnTo>
                    <a:pt x="6210904" y="142348"/>
                  </a:lnTo>
                  <a:lnTo>
                    <a:pt x="6480943" y="94899"/>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427046"/>
            </a:xfrm>
            <a:custGeom>
              <a:avLst/>
              <a:pathLst>
                <a:path w="6480943" h="427046">
                  <a:moveTo>
                    <a:pt x="0" y="0"/>
                  </a:moveTo>
                  <a:lnTo>
                    <a:pt x="270039" y="427046"/>
                  </a:lnTo>
                  <a:lnTo>
                    <a:pt x="540078" y="0"/>
                  </a:lnTo>
                  <a:lnTo>
                    <a:pt x="810117" y="47449"/>
                  </a:lnTo>
                  <a:lnTo>
                    <a:pt x="1080157" y="47449"/>
                  </a:lnTo>
                  <a:lnTo>
                    <a:pt x="1350196" y="0"/>
                  </a:lnTo>
                  <a:lnTo>
                    <a:pt x="1620235" y="0"/>
                  </a:lnTo>
                  <a:lnTo>
                    <a:pt x="1890275" y="0"/>
                  </a:lnTo>
                  <a:lnTo>
                    <a:pt x="2160314" y="0"/>
                  </a:lnTo>
                  <a:lnTo>
                    <a:pt x="2430353" y="0"/>
                  </a:lnTo>
                  <a:lnTo>
                    <a:pt x="2700393" y="0"/>
                  </a:lnTo>
                  <a:lnTo>
                    <a:pt x="2970432" y="0"/>
                  </a:lnTo>
                  <a:lnTo>
                    <a:pt x="3240471" y="189798"/>
                  </a:lnTo>
                  <a:lnTo>
                    <a:pt x="3510510" y="0"/>
                  </a:lnTo>
                  <a:lnTo>
                    <a:pt x="3780550" y="284697"/>
                  </a:lnTo>
                  <a:lnTo>
                    <a:pt x="4050589" y="189798"/>
                  </a:lnTo>
                  <a:lnTo>
                    <a:pt x="4320628" y="47449"/>
                  </a:lnTo>
                  <a:lnTo>
                    <a:pt x="4590668" y="284697"/>
                  </a:lnTo>
                  <a:lnTo>
                    <a:pt x="4860707" y="142348"/>
                  </a:lnTo>
                  <a:lnTo>
                    <a:pt x="5130746" y="94899"/>
                  </a:lnTo>
                  <a:lnTo>
                    <a:pt x="5400786" y="189798"/>
                  </a:lnTo>
                  <a:lnTo>
                    <a:pt x="5670825" y="142348"/>
                  </a:lnTo>
                  <a:lnTo>
                    <a:pt x="5940864" y="189798"/>
                  </a:lnTo>
                  <a:lnTo>
                    <a:pt x="6210904" y="189798"/>
                  </a:lnTo>
                  <a:lnTo>
                    <a:pt x="6480943" y="189798"/>
                  </a:lnTo>
                </a:path>
              </a:pathLst>
            </a:custGeom>
            <a:ln w="27101" cap="flat">
              <a:solidFill>
                <a:srgbClr val="9A32CD">
                  <a:alpha val="100000"/>
                </a:srgbClr>
              </a:solidFill>
              <a:prstDash val="solid"/>
              <a:round/>
            </a:ln>
          </p:spPr>
          <p:txBody>
            <a:bodyPr/>
            <a:lstStyle/>
            <a:p/>
          </p:txBody>
        </p:sp>
        <p:sp>
          <p:nvSpPr>
            <p:cNvPr id="46" name="pl46"/>
            <p:cNvSpPr/>
            <p:nvPr/>
          </p:nvSpPr>
          <p:spPr>
            <a:xfrm>
              <a:off x="7634333" y="1025985"/>
              <a:ext cx="748612" cy="11848"/>
            </a:xfrm>
            <a:custGeom>
              <a:avLst/>
              <a:pathLst>
                <a:path w="748612" h="11848">
                  <a:moveTo>
                    <a:pt x="748612" y="11848"/>
                  </a:moveTo>
                  <a:lnTo>
                    <a:pt x="0" y="0"/>
                  </a:lnTo>
                </a:path>
              </a:pathLst>
            </a:custGeom>
          </p:spPr>
          <p:txBody>
            <a:bodyPr/>
            <a:lstStyle/>
            <a:p/>
          </p:txBody>
        </p:sp>
        <p:sp>
          <p:nvSpPr>
            <p:cNvPr id="47" name="pl47"/>
            <p:cNvSpPr/>
            <p:nvPr/>
          </p:nvSpPr>
          <p:spPr>
            <a:xfrm>
              <a:off x="7632136" y="782709"/>
              <a:ext cx="696447" cy="237552"/>
            </a:xfrm>
            <a:custGeom>
              <a:avLst/>
              <a:pathLst>
                <a:path w="696447" h="237552">
                  <a:moveTo>
                    <a:pt x="696447" y="0"/>
                  </a:moveTo>
                  <a:lnTo>
                    <a:pt x="0" y="237552"/>
                  </a:lnTo>
                </a:path>
              </a:pathLst>
            </a:custGeom>
          </p:spPr>
          <p:txBody>
            <a:bodyPr/>
            <a:lstStyle/>
            <a:p/>
          </p:txBody>
        </p:sp>
        <p:sp>
          <p:nvSpPr>
            <p:cNvPr id="48" name="pl48"/>
            <p:cNvSpPr/>
            <p:nvPr/>
          </p:nvSpPr>
          <p:spPr>
            <a:xfrm>
              <a:off x="7632269" y="1030978"/>
              <a:ext cx="804825" cy="264419"/>
            </a:xfrm>
            <a:custGeom>
              <a:avLst/>
              <a:pathLst>
                <a:path w="804825" h="264419">
                  <a:moveTo>
                    <a:pt x="804825" y="264419"/>
                  </a:moveTo>
                  <a:lnTo>
                    <a:pt x="0" y="0"/>
                  </a:lnTo>
                </a:path>
              </a:pathLst>
            </a:custGeom>
          </p:spPr>
          <p:txBody>
            <a:bodyPr/>
            <a:lstStyle/>
            <a:p/>
          </p:txBody>
        </p:sp>
        <p:sp>
          <p:nvSpPr>
            <p:cNvPr id="49" name="pl49"/>
            <p:cNvSpPr/>
            <p:nvPr/>
          </p:nvSpPr>
          <p:spPr>
            <a:xfrm>
              <a:off x="7624070" y="1035954"/>
              <a:ext cx="800956" cy="1043643"/>
            </a:xfrm>
            <a:custGeom>
              <a:avLst/>
              <a:pathLst>
                <a:path w="800956" h="1043643">
                  <a:moveTo>
                    <a:pt x="800956" y="1043643"/>
                  </a:moveTo>
                  <a:lnTo>
                    <a:pt x="0" y="0"/>
                  </a:lnTo>
                </a:path>
              </a:pathLst>
            </a:custGeom>
          </p:spPr>
          <p:txBody>
            <a:bodyPr/>
            <a:lstStyle/>
            <a:p/>
          </p:txBody>
        </p:sp>
        <p:sp>
          <p:nvSpPr>
            <p:cNvPr id="50" name="pl50"/>
            <p:cNvSpPr/>
            <p:nvPr/>
          </p:nvSpPr>
          <p:spPr>
            <a:xfrm>
              <a:off x="7628181" y="1034245"/>
              <a:ext cx="730680" cy="521197"/>
            </a:xfrm>
            <a:custGeom>
              <a:avLst/>
              <a:pathLst>
                <a:path w="730680" h="521197">
                  <a:moveTo>
                    <a:pt x="730680" y="521197"/>
                  </a:moveTo>
                  <a:lnTo>
                    <a:pt x="0" y="0"/>
                  </a:lnTo>
                </a:path>
              </a:pathLst>
            </a:custGeom>
          </p:spPr>
          <p:txBody>
            <a:bodyPr/>
            <a:lstStyle/>
            <a:p/>
          </p:txBody>
        </p:sp>
        <p:sp>
          <p:nvSpPr>
            <p:cNvPr id="51" name="pl51"/>
            <p:cNvSpPr/>
            <p:nvPr/>
          </p:nvSpPr>
          <p:spPr>
            <a:xfrm>
              <a:off x="7625376" y="1035517"/>
              <a:ext cx="733325" cy="784548"/>
            </a:xfrm>
            <a:custGeom>
              <a:avLst/>
              <a:pathLst>
                <a:path w="733325" h="784548">
                  <a:moveTo>
                    <a:pt x="733325" y="784548"/>
                  </a:moveTo>
                  <a:lnTo>
                    <a:pt x="0" y="0"/>
                  </a:lnTo>
                </a:path>
              </a:pathLst>
            </a:custGeom>
          </p:spPr>
          <p:txBody>
            <a:bodyPr/>
            <a:lstStyle/>
            <a:p/>
          </p:txBody>
        </p:sp>
        <p:sp>
          <p:nvSpPr>
            <p:cNvPr id="52" name="pl52"/>
            <p:cNvSpPr/>
            <p:nvPr/>
          </p:nvSpPr>
          <p:spPr>
            <a:xfrm>
              <a:off x="7623979" y="1130881"/>
              <a:ext cx="1052763" cy="1391355"/>
            </a:xfrm>
            <a:custGeom>
              <a:avLst/>
              <a:pathLst>
                <a:path w="1052763" h="1391355">
                  <a:moveTo>
                    <a:pt x="1052763" y="1391355"/>
                  </a:moveTo>
                  <a:lnTo>
                    <a:pt x="0" y="0"/>
                  </a:lnTo>
                </a:path>
              </a:pathLst>
            </a:custGeom>
          </p:spPr>
          <p:txBody>
            <a:bodyPr/>
            <a:lstStyle/>
            <a:p/>
          </p:txBody>
        </p:sp>
        <p:sp>
          <p:nvSpPr>
            <p:cNvPr id="53" name="pl53"/>
            <p:cNvSpPr/>
            <p:nvPr/>
          </p:nvSpPr>
          <p:spPr>
            <a:xfrm>
              <a:off x="7622147" y="1131352"/>
              <a:ext cx="670284" cy="1211743"/>
            </a:xfrm>
            <a:custGeom>
              <a:avLst/>
              <a:pathLst>
                <a:path w="670284" h="1211743">
                  <a:moveTo>
                    <a:pt x="670284" y="1211743"/>
                  </a:moveTo>
                  <a:lnTo>
                    <a:pt x="0" y="0"/>
                  </a:lnTo>
                </a:path>
              </a:pathLst>
            </a:custGeom>
          </p:spPr>
          <p:txBody>
            <a:bodyPr/>
            <a:lstStyle/>
            <a:p/>
          </p:txBody>
        </p:sp>
        <p:sp>
          <p:nvSpPr>
            <p:cNvPr id="54" name="pl54"/>
            <p:cNvSpPr/>
            <p:nvPr/>
          </p:nvSpPr>
          <p:spPr>
            <a:xfrm>
              <a:off x="7624486" y="1937367"/>
              <a:ext cx="758458" cy="926670"/>
            </a:xfrm>
            <a:custGeom>
              <a:avLst/>
              <a:pathLst>
                <a:path w="758458" h="926670">
                  <a:moveTo>
                    <a:pt x="758458" y="926670"/>
                  </a:moveTo>
                  <a:lnTo>
                    <a:pt x="0" y="0"/>
                  </a:lnTo>
                </a:path>
              </a:pathLst>
            </a:custGeom>
          </p:spPr>
          <p:txBody>
            <a:bodyPr/>
            <a:lstStyle/>
            <a:p/>
          </p:txBody>
        </p:sp>
        <p:sp>
          <p:nvSpPr>
            <p:cNvPr id="55" name="pg55"/>
            <p:cNvSpPr/>
            <p:nvPr/>
          </p:nvSpPr>
          <p:spPr>
            <a:xfrm>
              <a:off x="8314365" y="95331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99485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57" name="pg57"/>
            <p:cNvSpPr/>
            <p:nvPr/>
          </p:nvSpPr>
          <p:spPr>
            <a:xfrm>
              <a:off x="8260004" y="69235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71520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59" name="pg59"/>
            <p:cNvSpPr/>
            <p:nvPr/>
          </p:nvSpPr>
          <p:spPr>
            <a:xfrm>
              <a:off x="8368515" y="121590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125743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1" name="pg61"/>
            <p:cNvSpPr/>
            <p:nvPr/>
          </p:nvSpPr>
          <p:spPr>
            <a:xfrm>
              <a:off x="8356446" y="200052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204205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3" name="pg63"/>
            <p:cNvSpPr/>
            <p:nvPr/>
          </p:nvSpPr>
          <p:spPr>
            <a:xfrm>
              <a:off x="8290281" y="147822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13141" y="151976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97%</a:t>
              </a:r>
            </a:p>
          </p:txBody>
        </p:sp>
        <p:sp>
          <p:nvSpPr>
            <p:cNvPr id="65" name="pg65"/>
            <p:cNvSpPr/>
            <p:nvPr/>
          </p:nvSpPr>
          <p:spPr>
            <a:xfrm>
              <a:off x="8290122" y="174211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12982" y="178365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97%</a:t>
              </a:r>
            </a:p>
          </p:txBody>
        </p:sp>
        <p:sp>
          <p:nvSpPr>
            <p:cNvPr id="67" name="pg67"/>
            <p:cNvSpPr/>
            <p:nvPr/>
          </p:nvSpPr>
          <p:spPr>
            <a:xfrm>
              <a:off x="8290281" y="252223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56377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95%</a:t>
              </a:r>
            </a:p>
          </p:txBody>
        </p:sp>
        <p:sp>
          <p:nvSpPr>
            <p:cNvPr id="69" name="pg69"/>
            <p:cNvSpPr/>
            <p:nvPr/>
          </p:nvSpPr>
          <p:spPr>
            <a:xfrm>
              <a:off x="8223851" y="226375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246711" y="230529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95%</a:t>
              </a:r>
            </a:p>
          </p:txBody>
        </p:sp>
        <p:sp>
          <p:nvSpPr>
            <p:cNvPr id="71" name="pg71"/>
            <p:cNvSpPr/>
            <p:nvPr/>
          </p:nvSpPr>
          <p:spPr>
            <a:xfrm>
              <a:off x="8314365" y="278546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2" name="tx72"/>
            <p:cNvSpPr/>
            <p:nvPr/>
          </p:nvSpPr>
          <p:spPr>
            <a:xfrm>
              <a:off x="8337225" y="282700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78%</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018247" y="401416"/>
              <a:ext cx="379511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Saint Kitts and Nevis,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MCV1 had the lowest coverage of all vaccines (95%), followed by BCG, DTP1, DTP3, IPV1, MCV2, and POL3 (97%).
Coverage of 5 vaccines were the same (DTP3, HepB3, Hib3, IPV1 and Polio3) and 3 vaccines decreased (MCV1, MCV2 and Rubella) compared to respective coverage in 2019.
Coverage of 5 vaccines increased (DTP3, HPVc, Hib3, MCV2 and Polio3), 3 vaccines were the same (HepB3, MCV1 and Rubella), and 1 vaccine decreased (IPV1) compared to respective coverage in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7814" y="907931"/>
              <a:ext cx="433298" cy="0"/>
            </a:xfrm>
            <a:custGeom>
              <a:avLst/>
              <a:pathLst>
                <a:path w="433298" h="0">
                  <a:moveTo>
                    <a:pt x="0" y="0"/>
                  </a:moveTo>
                  <a:lnTo>
                    <a:pt x="144432" y="0"/>
                  </a:lnTo>
                  <a:lnTo>
                    <a:pt x="216649"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1" name="pl21"/>
            <p:cNvSpPr/>
            <p:nvPr/>
          </p:nvSpPr>
          <p:spPr>
            <a:xfrm>
              <a:off x="8424463" y="1320786"/>
              <a:ext cx="216649" cy="0"/>
            </a:xfrm>
            <a:custGeom>
              <a:avLst/>
              <a:pathLst>
                <a:path w="216649" h="0">
                  <a:moveTo>
                    <a:pt x="0" y="0"/>
                  </a:move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1733641"/>
              <a:ext cx="216649" cy="0"/>
            </a:xfrm>
            <a:custGeom>
              <a:avLst/>
              <a:pathLst>
                <a:path w="216649" h="0">
                  <a:moveTo>
                    <a:pt x="0" y="0"/>
                  </a:moveTo>
                  <a:lnTo>
                    <a:pt x="0" y="0"/>
                  </a:lnTo>
                  <a:lnTo>
                    <a:pt x="0"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2146496"/>
              <a:ext cx="216649" cy="0"/>
            </a:xfrm>
            <a:custGeom>
              <a:avLst/>
              <a:pathLst>
                <a:path w="216649" h="0">
                  <a:moveTo>
                    <a:pt x="0" y="0"/>
                  </a:moveTo>
                  <a:lnTo>
                    <a:pt x="0" y="0"/>
                  </a:lnTo>
                  <a:lnTo>
                    <a:pt x="72216"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7557866" y="2559351"/>
              <a:ext cx="1011029" cy="0"/>
            </a:xfrm>
            <a:custGeom>
              <a:avLst/>
              <a:pathLst>
                <a:path w="1011029" h="0">
                  <a:moveTo>
                    <a:pt x="0" y="0"/>
                  </a:moveTo>
                  <a:lnTo>
                    <a:pt x="649947" y="0"/>
                  </a:lnTo>
                  <a:lnTo>
                    <a:pt x="794380" y="0"/>
                  </a:lnTo>
                  <a:lnTo>
                    <a:pt x="866596" y="0"/>
                  </a:lnTo>
                  <a:lnTo>
                    <a:pt x="938813" y="0"/>
                  </a:lnTo>
                  <a:lnTo>
                    <a:pt x="1011029"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2972206"/>
              <a:ext cx="216649" cy="0"/>
            </a:xfrm>
            <a:custGeom>
              <a:avLst/>
              <a:pathLst>
                <a:path w="216649" h="0">
                  <a:moveTo>
                    <a:pt x="0" y="0"/>
                  </a:moveTo>
                  <a:lnTo>
                    <a:pt x="0" y="0"/>
                  </a:lnTo>
                  <a:lnTo>
                    <a:pt x="0"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3385062"/>
              <a:ext cx="216649" cy="0"/>
            </a:xfrm>
            <a:custGeom>
              <a:avLst/>
              <a:pathLst>
                <a:path w="216649" h="0">
                  <a:moveTo>
                    <a:pt x="0" y="0"/>
                  </a:move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3797917"/>
              <a:ext cx="144432" cy="0"/>
            </a:xfrm>
            <a:custGeom>
              <a:avLst/>
              <a:pathLst>
                <a:path w="144432" h="0">
                  <a:moveTo>
                    <a:pt x="0" y="0"/>
                  </a:moveTo>
                  <a:lnTo>
                    <a:pt x="0" y="0"/>
                  </a:lnTo>
                  <a:lnTo>
                    <a:pt x="0" y="0"/>
                  </a:lnTo>
                  <a:lnTo>
                    <a:pt x="0" y="0"/>
                  </a:lnTo>
                  <a:lnTo>
                    <a:pt x="72216"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8207814" y="4210772"/>
              <a:ext cx="433298" cy="0"/>
            </a:xfrm>
            <a:custGeom>
              <a:avLst/>
              <a:pathLst>
                <a:path w="433298" h="0">
                  <a:moveTo>
                    <a:pt x="0" y="0"/>
                  </a:moveTo>
                  <a:lnTo>
                    <a:pt x="72216" y="0"/>
                  </a:lnTo>
                  <a:lnTo>
                    <a:pt x="72216"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8424463" y="4623627"/>
              <a:ext cx="216649" cy="0"/>
            </a:xfrm>
            <a:custGeom>
              <a:avLst/>
              <a:pathLst>
                <a:path w="216649" h="0">
                  <a:moveTo>
                    <a:pt x="0" y="0"/>
                  </a:moveTo>
                  <a:lnTo>
                    <a:pt x="0" y="0"/>
                  </a:lnTo>
                  <a:lnTo>
                    <a:pt x="0"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8352246" y="5036482"/>
              <a:ext cx="144432" cy="0"/>
            </a:xfrm>
            <a:custGeom>
              <a:avLst/>
              <a:pathLst>
                <a:path w="144432" h="0">
                  <a:moveTo>
                    <a:pt x="0" y="0"/>
                  </a:moveTo>
                  <a:lnTo>
                    <a:pt x="0" y="0"/>
                  </a:lnTo>
                  <a:lnTo>
                    <a:pt x="0" y="0"/>
                  </a:lnTo>
                  <a:lnTo>
                    <a:pt x="0" y="0"/>
                  </a:lnTo>
                  <a:lnTo>
                    <a:pt x="72216" y="0"/>
                  </a:lnTo>
                  <a:lnTo>
                    <a:pt x="144432"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55336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289479"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433912"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433912"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0612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43391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433912"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361695"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43391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433912"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43391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43391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495098"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06128"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433912"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4339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433912"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50612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43391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433912"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289479"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289479"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506128"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21726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433912"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43391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36169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43391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433912"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289479"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289479"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41746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Saint Kitts and Nevis,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(97%) and 2023 (98%). DTP1 coverage declined in 2024 (97%) compared to 2023, and was the same as in 2019. In 2019-2024, DTP1 coverage was at it's lowest level in 2022 (96%).
In 2023, 7 vaccines had lower coverage than in 2019.
In 2024, 4 vaccines had lower coverage than in 2019.
In 2024, 3 vaccines had lower coverage than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8020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157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1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868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24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580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480206" y="1654842"/>
              <a:ext cx="2677799" cy="1028020"/>
            </a:xfrm>
            <a:custGeom>
              <a:avLst/>
              <a:pathLst>
                <a:path w="2677799" h="1028020">
                  <a:moveTo>
                    <a:pt x="0" y="137069"/>
                  </a:moveTo>
                  <a:lnTo>
                    <a:pt x="535559" y="0"/>
                  </a:lnTo>
                  <a:lnTo>
                    <a:pt x="1071119" y="685347"/>
                  </a:lnTo>
                  <a:lnTo>
                    <a:pt x="1606679" y="822416"/>
                  </a:lnTo>
                  <a:lnTo>
                    <a:pt x="2142239" y="1028020"/>
                  </a:lnTo>
                  <a:lnTo>
                    <a:pt x="2677799" y="548277"/>
                  </a:lnTo>
                </a:path>
              </a:pathLst>
            </a:custGeom>
            <a:ln w="29811" cap="flat">
              <a:solidFill>
                <a:srgbClr val="FF0000">
                  <a:alpha val="100000"/>
                </a:srgbClr>
              </a:solidFill>
              <a:prstDash val="solid"/>
              <a:round/>
            </a:ln>
          </p:spPr>
          <p:txBody>
            <a:bodyPr/>
            <a:lstStyle/>
            <a:p/>
          </p:txBody>
        </p:sp>
        <p:sp>
          <p:nvSpPr>
            <p:cNvPr id="24" name="pl24"/>
            <p:cNvSpPr/>
            <p:nvPr/>
          </p:nvSpPr>
          <p:spPr>
            <a:xfrm>
              <a:off x="2015765" y="1517772"/>
              <a:ext cx="2142239" cy="1267892"/>
            </a:xfrm>
            <a:custGeom>
              <a:avLst/>
              <a:pathLst>
                <a:path w="2142239" h="1267892">
                  <a:moveTo>
                    <a:pt x="0" y="0"/>
                  </a:moveTo>
                  <a:lnTo>
                    <a:pt x="535559" y="822416"/>
                  </a:lnTo>
                  <a:lnTo>
                    <a:pt x="1071119" y="1267892"/>
                  </a:lnTo>
                  <a:lnTo>
                    <a:pt x="1606679" y="1165090"/>
                  </a:lnTo>
                  <a:lnTo>
                    <a:pt x="2142239" y="685347"/>
                  </a:lnTo>
                </a:path>
              </a:pathLst>
            </a:custGeom>
            <a:ln w="29811" cap="flat">
              <a:solidFill>
                <a:srgbClr val="0058AB">
                  <a:alpha val="100000"/>
                </a:srgbClr>
              </a:solidFill>
              <a:prstDash val="solid"/>
              <a:round/>
            </a:ln>
          </p:spPr>
          <p:txBody>
            <a:bodyPr/>
            <a:lstStyle/>
            <a:p/>
          </p:txBody>
        </p:sp>
        <p:sp>
          <p:nvSpPr>
            <p:cNvPr id="25" name="pt25"/>
            <p:cNvSpPr/>
            <p:nvPr/>
          </p:nvSpPr>
          <p:spPr>
            <a:xfrm>
              <a:off x="1455380"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1990940"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526499"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06205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597619"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133179"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90940" y="14929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2526499"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3062059"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597619"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4133179"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tx36"/>
            <p:cNvSpPr/>
            <p:nvPr/>
          </p:nvSpPr>
          <p:spPr>
            <a:xfrm>
              <a:off x="2015765" y="15874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37" name="tx37"/>
            <p:cNvSpPr/>
            <p:nvPr/>
          </p:nvSpPr>
          <p:spPr>
            <a:xfrm>
              <a:off x="2551325"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38" name="tx38"/>
            <p:cNvSpPr/>
            <p:nvPr/>
          </p:nvSpPr>
          <p:spPr>
            <a:xfrm>
              <a:off x="3086885"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39" name="tx39"/>
            <p:cNvSpPr/>
            <p:nvPr/>
          </p:nvSpPr>
          <p:spPr>
            <a:xfrm>
              <a:off x="3622445"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40" name="tx40"/>
            <p:cNvSpPr/>
            <p:nvPr/>
          </p:nvSpPr>
          <p:spPr>
            <a:xfrm>
              <a:off x="4158005"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41" name="tx41"/>
            <p:cNvSpPr/>
            <p:nvPr/>
          </p:nvSpPr>
          <p:spPr>
            <a:xfrm>
              <a:off x="1480206"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42" name="tx42"/>
            <p:cNvSpPr/>
            <p:nvPr/>
          </p:nvSpPr>
          <p:spPr>
            <a:xfrm>
              <a:off x="2015765"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43" name="tx43"/>
            <p:cNvSpPr/>
            <p:nvPr/>
          </p:nvSpPr>
          <p:spPr>
            <a:xfrm>
              <a:off x="2551325"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44" name="tx44"/>
            <p:cNvSpPr/>
            <p:nvPr/>
          </p:nvSpPr>
          <p:spPr>
            <a:xfrm>
              <a:off x="308688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45" name="tx45"/>
            <p:cNvSpPr/>
            <p:nvPr/>
          </p:nvSpPr>
          <p:spPr>
            <a:xfrm>
              <a:off x="3622445"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46" name="tx46"/>
            <p:cNvSpPr/>
            <p:nvPr/>
          </p:nvSpPr>
          <p:spPr>
            <a:xfrm>
              <a:off x="4158005"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47" name="pl47"/>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8" name="pl48"/>
            <p:cNvSpPr/>
            <p:nvPr/>
          </p:nvSpPr>
          <p:spPr>
            <a:xfrm>
              <a:off x="362244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9" name="tx49"/>
            <p:cNvSpPr/>
            <p:nvPr/>
          </p:nvSpPr>
          <p:spPr>
            <a:xfrm>
              <a:off x="334224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50" name="tx50"/>
            <p:cNvSpPr/>
            <p:nvPr/>
          </p:nvSpPr>
          <p:spPr>
            <a:xfrm>
              <a:off x="322767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51" name="rc51"/>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52" name="pl52"/>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3" name="pl53"/>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4" name="pl54"/>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5" name="pl55"/>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6" name="pl56"/>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7" name="pl57"/>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8" name="pl58"/>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9" name="pl59"/>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0" name="pl60"/>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1" name="pl61"/>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2" name="pl62"/>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3" name="pl63"/>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4" name="pl64"/>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5" name="pl65"/>
            <p:cNvSpPr/>
            <p:nvPr/>
          </p:nvSpPr>
          <p:spPr>
            <a:xfrm>
              <a:off x="56736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2091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67447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7280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78158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83514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5673605" y="1654842"/>
              <a:ext cx="2677799" cy="1062288"/>
            </a:xfrm>
            <a:custGeom>
              <a:avLst/>
              <a:pathLst>
                <a:path w="2677799" h="1062288">
                  <a:moveTo>
                    <a:pt x="0" y="137069"/>
                  </a:moveTo>
                  <a:lnTo>
                    <a:pt x="535559" y="0"/>
                  </a:lnTo>
                  <a:lnTo>
                    <a:pt x="1071119" y="856683"/>
                  </a:lnTo>
                  <a:lnTo>
                    <a:pt x="1606679" y="1062288"/>
                  </a:lnTo>
                  <a:lnTo>
                    <a:pt x="2142239" y="548277"/>
                  </a:lnTo>
                  <a:lnTo>
                    <a:pt x="2677799" y="514010"/>
                  </a:lnTo>
                </a:path>
              </a:pathLst>
            </a:custGeom>
            <a:ln w="29811" cap="flat">
              <a:solidFill>
                <a:srgbClr val="FF0000">
                  <a:alpha val="100000"/>
                </a:srgbClr>
              </a:solidFill>
              <a:prstDash val="solid"/>
              <a:round/>
            </a:ln>
          </p:spPr>
          <p:txBody>
            <a:bodyPr/>
            <a:lstStyle/>
            <a:p/>
          </p:txBody>
        </p:sp>
        <p:sp>
          <p:nvSpPr>
            <p:cNvPr id="72" name="pl72"/>
            <p:cNvSpPr/>
            <p:nvPr/>
          </p:nvSpPr>
          <p:spPr>
            <a:xfrm>
              <a:off x="6209165" y="1517772"/>
              <a:ext cx="2142239" cy="1062288"/>
            </a:xfrm>
            <a:custGeom>
              <a:avLst/>
              <a:pathLst>
                <a:path w="2142239" h="1062288">
                  <a:moveTo>
                    <a:pt x="0" y="0"/>
                  </a:moveTo>
                  <a:lnTo>
                    <a:pt x="535559" y="1062288"/>
                  </a:lnTo>
                  <a:lnTo>
                    <a:pt x="1071119" y="1062288"/>
                  </a:lnTo>
                  <a:lnTo>
                    <a:pt x="1606679" y="685347"/>
                  </a:lnTo>
                  <a:lnTo>
                    <a:pt x="2142239" y="651079"/>
                  </a:lnTo>
                </a:path>
              </a:pathLst>
            </a:custGeom>
            <a:ln w="29811" cap="flat">
              <a:solidFill>
                <a:srgbClr val="0058AB">
                  <a:alpha val="100000"/>
                </a:srgbClr>
              </a:solidFill>
              <a:prstDash val="solid"/>
              <a:round/>
            </a:ln>
          </p:spPr>
          <p:txBody>
            <a:bodyPr/>
            <a:lstStyle/>
            <a:p/>
          </p:txBody>
        </p:sp>
        <p:sp>
          <p:nvSpPr>
            <p:cNvPr id="73" name="pt73"/>
            <p:cNvSpPr/>
            <p:nvPr/>
          </p:nvSpPr>
          <p:spPr>
            <a:xfrm>
              <a:off x="5648780"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4" name="pt74"/>
            <p:cNvSpPr/>
            <p:nvPr/>
          </p:nvSpPr>
          <p:spPr>
            <a:xfrm>
              <a:off x="6184339"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6719899"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7255459"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7791019"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8326579"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6184339" y="14929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0" name="pt80"/>
            <p:cNvSpPr/>
            <p:nvPr/>
          </p:nvSpPr>
          <p:spPr>
            <a:xfrm>
              <a:off x="6719899"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1" name="pt81"/>
            <p:cNvSpPr/>
            <p:nvPr/>
          </p:nvSpPr>
          <p:spPr>
            <a:xfrm>
              <a:off x="7255459"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2" name="pt82"/>
            <p:cNvSpPr/>
            <p:nvPr/>
          </p:nvSpPr>
          <p:spPr>
            <a:xfrm>
              <a:off x="7791019"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3" name="pt83"/>
            <p:cNvSpPr/>
            <p:nvPr/>
          </p:nvSpPr>
          <p:spPr>
            <a:xfrm>
              <a:off x="8326579"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4" name="tx84"/>
            <p:cNvSpPr/>
            <p:nvPr/>
          </p:nvSpPr>
          <p:spPr>
            <a:xfrm>
              <a:off x="6209165" y="15874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85" name="tx85"/>
            <p:cNvSpPr/>
            <p:nvPr/>
          </p:nvSpPr>
          <p:spPr>
            <a:xfrm>
              <a:off x="6744725"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86" name="tx86"/>
            <p:cNvSpPr/>
            <p:nvPr/>
          </p:nvSpPr>
          <p:spPr>
            <a:xfrm>
              <a:off x="7280285"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87" name="tx87"/>
            <p:cNvSpPr/>
            <p:nvPr/>
          </p:nvSpPr>
          <p:spPr>
            <a:xfrm>
              <a:off x="7815845"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88" name="tx88"/>
            <p:cNvSpPr/>
            <p:nvPr/>
          </p:nvSpPr>
          <p:spPr>
            <a:xfrm>
              <a:off x="8351405"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89" name="tx89"/>
            <p:cNvSpPr/>
            <p:nvPr/>
          </p:nvSpPr>
          <p:spPr>
            <a:xfrm>
              <a:off x="5673605"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90" name="tx90"/>
            <p:cNvSpPr/>
            <p:nvPr/>
          </p:nvSpPr>
          <p:spPr>
            <a:xfrm>
              <a:off x="6209165"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91" name="tx91"/>
            <p:cNvSpPr/>
            <p:nvPr/>
          </p:nvSpPr>
          <p:spPr>
            <a:xfrm>
              <a:off x="6744725"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92" name="tx92"/>
            <p:cNvSpPr/>
            <p:nvPr/>
          </p:nvSpPr>
          <p:spPr>
            <a:xfrm>
              <a:off x="7280285"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93" name="tx93"/>
            <p:cNvSpPr/>
            <p:nvPr/>
          </p:nvSpPr>
          <p:spPr>
            <a:xfrm>
              <a:off x="7815845"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94" name="tx94"/>
            <p:cNvSpPr/>
            <p:nvPr/>
          </p:nvSpPr>
          <p:spPr>
            <a:xfrm>
              <a:off x="8351405"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95" name="pl95"/>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6" name="pl96"/>
            <p:cNvSpPr/>
            <p:nvPr/>
          </p:nvSpPr>
          <p:spPr>
            <a:xfrm>
              <a:off x="781584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97" name="tx97"/>
            <p:cNvSpPr/>
            <p:nvPr/>
          </p:nvSpPr>
          <p:spPr>
            <a:xfrm>
              <a:off x="753564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98" name="tx98"/>
            <p:cNvSpPr/>
            <p:nvPr/>
          </p:nvSpPr>
          <p:spPr>
            <a:xfrm>
              <a:off x="742107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99" name="rc99"/>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00" name="tx100"/>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01" name="tx101"/>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02" name="tx102"/>
            <p:cNvSpPr/>
            <p:nvPr/>
          </p:nvSpPr>
          <p:spPr>
            <a:xfrm rot="-5400000">
              <a:off x="13522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3" name="tx103"/>
            <p:cNvSpPr/>
            <p:nvPr/>
          </p:nvSpPr>
          <p:spPr>
            <a:xfrm rot="-5400000">
              <a:off x="18877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4" name="tx104"/>
            <p:cNvSpPr/>
            <p:nvPr/>
          </p:nvSpPr>
          <p:spPr>
            <a:xfrm rot="-5400000">
              <a:off x="24233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5" name="tx105"/>
            <p:cNvSpPr/>
            <p:nvPr/>
          </p:nvSpPr>
          <p:spPr>
            <a:xfrm rot="-5400000">
              <a:off x="29588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6" name="tx106"/>
            <p:cNvSpPr/>
            <p:nvPr/>
          </p:nvSpPr>
          <p:spPr>
            <a:xfrm rot="-5400000">
              <a:off x="349441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7" name="tx107"/>
            <p:cNvSpPr/>
            <p:nvPr/>
          </p:nvSpPr>
          <p:spPr>
            <a:xfrm rot="-5400000">
              <a:off x="403000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8" name="tx108"/>
            <p:cNvSpPr/>
            <p:nvPr/>
          </p:nvSpPr>
          <p:spPr>
            <a:xfrm rot="-5400000">
              <a:off x="55456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9" name="tx109"/>
            <p:cNvSpPr/>
            <p:nvPr/>
          </p:nvSpPr>
          <p:spPr>
            <a:xfrm rot="-5400000">
              <a:off x="60811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0" name="tx110"/>
            <p:cNvSpPr/>
            <p:nvPr/>
          </p:nvSpPr>
          <p:spPr>
            <a:xfrm rot="-5400000">
              <a:off x="66167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1" name="tx111"/>
            <p:cNvSpPr/>
            <p:nvPr/>
          </p:nvSpPr>
          <p:spPr>
            <a:xfrm rot="-5400000">
              <a:off x="71522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2" name="tx112"/>
            <p:cNvSpPr/>
            <p:nvPr/>
          </p:nvSpPr>
          <p:spPr>
            <a:xfrm rot="-5400000">
              <a:off x="76878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3" name="tx113"/>
            <p:cNvSpPr/>
            <p:nvPr/>
          </p:nvSpPr>
          <p:spPr>
            <a:xfrm rot="-5400000">
              <a:off x="822340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4" name="tx11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5" name="tx11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6" name="tx11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7" name="tx11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8" name="tx11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9" name="tx11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0" name="tx12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1" name="pl12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2" name="pl12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3" name="tx12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4" name="tx12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5" name="tx125"/>
            <p:cNvSpPr/>
            <p:nvPr/>
          </p:nvSpPr>
          <p:spPr>
            <a:xfrm>
              <a:off x="757200" y="398022"/>
              <a:ext cx="63546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Saint Kitts and Nevis, 2019-2024</a:t>
              </a:r>
            </a:p>
          </p:txBody>
        </p:sp>
        <p:sp>
          <p:nvSpPr>
            <p:cNvPr id="126" name="tx12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7" name="tx12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Saint Kitts and Nevis was 2019.
In 2024, first dose (HPV1) programme coverage among girls was 78% and last dose (HPVc) programme coverage was 78%.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194776"/>
            </a:xfrm>
            <a:custGeom>
              <a:avLst/>
              <a:pathLst>
                <a:path w="6444618" h="194776">
                  <a:moveTo>
                    <a:pt x="0" y="0"/>
                  </a:moveTo>
                  <a:lnTo>
                    <a:pt x="268525" y="0"/>
                  </a:lnTo>
                  <a:lnTo>
                    <a:pt x="537051" y="77910"/>
                  </a:lnTo>
                  <a:lnTo>
                    <a:pt x="805577" y="0"/>
                  </a:lnTo>
                  <a:lnTo>
                    <a:pt x="1074103" y="116865"/>
                  </a:lnTo>
                  <a:lnTo>
                    <a:pt x="1342628" y="0"/>
                  </a:lnTo>
                  <a:lnTo>
                    <a:pt x="1611154" y="0"/>
                  </a:lnTo>
                  <a:lnTo>
                    <a:pt x="1879680" y="0"/>
                  </a:lnTo>
                  <a:lnTo>
                    <a:pt x="2148206" y="0"/>
                  </a:lnTo>
                  <a:lnTo>
                    <a:pt x="2416732" y="38955"/>
                  </a:lnTo>
                  <a:lnTo>
                    <a:pt x="2685257" y="116865"/>
                  </a:lnTo>
                  <a:lnTo>
                    <a:pt x="2953783" y="38955"/>
                  </a:lnTo>
                  <a:lnTo>
                    <a:pt x="3222309" y="38955"/>
                  </a:lnTo>
                  <a:lnTo>
                    <a:pt x="3490835" y="77910"/>
                  </a:lnTo>
                  <a:lnTo>
                    <a:pt x="3759360" y="38955"/>
                  </a:lnTo>
                  <a:lnTo>
                    <a:pt x="4027886" y="194776"/>
                  </a:lnTo>
                  <a:lnTo>
                    <a:pt x="4296412" y="38955"/>
                  </a:lnTo>
                  <a:lnTo>
                    <a:pt x="4564938" y="38955"/>
                  </a:lnTo>
                  <a:lnTo>
                    <a:pt x="4833464" y="38955"/>
                  </a:lnTo>
                  <a:lnTo>
                    <a:pt x="5101989" y="77910"/>
                  </a:lnTo>
                  <a:lnTo>
                    <a:pt x="5370515" y="0"/>
                  </a:lnTo>
                  <a:lnTo>
                    <a:pt x="5639041" y="116865"/>
                  </a:lnTo>
                  <a:lnTo>
                    <a:pt x="5907567" y="116865"/>
                  </a:lnTo>
                  <a:lnTo>
                    <a:pt x="6176092" y="116865"/>
                  </a:lnTo>
                  <a:lnTo>
                    <a:pt x="6444618" y="77910"/>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350597"/>
            </a:xfrm>
            <a:custGeom>
              <a:avLst/>
              <a:pathLst>
                <a:path w="6444618" h="350597">
                  <a:moveTo>
                    <a:pt x="0" y="0"/>
                  </a:moveTo>
                  <a:lnTo>
                    <a:pt x="268525" y="0"/>
                  </a:lnTo>
                  <a:lnTo>
                    <a:pt x="537051" y="0"/>
                  </a:lnTo>
                  <a:lnTo>
                    <a:pt x="805577" y="38955"/>
                  </a:lnTo>
                  <a:lnTo>
                    <a:pt x="1074103" y="38955"/>
                  </a:lnTo>
                  <a:lnTo>
                    <a:pt x="1342628" y="77910"/>
                  </a:lnTo>
                  <a:lnTo>
                    <a:pt x="1611154" y="116865"/>
                  </a:lnTo>
                  <a:lnTo>
                    <a:pt x="1879680" y="155820"/>
                  </a:lnTo>
                  <a:lnTo>
                    <a:pt x="2148206" y="194776"/>
                  </a:lnTo>
                  <a:lnTo>
                    <a:pt x="2416732" y="0"/>
                  </a:lnTo>
                  <a:lnTo>
                    <a:pt x="2685257" y="0"/>
                  </a:lnTo>
                  <a:lnTo>
                    <a:pt x="2953783" y="0"/>
                  </a:lnTo>
                  <a:lnTo>
                    <a:pt x="3222309" y="350597"/>
                  </a:lnTo>
                  <a:lnTo>
                    <a:pt x="3490835" y="194776"/>
                  </a:lnTo>
                  <a:lnTo>
                    <a:pt x="3759360" y="350597"/>
                  </a:lnTo>
                  <a:lnTo>
                    <a:pt x="4027886" y="350597"/>
                  </a:lnTo>
                  <a:lnTo>
                    <a:pt x="4296412" y="116865"/>
                  </a:lnTo>
                  <a:lnTo>
                    <a:pt x="4564938" y="155820"/>
                  </a:lnTo>
                  <a:lnTo>
                    <a:pt x="4833464" y="116865"/>
                  </a:lnTo>
                  <a:lnTo>
                    <a:pt x="5101989" y="38955"/>
                  </a:lnTo>
                  <a:lnTo>
                    <a:pt x="5370515" y="0"/>
                  </a:lnTo>
                  <a:lnTo>
                    <a:pt x="5639041" y="194776"/>
                  </a:lnTo>
                  <a:lnTo>
                    <a:pt x="5907567" y="233731"/>
                  </a:lnTo>
                  <a:lnTo>
                    <a:pt x="6176092" y="194776"/>
                  </a:lnTo>
                  <a:lnTo>
                    <a:pt x="6444618" y="77910"/>
                  </a:lnTo>
                </a:path>
              </a:pathLst>
            </a:custGeom>
            <a:ln w="27101" cap="flat">
              <a:solidFill>
                <a:srgbClr val="00BA38">
                  <a:alpha val="100000"/>
                </a:srgbClr>
              </a:solidFill>
              <a:prstDash val="solid"/>
              <a:round/>
            </a:ln>
          </p:spPr>
          <p:txBody>
            <a:bodyPr/>
            <a:lstStyle/>
            <a:p/>
          </p:txBody>
        </p:sp>
        <p:sp>
          <p:nvSpPr>
            <p:cNvPr id="28" name="pl28"/>
            <p:cNvSpPr/>
            <p:nvPr/>
          </p:nvSpPr>
          <p:spPr>
            <a:xfrm>
              <a:off x="6818794" y="1113955"/>
              <a:ext cx="1074103" cy="1441343"/>
            </a:xfrm>
            <a:custGeom>
              <a:avLst/>
              <a:pathLst>
                <a:path w="1074103" h="1441343">
                  <a:moveTo>
                    <a:pt x="0" y="0"/>
                  </a:moveTo>
                  <a:lnTo>
                    <a:pt x="268525" y="934925"/>
                  </a:lnTo>
                  <a:lnTo>
                    <a:pt x="537051" y="1441343"/>
                  </a:lnTo>
                  <a:lnTo>
                    <a:pt x="805577" y="1324478"/>
                  </a:lnTo>
                  <a:lnTo>
                    <a:pt x="1074103" y="779104"/>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11453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11453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85468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103662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6780417" y="107557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7421" y="1036778"/>
              <a:ext cx="254002" cy="109850"/>
            </a:xfrm>
            <a:custGeom>
              <a:avLst/>
              <a:pathLst>
                <a:path w="254002" h="109850">
                  <a:moveTo>
                    <a:pt x="254002" y="0"/>
                  </a:moveTo>
                  <a:lnTo>
                    <a:pt x="0" y="109850"/>
                  </a:lnTo>
                </a:path>
              </a:pathLst>
            </a:custGeom>
          </p:spPr>
          <p:txBody>
            <a:bodyPr/>
            <a:lstStyle/>
            <a:p/>
          </p:txBody>
        </p:sp>
        <p:sp>
          <p:nvSpPr>
            <p:cNvPr id="37" name="pl37"/>
            <p:cNvSpPr/>
            <p:nvPr/>
          </p:nvSpPr>
          <p:spPr>
            <a:xfrm>
              <a:off x="7907672" y="1159032"/>
              <a:ext cx="253750" cy="105136"/>
            </a:xfrm>
            <a:custGeom>
              <a:avLst/>
              <a:pathLst>
                <a:path w="253750" h="105136">
                  <a:moveTo>
                    <a:pt x="253750" y="105136"/>
                  </a:moveTo>
                  <a:lnTo>
                    <a:pt x="0" y="0"/>
                  </a:lnTo>
                </a:path>
              </a:pathLst>
            </a:custGeom>
          </p:spPr>
          <p:txBody>
            <a:bodyPr/>
            <a:lstStyle/>
            <a:p/>
          </p:txBody>
        </p:sp>
        <p:sp>
          <p:nvSpPr>
            <p:cNvPr id="38" name="pl38"/>
            <p:cNvSpPr/>
            <p:nvPr/>
          </p:nvSpPr>
          <p:spPr>
            <a:xfrm>
              <a:off x="7911816" y="1893056"/>
              <a:ext cx="249607" cy="3"/>
            </a:xfrm>
            <a:custGeom>
              <a:avLst/>
              <a:pathLst>
                <a:path w="249607" h="3">
                  <a:moveTo>
                    <a:pt x="249607" y="0"/>
                  </a:moveTo>
                  <a:lnTo>
                    <a:pt x="0" y="3"/>
                  </a:lnTo>
                </a:path>
              </a:pathLst>
            </a:custGeom>
          </p:spPr>
          <p:txBody>
            <a:bodyPr/>
            <a:lstStyle/>
            <a:p/>
          </p:txBody>
        </p:sp>
        <p:sp>
          <p:nvSpPr>
            <p:cNvPr id="39" name="pg39"/>
            <p:cNvSpPr/>
            <p:nvPr/>
          </p:nvSpPr>
          <p:spPr>
            <a:xfrm>
              <a:off x="8092843" y="92289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96373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1" name="pg41"/>
            <p:cNvSpPr/>
            <p:nvPr/>
          </p:nvSpPr>
          <p:spPr>
            <a:xfrm>
              <a:off x="8092843" y="119553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123637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97%</a:t>
              </a:r>
            </a:p>
          </p:txBody>
        </p:sp>
        <p:sp>
          <p:nvSpPr>
            <p:cNvPr id="43" name="pg43"/>
            <p:cNvSpPr/>
            <p:nvPr/>
          </p:nvSpPr>
          <p:spPr>
            <a:xfrm>
              <a:off x="8092843" y="180207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18429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78%</a:t>
              </a:r>
            </a:p>
          </p:txBody>
        </p:sp>
        <p:sp>
          <p:nvSpPr>
            <p:cNvPr id="45" name="pg45"/>
            <p:cNvSpPr/>
            <p:nvPr/>
          </p:nvSpPr>
          <p:spPr>
            <a:xfrm>
              <a:off x="1149124" y="107758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4844" y="11213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47" name="pg47"/>
            <p:cNvSpPr/>
            <p:nvPr/>
          </p:nvSpPr>
          <p:spPr>
            <a:xfrm>
              <a:off x="1514565" y="89057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560285" y="9343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99</a:t>
              </a:r>
            </a:p>
          </p:txBody>
        </p:sp>
        <p:sp>
          <p:nvSpPr>
            <p:cNvPr id="49" name="pg49"/>
            <p:cNvSpPr/>
            <p:nvPr/>
          </p:nvSpPr>
          <p:spPr>
            <a:xfrm>
              <a:off x="6522447" y="111635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6568167" y="1160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98</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2651417" y="579074"/>
              <a:ext cx="45753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Saint Kitts and Nevis,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Saint Kitts and Nevis has 3 out of the 4 SDG vaccines.
In 2024, Saint Kitts and Nevis had achieved at least 90% coverage of 2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98% in 2023 to 97% in 2024.
• DTP3 coverage increased 1 percentage point from 96% in 2023 to 97% in 2024.
• There were there were approximately the same number of zero-dose children in 2024. This leaves &lt;100 children without vaccination, vulnerable to vaccine-preventable diseases and a further &lt;100 with incomplete protection.
• Saint Kitts and Nevis accounted for &lt;0.1% of zero-dose children in Latin America and the Caribbean (LACR) and &lt;0.1% of zero-dose children globally.
• MCV1 coverage remained constant at 95% between 2023 and 2024. There were &lt;100 children who missed out on the first measles vaccination.
• MCV2 coverage increased 3 percentage points from 94% in 2023 to 97% in 2024.
• Last dose coverage of HPV vaccination (HPVc) among girls increased from 64% to 78%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Saint Kitts and Nevis,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Saint Kitts and Nevis.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DAPMHHIV-502652578-1605387</_dlc_DocId>
    <_dlc_DocIdUrl xmlns="9e17fbd9-fb4c-4d20-9ec4-18aa77a91b0d">
      <Url>https://unicef.sharepoint.com/teams/DAPM-Health-HIV/_layouts/15/DocIdRedir.aspx?ID=DAPMHHIV-502652578-1605387</Url>
      <Description>DAPMHHIV-502652578-1605387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adadf6ce-1dbc-4870-b2f6-24b7d829e59f</vt:lpwstr>
  </property>
  <property fmtid="{D5CDD505-2E9C-101B-9397-08002B2CF9AE}" pid="4" name="MediaServiceImageTags">
    <vt:lpwstr/>
  </property>
</Properties>
</file>