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2d0c2ca6d813217ef78354a1786e241debb3144.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438321"/>
              <a:ext cx="6444618" cy="478832"/>
            </a:xfrm>
            <a:custGeom>
              <a:avLst/>
              <a:pathLst>
                <a:path w="6444618" h="478832">
                  <a:moveTo>
                    <a:pt x="0" y="399027"/>
                  </a:moveTo>
                  <a:lnTo>
                    <a:pt x="268525" y="478832"/>
                  </a:lnTo>
                  <a:lnTo>
                    <a:pt x="537051" y="478832"/>
                  </a:lnTo>
                  <a:lnTo>
                    <a:pt x="805577" y="399027"/>
                  </a:lnTo>
                  <a:lnTo>
                    <a:pt x="1074103" y="279319"/>
                  </a:lnTo>
                  <a:lnTo>
                    <a:pt x="1342628" y="239416"/>
                  </a:lnTo>
                  <a:lnTo>
                    <a:pt x="1611154" y="199513"/>
                  </a:lnTo>
                  <a:lnTo>
                    <a:pt x="1879680" y="159610"/>
                  </a:lnTo>
                  <a:lnTo>
                    <a:pt x="2148206" y="119708"/>
                  </a:lnTo>
                  <a:lnTo>
                    <a:pt x="2416732" y="79805"/>
                  </a:lnTo>
                  <a:lnTo>
                    <a:pt x="2685257" y="79805"/>
                  </a:lnTo>
                  <a:lnTo>
                    <a:pt x="2953783" y="39902"/>
                  </a:lnTo>
                  <a:lnTo>
                    <a:pt x="3222309" y="39902"/>
                  </a:lnTo>
                  <a:lnTo>
                    <a:pt x="3490835" y="0"/>
                  </a:lnTo>
                  <a:lnTo>
                    <a:pt x="3759360" y="0"/>
                  </a:lnTo>
                  <a:lnTo>
                    <a:pt x="4027886" y="39902"/>
                  </a:lnTo>
                  <a:lnTo>
                    <a:pt x="4296412" y="39902"/>
                  </a:lnTo>
                  <a:lnTo>
                    <a:pt x="4564938" y="39902"/>
                  </a:lnTo>
                  <a:lnTo>
                    <a:pt x="4833464" y="79805"/>
                  </a:lnTo>
                  <a:lnTo>
                    <a:pt x="5101989" y="79805"/>
                  </a:lnTo>
                  <a:lnTo>
                    <a:pt x="5370515" y="79805"/>
                  </a:lnTo>
                  <a:lnTo>
                    <a:pt x="5639041" y="79805"/>
                  </a:lnTo>
                  <a:lnTo>
                    <a:pt x="5907567" y="119708"/>
                  </a:lnTo>
                  <a:lnTo>
                    <a:pt x="6176092" y="119708"/>
                  </a:lnTo>
                  <a:lnTo>
                    <a:pt x="6444618" y="119708"/>
                  </a:lnTo>
                </a:path>
              </a:pathLst>
            </a:custGeom>
            <a:ln w="27101" cap="flat">
              <a:solidFill>
                <a:srgbClr val="F8766D">
                  <a:alpha val="100000"/>
                </a:srgbClr>
              </a:solidFill>
              <a:prstDash val="solid"/>
              <a:round/>
            </a:ln>
          </p:spPr>
          <p:txBody>
            <a:bodyPr/>
            <a:lstStyle/>
            <a:p/>
          </p:txBody>
        </p:sp>
        <p:sp>
          <p:nvSpPr>
            <p:cNvPr id="28" name="pl28"/>
            <p:cNvSpPr/>
            <p:nvPr/>
          </p:nvSpPr>
          <p:spPr>
            <a:xfrm>
              <a:off x="1448278" y="1438321"/>
              <a:ext cx="6444618" cy="518735"/>
            </a:xfrm>
            <a:custGeom>
              <a:avLst/>
              <a:pathLst>
                <a:path w="6444618" h="518735">
                  <a:moveTo>
                    <a:pt x="0" y="399027"/>
                  </a:moveTo>
                  <a:lnTo>
                    <a:pt x="268525" y="478832"/>
                  </a:lnTo>
                  <a:lnTo>
                    <a:pt x="537051" y="518735"/>
                  </a:lnTo>
                  <a:lnTo>
                    <a:pt x="805577" y="399027"/>
                  </a:lnTo>
                  <a:lnTo>
                    <a:pt x="1074103" y="279319"/>
                  </a:lnTo>
                  <a:lnTo>
                    <a:pt x="1342628" y="239416"/>
                  </a:lnTo>
                  <a:lnTo>
                    <a:pt x="1611154" y="199513"/>
                  </a:lnTo>
                  <a:lnTo>
                    <a:pt x="1879680" y="159610"/>
                  </a:lnTo>
                  <a:lnTo>
                    <a:pt x="2148206" y="119708"/>
                  </a:lnTo>
                  <a:lnTo>
                    <a:pt x="2416732" y="79805"/>
                  </a:lnTo>
                  <a:lnTo>
                    <a:pt x="2685257" y="79805"/>
                  </a:lnTo>
                  <a:lnTo>
                    <a:pt x="2953783" y="39902"/>
                  </a:lnTo>
                  <a:lnTo>
                    <a:pt x="3222309" y="39902"/>
                  </a:lnTo>
                  <a:lnTo>
                    <a:pt x="3490835" y="0"/>
                  </a:lnTo>
                  <a:lnTo>
                    <a:pt x="3759360" y="0"/>
                  </a:lnTo>
                  <a:lnTo>
                    <a:pt x="4027886" y="39902"/>
                  </a:lnTo>
                  <a:lnTo>
                    <a:pt x="4296412" y="39902"/>
                  </a:lnTo>
                  <a:lnTo>
                    <a:pt x="4564938" y="39902"/>
                  </a:lnTo>
                  <a:lnTo>
                    <a:pt x="4833464" y="79805"/>
                  </a:lnTo>
                  <a:lnTo>
                    <a:pt x="5101989" y="79805"/>
                  </a:lnTo>
                  <a:lnTo>
                    <a:pt x="5370515" y="79805"/>
                  </a:lnTo>
                  <a:lnTo>
                    <a:pt x="5639041" y="79805"/>
                  </a:lnTo>
                  <a:lnTo>
                    <a:pt x="5907567" y="119708"/>
                  </a:lnTo>
                  <a:lnTo>
                    <a:pt x="6176092" y="119708"/>
                  </a:lnTo>
                  <a:lnTo>
                    <a:pt x="6444618" y="15961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558029"/>
              <a:ext cx="6444618" cy="798054"/>
            </a:xfrm>
            <a:custGeom>
              <a:avLst/>
              <a:pathLst>
                <a:path w="6444618" h="798054">
                  <a:moveTo>
                    <a:pt x="0" y="558638"/>
                  </a:moveTo>
                  <a:lnTo>
                    <a:pt x="268525" y="798054"/>
                  </a:lnTo>
                  <a:lnTo>
                    <a:pt x="537051" y="798054"/>
                  </a:lnTo>
                  <a:lnTo>
                    <a:pt x="805577" y="598540"/>
                  </a:lnTo>
                  <a:lnTo>
                    <a:pt x="1074103" y="478832"/>
                  </a:lnTo>
                  <a:lnTo>
                    <a:pt x="1342628" y="359124"/>
                  </a:lnTo>
                  <a:lnTo>
                    <a:pt x="1611154" y="279319"/>
                  </a:lnTo>
                  <a:lnTo>
                    <a:pt x="1879680" y="239416"/>
                  </a:lnTo>
                  <a:lnTo>
                    <a:pt x="2148206" y="159610"/>
                  </a:lnTo>
                  <a:lnTo>
                    <a:pt x="2416732" y="119708"/>
                  </a:lnTo>
                  <a:lnTo>
                    <a:pt x="2685257" y="119708"/>
                  </a:lnTo>
                  <a:lnTo>
                    <a:pt x="2953783" y="39902"/>
                  </a:lnTo>
                  <a:lnTo>
                    <a:pt x="3222309" y="39902"/>
                  </a:lnTo>
                  <a:lnTo>
                    <a:pt x="3490835" y="0"/>
                  </a:lnTo>
                  <a:lnTo>
                    <a:pt x="3759360" y="0"/>
                  </a:lnTo>
                  <a:lnTo>
                    <a:pt x="4027886" y="0"/>
                  </a:lnTo>
                  <a:lnTo>
                    <a:pt x="4296412" y="39902"/>
                  </a:lnTo>
                  <a:lnTo>
                    <a:pt x="4564938" y="39902"/>
                  </a:lnTo>
                  <a:lnTo>
                    <a:pt x="4833464" y="39902"/>
                  </a:lnTo>
                  <a:lnTo>
                    <a:pt x="5101989" y="79805"/>
                  </a:lnTo>
                  <a:lnTo>
                    <a:pt x="5370515" y="39902"/>
                  </a:lnTo>
                  <a:lnTo>
                    <a:pt x="5639041" y="119708"/>
                  </a:lnTo>
                  <a:lnTo>
                    <a:pt x="5907567" y="119708"/>
                  </a:lnTo>
                  <a:lnTo>
                    <a:pt x="6176092" y="159610"/>
                  </a:lnTo>
                  <a:lnTo>
                    <a:pt x="6444618" y="119708"/>
                  </a:lnTo>
                </a:path>
              </a:pathLst>
            </a:custGeom>
            <a:ln w="27101" cap="flat">
              <a:solidFill>
                <a:srgbClr val="00BFC4">
                  <a:alpha val="100000"/>
                </a:srgbClr>
              </a:solidFill>
              <a:prstDash val="solid"/>
              <a:round/>
            </a:ln>
          </p:spPr>
          <p:txBody>
            <a:bodyPr/>
            <a:lstStyle/>
            <a:p/>
          </p:txBody>
        </p:sp>
        <p:sp>
          <p:nvSpPr>
            <p:cNvPr id="30" name="pl30"/>
            <p:cNvSpPr/>
            <p:nvPr/>
          </p:nvSpPr>
          <p:spPr>
            <a:xfrm>
              <a:off x="5207639" y="1677737"/>
              <a:ext cx="2685257" cy="199513"/>
            </a:xfrm>
            <a:custGeom>
              <a:avLst/>
              <a:pathLst>
                <a:path w="2685257" h="199513">
                  <a:moveTo>
                    <a:pt x="0" y="0"/>
                  </a:moveTo>
                  <a:lnTo>
                    <a:pt x="268525" y="0"/>
                  </a:lnTo>
                  <a:lnTo>
                    <a:pt x="537051" y="0"/>
                  </a:lnTo>
                  <a:lnTo>
                    <a:pt x="805577" y="0"/>
                  </a:lnTo>
                  <a:lnTo>
                    <a:pt x="1074103" y="0"/>
                  </a:lnTo>
                  <a:lnTo>
                    <a:pt x="1342628" y="0"/>
                  </a:lnTo>
                  <a:lnTo>
                    <a:pt x="1611154" y="0"/>
                  </a:lnTo>
                  <a:lnTo>
                    <a:pt x="1879680" y="159610"/>
                  </a:lnTo>
                  <a:lnTo>
                    <a:pt x="2148206" y="199513"/>
                  </a:lnTo>
                  <a:lnTo>
                    <a:pt x="2416732" y="39902"/>
                  </a:lnTo>
                  <a:lnTo>
                    <a:pt x="2685257"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5196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5595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6393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79897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07829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169263" y="16393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0627" y="1217423"/>
              <a:ext cx="260796" cy="330801"/>
            </a:xfrm>
            <a:custGeom>
              <a:avLst/>
              <a:pathLst>
                <a:path w="260796" h="330801">
                  <a:moveTo>
                    <a:pt x="260796" y="0"/>
                  </a:moveTo>
                  <a:lnTo>
                    <a:pt x="0" y="330801"/>
                  </a:lnTo>
                </a:path>
              </a:pathLst>
            </a:custGeom>
          </p:spPr>
          <p:txBody>
            <a:bodyPr/>
            <a:lstStyle/>
            <a:p/>
          </p:txBody>
        </p:sp>
        <p:sp>
          <p:nvSpPr>
            <p:cNvPr id="41" name="pl41"/>
            <p:cNvSpPr/>
            <p:nvPr/>
          </p:nvSpPr>
          <p:spPr>
            <a:xfrm>
              <a:off x="7908205" y="1491772"/>
              <a:ext cx="253217" cy="100107"/>
            </a:xfrm>
            <a:custGeom>
              <a:avLst/>
              <a:pathLst>
                <a:path w="253217" h="100107">
                  <a:moveTo>
                    <a:pt x="253217" y="0"/>
                  </a:moveTo>
                  <a:lnTo>
                    <a:pt x="0" y="100107"/>
                  </a:lnTo>
                </a:path>
              </a:pathLst>
            </a:custGeom>
          </p:spPr>
          <p:txBody>
            <a:bodyPr/>
            <a:lstStyle/>
            <a:p/>
          </p:txBody>
        </p:sp>
        <p:sp>
          <p:nvSpPr>
            <p:cNvPr id="42" name="pl42"/>
            <p:cNvSpPr/>
            <p:nvPr/>
          </p:nvSpPr>
          <p:spPr>
            <a:xfrm>
              <a:off x="7900953" y="1687451"/>
              <a:ext cx="260469" cy="314094"/>
            </a:xfrm>
            <a:custGeom>
              <a:avLst/>
              <a:pathLst>
                <a:path w="260469" h="314094">
                  <a:moveTo>
                    <a:pt x="260469" y="314094"/>
                  </a:moveTo>
                  <a:lnTo>
                    <a:pt x="0" y="0"/>
                  </a:lnTo>
                </a:path>
              </a:pathLst>
            </a:custGeom>
          </p:spPr>
          <p:txBody>
            <a:bodyPr/>
            <a:lstStyle/>
            <a:p/>
          </p:txBody>
        </p:sp>
        <p:sp>
          <p:nvSpPr>
            <p:cNvPr id="43" name="pl43"/>
            <p:cNvSpPr/>
            <p:nvPr/>
          </p:nvSpPr>
          <p:spPr>
            <a:xfrm>
              <a:off x="7910047" y="1681767"/>
              <a:ext cx="251375" cy="59074"/>
            </a:xfrm>
            <a:custGeom>
              <a:avLst/>
              <a:pathLst>
                <a:path w="251375" h="59074">
                  <a:moveTo>
                    <a:pt x="251375" y="59074"/>
                  </a:moveTo>
                  <a:lnTo>
                    <a:pt x="0" y="0"/>
                  </a:lnTo>
                </a:path>
              </a:pathLst>
            </a:custGeom>
          </p:spPr>
          <p:txBody>
            <a:bodyPr/>
            <a:lstStyle/>
            <a:p/>
          </p:txBody>
        </p:sp>
        <p:sp>
          <p:nvSpPr>
            <p:cNvPr id="44" name="pg44"/>
            <p:cNvSpPr/>
            <p:nvPr/>
          </p:nvSpPr>
          <p:spPr>
            <a:xfrm>
              <a:off x="8092843" y="110758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14842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93%</a:t>
              </a:r>
            </a:p>
          </p:txBody>
        </p:sp>
        <p:sp>
          <p:nvSpPr>
            <p:cNvPr id="46" name="pg46"/>
            <p:cNvSpPr/>
            <p:nvPr/>
          </p:nvSpPr>
          <p:spPr>
            <a:xfrm>
              <a:off x="8092843" y="138269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42353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92%</a:t>
              </a:r>
            </a:p>
          </p:txBody>
        </p:sp>
        <p:sp>
          <p:nvSpPr>
            <p:cNvPr id="48" name="pg48"/>
            <p:cNvSpPr/>
            <p:nvPr/>
          </p:nvSpPr>
          <p:spPr>
            <a:xfrm>
              <a:off x="8092843" y="192993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97077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90%</a:t>
              </a:r>
            </a:p>
          </p:txBody>
        </p:sp>
        <p:sp>
          <p:nvSpPr>
            <p:cNvPr id="50" name="pg50"/>
            <p:cNvSpPr/>
            <p:nvPr/>
          </p:nvSpPr>
          <p:spPr>
            <a:xfrm>
              <a:off x="8092843" y="165568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69653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90%</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4916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Ireland,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90%.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was below, but close to the 95% target.
Between 2023 and 2024, 2 vaccines increased coverage, 1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518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082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647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211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300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864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429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596136"/>
              <a:ext cx="249522" cy="1277503"/>
            </a:xfrm>
            <a:prstGeom prst="rect">
              <a:avLst/>
            </a:prstGeom>
            <a:solidFill>
              <a:srgbClr val="1CABE2">
                <a:alpha val="100000"/>
              </a:srgbClr>
            </a:solidFill>
          </p:spPr>
          <p:txBody>
            <a:bodyPr/>
            <a:lstStyle/>
            <a:p/>
          </p:txBody>
        </p:sp>
        <p:sp>
          <p:nvSpPr>
            <p:cNvPr id="24" name="rc24"/>
            <p:cNvSpPr/>
            <p:nvPr/>
          </p:nvSpPr>
          <p:spPr>
            <a:xfrm>
              <a:off x="1573521" y="2340366"/>
              <a:ext cx="249522" cy="1533273"/>
            </a:xfrm>
            <a:prstGeom prst="rect">
              <a:avLst/>
            </a:prstGeom>
            <a:solidFill>
              <a:srgbClr val="1CABE2">
                <a:alpha val="100000"/>
              </a:srgbClr>
            </a:solidFill>
          </p:spPr>
          <p:txBody>
            <a:bodyPr/>
            <a:lstStyle/>
            <a:p/>
          </p:txBody>
        </p:sp>
        <p:sp>
          <p:nvSpPr>
            <p:cNvPr id="25" name="rc25"/>
            <p:cNvSpPr/>
            <p:nvPr/>
          </p:nvSpPr>
          <p:spPr>
            <a:xfrm>
              <a:off x="1850769" y="2263432"/>
              <a:ext cx="249522" cy="1610207"/>
            </a:xfrm>
            <a:prstGeom prst="rect">
              <a:avLst/>
            </a:prstGeom>
            <a:solidFill>
              <a:srgbClr val="1CABE2">
                <a:alpha val="100000"/>
              </a:srgbClr>
            </a:solidFill>
          </p:spPr>
          <p:txBody>
            <a:bodyPr/>
            <a:lstStyle/>
            <a:p/>
          </p:txBody>
        </p:sp>
        <p:sp>
          <p:nvSpPr>
            <p:cNvPr id="26" name="rc26"/>
            <p:cNvSpPr/>
            <p:nvPr/>
          </p:nvSpPr>
          <p:spPr>
            <a:xfrm>
              <a:off x="2128016" y="2437714"/>
              <a:ext cx="249522" cy="1435925"/>
            </a:xfrm>
            <a:prstGeom prst="rect">
              <a:avLst/>
            </a:prstGeom>
            <a:solidFill>
              <a:srgbClr val="1CABE2">
                <a:alpha val="100000"/>
              </a:srgbClr>
            </a:solidFill>
          </p:spPr>
          <p:txBody>
            <a:bodyPr/>
            <a:lstStyle/>
            <a:p/>
          </p:txBody>
        </p:sp>
        <p:sp>
          <p:nvSpPr>
            <p:cNvPr id="27" name="rc27"/>
            <p:cNvSpPr/>
            <p:nvPr/>
          </p:nvSpPr>
          <p:spPr>
            <a:xfrm>
              <a:off x="2405264" y="2740724"/>
              <a:ext cx="249522" cy="1132915"/>
            </a:xfrm>
            <a:prstGeom prst="rect">
              <a:avLst/>
            </a:prstGeom>
            <a:solidFill>
              <a:srgbClr val="1CABE2">
                <a:alpha val="100000"/>
              </a:srgbClr>
            </a:solidFill>
          </p:spPr>
          <p:txBody>
            <a:bodyPr/>
            <a:lstStyle/>
            <a:p/>
          </p:txBody>
        </p:sp>
        <p:sp>
          <p:nvSpPr>
            <p:cNvPr id="28" name="rc28"/>
            <p:cNvSpPr/>
            <p:nvPr/>
          </p:nvSpPr>
          <p:spPr>
            <a:xfrm>
              <a:off x="2682512" y="2853763"/>
              <a:ext cx="249522" cy="1019876"/>
            </a:xfrm>
            <a:prstGeom prst="rect">
              <a:avLst/>
            </a:prstGeom>
            <a:solidFill>
              <a:srgbClr val="1CABE2">
                <a:alpha val="100000"/>
              </a:srgbClr>
            </a:solidFill>
          </p:spPr>
          <p:txBody>
            <a:bodyPr/>
            <a:lstStyle/>
            <a:p/>
          </p:txBody>
        </p:sp>
        <p:sp>
          <p:nvSpPr>
            <p:cNvPr id="29" name="rc29"/>
            <p:cNvSpPr/>
            <p:nvPr/>
          </p:nvSpPr>
          <p:spPr>
            <a:xfrm>
              <a:off x="2959759" y="2900834"/>
              <a:ext cx="249522" cy="972805"/>
            </a:xfrm>
            <a:prstGeom prst="rect">
              <a:avLst/>
            </a:prstGeom>
            <a:solidFill>
              <a:srgbClr val="1CABE2">
                <a:alpha val="100000"/>
              </a:srgbClr>
            </a:solidFill>
          </p:spPr>
          <p:txBody>
            <a:bodyPr/>
            <a:lstStyle/>
            <a:p/>
          </p:txBody>
        </p:sp>
        <p:sp>
          <p:nvSpPr>
            <p:cNvPr id="30" name="rc30"/>
            <p:cNvSpPr/>
            <p:nvPr/>
          </p:nvSpPr>
          <p:spPr>
            <a:xfrm>
              <a:off x="3237007" y="2926310"/>
              <a:ext cx="249522" cy="947329"/>
            </a:xfrm>
            <a:prstGeom prst="rect">
              <a:avLst/>
            </a:prstGeom>
            <a:solidFill>
              <a:srgbClr val="1CABE2">
                <a:alpha val="100000"/>
              </a:srgbClr>
            </a:solidFill>
          </p:spPr>
          <p:txBody>
            <a:bodyPr/>
            <a:lstStyle/>
            <a:p/>
          </p:txBody>
        </p:sp>
        <p:sp>
          <p:nvSpPr>
            <p:cNvPr id="31" name="rc31"/>
            <p:cNvSpPr/>
            <p:nvPr/>
          </p:nvSpPr>
          <p:spPr>
            <a:xfrm>
              <a:off x="3514255" y="2991265"/>
              <a:ext cx="249522" cy="882374"/>
            </a:xfrm>
            <a:prstGeom prst="rect">
              <a:avLst/>
            </a:prstGeom>
            <a:solidFill>
              <a:srgbClr val="1CABE2">
                <a:alpha val="100000"/>
              </a:srgbClr>
            </a:solidFill>
          </p:spPr>
          <p:txBody>
            <a:bodyPr/>
            <a:lstStyle/>
            <a:p/>
          </p:txBody>
        </p:sp>
        <p:sp>
          <p:nvSpPr>
            <p:cNvPr id="32" name="rc32"/>
            <p:cNvSpPr/>
            <p:nvPr/>
          </p:nvSpPr>
          <p:spPr>
            <a:xfrm>
              <a:off x="3791502" y="3106328"/>
              <a:ext cx="249522" cy="767311"/>
            </a:xfrm>
            <a:prstGeom prst="rect">
              <a:avLst/>
            </a:prstGeom>
            <a:solidFill>
              <a:srgbClr val="1CABE2">
                <a:alpha val="100000"/>
              </a:srgbClr>
            </a:solidFill>
          </p:spPr>
          <p:txBody>
            <a:bodyPr/>
            <a:lstStyle/>
            <a:p/>
          </p:txBody>
        </p:sp>
        <p:sp>
          <p:nvSpPr>
            <p:cNvPr id="33" name="rc33"/>
            <p:cNvSpPr/>
            <p:nvPr/>
          </p:nvSpPr>
          <p:spPr>
            <a:xfrm>
              <a:off x="4068750" y="3110040"/>
              <a:ext cx="249522" cy="763599"/>
            </a:xfrm>
            <a:prstGeom prst="rect">
              <a:avLst/>
            </a:prstGeom>
            <a:solidFill>
              <a:srgbClr val="1CABE2">
                <a:alpha val="100000"/>
              </a:srgbClr>
            </a:solidFill>
          </p:spPr>
          <p:txBody>
            <a:bodyPr/>
            <a:lstStyle/>
            <a:p/>
          </p:txBody>
        </p:sp>
        <p:sp>
          <p:nvSpPr>
            <p:cNvPr id="34" name="rc34"/>
            <p:cNvSpPr/>
            <p:nvPr/>
          </p:nvSpPr>
          <p:spPr>
            <a:xfrm>
              <a:off x="4345998" y="3247710"/>
              <a:ext cx="249522" cy="625929"/>
            </a:xfrm>
            <a:prstGeom prst="rect">
              <a:avLst/>
            </a:prstGeom>
            <a:solidFill>
              <a:srgbClr val="1CABE2">
                <a:alpha val="100000"/>
              </a:srgbClr>
            </a:solidFill>
          </p:spPr>
          <p:txBody>
            <a:bodyPr/>
            <a:lstStyle/>
            <a:p/>
          </p:txBody>
        </p:sp>
        <p:sp>
          <p:nvSpPr>
            <p:cNvPr id="35" name="rc35"/>
            <p:cNvSpPr/>
            <p:nvPr/>
          </p:nvSpPr>
          <p:spPr>
            <a:xfrm>
              <a:off x="4623245" y="3266100"/>
              <a:ext cx="249522" cy="607539"/>
            </a:xfrm>
            <a:prstGeom prst="rect">
              <a:avLst/>
            </a:prstGeom>
            <a:solidFill>
              <a:srgbClr val="1CABE2">
                <a:alpha val="100000"/>
              </a:srgbClr>
            </a:solidFill>
          </p:spPr>
          <p:txBody>
            <a:bodyPr/>
            <a:lstStyle/>
            <a:p/>
          </p:txBody>
        </p:sp>
        <p:sp>
          <p:nvSpPr>
            <p:cNvPr id="36" name="rc36"/>
            <p:cNvSpPr/>
            <p:nvPr/>
          </p:nvSpPr>
          <p:spPr>
            <a:xfrm>
              <a:off x="4900493" y="3407314"/>
              <a:ext cx="249522" cy="466325"/>
            </a:xfrm>
            <a:prstGeom prst="rect">
              <a:avLst/>
            </a:prstGeom>
            <a:solidFill>
              <a:srgbClr val="1CABE2">
                <a:alpha val="100000"/>
              </a:srgbClr>
            </a:solidFill>
          </p:spPr>
          <p:txBody>
            <a:bodyPr/>
            <a:lstStyle/>
            <a:p/>
          </p:txBody>
        </p:sp>
        <p:sp>
          <p:nvSpPr>
            <p:cNvPr id="37" name="rc37"/>
            <p:cNvSpPr/>
            <p:nvPr/>
          </p:nvSpPr>
          <p:spPr>
            <a:xfrm>
              <a:off x="5177741" y="3419967"/>
              <a:ext cx="249522" cy="453672"/>
            </a:xfrm>
            <a:prstGeom prst="rect">
              <a:avLst/>
            </a:prstGeom>
            <a:solidFill>
              <a:srgbClr val="1CABE2">
                <a:alpha val="100000"/>
              </a:srgbClr>
            </a:solidFill>
          </p:spPr>
          <p:txBody>
            <a:bodyPr/>
            <a:lstStyle/>
            <a:p/>
          </p:txBody>
        </p:sp>
        <p:sp>
          <p:nvSpPr>
            <p:cNvPr id="38" name="rc38"/>
            <p:cNvSpPr/>
            <p:nvPr/>
          </p:nvSpPr>
          <p:spPr>
            <a:xfrm>
              <a:off x="5454988" y="3321776"/>
              <a:ext cx="249522" cy="551863"/>
            </a:xfrm>
            <a:prstGeom prst="rect">
              <a:avLst/>
            </a:prstGeom>
            <a:solidFill>
              <a:srgbClr val="1CABE2">
                <a:alpha val="100000"/>
              </a:srgbClr>
            </a:solidFill>
          </p:spPr>
          <p:txBody>
            <a:bodyPr/>
            <a:lstStyle/>
            <a:p/>
          </p:txBody>
        </p:sp>
        <p:sp>
          <p:nvSpPr>
            <p:cNvPr id="39" name="rc39"/>
            <p:cNvSpPr/>
            <p:nvPr/>
          </p:nvSpPr>
          <p:spPr>
            <a:xfrm>
              <a:off x="5732236" y="3336623"/>
              <a:ext cx="249522" cy="537016"/>
            </a:xfrm>
            <a:prstGeom prst="rect">
              <a:avLst/>
            </a:prstGeom>
            <a:solidFill>
              <a:srgbClr val="1CABE2">
                <a:alpha val="100000"/>
              </a:srgbClr>
            </a:solidFill>
          </p:spPr>
          <p:txBody>
            <a:bodyPr/>
            <a:lstStyle/>
            <a:p/>
          </p:txBody>
        </p:sp>
        <p:sp>
          <p:nvSpPr>
            <p:cNvPr id="40" name="rc40"/>
            <p:cNvSpPr/>
            <p:nvPr/>
          </p:nvSpPr>
          <p:spPr>
            <a:xfrm>
              <a:off x="6009484" y="3353831"/>
              <a:ext cx="249522" cy="519808"/>
            </a:xfrm>
            <a:prstGeom prst="rect">
              <a:avLst/>
            </a:prstGeom>
            <a:solidFill>
              <a:srgbClr val="1CABE2">
                <a:alpha val="100000"/>
              </a:srgbClr>
            </a:solidFill>
          </p:spPr>
          <p:txBody>
            <a:bodyPr/>
            <a:lstStyle/>
            <a:p/>
          </p:txBody>
        </p:sp>
        <p:sp>
          <p:nvSpPr>
            <p:cNvPr id="41" name="rc41"/>
            <p:cNvSpPr/>
            <p:nvPr/>
          </p:nvSpPr>
          <p:spPr>
            <a:xfrm>
              <a:off x="6286731" y="3258002"/>
              <a:ext cx="249522" cy="615637"/>
            </a:xfrm>
            <a:prstGeom prst="rect">
              <a:avLst/>
            </a:prstGeom>
            <a:solidFill>
              <a:srgbClr val="1CABE2">
                <a:alpha val="100000"/>
              </a:srgbClr>
            </a:solidFill>
          </p:spPr>
          <p:txBody>
            <a:bodyPr/>
            <a:lstStyle/>
            <a:p/>
          </p:txBody>
        </p:sp>
        <p:sp>
          <p:nvSpPr>
            <p:cNvPr id="42" name="rc42"/>
            <p:cNvSpPr/>
            <p:nvPr/>
          </p:nvSpPr>
          <p:spPr>
            <a:xfrm>
              <a:off x="6563979" y="3276560"/>
              <a:ext cx="249522" cy="597079"/>
            </a:xfrm>
            <a:prstGeom prst="rect">
              <a:avLst/>
            </a:prstGeom>
            <a:solidFill>
              <a:srgbClr val="1CABE2">
                <a:alpha val="100000"/>
              </a:srgbClr>
            </a:solidFill>
          </p:spPr>
          <p:txBody>
            <a:bodyPr/>
            <a:lstStyle/>
            <a:p/>
          </p:txBody>
        </p:sp>
        <p:sp>
          <p:nvSpPr>
            <p:cNvPr id="43" name="rc43"/>
            <p:cNvSpPr/>
            <p:nvPr/>
          </p:nvSpPr>
          <p:spPr>
            <a:xfrm>
              <a:off x="6841227" y="3303217"/>
              <a:ext cx="249522" cy="570422"/>
            </a:xfrm>
            <a:prstGeom prst="rect">
              <a:avLst/>
            </a:prstGeom>
            <a:solidFill>
              <a:srgbClr val="1CABE2">
                <a:alpha val="100000"/>
              </a:srgbClr>
            </a:solidFill>
          </p:spPr>
          <p:txBody>
            <a:bodyPr/>
            <a:lstStyle/>
            <a:p/>
          </p:txBody>
        </p:sp>
        <p:sp>
          <p:nvSpPr>
            <p:cNvPr id="44" name="rc44"/>
            <p:cNvSpPr/>
            <p:nvPr/>
          </p:nvSpPr>
          <p:spPr>
            <a:xfrm>
              <a:off x="7118474" y="3267281"/>
              <a:ext cx="249522" cy="606358"/>
            </a:xfrm>
            <a:prstGeom prst="rect">
              <a:avLst/>
            </a:prstGeom>
            <a:solidFill>
              <a:srgbClr val="1CABE2">
                <a:alpha val="100000"/>
              </a:srgbClr>
            </a:solidFill>
          </p:spPr>
          <p:txBody>
            <a:bodyPr/>
            <a:lstStyle/>
            <a:p/>
          </p:txBody>
        </p:sp>
        <p:sp>
          <p:nvSpPr>
            <p:cNvPr id="45" name="rc45"/>
            <p:cNvSpPr/>
            <p:nvPr/>
          </p:nvSpPr>
          <p:spPr>
            <a:xfrm>
              <a:off x="7395722" y="3246529"/>
              <a:ext cx="249522" cy="627110"/>
            </a:xfrm>
            <a:prstGeom prst="rect">
              <a:avLst/>
            </a:prstGeom>
            <a:solidFill>
              <a:srgbClr val="1CABE2">
                <a:alpha val="100000"/>
              </a:srgbClr>
            </a:solidFill>
          </p:spPr>
          <p:txBody>
            <a:bodyPr/>
            <a:lstStyle/>
            <a:p/>
          </p:txBody>
        </p:sp>
        <p:sp>
          <p:nvSpPr>
            <p:cNvPr id="46" name="rc46"/>
            <p:cNvSpPr/>
            <p:nvPr/>
          </p:nvSpPr>
          <p:spPr>
            <a:xfrm>
              <a:off x="7672970" y="3246023"/>
              <a:ext cx="249522" cy="627616"/>
            </a:xfrm>
            <a:prstGeom prst="rect">
              <a:avLst/>
            </a:prstGeom>
            <a:solidFill>
              <a:srgbClr val="1CABE2">
                <a:alpha val="100000"/>
              </a:srgbClr>
            </a:solidFill>
          </p:spPr>
          <p:txBody>
            <a:bodyPr/>
            <a:lstStyle/>
            <a:p/>
          </p:txBody>
        </p:sp>
        <p:sp>
          <p:nvSpPr>
            <p:cNvPr id="47" name="rc47"/>
            <p:cNvSpPr/>
            <p:nvPr/>
          </p:nvSpPr>
          <p:spPr>
            <a:xfrm>
              <a:off x="7950217" y="3251928"/>
              <a:ext cx="249522" cy="621711"/>
            </a:xfrm>
            <a:prstGeom prst="rect">
              <a:avLst/>
            </a:prstGeom>
            <a:solidFill>
              <a:srgbClr val="1CABE2">
                <a:alpha val="100000"/>
              </a:srgbClr>
            </a:solidFill>
          </p:spPr>
          <p:txBody>
            <a:bodyPr/>
            <a:lstStyle/>
            <a:p/>
          </p:txBody>
        </p:sp>
        <p:sp>
          <p:nvSpPr>
            <p:cNvPr id="48" name="rc48"/>
            <p:cNvSpPr/>
            <p:nvPr/>
          </p:nvSpPr>
          <p:spPr>
            <a:xfrm>
              <a:off x="1296273" y="2596136"/>
              <a:ext cx="249522" cy="0"/>
            </a:xfrm>
            <a:prstGeom prst="rect">
              <a:avLst/>
            </a:prstGeom>
            <a:solidFill>
              <a:srgbClr val="B3B3B3">
                <a:alpha val="100000"/>
              </a:srgbClr>
            </a:solidFill>
          </p:spPr>
          <p:txBody>
            <a:bodyPr/>
            <a:lstStyle/>
            <a:p/>
          </p:txBody>
        </p:sp>
        <p:sp>
          <p:nvSpPr>
            <p:cNvPr id="49" name="rc49"/>
            <p:cNvSpPr/>
            <p:nvPr/>
          </p:nvSpPr>
          <p:spPr>
            <a:xfrm>
              <a:off x="1573521" y="2340366"/>
              <a:ext cx="249522" cy="0"/>
            </a:xfrm>
            <a:prstGeom prst="rect">
              <a:avLst/>
            </a:prstGeom>
            <a:solidFill>
              <a:srgbClr val="B3B3B3">
                <a:alpha val="100000"/>
              </a:srgbClr>
            </a:solidFill>
          </p:spPr>
          <p:txBody>
            <a:bodyPr/>
            <a:lstStyle/>
            <a:p/>
          </p:txBody>
        </p:sp>
        <p:sp>
          <p:nvSpPr>
            <p:cNvPr id="50" name="rc50"/>
            <p:cNvSpPr/>
            <p:nvPr/>
          </p:nvSpPr>
          <p:spPr>
            <a:xfrm>
              <a:off x="1850769" y="2162710"/>
              <a:ext cx="249522" cy="100722"/>
            </a:xfrm>
            <a:prstGeom prst="rect">
              <a:avLst/>
            </a:prstGeom>
            <a:solidFill>
              <a:srgbClr val="B3B3B3">
                <a:alpha val="100000"/>
              </a:srgbClr>
            </a:solidFill>
          </p:spPr>
          <p:txBody>
            <a:bodyPr/>
            <a:lstStyle/>
            <a:p/>
          </p:txBody>
        </p:sp>
        <p:sp>
          <p:nvSpPr>
            <p:cNvPr id="51" name="rc51"/>
            <p:cNvSpPr/>
            <p:nvPr/>
          </p:nvSpPr>
          <p:spPr>
            <a:xfrm>
              <a:off x="2128016" y="2437714"/>
              <a:ext cx="249522" cy="0"/>
            </a:xfrm>
            <a:prstGeom prst="rect">
              <a:avLst/>
            </a:prstGeom>
            <a:solidFill>
              <a:srgbClr val="B3B3B3">
                <a:alpha val="100000"/>
              </a:srgbClr>
            </a:solidFill>
          </p:spPr>
          <p:txBody>
            <a:bodyPr/>
            <a:lstStyle/>
            <a:p/>
          </p:txBody>
        </p:sp>
        <p:sp>
          <p:nvSpPr>
            <p:cNvPr id="52" name="rc52"/>
            <p:cNvSpPr/>
            <p:nvPr/>
          </p:nvSpPr>
          <p:spPr>
            <a:xfrm>
              <a:off x="2405264" y="2740724"/>
              <a:ext cx="249522" cy="0"/>
            </a:xfrm>
            <a:prstGeom prst="rect">
              <a:avLst/>
            </a:prstGeom>
            <a:solidFill>
              <a:srgbClr val="B3B3B3">
                <a:alpha val="100000"/>
              </a:srgbClr>
            </a:solidFill>
          </p:spPr>
          <p:txBody>
            <a:bodyPr/>
            <a:lstStyle/>
            <a:p/>
          </p:txBody>
        </p:sp>
        <p:sp>
          <p:nvSpPr>
            <p:cNvPr id="53" name="rc53"/>
            <p:cNvSpPr/>
            <p:nvPr/>
          </p:nvSpPr>
          <p:spPr>
            <a:xfrm>
              <a:off x="2682512" y="2853763"/>
              <a:ext cx="249522" cy="0"/>
            </a:xfrm>
            <a:prstGeom prst="rect">
              <a:avLst/>
            </a:prstGeom>
            <a:solidFill>
              <a:srgbClr val="B3B3B3">
                <a:alpha val="100000"/>
              </a:srgbClr>
            </a:solidFill>
          </p:spPr>
          <p:txBody>
            <a:bodyPr/>
            <a:lstStyle/>
            <a:p/>
          </p:txBody>
        </p:sp>
        <p:sp>
          <p:nvSpPr>
            <p:cNvPr id="54" name="rc54"/>
            <p:cNvSpPr/>
            <p:nvPr/>
          </p:nvSpPr>
          <p:spPr>
            <a:xfrm>
              <a:off x="2959759" y="2900834"/>
              <a:ext cx="249522" cy="0"/>
            </a:xfrm>
            <a:prstGeom prst="rect">
              <a:avLst/>
            </a:prstGeom>
            <a:solidFill>
              <a:srgbClr val="B3B3B3">
                <a:alpha val="100000"/>
              </a:srgbClr>
            </a:solidFill>
          </p:spPr>
          <p:txBody>
            <a:bodyPr/>
            <a:lstStyle/>
            <a:p/>
          </p:txBody>
        </p:sp>
        <p:sp>
          <p:nvSpPr>
            <p:cNvPr id="55" name="rc55"/>
            <p:cNvSpPr/>
            <p:nvPr/>
          </p:nvSpPr>
          <p:spPr>
            <a:xfrm>
              <a:off x="3237007" y="2926310"/>
              <a:ext cx="249522" cy="0"/>
            </a:xfrm>
            <a:prstGeom prst="rect">
              <a:avLst/>
            </a:prstGeom>
            <a:solidFill>
              <a:srgbClr val="B3B3B3">
                <a:alpha val="100000"/>
              </a:srgbClr>
            </a:solidFill>
          </p:spPr>
          <p:txBody>
            <a:bodyPr/>
            <a:lstStyle/>
            <a:p/>
          </p:txBody>
        </p:sp>
        <p:sp>
          <p:nvSpPr>
            <p:cNvPr id="56" name="rc56"/>
            <p:cNvSpPr/>
            <p:nvPr/>
          </p:nvSpPr>
          <p:spPr>
            <a:xfrm>
              <a:off x="3514255" y="2991265"/>
              <a:ext cx="249522" cy="0"/>
            </a:xfrm>
            <a:prstGeom prst="rect">
              <a:avLst/>
            </a:prstGeom>
            <a:solidFill>
              <a:srgbClr val="B3B3B3">
                <a:alpha val="100000"/>
              </a:srgbClr>
            </a:solidFill>
          </p:spPr>
          <p:txBody>
            <a:bodyPr/>
            <a:lstStyle/>
            <a:p/>
          </p:txBody>
        </p:sp>
        <p:sp>
          <p:nvSpPr>
            <p:cNvPr id="57" name="rc57"/>
            <p:cNvSpPr/>
            <p:nvPr/>
          </p:nvSpPr>
          <p:spPr>
            <a:xfrm>
              <a:off x="3791502" y="3106328"/>
              <a:ext cx="249522" cy="0"/>
            </a:xfrm>
            <a:prstGeom prst="rect">
              <a:avLst/>
            </a:prstGeom>
            <a:solidFill>
              <a:srgbClr val="B3B3B3">
                <a:alpha val="100000"/>
              </a:srgbClr>
            </a:solidFill>
          </p:spPr>
          <p:txBody>
            <a:bodyPr/>
            <a:lstStyle/>
            <a:p/>
          </p:txBody>
        </p:sp>
        <p:sp>
          <p:nvSpPr>
            <p:cNvPr id="58" name="rc58"/>
            <p:cNvSpPr/>
            <p:nvPr/>
          </p:nvSpPr>
          <p:spPr>
            <a:xfrm>
              <a:off x="4068750" y="3110040"/>
              <a:ext cx="249522" cy="0"/>
            </a:xfrm>
            <a:prstGeom prst="rect">
              <a:avLst/>
            </a:prstGeom>
            <a:solidFill>
              <a:srgbClr val="B3B3B3">
                <a:alpha val="100000"/>
              </a:srgbClr>
            </a:solidFill>
          </p:spPr>
          <p:txBody>
            <a:bodyPr/>
            <a:lstStyle/>
            <a:p/>
          </p:txBody>
        </p:sp>
        <p:sp>
          <p:nvSpPr>
            <p:cNvPr id="59" name="rc59"/>
            <p:cNvSpPr/>
            <p:nvPr/>
          </p:nvSpPr>
          <p:spPr>
            <a:xfrm>
              <a:off x="4345998" y="3247710"/>
              <a:ext cx="249522" cy="0"/>
            </a:xfrm>
            <a:prstGeom prst="rect">
              <a:avLst/>
            </a:prstGeom>
            <a:solidFill>
              <a:srgbClr val="B3B3B3">
                <a:alpha val="100000"/>
              </a:srgbClr>
            </a:solidFill>
          </p:spPr>
          <p:txBody>
            <a:bodyPr/>
            <a:lstStyle/>
            <a:p/>
          </p:txBody>
        </p:sp>
        <p:sp>
          <p:nvSpPr>
            <p:cNvPr id="60" name="rc60"/>
            <p:cNvSpPr/>
            <p:nvPr/>
          </p:nvSpPr>
          <p:spPr>
            <a:xfrm>
              <a:off x="4623245" y="3266100"/>
              <a:ext cx="249522" cy="0"/>
            </a:xfrm>
            <a:prstGeom prst="rect">
              <a:avLst/>
            </a:prstGeom>
            <a:solidFill>
              <a:srgbClr val="B3B3B3">
                <a:alpha val="100000"/>
              </a:srgbClr>
            </a:solidFill>
          </p:spPr>
          <p:txBody>
            <a:bodyPr/>
            <a:lstStyle/>
            <a:p/>
          </p:txBody>
        </p:sp>
        <p:sp>
          <p:nvSpPr>
            <p:cNvPr id="61" name="rc61"/>
            <p:cNvSpPr/>
            <p:nvPr/>
          </p:nvSpPr>
          <p:spPr>
            <a:xfrm>
              <a:off x="4900493" y="3407314"/>
              <a:ext cx="249522" cy="0"/>
            </a:xfrm>
            <a:prstGeom prst="rect">
              <a:avLst/>
            </a:prstGeom>
            <a:solidFill>
              <a:srgbClr val="B3B3B3">
                <a:alpha val="100000"/>
              </a:srgbClr>
            </a:solidFill>
          </p:spPr>
          <p:txBody>
            <a:bodyPr/>
            <a:lstStyle/>
            <a:p/>
          </p:txBody>
        </p:sp>
        <p:sp>
          <p:nvSpPr>
            <p:cNvPr id="62" name="rc62"/>
            <p:cNvSpPr/>
            <p:nvPr/>
          </p:nvSpPr>
          <p:spPr>
            <a:xfrm>
              <a:off x="5177741" y="3419967"/>
              <a:ext cx="249522" cy="0"/>
            </a:xfrm>
            <a:prstGeom prst="rect">
              <a:avLst/>
            </a:prstGeom>
            <a:solidFill>
              <a:srgbClr val="B3B3B3">
                <a:alpha val="100000"/>
              </a:srgbClr>
            </a:solidFill>
          </p:spPr>
          <p:txBody>
            <a:bodyPr/>
            <a:lstStyle/>
            <a:p/>
          </p:txBody>
        </p:sp>
        <p:sp>
          <p:nvSpPr>
            <p:cNvPr id="63" name="rc63"/>
            <p:cNvSpPr/>
            <p:nvPr/>
          </p:nvSpPr>
          <p:spPr>
            <a:xfrm>
              <a:off x="5454988" y="3321776"/>
              <a:ext cx="249522" cy="0"/>
            </a:xfrm>
            <a:prstGeom prst="rect">
              <a:avLst/>
            </a:prstGeom>
            <a:solidFill>
              <a:srgbClr val="B3B3B3">
                <a:alpha val="100000"/>
              </a:srgbClr>
            </a:solidFill>
          </p:spPr>
          <p:txBody>
            <a:bodyPr/>
            <a:lstStyle/>
            <a:p/>
          </p:txBody>
        </p:sp>
        <p:sp>
          <p:nvSpPr>
            <p:cNvPr id="64" name="rc64"/>
            <p:cNvSpPr/>
            <p:nvPr/>
          </p:nvSpPr>
          <p:spPr>
            <a:xfrm>
              <a:off x="5732236" y="3336623"/>
              <a:ext cx="249522" cy="0"/>
            </a:xfrm>
            <a:prstGeom prst="rect">
              <a:avLst/>
            </a:prstGeom>
            <a:solidFill>
              <a:srgbClr val="B3B3B3">
                <a:alpha val="100000"/>
              </a:srgbClr>
            </a:solidFill>
          </p:spPr>
          <p:txBody>
            <a:bodyPr/>
            <a:lstStyle/>
            <a:p/>
          </p:txBody>
        </p:sp>
        <p:sp>
          <p:nvSpPr>
            <p:cNvPr id="65" name="rc65"/>
            <p:cNvSpPr/>
            <p:nvPr/>
          </p:nvSpPr>
          <p:spPr>
            <a:xfrm>
              <a:off x="6009484" y="3353831"/>
              <a:ext cx="249522" cy="0"/>
            </a:xfrm>
            <a:prstGeom prst="rect">
              <a:avLst/>
            </a:prstGeom>
            <a:solidFill>
              <a:srgbClr val="B3B3B3">
                <a:alpha val="100000"/>
              </a:srgbClr>
            </a:solidFill>
          </p:spPr>
          <p:txBody>
            <a:bodyPr/>
            <a:lstStyle/>
            <a:p/>
          </p:txBody>
        </p:sp>
        <p:sp>
          <p:nvSpPr>
            <p:cNvPr id="66" name="rc66"/>
            <p:cNvSpPr/>
            <p:nvPr/>
          </p:nvSpPr>
          <p:spPr>
            <a:xfrm>
              <a:off x="6286731" y="3258002"/>
              <a:ext cx="249522" cy="0"/>
            </a:xfrm>
            <a:prstGeom prst="rect">
              <a:avLst/>
            </a:prstGeom>
            <a:solidFill>
              <a:srgbClr val="B3B3B3">
                <a:alpha val="100000"/>
              </a:srgbClr>
            </a:solidFill>
          </p:spPr>
          <p:txBody>
            <a:bodyPr/>
            <a:lstStyle/>
            <a:p/>
          </p:txBody>
        </p:sp>
        <p:sp>
          <p:nvSpPr>
            <p:cNvPr id="67" name="rc67"/>
            <p:cNvSpPr/>
            <p:nvPr/>
          </p:nvSpPr>
          <p:spPr>
            <a:xfrm>
              <a:off x="6563979" y="3276560"/>
              <a:ext cx="249522" cy="0"/>
            </a:xfrm>
            <a:prstGeom prst="rect">
              <a:avLst/>
            </a:prstGeom>
            <a:solidFill>
              <a:srgbClr val="B3B3B3">
                <a:alpha val="100000"/>
              </a:srgbClr>
            </a:solidFill>
          </p:spPr>
          <p:txBody>
            <a:bodyPr/>
            <a:lstStyle/>
            <a:p/>
          </p:txBody>
        </p:sp>
        <p:sp>
          <p:nvSpPr>
            <p:cNvPr id="68" name="rc68"/>
            <p:cNvSpPr/>
            <p:nvPr/>
          </p:nvSpPr>
          <p:spPr>
            <a:xfrm>
              <a:off x="6841227" y="3303217"/>
              <a:ext cx="249522" cy="0"/>
            </a:xfrm>
            <a:prstGeom prst="rect">
              <a:avLst/>
            </a:prstGeom>
            <a:solidFill>
              <a:srgbClr val="B3B3B3">
                <a:alpha val="100000"/>
              </a:srgbClr>
            </a:solidFill>
          </p:spPr>
          <p:txBody>
            <a:bodyPr/>
            <a:lstStyle/>
            <a:p/>
          </p:txBody>
        </p:sp>
        <p:sp>
          <p:nvSpPr>
            <p:cNvPr id="69" name="rc69"/>
            <p:cNvSpPr/>
            <p:nvPr/>
          </p:nvSpPr>
          <p:spPr>
            <a:xfrm>
              <a:off x="7118474" y="3267281"/>
              <a:ext cx="249522" cy="0"/>
            </a:xfrm>
            <a:prstGeom prst="rect">
              <a:avLst/>
            </a:prstGeom>
            <a:solidFill>
              <a:srgbClr val="B3B3B3">
                <a:alpha val="100000"/>
              </a:srgbClr>
            </a:solidFill>
          </p:spPr>
          <p:txBody>
            <a:bodyPr/>
            <a:lstStyle/>
            <a:p/>
          </p:txBody>
        </p:sp>
        <p:sp>
          <p:nvSpPr>
            <p:cNvPr id="70" name="rc70"/>
            <p:cNvSpPr/>
            <p:nvPr/>
          </p:nvSpPr>
          <p:spPr>
            <a:xfrm>
              <a:off x="7395722" y="3246529"/>
              <a:ext cx="249522" cy="0"/>
            </a:xfrm>
            <a:prstGeom prst="rect">
              <a:avLst/>
            </a:prstGeom>
            <a:solidFill>
              <a:srgbClr val="B3B3B3">
                <a:alpha val="100000"/>
              </a:srgbClr>
            </a:solidFill>
          </p:spPr>
          <p:txBody>
            <a:bodyPr/>
            <a:lstStyle/>
            <a:p/>
          </p:txBody>
        </p:sp>
        <p:sp>
          <p:nvSpPr>
            <p:cNvPr id="71" name="rc71"/>
            <p:cNvSpPr/>
            <p:nvPr/>
          </p:nvSpPr>
          <p:spPr>
            <a:xfrm>
              <a:off x="7672970" y="3246023"/>
              <a:ext cx="249522" cy="0"/>
            </a:xfrm>
            <a:prstGeom prst="rect">
              <a:avLst/>
            </a:prstGeom>
            <a:solidFill>
              <a:srgbClr val="B3B3B3">
                <a:alpha val="100000"/>
              </a:srgbClr>
            </a:solidFill>
          </p:spPr>
          <p:txBody>
            <a:bodyPr/>
            <a:lstStyle/>
            <a:p/>
          </p:txBody>
        </p:sp>
        <p:sp>
          <p:nvSpPr>
            <p:cNvPr id="72" name="rc72"/>
            <p:cNvSpPr/>
            <p:nvPr/>
          </p:nvSpPr>
          <p:spPr>
            <a:xfrm>
              <a:off x="7950217" y="3163016"/>
              <a:ext cx="249522" cy="88912"/>
            </a:xfrm>
            <a:prstGeom prst="rect">
              <a:avLst/>
            </a:prstGeom>
            <a:solidFill>
              <a:srgbClr val="B3B3B3">
                <a:alpha val="100000"/>
              </a:srgbClr>
            </a:solidFill>
          </p:spPr>
          <p:txBody>
            <a:bodyPr/>
            <a:lstStyle/>
            <a:p/>
          </p:txBody>
        </p:sp>
        <p:sp>
          <p:nvSpPr>
            <p:cNvPr id="73" name="pl73"/>
            <p:cNvSpPr/>
            <p:nvPr/>
          </p:nvSpPr>
          <p:spPr>
            <a:xfrm>
              <a:off x="1421035" y="1136152"/>
              <a:ext cx="6653943" cy="342185"/>
            </a:xfrm>
            <a:custGeom>
              <a:avLst/>
              <a:pathLst>
                <a:path w="6653943" h="342185">
                  <a:moveTo>
                    <a:pt x="0" y="285154"/>
                  </a:moveTo>
                  <a:lnTo>
                    <a:pt x="277247" y="342185"/>
                  </a:lnTo>
                  <a:lnTo>
                    <a:pt x="554495" y="342185"/>
                  </a:lnTo>
                  <a:lnTo>
                    <a:pt x="831742" y="285154"/>
                  </a:lnTo>
                  <a:lnTo>
                    <a:pt x="1108990" y="199608"/>
                  </a:lnTo>
                  <a:lnTo>
                    <a:pt x="1386238" y="171092"/>
                  </a:lnTo>
                  <a:lnTo>
                    <a:pt x="1663485" y="142577"/>
                  </a:lnTo>
                  <a:lnTo>
                    <a:pt x="1940733" y="114061"/>
                  </a:lnTo>
                  <a:lnTo>
                    <a:pt x="2217981" y="85546"/>
                  </a:lnTo>
                  <a:lnTo>
                    <a:pt x="2495228" y="57030"/>
                  </a:lnTo>
                  <a:lnTo>
                    <a:pt x="2772476" y="57030"/>
                  </a:lnTo>
                  <a:lnTo>
                    <a:pt x="3049724" y="28515"/>
                  </a:lnTo>
                  <a:lnTo>
                    <a:pt x="3326971" y="28515"/>
                  </a:lnTo>
                  <a:lnTo>
                    <a:pt x="3604219" y="0"/>
                  </a:lnTo>
                  <a:lnTo>
                    <a:pt x="3881467" y="0"/>
                  </a:lnTo>
                  <a:lnTo>
                    <a:pt x="4158714" y="28515"/>
                  </a:lnTo>
                  <a:lnTo>
                    <a:pt x="4435962" y="28515"/>
                  </a:lnTo>
                  <a:lnTo>
                    <a:pt x="4713210" y="28515"/>
                  </a:lnTo>
                  <a:lnTo>
                    <a:pt x="4990457" y="57030"/>
                  </a:lnTo>
                  <a:lnTo>
                    <a:pt x="5267705" y="57030"/>
                  </a:lnTo>
                  <a:lnTo>
                    <a:pt x="5544953" y="57030"/>
                  </a:lnTo>
                  <a:lnTo>
                    <a:pt x="5822200" y="57030"/>
                  </a:lnTo>
                  <a:lnTo>
                    <a:pt x="6099448" y="85546"/>
                  </a:lnTo>
                  <a:lnTo>
                    <a:pt x="6376696" y="85546"/>
                  </a:lnTo>
                  <a:lnTo>
                    <a:pt x="6653943" y="85546"/>
                  </a:lnTo>
                </a:path>
              </a:pathLst>
            </a:custGeom>
            <a:ln w="27101" cap="flat">
              <a:solidFill>
                <a:srgbClr val="0058AB">
                  <a:alpha val="50196"/>
                </a:srgbClr>
              </a:solidFill>
              <a:prstDash val="solid"/>
              <a:round/>
            </a:ln>
          </p:spPr>
          <p:txBody>
            <a:bodyPr/>
            <a:lstStyle/>
            <a:p/>
          </p:txBody>
        </p:sp>
        <p:sp>
          <p:nvSpPr>
            <p:cNvPr id="74" name="pl74"/>
            <p:cNvSpPr/>
            <p:nvPr/>
          </p:nvSpPr>
          <p:spPr>
            <a:xfrm>
              <a:off x="1421035" y="1136152"/>
              <a:ext cx="6653943" cy="370701"/>
            </a:xfrm>
            <a:custGeom>
              <a:avLst/>
              <a:pathLst>
                <a:path w="6653943" h="370701">
                  <a:moveTo>
                    <a:pt x="0" y="285154"/>
                  </a:moveTo>
                  <a:lnTo>
                    <a:pt x="277247" y="342185"/>
                  </a:lnTo>
                  <a:lnTo>
                    <a:pt x="554495" y="370701"/>
                  </a:lnTo>
                  <a:lnTo>
                    <a:pt x="831742" y="285154"/>
                  </a:lnTo>
                  <a:lnTo>
                    <a:pt x="1108990" y="199608"/>
                  </a:lnTo>
                  <a:lnTo>
                    <a:pt x="1386238" y="171092"/>
                  </a:lnTo>
                  <a:lnTo>
                    <a:pt x="1663485" y="142577"/>
                  </a:lnTo>
                  <a:lnTo>
                    <a:pt x="1940733" y="114061"/>
                  </a:lnTo>
                  <a:lnTo>
                    <a:pt x="2217981" y="85546"/>
                  </a:lnTo>
                  <a:lnTo>
                    <a:pt x="2495228" y="57030"/>
                  </a:lnTo>
                  <a:lnTo>
                    <a:pt x="2772476" y="57030"/>
                  </a:lnTo>
                  <a:lnTo>
                    <a:pt x="3049724" y="28515"/>
                  </a:lnTo>
                  <a:lnTo>
                    <a:pt x="3326971" y="28515"/>
                  </a:lnTo>
                  <a:lnTo>
                    <a:pt x="3604219" y="0"/>
                  </a:lnTo>
                  <a:lnTo>
                    <a:pt x="3881467" y="0"/>
                  </a:lnTo>
                  <a:lnTo>
                    <a:pt x="4158714" y="28515"/>
                  </a:lnTo>
                  <a:lnTo>
                    <a:pt x="4435962" y="28515"/>
                  </a:lnTo>
                  <a:lnTo>
                    <a:pt x="4713210" y="28515"/>
                  </a:lnTo>
                  <a:lnTo>
                    <a:pt x="4990457" y="57030"/>
                  </a:lnTo>
                  <a:lnTo>
                    <a:pt x="5267705" y="57030"/>
                  </a:lnTo>
                  <a:lnTo>
                    <a:pt x="5544953" y="57030"/>
                  </a:lnTo>
                  <a:lnTo>
                    <a:pt x="5822200" y="57030"/>
                  </a:lnTo>
                  <a:lnTo>
                    <a:pt x="6099448" y="85546"/>
                  </a:lnTo>
                  <a:lnTo>
                    <a:pt x="6376696" y="85546"/>
                  </a:lnTo>
                  <a:lnTo>
                    <a:pt x="6653943" y="114061"/>
                  </a:lnTo>
                </a:path>
              </a:pathLst>
            </a:custGeom>
            <a:ln w="27101" cap="flat">
              <a:solidFill>
                <a:srgbClr val="333333">
                  <a:alpha val="50196"/>
                </a:srgbClr>
              </a:solidFill>
              <a:prstDash val="solid"/>
              <a:round/>
            </a:ln>
          </p:spPr>
          <p:txBody>
            <a:bodyPr/>
            <a:lstStyle/>
            <a:p/>
          </p:txBody>
        </p:sp>
        <p:sp>
          <p:nvSpPr>
            <p:cNvPr id="75" name="tx75"/>
            <p:cNvSpPr/>
            <p:nvPr/>
          </p:nvSpPr>
          <p:spPr>
            <a:xfrm>
              <a:off x="6628451"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6" name="tx76"/>
            <p:cNvSpPr/>
            <p:nvPr/>
          </p:nvSpPr>
          <p:spPr>
            <a:xfrm>
              <a:off x="6905698"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7182946"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7460194"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7737441"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8014689"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628451"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2" name="tx82"/>
            <p:cNvSpPr/>
            <p:nvPr/>
          </p:nvSpPr>
          <p:spPr>
            <a:xfrm>
              <a:off x="6905698"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3" name="tx83"/>
            <p:cNvSpPr/>
            <p:nvPr/>
          </p:nvSpPr>
          <p:spPr>
            <a:xfrm>
              <a:off x="7182946"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4" name="tx84"/>
            <p:cNvSpPr/>
            <p:nvPr/>
          </p:nvSpPr>
          <p:spPr>
            <a:xfrm>
              <a:off x="7460194"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5" name="tx85"/>
            <p:cNvSpPr/>
            <p:nvPr/>
          </p:nvSpPr>
          <p:spPr>
            <a:xfrm>
              <a:off x="7737441"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6" name="tx86"/>
            <p:cNvSpPr/>
            <p:nvPr/>
          </p:nvSpPr>
          <p:spPr>
            <a:xfrm>
              <a:off x="8014689"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7" name="tx87"/>
            <p:cNvSpPr/>
            <p:nvPr/>
          </p:nvSpPr>
          <p:spPr>
            <a:xfrm>
              <a:off x="1345686" y="31944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88" name="tx88"/>
            <p:cNvSpPr/>
            <p:nvPr/>
          </p:nvSpPr>
          <p:spPr>
            <a:xfrm>
              <a:off x="2777128" y="33232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89" name="tx89"/>
            <p:cNvSpPr/>
            <p:nvPr/>
          </p:nvSpPr>
          <p:spPr>
            <a:xfrm>
              <a:off x="4118163" y="3451717"/>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0" name="tx90"/>
            <p:cNvSpPr/>
            <p:nvPr/>
          </p:nvSpPr>
          <p:spPr>
            <a:xfrm>
              <a:off x="5504401" y="355721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1" name="tx91"/>
            <p:cNvSpPr/>
            <p:nvPr/>
          </p:nvSpPr>
          <p:spPr>
            <a:xfrm>
              <a:off x="6613391" y="353460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2" name="tx92"/>
            <p:cNvSpPr/>
            <p:nvPr/>
          </p:nvSpPr>
          <p:spPr>
            <a:xfrm>
              <a:off x="6890639" y="354793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3" name="tx93"/>
            <p:cNvSpPr/>
            <p:nvPr/>
          </p:nvSpPr>
          <p:spPr>
            <a:xfrm>
              <a:off x="7167887" y="352996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4" name="tx94"/>
            <p:cNvSpPr/>
            <p:nvPr/>
          </p:nvSpPr>
          <p:spPr>
            <a:xfrm>
              <a:off x="7445134" y="351959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5" name="tx95"/>
            <p:cNvSpPr/>
            <p:nvPr/>
          </p:nvSpPr>
          <p:spPr>
            <a:xfrm>
              <a:off x="7722382" y="351933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6" name="tx96"/>
            <p:cNvSpPr/>
            <p:nvPr/>
          </p:nvSpPr>
          <p:spPr>
            <a:xfrm>
              <a:off x="7999630" y="352229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7" name="tx97"/>
            <p:cNvSpPr/>
            <p:nvPr/>
          </p:nvSpPr>
          <p:spPr>
            <a:xfrm>
              <a:off x="1345686" y="247809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98" name="tx98"/>
            <p:cNvSpPr/>
            <p:nvPr/>
          </p:nvSpPr>
          <p:spPr>
            <a:xfrm>
              <a:off x="2777128" y="27357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99" name="tx99"/>
            <p:cNvSpPr/>
            <p:nvPr/>
          </p:nvSpPr>
          <p:spPr>
            <a:xfrm>
              <a:off x="4118163" y="2992319"/>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00" name="tx100"/>
            <p:cNvSpPr/>
            <p:nvPr/>
          </p:nvSpPr>
          <p:spPr>
            <a:xfrm>
              <a:off x="5504401" y="320368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01" name="tx101"/>
            <p:cNvSpPr/>
            <p:nvPr/>
          </p:nvSpPr>
          <p:spPr>
            <a:xfrm>
              <a:off x="6613391" y="315846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02" name="tx102"/>
            <p:cNvSpPr/>
            <p:nvPr/>
          </p:nvSpPr>
          <p:spPr>
            <a:xfrm>
              <a:off x="6890639" y="318512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03" name="tx103"/>
            <p:cNvSpPr/>
            <p:nvPr/>
          </p:nvSpPr>
          <p:spPr>
            <a:xfrm>
              <a:off x="7167887" y="314919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104" name="tx104"/>
            <p:cNvSpPr/>
            <p:nvPr/>
          </p:nvSpPr>
          <p:spPr>
            <a:xfrm>
              <a:off x="7445134" y="312843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05" name="tx105"/>
            <p:cNvSpPr/>
            <p:nvPr/>
          </p:nvSpPr>
          <p:spPr>
            <a:xfrm>
              <a:off x="7722382" y="31279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06" name="tx106"/>
            <p:cNvSpPr/>
            <p:nvPr/>
          </p:nvSpPr>
          <p:spPr>
            <a:xfrm>
              <a:off x="7999630" y="30463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07" name="tx107"/>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8" name="tx108"/>
            <p:cNvSpPr/>
            <p:nvPr/>
          </p:nvSpPr>
          <p:spPr>
            <a:xfrm>
              <a:off x="717597" y="2978364"/>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09" name="tx109"/>
            <p:cNvSpPr/>
            <p:nvPr/>
          </p:nvSpPr>
          <p:spPr>
            <a:xfrm>
              <a:off x="639902" y="213438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0" name="tx110"/>
            <p:cNvSpPr/>
            <p:nvPr/>
          </p:nvSpPr>
          <p:spPr>
            <a:xfrm>
              <a:off x="639902" y="129081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11" name="tx11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3" name="tx11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4" name="tx11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5" name="tx11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6" name="tx116"/>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7" name="tx117"/>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8" name="tx118"/>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9" name="tx119"/>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0" name="tx120"/>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2" name="tx122"/>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3" name="tx123"/>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4" name="tx124"/>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7" name="tx12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8" name="pl128"/>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9" name="pl129"/>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0" name="tx130"/>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1" name="tx131"/>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2" name="rc132"/>
            <p:cNvSpPr/>
            <p:nvPr/>
          </p:nvSpPr>
          <p:spPr>
            <a:xfrm>
              <a:off x="4663170" y="4778716"/>
              <a:ext cx="201456" cy="201456"/>
            </a:xfrm>
            <a:prstGeom prst="rect">
              <a:avLst/>
            </a:prstGeom>
            <a:solidFill>
              <a:srgbClr val="B3B3B3">
                <a:alpha val="100000"/>
              </a:srgbClr>
            </a:solidFill>
          </p:spPr>
          <p:txBody>
            <a:bodyPr/>
            <a:lstStyle/>
            <a:p/>
          </p:txBody>
        </p:sp>
        <p:sp>
          <p:nvSpPr>
            <p:cNvPr id="133" name="rc133"/>
            <p:cNvSpPr/>
            <p:nvPr/>
          </p:nvSpPr>
          <p:spPr>
            <a:xfrm>
              <a:off x="5565324" y="4778716"/>
              <a:ext cx="201456" cy="201456"/>
            </a:xfrm>
            <a:prstGeom prst="rect">
              <a:avLst/>
            </a:prstGeom>
            <a:solidFill>
              <a:srgbClr val="1CABE2">
                <a:alpha val="100000"/>
              </a:srgbClr>
            </a:solidFill>
          </p:spPr>
          <p:txBody>
            <a:bodyPr/>
            <a:lstStyle/>
            <a:p/>
          </p:txBody>
        </p:sp>
        <p:sp>
          <p:nvSpPr>
            <p:cNvPr id="134" name="tx134"/>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5" name="tx135"/>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6" name="tx136"/>
            <p:cNvSpPr/>
            <p:nvPr/>
          </p:nvSpPr>
          <p:spPr>
            <a:xfrm>
              <a:off x="951100" y="467611"/>
              <a:ext cx="73152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Ireland, 2000-2024</a:t>
              </a:r>
            </a:p>
          </p:txBody>
        </p:sp>
        <p:sp>
          <p:nvSpPr>
            <p:cNvPr id="137" name="pl137"/>
            <p:cNvSpPr/>
            <p:nvPr/>
          </p:nvSpPr>
          <p:spPr>
            <a:xfrm>
              <a:off x="211577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375477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539377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703277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2935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574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621327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785227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9" name="rc149"/>
            <p:cNvSpPr/>
            <p:nvPr/>
          </p:nvSpPr>
          <p:spPr>
            <a:xfrm>
              <a:off x="1296273" y="5650800"/>
              <a:ext cx="5800419" cy="164676"/>
            </a:xfrm>
            <a:prstGeom prst="rect">
              <a:avLst/>
            </a:prstGeom>
            <a:solidFill>
              <a:srgbClr val="1CABE2">
                <a:alpha val="100000"/>
              </a:srgbClr>
            </a:solidFill>
          </p:spPr>
          <p:txBody>
            <a:bodyPr/>
            <a:lstStyle/>
            <a:p/>
          </p:txBody>
        </p:sp>
        <p:sp>
          <p:nvSpPr>
            <p:cNvPr id="150" name="rc150"/>
            <p:cNvSpPr/>
            <p:nvPr/>
          </p:nvSpPr>
          <p:spPr>
            <a:xfrm>
              <a:off x="1296273" y="5444954"/>
              <a:ext cx="6097078" cy="164676"/>
            </a:xfrm>
            <a:prstGeom prst="rect">
              <a:avLst/>
            </a:prstGeom>
            <a:solidFill>
              <a:srgbClr val="1CABE2">
                <a:alpha val="100000"/>
              </a:srgbClr>
            </a:solidFill>
          </p:spPr>
          <p:txBody>
            <a:bodyPr/>
            <a:lstStyle/>
            <a:p/>
          </p:txBody>
        </p:sp>
        <p:sp>
          <p:nvSpPr>
            <p:cNvPr id="151" name="rc151"/>
            <p:cNvSpPr/>
            <p:nvPr/>
          </p:nvSpPr>
          <p:spPr>
            <a:xfrm>
              <a:off x="1296273" y="5239108"/>
              <a:ext cx="6039713" cy="164676"/>
            </a:xfrm>
            <a:prstGeom prst="rect">
              <a:avLst/>
            </a:prstGeom>
            <a:solidFill>
              <a:srgbClr val="1CABE2">
                <a:alpha val="100000"/>
              </a:srgbClr>
            </a:solidFill>
          </p:spPr>
          <p:txBody>
            <a:bodyPr/>
            <a:lstStyle/>
            <a:p/>
          </p:txBody>
        </p:sp>
        <p:sp>
          <p:nvSpPr>
            <p:cNvPr id="152" name="rc152"/>
            <p:cNvSpPr/>
            <p:nvPr/>
          </p:nvSpPr>
          <p:spPr>
            <a:xfrm>
              <a:off x="7096693" y="5650800"/>
              <a:ext cx="0" cy="164676"/>
            </a:xfrm>
            <a:prstGeom prst="rect">
              <a:avLst/>
            </a:prstGeom>
            <a:solidFill>
              <a:srgbClr val="B3B3B3">
                <a:alpha val="100000"/>
              </a:srgbClr>
            </a:solidFill>
          </p:spPr>
          <p:txBody>
            <a:bodyPr/>
            <a:lstStyle/>
            <a:p/>
          </p:txBody>
        </p:sp>
        <p:sp>
          <p:nvSpPr>
            <p:cNvPr id="153" name="rc153"/>
            <p:cNvSpPr/>
            <p:nvPr/>
          </p:nvSpPr>
          <p:spPr>
            <a:xfrm>
              <a:off x="7393352" y="5444954"/>
              <a:ext cx="0" cy="164676"/>
            </a:xfrm>
            <a:prstGeom prst="rect">
              <a:avLst/>
            </a:prstGeom>
            <a:solidFill>
              <a:srgbClr val="B3B3B3">
                <a:alpha val="100000"/>
              </a:srgbClr>
            </a:solidFill>
          </p:spPr>
          <p:txBody>
            <a:bodyPr/>
            <a:lstStyle/>
            <a:p/>
          </p:txBody>
        </p:sp>
        <p:sp>
          <p:nvSpPr>
            <p:cNvPr id="154" name="rc154"/>
            <p:cNvSpPr/>
            <p:nvPr/>
          </p:nvSpPr>
          <p:spPr>
            <a:xfrm>
              <a:off x="7335987" y="5239108"/>
              <a:ext cx="863752" cy="164676"/>
            </a:xfrm>
            <a:prstGeom prst="rect">
              <a:avLst/>
            </a:prstGeom>
            <a:solidFill>
              <a:srgbClr val="B3B3B3">
                <a:alpha val="100000"/>
              </a:srgbClr>
            </a:solidFill>
          </p:spPr>
          <p:txBody>
            <a:bodyPr/>
            <a:lstStyle/>
            <a:p/>
          </p:txBody>
        </p:sp>
        <p:sp>
          <p:nvSpPr>
            <p:cNvPr id="155" name="tx155"/>
            <p:cNvSpPr/>
            <p:nvPr/>
          </p:nvSpPr>
          <p:spPr>
            <a:xfrm>
              <a:off x="7177065"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a:t>
              </a:r>
            </a:p>
          </p:txBody>
        </p:sp>
        <p:sp>
          <p:nvSpPr>
            <p:cNvPr id="156" name="tx156"/>
            <p:cNvSpPr/>
            <p:nvPr/>
          </p:nvSpPr>
          <p:spPr>
            <a:xfrm>
              <a:off x="7473724"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a:t>
              </a:r>
            </a:p>
          </p:txBody>
        </p:sp>
        <p:sp>
          <p:nvSpPr>
            <p:cNvPr id="157" name="tx157"/>
            <p:cNvSpPr/>
            <p:nvPr/>
          </p:nvSpPr>
          <p:spPr>
            <a:xfrm>
              <a:off x="8280112"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a:t>
              </a:r>
            </a:p>
          </p:txBody>
        </p:sp>
        <p:sp>
          <p:nvSpPr>
            <p:cNvPr id="158" name="tx158"/>
            <p:cNvSpPr/>
            <p:nvPr/>
          </p:nvSpPr>
          <p:spPr>
            <a:xfrm>
              <a:off x="4116111"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a:t>
              </a:r>
            </a:p>
          </p:txBody>
        </p:sp>
        <p:sp>
          <p:nvSpPr>
            <p:cNvPr id="159" name="tx159"/>
            <p:cNvSpPr/>
            <p:nvPr/>
          </p:nvSpPr>
          <p:spPr>
            <a:xfrm>
              <a:off x="4264441"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a:t>
              </a:r>
            </a:p>
          </p:txBody>
        </p:sp>
        <p:sp>
          <p:nvSpPr>
            <p:cNvPr id="160" name="tx160"/>
            <p:cNvSpPr/>
            <p:nvPr/>
          </p:nvSpPr>
          <p:spPr>
            <a:xfrm>
              <a:off x="4235758"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a:t>
              </a:r>
            </a:p>
          </p:txBody>
        </p:sp>
        <p:sp>
          <p:nvSpPr>
            <p:cNvPr id="161" name="tx161"/>
            <p:cNvSpPr/>
            <p:nvPr/>
          </p:nvSpPr>
          <p:spPr>
            <a:xfrm>
              <a:off x="6982558"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2" name="tx162"/>
            <p:cNvSpPr/>
            <p:nvPr/>
          </p:nvSpPr>
          <p:spPr>
            <a:xfrm>
              <a:off x="7279216"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3" name="tx163"/>
            <p:cNvSpPr/>
            <p:nvPr/>
          </p:nvSpPr>
          <p:spPr>
            <a:xfrm>
              <a:off x="7701946" y="527972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4" name="tx164"/>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5" name="tx165"/>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6" name="tx166"/>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7" name="tx167"/>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8" name="tx168"/>
            <p:cNvSpPr/>
            <p:nvPr/>
          </p:nvSpPr>
          <p:spPr>
            <a:xfrm>
              <a:off x="2849836"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69" name="tx169"/>
            <p:cNvSpPr/>
            <p:nvPr/>
          </p:nvSpPr>
          <p:spPr>
            <a:xfrm>
              <a:off x="4488836"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0" name="tx170"/>
            <p:cNvSpPr/>
            <p:nvPr/>
          </p:nvSpPr>
          <p:spPr>
            <a:xfrm>
              <a:off x="6127836" y="591709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71" name="tx171"/>
            <p:cNvSpPr/>
            <p:nvPr/>
          </p:nvSpPr>
          <p:spPr>
            <a:xfrm>
              <a:off x="7766836" y="59192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2" name="tx172"/>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3" name="tx173"/>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4" name="tx174"/>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5" name="tx175"/>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Ireland.
In 2024, DTP1 coverage in Ireland remained constant 93%. The number of children missing out on any DTP vaccination (zero-dose children) remained constant at from 4,000 in 2023 to 4,000 in 2024.
DTP3 coverage remained relatively constant within 1% at 92% in 2024, leaving 4,000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342843"/>
            </a:xfrm>
            <a:custGeom>
              <a:avLst/>
              <a:pathLst>
                <a:path w="3397293" h="342843">
                  <a:moveTo>
                    <a:pt x="0" y="285702"/>
                  </a:moveTo>
                  <a:lnTo>
                    <a:pt x="141553" y="342843"/>
                  </a:lnTo>
                  <a:lnTo>
                    <a:pt x="283107" y="342843"/>
                  </a:lnTo>
                  <a:lnTo>
                    <a:pt x="424661" y="285702"/>
                  </a:lnTo>
                  <a:lnTo>
                    <a:pt x="566215" y="199991"/>
                  </a:lnTo>
                  <a:lnTo>
                    <a:pt x="707769" y="171421"/>
                  </a:lnTo>
                  <a:lnTo>
                    <a:pt x="849323" y="142851"/>
                  </a:lnTo>
                  <a:lnTo>
                    <a:pt x="990877" y="114281"/>
                  </a:lnTo>
                  <a:lnTo>
                    <a:pt x="1132431" y="85710"/>
                  </a:lnTo>
                  <a:lnTo>
                    <a:pt x="1273984" y="57140"/>
                  </a:lnTo>
                  <a:lnTo>
                    <a:pt x="1415538" y="57140"/>
                  </a:lnTo>
                  <a:lnTo>
                    <a:pt x="1557092" y="28570"/>
                  </a:lnTo>
                  <a:lnTo>
                    <a:pt x="1698646" y="28570"/>
                  </a:lnTo>
                  <a:lnTo>
                    <a:pt x="1840200" y="0"/>
                  </a:lnTo>
                  <a:lnTo>
                    <a:pt x="1981754" y="0"/>
                  </a:lnTo>
                  <a:lnTo>
                    <a:pt x="2123308" y="28570"/>
                  </a:lnTo>
                  <a:lnTo>
                    <a:pt x="2264862" y="28570"/>
                  </a:lnTo>
                  <a:lnTo>
                    <a:pt x="2406416" y="28570"/>
                  </a:lnTo>
                  <a:lnTo>
                    <a:pt x="2547969" y="57140"/>
                  </a:lnTo>
                  <a:lnTo>
                    <a:pt x="2689523" y="57140"/>
                  </a:lnTo>
                  <a:lnTo>
                    <a:pt x="2831077" y="57140"/>
                  </a:lnTo>
                  <a:lnTo>
                    <a:pt x="2972631" y="57140"/>
                  </a:lnTo>
                  <a:lnTo>
                    <a:pt x="3114185" y="85710"/>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65676"/>
              <a:ext cx="3397293" cy="57140"/>
            </a:xfrm>
            <a:custGeom>
              <a:avLst/>
              <a:pathLst>
                <a:path w="3397293" h="57140">
                  <a:moveTo>
                    <a:pt x="0" y="57140"/>
                  </a:moveTo>
                  <a:lnTo>
                    <a:pt x="141553" y="28570"/>
                  </a:lnTo>
                  <a:lnTo>
                    <a:pt x="283107" y="28570"/>
                  </a:lnTo>
                  <a:lnTo>
                    <a:pt x="424661" y="28570"/>
                  </a:lnTo>
                  <a:lnTo>
                    <a:pt x="566215" y="28570"/>
                  </a:lnTo>
                  <a:lnTo>
                    <a:pt x="707769" y="0"/>
                  </a:lnTo>
                  <a:lnTo>
                    <a:pt x="849323" y="0"/>
                  </a:lnTo>
                  <a:lnTo>
                    <a:pt x="990877" y="0"/>
                  </a:lnTo>
                  <a:lnTo>
                    <a:pt x="1132431" y="0"/>
                  </a:lnTo>
                  <a:lnTo>
                    <a:pt x="1273984" y="28570"/>
                  </a:lnTo>
                  <a:lnTo>
                    <a:pt x="1415538" y="28570"/>
                  </a:lnTo>
                  <a:lnTo>
                    <a:pt x="1557092" y="0"/>
                  </a:lnTo>
                  <a:lnTo>
                    <a:pt x="1698646" y="28570"/>
                  </a:lnTo>
                  <a:lnTo>
                    <a:pt x="1840200" y="28570"/>
                  </a:lnTo>
                  <a:lnTo>
                    <a:pt x="1981754" y="28570"/>
                  </a:lnTo>
                  <a:lnTo>
                    <a:pt x="2123308" y="28570"/>
                  </a:lnTo>
                  <a:lnTo>
                    <a:pt x="2264862" y="28570"/>
                  </a:lnTo>
                  <a:lnTo>
                    <a:pt x="2406416" y="28570"/>
                  </a:lnTo>
                  <a:lnTo>
                    <a:pt x="2547969" y="28570"/>
                  </a:lnTo>
                  <a:lnTo>
                    <a:pt x="2689523" y="28570"/>
                  </a:lnTo>
                  <a:lnTo>
                    <a:pt x="2831077" y="28570"/>
                  </a:lnTo>
                  <a:lnTo>
                    <a:pt x="2972631" y="28570"/>
                  </a:lnTo>
                  <a:lnTo>
                    <a:pt x="3114185" y="2857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342843"/>
            </a:xfrm>
            <a:custGeom>
              <a:avLst/>
              <a:pathLst>
                <a:path w="3397293" h="342843">
                  <a:moveTo>
                    <a:pt x="0" y="285702"/>
                  </a:moveTo>
                  <a:lnTo>
                    <a:pt x="141553" y="342843"/>
                  </a:lnTo>
                  <a:lnTo>
                    <a:pt x="283107" y="342843"/>
                  </a:lnTo>
                  <a:lnTo>
                    <a:pt x="424661" y="285702"/>
                  </a:lnTo>
                  <a:lnTo>
                    <a:pt x="566215" y="199991"/>
                  </a:lnTo>
                  <a:lnTo>
                    <a:pt x="707769" y="171421"/>
                  </a:lnTo>
                  <a:lnTo>
                    <a:pt x="849323" y="142851"/>
                  </a:lnTo>
                  <a:lnTo>
                    <a:pt x="990877" y="114281"/>
                  </a:lnTo>
                  <a:lnTo>
                    <a:pt x="1132431" y="85710"/>
                  </a:lnTo>
                  <a:lnTo>
                    <a:pt x="1273984" y="57140"/>
                  </a:lnTo>
                  <a:lnTo>
                    <a:pt x="1415538" y="57140"/>
                  </a:lnTo>
                  <a:lnTo>
                    <a:pt x="1557092" y="28570"/>
                  </a:lnTo>
                  <a:lnTo>
                    <a:pt x="1698646" y="28570"/>
                  </a:lnTo>
                  <a:lnTo>
                    <a:pt x="1840200" y="0"/>
                  </a:lnTo>
                  <a:lnTo>
                    <a:pt x="1981754" y="0"/>
                  </a:lnTo>
                  <a:lnTo>
                    <a:pt x="2123308" y="28570"/>
                  </a:lnTo>
                  <a:lnTo>
                    <a:pt x="2264862" y="28570"/>
                  </a:lnTo>
                  <a:lnTo>
                    <a:pt x="2406416" y="28570"/>
                  </a:lnTo>
                  <a:lnTo>
                    <a:pt x="2547969" y="57140"/>
                  </a:lnTo>
                  <a:lnTo>
                    <a:pt x="2689523" y="57140"/>
                  </a:lnTo>
                  <a:lnTo>
                    <a:pt x="2831077" y="57140"/>
                  </a:lnTo>
                  <a:lnTo>
                    <a:pt x="2972631" y="57140"/>
                  </a:lnTo>
                  <a:lnTo>
                    <a:pt x="3114185" y="85710"/>
                  </a:lnTo>
                  <a:lnTo>
                    <a:pt x="3255739" y="85710"/>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342843"/>
            </a:xfrm>
            <a:custGeom>
              <a:avLst/>
              <a:pathLst>
                <a:path w="3397293" h="342843">
                  <a:moveTo>
                    <a:pt x="0" y="285702"/>
                  </a:moveTo>
                  <a:lnTo>
                    <a:pt x="141553" y="342843"/>
                  </a:lnTo>
                  <a:lnTo>
                    <a:pt x="283107" y="342843"/>
                  </a:lnTo>
                  <a:lnTo>
                    <a:pt x="424661" y="285702"/>
                  </a:lnTo>
                  <a:lnTo>
                    <a:pt x="566215" y="199991"/>
                  </a:lnTo>
                  <a:lnTo>
                    <a:pt x="707769" y="171421"/>
                  </a:lnTo>
                  <a:lnTo>
                    <a:pt x="849323" y="142851"/>
                  </a:lnTo>
                  <a:lnTo>
                    <a:pt x="990877" y="114281"/>
                  </a:lnTo>
                  <a:lnTo>
                    <a:pt x="1132431" y="85710"/>
                  </a:lnTo>
                  <a:lnTo>
                    <a:pt x="1273984" y="57140"/>
                  </a:lnTo>
                  <a:lnTo>
                    <a:pt x="1415538" y="57140"/>
                  </a:lnTo>
                  <a:lnTo>
                    <a:pt x="1557092" y="28570"/>
                  </a:lnTo>
                  <a:lnTo>
                    <a:pt x="1698646" y="28570"/>
                  </a:lnTo>
                  <a:lnTo>
                    <a:pt x="1840200" y="0"/>
                  </a:lnTo>
                  <a:lnTo>
                    <a:pt x="1981754" y="0"/>
                  </a:lnTo>
                  <a:lnTo>
                    <a:pt x="2123308" y="28570"/>
                  </a:lnTo>
                  <a:lnTo>
                    <a:pt x="2264862" y="28570"/>
                  </a:lnTo>
                  <a:lnTo>
                    <a:pt x="2406416" y="28570"/>
                  </a:lnTo>
                  <a:lnTo>
                    <a:pt x="2547969" y="57140"/>
                  </a:lnTo>
                  <a:lnTo>
                    <a:pt x="2689523" y="57140"/>
                  </a:lnTo>
                  <a:lnTo>
                    <a:pt x="2831077" y="57140"/>
                  </a:lnTo>
                  <a:lnTo>
                    <a:pt x="2972631" y="57140"/>
                  </a:lnTo>
                  <a:lnTo>
                    <a:pt x="3114185" y="85710"/>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43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43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0017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6262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81488" y="4831778"/>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Ireland</a:t>
              </a:r>
            </a:p>
          </p:txBody>
        </p:sp>
        <p:sp>
          <p:nvSpPr>
            <p:cNvPr id="60" name="tx60"/>
            <p:cNvSpPr/>
            <p:nvPr/>
          </p:nvSpPr>
          <p:spPr>
            <a:xfrm>
              <a:off x="246727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2972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08113" y="472419"/>
              <a:ext cx="24229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Ireland, 2000-2024</a:t>
              </a:r>
            </a:p>
          </p:txBody>
        </p:sp>
        <p:sp>
          <p:nvSpPr>
            <p:cNvPr id="63" name="pl63"/>
            <p:cNvSpPr/>
            <p:nvPr/>
          </p:nvSpPr>
          <p:spPr>
            <a:xfrm>
              <a:off x="5267799" y="35246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428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6108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792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975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837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019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201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1384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29264"/>
              <a:ext cx="3397293" cy="1636296"/>
            </a:xfrm>
            <a:custGeom>
              <a:avLst/>
              <a:pathLst>
                <a:path w="3397293" h="1636296">
                  <a:moveTo>
                    <a:pt x="0" y="1363580"/>
                  </a:moveTo>
                  <a:lnTo>
                    <a:pt x="141553" y="1636296"/>
                  </a:lnTo>
                  <a:lnTo>
                    <a:pt x="283107" y="1636296"/>
                  </a:lnTo>
                  <a:lnTo>
                    <a:pt x="424661" y="1363580"/>
                  </a:lnTo>
                  <a:lnTo>
                    <a:pt x="566215" y="954506"/>
                  </a:lnTo>
                  <a:lnTo>
                    <a:pt x="707769" y="818148"/>
                  </a:lnTo>
                  <a:lnTo>
                    <a:pt x="849323" y="681790"/>
                  </a:lnTo>
                  <a:lnTo>
                    <a:pt x="990877" y="545432"/>
                  </a:lnTo>
                  <a:lnTo>
                    <a:pt x="1132431" y="409074"/>
                  </a:lnTo>
                  <a:lnTo>
                    <a:pt x="1273984" y="272716"/>
                  </a:lnTo>
                  <a:lnTo>
                    <a:pt x="1415538" y="272716"/>
                  </a:lnTo>
                  <a:lnTo>
                    <a:pt x="1557092" y="136358"/>
                  </a:lnTo>
                  <a:lnTo>
                    <a:pt x="1698646" y="136358"/>
                  </a:lnTo>
                  <a:lnTo>
                    <a:pt x="1840200" y="0"/>
                  </a:lnTo>
                  <a:lnTo>
                    <a:pt x="1981754" y="0"/>
                  </a:lnTo>
                  <a:lnTo>
                    <a:pt x="2123308" y="136358"/>
                  </a:lnTo>
                  <a:lnTo>
                    <a:pt x="2264862" y="136358"/>
                  </a:lnTo>
                  <a:lnTo>
                    <a:pt x="2406416" y="136358"/>
                  </a:lnTo>
                  <a:lnTo>
                    <a:pt x="2547969" y="272716"/>
                  </a:lnTo>
                  <a:lnTo>
                    <a:pt x="2689523" y="272716"/>
                  </a:lnTo>
                  <a:lnTo>
                    <a:pt x="2831077" y="272716"/>
                  </a:lnTo>
                  <a:lnTo>
                    <a:pt x="2972631" y="272716"/>
                  </a:lnTo>
                  <a:lnTo>
                    <a:pt x="3114185" y="409074"/>
                  </a:lnTo>
                  <a:lnTo>
                    <a:pt x="3255739" y="409074"/>
                  </a:lnTo>
                  <a:lnTo>
                    <a:pt x="3397293" y="409074"/>
                  </a:lnTo>
                </a:path>
              </a:pathLst>
            </a:custGeom>
            <a:ln w="27101" cap="flat">
              <a:solidFill>
                <a:srgbClr val="0058AB">
                  <a:alpha val="100000"/>
                </a:srgbClr>
              </a:solidFill>
              <a:prstDash val="solid"/>
              <a:round/>
            </a:ln>
          </p:spPr>
          <p:txBody>
            <a:bodyPr/>
            <a:lstStyle/>
            <a:p/>
          </p:txBody>
        </p:sp>
        <p:sp>
          <p:nvSpPr>
            <p:cNvPr id="81" name="pl81"/>
            <p:cNvSpPr/>
            <p:nvPr/>
          </p:nvSpPr>
          <p:spPr>
            <a:xfrm>
              <a:off x="5437664" y="2501980"/>
              <a:ext cx="3397293" cy="1090864"/>
            </a:xfrm>
            <a:custGeom>
              <a:avLst/>
              <a:pathLst>
                <a:path w="3397293" h="1090864">
                  <a:moveTo>
                    <a:pt x="0" y="1090864"/>
                  </a:moveTo>
                  <a:lnTo>
                    <a:pt x="141553" y="954506"/>
                  </a:lnTo>
                  <a:lnTo>
                    <a:pt x="283107" y="954506"/>
                  </a:lnTo>
                  <a:lnTo>
                    <a:pt x="424661" y="818148"/>
                  </a:lnTo>
                  <a:lnTo>
                    <a:pt x="566215" y="681790"/>
                  </a:lnTo>
                  <a:lnTo>
                    <a:pt x="707769" y="545432"/>
                  </a:lnTo>
                  <a:lnTo>
                    <a:pt x="849323" y="409074"/>
                  </a:lnTo>
                  <a:lnTo>
                    <a:pt x="990877" y="409074"/>
                  </a:lnTo>
                  <a:lnTo>
                    <a:pt x="1132431" y="272716"/>
                  </a:lnTo>
                  <a:lnTo>
                    <a:pt x="1273984" y="136358"/>
                  </a:lnTo>
                  <a:lnTo>
                    <a:pt x="1415538" y="136358"/>
                  </a:lnTo>
                  <a:lnTo>
                    <a:pt x="1557092" y="136358"/>
                  </a:lnTo>
                  <a:lnTo>
                    <a:pt x="1698646" y="136358"/>
                  </a:lnTo>
                  <a:lnTo>
                    <a:pt x="1840200" y="136358"/>
                  </a:lnTo>
                  <a:lnTo>
                    <a:pt x="1981754" y="136358"/>
                  </a:lnTo>
                  <a:lnTo>
                    <a:pt x="2123308" y="136358"/>
                  </a:lnTo>
                  <a:lnTo>
                    <a:pt x="2264862" y="0"/>
                  </a:lnTo>
                  <a:lnTo>
                    <a:pt x="2406416" y="0"/>
                  </a:lnTo>
                  <a:lnTo>
                    <a:pt x="2547969" y="0"/>
                  </a:lnTo>
                  <a:lnTo>
                    <a:pt x="2689523" y="0"/>
                  </a:lnTo>
                  <a:lnTo>
                    <a:pt x="2831077" y="272716"/>
                  </a:lnTo>
                  <a:lnTo>
                    <a:pt x="2972631" y="409074"/>
                  </a:lnTo>
                  <a:lnTo>
                    <a:pt x="3114185" y="136358"/>
                  </a:lnTo>
                  <a:lnTo>
                    <a:pt x="3255739" y="136358"/>
                  </a:lnTo>
                  <a:lnTo>
                    <a:pt x="3397293" y="136358"/>
                  </a:lnTo>
                </a:path>
              </a:pathLst>
            </a:custGeom>
            <a:ln w="27101" cap="flat">
              <a:solidFill>
                <a:srgbClr val="80BD41">
                  <a:alpha val="100000"/>
                </a:srgbClr>
              </a:solidFill>
              <a:prstDash val="solid"/>
              <a:round/>
            </a:ln>
          </p:spPr>
          <p:txBody>
            <a:bodyPr/>
            <a:lstStyle/>
            <a:p/>
          </p:txBody>
        </p:sp>
        <p:sp>
          <p:nvSpPr>
            <p:cNvPr id="82" name="pl82"/>
            <p:cNvSpPr/>
            <p:nvPr/>
          </p:nvSpPr>
          <p:spPr>
            <a:xfrm>
              <a:off x="5437664" y="2365622"/>
              <a:ext cx="3397293" cy="272716"/>
            </a:xfrm>
            <a:custGeom>
              <a:avLst/>
              <a:pathLst>
                <a:path w="3397293" h="272716">
                  <a:moveTo>
                    <a:pt x="0" y="272716"/>
                  </a:moveTo>
                  <a:lnTo>
                    <a:pt x="141553" y="136358"/>
                  </a:lnTo>
                  <a:lnTo>
                    <a:pt x="283107" y="136358"/>
                  </a:lnTo>
                  <a:lnTo>
                    <a:pt x="424661" y="136358"/>
                  </a:lnTo>
                  <a:lnTo>
                    <a:pt x="566215" y="136358"/>
                  </a:lnTo>
                  <a:lnTo>
                    <a:pt x="707769" y="0"/>
                  </a:lnTo>
                  <a:lnTo>
                    <a:pt x="849323" y="0"/>
                  </a:lnTo>
                  <a:lnTo>
                    <a:pt x="990877" y="0"/>
                  </a:lnTo>
                  <a:lnTo>
                    <a:pt x="1132431" y="0"/>
                  </a:lnTo>
                  <a:lnTo>
                    <a:pt x="1273984" y="136358"/>
                  </a:lnTo>
                  <a:lnTo>
                    <a:pt x="1415538" y="136358"/>
                  </a:lnTo>
                  <a:lnTo>
                    <a:pt x="1557092" y="0"/>
                  </a:lnTo>
                  <a:lnTo>
                    <a:pt x="1698646" y="136358"/>
                  </a:lnTo>
                  <a:lnTo>
                    <a:pt x="1840200" y="136358"/>
                  </a:lnTo>
                  <a:lnTo>
                    <a:pt x="1981754" y="136358"/>
                  </a:lnTo>
                  <a:lnTo>
                    <a:pt x="2123308" y="136358"/>
                  </a:lnTo>
                  <a:lnTo>
                    <a:pt x="2264862" y="136358"/>
                  </a:lnTo>
                  <a:lnTo>
                    <a:pt x="2406416" y="136358"/>
                  </a:lnTo>
                  <a:lnTo>
                    <a:pt x="2547969" y="136358"/>
                  </a:lnTo>
                  <a:lnTo>
                    <a:pt x="2689523" y="136358"/>
                  </a:lnTo>
                  <a:lnTo>
                    <a:pt x="2831077" y="136358"/>
                  </a:lnTo>
                  <a:lnTo>
                    <a:pt x="2972631" y="136358"/>
                  </a:lnTo>
                  <a:lnTo>
                    <a:pt x="3114185" y="136358"/>
                  </a:lnTo>
                  <a:lnTo>
                    <a:pt x="3255739" y="136358"/>
                  </a:lnTo>
                  <a:lnTo>
                    <a:pt x="3397293" y="136358"/>
                  </a:lnTo>
                </a:path>
              </a:pathLst>
            </a:custGeom>
            <a:ln w="27101" cap="flat">
              <a:solidFill>
                <a:srgbClr val="961A49">
                  <a:alpha val="100000"/>
                </a:srgbClr>
              </a:solidFill>
              <a:prstDash val="solid"/>
              <a:round/>
            </a:ln>
          </p:spPr>
          <p:txBody>
            <a:bodyPr/>
            <a:lstStyle/>
            <a:p/>
          </p:txBody>
        </p:sp>
        <p:sp>
          <p:nvSpPr>
            <p:cNvPr id="83" name="pl83"/>
            <p:cNvSpPr/>
            <p:nvPr/>
          </p:nvSpPr>
          <p:spPr>
            <a:xfrm>
              <a:off x="5437664" y="250198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29264"/>
              <a:ext cx="3397293" cy="1636296"/>
            </a:xfrm>
            <a:custGeom>
              <a:avLst/>
              <a:pathLst>
                <a:path w="3397293" h="1636296">
                  <a:moveTo>
                    <a:pt x="0" y="1363580"/>
                  </a:moveTo>
                  <a:lnTo>
                    <a:pt x="141553" y="1636296"/>
                  </a:lnTo>
                  <a:lnTo>
                    <a:pt x="283107" y="1636296"/>
                  </a:lnTo>
                  <a:lnTo>
                    <a:pt x="424661" y="1363580"/>
                  </a:lnTo>
                  <a:lnTo>
                    <a:pt x="566215" y="954506"/>
                  </a:lnTo>
                  <a:lnTo>
                    <a:pt x="707769" y="818148"/>
                  </a:lnTo>
                  <a:lnTo>
                    <a:pt x="849323" y="681790"/>
                  </a:lnTo>
                  <a:lnTo>
                    <a:pt x="990877" y="545432"/>
                  </a:lnTo>
                  <a:lnTo>
                    <a:pt x="1132431" y="409074"/>
                  </a:lnTo>
                  <a:lnTo>
                    <a:pt x="1273984" y="272716"/>
                  </a:lnTo>
                  <a:lnTo>
                    <a:pt x="1415538" y="272716"/>
                  </a:lnTo>
                  <a:lnTo>
                    <a:pt x="1557092" y="136358"/>
                  </a:lnTo>
                  <a:lnTo>
                    <a:pt x="1698646" y="136358"/>
                  </a:lnTo>
                  <a:lnTo>
                    <a:pt x="1840200" y="0"/>
                  </a:lnTo>
                  <a:lnTo>
                    <a:pt x="1981754" y="0"/>
                  </a:lnTo>
                  <a:lnTo>
                    <a:pt x="2123308" y="136358"/>
                  </a:lnTo>
                  <a:lnTo>
                    <a:pt x="2264862" y="136358"/>
                  </a:lnTo>
                  <a:lnTo>
                    <a:pt x="2406416" y="136358"/>
                  </a:lnTo>
                  <a:lnTo>
                    <a:pt x="2547969" y="272716"/>
                  </a:lnTo>
                  <a:lnTo>
                    <a:pt x="2689523" y="272716"/>
                  </a:lnTo>
                  <a:lnTo>
                    <a:pt x="2831077" y="272716"/>
                  </a:lnTo>
                  <a:lnTo>
                    <a:pt x="2972631" y="272716"/>
                  </a:lnTo>
                  <a:lnTo>
                    <a:pt x="3114185" y="409074"/>
                  </a:lnTo>
                  <a:lnTo>
                    <a:pt x="3255739" y="409074"/>
                  </a:lnTo>
                  <a:lnTo>
                    <a:pt x="3397293" y="409074"/>
                  </a:lnTo>
                </a:path>
              </a:pathLst>
            </a:custGeom>
            <a:ln w="43362" cap="flat">
              <a:solidFill>
                <a:srgbClr val="000000">
                  <a:alpha val="100000"/>
                </a:srgbClr>
              </a:solidFill>
              <a:prstDash val="solid"/>
              <a:round/>
            </a:ln>
          </p:spPr>
          <p:txBody>
            <a:bodyPr/>
            <a:lstStyle/>
            <a:p/>
          </p:txBody>
        </p:sp>
        <p:sp>
          <p:nvSpPr>
            <p:cNvPr id="85" name="pl85"/>
            <p:cNvSpPr/>
            <p:nvPr/>
          </p:nvSpPr>
          <p:spPr>
            <a:xfrm>
              <a:off x="5437664" y="2011091"/>
              <a:ext cx="0" cy="1581752"/>
            </a:xfrm>
            <a:custGeom>
              <a:avLst/>
              <a:pathLst>
                <a:path w="0" h="1581752">
                  <a:moveTo>
                    <a:pt x="0" y="158175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2011091"/>
              <a:ext cx="0" cy="1036320"/>
            </a:xfrm>
            <a:custGeom>
              <a:avLst/>
              <a:pathLst>
                <a:path w="0" h="1036320">
                  <a:moveTo>
                    <a:pt x="0" y="103632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2011091"/>
              <a:ext cx="0" cy="490888"/>
            </a:xfrm>
            <a:custGeom>
              <a:avLst/>
              <a:pathLst>
                <a:path w="0" h="490888">
                  <a:moveTo>
                    <a:pt x="0" y="49088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2011091"/>
              <a:ext cx="0" cy="354530"/>
            </a:xfrm>
            <a:custGeom>
              <a:avLst/>
              <a:pathLst>
                <a:path w="0" h="354530">
                  <a:moveTo>
                    <a:pt x="0" y="35453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2011091"/>
              <a:ext cx="0" cy="490888"/>
            </a:xfrm>
            <a:custGeom>
              <a:avLst/>
              <a:pathLst>
                <a:path w="0" h="490888">
                  <a:moveTo>
                    <a:pt x="0" y="49088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2011091"/>
              <a:ext cx="0" cy="627246"/>
            </a:xfrm>
            <a:custGeom>
              <a:avLst/>
              <a:pathLst>
                <a:path w="0" h="627246">
                  <a:moveTo>
                    <a:pt x="0" y="62724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011091"/>
              <a:ext cx="0" cy="627246"/>
            </a:xfrm>
            <a:custGeom>
              <a:avLst/>
              <a:pathLst>
                <a:path w="0" h="627246">
                  <a:moveTo>
                    <a:pt x="0" y="62724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29264"/>
              <a:ext cx="3397293" cy="1636296"/>
            </a:xfrm>
            <a:custGeom>
              <a:avLst/>
              <a:pathLst>
                <a:path w="3397293" h="1636296">
                  <a:moveTo>
                    <a:pt x="0" y="1363580"/>
                  </a:moveTo>
                  <a:lnTo>
                    <a:pt x="141553" y="1636296"/>
                  </a:lnTo>
                  <a:lnTo>
                    <a:pt x="283107" y="1636296"/>
                  </a:lnTo>
                  <a:lnTo>
                    <a:pt x="424661" y="1363580"/>
                  </a:lnTo>
                  <a:lnTo>
                    <a:pt x="566215" y="954506"/>
                  </a:lnTo>
                  <a:lnTo>
                    <a:pt x="707769" y="818148"/>
                  </a:lnTo>
                  <a:lnTo>
                    <a:pt x="849323" y="681790"/>
                  </a:lnTo>
                  <a:lnTo>
                    <a:pt x="990877" y="545432"/>
                  </a:lnTo>
                  <a:lnTo>
                    <a:pt x="1132431" y="409074"/>
                  </a:lnTo>
                  <a:lnTo>
                    <a:pt x="1273984" y="272716"/>
                  </a:lnTo>
                  <a:lnTo>
                    <a:pt x="1415538" y="272716"/>
                  </a:lnTo>
                  <a:lnTo>
                    <a:pt x="1557092" y="136358"/>
                  </a:lnTo>
                  <a:lnTo>
                    <a:pt x="1698646" y="136358"/>
                  </a:lnTo>
                  <a:lnTo>
                    <a:pt x="1840200" y="0"/>
                  </a:lnTo>
                  <a:lnTo>
                    <a:pt x="1981754" y="0"/>
                  </a:lnTo>
                  <a:lnTo>
                    <a:pt x="2123308" y="136358"/>
                  </a:lnTo>
                  <a:lnTo>
                    <a:pt x="2264862" y="136358"/>
                  </a:lnTo>
                  <a:lnTo>
                    <a:pt x="2406416" y="136358"/>
                  </a:lnTo>
                  <a:lnTo>
                    <a:pt x="2547969" y="272716"/>
                  </a:lnTo>
                  <a:lnTo>
                    <a:pt x="2689523" y="272716"/>
                  </a:lnTo>
                  <a:lnTo>
                    <a:pt x="2831077" y="272716"/>
                  </a:lnTo>
                  <a:lnTo>
                    <a:pt x="2972631" y="272716"/>
                  </a:lnTo>
                  <a:lnTo>
                    <a:pt x="3114185" y="409074"/>
                  </a:lnTo>
                  <a:lnTo>
                    <a:pt x="3255739" y="409074"/>
                  </a:lnTo>
                  <a:lnTo>
                    <a:pt x="3397293" y="409074"/>
                  </a:lnTo>
                </a:path>
              </a:pathLst>
            </a:custGeom>
            <a:ln w="27101" cap="flat">
              <a:solidFill>
                <a:srgbClr val="0058AB">
                  <a:alpha val="100000"/>
                </a:srgbClr>
              </a:solidFill>
              <a:prstDash val="solid"/>
              <a:round/>
            </a:ln>
          </p:spPr>
          <p:txBody>
            <a:bodyPr/>
            <a:lstStyle/>
            <a:p/>
          </p:txBody>
        </p:sp>
        <p:sp>
          <p:nvSpPr>
            <p:cNvPr id="93" name="tx93"/>
            <p:cNvSpPr/>
            <p:nvPr/>
          </p:nvSpPr>
          <p:spPr>
            <a:xfrm>
              <a:off x="5389469" y="191610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6097238" y="191774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6823058" y="19161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530827" y="191743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097042" y="19161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9174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786762" y="19174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902429" y="259922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4615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13342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244986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176984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10862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7310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7310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51687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27932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5998187" y="4831778"/>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Ireland</a:t>
              </a:r>
            </a:p>
          </p:txBody>
        </p:sp>
        <p:sp>
          <p:nvSpPr>
            <p:cNvPr id="120" name="tx120"/>
            <p:cNvSpPr/>
            <p:nvPr/>
          </p:nvSpPr>
          <p:spPr>
            <a:xfrm>
              <a:off x="678397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546424"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30126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26942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23758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20574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28534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25350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22166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6965327" cy="149993"/>
            </a:xfrm>
            <a:prstGeom prst="rect">
              <a:avLst/>
            </a:prstGeom>
            <a:solidFill>
              <a:srgbClr val="1CABE2">
                <a:alpha val="80000"/>
              </a:srgbClr>
            </a:solidFill>
          </p:spPr>
          <p:txBody>
            <a:bodyPr/>
            <a:lstStyle/>
            <a:p/>
          </p:txBody>
        </p:sp>
        <p:sp>
          <p:nvSpPr>
            <p:cNvPr id="135" name="rc135"/>
            <p:cNvSpPr/>
            <p:nvPr/>
          </p:nvSpPr>
          <p:spPr>
            <a:xfrm>
              <a:off x="1317178" y="5637654"/>
              <a:ext cx="7321564" cy="149993"/>
            </a:xfrm>
            <a:prstGeom prst="rect">
              <a:avLst/>
            </a:prstGeom>
            <a:solidFill>
              <a:srgbClr val="1CABE2">
                <a:alpha val="80000"/>
              </a:srgbClr>
            </a:solidFill>
          </p:spPr>
          <p:txBody>
            <a:bodyPr/>
            <a:lstStyle/>
            <a:p/>
          </p:txBody>
        </p:sp>
        <p:sp>
          <p:nvSpPr>
            <p:cNvPr id="136" name="rc136"/>
            <p:cNvSpPr/>
            <p:nvPr/>
          </p:nvSpPr>
          <p:spPr>
            <a:xfrm>
              <a:off x="1317178" y="5450161"/>
              <a:ext cx="7252679" cy="149993"/>
            </a:xfrm>
            <a:prstGeom prst="rect">
              <a:avLst/>
            </a:prstGeom>
            <a:solidFill>
              <a:srgbClr val="1CABE2">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93575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2" name="tx142"/>
            <p:cNvSpPr/>
            <p:nvPr/>
          </p:nvSpPr>
          <p:spPr>
            <a:xfrm>
              <a:off x="490391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a:off x="687207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4" name="tx144"/>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Ireland (93%) was 4 percentage points higher than the global average (89%) and 4 percentage points lower than the average across all non-programme countries (97%).
National DTP1 coverage was 1 percentage point lower than in 2019 (94%).
This equates to 4,000 zero-dose children in 2024 - the same number of zero-dose children as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Ireland ranked number 8 out of 41 countries for lowest DTP1 coverage (based on tied ranks).
Ireland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F26A21">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Ireland ranked number 14 out of 41 countries with 4,000 zero-dose children.
In 2024, Ireland ranked number 14 out of 41 countries with 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2334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81896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61457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42115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21677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01238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3505098"/>
              <a:ext cx="203168" cy="1120436"/>
            </a:xfrm>
            <a:prstGeom prst="rect">
              <a:avLst/>
            </a:prstGeom>
            <a:solidFill>
              <a:srgbClr val="80BD41">
                <a:alpha val="100000"/>
              </a:srgbClr>
            </a:solidFill>
          </p:spPr>
          <p:txBody>
            <a:bodyPr/>
            <a:lstStyle/>
            <a:p/>
          </p:txBody>
        </p:sp>
        <p:sp>
          <p:nvSpPr>
            <p:cNvPr id="25" name="rc25"/>
            <p:cNvSpPr/>
            <p:nvPr/>
          </p:nvSpPr>
          <p:spPr>
            <a:xfrm>
              <a:off x="1332670" y="3322707"/>
              <a:ext cx="203168" cy="182391"/>
            </a:xfrm>
            <a:prstGeom prst="rect">
              <a:avLst/>
            </a:prstGeom>
            <a:solidFill>
              <a:srgbClr val="0058AB">
                <a:alpha val="100000"/>
              </a:srgbClr>
            </a:solidFill>
          </p:spPr>
          <p:txBody>
            <a:bodyPr/>
            <a:lstStyle/>
            <a:p/>
          </p:txBody>
        </p:sp>
        <p:sp>
          <p:nvSpPr>
            <p:cNvPr id="26" name="rc26"/>
            <p:cNvSpPr/>
            <p:nvPr/>
          </p:nvSpPr>
          <p:spPr>
            <a:xfrm>
              <a:off x="1332670" y="3505098"/>
              <a:ext cx="203168" cy="0"/>
            </a:xfrm>
            <a:prstGeom prst="rect">
              <a:avLst/>
            </a:prstGeom>
            <a:solidFill>
              <a:srgbClr val="1CABE2">
                <a:alpha val="100000"/>
              </a:srgbClr>
            </a:solidFill>
          </p:spPr>
          <p:txBody>
            <a:bodyPr/>
            <a:lstStyle/>
            <a:p/>
          </p:txBody>
        </p:sp>
        <p:sp>
          <p:nvSpPr>
            <p:cNvPr id="27" name="rc27"/>
            <p:cNvSpPr/>
            <p:nvPr/>
          </p:nvSpPr>
          <p:spPr>
            <a:xfrm>
              <a:off x="1558413" y="3476338"/>
              <a:ext cx="203168" cy="1149197"/>
            </a:xfrm>
            <a:prstGeom prst="rect">
              <a:avLst/>
            </a:prstGeom>
            <a:solidFill>
              <a:srgbClr val="80BD41">
                <a:alpha val="100000"/>
              </a:srgbClr>
            </a:solidFill>
          </p:spPr>
          <p:txBody>
            <a:bodyPr/>
            <a:lstStyle/>
            <a:p/>
          </p:txBody>
        </p:sp>
        <p:sp>
          <p:nvSpPr>
            <p:cNvPr id="28" name="rc28"/>
            <p:cNvSpPr/>
            <p:nvPr/>
          </p:nvSpPr>
          <p:spPr>
            <a:xfrm>
              <a:off x="1558413" y="3257429"/>
              <a:ext cx="203168" cy="218908"/>
            </a:xfrm>
            <a:prstGeom prst="rect">
              <a:avLst/>
            </a:prstGeom>
            <a:solidFill>
              <a:srgbClr val="0058AB">
                <a:alpha val="100000"/>
              </a:srgbClr>
            </a:solidFill>
          </p:spPr>
          <p:txBody>
            <a:bodyPr/>
            <a:lstStyle/>
            <a:p/>
          </p:txBody>
        </p:sp>
        <p:sp>
          <p:nvSpPr>
            <p:cNvPr id="29" name="rc29"/>
            <p:cNvSpPr/>
            <p:nvPr/>
          </p:nvSpPr>
          <p:spPr>
            <a:xfrm>
              <a:off x="1558413" y="3476338"/>
              <a:ext cx="203168" cy="0"/>
            </a:xfrm>
            <a:prstGeom prst="rect">
              <a:avLst/>
            </a:prstGeom>
            <a:solidFill>
              <a:srgbClr val="1CABE2">
                <a:alpha val="100000"/>
              </a:srgbClr>
            </a:solidFill>
          </p:spPr>
          <p:txBody>
            <a:bodyPr/>
            <a:lstStyle/>
            <a:p/>
          </p:txBody>
        </p:sp>
        <p:sp>
          <p:nvSpPr>
            <p:cNvPr id="30" name="rc30"/>
            <p:cNvSpPr/>
            <p:nvPr/>
          </p:nvSpPr>
          <p:spPr>
            <a:xfrm>
              <a:off x="1784155" y="3432932"/>
              <a:ext cx="203168" cy="1192603"/>
            </a:xfrm>
            <a:prstGeom prst="rect">
              <a:avLst/>
            </a:prstGeom>
            <a:solidFill>
              <a:srgbClr val="80BD41">
                <a:alpha val="100000"/>
              </a:srgbClr>
            </a:solidFill>
          </p:spPr>
          <p:txBody>
            <a:bodyPr/>
            <a:lstStyle/>
            <a:p/>
          </p:txBody>
        </p:sp>
        <p:sp>
          <p:nvSpPr>
            <p:cNvPr id="31" name="rc31"/>
            <p:cNvSpPr/>
            <p:nvPr/>
          </p:nvSpPr>
          <p:spPr>
            <a:xfrm>
              <a:off x="1784155" y="3188659"/>
              <a:ext cx="203168" cy="229892"/>
            </a:xfrm>
            <a:prstGeom prst="rect">
              <a:avLst/>
            </a:prstGeom>
            <a:solidFill>
              <a:srgbClr val="0058AB">
                <a:alpha val="100000"/>
              </a:srgbClr>
            </a:solidFill>
          </p:spPr>
          <p:txBody>
            <a:bodyPr/>
            <a:lstStyle/>
            <a:p/>
          </p:txBody>
        </p:sp>
        <p:sp>
          <p:nvSpPr>
            <p:cNvPr id="32" name="rc32"/>
            <p:cNvSpPr/>
            <p:nvPr/>
          </p:nvSpPr>
          <p:spPr>
            <a:xfrm>
              <a:off x="1784155" y="3418551"/>
              <a:ext cx="203168" cy="14380"/>
            </a:xfrm>
            <a:prstGeom prst="rect">
              <a:avLst/>
            </a:prstGeom>
            <a:solidFill>
              <a:srgbClr val="1CABE2">
                <a:alpha val="100000"/>
              </a:srgbClr>
            </a:solidFill>
          </p:spPr>
          <p:txBody>
            <a:bodyPr/>
            <a:lstStyle/>
            <a:p/>
          </p:txBody>
        </p:sp>
        <p:sp>
          <p:nvSpPr>
            <p:cNvPr id="33" name="rc33"/>
            <p:cNvSpPr/>
            <p:nvPr/>
          </p:nvSpPr>
          <p:spPr>
            <a:xfrm>
              <a:off x="2009898" y="3366233"/>
              <a:ext cx="203168" cy="1259302"/>
            </a:xfrm>
            <a:prstGeom prst="rect">
              <a:avLst/>
            </a:prstGeom>
            <a:solidFill>
              <a:srgbClr val="80BD41">
                <a:alpha val="100000"/>
              </a:srgbClr>
            </a:solidFill>
          </p:spPr>
          <p:txBody>
            <a:bodyPr/>
            <a:lstStyle/>
            <a:p/>
          </p:txBody>
        </p:sp>
        <p:sp>
          <p:nvSpPr>
            <p:cNvPr id="34" name="rc34"/>
            <p:cNvSpPr/>
            <p:nvPr/>
          </p:nvSpPr>
          <p:spPr>
            <a:xfrm>
              <a:off x="2009898" y="3161223"/>
              <a:ext cx="203168" cy="205009"/>
            </a:xfrm>
            <a:prstGeom prst="rect">
              <a:avLst/>
            </a:prstGeom>
            <a:solidFill>
              <a:srgbClr val="0058AB">
                <a:alpha val="100000"/>
              </a:srgbClr>
            </a:solidFill>
          </p:spPr>
          <p:txBody>
            <a:bodyPr/>
            <a:lstStyle/>
            <a:p/>
          </p:txBody>
        </p:sp>
        <p:sp>
          <p:nvSpPr>
            <p:cNvPr id="35" name="rc35"/>
            <p:cNvSpPr/>
            <p:nvPr/>
          </p:nvSpPr>
          <p:spPr>
            <a:xfrm>
              <a:off x="2009898" y="3366233"/>
              <a:ext cx="203168" cy="0"/>
            </a:xfrm>
            <a:prstGeom prst="rect">
              <a:avLst/>
            </a:prstGeom>
            <a:solidFill>
              <a:srgbClr val="1CABE2">
                <a:alpha val="100000"/>
              </a:srgbClr>
            </a:solidFill>
          </p:spPr>
          <p:txBody>
            <a:bodyPr/>
            <a:lstStyle/>
            <a:p/>
          </p:txBody>
        </p:sp>
        <p:sp>
          <p:nvSpPr>
            <p:cNvPr id="36" name="rc36"/>
            <p:cNvSpPr/>
            <p:nvPr/>
          </p:nvSpPr>
          <p:spPr>
            <a:xfrm>
              <a:off x="2235640" y="3316733"/>
              <a:ext cx="203168" cy="1308802"/>
            </a:xfrm>
            <a:prstGeom prst="rect">
              <a:avLst/>
            </a:prstGeom>
            <a:solidFill>
              <a:srgbClr val="80BD41">
                <a:alpha val="100000"/>
              </a:srgbClr>
            </a:solidFill>
          </p:spPr>
          <p:txBody>
            <a:bodyPr/>
            <a:lstStyle/>
            <a:p/>
          </p:txBody>
        </p:sp>
        <p:sp>
          <p:nvSpPr>
            <p:cNvPr id="37" name="rc37"/>
            <p:cNvSpPr/>
            <p:nvPr/>
          </p:nvSpPr>
          <p:spPr>
            <a:xfrm>
              <a:off x="2235640" y="3154984"/>
              <a:ext cx="203168" cy="161748"/>
            </a:xfrm>
            <a:prstGeom prst="rect">
              <a:avLst/>
            </a:prstGeom>
            <a:solidFill>
              <a:srgbClr val="0058AB">
                <a:alpha val="100000"/>
              </a:srgbClr>
            </a:solidFill>
          </p:spPr>
          <p:txBody>
            <a:bodyPr/>
            <a:lstStyle/>
            <a:p/>
          </p:txBody>
        </p:sp>
        <p:sp>
          <p:nvSpPr>
            <p:cNvPr id="38" name="rc38"/>
            <p:cNvSpPr/>
            <p:nvPr/>
          </p:nvSpPr>
          <p:spPr>
            <a:xfrm>
              <a:off x="2235640" y="3316733"/>
              <a:ext cx="203168" cy="0"/>
            </a:xfrm>
            <a:prstGeom prst="rect">
              <a:avLst/>
            </a:prstGeom>
            <a:solidFill>
              <a:srgbClr val="1CABE2">
                <a:alpha val="100000"/>
              </a:srgbClr>
            </a:solidFill>
          </p:spPr>
          <p:txBody>
            <a:bodyPr/>
            <a:lstStyle/>
            <a:p/>
          </p:txBody>
        </p:sp>
        <p:sp>
          <p:nvSpPr>
            <p:cNvPr id="39" name="rc39"/>
            <p:cNvSpPr/>
            <p:nvPr/>
          </p:nvSpPr>
          <p:spPr>
            <a:xfrm>
              <a:off x="2461382" y="3314999"/>
              <a:ext cx="203168" cy="1310536"/>
            </a:xfrm>
            <a:prstGeom prst="rect">
              <a:avLst/>
            </a:prstGeom>
            <a:solidFill>
              <a:srgbClr val="80BD41">
                <a:alpha val="100000"/>
              </a:srgbClr>
            </a:solidFill>
          </p:spPr>
          <p:txBody>
            <a:bodyPr/>
            <a:lstStyle/>
            <a:p/>
          </p:txBody>
        </p:sp>
        <p:sp>
          <p:nvSpPr>
            <p:cNvPr id="40" name="rc40"/>
            <p:cNvSpPr/>
            <p:nvPr/>
          </p:nvSpPr>
          <p:spPr>
            <a:xfrm>
              <a:off x="2461382" y="3169389"/>
              <a:ext cx="203168" cy="145609"/>
            </a:xfrm>
            <a:prstGeom prst="rect">
              <a:avLst/>
            </a:prstGeom>
            <a:solidFill>
              <a:srgbClr val="0058AB">
                <a:alpha val="100000"/>
              </a:srgbClr>
            </a:solidFill>
          </p:spPr>
          <p:txBody>
            <a:bodyPr/>
            <a:lstStyle/>
            <a:p/>
          </p:txBody>
        </p:sp>
        <p:sp>
          <p:nvSpPr>
            <p:cNvPr id="41" name="rc41"/>
            <p:cNvSpPr/>
            <p:nvPr/>
          </p:nvSpPr>
          <p:spPr>
            <a:xfrm>
              <a:off x="2461382" y="3314999"/>
              <a:ext cx="203168" cy="0"/>
            </a:xfrm>
            <a:prstGeom prst="rect">
              <a:avLst/>
            </a:prstGeom>
            <a:solidFill>
              <a:srgbClr val="1CABE2">
                <a:alpha val="100000"/>
              </a:srgbClr>
            </a:solidFill>
          </p:spPr>
          <p:txBody>
            <a:bodyPr/>
            <a:lstStyle/>
            <a:p/>
          </p:txBody>
        </p:sp>
        <p:sp>
          <p:nvSpPr>
            <p:cNvPr id="42" name="rc42"/>
            <p:cNvSpPr/>
            <p:nvPr/>
          </p:nvSpPr>
          <p:spPr>
            <a:xfrm>
              <a:off x="2687125" y="3221177"/>
              <a:ext cx="203168" cy="1404357"/>
            </a:xfrm>
            <a:prstGeom prst="rect">
              <a:avLst/>
            </a:prstGeom>
            <a:solidFill>
              <a:srgbClr val="80BD41">
                <a:alpha val="100000"/>
              </a:srgbClr>
            </a:solidFill>
          </p:spPr>
          <p:txBody>
            <a:bodyPr/>
            <a:lstStyle/>
            <a:p/>
          </p:txBody>
        </p:sp>
        <p:sp>
          <p:nvSpPr>
            <p:cNvPr id="43" name="rc43"/>
            <p:cNvSpPr/>
            <p:nvPr/>
          </p:nvSpPr>
          <p:spPr>
            <a:xfrm>
              <a:off x="2687125" y="3082288"/>
              <a:ext cx="203168" cy="138889"/>
            </a:xfrm>
            <a:prstGeom prst="rect">
              <a:avLst/>
            </a:prstGeom>
            <a:solidFill>
              <a:srgbClr val="0058AB">
                <a:alpha val="100000"/>
              </a:srgbClr>
            </a:solidFill>
          </p:spPr>
          <p:txBody>
            <a:bodyPr/>
            <a:lstStyle/>
            <a:p/>
          </p:txBody>
        </p:sp>
        <p:sp>
          <p:nvSpPr>
            <p:cNvPr id="44" name="rc44"/>
            <p:cNvSpPr/>
            <p:nvPr/>
          </p:nvSpPr>
          <p:spPr>
            <a:xfrm>
              <a:off x="2687125" y="3221177"/>
              <a:ext cx="203168" cy="0"/>
            </a:xfrm>
            <a:prstGeom prst="rect">
              <a:avLst/>
            </a:prstGeom>
            <a:solidFill>
              <a:srgbClr val="1CABE2">
                <a:alpha val="100000"/>
              </a:srgbClr>
            </a:solidFill>
          </p:spPr>
          <p:txBody>
            <a:bodyPr/>
            <a:lstStyle/>
            <a:p/>
          </p:txBody>
        </p:sp>
        <p:sp>
          <p:nvSpPr>
            <p:cNvPr id="45" name="rc45"/>
            <p:cNvSpPr/>
            <p:nvPr/>
          </p:nvSpPr>
          <p:spPr>
            <a:xfrm>
              <a:off x="2912867" y="3070075"/>
              <a:ext cx="203168" cy="1555459"/>
            </a:xfrm>
            <a:prstGeom prst="rect">
              <a:avLst/>
            </a:prstGeom>
            <a:solidFill>
              <a:srgbClr val="80BD41">
                <a:alpha val="100000"/>
              </a:srgbClr>
            </a:solidFill>
          </p:spPr>
          <p:txBody>
            <a:bodyPr/>
            <a:lstStyle/>
            <a:p/>
          </p:txBody>
        </p:sp>
        <p:sp>
          <p:nvSpPr>
            <p:cNvPr id="46" name="rc46"/>
            <p:cNvSpPr/>
            <p:nvPr/>
          </p:nvSpPr>
          <p:spPr>
            <a:xfrm>
              <a:off x="2912867" y="2934823"/>
              <a:ext cx="203168" cy="135252"/>
            </a:xfrm>
            <a:prstGeom prst="rect">
              <a:avLst/>
            </a:prstGeom>
            <a:solidFill>
              <a:srgbClr val="0058AB">
                <a:alpha val="100000"/>
              </a:srgbClr>
            </a:solidFill>
          </p:spPr>
          <p:txBody>
            <a:bodyPr/>
            <a:lstStyle/>
            <a:p/>
          </p:txBody>
        </p:sp>
        <p:sp>
          <p:nvSpPr>
            <p:cNvPr id="47" name="rc47"/>
            <p:cNvSpPr/>
            <p:nvPr/>
          </p:nvSpPr>
          <p:spPr>
            <a:xfrm>
              <a:off x="2912867" y="3070075"/>
              <a:ext cx="203168" cy="0"/>
            </a:xfrm>
            <a:prstGeom prst="rect">
              <a:avLst/>
            </a:prstGeom>
            <a:solidFill>
              <a:srgbClr val="1CABE2">
                <a:alpha val="100000"/>
              </a:srgbClr>
            </a:solidFill>
          </p:spPr>
          <p:txBody>
            <a:bodyPr/>
            <a:lstStyle/>
            <a:p/>
          </p:txBody>
        </p:sp>
        <p:sp>
          <p:nvSpPr>
            <p:cNvPr id="48" name="rc48"/>
            <p:cNvSpPr/>
            <p:nvPr/>
          </p:nvSpPr>
          <p:spPr>
            <a:xfrm>
              <a:off x="3138609" y="2951829"/>
              <a:ext cx="203168" cy="1673705"/>
            </a:xfrm>
            <a:prstGeom prst="rect">
              <a:avLst/>
            </a:prstGeom>
            <a:solidFill>
              <a:srgbClr val="80BD41">
                <a:alpha val="100000"/>
              </a:srgbClr>
            </a:solidFill>
          </p:spPr>
          <p:txBody>
            <a:bodyPr/>
            <a:lstStyle/>
            <a:p/>
          </p:txBody>
        </p:sp>
        <p:sp>
          <p:nvSpPr>
            <p:cNvPr id="49" name="rc49"/>
            <p:cNvSpPr/>
            <p:nvPr/>
          </p:nvSpPr>
          <p:spPr>
            <a:xfrm>
              <a:off x="3138609" y="2825851"/>
              <a:ext cx="203168" cy="125978"/>
            </a:xfrm>
            <a:prstGeom prst="rect">
              <a:avLst/>
            </a:prstGeom>
            <a:solidFill>
              <a:srgbClr val="0058AB">
                <a:alpha val="100000"/>
              </a:srgbClr>
            </a:solidFill>
          </p:spPr>
          <p:txBody>
            <a:bodyPr/>
            <a:lstStyle/>
            <a:p/>
          </p:txBody>
        </p:sp>
        <p:sp>
          <p:nvSpPr>
            <p:cNvPr id="50" name="rc50"/>
            <p:cNvSpPr/>
            <p:nvPr/>
          </p:nvSpPr>
          <p:spPr>
            <a:xfrm>
              <a:off x="3138609" y="2951829"/>
              <a:ext cx="203168" cy="0"/>
            </a:xfrm>
            <a:prstGeom prst="rect">
              <a:avLst/>
            </a:prstGeom>
            <a:solidFill>
              <a:srgbClr val="1CABE2">
                <a:alpha val="100000"/>
              </a:srgbClr>
            </a:solidFill>
          </p:spPr>
          <p:txBody>
            <a:bodyPr/>
            <a:lstStyle/>
            <a:p/>
          </p:txBody>
        </p:sp>
        <p:sp>
          <p:nvSpPr>
            <p:cNvPr id="51" name="rc51"/>
            <p:cNvSpPr/>
            <p:nvPr/>
          </p:nvSpPr>
          <p:spPr>
            <a:xfrm>
              <a:off x="3364352" y="2909314"/>
              <a:ext cx="203168" cy="1716220"/>
            </a:xfrm>
            <a:prstGeom prst="rect">
              <a:avLst/>
            </a:prstGeom>
            <a:solidFill>
              <a:srgbClr val="80BD41">
                <a:alpha val="100000"/>
              </a:srgbClr>
            </a:solidFill>
          </p:spPr>
          <p:txBody>
            <a:bodyPr/>
            <a:lstStyle/>
            <a:p/>
          </p:txBody>
        </p:sp>
        <p:sp>
          <p:nvSpPr>
            <p:cNvPr id="52" name="rc52"/>
            <p:cNvSpPr/>
            <p:nvPr/>
          </p:nvSpPr>
          <p:spPr>
            <a:xfrm>
              <a:off x="3364352" y="2799764"/>
              <a:ext cx="203168" cy="109550"/>
            </a:xfrm>
            <a:prstGeom prst="rect">
              <a:avLst/>
            </a:prstGeom>
            <a:solidFill>
              <a:srgbClr val="0058AB">
                <a:alpha val="100000"/>
              </a:srgbClr>
            </a:solidFill>
          </p:spPr>
          <p:txBody>
            <a:bodyPr/>
            <a:lstStyle/>
            <a:p/>
          </p:txBody>
        </p:sp>
        <p:sp>
          <p:nvSpPr>
            <p:cNvPr id="53" name="rc53"/>
            <p:cNvSpPr/>
            <p:nvPr/>
          </p:nvSpPr>
          <p:spPr>
            <a:xfrm>
              <a:off x="3364352" y="2909314"/>
              <a:ext cx="203168" cy="0"/>
            </a:xfrm>
            <a:prstGeom prst="rect">
              <a:avLst/>
            </a:prstGeom>
            <a:solidFill>
              <a:srgbClr val="1CABE2">
                <a:alpha val="100000"/>
              </a:srgbClr>
            </a:solidFill>
          </p:spPr>
          <p:txBody>
            <a:bodyPr/>
            <a:lstStyle/>
            <a:p/>
          </p:txBody>
        </p:sp>
        <p:sp>
          <p:nvSpPr>
            <p:cNvPr id="54" name="rc54"/>
            <p:cNvSpPr/>
            <p:nvPr/>
          </p:nvSpPr>
          <p:spPr>
            <a:xfrm>
              <a:off x="3590094" y="2917649"/>
              <a:ext cx="203168" cy="1707886"/>
            </a:xfrm>
            <a:prstGeom prst="rect">
              <a:avLst/>
            </a:prstGeom>
            <a:solidFill>
              <a:srgbClr val="80BD41">
                <a:alpha val="100000"/>
              </a:srgbClr>
            </a:solidFill>
          </p:spPr>
          <p:txBody>
            <a:bodyPr/>
            <a:lstStyle/>
            <a:p/>
          </p:txBody>
        </p:sp>
        <p:sp>
          <p:nvSpPr>
            <p:cNvPr id="55" name="rc55"/>
            <p:cNvSpPr/>
            <p:nvPr/>
          </p:nvSpPr>
          <p:spPr>
            <a:xfrm>
              <a:off x="3590094" y="2808628"/>
              <a:ext cx="203168" cy="109020"/>
            </a:xfrm>
            <a:prstGeom prst="rect">
              <a:avLst/>
            </a:prstGeom>
            <a:solidFill>
              <a:srgbClr val="0058AB">
                <a:alpha val="100000"/>
              </a:srgbClr>
            </a:solidFill>
          </p:spPr>
          <p:txBody>
            <a:bodyPr/>
            <a:lstStyle/>
            <a:p/>
          </p:txBody>
        </p:sp>
        <p:sp>
          <p:nvSpPr>
            <p:cNvPr id="56" name="rc56"/>
            <p:cNvSpPr/>
            <p:nvPr/>
          </p:nvSpPr>
          <p:spPr>
            <a:xfrm>
              <a:off x="3590094" y="2917649"/>
              <a:ext cx="203168" cy="0"/>
            </a:xfrm>
            <a:prstGeom prst="rect">
              <a:avLst/>
            </a:prstGeom>
            <a:solidFill>
              <a:srgbClr val="1CABE2">
                <a:alpha val="100000"/>
              </a:srgbClr>
            </a:solidFill>
          </p:spPr>
          <p:txBody>
            <a:bodyPr/>
            <a:lstStyle/>
            <a:p/>
          </p:txBody>
        </p:sp>
        <p:sp>
          <p:nvSpPr>
            <p:cNvPr id="57" name="rc57"/>
            <p:cNvSpPr/>
            <p:nvPr/>
          </p:nvSpPr>
          <p:spPr>
            <a:xfrm>
              <a:off x="3815836" y="2927597"/>
              <a:ext cx="203168" cy="1697938"/>
            </a:xfrm>
            <a:prstGeom prst="rect">
              <a:avLst/>
            </a:prstGeom>
            <a:solidFill>
              <a:srgbClr val="80BD41">
                <a:alpha val="100000"/>
              </a:srgbClr>
            </a:solidFill>
          </p:spPr>
          <p:txBody>
            <a:bodyPr/>
            <a:lstStyle/>
            <a:p/>
          </p:txBody>
        </p:sp>
        <p:sp>
          <p:nvSpPr>
            <p:cNvPr id="58" name="rc58"/>
            <p:cNvSpPr/>
            <p:nvPr/>
          </p:nvSpPr>
          <p:spPr>
            <a:xfrm>
              <a:off x="3815836" y="2838232"/>
              <a:ext cx="203168" cy="89365"/>
            </a:xfrm>
            <a:prstGeom prst="rect">
              <a:avLst/>
            </a:prstGeom>
            <a:solidFill>
              <a:srgbClr val="0058AB">
                <a:alpha val="100000"/>
              </a:srgbClr>
            </a:solidFill>
          </p:spPr>
          <p:txBody>
            <a:bodyPr/>
            <a:lstStyle/>
            <a:p/>
          </p:txBody>
        </p:sp>
        <p:sp>
          <p:nvSpPr>
            <p:cNvPr id="59" name="rc59"/>
            <p:cNvSpPr/>
            <p:nvPr/>
          </p:nvSpPr>
          <p:spPr>
            <a:xfrm>
              <a:off x="3815836" y="2927597"/>
              <a:ext cx="203168" cy="0"/>
            </a:xfrm>
            <a:prstGeom prst="rect">
              <a:avLst/>
            </a:prstGeom>
            <a:solidFill>
              <a:srgbClr val="1CABE2">
                <a:alpha val="100000"/>
              </a:srgbClr>
            </a:solidFill>
          </p:spPr>
          <p:txBody>
            <a:bodyPr/>
            <a:lstStyle/>
            <a:p/>
          </p:txBody>
        </p:sp>
        <p:sp>
          <p:nvSpPr>
            <p:cNvPr id="60" name="rc60"/>
            <p:cNvSpPr/>
            <p:nvPr/>
          </p:nvSpPr>
          <p:spPr>
            <a:xfrm>
              <a:off x="4041579" y="2977675"/>
              <a:ext cx="203168" cy="1647859"/>
            </a:xfrm>
            <a:prstGeom prst="rect">
              <a:avLst/>
            </a:prstGeom>
            <a:solidFill>
              <a:srgbClr val="80BD41">
                <a:alpha val="100000"/>
              </a:srgbClr>
            </a:solidFill>
          </p:spPr>
          <p:txBody>
            <a:bodyPr/>
            <a:lstStyle/>
            <a:p/>
          </p:txBody>
        </p:sp>
        <p:sp>
          <p:nvSpPr>
            <p:cNvPr id="61" name="rc61"/>
            <p:cNvSpPr/>
            <p:nvPr/>
          </p:nvSpPr>
          <p:spPr>
            <a:xfrm>
              <a:off x="4041579" y="2890936"/>
              <a:ext cx="203168" cy="86739"/>
            </a:xfrm>
            <a:prstGeom prst="rect">
              <a:avLst/>
            </a:prstGeom>
            <a:solidFill>
              <a:srgbClr val="0058AB">
                <a:alpha val="100000"/>
              </a:srgbClr>
            </a:solidFill>
          </p:spPr>
          <p:txBody>
            <a:bodyPr/>
            <a:lstStyle/>
            <a:p/>
          </p:txBody>
        </p:sp>
        <p:sp>
          <p:nvSpPr>
            <p:cNvPr id="62" name="rc62"/>
            <p:cNvSpPr/>
            <p:nvPr/>
          </p:nvSpPr>
          <p:spPr>
            <a:xfrm>
              <a:off x="4041579" y="2977675"/>
              <a:ext cx="203168" cy="0"/>
            </a:xfrm>
            <a:prstGeom prst="rect">
              <a:avLst/>
            </a:prstGeom>
            <a:solidFill>
              <a:srgbClr val="1CABE2">
                <a:alpha val="100000"/>
              </a:srgbClr>
            </a:solidFill>
          </p:spPr>
          <p:txBody>
            <a:bodyPr/>
            <a:lstStyle/>
            <a:p/>
          </p:txBody>
        </p:sp>
        <p:sp>
          <p:nvSpPr>
            <p:cNvPr id="63" name="rc63"/>
            <p:cNvSpPr/>
            <p:nvPr/>
          </p:nvSpPr>
          <p:spPr>
            <a:xfrm>
              <a:off x="4267321" y="3027537"/>
              <a:ext cx="203168" cy="1597998"/>
            </a:xfrm>
            <a:prstGeom prst="rect">
              <a:avLst/>
            </a:prstGeom>
            <a:solidFill>
              <a:srgbClr val="80BD41">
                <a:alpha val="100000"/>
              </a:srgbClr>
            </a:solidFill>
          </p:spPr>
          <p:txBody>
            <a:bodyPr/>
            <a:lstStyle/>
            <a:p/>
          </p:txBody>
        </p:sp>
        <p:sp>
          <p:nvSpPr>
            <p:cNvPr id="64" name="rc64"/>
            <p:cNvSpPr/>
            <p:nvPr/>
          </p:nvSpPr>
          <p:spPr>
            <a:xfrm>
              <a:off x="4267321" y="2960958"/>
              <a:ext cx="203168" cy="66578"/>
            </a:xfrm>
            <a:prstGeom prst="rect">
              <a:avLst/>
            </a:prstGeom>
            <a:solidFill>
              <a:srgbClr val="0058AB">
                <a:alpha val="100000"/>
              </a:srgbClr>
            </a:solidFill>
          </p:spPr>
          <p:txBody>
            <a:bodyPr/>
            <a:lstStyle/>
            <a:p/>
          </p:txBody>
        </p:sp>
        <p:sp>
          <p:nvSpPr>
            <p:cNvPr id="65" name="rc65"/>
            <p:cNvSpPr/>
            <p:nvPr/>
          </p:nvSpPr>
          <p:spPr>
            <a:xfrm>
              <a:off x="4267321" y="3027537"/>
              <a:ext cx="203168" cy="0"/>
            </a:xfrm>
            <a:prstGeom prst="rect">
              <a:avLst/>
            </a:prstGeom>
            <a:solidFill>
              <a:srgbClr val="1CABE2">
                <a:alpha val="100000"/>
              </a:srgbClr>
            </a:solidFill>
          </p:spPr>
          <p:txBody>
            <a:bodyPr/>
            <a:lstStyle/>
            <a:p/>
          </p:txBody>
        </p:sp>
        <p:sp>
          <p:nvSpPr>
            <p:cNvPr id="66" name="rc66"/>
            <p:cNvSpPr/>
            <p:nvPr/>
          </p:nvSpPr>
          <p:spPr>
            <a:xfrm>
              <a:off x="4493063" y="3071183"/>
              <a:ext cx="203168" cy="1554351"/>
            </a:xfrm>
            <a:prstGeom prst="rect">
              <a:avLst/>
            </a:prstGeom>
            <a:solidFill>
              <a:srgbClr val="80BD41">
                <a:alpha val="100000"/>
              </a:srgbClr>
            </a:solidFill>
          </p:spPr>
          <p:txBody>
            <a:bodyPr/>
            <a:lstStyle/>
            <a:p/>
          </p:txBody>
        </p:sp>
        <p:sp>
          <p:nvSpPr>
            <p:cNvPr id="67" name="rc67"/>
            <p:cNvSpPr/>
            <p:nvPr/>
          </p:nvSpPr>
          <p:spPr>
            <a:xfrm>
              <a:off x="4493063" y="3006412"/>
              <a:ext cx="203168" cy="64771"/>
            </a:xfrm>
            <a:prstGeom prst="rect">
              <a:avLst/>
            </a:prstGeom>
            <a:solidFill>
              <a:srgbClr val="0058AB">
                <a:alpha val="100000"/>
              </a:srgbClr>
            </a:solidFill>
          </p:spPr>
          <p:txBody>
            <a:bodyPr/>
            <a:lstStyle/>
            <a:p/>
          </p:txBody>
        </p:sp>
        <p:sp>
          <p:nvSpPr>
            <p:cNvPr id="68" name="rc68"/>
            <p:cNvSpPr/>
            <p:nvPr/>
          </p:nvSpPr>
          <p:spPr>
            <a:xfrm>
              <a:off x="4493063" y="3071183"/>
              <a:ext cx="203168" cy="0"/>
            </a:xfrm>
            <a:prstGeom prst="rect">
              <a:avLst/>
            </a:prstGeom>
            <a:solidFill>
              <a:srgbClr val="1CABE2">
                <a:alpha val="100000"/>
              </a:srgbClr>
            </a:solidFill>
          </p:spPr>
          <p:txBody>
            <a:bodyPr/>
            <a:lstStyle/>
            <a:p/>
          </p:txBody>
        </p:sp>
        <p:sp>
          <p:nvSpPr>
            <p:cNvPr id="69" name="rc69"/>
            <p:cNvSpPr/>
            <p:nvPr/>
          </p:nvSpPr>
          <p:spPr>
            <a:xfrm>
              <a:off x="4718806" y="3128729"/>
              <a:ext cx="203168" cy="1496806"/>
            </a:xfrm>
            <a:prstGeom prst="rect">
              <a:avLst/>
            </a:prstGeom>
            <a:solidFill>
              <a:srgbClr val="80BD41">
                <a:alpha val="100000"/>
              </a:srgbClr>
            </a:solidFill>
          </p:spPr>
          <p:txBody>
            <a:bodyPr/>
            <a:lstStyle/>
            <a:p/>
          </p:txBody>
        </p:sp>
        <p:sp>
          <p:nvSpPr>
            <p:cNvPr id="70" name="rc70"/>
            <p:cNvSpPr/>
            <p:nvPr/>
          </p:nvSpPr>
          <p:spPr>
            <a:xfrm>
              <a:off x="4718806" y="3049938"/>
              <a:ext cx="203168" cy="78790"/>
            </a:xfrm>
            <a:prstGeom prst="rect">
              <a:avLst/>
            </a:prstGeom>
            <a:solidFill>
              <a:srgbClr val="0058AB">
                <a:alpha val="100000"/>
              </a:srgbClr>
            </a:solidFill>
          </p:spPr>
          <p:txBody>
            <a:bodyPr/>
            <a:lstStyle/>
            <a:p/>
          </p:txBody>
        </p:sp>
        <p:sp>
          <p:nvSpPr>
            <p:cNvPr id="71" name="rc71"/>
            <p:cNvSpPr/>
            <p:nvPr/>
          </p:nvSpPr>
          <p:spPr>
            <a:xfrm>
              <a:off x="4718806" y="3128729"/>
              <a:ext cx="203168" cy="0"/>
            </a:xfrm>
            <a:prstGeom prst="rect">
              <a:avLst/>
            </a:prstGeom>
            <a:solidFill>
              <a:srgbClr val="1CABE2">
                <a:alpha val="100000"/>
              </a:srgbClr>
            </a:solidFill>
          </p:spPr>
          <p:txBody>
            <a:bodyPr/>
            <a:lstStyle/>
            <a:p/>
          </p:txBody>
        </p:sp>
        <p:sp>
          <p:nvSpPr>
            <p:cNvPr id="72" name="rc72"/>
            <p:cNvSpPr/>
            <p:nvPr/>
          </p:nvSpPr>
          <p:spPr>
            <a:xfrm>
              <a:off x="4944548" y="3168907"/>
              <a:ext cx="203168" cy="1456628"/>
            </a:xfrm>
            <a:prstGeom prst="rect">
              <a:avLst/>
            </a:prstGeom>
            <a:solidFill>
              <a:srgbClr val="80BD41">
                <a:alpha val="100000"/>
              </a:srgbClr>
            </a:solidFill>
          </p:spPr>
          <p:txBody>
            <a:bodyPr/>
            <a:lstStyle/>
            <a:p/>
          </p:txBody>
        </p:sp>
        <p:sp>
          <p:nvSpPr>
            <p:cNvPr id="73" name="rc73"/>
            <p:cNvSpPr/>
            <p:nvPr/>
          </p:nvSpPr>
          <p:spPr>
            <a:xfrm>
              <a:off x="4944548" y="3092236"/>
              <a:ext cx="203168" cy="76670"/>
            </a:xfrm>
            <a:prstGeom prst="rect">
              <a:avLst/>
            </a:prstGeom>
            <a:solidFill>
              <a:srgbClr val="0058AB">
                <a:alpha val="100000"/>
              </a:srgbClr>
            </a:solidFill>
          </p:spPr>
          <p:txBody>
            <a:bodyPr/>
            <a:lstStyle/>
            <a:p/>
          </p:txBody>
        </p:sp>
        <p:sp>
          <p:nvSpPr>
            <p:cNvPr id="74" name="rc74"/>
            <p:cNvSpPr/>
            <p:nvPr/>
          </p:nvSpPr>
          <p:spPr>
            <a:xfrm>
              <a:off x="4944548" y="3168907"/>
              <a:ext cx="203168" cy="0"/>
            </a:xfrm>
            <a:prstGeom prst="rect">
              <a:avLst/>
            </a:prstGeom>
            <a:solidFill>
              <a:srgbClr val="1CABE2">
                <a:alpha val="100000"/>
              </a:srgbClr>
            </a:solidFill>
          </p:spPr>
          <p:txBody>
            <a:bodyPr/>
            <a:lstStyle/>
            <a:p/>
          </p:txBody>
        </p:sp>
        <p:sp>
          <p:nvSpPr>
            <p:cNvPr id="75" name="rc75"/>
            <p:cNvSpPr/>
            <p:nvPr/>
          </p:nvSpPr>
          <p:spPr>
            <a:xfrm>
              <a:off x="5170291" y="3215348"/>
              <a:ext cx="203168" cy="1410187"/>
            </a:xfrm>
            <a:prstGeom prst="rect">
              <a:avLst/>
            </a:prstGeom>
            <a:solidFill>
              <a:srgbClr val="80BD41">
                <a:alpha val="100000"/>
              </a:srgbClr>
            </a:solidFill>
          </p:spPr>
          <p:txBody>
            <a:bodyPr/>
            <a:lstStyle/>
            <a:p/>
          </p:txBody>
        </p:sp>
        <p:sp>
          <p:nvSpPr>
            <p:cNvPr id="76" name="rc76"/>
            <p:cNvSpPr/>
            <p:nvPr/>
          </p:nvSpPr>
          <p:spPr>
            <a:xfrm>
              <a:off x="5170291" y="3141134"/>
              <a:ext cx="203168" cy="74214"/>
            </a:xfrm>
            <a:prstGeom prst="rect">
              <a:avLst/>
            </a:prstGeom>
            <a:solidFill>
              <a:srgbClr val="0058AB">
                <a:alpha val="100000"/>
              </a:srgbClr>
            </a:solidFill>
          </p:spPr>
          <p:txBody>
            <a:bodyPr/>
            <a:lstStyle/>
            <a:p/>
          </p:txBody>
        </p:sp>
        <p:sp>
          <p:nvSpPr>
            <p:cNvPr id="77" name="rc77"/>
            <p:cNvSpPr/>
            <p:nvPr/>
          </p:nvSpPr>
          <p:spPr>
            <a:xfrm>
              <a:off x="5170291" y="3215348"/>
              <a:ext cx="203168" cy="0"/>
            </a:xfrm>
            <a:prstGeom prst="rect">
              <a:avLst/>
            </a:prstGeom>
            <a:solidFill>
              <a:srgbClr val="1CABE2">
                <a:alpha val="100000"/>
              </a:srgbClr>
            </a:solidFill>
          </p:spPr>
          <p:txBody>
            <a:bodyPr/>
            <a:lstStyle/>
            <a:p/>
          </p:txBody>
        </p:sp>
        <p:sp>
          <p:nvSpPr>
            <p:cNvPr id="78" name="rc78"/>
            <p:cNvSpPr/>
            <p:nvPr/>
          </p:nvSpPr>
          <p:spPr>
            <a:xfrm>
              <a:off x="5396033" y="3248565"/>
              <a:ext cx="203168" cy="1376970"/>
            </a:xfrm>
            <a:prstGeom prst="rect">
              <a:avLst/>
            </a:prstGeom>
            <a:solidFill>
              <a:srgbClr val="80BD41">
                <a:alpha val="100000"/>
              </a:srgbClr>
            </a:solidFill>
          </p:spPr>
          <p:txBody>
            <a:bodyPr/>
            <a:lstStyle/>
            <a:p/>
          </p:txBody>
        </p:sp>
        <p:sp>
          <p:nvSpPr>
            <p:cNvPr id="79" name="rc79"/>
            <p:cNvSpPr/>
            <p:nvPr/>
          </p:nvSpPr>
          <p:spPr>
            <a:xfrm>
              <a:off x="5396033" y="3160669"/>
              <a:ext cx="203168" cy="87895"/>
            </a:xfrm>
            <a:prstGeom prst="rect">
              <a:avLst/>
            </a:prstGeom>
            <a:solidFill>
              <a:srgbClr val="0058AB">
                <a:alpha val="100000"/>
              </a:srgbClr>
            </a:solidFill>
          </p:spPr>
          <p:txBody>
            <a:bodyPr/>
            <a:lstStyle/>
            <a:p/>
          </p:txBody>
        </p:sp>
        <p:sp>
          <p:nvSpPr>
            <p:cNvPr id="80" name="rc80"/>
            <p:cNvSpPr/>
            <p:nvPr/>
          </p:nvSpPr>
          <p:spPr>
            <a:xfrm>
              <a:off x="5396033" y="3248565"/>
              <a:ext cx="203168" cy="0"/>
            </a:xfrm>
            <a:prstGeom prst="rect">
              <a:avLst/>
            </a:prstGeom>
            <a:solidFill>
              <a:srgbClr val="1CABE2">
                <a:alpha val="100000"/>
              </a:srgbClr>
            </a:solidFill>
          </p:spPr>
          <p:txBody>
            <a:bodyPr/>
            <a:lstStyle/>
            <a:p/>
          </p:txBody>
        </p:sp>
        <p:sp>
          <p:nvSpPr>
            <p:cNvPr id="81" name="rc81"/>
            <p:cNvSpPr/>
            <p:nvPr/>
          </p:nvSpPr>
          <p:spPr>
            <a:xfrm>
              <a:off x="5621775" y="3289851"/>
              <a:ext cx="203168" cy="1335684"/>
            </a:xfrm>
            <a:prstGeom prst="rect">
              <a:avLst/>
            </a:prstGeom>
            <a:solidFill>
              <a:srgbClr val="80BD41">
                <a:alpha val="100000"/>
              </a:srgbClr>
            </a:solidFill>
          </p:spPr>
          <p:txBody>
            <a:bodyPr/>
            <a:lstStyle/>
            <a:p/>
          </p:txBody>
        </p:sp>
        <p:sp>
          <p:nvSpPr>
            <p:cNvPr id="82" name="rc82"/>
            <p:cNvSpPr/>
            <p:nvPr/>
          </p:nvSpPr>
          <p:spPr>
            <a:xfrm>
              <a:off x="5621775" y="3204605"/>
              <a:ext cx="203168" cy="85246"/>
            </a:xfrm>
            <a:prstGeom prst="rect">
              <a:avLst/>
            </a:prstGeom>
            <a:solidFill>
              <a:srgbClr val="0058AB">
                <a:alpha val="100000"/>
              </a:srgbClr>
            </a:solidFill>
          </p:spPr>
          <p:txBody>
            <a:bodyPr/>
            <a:lstStyle/>
            <a:p/>
          </p:txBody>
        </p:sp>
        <p:sp>
          <p:nvSpPr>
            <p:cNvPr id="83" name="rc83"/>
            <p:cNvSpPr/>
            <p:nvPr/>
          </p:nvSpPr>
          <p:spPr>
            <a:xfrm>
              <a:off x="5621775" y="3289851"/>
              <a:ext cx="203168" cy="0"/>
            </a:xfrm>
            <a:prstGeom prst="rect">
              <a:avLst/>
            </a:prstGeom>
            <a:solidFill>
              <a:srgbClr val="1CABE2">
                <a:alpha val="100000"/>
              </a:srgbClr>
            </a:solidFill>
          </p:spPr>
          <p:txBody>
            <a:bodyPr/>
            <a:lstStyle/>
            <a:p/>
          </p:txBody>
        </p:sp>
        <p:sp>
          <p:nvSpPr>
            <p:cNvPr id="84" name="rc84"/>
            <p:cNvSpPr/>
            <p:nvPr/>
          </p:nvSpPr>
          <p:spPr>
            <a:xfrm>
              <a:off x="5847518" y="3349540"/>
              <a:ext cx="203168" cy="1275994"/>
            </a:xfrm>
            <a:prstGeom prst="rect">
              <a:avLst/>
            </a:prstGeom>
            <a:solidFill>
              <a:srgbClr val="80BD41">
                <a:alpha val="100000"/>
              </a:srgbClr>
            </a:solidFill>
          </p:spPr>
          <p:txBody>
            <a:bodyPr/>
            <a:lstStyle/>
            <a:p/>
          </p:txBody>
        </p:sp>
        <p:sp>
          <p:nvSpPr>
            <p:cNvPr id="85" name="rc85"/>
            <p:cNvSpPr/>
            <p:nvPr/>
          </p:nvSpPr>
          <p:spPr>
            <a:xfrm>
              <a:off x="5847518" y="3268100"/>
              <a:ext cx="203168" cy="81440"/>
            </a:xfrm>
            <a:prstGeom prst="rect">
              <a:avLst/>
            </a:prstGeom>
            <a:solidFill>
              <a:srgbClr val="0058AB">
                <a:alpha val="100000"/>
              </a:srgbClr>
            </a:solidFill>
          </p:spPr>
          <p:txBody>
            <a:bodyPr/>
            <a:lstStyle/>
            <a:p/>
          </p:txBody>
        </p:sp>
        <p:sp>
          <p:nvSpPr>
            <p:cNvPr id="86" name="rc86"/>
            <p:cNvSpPr/>
            <p:nvPr/>
          </p:nvSpPr>
          <p:spPr>
            <a:xfrm>
              <a:off x="5847518" y="3349540"/>
              <a:ext cx="203168" cy="0"/>
            </a:xfrm>
            <a:prstGeom prst="rect">
              <a:avLst/>
            </a:prstGeom>
            <a:solidFill>
              <a:srgbClr val="1CABE2">
                <a:alpha val="100000"/>
              </a:srgbClr>
            </a:solidFill>
          </p:spPr>
          <p:txBody>
            <a:bodyPr/>
            <a:lstStyle/>
            <a:p/>
          </p:txBody>
        </p:sp>
        <p:sp>
          <p:nvSpPr>
            <p:cNvPr id="87" name="rc87"/>
            <p:cNvSpPr/>
            <p:nvPr/>
          </p:nvSpPr>
          <p:spPr>
            <a:xfrm>
              <a:off x="6073260" y="3269352"/>
              <a:ext cx="203168" cy="1356182"/>
            </a:xfrm>
            <a:prstGeom prst="rect">
              <a:avLst/>
            </a:prstGeom>
            <a:solidFill>
              <a:srgbClr val="80BD41">
                <a:alpha val="100000"/>
              </a:srgbClr>
            </a:solidFill>
          </p:spPr>
          <p:txBody>
            <a:bodyPr/>
            <a:lstStyle/>
            <a:p/>
          </p:txBody>
        </p:sp>
        <p:sp>
          <p:nvSpPr>
            <p:cNvPr id="88" name="rc88"/>
            <p:cNvSpPr/>
            <p:nvPr/>
          </p:nvSpPr>
          <p:spPr>
            <a:xfrm>
              <a:off x="6073260" y="3182781"/>
              <a:ext cx="203168" cy="86570"/>
            </a:xfrm>
            <a:prstGeom prst="rect">
              <a:avLst/>
            </a:prstGeom>
            <a:solidFill>
              <a:srgbClr val="0058AB">
                <a:alpha val="100000"/>
              </a:srgbClr>
            </a:solidFill>
          </p:spPr>
          <p:txBody>
            <a:bodyPr/>
            <a:lstStyle/>
            <a:p/>
          </p:txBody>
        </p:sp>
        <p:sp>
          <p:nvSpPr>
            <p:cNvPr id="89" name="rc89"/>
            <p:cNvSpPr/>
            <p:nvPr/>
          </p:nvSpPr>
          <p:spPr>
            <a:xfrm>
              <a:off x="6073260" y="3269352"/>
              <a:ext cx="203168" cy="0"/>
            </a:xfrm>
            <a:prstGeom prst="rect">
              <a:avLst/>
            </a:prstGeom>
            <a:solidFill>
              <a:srgbClr val="1CABE2">
                <a:alpha val="100000"/>
              </a:srgbClr>
            </a:solidFill>
          </p:spPr>
          <p:txBody>
            <a:bodyPr/>
            <a:lstStyle/>
            <a:p/>
          </p:txBody>
        </p:sp>
        <p:sp>
          <p:nvSpPr>
            <p:cNvPr id="90" name="rc90"/>
            <p:cNvSpPr/>
            <p:nvPr/>
          </p:nvSpPr>
          <p:spPr>
            <a:xfrm>
              <a:off x="6299002" y="3435846"/>
              <a:ext cx="203168" cy="1189688"/>
            </a:xfrm>
            <a:prstGeom prst="rect">
              <a:avLst/>
            </a:prstGeom>
            <a:solidFill>
              <a:srgbClr val="80BD41">
                <a:alpha val="100000"/>
              </a:srgbClr>
            </a:solidFill>
          </p:spPr>
          <p:txBody>
            <a:bodyPr/>
            <a:lstStyle/>
            <a:p/>
          </p:txBody>
        </p:sp>
        <p:sp>
          <p:nvSpPr>
            <p:cNvPr id="91" name="rc91"/>
            <p:cNvSpPr/>
            <p:nvPr/>
          </p:nvSpPr>
          <p:spPr>
            <a:xfrm>
              <a:off x="6299002" y="3346313"/>
              <a:ext cx="203168" cy="89533"/>
            </a:xfrm>
            <a:prstGeom prst="rect">
              <a:avLst/>
            </a:prstGeom>
            <a:solidFill>
              <a:srgbClr val="0058AB">
                <a:alpha val="100000"/>
              </a:srgbClr>
            </a:solidFill>
          </p:spPr>
          <p:txBody>
            <a:bodyPr/>
            <a:lstStyle/>
            <a:p/>
          </p:txBody>
        </p:sp>
        <p:sp>
          <p:nvSpPr>
            <p:cNvPr id="92" name="rc92"/>
            <p:cNvSpPr/>
            <p:nvPr/>
          </p:nvSpPr>
          <p:spPr>
            <a:xfrm>
              <a:off x="6299002" y="3435846"/>
              <a:ext cx="203168" cy="0"/>
            </a:xfrm>
            <a:prstGeom prst="rect">
              <a:avLst/>
            </a:prstGeom>
            <a:solidFill>
              <a:srgbClr val="1CABE2">
                <a:alpha val="100000"/>
              </a:srgbClr>
            </a:solidFill>
          </p:spPr>
          <p:txBody>
            <a:bodyPr/>
            <a:lstStyle/>
            <a:p/>
          </p:txBody>
        </p:sp>
        <p:sp>
          <p:nvSpPr>
            <p:cNvPr id="93" name="rc93"/>
            <p:cNvSpPr/>
            <p:nvPr/>
          </p:nvSpPr>
          <p:spPr>
            <a:xfrm>
              <a:off x="6524745" y="3435196"/>
              <a:ext cx="203168" cy="1190339"/>
            </a:xfrm>
            <a:prstGeom prst="rect">
              <a:avLst/>
            </a:prstGeom>
            <a:solidFill>
              <a:srgbClr val="80BD41">
                <a:alpha val="100000"/>
              </a:srgbClr>
            </a:solidFill>
          </p:spPr>
          <p:txBody>
            <a:bodyPr/>
            <a:lstStyle/>
            <a:p/>
          </p:txBody>
        </p:sp>
        <p:sp>
          <p:nvSpPr>
            <p:cNvPr id="94" name="rc94"/>
            <p:cNvSpPr/>
            <p:nvPr/>
          </p:nvSpPr>
          <p:spPr>
            <a:xfrm>
              <a:off x="6524745" y="3345590"/>
              <a:ext cx="203168" cy="89606"/>
            </a:xfrm>
            <a:prstGeom prst="rect">
              <a:avLst/>
            </a:prstGeom>
            <a:solidFill>
              <a:srgbClr val="0058AB">
                <a:alpha val="100000"/>
              </a:srgbClr>
            </a:solidFill>
          </p:spPr>
          <p:txBody>
            <a:bodyPr/>
            <a:lstStyle/>
            <a:p/>
          </p:txBody>
        </p:sp>
        <p:sp>
          <p:nvSpPr>
            <p:cNvPr id="95" name="rc95"/>
            <p:cNvSpPr/>
            <p:nvPr/>
          </p:nvSpPr>
          <p:spPr>
            <a:xfrm>
              <a:off x="6524745" y="3435196"/>
              <a:ext cx="203168" cy="0"/>
            </a:xfrm>
            <a:prstGeom prst="rect">
              <a:avLst/>
            </a:prstGeom>
            <a:solidFill>
              <a:srgbClr val="1CABE2">
                <a:alpha val="100000"/>
              </a:srgbClr>
            </a:solidFill>
          </p:spPr>
          <p:txBody>
            <a:bodyPr/>
            <a:lstStyle/>
            <a:p/>
          </p:txBody>
        </p:sp>
        <p:sp>
          <p:nvSpPr>
            <p:cNvPr id="96" name="rc96"/>
            <p:cNvSpPr/>
            <p:nvPr/>
          </p:nvSpPr>
          <p:spPr>
            <a:xfrm>
              <a:off x="6750487" y="3458826"/>
              <a:ext cx="203168" cy="1166709"/>
            </a:xfrm>
            <a:prstGeom prst="rect">
              <a:avLst/>
            </a:prstGeom>
            <a:solidFill>
              <a:srgbClr val="80BD41">
                <a:alpha val="100000"/>
              </a:srgbClr>
            </a:solidFill>
          </p:spPr>
          <p:txBody>
            <a:bodyPr/>
            <a:lstStyle/>
            <a:p/>
          </p:txBody>
        </p:sp>
        <p:sp>
          <p:nvSpPr>
            <p:cNvPr id="97" name="rc97"/>
            <p:cNvSpPr/>
            <p:nvPr/>
          </p:nvSpPr>
          <p:spPr>
            <a:xfrm>
              <a:off x="6750487" y="3357369"/>
              <a:ext cx="203168" cy="88762"/>
            </a:xfrm>
            <a:prstGeom prst="rect">
              <a:avLst/>
            </a:prstGeom>
            <a:solidFill>
              <a:srgbClr val="0058AB">
                <a:alpha val="100000"/>
              </a:srgbClr>
            </a:solidFill>
          </p:spPr>
          <p:txBody>
            <a:bodyPr/>
            <a:lstStyle/>
            <a:p/>
          </p:txBody>
        </p:sp>
        <p:sp>
          <p:nvSpPr>
            <p:cNvPr id="98" name="rc98"/>
            <p:cNvSpPr/>
            <p:nvPr/>
          </p:nvSpPr>
          <p:spPr>
            <a:xfrm>
              <a:off x="6750487" y="3446132"/>
              <a:ext cx="203168" cy="12694"/>
            </a:xfrm>
            <a:prstGeom prst="rect">
              <a:avLst/>
            </a:prstGeom>
            <a:solidFill>
              <a:srgbClr val="1CABE2">
                <a:alpha val="100000"/>
              </a:srgbClr>
            </a:solidFill>
          </p:spPr>
          <p:txBody>
            <a:bodyPr/>
            <a:lstStyle/>
            <a:p/>
          </p:txBody>
        </p:sp>
        <p:sp>
          <p:nvSpPr>
            <p:cNvPr id="99" name="rc99"/>
            <p:cNvSpPr/>
            <p:nvPr/>
          </p:nvSpPr>
          <p:spPr>
            <a:xfrm>
              <a:off x="6976229" y="3360910"/>
              <a:ext cx="203168" cy="78547"/>
            </a:xfrm>
            <a:prstGeom prst="rect">
              <a:avLst/>
            </a:prstGeom>
            <a:solidFill>
              <a:srgbClr val="F26A21">
                <a:alpha val="100000"/>
              </a:srgbClr>
            </a:solidFill>
          </p:spPr>
          <p:txBody>
            <a:bodyPr/>
            <a:lstStyle/>
            <a:p/>
          </p:txBody>
        </p:sp>
        <p:sp>
          <p:nvSpPr>
            <p:cNvPr id="100" name="rc100"/>
            <p:cNvSpPr/>
            <p:nvPr/>
          </p:nvSpPr>
          <p:spPr>
            <a:xfrm>
              <a:off x="6976229" y="3439457"/>
              <a:ext cx="203168" cy="1186077"/>
            </a:xfrm>
            <a:prstGeom prst="rect">
              <a:avLst/>
            </a:prstGeom>
            <a:solidFill>
              <a:srgbClr val="FFC20E">
                <a:alpha val="100000"/>
              </a:srgbClr>
            </a:solidFill>
          </p:spPr>
          <p:txBody>
            <a:bodyPr/>
            <a:lstStyle/>
            <a:p/>
          </p:txBody>
        </p:sp>
        <p:sp>
          <p:nvSpPr>
            <p:cNvPr id="101" name="rc101"/>
            <p:cNvSpPr/>
            <p:nvPr/>
          </p:nvSpPr>
          <p:spPr>
            <a:xfrm>
              <a:off x="7201972" y="3360572"/>
              <a:ext cx="203168" cy="69508"/>
            </a:xfrm>
            <a:prstGeom prst="rect">
              <a:avLst/>
            </a:prstGeom>
            <a:solidFill>
              <a:srgbClr val="F26A21">
                <a:alpha val="100000"/>
              </a:srgbClr>
            </a:solidFill>
          </p:spPr>
          <p:txBody>
            <a:bodyPr/>
            <a:lstStyle/>
            <a:p/>
          </p:txBody>
        </p:sp>
        <p:sp>
          <p:nvSpPr>
            <p:cNvPr id="102" name="rc102"/>
            <p:cNvSpPr/>
            <p:nvPr/>
          </p:nvSpPr>
          <p:spPr>
            <a:xfrm>
              <a:off x="7201972" y="3430081"/>
              <a:ext cx="203168" cy="1195454"/>
            </a:xfrm>
            <a:prstGeom prst="rect">
              <a:avLst/>
            </a:prstGeom>
            <a:solidFill>
              <a:srgbClr val="FFC20E">
                <a:alpha val="100000"/>
              </a:srgbClr>
            </a:solidFill>
          </p:spPr>
          <p:txBody>
            <a:bodyPr/>
            <a:lstStyle/>
            <a:p/>
          </p:txBody>
        </p:sp>
        <p:sp>
          <p:nvSpPr>
            <p:cNvPr id="103" name="rc103"/>
            <p:cNvSpPr/>
            <p:nvPr/>
          </p:nvSpPr>
          <p:spPr>
            <a:xfrm>
              <a:off x="7427714" y="3355586"/>
              <a:ext cx="203168" cy="61508"/>
            </a:xfrm>
            <a:prstGeom prst="rect">
              <a:avLst/>
            </a:prstGeom>
            <a:solidFill>
              <a:srgbClr val="F26A21">
                <a:alpha val="100000"/>
              </a:srgbClr>
            </a:solidFill>
          </p:spPr>
          <p:txBody>
            <a:bodyPr/>
            <a:lstStyle/>
            <a:p/>
          </p:txBody>
        </p:sp>
        <p:sp>
          <p:nvSpPr>
            <p:cNvPr id="104" name="rc104"/>
            <p:cNvSpPr/>
            <p:nvPr/>
          </p:nvSpPr>
          <p:spPr>
            <a:xfrm>
              <a:off x="7427714" y="3417095"/>
              <a:ext cx="203168" cy="1208439"/>
            </a:xfrm>
            <a:prstGeom prst="rect">
              <a:avLst/>
            </a:prstGeom>
            <a:solidFill>
              <a:srgbClr val="FFC20E">
                <a:alpha val="100000"/>
              </a:srgbClr>
            </a:solidFill>
          </p:spPr>
          <p:txBody>
            <a:bodyPr/>
            <a:lstStyle/>
            <a:p/>
          </p:txBody>
        </p:sp>
        <p:sp>
          <p:nvSpPr>
            <p:cNvPr id="105" name="rc105"/>
            <p:cNvSpPr/>
            <p:nvPr/>
          </p:nvSpPr>
          <p:spPr>
            <a:xfrm>
              <a:off x="7653457" y="3345879"/>
              <a:ext cx="203168" cy="54430"/>
            </a:xfrm>
            <a:prstGeom prst="rect">
              <a:avLst/>
            </a:prstGeom>
            <a:solidFill>
              <a:srgbClr val="F26A21">
                <a:alpha val="100000"/>
              </a:srgbClr>
            </a:solidFill>
          </p:spPr>
          <p:txBody>
            <a:bodyPr/>
            <a:lstStyle/>
            <a:p/>
          </p:txBody>
        </p:sp>
        <p:sp>
          <p:nvSpPr>
            <p:cNvPr id="106" name="rc106"/>
            <p:cNvSpPr/>
            <p:nvPr/>
          </p:nvSpPr>
          <p:spPr>
            <a:xfrm>
              <a:off x="7653457" y="3400309"/>
              <a:ext cx="203168" cy="1225225"/>
            </a:xfrm>
            <a:prstGeom prst="rect">
              <a:avLst/>
            </a:prstGeom>
            <a:solidFill>
              <a:srgbClr val="FFC20E">
                <a:alpha val="100000"/>
              </a:srgbClr>
            </a:solidFill>
          </p:spPr>
          <p:txBody>
            <a:bodyPr/>
            <a:lstStyle/>
            <a:p/>
          </p:txBody>
        </p:sp>
        <p:sp>
          <p:nvSpPr>
            <p:cNvPr id="107" name="rc107"/>
            <p:cNvSpPr/>
            <p:nvPr/>
          </p:nvSpPr>
          <p:spPr>
            <a:xfrm>
              <a:off x="7879199" y="3331234"/>
              <a:ext cx="203168" cy="48166"/>
            </a:xfrm>
            <a:prstGeom prst="rect">
              <a:avLst/>
            </a:prstGeom>
            <a:solidFill>
              <a:srgbClr val="F26A21">
                <a:alpha val="100000"/>
              </a:srgbClr>
            </a:solidFill>
          </p:spPr>
          <p:txBody>
            <a:bodyPr/>
            <a:lstStyle/>
            <a:p/>
          </p:txBody>
        </p:sp>
        <p:sp>
          <p:nvSpPr>
            <p:cNvPr id="108" name="rc108"/>
            <p:cNvSpPr/>
            <p:nvPr/>
          </p:nvSpPr>
          <p:spPr>
            <a:xfrm>
              <a:off x="7879199" y="3379400"/>
              <a:ext cx="203168" cy="1246135"/>
            </a:xfrm>
            <a:prstGeom prst="rect">
              <a:avLst/>
            </a:prstGeom>
            <a:solidFill>
              <a:srgbClr val="FFC20E">
                <a:alpha val="100000"/>
              </a:srgbClr>
            </a:solidFill>
          </p:spPr>
          <p:txBody>
            <a:bodyPr/>
            <a:lstStyle/>
            <a:p/>
          </p:txBody>
        </p:sp>
        <p:sp>
          <p:nvSpPr>
            <p:cNvPr id="109" name="rc109"/>
            <p:cNvSpPr/>
            <p:nvPr/>
          </p:nvSpPr>
          <p:spPr>
            <a:xfrm>
              <a:off x="8104941" y="3313891"/>
              <a:ext cx="203168" cy="42623"/>
            </a:xfrm>
            <a:prstGeom prst="rect">
              <a:avLst/>
            </a:prstGeom>
            <a:solidFill>
              <a:srgbClr val="F26A21">
                <a:alpha val="100000"/>
              </a:srgbClr>
            </a:solidFill>
          </p:spPr>
          <p:txBody>
            <a:bodyPr/>
            <a:lstStyle/>
            <a:p/>
          </p:txBody>
        </p:sp>
        <p:sp>
          <p:nvSpPr>
            <p:cNvPr id="110" name="rc110"/>
            <p:cNvSpPr/>
            <p:nvPr/>
          </p:nvSpPr>
          <p:spPr>
            <a:xfrm>
              <a:off x="8104941" y="3356514"/>
              <a:ext cx="203168" cy="1269021"/>
            </a:xfrm>
            <a:prstGeom prst="rect">
              <a:avLst/>
            </a:prstGeom>
            <a:solidFill>
              <a:srgbClr val="FFC20E">
                <a:alpha val="100000"/>
              </a:srgbClr>
            </a:solidFill>
          </p:spPr>
          <p:txBody>
            <a:bodyPr/>
            <a:lstStyle/>
            <a:p/>
          </p:txBody>
        </p:sp>
        <p:sp>
          <p:nvSpPr>
            <p:cNvPr id="111" name="pl111"/>
            <p:cNvSpPr/>
            <p:nvPr/>
          </p:nvSpPr>
          <p:spPr>
            <a:xfrm>
              <a:off x="1434255" y="1330391"/>
              <a:ext cx="5417816" cy="411892"/>
            </a:xfrm>
            <a:custGeom>
              <a:avLst/>
              <a:pathLst>
                <a:path w="5417816" h="411892">
                  <a:moveTo>
                    <a:pt x="0" y="343244"/>
                  </a:moveTo>
                  <a:lnTo>
                    <a:pt x="225742" y="411892"/>
                  </a:lnTo>
                  <a:lnTo>
                    <a:pt x="451484" y="411892"/>
                  </a:lnTo>
                  <a:lnTo>
                    <a:pt x="677227" y="343244"/>
                  </a:lnTo>
                  <a:lnTo>
                    <a:pt x="902969" y="240270"/>
                  </a:lnTo>
                  <a:lnTo>
                    <a:pt x="1128711" y="205946"/>
                  </a:lnTo>
                  <a:lnTo>
                    <a:pt x="1354454" y="171622"/>
                  </a:lnTo>
                  <a:lnTo>
                    <a:pt x="1580196" y="137297"/>
                  </a:lnTo>
                  <a:lnTo>
                    <a:pt x="1805938" y="102973"/>
                  </a:lnTo>
                  <a:lnTo>
                    <a:pt x="2031681" y="68648"/>
                  </a:lnTo>
                  <a:lnTo>
                    <a:pt x="2257423" y="68648"/>
                  </a:lnTo>
                  <a:lnTo>
                    <a:pt x="2483165" y="34324"/>
                  </a:lnTo>
                  <a:lnTo>
                    <a:pt x="2708908" y="34324"/>
                  </a:lnTo>
                  <a:lnTo>
                    <a:pt x="2934650" y="0"/>
                  </a:lnTo>
                  <a:lnTo>
                    <a:pt x="3160393" y="0"/>
                  </a:lnTo>
                  <a:lnTo>
                    <a:pt x="3386135" y="34324"/>
                  </a:lnTo>
                  <a:lnTo>
                    <a:pt x="3611877" y="34324"/>
                  </a:lnTo>
                  <a:lnTo>
                    <a:pt x="3837620" y="34324"/>
                  </a:lnTo>
                  <a:lnTo>
                    <a:pt x="4063362" y="68648"/>
                  </a:lnTo>
                  <a:lnTo>
                    <a:pt x="4289104" y="68648"/>
                  </a:lnTo>
                  <a:lnTo>
                    <a:pt x="4514847" y="68648"/>
                  </a:lnTo>
                  <a:lnTo>
                    <a:pt x="4740589" y="68648"/>
                  </a:lnTo>
                  <a:lnTo>
                    <a:pt x="4966331" y="102973"/>
                  </a:lnTo>
                  <a:lnTo>
                    <a:pt x="5192074" y="102973"/>
                  </a:lnTo>
                  <a:lnTo>
                    <a:pt x="5417816" y="102973"/>
                  </a:lnTo>
                </a:path>
              </a:pathLst>
            </a:custGeom>
            <a:ln w="27101" cap="flat">
              <a:solidFill>
                <a:srgbClr val="0058AB">
                  <a:alpha val="100000"/>
                </a:srgbClr>
              </a:solidFill>
              <a:prstDash val="solid"/>
              <a:round/>
            </a:ln>
          </p:spPr>
          <p:txBody>
            <a:bodyPr/>
            <a:lstStyle/>
            <a:p/>
          </p:txBody>
        </p:sp>
        <p:sp>
          <p:nvSpPr>
            <p:cNvPr id="112" name="pl112"/>
            <p:cNvSpPr/>
            <p:nvPr/>
          </p:nvSpPr>
          <p:spPr>
            <a:xfrm>
              <a:off x="1434255" y="1330391"/>
              <a:ext cx="5417816" cy="446217"/>
            </a:xfrm>
            <a:custGeom>
              <a:avLst/>
              <a:pathLst>
                <a:path w="5417816" h="446217">
                  <a:moveTo>
                    <a:pt x="0" y="343244"/>
                  </a:moveTo>
                  <a:lnTo>
                    <a:pt x="225742" y="411892"/>
                  </a:lnTo>
                  <a:lnTo>
                    <a:pt x="451484" y="446217"/>
                  </a:lnTo>
                  <a:lnTo>
                    <a:pt x="677227" y="343244"/>
                  </a:lnTo>
                  <a:lnTo>
                    <a:pt x="902969" y="240270"/>
                  </a:lnTo>
                  <a:lnTo>
                    <a:pt x="1128711" y="205946"/>
                  </a:lnTo>
                  <a:lnTo>
                    <a:pt x="1354454" y="171622"/>
                  </a:lnTo>
                  <a:lnTo>
                    <a:pt x="1580196" y="137297"/>
                  </a:lnTo>
                  <a:lnTo>
                    <a:pt x="1805938" y="102973"/>
                  </a:lnTo>
                  <a:lnTo>
                    <a:pt x="2031681" y="68648"/>
                  </a:lnTo>
                  <a:lnTo>
                    <a:pt x="2257423" y="68648"/>
                  </a:lnTo>
                  <a:lnTo>
                    <a:pt x="2483165" y="34324"/>
                  </a:lnTo>
                  <a:lnTo>
                    <a:pt x="2708908" y="34324"/>
                  </a:lnTo>
                  <a:lnTo>
                    <a:pt x="2934650" y="0"/>
                  </a:lnTo>
                  <a:lnTo>
                    <a:pt x="3160393" y="0"/>
                  </a:lnTo>
                  <a:lnTo>
                    <a:pt x="3386135" y="34324"/>
                  </a:lnTo>
                  <a:lnTo>
                    <a:pt x="3611877" y="34324"/>
                  </a:lnTo>
                  <a:lnTo>
                    <a:pt x="3837620" y="34324"/>
                  </a:lnTo>
                  <a:lnTo>
                    <a:pt x="4063362" y="68648"/>
                  </a:lnTo>
                  <a:lnTo>
                    <a:pt x="4289104" y="68648"/>
                  </a:lnTo>
                  <a:lnTo>
                    <a:pt x="4514847" y="68648"/>
                  </a:lnTo>
                  <a:lnTo>
                    <a:pt x="4740589" y="68648"/>
                  </a:lnTo>
                  <a:lnTo>
                    <a:pt x="4966331" y="102973"/>
                  </a:lnTo>
                  <a:lnTo>
                    <a:pt x="5192074" y="102973"/>
                  </a:lnTo>
                  <a:lnTo>
                    <a:pt x="5417816" y="137297"/>
                  </a:lnTo>
                </a:path>
              </a:pathLst>
            </a:custGeom>
            <a:ln w="27101" cap="flat">
              <a:solidFill>
                <a:srgbClr val="80BD41">
                  <a:alpha val="100000"/>
                </a:srgbClr>
              </a:solidFill>
              <a:prstDash val="solid"/>
              <a:round/>
            </a:ln>
          </p:spPr>
          <p:txBody>
            <a:bodyPr/>
            <a:lstStyle/>
            <a:p/>
          </p:txBody>
        </p:sp>
        <p:sp>
          <p:nvSpPr>
            <p:cNvPr id="113" name="tx113"/>
            <p:cNvSpPr/>
            <p:nvPr/>
          </p:nvSpPr>
          <p:spPr>
            <a:xfrm>
              <a:off x="1365926" y="14695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14" name="tx114"/>
            <p:cNvSpPr/>
            <p:nvPr/>
          </p:nvSpPr>
          <p:spPr>
            <a:xfrm>
              <a:off x="2494638"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5" name="tx115"/>
            <p:cNvSpPr/>
            <p:nvPr/>
          </p:nvSpPr>
          <p:spPr>
            <a:xfrm>
              <a:off x="3623350"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6" name="tx116"/>
            <p:cNvSpPr/>
            <p:nvPr/>
          </p:nvSpPr>
          <p:spPr>
            <a:xfrm>
              <a:off x="4752062"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7" name="tx117"/>
            <p:cNvSpPr/>
            <p:nvPr/>
          </p:nvSpPr>
          <p:spPr>
            <a:xfrm>
              <a:off x="5655031"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8" name="tx118"/>
            <p:cNvSpPr/>
            <p:nvPr/>
          </p:nvSpPr>
          <p:spPr>
            <a:xfrm>
              <a:off x="5880773"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9" name="tx119"/>
            <p:cNvSpPr/>
            <p:nvPr/>
          </p:nvSpPr>
          <p:spPr>
            <a:xfrm>
              <a:off x="6106516"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0" name="tx120"/>
            <p:cNvSpPr/>
            <p:nvPr/>
          </p:nvSpPr>
          <p:spPr>
            <a:xfrm>
              <a:off x="6332258"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1" name="tx121"/>
            <p:cNvSpPr/>
            <p:nvPr/>
          </p:nvSpPr>
          <p:spPr>
            <a:xfrm>
              <a:off x="6558000"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6783743"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3" name="tx123"/>
            <p:cNvSpPr/>
            <p:nvPr/>
          </p:nvSpPr>
          <p:spPr>
            <a:xfrm>
              <a:off x="1365926"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4" name="tx124"/>
            <p:cNvSpPr/>
            <p:nvPr/>
          </p:nvSpPr>
          <p:spPr>
            <a:xfrm>
              <a:off x="2494638"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5" name="tx125"/>
            <p:cNvSpPr/>
            <p:nvPr/>
          </p:nvSpPr>
          <p:spPr>
            <a:xfrm>
              <a:off x="3623350"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6" name="tx126"/>
            <p:cNvSpPr/>
            <p:nvPr/>
          </p:nvSpPr>
          <p:spPr>
            <a:xfrm>
              <a:off x="4752062"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7" name="tx127"/>
            <p:cNvSpPr/>
            <p:nvPr/>
          </p:nvSpPr>
          <p:spPr>
            <a:xfrm>
              <a:off x="5655031"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8" name="tx128"/>
            <p:cNvSpPr/>
            <p:nvPr/>
          </p:nvSpPr>
          <p:spPr>
            <a:xfrm>
              <a:off x="5880773"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9" name="tx129"/>
            <p:cNvSpPr/>
            <p:nvPr/>
          </p:nvSpPr>
          <p:spPr>
            <a:xfrm>
              <a:off x="6106516"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0" name="tx130"/>
            <p:cNvSpPr/>
            <p:nvPr/>
          </p:nvSpPr>
          <p:spPr>
            <a:xfrm>
              <a:off x="6332258"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1" name="tx131"/>
            <p:cNvSpPr/>
            <p:nvPr/>
          </p:nvSpPr>
          <p:spPr>
            <a:xfrm>
              <a:off x="6558000"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2" name="tx132"/>
            <p:cNvSpPr/>
            <p:nvPr/>
          </p:nvSpPr>
          <p:spPr>
            <a:xfrm>
              <a:off x="6783743"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3" name="tx133"/>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71671" y="336372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5" name="tx135"/>
            <p:cNvSpPr/>
            <p:nvPr/>
          </p:nvSpPr>
          <p:spPr>
            <a:xfrm>
              <a:off x="508103" y="215934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6" name="tx136"/>
            <p:cNvSpPr/>
            <p:nvPr/>
          </p:nvSpPr>
          <p:spPr>
            <a:xfrm>
              <a:off x="508103" y="95495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15824" y="5504603"/>
              <a:ext cx="201455" cy="201456"/>
            </a:xfrm>
            <a:prstGeom prst="rect">
              <a:avLst/>
            </a:prstGeom>
            <a:solidFill>
              <a:srgbClr val="80BD41">
                <a:alpha val="100000"/>
              </a:srgbClr>
            </a:solidFill>
          </p:spPr>
          <p:txBody>
            <a:bodyPr/>
            <a:lstStyle/>
            <a:p/>
          </p:txBody>
        </p:sp>
        <p:sp>
          <p:nvSpPr>
            <p:cNvPr id="158" name="rc158"/>
            <p:cNvSpPr/>
            <p:nvPr/>
          </p:nvSpPr>
          <p:spPr>
            <a:xfrm>
              <a:off x="2617773" y="5504603"/>
              <a:ext cx="201456" cy="201456"/>
            </a:xfrm>
            <a:prstGeom prst="rect">
              <a:avLst/>
            </a:prstGeom>
            <a:solidFill>
              <a:srgbClr val="1CABE2">
                <a:alpha val="100000"/>
              </a:srgbClr>
            </a:solidFill>
          </p:spPr>
          <p:txBody>
            <a:bodyPr/>
            <a:lstStyle/>
            <a:p/>
          </p:txBody>
        </p:sp>
        <p:sp>
          <p:nvSpPr>
            <p:cNvPr id="159" name="rc159"/>
            <p:cNvSpPr/>
            <p:nvPr/>
          </p:nvSpPr>
          <p:spPr>
            <a:xfrm>
              <a:off x="3690596" y="5504603"/>
              <a:ext cx="201456" cy="201456"/>
            </a:xfrm>
            <a:prstGeom prst="rect">
              <a:avLst/>
            </a:prstGeom>
            <a:solidFill>
              <a:srgbClr val="0058AB">
                <a:alpha val="100000"/>
              </a:srgbClr>
            </a:solidFill>
          </p:spPr>
          <p:txBody>
            <a:bodyPr/>
            <a:lstStyle/>
            <a:p/>
          </p:txBody>
        </p:sp>
        <p:sp>
          <p:nvSpPr>
            <p:cNvPr id="160" name="rc160"/>
            <p:cNvSpPr/>
            <p:nvPr/>
          </p:nvSpPr>
          <p:spPr>
            <a:xfrm>
              <a:off x="4685930" y="5504603"/>
              <a:ext cx="201456" cy="201456"/>
            </a:xfrm>
            <a:prstGeom prst="rect">
              <a:avLst/>
            </a:prstGeom>
            <a:solidFill>
              <a:srgbClr val="FFC20E">
                <a:alpha val="100000"/>
              </a:srgbClr>
            </a:solidFill>
          </p:spPr>
          <p:txBody>
            <a:bodyPr/>
            <a:lstStyle/>
            <a:p/>
          </p:txBody>
        </p:sp>
        <p:sp>
          <p:nvSpPr>
            <p:cNvPr id="161" name="rc161"/>
            <p:cNvSpPr/>
            <p:nvPr/>
          </p:nvSpPr>
          <p:spPr>
            <a:xfrm>
              <a:off x="6590063" y="5504603"/>
              <a:ext cx="201456" cy="201456"/>
            </a:xfrm>
            <a:prstGeom prst="rect">
              <a:avLst/>
            </a:prstGeom>
            <a:solidFill>
              <a:srgbClr val="F26A21">
                <a:alpha val="100000"/>
              </a:srgbClr>
            </a:solidFill>
          </p:spPr>
          <p:txBody>
            <a:bodyPr/>
            <a:lstStyle/>
            <a:p/>
          </p:txBody>
        </p:sp>
        <p:sp>
          <p:nvSpPr>
            <p:cNvPr id="162" name="tx162"/>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83899" y="580629"/>
              <a:ext cx="418469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Ireland</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Ireland is projected to have a  small increase (&lt;10,000) in the number of surviving infants by 2030. Therefore, to achieve the IA2030 ZD target, more (~1.23%) children need to be vaccinated with DTP1 each year.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5058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37024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28989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20955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91041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83006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74972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66937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1718610"/>
              <a:ext cx="215906" cy="3272149"/>
            </a:xfrm>
            <a:prstGeom prst="rect">
              <a:avLst/>
            </a:prstGeom>
            <a:solidFill>
              <a:srgbClr val="0058AB">
                <a:alpha val="100000"/>
              </a:srgbClr>
            </a:solidFill>
          </p:spPr>
          <p:txBody>
            <a:bodyPr/>
            <a:lstStyle/>
            <a:p/>
          </p:txBody>
        </p:sp>
        <p:sp>
          <p:nvSpPr>
            <p:cNvPr id="41" name="rc41"/>
            <p:cNvSpPr/>
            <p:nvPr/>
          </p:nvSpPr>
          <p:spPr>
            <a:xfrm>
              <a:off x="1530867" y="1063489"/>
              <a:ext cx="215906" cy="3927270"/>
            </a:xfrm>
            <a:prstGeom prst="rect">
              <a:avLst/>
            </a:prstGeom>
            <a:solidFill>
              <a:srgbClr val="0058AB">
                <a:alpha val="100000"/>
              </a:srgbClr>
            </a:solidFill>
          </p:spPr>
          <p:txBody>
            <a:bodyPr/>
            <a:lstStyle/>
            <a:p/>
          </p:txBody>
        </p:sp>
        <p:sp>
          <p:nvSpPr>
            <p:cNvPr id="42" name="rc42"/>
            <p:cNvSpPr/>
            <p:nvPr/>
          </p:nvSpPr>
          <p:spPr>
            <a:xfrm>
              <a:off x="1770763" y="866434"/>
              <a:ext cx="215906" cy="4124325"/>
            </a:xfrm>
            <a:prstGeom prst="rect">
              <a:avLst/>
            </a:prstGeom>
            <a:solidFill>
              <a:srgbClr val="0058AB">
                <a:alpha val="100000"/>
              </a:srgbClr>
            </a:solidFill>
          </p:spPr>
          <p:txBody>
            <a:bodyPr/>
            <a:lstStyle/>
            <a:p/>
          </p:txBody>
        </p:sp>
        <p:sp>
          <p:nvSpPr>
            <p:cNvPr id="43" name="rc43"/>
            <p:cNvSpPr/>
            <p:nvPr/>
          </p:nvSpPr>
          <p:spPr>
            <a:xfrm>
              <a:off x="2010660" y="1312832"/>
              <a:ext cx="215906" cy="3677927"/>
            </a:xfrm>
            <a:prstGeom prst="rect">
              <a:avLst/>
            </a:prstGeom>
            <a:solidFill>
              <a:srgbClr val="0058AB">
                <a:alpha val="100000"/>
              </a:srgbClr>
            </a:solidFill>
          </p:spPr>
          <p:txBody>
            <a:bodyPr/>
            <a:lstStyle/>
            <a:p/>
          </p:txBody>
        </p:sp>
        <p:sp>
          <p:nvSpPr>
            <p:cNvPr id="44" name="rc44"/>
            <p:cNvSpPr/>
            <p:nvPr/>
          </p:nvSpPr>
          <p:spPr>
            <a:xfrm>
              <a:off x="2250556" y="2088952"/>
              <a:ext cx="215906" cy="2901807"/>
            </a:xfrm>
            <a:prstGeom prst="rect">
              <a:avLst/>
            </a:prstGeom>
            <a:solidFill>
              <a:srgbClr val="0058AB">
                <a:alpha val="100000"/>
              </a:srgbClr>
            </a:solidFill>
          </p:spPr>
          <p:txBody>
            <a:bodyPr/>
            <a:lstStyle/>
            <a:p/>
          </p:txBody>
        </p:sp>
        <p:sp>
          <p:nvSpPr>
            <p:cNvPr id="45" name="rc45"/>
            <p:cNvSpPr/>
            <p:nvPr/>
          </p:nvSpPr>
          <p:spPr>
            <a:xfrm>
              <a:off x="2490453" y="2378485"/>
              <a:ext cx="215906" cy="2612274"/>
            </a:xfrm>
            <a:prstGeom prst="rect">
              <a:avLst/>
            </a:prstGeom>
            <a:solidFill>
              <a:srgbClr val="0058AB">
                <a:alpha val="100000"/>
              </a:srgbClr>
            </a:solidFill>
          </p:spPr>
          <p:txBody>
            <a:bodyPr/>
            <a:lstStyle/>
            <a:p/>
          </p:txBody>
        </p:sp>
        <p:sp>
          <p:nvSpPr>
            <p:cNvPr id="46" name="rc46"/>
            <p:cNvSpPr/>
            <p:nvPr/>
          </p:nvSpPr>
          <p:spPr>
            <a:xfrm>
              <a:off x="2730349" y="2499051"/>
              <a:ext cx="215906" cy="2491708"/>
            </a:xfrm>
            <a:prstGeom prst="rect">
              <a:avLst/>
            </a:prstGeom>
            <a:solidFill>
              <a:srgbClr val="0058AB">
                <a:alpha val="100000"/>
              </a:srgbClr>
            </a:solidFill>
          </p:spPr>
          <p:txBody>
            <a:bodyPr/>
            <a:lstStyle/>
            <a:p/>
          </p:txBody>
        </p:sp>
        <p:sp>
          <p:nvSpPr>
            <p:cNvPr id="47" name="rc47"/>
            <p:cNvSpPr/>
            <p:nvPr/>
          </p:nvSpPr>
          <p:spPr>
            <a:xfrm>
              <a:off x="2970245" y="2564304"/>
              <a:ext cx="215906" cy="2426455"/>
            </a:xfrm>
            <a:prstGeom prst="rect">
              <a:avLst/>
            </a:prstGeom>
            <a:solidFill>
              <a:srgbClr val="0058AB">
                <a:alpha val="100000"/>
              </a:srgbClr>
            </a:solidFill>
          </p:spPr>
          <p:txBody>
            <a:bodyPr/>
            <a:lstStyle/>
            <a:p/>
          </p:txBody>
        </p:sp>
        <p:sp>
          <p:nvSpPr>
            <p:cNvPr id="48" name="rc48"/>
            <p:cNvSpPr/>
            <p:nvPr/>
          </p:nvSpPr>
          <p:spPr>
            <a:xfrm>
              <a:off x="3210142" y="2730677"/>
              <a:ext cx="215906" cy="2260082"/>
            </a:xfrm>
            <a:prstGeom prst="rect">
              <a:avLst/>
            </a:prstGeom>
            <a:solidFill>
              <a:srgbClr val="0058AB">
                <a:alpha val="100000"/>
              </a:srgbClr>
            </a:solidFill>
          </p:spPr>
          <p:txBody>
            <a:bodyPr/>
            <a:lstStyle/>
            <a:p/>
          </p:txBody>
        </p:sp>
        <p:sp>
          <p:nvSpPr>
            <p:cNvPr id="49" name="rc49"/>
            <p:cNvSpPr/>
            <p:nvPr/>
          </p:nvSpPr>
          <p:spPr>
            <a:xfrm>
              <a:off x="3450038" y="3025396"/>
              <a:ext cx="215906" cy="1965364"/>
            </a:xfrm>
            <a:prstGeom prst="rect">
              <a:avLst/>
            </a:prstGeom>
            <a:solidFill>
              <a:srgbClr val="0058AB">
                <a:alpha val="100000"/>
              </a:srgbClr>
            </a:solidFill>
          </p:spPr>
          <p:txBody>
            <a:bodyPr/>
            <a:lstStyle/>
            <a:p/>
          </p:txBody>
        </p:sp>
        <p:sp>
          <p:nvSpPr>
            <p:cNvPr id="50" name="rc50"/>
            <p:cNvSpPr/>
            <p:nvPr/>
          </p:nvSpPr>
          <p:spPr>
            <a:xfrm>
              <a:off x="3689935" y="3034903"/>
              <a:ext cx="215906" cy="1955856"/>
            </a:xfrm>
            <a:prstGeom prst="rect">
              <a:avLst/>
            </a:prstGeom>
            <a:solidFill>
              <a:srgbClr val="0058AB">
                <a:alpha val="100000"/>
              </a:srgbClr>
            </a:solidFill>
          </p:spPr>
          <p:txBody>
            <a:bodyPr/>
            <a:lstStyle/>
            <a:p/>
          </p:txBody>
        </p:sp>
        <p:sp>
          <p:nvSpPr>
            <p:cNvPr id="51" name="rc51"/>
            <p:cNvSpPr/>
            <p:nvPr/>
          </p:nvSpPr>
          <p:spPr>
            <a:xfrm>
              <a:off x="3929831" y="3387527"/>
              <a:ext cx="215906" cy="1603232"/>
            </a:xfrm>
            <a:prstGeom prst="rect">
              <a:avLst/>
            </a:prstGeom>
            <a:solidFill>
              <a:srgbClr val="0058AB">
                <a:alpha val="100000"/>
              </a:srgbClr>
            </a:solidFill>
          </p:spPr>
          <p:txBody>
            <a:bodyPr/>
            <a:lstStyle/>
            <a:p/>
          </p:txBody>
        </p:sp>
        <p:sp>
          <p:nvSpPr>
            <p:cNvPr id="52" name="rc52"/>
            <p:cNvSpPr/>
            <p:nvPr/>
          </p:nvSpPr>
          <p:spPr>
            <a:xfrm>
              <a:off x="4169728" y="3434630"/>
              <a:ext cx="215906" cy="1556129"/>
            </a:xfrm>
            <a:prstGeom prst="rect">
              <a:avLst/>
            </a:prstGeom>
            <a:solidFill>
              <a:srgbClr val="0058AB">
                <a:alpha val="100000"/>
              </a:srgbClr>
            </a:solidFill>
          </p:spPr>
          <p:txBody>
            <a:bodyPr/>
            <a:lstStyle/>
            <a:p/>
          </p:txBody>
        </p:sp>
        <p:sp>
          <p:nvSpPr>
            <p:cNvPr id="53" name="rc53"/>
            <p:cNvSpPr/>
            <p:nvPr/>
          </p:nvSpPr>
          <p:spPr>
            <a:xfrm>
              <a:off x="4409624" y="3796330"/>
              <a:ext cx="215906" cy="1194429"/>
            </a:xfrm>
            <a:prstGeom prst="rect">
              <a:avLst/>
            </a:prstGeom>
            <a:solidFill>
              <a:srgbClr val="0058AB">
                <a:alpha val="100000"/>
              </a:srgbClr>
            </a:solidFill>
          </p:spPr>
          <p:txBody>
            <a:bodyPr/>
            <a:lstStyle/>
            <a:p/>
          </p:txBody>
        </p:sp>
        <p:sp>
          <p:nvSpPr>
            <p:cNvPr id="54" name="rc54"/>
            <p:cNvSpPr/>
            <p:nvPr/>
          </p:nvSpPr>
          <p:spPr>
            <a:xfrm>
              <a:off x="4649521" y="3828740"/>
              <a:ext cx="215906" cy="1162019"/>
            </a:xfrm>
            <a:prstGeom prst="rect">
              <a:avLst/>
            </a:prstGeom>
            <a:solidFill>
              <a:srgbClr val="0058AB">
                <a:alpha val="100000"/>
              </a:srgbClr>
            </a:solidFill>
          </p:spPr>
          <p:txBody>
            <a:bodyPr/>
            <a:lstStyle/>
            <a:p/>
          </p:txBody>
        </p:sp>
        <p:sp>
          <p:nvSpPr>
            <p:cNvPr id="55" name="rc55"/>
            <p:cNvSpPr/>
            <p:nvPr/>
          </p:nvSpPr>
          <p:spPr>
            <a:xfrm>
              <a:off x="4889417" y="3577236"/>
              <a:ext cx="215906" cy="1413523"/>
            </a:xfrm>
            <a:prstGeom prst="rect">
              <a:avLst/>
            </a:prstGeom>
            <a:solidFill>
              <a:srgbClr val="0058AB">
                <a:alpha val="100000"/>
              </a:srgbClr>
            </a:solidFill>
          </p:spPr>
          <p:txBody>
            <a:bodyPr/>
            <a:lstStyle/>
            <a:p/>
          </p:txBody>
        </p:sp>
        <p:sp>
          <p:nvSpPr>
            <p:cNvPr id="56" name="rc56"/>
            <p:cNvSpPr/>
            <p:nvPr/>
          </p:nvSpPr>
          <p:spPr>
            <a:xfrm>
              <a:off x="5129313" y="3615264"/>
              <a:ext cx="215906" cy="1375495"/>
            </a:xfrm>
            <a:prstGeom prst="rect">
              <a:avLst/>
            </a:prstGeom>
            <a:solidFill>
              <a:srgbClr val="0058AB">
                <a:alpha val="100000"/>
              </a:srgbClr>
            </a:solidFill>
          </p:spPr>
          <p:txBody>
            <a:bodyPr/>
            <a:lstStyle/>
            <a:p/>
          </p:txBody>
        </p:sp>
        <p:sp>
          <p:nvSpPr>
            <p:cNvPr id="57" name="rc57"/>
            <p:cNvSpPr/>
            <p:nvPr/>
          </p:nvSpPr>
          <p:spPr>
            <a:xfrm>
              <a:off x="5369210" y="3659342"/>
              <a:ext cx="215906" cy="1331417"/>
            </a:xfrm>
            <a:prstGeom prst="rect">
              <a:avLst/>
            </a:prstGeom>
            <a:solidFill>
              <a:srgbClr val="0058AB">
                <a:alpha val="100000"/>
              </a:srgbClr>
            </a:solidFill>
          </p:spPr>
          <p:txBody>
            <a:bodyPr/>
            <a:lstStyle/>
            <a:p/>
          </p:txBody>
        </p:sp>
        <p:sp>
          <p:nvSpPr>
            <p:cNvPr id="58" name="rc58"/>
            <p:cNvSpPr/>
            <p:nvPr/>
          </p:nvSpPr>
          <p:spPr>
            <a:xfrm>
              <a:off x="5609106" y="3413888"/>
              <a:ext cx="215906" cy="1576871"/>
            </a:xfrm>
            <a:prstGeom prst="rect">
              <a:avLst/>
            </a:prstGeom>
            <a:solidFill>
              <a:srgbClr val="0058AB">
                <a:alpha val="100000"/>
              </a:srgbClr>
            </a:solidFill>
          </p:spPr>
          <p:txBody>
            <a:bodyPr/>
            <a:lstStyle/>
            <a:p/>
          </p:txBody>
        </p:sp>
        <p:sp>
          <p:nvSpPr>
            <p:cNvPr id="59" name="rc59"/>
            <p:cNvSpPr/>
            <p:nvPr/>
          </p:nvSpPr>
          <p:spPr>
            <a:xfrm>
              <a:off x="5849003" y="3461423"/>
              <a:ext cx="215906" cy="1529336"/>
            </a:xfrm>
            <a:prstGeom prst="rect">
              <a:avLst/>
            </a:prstGeom>
            <a:solidFill>
              <a:srgbClr val="0058AB">
                <a:alpha val="100000"/>
              </a:srgbClr>
            </a:solidFill>
          </p:spPr>
          <p:txBody>
            <a:bodyPr/>
            <a:lstStyle/>
            <a:p/>
          </p:txBody>
        </p:sp>
        <p:sp>
          <p:nvSpPr>
            <p:cNvPr id="60" name="rc60"/>
            <p:cNvSpPr/>
            <p:nvPr/>
          </p:nvSpPr>
          <p:spPr>
            <a:xfrm>
              <a:off x="6088899" y="3529701"/>
              <a:ext cx="215906" cy="1461058"/>
            </a:xfrm>
            <a:prstGeom prst="rect">
              <a:avLst/>
            </a:prstGeom>
            <a:solidFill>
              <a:srgbClr val="0058AB">
                <a:alpha val="100000"/>
              </a:srgbClr>
            </a:solidFill>
          </p:spPr>
          <p:txBody>
            <a:bodyPr/>
            <a:lstStyle/>
            <a:p/>
          </p:txBody>
        </p:sp>
        <p:sp>
          <p:nvSpPr>
            <p:cNvPr id="61" name="rc61"/>
            <p:cNvSpPr/>
            <p:nvPr/>
          </p:nvSpPr>
          <p:spPr>
            <a:xfrm>
              <a:off x="6328796" y="3437655"/>
              <a:ext cx="215906" cy="1553104"/>
            </a:xfrm>
            <a:prstGeom prst="rect">
              <a:avLst/>
            </a:prstGeom>
            <a:solidFill>
              <a:srgbClr val="0058AB">
                <a:alpha val="100000"/>
              </a:srgbClr>
            </a:solidFill>
          </p:spPr>
          <p:txBody>
            <a:bodyPr/>
            <a:lstStyle/>
            <a:p/>
          </p:txBody>
        </p:sp>
        <p:sp>
          <p:nvSpPr>
            <p:cNvPr id="62" name="rc62"/>
            <p:cNvSpPr/>
            <p:nvPr/>
          </p:nvSpPr>
          <p:spPr>
            <a:xfrm>
              <a:off x="6568692" y="3384502"/>
              <a:ext cx="215906" cy="1606257"/>
            </a:xfrm>
            <a:prstGeom prst="rect">
              <a:avLst/>
            </a:prstGeom>
            <a:solidFill>
              <a:srgbClr val="0058AB">
                <a:alpha val="100000"/>
              </a:srgbClr>
            </a:solidFill>
          </p:spPr>
          <p:txBody>
            <a:bodyPr/>
            <a:lstStyle/>
            <a:p/>
          </p:txBody>
        </p:sp>
        <p:sp>
          <p:nvSpPr>
            <p:cNvPr id="63" name="rc63"/>
            <p:cNvSpPr/>
            <p:nvPr/>
          </p:nvSpPr>
          <p:spPr>
            <a:xfrm>
              <a:off x="6808589" y="3383206"/>
              <a:ext cx="215906" cy="1607553"/>
            </a:xfrm>
            <a:prstGeom prst="rect">
              <a:avLst/>
            </a:prstGeom>
            <a:solidFill>
              <a:srgbClr val="0058AB">
                <a:alpha val="100000"/>
              </a:srgbClr>
            </a:solidFill>
          </p:spPr>
          <p:txBody>
            <a:bodyPr/>
            <a:lstStyle/>
            <a:p/>
          </p:txBody>
        </p:sp>
        <p:sp>
          <p:nvSpPr>
            <p:cNvPr id="64" name="rc64"/>
            <p:cNvSpPr/>
            <p:nvPr/>
          </p:nvSpPr>
          <p:spPr>
            <a:xfrm>
              <a:off x="7048485" y="3398331"/>
              <a:ext cx="215906" cy="1592428"/>
            </a:xfrm>
            <a:prstGeom prst="rect">
              <a:avLst/>
            </a:prstGeom>
            <a:solidFill>
              <a:srgbClr val="0058AB">
                <a:alpha val="100000"/>
              </a:srgbClr>
            </a:solidFill>
          </p:spPr>
          <p:txBody>
            <a:bodyPr/>
            <a:lstStyle/>
            <a:p/>
          </p:txBody>
        </p:sp>
        <p:sp>
          <p:nvSpPr>
            <p:cNvPr id="65" name="rc65"/>
            <p:cNvSpPr/>
            <p:nvPr/>
          </p:nvSpPr>
          <p:spPr>
            <a:xfrm>
              <a:off x="8487864" y="4225875"/>
              <a:ext cx="215906" cy="764884"/>
            </a:xfrm>
            <a:prstGeom prst="rect">
              <a:avLst/>
            </a:prstGeom>
            <a:solidFill>
              <a:srgbClr val="69DBFF">
                <a:alpha val="100000"/>
              </a:srgbClr>
            </a:solidFill>
          </p:spPr>
          <p:txBody>
            <a:bodyPr/>
            <a:lstStyle/>
            <a:p/>
          </p:txBody>
        </p:sp>
        <p:sp>
          <p:nvSpPr>
            <p:cNvPr id="66" name="pl66"/>
            <p:cNvSpPr/>
            <p:nvPr/>
          </p:nvSpPr>
          <p:spPr>
            <a:xfrm>
              <a:off x="6196853" y="3461423"/>
              <a:ext cx="2398964" cy="764668"/>
            </a:xfrm>
            <a:custGeom>
              <a:avLst/>
              <a:pathLst>
                <a:path w="2398964" h="764668">
                  <a:moveTo>
                    <a:pt x="0" y="0"/>
                  </a:moveTo>
                  <a:lnTo>
                    <a:pt x="239896" y="76466"/>
                  </a:lnTo>
                  <a:lnTo>
                    <a:pt x="479792" y="152933"/>
                  </a:lnTo>
                  <a:lnTo>
                    <a:pt x="719689" y="229400"/>
                  </a:lnTo>
                  <a:lnTo>
                    <a:pt x="959585" y="305867"/>
                  </a:lnTo>
                  <a:lnTo>
                    <a:pt x="1199482" y="382334"/>
                  </a:lnTo>
                  <a:lnTo>
                    <a:pt x="1439378" y="458801"/>
                  </a:lnTo>
                  <a:lnTo>
                    <a:pt x="1679275" y="535267"/>
                  </a:lnTo>
                  <a:lnTo>
                    <a:pt x="1919171" y="611734"/>
                  </a:lnTo>
                  <a:lnTo>
                    <a:pt x="2159067" y="688201"/>
                  </a:lnTo>
                  <a:lnTo>
                    <a:pt x="2398964" y="764668"/>
                  </a:lnTo>
                </a:path>
              </a:pathLst>
            </a:custGeom>
            <a:ln w="13550" cap="flat">
              <a:solidFill>
                <a:srgbClr val="000000">
                  <a:alpha val="100000"/>
                </a:srgbClr>
              </a:solidFill>
              <a:prstDash val="solid"/>
              <a:round/>
            </a:ln>
          </p:spPr>
          <p:txBody>
            <a:bodyPr/>
            <a:lstStyle/>
            <a:p/>
          </p:txBody>
        </p:sp>
        <p:sp>
          <p:nvSpPr>
            <p:cNvPr id="67" name="pt67"/>
            <p:cNvSpPr/>
            <p:nvPr/>
          </p:nvSpPr>
          <p:spPr>
            <a:xfrm>
              <a:off x="6172027" y="34365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35130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35895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36659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37424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38189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38953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39718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40483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41247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42012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71671" y="385298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80" name="tx80"/>
            <p:cNvSpPr/>
            <p:nvPr/>
          </p:nvSpPr>
          <p:spPr>
            <a:xfrm>
              <a:off x="571671" y="277264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1" name="tx81"/>
            <p:cNvSpPr/>
            <p:nvPr/>
          </p:nvSpPr>
          <p:spPr>
            <a:xfrm>
              <a:off x="571671" y="169229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a:t>
              </a:r>
            </a:p>
          </p:txBody>
        </p:sp>
        <p:sp>
          <p:nvSpPr>
            <p:cNvPr id="82" name="tx82"/>
            <p:cNvSpPr/>
            <p:nvPr/>
          </p:nvSpPr>
          <p:spPr>
            <a:xfrm>
              <a:off x="508103" y="61195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3" name="tx83"/>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61384" y="5881714"/>
              <a:ext cx="201456" cy="201456"/>
            </a:xfrm>
            <a:prstGeom prst="rect">
              <a:avLst/>
            </a:prstGeom>
            <a:solidFill>
              <a:srgbClr val="0058AB">
                <a:alpha val="100000"/>
              </a:srgbClr>
            </a:solidFill>
          </p:spPr>
          <p:txBody>
            <a:bodyPr/>
            <a:lstStyle/>
            <a:p/>
          </p:txBody>
        </p:sp>
        <p:sp>
          <p:nvSpPr>
            <p:cNvPr id="112" name="rc112"/>
            <p:cNvSpPr/>
            <p:nvPr/>
          </p:nvSpPr>
          <p:spPr>
            <a:xfrm>
              <a:off x="4563470" y="5881714"/>
              <a:ext cx="201456" cy="201456"/>
            </a:xfrm>
            <a:prstGeom prst="rect">
              <a:avLst/>
            </a:prstGeom>
            <a:solidFill>
              <a:srgbClr val="69DBFF">
                <a:alpha val="100000"/>
              </a:srgbClr>
            </a:solidFill>
          </p:spPr>
          <p:txBody>
            <a:bodyPr/>
            <a:lstStyle/>
            <a:p/>
          </p:txBody>
        </p:sp>
        <p:sp>
          <p:nvSpPr>
            <p:cNvPr id="113" name="tx113"/>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038541" y="398022"/>
              <a:ext cx="59176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Ireland</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30%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297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839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380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568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109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036588"/>
              <a:ext cx="249522" cy="1066108"/>
            </a:xfrm>
            <a:prstGeom prst="rect">
              <a:avLst/>
            </a:prstGeom>
            <a:solidFill>
              <a:srgbClr val="80BD41">
                <a:alpha val="100000"/>
              </a:srgbClr>
            </a:solidFill>
          </p:spPr>
          <p:txBody>
            <a:bodyPr/>
            <a:lstStyle/>
            <a:p/>
          </p:txBody>
        </p:sp>
        <p:sp>
          <p:nvSpPr>
            <p:cNvPr id="22" name="rc22"/>
            <p:cNvSpPr/>
            <p:nvPr/>
          </p:nvSpPr>
          <p:spPr>
            <a:xfrm>
              <a:off x="1296273" y="2863105"/>
              <a:ext cx="249522" cy="173483"/>
            </a:xfrm>
            <a:prstGeom prst="rect">
              <a:avLst/>
            </a:prstGeom>
            <a:solidFill>
              <a:srgbClr val="1CABE2">
                <a:alpha val="100000"/>
              </a:srgbClr>
            </a:solidFill>
          </p:spPr>
          <p:txBody>
            <a:bodyPr/>
            <a:lstStyle/>
            <a:p/>
          </p:txBody>
        </p:sp>
        <p:sp>
          <p:nvSpPr>
            <p:cNvPr id="23" name="rc23"/>
            <p:cNvSpPr/>
            <p:nvPr/>
          </p:nvSpPr>
          <p:spPr>
            <a:xfrm>
              <a:off x="1573521" y="3009317"/>
              <a:ext cx="249522" cy="1093379"/>
            </a:xfrm>
            <a:prstGeom prst="rect">
              <a:avLst/>
            </a:prstGeom>
            <a:solidFill>
              <a:srgbClr val="80BD41">
                <a:alpha val="100000"/>
              </a:srgbClr>
            </a:solidFill>
          </p:spPr>
          <p:txBody>
            <a:bodyPr/>
            <a:lstStyle/>
            <a:p/>
          </p:txBody>
        </p:sp>
        <p:sp>
          <p:nvSpPr>
            <p:cNvPr id="24" name="rc24"/>
            <p:cNvSpPr/>
            <p:nvPr/>
          </p:nvSpPr>
          <p:spPr>
            <a:xfrm>
              <a:off x="1573521" y="2801000"/>
              <a:ext cx="249522" cy="208317"/>
            </a:xfrm>
            <a:prstGeom prst="rect">
              <a:avLst/>
            </a:prstGeom>
            <a:solidFill>
              <a:srgbClr val="1CABE2">
                <a:alpha val="100000"/>
              </a:srgbClr>
            </a:solidFill>
          </p:spPr>
          <p:txBody>
            <a:bodyPr/>
            <a:lstStyle/>
            <a:p/>
          </p:txBody>
        </p:sp>
        <p:sp>
          <p:nvSpPr>
            <p:cNvPr id="25" name="rc25"/>
            <p:cNvSpPr/>
            <p:nvPr/>
          </p:nvSpPr>
          <p:spPr>
            <a:xfrm>
              <a:off x="1850769" y="2954316"/>
              <a:ext cx="249522" cy="1148381"/>
            </a:xfrm>
            <a:prstGeom prst="rect">
              <a:avLst/>
            </a:prstGeom>
            <a:solidFill>
              <a:srgbClr val="80BD41">
                <a:alpha val="100000"/>
              </a:srgbClr>
            </a:solidFill>
          </p:spPr>
          <p:txBody>
            <a:bodyPr/>
            <a:lstStyle/>
            <a:p/>
          </p:txBody>
        </p:sp>
        <p:sp>
          <p:nvSpPr>
            <p:cNvPr id="26" name="rc26"/>
            <p:cNvSpPr/>
            <p:nvPr/>
          </p:nvSpPr>
          <p:spPr>
            <a:xfrm>
              <a:off x="1850769" y="2735686"/>
              <a:ext cx="249522" cy="218630"/>
            </a:xfrm>
            <a:prstGeom prst="rect">
              <a:avLst/>
            </a:prstGeom>
            <a:solidFill>
              <a:srgbClr val="1CABE2">
                <a:alpha val="100000"/>
              </a:srgbClr>
            </a:solidFill>
          </p:spPr>
          <p:txBody>
            <a:bodyPr/>
            <a:lstStyle/>
            <a:p/>
          </p:txBody>
        </p:sp>
        <p:sp>
          <p:nvSpPr>
            <p:cNvPr id="27" name="rc27"/>
            <p:cNvSpPr/>
            <p:nvPr/>
          </p:nvSpPr>
          <p:spPr>
            <a:xfrm>
              <a:off x="2128016" y="2904585"/>
              <a:ext cx="249522" cy="1198111"/>
            </a:xfrm>
            <a:prstGeom prst="rect">
              <a:avLst/>
            </a:prstGeom>
            <a:solidFill>
              <a:srgbClr val="80BD41">
                <a:alpha val="100000"/>
              </a:srgbClr>
            </a:solidFill>
          </p:spPr>
          <p:txBody>
            <a:bodyPr/>
            <a:lstStyle/>
            <a:p/>
          </p:txBody>
        </p:sp>
        <p:sp>
          <p:nvSpPr>
            <p:cNvPr id="28" name="rc28"/>
            <p:cNvSpPr/>
            <p:nvPr/>
          </p:nvSpPr>
          <p:spPr>
            <a:xfrm>
              <a:off x="2128016" y="2709560"/>
              <a:ext cx="249522" cy="195025"/>
            </a:xfrm>
            <a:prstGeom prst="rect">
              <a:avLst/>
            </a:prstGeom>
            <a:solidFill>
              <a:srgbClr val="1CABE2">
                <a:alpha val="100000"/>
              </a:srgbClr>
            </a:solidFill>
          </p:spPr>
          <p:txBody>
            <a:bodyPr/>
            <a:lstStyle/>
            <a:p/>
          </p:txBody>
        </p:sp>
        <p:sp>
          <p:nvSpPr>
            <p:cNvPr id="29" name="rc29"/>
            <p:cNvSpPr/>
            <p:nvPr/>
          </p:nvSpPr>
          <p:spPr>
            <a:xfrm>
              <a:off x="2405264" y="2857376"/>
              <a:ext cx="249522" cy="1245320"/>
            </a:xfrm>
            <a:prstGeom prst="rect">
              <a:avLst/>
            </a:prstGeom>
            <a:solidFill>
              <a:srgbClr val="80BD41">
                <a:alpha val="100000"/>
              </a:srgbClr>
            </a:solidFill>
          </p:spPr>
          <p:txBody>
            <a:bodyPr/>
            <a:lstStyle/>
            <a:p/>
          </p:txBody>
        </p:sp>
        <p:sp>
          <p:nvSpPr>
            <p:cNvPr id="30" name="rc30"/>
            <p:cNvSpPr/>
            <p:nvPr/>
          </p:nvSpPr>
          <p:spPr>
            <a:xfrm>
              <a:off x="2405264" y="2703372"/>
              <a:ext cx="249522" cy="154003"/>
            </a:xfrm>
            <a:prstGeom prst="rect">
              <a:avLst/>
            </a:prstGeom>
            <a:solidFill>
              <a:srgbClr val="1CABE2">
                <a:alpha val="100000"/>
              </a:srgbClr>
            </a:solidFill>
          </p:spPr>
          <p:txBody>
            <a:bodyPr/>
            <a:lstStyle/>
            <a:p/>
          </p:txBody>
        </p:sp>
        <p:sp>
          <p:nvSpPr>
            <p:cNvPr id="31" name="rc31"/>
            <p:cNvSpPr/>
            <p:nvPr/>
          </p:nvSpPr>
          <p:spPr>
            <a:xfrm>
              <a:off x="2682512" y="2855772"/>
              <a:ext cx="249522" cy="1246925"/>
            </a:xfrm>
            <a:prstGeom prst="rect">
              <a:avLst/>
            </a:prstGeom>
            <a:solidFill>
              <a:srgbClr val="80BD41">
                <a:alpha val="100000"/>
              </a:srgbClr>
            </a:solidFill>
          </p:spPr>
          <p:txBody>
            <a:bodyPr/>
            <a:lstStyle/>
            <a:p/>
          </p:txBody>
        </p:sp>
        <p:sp>
          <p:nvSpPr>
            <p:cNvPr id="32" name="rc32"/>
            <p:cNvSpPr/>
            <p:nvPr/>
          </p:nvSpPr>
          <p:spPr>
            <a:xfrm>
              <a:off x="2682512" y="2717352"/>
              <a:ext cx="249522" cy="138419"/>
            </a:xfrm>
            <a:prstGeom prst="rect">
              <a:avLst/>
            </a:prstGeom>
            <a:solidFill>
              <a:srgbClr val="1CABE2">
                <a:alpha val="100000"/>
              </a:srgbClr>
            </a:solidFill>
          </p:spPr>
          <p:txBody>
            <a:bodyPr/>
            <a:lstStyle/>
            <a:p/>
          </p:txBody>
        </p:sp>
        <p:sp>
          <p:nvSpPr>
            <p:cNvPr id="33" name="rc33"/>
            <p:cNvSpPr/>
            <p:nvPr/>
          </p:nvSpPr>
          <p:spPr>
            <a:xfrm>
              <a:off x="2959759" y="2766624"/>
              <a:ext cx="249522" cy="1336073"/>
            </a:xfrm>
            <a:prstGeom prst="rect">
              <a:avLst/>
            </a:prstGeom>
            <a:solidFill>
              <a:srgbClr val="80BD41">
                <a:alpha val="100000"/>
              </a:srgbClr>
            </a:solidFill>
          </p:spPr>
          <p:txBody>
            <a:bodyPr/>
            <a:lstStyle/>
            <a:p/>
          </p:txBody>
        </p:sp>
        <p:sp>
          <p:nvSpPr>
            <p:cNvPr id="34" name="rc34"/>
            <p:cNvSpPr/>
            <p:nvPr/>
          </p:nvSpPr>
          <p:spPr>
            <a:xfrm>
              <a:off x="2959759" y="2634392"/>
              <a:ext cx="249522" cy="132232"/>
            </a:xfrm>
            <a:prstGeom prst="rect">
              <a:avLst/>
            </a:prstGeom>
            <a:solidFill>
              <a:srgbClr val="1CABE2">
                <a:alpha val="100000"/>
              </a:srgbClr>
            </a:solidFill>
          </p:spPr>
          <p:txBody>
            <a:bodyPr/>
            <a:lstStyle/>
            <a:p/>
          </p:txBody>
        </p:sp>
        <p:sp>
          <p:nvSpPr>
            <p:cNvPr id="35" name="rc35"/>
            <p:cNvSpPr/>
            <p:nvPr/>
          </p:nvSpPr>
          <p:spPr>
            <a:xfrm>
              <a:off x="3237007" y="2622704"/>
              <a:ext cx="249522" cy="1479993"/>
            </a:xfrm>
            <a:prstGeom prst="rect">
              <a:avLst/>
            </a:prstGeom>
            <a:solidFill>
              <a:srgbClr val="80BD41">
                <a:alpha val="100000"/>
              </a:srgbClr>
            </a:solidFill>
          </p:spPr>
          <p:txBody>
            <a:bodyPr/>
            <a:lstStyle/>
            <a:p/>
          </p:txBody>
        </p:sp>
        <p:sp>
          <p:nvSpPr>
            <p:cNvPr id="36" name="rc36"/>
            <p:cNvSpPr/>
            <p:nvPr/>
          </p:nvSpPr>
          <p:spPr>
            <a:xfrm>
              <a:off x="3237007" y="2493909"/>
              <a:ext cx="249522" cy="128794"/>
            </a:xfrm>
            <a:prstGeom prst="rect">
              <a:avLst/>
            </a:prstGeom>
            <a:solidFill>
              <a:srgbClr val="1CABE2">
                <a:alpha val="100000"/>
              </a:srgbClr>
            </a:solidFill>
          </p:spPr>
          <p:txBody>
            <a:bodyPr/>
            <a:lstStyle/>
            <a:p/>
          </p:txBody>
        </p:sp>
        <p:sp>
          <p:nvSpPr>
            <p:cNvPr id="37" name="rc37"/>
            <p:cNvSpPr/>
            <p:nvPr/>
          </p:nvSpPr>
          <p:spPr>
            <a:xfrm>
              <a:off x="3514255" y="2510409"/>
              <a:ext cx="249522" cy="1592287"/>
            </a:xfrm>
            <a:prstGeom prst="rect">
              <a:avLst/>
            </a:prstGeom>
            <a:solidFill>
              <a:srgbClr val="80BD41">
                <a:alpha val="100000"/>
              </a:srgbClr>
            </a:solidFill>
          </p:spPr>
          <p:txBody>
            <a:bodyPr/>
            <a:lstStyle/>
            <a:p/>
          </p:txBody>
        </p:sp>
        <p:sp>
          <p:nvSpPr>
            <p:cNvPr id="38" name="rc38"/>
            <p:cNvSpPr/>
            <p:nvPr/>
          </p:nvSpPr>
          <p:spPr>
            <a:xfrm>
              <a:off x="3514255" y="2390552"/>
              <a:ext cx="249522" cy="119856"/>
            </a:xfrm>
            <a:prstGeom prst="rect">
              <a:avLst/>
            </a:prstGeom>
            <a:solidFill>
              <a:srgbClr val="1CABE2">
                <a:alpha val="100000"/>
              </a:srgbClr>
            </a:solidFill>
          </p:spPr>
          <p:txBody>
            <a:bodyPr/>
            <a:lstStyle/>
            <a:p/>
          </p:txBody>
        </p:sp>
        <p:sp>
          <p:nvSpPr>
            <p:cNvPr id="39" name="rc39"/>
            <p:cNvSpPr/>
            <p:nvPr/>
          </p:nvSpPr>
          <p:spPr>
            <a:xfrm>
              <a:off x="3791502" y="2469846"/>
              <a:ext cx="249522" cy="1632850"/>
            </a:xfrm>
            <a:prstGeom prst="rect">
              <a:avLst/>
            </a:prstGeom>
            <a:solidFill>
              <a:srgbClr val="80BD41">
                <a:alpha val="100000"/>
              </a:srgbClr>
            </a:solidFill>
          </p:spPr>
          <p:txBody>
            <a:bodyPr/>
            <a:lstStyle/>
            <a:p/>
          </p:txBody>
        </p:sp>
        <p:sp>
          <p:nvSpPr>
            <p:cNvPr id="40" name="rc40"/>
            <p:cNvSpPr/>
            <p:nvPr/>
          </p:nvSpPr>
          <p:spPr>
            <a:xfrm>
              <a:off x="3791502" y="2365573"/>
              <a:ext cx="249522" cy="104273"/>
            </a:xfrm>
            <a:prstGeom prst="rect">
              <a:avLst/>
            </a:prstGeom>
            <a:solidFill>
              <a:srgbClr val="1CABE2">
                <a:alpha val="100000"/>
              </a:srgbClr>
            </a:solidFill>
          </p:spPr>
          <p:txBody>
            <a:bodyPr/>
            <a:lstStyle/>
            <a:p/>
          </p:txBody>
        </p:sp>
        <p:sp>
          <p:nvSpPr>
            <p:cNvPr id="41" name="rc41"/>
            <p:cNvSpPr/>
            <p:nvPr/>
          </p:nvSpPr>
          <p:spPr>
            <a:xfrm>
              <a:off x="4068750" y="2477867"/>
              <a:ext cx="249522" cy="1624829"/>
            </a:xfrm>
            <a:prstGeom prst="rect">
              <a:avLst/>
            </a:prstGeom>
            <a:solidFill>
              <a:srgbClr val="80BD41">
                <a:alpha val="100000"/>
              </a:srgbClr>
            </a:solidFill>
          </p:spPr>
          <p:txBody>
            <a:bodyPr/>
            <a:lstStyle/>
            <a:p/>
          </p:txBody>
        </p:sp>
        <p:sp>
          <p:nvSpPr>
            <p:cNvPr id="42" name="rc42"/>
            <p:cNvSpPr/>
            <p:nvPr/>
          </p:nvSpPr>
          <p:spPr>
            <a:xfrm>
              <a:off x="4068750" y="2374052"/>
              <a:ext cx="249522" cy="103814"/>
            </a:xfrm>
            <a:prstGeom prst="rect">
              <a:avLst/>
            </a:prstGeom>
            <a:solidFill>
              <a:srgbClr val="1CABE2">
                <a:alpha val="100000"/>
              </a:srgbClr>
            </a:solidFill>
          </p:spPr>
          <p:txBody>
            <a:bodyPr/>
            <a:lstStyle/>
            <a:p/>
          </p:txBody>
        </p:sp>
        <p:sp>
          <p:nvSpPr>
            <p:cNvPr id="43" name="rc43"/>
            <p:cNvSpPr/>
            <p:nvPr/>
          </p:nvSpPr>
          <p:spPr>
            <a:xfrm>
              <a:off x="4345998" y="2487263"/>
              <a:ext cx="249522" cy="1615433"/>
            </a:xfrm>
            <a:prstGeom prst="rect">
              <a:avLst/>
            </a:prstGeom>
            <a:solidFill>
              <a:srgbClr val="80BD41">
                <a:alpha val="100000"/>
              </a:srgbClr>
            </a:solidFill>
          </p:spPr>
          <p:txBody>
            <a:bodyPr/>
            <a:lstStyle/>
            <a:p/>
          </p:txBody>
        </p:sp>
        <p:sp>
          <p:nvSpPr>
            <p:cNvPr id="44" name="rc44"/>
            <p:cNvSpPr/>
            <p:nvPr/>
          </p:nvSpPr>
          <p:spPr>
            <a:xfrm>
              <a:off x="4345998" y="2402240"/>
              <a:ext cx="249522" cy="85022"/>
            </a:xfrm>
            <a:prstGeom prst="rect">
              <a:avLst/>
            </a:prstGeom>
            <a:solidFill>
              <a:srgbClr val="1CABE2">
                <a:alpha val="100000"/>
              </a:srgbClr>
            </a:solidFill>
          </p:spPr>
          <p:txBody>
            <a:bodyPr/>
            <a:lstStyle/>
            <a:p/>
          </p:txBody>
        </p:sp>
        <p:sp>
          <p:nvSpPr>
            <p:cNvPr id="45" name="rc45"/>
            <p:cNvSpPr/>
            <p:nvPr/>
          </p:nvSpPr>
          <p:spPr>
            <a:xfrm>
              <a:off x="4623245" y="2534931"/>
              <a:ext cx="249522" cy="1567765"/>
            </a:xfrm>
            <a:prstGeom prst="rect">
              <a:avLst/>
            </a:prstGeom>
            <a:solidFill>
              <a:srgbClr val="80BD41">
                <a:alpha val="100000"/>
              </a:srgbClr>
            </a:solidFill>
          </p:spPr>
          <p:txBody>
            <a:bodyPr/>
            <a:lstStyle/>
            <a:p/>
          </p:txBody>
        </p:sp>
        <p:sp>
          <p:nvSpPr>
            <p:cNvPr id="46" name="rc46"/>
            <p:cNvSpPr/>
            <p:nvPr/>
          </p:nvSpPr>
          <p:spPr>
            <a:xfrm>
              <a:off x="4623245" y="2452429"/>
              <a:ext cx="249522" cy="82501"/>
            </a:xfrm>
            <a:prstGeom prst="rect">
              <a:avLst/>
            </a:prstGeom>
            <a:solidFill>
              <a:srgbClr val="1CABE2">
                <a:alpha val="100000"/>
              </a:srgbClr>
            </a:solidFill>
          </p:spPr>
          <p:txBody>
            <a:bodyPr/>
            <a:lstStyle/>
            <a:p/>
          </p:txBody>
        </p:sp>
        <p:sp>
          <p:nvSpPr>
            <p:cNvPr id="47" name="rc47"/>
            <p:cNvSpPr/>
            <p:nvPr/>
          </p:nvSpPr>
          <p:spPr>
            <a:xfrm>
              <a:off x="4900493" y="2582369"/>
              <a:ext cx="249522" cy="1520327"/>
            </a:xfrm>
            <a:prstGeom prst="rect">
              <a:avLst/>
            </a:prstGeom>
            <a:solidFill>
              <a:srgbClr val="80BD41">
                <a:alpha val="100000"/>
              </a:srgbClr>
            </a:solidFill>
          </p:spPr>
          <p:txBody>
            <a:bodyPr/>
            <a:lstStyle/>
            <a:p/>
          </p:txBody>
        </p:sp>
        <p:sp>
          <p:nvSpPr>
            <p:cNvPr id="48" name="rc48"/>
            <p:cNvSpPr/>
            <p:nvPr/>
          </p:nvSpPr>
          <p:spPr>
            <a:xfrm>
              <a:off x="4900493" y="2519118"/>
              <a:ext cx="249522" cy="63251"/>
            </a:xfrm>
            <a:prstGeom prst="rect">
              <a:avLst/>
            </a:prstGeom>
            <a:solidFill>
              <a:srgbClr val="1CABE2">
                <a:alpha val="100000"/>
              </a:srgbClr>
            </a:solidFill>
          </p:spPr>
          <p:txBody>
            <a:bodyPr/>
            <a:lstStyle/>
            <a:p/>
          </p:txBody>
        </p:sp>
        <p:sp>
          <p:nvSpPr>
            <p:cNvPr id="49" name="rc49"/>
            <p:cNvSpPr/>
            <p:nvPr/>
          </p:nvSpPr>
          <p:spPr>
            <a:xfrm>
              <a:off x="5177741" y="2623850"/>
              <a:ext cx="249522" cy="1478847"/>
            </a:xfrm>
            <a:prstGeom prst="rect">
              <a:avLst/>
            </a:prstGeom>
            <a:solidFill>
              <a:srgbClr val="80BD41">
                <a:alpha val="100000"/>
              </a:srgbClr>
            </a:solidFill>
          </p:spPr>
          <p:txBody>
            <a:bodyPr/>
            <a:lstStyle/>
            <a:p/>
          </p:txBody>
        </p:sp>
        <p:sp>
          <p:nvSpPr>
            <p:cNvPr id="50" name="rc50"/>
            <p:cNvSpPr/>
            <p:nvPr/>
          </p:nvSpPr>
          <p:spPr>
            <a:xfrm>
              <a:off x="5177741" y="2562202"/>
              <a:ext cx="249522" cy="61647"/>
            </a:xfrm>
            <a:prstGeom prst="rect">
              <a:avLst/>
            </a:prstGeom>
            <a:solidFill>
              <a:srgbClr val="1CABE2">
                <a:alpha val="100000"/>
              </a:srgbClr>
            </a:solidFill>
          </p:spPr>
          <p:txBody>
            <a:bodyPr/>
            <a:lstStyle/>
            <a:p/>
          </p:txBody>
        </p:sp>
        <p:sp>
          <p:nvSpPr>
            <p:cNvPr id="51" name="rc51"/>
            <p:cNvSpPr/>
            <p:nvPr/>
          </p:nvSpPr>
          <p:spPr>
            <a:xfrm>
              <a:off x="5454988" y="2678622"/>
              <a:ext cx="249522" cy="1424075"/>
            </a:xfrm>
            <a:prstGeom prst="rect">
              <a:avLst/>
            </a:prstGeom>
            <a:solidFill>
              <a:srgbClr val="80BD41">
                <a:alpha val="100000"/>
              </a:srgbClr>
            </a:solidFill>
          </p:spPr>
          <p:txBody>
            <a:bodyPr/>
            <a:lstStyle/>
            <a:p/>
          </p:txBody>
        </p:sp>
        <p:sp>
          <p:nvSpPr>
            <p:cNvPr id="52" name="rc52"/>
            <p:cNvSpPr/>
            <p:nvPr/>
          </p:nvSpPr>
          <p:spPr>
            <a:xfrm>
              <a:off x="5454988" y="2603682"/>
              <a:ext cx="249522" cy="74939"/>
            </a:xfrm>
            <a:prstGeom prst="rect">
              <a:avLst/>
            </a:prstGeom>
            <a:solidFill>
              <a:srgbClr val="1CABE2">
                <a:alpha val="100000"/>
              </a:srgbClr>
            </a:solidFill>
          </p:spPr>
          <p:txBody>
            <a:bodyPr/>
            <a:lstStyle/>
            <a:p/>
          </p:txBody>
        </p:sp>
        <p:sp>
          <p:nvSpPr>
            <p:cNvPr id="53" name="rc53"/>
            <p:cNvSpPr/>
            <p:nvPr/>
          </p:nvSpPr>
          <p:spPr>
            <a:xfrm>
              <a:off x="5732236" y="2716893"/>
              <a:ext cx="249522" cy="1385803"/>
            </a:xfrm>
            <a:prstGeom prst="rect">
              <a:avLst/>
            </a:prstGeom>
            <a:solidFill>
              <a:srgbClr val="80BD41">
                <a:alpha val="100000"/>
              </a:srgbClr>
            </a:solidFill>
          </p:spPr>
          <p:txBody>
            <a:bodyPr/>
            <a:lstStyle/>
            <a:p/>
          </p:txBody>
        </p:sp>
        <p:sp>
          <p:nvSpPr>
            <p:cNvPr id="54" name="rc54"/>
            <p:cNvSpPr/>
            <p:nvPr/>
          </p:nvSpPr>
          <p:spPr>
            <a:xfrm>
              <a:off x="5732236" y="2644017"/>
              <a:ext cx="249522" cy="72876"/>
            </a:xfrm>
            <a:prstGeom prst="rect">
              <a:avLst/>
            </a:prstGeom>
            <a:solidFill>
              <a:srgbClr val="1CABE2">
                <a:alpha val="100000"/>
              </a:srgbClr>
            </a:solidFill>
          </p:spPr>
          <p:txBody>
            <a:bodyPr/>
            <a:lstStyle/>
            <a:p/>
          </p:txBody>
        </p:sp>
        <p:sp>
          <p:nvSpPr>
            <p:cNvPr id="55" name="rc55"/>
            <p:cNvSpPr/>
            <p:nvPr/>
          </p:nvSpPr>
          <p:spPr>
            <a:xfrm>
              <a:off x="6009484" y="2761124"/>
              <a:ext cx="249522" cy="1341573"/>
            </a:xfrm>
            <a:prstGeom prst="rect">
              <a:avLst/>
            </a:prstGeom>
            <a:solidFill>
              <a:srgbClr val="80BD41">
                <a:alpha val="100000"/>
              </a:srgbClr>
            </a:solidFill>
          </p:spPr>
          <p:txBody>
            <a:bodyPr/>
            <a:lstStyle/>
            <a:p/>
          </p:txBody>
        </p:sp>
        <p:sp>
          <p:nvSpPr>
            <p:cNvPr id="56" name="rc56"/>
            <p:cNvSpPr/>
            <p:nvPr/>
          </p:nvSpPr>
          <p:spPr>
            <a:xfrm>
              <a:off x="6009484" y="2690539"/>
              <a:ext cx="249522" cy="70584"/>
            </a:xfrm>
            <a:prstGeom prst="rect">
              <a:avLst/>
            </a:prstGeom>
            <a:solidFill>
              <a:srgbClr val="1CABE2">
                <a:alpha val="100000"/>
              </a:srgbClr>
            </a:solidFill>
          </p:spPr>
          <p:txBody>
            <a:bodyPr/>
            <a:lstStyle/>
            <a:p/>
          </p:txBody>
        </p:sp>
        <p:sp>
          <p:nvSpPr>
            <p:cNvPr id="57" name="rc57"/>
            <p:cNvSpPr/>
            <p:nvPr/>
          </p:nvSpPr>
          <p:spPr>
            <a:xfrm>
              <a:off x="6286731" y="2792749"/>
              <a:ext cx="249522" cy="1309947"/>
            </a:xfrm>
            <a:prstGeom prst="rect">
              <a:avLst/>
            </a:prstGeom>
            <a:solidFill>
              <a:srgbClr val="80BD41">
                <a:alpha val="100000"/>
              </a:srgbClr>
            </a:solidFill>
          </p:spPr>
          <p:txBody>
            <a:bodyPr/>
            <a:lstStyle/>
            <a:p/>
          </p:txBody>
        </p:sp>
        <p:sp>
          <p:nvSpPr>
            <p:cNvPr id="58" name="rc58"/>
            <p:cNvSpPr/>
            <p:nvPr/>
          </p:nvSpPr>
          <p:spPr>
            <a:xfrm>
              <a:off x="6286731" y="2709102"/>
              <a:ext cx="249522" cy="83647"/>
            </a:xfrm>
            <a:prstGeom prst="rect">
              <a:avLst/>
            </a:prstGeom>
            <a:solidFill>
              <a:srgbClr val="1CABE2">
                <a:alpha val="100000"/>
              </a:srgbClr>
            </a:solidFill>
          </p:spPr>
          <p:txBody>
            <a:bodyPr/>
            <a:lstStyle/>
            <a:p/>
          </p:txBody>
        </p:sp>
        <p:sp>
          <p:nvSpPr>
            <p:cNvPr id="59" name="rc59"/>
            <p:cNvSpPr/>
            <p:nvPr/>
          </p:nvSpPr>
          <p:spPr>
            <a:xfrm>
              <a:off x="6563979" y="2831938"/>
              <a:ext cx="249522" cy="1270758"/>
            </a:xfrm>
            <a:prstGeom prst="rect">
              <a:avLst/>
            </a:prstGeom>
            <a:solidFill>
              <a:srgbClr val="80BD41">
                <a:alpha val="100000"/>
              </a:srgbClr>
            </a:solidFill>
          </p:spPr>
          <p:txBody>
            <a:bodyPr/>
            <a:lstStyle/>
            <a:p/>
          </p:txBody>
        </p:sp>
        <p:sp>
          <p:nvSpPr>
            <p:cNvPr id="60" name="rc60"/>
            <p:cNvSpPr/>
            <p:nvPr/>
          </p:nvSpPr>
          <p:spPr>
            <a:xfrm>
              <a:off x="6563979" y="2750811"/>
              <a:ext cx="249522" cy="81126"/>
            </a:xfrm>
            <a:prstGeom prst="rect">
              <a:avLst/>
            </a:prstGeom>
            <a:solidFill>
              <a:srgbClr val="1CABE2">
                <a:alpha val="100000"/>
              </a:srgbClr>
            </a:solidFill>
          </p:spPr>
          <p:txBody>
            <a:bodyPr/>
            <a:lstStyle/>
            <a:p/>
          </p:txBody>
        </p:sp>
        <p:sp>
          <p:nvSpPr>
            <p:cNvPr id="61" name="rc61"/>
            <p:cNvSpPr/>
            <p:nvPr/>
          </p:nvSpPr>
          <p:spPr>
            <a:xfrm>
              <a:off x="6841227" y="2888772"/>
              <a:ext cx="249522" cy="1213924"/>
            </a:xfrm>
            <a:prstGeom prst="rect">
              <a:avLst/>
            </a:prstGeom>
            <a:solidFill>
              <a:srgbClr val="80BD41">
                <a:alpha val="100000"/>
              </a:srgbClr>
            </a:solidFill>
          </p:spPr>
          <p:txBody>
            <a:bodyPr/>
            <a:lstStyle/>
            <a:p/>
          </p:txBody>
        </p:sp>
        <p:sp>
          <p:nvSpPr>
            <p:cNvPr id="62" name="rc62"/>
            <p:cNvSpPr/>
            <p:nvPr/>
          </p:nvSpPr>
          <p:spPr>
            <a:xfrm>
              <a:off x="6841227" y="2811312"/>
              <a:ext cx="249522" cy="77460"/>
            </a:xfrm>
            <a:prstGeom prst="rect">
              <a:avLst/>
            </a:prstGeom>
            <a:solidFill>
              <a:srgbClr val="1CABE2">
                <a:alpha val="100000"/>
              </a:srgbClr>
            </a:solidFill>
          </p:spPr>
          <p:txBody>
            <a:bodyPr/>
            <a:lstStyle/>
            <a:p/>
          </p:txBody>
        </p:sp>
        <p:sp>
          <p:nvSpPr>
            <p:cNvPr id="63" name="rc63"/>
            <p:cNvSpPr/>
            <p:nvPr/>
          </p:nvSpPr>
          <p:spPr>
            <a:xfrm>
              <a:off x="7118474" y="2812458"/>
              <a:ext cx="249522" cy="1290238"/>
            </a:xfrm>
            <a:prstGeom prst="rect">
              <a:avLst/>
            </a:prstGeom>
            <a:solidFill>
              <a:srgbClr val="80BD41">
                <a:alpha val="100000"/>
              </a:srgbClr>
            </a:solidFill>
          </p:spPr>
          <p:txBody>
            <a:bodyPr/>
            <a:lstStyle/>
            <a:p/>
          </p:txBody>
        </p:sp>
        <p:sp>
          <p:nvSpPr>
            <p:cNvPr id="64" name="rc64"/>
            <p:cNvSpPr/>
            <p:nvPr/>
          </p:nvSpPr>
          <p:spPr>
            <a:xfrm>
              <a:off x="7118474" y="2730185"/>
              <a:ext cx="249522" cy="82272"/>
            </a:xfrm>
            <a:prstGeom prst="rect">
              <a:avLst/>
            </a:prstGeom>
            <a:solidFill>
              <a:srgbClr val="1CABE2">
                <a:alpha val="100000"/>
              </a:srgbClr>
            </a:solidFill>
          </p:spPr>
          <p:txBody>
            <a:bodyPr/>
            <a:lstStyle/>
            <a:p/>
          </p:txBody>
        </p:sp>
        <p:sp>
          <p:nvSpPr>
            <p:cNvPr id="65" name="rc65"/>
            <p:cNvSpPr/>
            <p:nvPr/>
          </p:nvSpPr>
          <p:spPr>
            <a:xfrm>
              <a:off x="7395722" y="2970816"/>
              <a:ext cx="249522" cy="1131880"/>
            </a:xfrm>
            <a:prstGeom prst="rect">
              <a:avLst/>
            </a:prstGeom>
            <a:solidFill>
              <a:srgbClr val="80BD41">
                <a:alpha val="100000"/>
              </a:srgbClr>
            </a:solidFill>
          </p:spPr>
          <p:txBody>
            <a:bodyPr/>
            <a:lstStyle/>
            <a:p/>
          </p:txBody>
        </p:sp>
        <p:sp>
          <p:nvSpPr>
            <p:cNvPr id="66" name="rc66"/>
            <p:cNvSpPr/>
            <p:nvPr/>
          </p:nvSpPr>
          <p:spPr>
            <a:xfrm>
              <a:off x="7395722" y="2885564"/>
              <a:ext cx="249522" cy="85251"/>
            </a:xfrm>
            <a:prstGeom prst="rect">
              <a:avLst/>
            </a:prstGeom>
            <a:solidFill>
              <a:srgbClr val="1CABE2">
                <a:alpha val="100000"/>
              </a:srgbClr>
            </a:solidFill>
          </p:spPr>
          <p:txBody>
            <a:bodyPr/>
            <a:lstStyle/>
            <a:p/>
          </p:txBody>
        </p:sp>
        <p:sp>
          <p:nvSpPr>
            <p:cNvPr id="67" name="rc67"/>
            <p:cNvSpPr/>
            <p:nvPr/>
          </p:nvSpPr>
          <p:spPr>
            <a:xfrm>
              <a:off x="7672970" y="2970129"/>
              <a:ext cx="249522" cy="1132568"/>
            </a:xfrm>
            <a:prstGeom prst="rect">
              <a:avLst/>
            </a:prstGeom>
            <a:solidFill>
              <a:srgbClr val="80BD41">
                <a:alpha val="100000"/>
              </a:srgbClr>
            </a:solidFill>
          </p:spPr>
          <p:txBody>
            <a:bodyPr/>
            <a:lstStyle/>
            <a:p/>
          </p:txBody>
        </p:sp>
        <p:sp>
          <p:nvSpPr>
            <p:cNvPr id="68" name="rc68"/>
            <p:cNvSpPr/>
            <p:nvPr/>
          </p:nvSpPr>
          <p:spPr>
            <a:xfrm>
              <a:off x="7672970" y="2884877"/>
              <a:ext cx="249522" cy="85251"/>
            </a:xfrm>
            <a:prstGeom prst="rect">
              <a:avLst/>
            </a:prstGeom>
            <a:solidFill>
              <a:srgbClr val="1CABE2">
                <a:alpha val="100000"/>
              </a:srgbClr>
            </a:solidFill>
          </p:spPr>
          <p:txBody>
            <a:bodyPr/>
            <a:lstStyle/>
            <a:p/>
          </p:txBody>
        </p:sp>
        <p:sp>
          <p:nvSpPr>
            <p:cNvPr id="69" name="rc69"/>
            <p:cNvSpPr/>
            <p:nvPr/>
          </p:nvSpPr>
          <p:spPr>
            <a:xfrm>
              <a:off x="7950217" y="2980670"/>
              <a:ext cx="249522" cy="1122026"/>
            </a:xfrm>
            <a:prstGeom prst="rect">
              <a:avLst/>
            </a:prstGeom>
            <a:solidFill>
              <a:srgbClr val="80BD41">
                <a:alpha val="100000"/>
              </a:srgbClr>
            </a:solidFill>
          </p:spPr>
          <p:txBody>
            <a:bodyPr/>
            <a:lstStyle/>
            <a:p/>
          </p:txBody>
        </p:sp>
        <p:sp>
          <p:nvSpPr>
            <p:cNvPr id="70" name="rc70"/>
            <p:cNvSpPr/>
            <p:nvPr/>
          </p:nvSpPr>
          <p:spPr>
            <a:xfrm>
              <a:off x="7950217" y="2896335"/>
              <a:ext cx="249522" cy="84335"/>
            </a:xfrm>
            <a:prstGeom prst="rect">
              <a:avLst/>
            </a:prstGeom>
            <a:solidFill>
              <a:srgbClr val="1CABE2">
                <a:alpha val="100000"/>
              </a:srgbClr>
            </a:solidFill>
          </p:spPr>
          <p:txBody>
            <a:bodyPr/>
            <a:lstStyle/>
            <a:p/>
          </p:txBody>
        </p:sp>
        <p:sp>
          <p:nvSpPr>
            <p:cNvPr id="71" name="pl71"/>
            <p:cNvSpPr/>
            <p:nvPr/>
          </p:nvSpPr>
          <p:spPr>
            <a:xfrm>
              <a:off x="1421035" y="1323408"/>
              <a:ext cx="6653943" cy="347411"/>
            </a:xfrm>
            <a:custGeom>
              <a:avLst/>
              <a:pathLst>
                <a:path w="6653943" h="347411">
                  <a:moveTo>
                    <a:pt x="0" y="289509"/>
                  </a:moveTo>
                  <a:lnTo>
                    <a:pt x="277247" y="347411"/>
                  </a:lnTo>
                  <a:lnTo>
                    <a:pt x="554495" y="347411"/>
                  </a:lnTo>
                  <a:lnTo>
                    <a:pt x="831742" y="289509"/>
                  </a:lnTo>
                  <a:lnTo>
                    <a:pt x="1108990" y="202656"/>
                  </a:lnTo>
                  <a:lnTo>
                    <a:pt x="1386238" y="173705"/>
                  </a:lnTo>
                  <a:lnTo>
                    <a:pt x="1663485" y="144754"/>
                  </a:lnTo>
                  <a:lnTo>
                    <a:pt x="1940733" y="115803"/>
                  </a:lnTo>
                  <a:lnTo>
                    <a:pt x="2217981" y="86852"/>
                  </a:lnTo>
                  <a:lnTo>
                    <a:pt x="2495228" y="57901"/>
                  </a:lnTo>
                  <a:lnTo>
                    <a:pt x="2772476" y="57901"/>
                  </a:lnTo>
                  <a:lnTo>
                    <a:pt x="3049724" y="28950"/>
                  </a:lnTo>
                  <a:lnTo>
                    <a:pt x="3326971" y="28950"/>
                  </a:lnTo>
                  <a:lnTo>
                    <a:pt x="3604219" y="0"/>
                  </a:lnTo>
                  <a:lnTo>
                    <a:pt x="3881467" y="0"/>
                  </a:lnTo>
                  <a:lnTo>
                    <a:pt x="4158714" y="28950"/>
                  </a:lnTo>
                  <a:lnTo>
                    <a:pt x="4435962" y="28950"/>
                  </a:lnTo>
                  <a:lnTo>
                    <a:pt x="4713210" y="28950"/>
                  </a:lnTo>
                  <a:lnTo>
                    <a:pt x="4990457" y="57901"/>
                  </a:lnTo>
                  <a:lnTo>
                    <a:pt x="5267705" y="57901"/>
                  </a:lnTo>
                  <a:lnTo>
                    <a:pt x="5544953" y="57901"/>
                  </a:lnTo>
                  <a:lnTo>
                    <a:pt x="5822200" y="57901"/>
                  </a:lnTo>
                  <a:lnTo>
                    <a:pt x="6099448" y="86852"/>
                  </a:lnTo>
                  <a:lnTo>
                    <a:pt x="6376696" y="86852"/>
                  </a:lnTo>
                  <a:lnTo>
                    <a:pt x="6653943" y="86852"/>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1329607" y="27271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54.1</a:t>
              </a:r>
            </a:p>
          </p:txBody>
        </p:sp>
        <p:sp>
          <p:nvSpPr>
            <p:cNvPr id="83" name="tx83"/>
            <p:cNvSpPr/>
            <p:nvPr/>
          </p:nvSpPr>
          <p:spPr>
            <a:xfrm>
              <a:off x="2715845" y="25814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60.5</a:t>
              </a:r>
            </a:p>
          </p:txBody>
        </p:sp>
        <p:sp>
          <p:nvSpPr>
            <p:cNvPr id="84" name="tx84"/>
            <p:cNvSpPr/>
            <p:nvPr/>
          </p:nvSpPr>
          <p:spPr>
            <a:xfrm>
              <a:off x="4102084" y="2238401"/>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75.4</a:t>
              </a:r>
            </a:p>
          </p:txBody>
        </p:sp>
        <p:sp>
          <p:nvSpPr>
            <p:cNvPr id="85" name="tx85"/>
            <p:cNvSpPr/>
            <p:nvPr/>
          </p:nvSpPr>
          <p:spPr>
            <a:xfrm>
              <a:off x="5488322" y="24677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65.4</a:t>
              </a:r>
            </a:p>
          </p:txBody>
        </p:sp>
        <p:sp>
          <p:nvSpPr>
            <p:cNvPr id="86" name="tx86"/>
            <p:cNvSpPr/>
            <p:nvPr/>
          </p:nvSpPr>
          <p:spPr>
            <a:xfrm>
              <a:off x="6636489" y="261488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87" name="tx87"/>
            <p:cNvSpPr/>
            <p:nvPr/>
          </p:nvSpPr>
          <p:spPr>
            <a:xfrm>
              <a:off x="6874560" y="26753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56.4</a:t>
              </a:r>
            </a:p>
          </p:txBody>
        </p:sp>
        <p:sp>
          <p:nvSpPr>
            <p:cNvPr id="88" name="tx88"/>
            <p:cNvSpPr/>
            <p:nvPr/>
          </p:nvSpPr>
          <p:spPr>
            <a:xfrm>
              <a:off x="7151808" y="25940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59.9</a:t>
              </a:r>
            </a:p>
          </p:txBody>
        </p:sp>
        <p:sp>
          <p:nvSpPr>
            <p:cNvPr id="89" name="tx89"/>
            <p:cNvSpPr/>
            <p:nvPr/>
          </p:nvSpPr>
          <p:spPr>
            <a:xfrm>
              <a:off x="7429055" y="27495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53.1</a:t>
              </a:r>
            </a:p>
          </p:txBody>
        </p:sp>
        <p:sp>
          <p:nvSpPr>
            <p:cNvPr id="90" name="tx90"/>
            <p:cNvSpPr/>
            <p:nvPr/>
          </p:nvSpPr>
          <p:spPr>
            <a:xfrm>
              <a:off x="7706303" y="27489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53.1</a:t>
              </a:r>
            </a:p>
          </p:txBody>
        </p:sp>
        <p:sp>
          <p:nvSpPr>
            <p:cNvPr id="91" name="tx91"/>
            <p:cNvSpPr/>
            <p:nvPr/>
          </p:nvSpPr>
          <p:spPr>
            <a:xfrm>
              <a:off x="7983551" y="27601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52.6</a:t>
              </a:r>
            </a:p>
          </p:txBody>
        </p:sp>
        <p:sp>
          <p:nvSpPr>
            <p:cNvPr id="92" name="pl92"/>
            <p:cNvSpPr/>
            <p:nvPr/>
          </p:nvSpPr>
          <p:spPr>
            <a:xfrm>
              <a:off x="1421035"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5345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46.5</a:t>
              </a:r>
            </a:p>
          </p:txBody>
        </p:sp>
        <p:sp>
          <p:nvSpPr>
            <p:cNvPr id="103" name="tx103"/>
            <p:cNvSpPr/>
            <p:nvPr/>
          </p:nvSpPr>
          <p:spPr>
            <a:xfrm>
              <a:off x="1355732" y="29147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04" name="tx104"/>
            <p:cNvSpPr/>
            <p:nvPr/>
          </p:nvSpPr>
          <p:spPr>
            <a:xfrm>
              <a:off x="2715845" y="3444461"/>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54.4</a:t>
              </a:r>
            </a:p>
          </p:txBody>
        </p:sp>
        <p:sp>
          <p:nvSpPr>
            <p:cNvPr id="105" name="tx105"/>
            <p:cNvSpPr/>
            <p:nvPr/>
          </p:nvSpPr>
          <p:spPr>
            <a:xfrm>
              <a:off x="2781148" y="2751514"/>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06" name="tx106"/>
            <p:cNvSpPr/>
            <p:nvPr/>
          </p:nvSpPr>
          <p:spPr>
            <a:xfrm>
              <a:off x="4102084" y="32552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70.9</a:t>
              </a:r>
            </a:p>
          </p:txBody>
        </p:sp>
        <p:sp>
          <p:nvSpPr>
            <p:cNvPr id="107" name="tx107"/>
            <p:cNvSpPr/>
            <p:nvPr/>
          </p:nvSpPr>
          <p:spPr>
            <a:xfrm>
              <a:off x="4128209" y="2391187"/>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08" name="tx108"/>
            <p:cNvSpPr/>
            <p:nvPr/>
          </p:nvSpPr>
          <p:spPr>
            <a:xfrm>
              <a:off x="5488322" y="33556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62.1</a:t>
              </a:r>
            </a:p>
          </p:txBody>
        </p:sp>
        <p:sp>
          <p:nvSpPr>
            <p:cNvPr id="109" name="tx109"/>
            <p:cNvSpPr/>
            <p:nvPr/>
          </p:nvSpPr>
          <p:spPr>
            <a:xfrm>
              <a:off x="5514447" y="260605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0" name="tx110"/>
            <p:cNvSpPr/>
            <p:nvPr/>
          </p:nvSpPr>
          <p:spPr>
            <a:xfrm>
              <a:off x="6597312" y="3433462"/>
              <a:ext cx="182855"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55.5</a:t>
              </a:r>
            </a:p>
          </p:txBody>
        </p:sp>
        <p:sp>
          <p:nvSpPr>
            <p:cNvPr id="111" name="tx111"/>
            <p:cNvSpPr/>
            <p:nvPr/>
          </p:nvSpPr>
          <p:spPr>
            <a:xfrm>
              <a:off x="6623438" y="275628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2" name="tx112"/>
            <p:cNvSpPr/>
            <p:nvPr/>
          </p:nvSpPr>
          <p:spPr>
            <a:xfrm>
              <a:off x="6913737" y="346064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3" name="tx113"/>
            <p:cNvSpPr/>
            <p:nvPr/>
          </p:nvSpPr>
          <p:spPr>
            <a:xfrm>
              <a:off x="6900686" y="281494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4" name="tx114"/>
            <p:cNvSpPr/>
            <p:nvPr/>
          </p:nvSpPr>
          <p:spPr>
            <a:xfrm>
              <a:off x="7151808" y="34224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56.3</a:t>
              </a:r>
            </a:p>
          </p:txBody>
        </p:sp>
        <p:sp>
          <p:nvSpPr>
            <p:cNvPr id="115" name="tx115"/>
            <p:cNvSpPr/>
            <p:nvPr/>
          </p:nvSpPr>
          <p:spPr>
            <a:xfrm>
              <a:off x="7177933" y="273622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6" name="tx116"/>
            <p:cNvSpPr/>
            <p:nvPr/>
          </p:nvSpPr>
          <p:spPr>
            <a:xfrm>
              <a:off x="7429055" y="35017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17" name="tx117"/>
            <p:cNvSpPr/>
            <p:nvPr/>
          </p:nvSpPr>
          <p:spPr>
            <a:xfrm>
              <a:off x="7455181" y="289309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18" name="tx118"/>
            <p:cNvSpPr/>
            <p:nvPr/>
          </p:nvSpPr>
          <p:spPr>
            <a:xfrm>
              <a:off x="7706303" y="35013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19" name="tx119"/>
            <p:cNvSpPr/>
            <p:nvPr/>
          </p:nvSpPr>
          <p:spPr>
            <a:xfrm>
              <a:off x="7732429" y="289240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0" name="tx120"/>
            <p:cNvSpPr/>
            <p:nvPr/>
          </p:nvSpPr>
          <p:spPr>
            <a:xfrm>
              <a:off x="8022728" y="350663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21" name="tx121"/>
            <p:cNvSpPr/>
            <p:nvPr/>
          </p:nvSpPr>
          <p:spPr>
            <a:xfrm>
              <a:off x="8009676" y="290340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047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7588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10059"/>
              <a:ext cx="201456" cy="201456"/>
            </a:xfrm>
            <a:prstGeom prst="rect">
              <a:avLst/>
            </a:prstGeom>
            <a:solidFill>
              <a:srgbClr val="1CABE2">
                <a:alpha val="100000"/>
              </a:srgbClr>
            </a:solidFill>
          </p:spPr>
          <p:txBody>
            <a:bodyPr/>
            <a:lstStyle/>
            <a:p/>
          </p:txBody>
        </p:sp>
        <p:sp>
          <p:nvSpPr>
            <p:cNvPr id="145" name="rc145"/>
            <p:cNvSpPr/>
            <p:nvPr/>
          </p:nvSpPr>
          <p:spPr>
            <a:xfrm>
              <a:off x="6014964" y="5010059"/>
              <a:ext cx="201456" cy="201456"/>
            </a:xfrm>
            <a:prstGeom prst="rect">
              <a:avLst/>
            </a:prstGeom>
            <a:solidFill>
              <a:srgbClr val="80BD41">
                <a:alpha val="100000"/>
              </a:srgbClr>
            </a:solidFill>
          </p:spPr>
          <p:txBody>
            <a:bodyPr/>
            <a:lstStyle/>
            <a:p/>
          </p:txBody>
        </p:sp>
        <p:sp>
          <p:nvSpPr>
            <p:cNvPr id="146" name="tx146"/>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661760"/>
              <a:ext cx="140742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Ireland, 2000-2024</a:t>
              </a:r>
            </a:p>
          </p:txBody>
        </p:sp>
        <p:sp>
          <p:nvSpPr>
            <p:cNvPr id="150" name="pl150"/>
            <p:cNvSpPr/>
            <p:nvPr/>
          </p:nvSpPr>
          <p:spPr>
            <a:xfrm>
              <a:off x="241082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63992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86902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253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7544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9835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889059"/>
              <a:ext cx="6180179" cy="167191"/>
            </a:xfrm>
            <a:prstGeom prst="rect">
              <a:avLst/>
            </a:prstGeom>
            <a:solidFill>
              <a:srgbClr val="80BD41">
                <a:alpha val="100000"/>
              </a:srgbClr>
            </a:solidFill>
          </p:spPr>
          <p:txBody>
            <a:bodyPr/>
            <a:lstStyle/>
            <a:p/>
          </p:txBody>
        </p:sp>
        <p:sp>
          <p:nvSpPr>
            <p:cNvPr id="161" name="rc161"/>
            <p:cNvSpPr/>
            <p:nvPr/>
          </p:nvSpPr>
          <p:spPr>
            <a:xfrm>
              <a:off x="7476453" y="5889059"/>
              <a:ext cx="394550" cy="167191"/>
            </a:xfrm>
            <a:prstGeom prst="rect">
              <a:avLst/>
            </a:prstGeom>
            <a:solidFill>
              <a:srgbClr val="1CABE2">
                <a:alpha val="100000"/>
              </a:srgbClr>
            </a:solidFill>
          </p:spPr>
          <p:txBody>
            <a:bodyPr/>
            <a:lstStyle/>
            <a:p/>
          </p:txBody>
        </p:sp>
        <p:sp>
          <p:nvSpPr>
            <p:cNvPr id="162" name="rc162"/>
            <p:cNvSpPr/>
            <p:nvPr/>
          </p:nvSpPr>
          <p:spPr>
            <a:xfrm>
              <a:off x="1296273" y="5680069"/>
              <a:ext cx="5508105" cy="167191"/>
            </a:xfrm>
            <a:prstGeom prst="rect">
              <a:avLst/>
            </a:prstGeom>
            <a:solidFill>
              <a:srgbClr val="80BD41">
                <a:alpha val="100000"/>
              </a:srgbClr>
            </a:solidFill>
          </p:spPr>
          <p:txBody>
            <a:bodyPr/>
            <a:lstStyle/>
            <a:p/>
          </p:txBody>
        </p:sp>
        <p:sp>
          <p:nvSpPr>
            <p:cNvPr id="163" name="rc163"/>
            <p:cNvSpPr/>
            <p:nvPr/>
          </p:nvSpPr>
          <p:spPr>
            <a:xfrm>
              <a:off x="6804379" y="5680069"/>
              <a:ext cx="414612" cy="167191"/>
            </a:xfrm>
            <a:prstGeom prst="rect">
              <a:avLst/>
            </a:prstGeom>
            <a:solidFill>
              <a:srgbClr val="1CABE2">
                <a:alpha val="100000"/>
              </a:srgbClr>
            </a:solidFill>
          </p:spPr>
          <p:txBody>
            <a:bodyPr/>
            <a:lstStyle/>
            <a:p/>
          </p:txBody>
        </p:sp>
        <p:sp>
          <p:nvSpPr>
            <p:cNvPr id="164" name="rc164"/>
            <p:cNvSpPr/>
            <p:nvPr/>
          </p:nvSpPr>
          <p:spPr>
            <a:xfrm>
              <a:off x="1296273" y="5471080"/>
              <a:ext cx="5456836" cy="167191"/>
            </a:xfrm>
            <a:prstGeom prst="rect">
              <a:avLst/>
            </a:prstGeom>
            <a:solidFill>
              <a:srgbClr val="80BD41">
                <a:alpha val="100000"/>
              </a:srgbClr>
            </a:solidFill>
          </p:spPr>
          <p:txBody>
            <a:bodyPr/>
            <a:lstStyle/>
            <a:p/>
          </p:txBody>
        </p:sp>
        <p:sp>
          <p:nvSpPr>
            <p:cNvPr id="165" name="rc165"/>
            <p:cNvSpPr/>
            <p:nvPr/>
          </p:nvSpPr>
          <p:spPr>
            <a:xfrm>
              <a:off x="6753110" y="5471080"/>
              <a:ext cx="410154" cy="167191"/>
            </a:xfrm>
            <a:prstGeom prst="rect">
              <a:avLst/>
            </a:prstGeom>
            <a:solidFill>
              <a:srgbClr val="1CABE2">
                <a:alpha val="100000"/>
              </a:srgbClr>
            </a:solidFill>
          </p:spPr>
          <p:txBody>
            <a:bodyPr/>
            <a:lstStyle/>
            <a:p/>
          </p:txBody>
        </p:sp>
        <p:sp>
          <p:nvSpPr>
            <p:cNvPr id="166" name="tx166"/>
            <p:cNvSpPr/>
            <p:nvPr/>
          </p:nvSpPr>
          <p:spPr>
            <a:xfrm>
              <a:off x="8135431" y="5929518"/>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a:t>
              </a:r>
            </a:p>
          </p:txBody>
        </p:sp>
        <p:sp>
          <p:nvSpPr>
            <p:cNvPr id="167" name="tx167"/>
            <p:cNvSpPr/>
            <p:nvPr/>
          </p:nvSpPr>
          <p:spPr>
            <a:xfrm>
              <a:off x="7402601"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53.1</a:t>
              </a:r>
            </a:p>
          </p:txBody>
        </p:sp>
        <p:sp>
          <p:nvSpPr>
            <p:cNvPr id="168" name="tx168"/>
            <p:cNvSpPr/>
            <p:nvPr/>
          </p:nvSpPr>
          <p:spPr>
            <a:xfrm>
              <a:off x="7345258"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52.6</a:t>
              </a:r>
            </a:p>
          </p:txBody>
        </p:sp>
        <p:sp>
          <p:nvSpPr>
            <p:cNvPr id="169" name="tx169"/>
            <p:cNvSpPr/>
            <p:nvPr/>
          </p:nvSpPr>
          <p:spPr>
            <a:xfrm>
              <a:off x="4280869" y="5933591"/>
              <a:ext cx="21098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55.5</a:t>
              </a:r>
            </a:p>
          </p:txBody>
        </p:sp>
        <p:sp>
          <p:nvSpPr>
            <p:cNvPr id="170" name="tx170"/>
            <p:cNvSpPr/>
            <p:nvPr/>
          </p:nvSpPr>
          <p:spPr>
            <a:xfrm>
              <a:off x="7598379"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71" name="tx171"/>
            <p:cNvSpPr/>
            <p:nvPr/>
          </p:nvSpPr>
          <p:spPr>
            <a:xfrm>
              <a:off x="394483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49.4</a:t>
              </a:r>
            </a:p>
          </p:txBody>
        </p:sp>
        <p:sp>
          <p:nvSpPr>
            <p:cNvPr id="172" name="tx172"/>
            <p:cNvSpPr/>
            <p:nvPr/>
          </p:nvSpPr>
          <p:spPr>
            <a:xfrm>
              <a:off x="6936337"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73" name="tx173"/>
            <p:cNvSpPr/>
            <p:nvPr/>
          </p:nvSpPr>
          <p:spPr>
            <a:xfrm>
              <a:off x="3964402" y="55142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74" name="tx174"/>
            <p:cNvSpPr/>
            <p:nvPr/>
          </p:nvSpPr>
          <p:spPr>
            <a:xfrm>
              <a:off x="6882838"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75" name="tx17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44767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0" name="tx180"/>
            <p:cNvSpPr/>
            <p:nvPr/>
          </p:nvSpPr>
          <p:spPr>
            <a:xfrm>
              <a:off x="567677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1" name="tx181"/>
            <p:cNvSpPr/>
            <p:nvPr/>
          </p:nvSpPr>
          <p:spPr>
            <a:xfrm>
              <a:off x="790587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2" name="tx182"/>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3" name="tx18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(93%) was relatively constant within 1% compared to 2019 (94%).
The number of children vaccinated with DTP1 decreased 12% compared to in 2019.
The number of surviving infants decreased approximately 11%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Ireland</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371413"/>
            </a:xfrm>
            <a:custGeom>
              <a:avLst/>
              <a:pathLst>
                <a:path w="3397293" h="371413">
                  <a:moveTo>
                    <a:pt x="0" y="285702"/>
                  </a:moveTo>
                  <a:lnTo>
                    <a:pt x="141553" y="342843"/>
                  </a:lnTo>
                  <a:lnTo>
                    <a:pt x="283107" y="371413"/>
                  </a:lnTo>
                  <a:lnTo>
                    <a:pt x="424661" y="285702"/>
                  </a:lnTo>
                  <a:lnTo>
                    <a:pt x="566215" y="199991"/>
                  </a:lnTo>
                  <a:lnTo>
                    <a:pt x="707769" y="171421"/>
                  </a:lnTo>
                  <a:lnTo>
                    <a:pt x="849323" y="142851"/>
                  </a:lnTo>
                  <a:lnTo>
                    <a:pt x="990877" y="114281"/>
                  </a:lnTo>
                  <a:lnTo>
                    <a:pt x="1132431" y="85710"/>
                  </a:lnTo>
                  <a:lnTo>
                    <a:pt x="1273984" y="57140"/>
                  </a:lnTo>
                  <a:lnTo>
                    <a:pt x="1415538" y="57140"/>
                  </a:lnTo>
                  <a:lnTo>
                    <a:pt x="1557092" y="28570"/>
                  </a:lnTo>
                  <a:lnTo>
                    <a:pt x="1698646" y="28570"/>
                  </a:lnTo>
                  <a:lnTo>
                    <a:pt x="1840200" y="0"/>
                  </a:lnTo>
                  <a:lnTo>
                    <a:pt x="1981754" y="0"/>
                  </a:lnTo>
                  <a:lnTo>
                    <a:pt x="2123308" y="28570"/>
                  </a:lnTo>
                  <a:lnTo>
                    <a:pt x="2264862" y="28570"/>
                  </a:lnTo>
                  <a:lnTo>
                    <a:pt x="2406416" y="28570"/>
                  </a:lnTo>
                  <a:lnTo>
                    <a:pt x="2547969" y="57140"/>
                  </a:lnTo>
                  <a:lnTo>
                    <a:pt x="2689523" y="57140"/>
                  </a:lnTo>
                  <a:lnTo>
                    <a:pt x="2831077" y="57140"/>
                  </a:lnTo>
                  <a:lnTo>
                    <a:pt x="2972631" y="57140"/>
                  </a:lnTo>
                  <a:lnTo>
                    <a:pt x="3114185" y="85710"/>
                  </a:lnTo>
                  <a:lnTo>
                    <a:pt x="3255739" y="85710"/>
                  </a:lnTo>
                  <a:lnTo>
                    <a:pt x="3397293" y="11428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371413"/>
            </a:xfrm>
            <a:custGeom>
              <a:avLst/>
              <a:pathLst>
                <a:path w="3397293" h="371413">
                  <a:moveTo>
                    <a:pt x="0" y="285702"/>
                  </a:moveTo>
                  <a:lnTo>
                    <a:pt x="141553" y="342843"/>
                  </a:lnTo>
                  <a:lnTo>
                    <a:pt x="283107" y="371413"/>
                  </a:lnTo>
                  <a:lnTo>
                    <a:pt x="424661" y="285702"/>
                  </a:lnTo>
                  <a:lnTo>
                    <a:pt x="566215" y="199991"/>
                  </a:lnTo>
                  <a:lnTo>
                    <a:pt x="707769" y="171421"/>
                  </a:lnTo>
                  <a:lnTo>
                    <a:pt x="849323" y="142851"/>
                  </a:lnTo>
                  <a:lnTo>
                    <a:pt x="990877" y="114281"/>
                  </a:lnTo>
                  <a:lnTo>
                    <a:pt x="1132431" y="85710"/>
                  </a:lnTo>
                  <a:lnTo>
                    <a:pt x="1273984" y="57140"/>
                  </a:lnTo>
                  <a:lnTo>
                    <a:pt x="1415538" y="57140"/>
                  </a:lnTo>
                  <a:lnTo>
                    <a:pt x="1557092" y="28570"/>
                  </a:lnTo>
                  <a:lnTo>
                    <a:pt x="1698646" y="28570"/>
                  </a:lnTo>
                  <a:lnTo>
                    <a:pt x="1840200" y="0"/>
                  </a:lnTo>
                  <a:lnTo>
                    <a:pt x="1981754" y="0"/>
                  </a:lnTo>
                  <a:lnTo>
                    <a:pt x="2123308" y="28570"/>
                  </a:lnTo>
                  <a:lnTo>
                    <a:pt x="2264862" y="28570"/>
                  </a:lnTo>
                  <a:lnTo>
                    <a:pt x="2406416" y="28570"/>
                  </a:lnTo>
                  <a:lnTo>
                    <a:pt x="2547969" y="57140"/>
                  </a:lnTo>
                  <a:lnTo>
                    <a:pt x="2689523" y="57140"/>
                  </a:lnTo>
                  <a:lnTo>
                    <a:pt x="2831077" y="57140"/>
                  </a:lnTo>
                  <a:lnTo>
                    <a:pt x="2972631" y="57140"/>
                  </a:lnTo>
                  <a:lnTo>
                    <a:pt x="3114185" y="85710"/>
                  </a:lnTo>
                  <a:lnTo>
                    <a:pt x="3255739" y="85710"/>
                  </a:lnTo>
                  <a:lnTo>
                    <a:pt x="3397293" y="11428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371413"/>
            </a:xfrm>
            <a:custGeom>
              <a:avLst/>
              <a:pathLst>
                <a:path w="3397293" h="371413">
                  <a:moveTo>
                    <a:pt x="0" y="285702"/>
                  </a:moveTo>
                  <a:lnTo>
                    <a:pt x="141553" y="342843"/>
                  </a:lnTo>
                  <a:lnTo>
                    <a:pt x="283107" y="371413"/>
                  </a:lnTo>
                  <a:lnTo>
                    <a:pt x="424661" y="285702"/>
                  </a:lnTo>
                  <a:lnTo>
                    <a:pt x="566215" y="199991"/>
                  </a:lnTo>
                  <a:lnTo>
                    <a:pt x="707769" y="171421"/>
                  </a:lnTo>
                  <a:lnTo>
                    <a:pt x="849323" y="142851"/>
                  </a:lnTo>
                  <a:lnTo>
                    <a:pt x="990877" y="114281"/>
                  </a:lnTo>
                  <a:lnTo>
                    <a:pt x="1132431" y="85710"/>
                  </a:lnTo>
                  <a:lnTo>
                    <a:pt x="1273984" y="57140"/>
                  </a:lnTo>
                  <a:lnTo>
                    <a:pt x="1415538" y="57140"/>
                  </a:lnTo>
                  <a:lnTo>
                    <a:pt x="1557092" y="28570"/>
                  </a:lnTo>
                  <a:lnTo>
                    <a:pt x="1698646" y="28570"/>
                  </a:lnTo>
                  <a:lnTo>
                    <a:pt x="1840200" y="0"/>
                  </a:lnTo>
                  <a:lnTo>
                    <a:pt x="1981754" y="0"/>
                  </a:lnTo>
                  <a:lnTo>
                    <a:pt x="2123308" y="28570"/>
                  </a:lnTo>
                  <a:lnTo>
                    <a:pt x="2264862" y="28570"/>
                  </a:lnTo>
                  <a:lnTo>
                    <a:pt x="2406416" y="28570"/>
                  </a:lnTo>
                  <a:lnTo>
                    <a:pt x="2547969" y="57140"/>
                  </a:lnTo>
                  <a:lnTo>
                    <a:pt x="2689523" y="57140"/>
                  </a:lnTo>
                  <a:lnTo>
                    <a:pt x="2831077" y="57140"/>
                  </a:lnTo>
                  <a:lnTo>
                    <a:pt x="2972631" y="57140"/>
                  </a:lnTo>
                  <a:lnTo>
                    <a:pt x="3114185" y="85710"/>
                  </a:lnTo>
                  <a:lnTo>
                    <a:pt x="3255739" y="85710"/>
                  </a:lnTo>
                  <a:lnTo>
                    <a:pt x="3397293" y="11428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43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43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0017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6262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81488" y="4831778"/>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Ireland</a:t>
              </a:r>
            </a:p>
          </p:txBody>
        </p:sp>
        <p:sp>
          <p:nvSpPr>
            <p:cNvPr id="60" name="tx60"/>
            <p:cNvSpPr/>
            <p:nvPr/>
          </p:nvSpPr>
          <p:spPr>
            <a:xfrm>
              <a:off x="246727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2972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08113" y="472419"/>
              <a:ext cx="24229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Ireland, 2000-2024</a:t>
              </a:r>
            </a:p>
          </p:txBody>
        </p:sp>
        <p:sp>
          <p:nvSpPr>
            <p:cNvPr id="63" name="pl63"/>
            <p:cNvSpPr/>
            <p:nvPr/>
          </p:nvSpPr>
          <p:spPr>
            <a:xfrm>
              <a:off x="5267799" y="36924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38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617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848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79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0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04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271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02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73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96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019483"/>
              <a:ext cx="3397293" cy="1499938"/>
            </a:xfrm>
            <a:custGeom>
              <a:avLst/>
              <a:pathLst>
                <a:path w="3397293" h="1499938">
                  <a:moveTo>
                    <a:pt x="0" y="1153798"/>
                  </a:moveTo>
                  <a:lnTo>
                    <a:pt x="141553" y="1384558"/>
                  </a:lnTo>
                  <a:lnTo>
                    <a:pt x="283107" y="1499938"/>
                  </a:lnTo>
                  <a:lnTo>
                    <a:pt x="424661" y="1153798"/>
                  </a:lnTo>
                  <a:lnTo>
                    <a:pt x="566215" y="807659"/>
                  </a:lnTo>
                  <a:lnTo>
                    <a:pt x="707769" y="692279"/>
                  </a:lnTo>
                  <a:lnTo>
                    <a:pt x="849323" y="576899"/>
                  </a:lnTo>
                  <a:lnTo>
                    <a:pt x="990877" y="461519"/>
                  </a:lnTo>
                  <a:lnTo>
                    <a:pt x="1132431" y="346139"/>
                  </a:lnTo>
                  <a:lnTo>
                    <a:pt x="1273984" y="230759"/>
                  </a:lnTo>
                  <a:lnTo>
                    <a:pt x="1415538" y="230759"/>
                  </a:lnTo>
                  <a:lnTo>
                    <a:pt x="1557092" y="115379"/>
                  </a:lnTo>
                  <a:lnTo>
                    <a:pt x="1698646" y="115379"/>
                  </a:lnTo>
                  <a:lnTo>
                    <a:pt x="1840200" y="0"/>
                  </a:lnTo>
                  <a:lnTo>
                    <a:pt x="1981754" y="0"/>
                  </a:lnTo>
                  <a:lnTo>
                    <a:pt x="2123308" y="115379"/>
                  </a:lnTo>
                  <a:lnTo>
                    <a:pt x="2264862" y="115379"/>
                  </a:lnTo>
                  <a:lnTo>
                    <a:pt x="2406416" y="115379"/>
                  </a:lnTo>
                  <a:lnTo>
                    <a:pt x="2547969" y="230759"/>
                  </a:lnTo>
                  <a:lnTo>
                    <a:pt x="2689523" y="230759"/>
                  </a:lnTo>
                  <a:lnTo>
                    <a:pt x="2831077" y="230759"/>
                  </a:lnTo>
                  <a:lnTo>
                    <a:pt x="2972631" y="230759"/>
                  </a:lnTo>
                  <a:lnTo>
                    <a:pt x="3114185" y="346139"/>
                  </a:lnTo>
                  <a:lnTo>
                    <a:pt x="3255739" y="346139"/>
                  </a:lnTo>
                  <a:lnTo>
                    <a:pt x="3397293" y="46151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0242"/>
              <a:ext cx="3397293" cy="1615318"/>
            </a:xfrm>
            <a:custGeom>
              <a:avLst/>
              <a:pathLst>
                <a:path w="3397293" h="1615318">
                  <a:moveTo>
                    <a:pt x="0" y="1615318"/>
                  </a:moveTo>
                  <a:lnTo>
                    <a:pt x="141553" y="1615318"/>
                  </a:lnTo>
                  <a:lnTo>
                    <a:pt x="283107" y="1615318"/>
                  </a:lnTo>
                  <a:lnTo>
                    <a:pt x="424661" y="1384558"/>
                  </a:lnTo>
                  <a:lnTo>
                    <a:pt x="566215" y="1153798"/>
                  </a:lnTo>
                  <a:lnTo>
                    <a:pt x="707769" y="1038418"/>
                  </a:lnTo>
                  <a:lnTo>
                    <a:pt x="849323" y="923038"/>
                  </a:lnTo>
                  <a:lnTo>
                    <a:pt x="990877" y="923038"/>
                  </a:lnTo>
                  <a:lnTo>
                    <a:pt x="1132431" y="576899"/>
                  </a:lnTo>
                  <a:lnTo>
                    <a:pt x="1273984" y="346139"/>
                  </a:lnTo>
                  <a:lnTo>
                    <a:pt x="1415538" y="346139"/>
                  </a:lnTo>
                  <a:lnTo>
                    <a:pt x="1557092" y="230759"/>
                  </a:lnTo>
                  <a:lnTo>
                    <a:pt x="1698646" y="230759"/>
                  </a:lnTo>
                  <a:lnTo>
                    <a:pt x="1840200" y="346139"/>
                  </a:lnTo>
                  <a:lnTo>
                    <a:pt x="1981754" y="230759"/>
                  </a:lnTo>
                  <a:lnTo>
                    <a:pt x="2123308" y="115379"/>
                  </a:lnTo>
                  <a:lnTo>
                    <a:pt x="2264862" y="0"/>
                  </a:lnTo>
                  <a:lnTo>
                    <a:pt x="2406416" y="0"/>
                  </a:lnTo>
                  <a:lnTo>
                    <a:pt x="2547969" y="0"/>
                  </a:lnTo>
                  <a:lnTo>
                    <a:pt x="2689523" y="0"/>
                  </a:lnTo>
                  <a:lnTo>
                    <a:pt x="2831077" y="346139"/>
                  </a:lnTo>
                  <a:lnTo>
                    <a:pt x="2972631" y="461519"/>
                  </a:lnTo>
                  <a:lnTo>
                    <a:pt x="3114185" y="115379"/>
                  </a:lnTo>
                  <a:lnTo>
                    <a:pt x="3255739" y="230759"/>
                  </a:lnTo>
                  <a:lnTo>
                    <a:pt x="3397293" y="11537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134862"/>
              <a:ext cx="3397293" cy="346139"/>
            </a:xfrm>
            <a:custGeom>
              <a:avLst/>
              <a:pathLst>
                <a:path w="3397293" h="346139">
                  <a:moveTo>
                    <a:pt x="0" y="346139"/>
                  </a:moveTo>
                  <a:lnTo>
                    <a:pt x="141553" y="230759"/>
                  </a:lnTo>
                  <a:lnTo>
                    <a:pt x="283107" y="115379"/>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5379"/>
                  </a:lnTo>
                  <a:lnTo>
                    <a:pt x="1981754" y="115379"/>
                  </a:lnTo>
                  <a:lnTo>
                    <a:pt x="2123308" y="115379"/>
                  </a:lnTo>
                  <a:lnTo>
                    <a:pt x="2264862" y="115379"/>
                  </a:lnTo>
                  <a:lnTo>
                    <a:pt x="2406416" y="115379"/>
                  </a:lnTo>
                  <a:lnTo>
                    <a:pt x="2547969" y="115379"/>
                  </a:lnTo>
                  <a:lnTo>
                    <a:pt x="2689523" y="115379"/>
                  </a:lnTo>
                  <a:lnTo>
                    <a:pt x="2831077" y="230759"/>
                  </a:lnTo>
                  <a:lnTo>
                    <a:pt x="2972631" y="115379"/>
                  </a:lnTo>
                  <a:lnTo>
                    <a:pt x="3114185" y="115379"/>
                  </a:lnTo>
                  <a:lnTo>
                    <a:pt x="3255739" y="230759"/>
                  </a:lnTo>
                  <a:lnTo>
                    <a:pt x="3397293" y="23075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024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019483"/>
              <a:ext cx="3397293" cy="1499938"/>
            </a:xfrm>
            <a:custGeom>
              <a:avLst/>
              <a:pathLst>
                <a:path w="3397293" h="1499938">
                  <a:moveTo>
                    <a:pt x="0" y="1153798"/>
                  </a:moveTo>
                  <a:lnTo>
                    <a:pt x="141553" y="1384558"/>
                  </a:lnTo>
                  <a:lnTo>
                    <a:pt x="283107" y="1499938"/>
                  </a:lnTo>
                  <a:lnTo>
                    <a:pt x="424661" y="1153798"/>
                  </a:lnTo>
                  <a:lnTo>
                    <a:pt x="566215" y="807659"/>
                  </a:lnTo>
                  <a:lnTo>
                    <a:pt x="707769" y="692279"/>
                  </a:lnTo>
                  <a:lnTo>
                    <a:pt x="849323" y="576899"/>
                  </a:lnTo>
                  <a:lnTo>
                    <a:pt x="990877" y="461519"/>
                  </a:lnTo>
                  <a:lnTo>
                    <a:pt x="1132431" y="346139"/>
                  </a:lnTo>
                  <a:lnTo>
                    <a:pt x="1273984" y="230759"/>
                  </a:lnTo>
                  <a:lnTo>
                    <a:pt x="1415538" y="230759"/>
                  </a:lnTo>
                  <a:lnTo>
                    <a:pt x="1557092" y="115379"/>
                  </a:lnTo>
                  <a:lnTo>
                    <a:pt x="1698646" y="115379"/>
                  </a:lnTo>
                  <a:lnTo>
                    <a:pt x="1840200" y="0"/>
                  </a:lnTo>
                  <a:lnTo>
                    <a:pt x="1981754" y="0"/>
                  </a:lnTo>
                  <a:lnTo>
                    <a:pt x="2123308" y="115379"/>
                  </a:lnTo>
                  <a:lnTo>
                    <a:pt x="2264862" y="115379"/>
                  </a:lnTo>
                  <a:lnTo>
                    <a:pt x="2406416" y="115379"/>
                  </a:lnTo>
                  <a:lnTo>
                    <a:pt x="2547969" y="230759"/>
                  </a:lnTo>
                  <a:lnTo>
                    <a:pt x="2689523" y="230759"/>
                  </a:lnTo>
                  <a:lnTo>
                    <a:pt x="2831077" y="230759"/>
                  </a:lnTo>
                  <a:lnTo>
                    <a:pt x="2972631" y="230759"/>
                  </a:lnTo>
                  <a:lnTo>
                    <a:pt x="3114185" y="346139"/>
                  </a:lnTo>
                  <a:lnTo>
                    <a:pt x="3255739" y="346139"/>
                  </a:lnTo>
                  <a:lnTo>
                    <a:pt x="3397293" y="461519"/>
                  </a:lnTo>
                </a:path>
              </a:pathLst>
            </a:custGeom>
            <a:ln w="43362" cap="flat">
              <a:solidFill>
                <a:srgbClr val="000000">
                  <a:alpha val="100000"/>
                </a:srgbClr>
              </a:solidFill>
              <a:prstDash val="solid"/>
              <a:round/>
            </a:ln>
          </p:spPr>
          <p:txBody>
            <a:bodyPr/>
            <a:lstStyle/>
            <a:p/>
          </p:txBody>
        </p:sp>
        <p:sp>
          <p:nvSpPr>
            <p:cNvPr id="87" name="pl87"/>
            <p:cNvSpPr/>
            <p:nvPr/>
          </p:nvSpPr>
          <p:spPr>
            <a:xfrm>
              <a:off x="5437664" y="1834875"/>
              <a:ext cx="0" cy="1338406"/>
            </a:xfrm>
            <a:custGeom>
              <a:avLst/>
              <a:pathLst>
                <a:path w="0" h="1338406">
                  <a:moveTo>
                    <a:pt x="0" y="133840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834875"/>
              <a:ext cx="0" cy="876886"/>
            </a:xfrm>
            <a:custGeom>
              <a:avLst/>
              <a:pathLst>
                <a:path w="0" h="876886">
                  <a:moveTo>
                    <a:pt x="0" y="87688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834875"/>
              <a:ext cx="0" cy="530747"/>
            </a:xfrm>
            <a:custGeom>
              <a:avLst/>
              <a:pathLst>
                <a:path w="0" h="530747">
                  <a:moveTo>
                    <a:pt x="0" y="53074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83487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019483"/>
              <a:ext cx="3397293" cy="1499938"/>
            </a:xfrm>
            <a:custGeom>
              <a:avLst/>
              <a:pathLst>
                <a:path w="3397293" h="1499938">
                  <a:moveTo>
                    <a:pt x="0" y="1153798"/>
                  </a:moveTo>
                  <a:lnTo>
                    <a:pt x="141553" y="1384558"/>
                  </a:lnTo>
                  <a:lnTo>
                    <a:pt x="283107" y="1499938"/>
                  </a:lnTo>
                  <a:lnTo>
                    <a:pt x="424661" y="1153798"/>
                  </a:lnTo>
                  <a:lnTo>
                    <a:pt x="566215" y="807659"/>
                  </a:lnTo>
                  <a:lnTo>
                    <a:pt x="707769" y="692279"/>
                  </a:lnTo>
                  <a:lnTo>
                    <a:pt x="849323" y="576899"/>
                  </a:lnTo>
                  <a:lnTo>
                    <a:pt x="990877" y="461519"/>
                  </a:lnTo>
                  <a:lnTo>
                    <a:pt x="1132431" y="346139"/>
                  </a:lnTo>
                  <a:lnTo>
                    <a:pt x="1273984" y="230759"/>
                  </a:lnTo>
                  <a:lnTo>
                    <a:pt x="1415538" y="230759"/>
                  </a:lnTo>
                  <a:lnTo>
                    <a:pt x="1557092" y="115379"/>
                  </a:lnTo>
                  <a:lnTo>
                    <a:pt x="1698646" y="115379"/>
                  </a:lnTo>
                  <a:lnTo>
                    <a:pt x="1840200" y="0"/>
                  </a:lnTo>
                  <a:lnTo>
                    <a:pt x="1981754" y="0"/>
                  </a:lnTo>
                  <a:lnTo>
                    <a:pt x="2123308" y="115379"/>
                  </a:lnTo>
                  <a:lnTo>
                    <a:pt x="2264862" y="115379"/>
                  </a:lnTo>
                  <a:lnTo>
                    <a:pt x="2406416" y="115379"/>
                  </a:lnTo>
                  <a:lnTo>
                    <a:pt x="2547969" y="230759"/>
                  </a:lnTo>
                  <a:lnTo>
                    <a:pt x="2689523" y="230759"/>
                  </a:lnTo>
                  <a:lnTo>
                    <a:pt x="2831077" y="230759"/>
                  </a:lnTo>
                  <a:lnTo>
                    <a:pt x="2972631" y="230759"/>
                  </a:lnTo>
                  <a:lnTo>
                    <a:pt x="3114185" y="346139"/>
                  </a:lnTo>
                  <a:lnTo>
                    <a:pt x="3255739" y="346139"/>
                  </a:lnTo>
                  <a:lnTo>
                    <a:pt x="3397293" y="461519"/>
                  </a:lnTo>
                </a:path>
              </a:pathLst>
            </a:custGeom>
            <a:ln w="27101" cap="flat">
              <a:solidFill>
                <a:srgbClr val="0058AB">
                  <a:alpha val="100000"/>
                </a:srgbClr>
              </a:solidFill>
              <a:prstDash val="solid"/>
              <a:round/>
            </a:ln>
          </p:spPr>
          <p:txBody>
            <a:bodyPr/>
            <a:lstStyle/>
            <a:p/>
          </p:txBody>
        </p:sp>
        <p:sp>
          <p:nvSpPr>
            <p:cNvPr id="95" name="tx95"/>
            <p:cNvSpPr/>
            <p:nvPr/>
          </p:nvSpPr>
          <p:spPr>
            <a:xfrm>
              <a:off x="5389469" y="174828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6097238" y="174992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6823058"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530827" y="17496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097042"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45208"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786762"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2" name="tx102"/>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9288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519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7680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1981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23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044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7310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7310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51687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27932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998187" y="4831778"/>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Ireland</a:t>
              </a:r>
            </a:p>
          </p:txBody>
        </p:sp>
        <p:sp>
          <p:nvSpPr>
            <p:cNvPr id="123" name="tx123"/>
            <p:cNvSpPr/>
            <p:nvPr/>
          </p:nvSpPr>
          <p:spPr>
            <a:xfrm>
              <a:off x="678397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546424"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18631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92457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6628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40110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05544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79370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53196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27023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25146"/>
              <a:ext cx="6151713" cy="149993"/>
            </a:xfrm>
            <a:prstGeom prst="rect">
              <a:avLst/>
            </a:prstGeom>
            <a:solidFill>
              <a:srgbClr val="1CABE2">
                <a:alpha val="80000"/>
              </a:srgbClr>
            </a:solidFill>
          </p:spPr>
          <p:txBody>
            <a:bodyPr/>
            <a:lstStyle/>
            <a:p/>
          </p:txBody>
        </p:sp>
        <p:sp>
          <p:nvSpPr>
            <p:cNvPr id="139" name="rc139"/>
            <p:cNvSpPr/>
            <p:nvPr/>
          </p:nvSpPr>
          <p:spPr>
            <a:xfrm>
              <a:off x="1317178" y="5637654"/>
              <a:ext cx="6466339" cy="149993"/>
            </a:xfrm>
            <a:prstGeom prst="rect">
              <a:avLst/>
            </a:prstGeom>
            <a:solidFill>
              <a:srgbClr val="1CABE2">
                <a:alpha val="80000"/>
              </a:srgbClr>
            </a:solidFill>
          </p:spPr>
          <p:txBody>
            <a:bodyPr/>
            <a:lstStyle/>
            <a:p/>
          </p:txBody>
        </p:sp>
        <p:sp>
          <p:nvSpPr>
            <p:cNvPr id="140" name="rc140"/>
            <p:cNvSpPr/>
            <p:nvPr/>
          </p:nvSpPr>
          <p:spPr>
            <a:xfrm>
              <a:off x="1317178" y="5450161"/>
              <a:ext cx="7321564" cy="149993"/>
            </a:xfrm>
            <a:prstGeom prst="rect">
              <a:avLst/>
            </a:prstGeom>
            <a:solidFill>
              <a:srgbClr val="1CABE2">
                <a:alpha val="80000"/>
              </a:srgbClr>
            </a:solidFill>
          </p:spPr>
          <p:txBody>
            <a:bodyPr/>
            <a:lstStyle/>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70585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6" name="tx146"/>
            <p:cNvSpPr/>
            <p:nvPr/>
          </p:nvSpPr>
          <p:spPr>
            <a:xfrm>
              <a:off x="444411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a:off x="618237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8" name="tx148"/>
            <p:cNvSpPr/>
            <p:nvPr/>
          </p:nvSpPr>
          <p:spPr>
            <a:xfrm>
              <a:off x="792064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9" name="tx14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Ireland (92%) was 7 percentage points higher than the global average (85%) and 2 percentage points lower than the average across all non-programme countries (94%).
National DTP3 coverage was 2 percentage points lower than in 2019 (94%).
This equates to 4,000 un- and undervaccinated children in 2024 - the same number of un- and undervaccinated children as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Ireland ranked number 11 out of 41 countries for lowest DTP3 coverage (based on tied ranks).
Ireland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509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395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282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895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839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972645"/>
              <a:ext cx="249522" cy="1034039"/>
            </a:xfrm>
            <a:prstGeom prst="rect">
              <a:avLst/>
            </a:prstGeom>
            <a:solidFill>
              <a:srgbClr val="80BD41">
                <a:alpha val="100000"/>
              </a:srgbClr>
            </a:solidFill>
          </p:spPr>
          <p:txBody>
            <a:bodyPr/>
            <a:lstStyle/>
            <a:p/>
          </p:txBody>
        </p:sp>
        <p:sp>
          <p:nvSpPr>
            <p:cNvPr id="22" name="rc22"/>
            <p:cNvSpPr/>
            <p:nvPr/>
          </p:nvSpPr>
          <p:spPr>
            <a:xfrm>
              <a:off x="1296273" y="2804381"/>
              <a:ext cx="249522" cy="168264"/>
            </a:xfrm>
            <a:prstGeom prst="rect">
              <a:avLst/>
            </a:prstGeom>
            <a:solidFill>
              <a:srgbClr val="1CABE2">
                <a:alpha val="100000"/>
              </a:srgbClr>
            </a:solidFill>
          </p:spPr>
          <p:txBody>
            <a:bodyPr/>
            <a:lstStyle/>
            <a:p/>
          </p:txBody>
        </p:sp>
        <p:sp>
          <p:nvSpPr>
            <p:cNvPr id="23" name="rc23"/>
            <p:cNvSpPr/>
            <p:nvPr/>
          </p:nvSpPr>
          <p:spPr>
            <a:xfrm>
              <a:off x="1573521" y="2946194"/>
              <a:ext cx="249522" cy="1060490"/>
            </a:xfrm>
            <a:prstGeom prst="rect">
              <a:avLst/>
            </a:prstGeom>
            <a:solidFill>
              <a:srgbClr val="80BD41">
                <a:alpha val="100000"/>
              </a:srgbClr>
            </a:solidFill>
          </p:spPr>
          <p:txBody>
            <a:bodyPr/>
            <a:lstStyle/>
            <a:p/>
          </p:txBody>
        </p:sp>
        <p:sp>
          <p:nvSpPr>
            <p:cNvPr id="24" name="rc24"/>
            <p:cNvSpPr/>
            <p:nvPr/>
          </p:nvSpPr>
          <p:spPr>
            <a:xfrm>
              <a:off x="1573521" y="2744143"/>
              <a:ext cx="249522" cy="202051"/>
            </a:xfrm>
            <a:prstGeom prst="rect">
              <a:avLst/>
            </a:prstGeom>
            <a:solidFill>
              <a:srgbClr val="1CABE2">
                <a:alpha val="100000"/>
              </a:srgbClr>
            </a:solidFill>
          </p:spPr>
          <p:txBody>
            <a:bodyPr/>
            <a:lstStyle/>
            <a:p/>
          </p:txBody>
        </p:sp>
        <p:sp>
          <p:nvSpPr>
            <p:cNvPr id="25" name="rc25"/>
            <p:cNvSpPr/>
            <p:nvPr/>
          </p:nvSpPr>
          <p:spPr>
            <a:xfrm>
              <a:off x="1850769" y="2906184"/>
              <a:ext cx="249522" cy="1100500"/>
            </a:xfrm>
            <a:prstGeom prst="rect">
              <a:avLst/>
            </a:prstGeom>
            <a:solidFill>
              <a:srgbClr val="80BD41">
                <a:alpha val="100000"/>
              </a:srgbClr>
            </a:solidFill>
          </p:spPr>
          <p:txBody>
            <a:bodyPr/>
            <a:lstStyle/>
            <a:p/>
          </p:txBody>
        </p:sp>
        <p:sp>
          <p:nvSpPr>
            <p:cNvPr id="26" name="rc26"/>
            <p:cNvSpPr/>
            <p:nvPr/>
          </p:nvSpPr>
          <p:spPr>
            <a:xfrm>
              <a:off x="1850769" y="2680794"/>
              <a:ext cx="249522" cy="225390"/>
            </a:xfrm>
            <a:prstGeom prst="rect">
              <a:avLst/>
            </a:prstGeom>
            <a:solidFill>
              <a:srgbClr val="1CABE2">
                <a:alpha val="100000"/>
              </a:srgbClr>
            </a:solidFill>
          </p:spPr>
          <p:txBody>
            <a:bodyPr/>
            <a:lstStyle/>
            <a:p/>
          </p:txBody>
        </p:sp>
        <p:sp>
          <p:nvSpPr>
            <p:cNvPr id="27" name="rc27"/>
            <p:cNvSpPr/>
            <p:nvPr/>
          </p:nvSpPr>
          <p:spPr>
            <a:xfrm>
              <a:off x="2128016" y="2844613"/>
              <a:ext cx="249522" cy="1162071"/>
            </a:xfrm>
            <a:prstGeom prst="rect">
              <a:avLst/>
            </a:prstGeom>
            <a:solidFill>
              <a:srgbClr val="80BD41">
                <a:alpha val="100000"/>
              </a:srgbClr>
            </a:solidFill>
          </p:spPr>
          <p:txBody>
            <a:bodyPr/>
            <a:lstStyle/>
            <a:p/>
          </p:txBody>
        </p:sp>
        <p:sp>
          <p:nvSpPr>
            <p:cNvPr id="28" name="rc28"/>
            <p:cNvSpPr/>
            <p:nvPr/>
          </p:nvSpPr>
          <p:spPr>
            <a:xfrm>
              <a:off x="2128016" y="2655454"/>
              <a:ext cx="249522" cy="189158"/>
            </a:xfrm>
            <a:prstGeom prst="rect">
              <a:avLst/>
            </a:prstGeom>
            <a:solidFill>
              <a:srgbClr val="1CABE2">
                <a:alpha val="100000"/>
              </a:srgbClr>
            </a:solidFill>
          </p:spPr>
          <p:txBody>
            <a:bodyPr/>
            <a:lstStyle/>
            <a:p/>
          </p:txBody>
        </p:sp>
        <p:sp>
          <p:nvSpPr>
            <p:cNvPr id="29" name="rc29"/>
            <p:cNvSpPr/>
            <p:nvPr/>
          </p:nvSpPr>
          <p:spPr>
            <a:xfrm>
              <a:off x="2405264" y="2798824"/>
              <a:ext cx="249522" cy="1207861"/>
            </a:xfrm>
            <a:prstGeom prst="rect">
              <a:avLst/>
            </a:prstGeom>
            <a:solidFill>
              <a:srgbClr val="80BD41">
                <a:alpha val="100000"/>
              </a:srgbClr>
            </a:solidFill>
          </p:spPr>
          <p:txBody>
            <a:bodyPr/>
            <a:lstStyle/>
            <a:p/>
          </p:txBody>
        </p:sp>
        <p:sp>
          <p:nvSpPr>
            <p:cNvPr id="30" name="rc30"/>
            <p:cNvSpPr/>
            <p:nvPr/>
          </p:nvSpPr>
          <p:spPr>
            <a:xfrm>
              <a:off x="2405264" y="2649453"/>
              <a:ext cx="249522" cy="149371"/>
            </a:xfrm>
            <a:prstGeom prst="rect">
              <a:avLst/>
            </a:prstGeom>
            <a:solidFill>
              <a:srgbClr val="1CABE2">
                <a:alpha val="100000"/>
              </a:srgbClr>
            </a:solidFill>
          </p:spPr>
          <p:txBody>
            <a:bodyPr/>
            <a:lstStyle/>
            <a:p/>
          </p:txBody>
        </p:sp>
        <p:sp>
          <p:nvSpPr>
            <p:cNvPr id="31" name="rc31"/>
            <p:cNvSpPr/>
            <p:nvPr/>
          </p:nvSpPr>
          <p:spPr>
            <a:xfrm>
              <a:off x="2682512" y="2797268"/>
              <a:ext cx="249522" cy="1209416"/>
            </a:xfrm>
            <a:prstGeom prst="rect">
              <a:avLst/>
            </a:prstGeom>
            <a:solidFill>
              <a:srgbClr val="80BD41">
                <a:alpha val="100000"/>
              </a:srgbClr>
            </a:solidFill>
          </p:spPr>
          <p:txBody>
            <a:bodyPr/>
            <a:lstStyle/>
            <a:p/>
          </p:txBody>
        </p:sp>
        <p:sp>
          <p:nvSpPr>
            <p:cNvPr id="32" name="rc32"/>
            <p:cNvSpPr/>
            <p:nvPr/>
          </p:nvSpPr>
          <p:spPr>
            <a:xfrm>
              <a:off x="2682512" y="2663012"/>
              <a:ext cx="249522" cy="134256"/>
            </a:xfrm>
            <a:prstGeom prst="rect">
              <a:avLst/>
            </a:prstGeom>
            <a:solidFill>
              <a:srgbClr val="1CABE2">
                <a:alpha val="100000"/>
              </a:srgbClr>
            </a:solidFill>
          </p:spPr>
          <p:txBody>
            <a:bodyPr/>
            <a:lstStyle/>
            <a:p/>
          </p:txBody>
        </p:sp>
        <p:sp>
          <p:nvSpPr>
            <p:cNvPr id="33" name="rc33"/>
            <p:cNvSpPr/>
            <p:nvPr/>
          </p:nvSpPr>
          <p:spPr>
            <a:xfrm>
              <a:off x="2959759" y="2710801"/>
              <a:ext cx="249522" cy="1295883"/>
            </a:xfrm>
            <a:prstGeom prst="rect">
              <a:avLst/>
            </a:prstGeom>
            <a:solidFill>
              <a:srgbClr val="80BD41">
                <a:alpha val="100000"/>
              </a:srgbClr>
            </a:solidFill>
          </p:spPr>
          <p:txBody>
            <a:bodyPr/>
            <a:lstStyle/>
            <a:p/>
          </p:txBody>
        </p:sp>
        <p:sp>
          <p:nvSpPr>
            <p:cNvPr id="34" name="rc34"/>
            <p:cNvSpPr/>
            <p:nvPr/>
          </p:nvSpPr>
          <p:spPr>
            <a:xfrm>
              <a:off x="2959759" y="2582547"/>
              <a:ext cx="249522" cy="128254"/>
            </a:xfrm>
            <a:prstGeom prst="rect">
              <a:avLst/>
            </a:prstGeom>
            <a:solidFill>
              <a:srgbClr val="1CABE2">
                <a:alpha val="100000"/>
              </a:srgbClr>
            </a:solidFill>
          </p:spPr>
          <p:txBody>
            <a:bodyPr/>
            <a:lstStyle/>
            <a:p/>
          </p:txBody>
        </p:sp>
        <p:sp>
          <p:nvSpPr>
            <p:cNvPr id="35" name="rc35"/>
            <p:cNvSpPr/>
            <p:nvPr/>
          </p:nvSpPr>
          <p:spPr>
            <a:xfrm>
              <a:off x="3237007" y="2571211"/>
              <a:ext cx="249522" cy="1435474"/>
            </a:xfrm>
            <a:prstGeom prst="rect">
              <a:avLst/>
            </a:prstGeom>
            <a:solidFill>
              <a:srgbClr val="80BD41">
                <a:alpha val="100000"/>
              </a:srgbClr>
            </a:solidFill>
          </p:spPr>
          <p:txBody>
            <a:bodyPr/>
            <a:lstStyle/>
            <a:p/>
          </p:txBody>
        </p:sp>
        <p:sp>
          <p:nvSpPr>
            <p:cNvPr id="36" name="rc36"/>
            <p:cNvSpPr/>
            <p:nvPr/>
          </p:nvSpPr>
          <p:spPr>
            <a:xfrm>
              <a:off x="3237007" y="2446290"/>
              <a:ext cx="249522" cy="124920"/>
            </a:xfrm>
            <a:prstGeom prst="rect">
              <a:avLst/>
            </a:prstGeom>
            <a:solidFill>
              <a:srgbClr val="1CABE2">
                <a:alpha val="100000"/>
              </a:srgbClr>
            </a:solidFill>
          </p:spPr>
          <p:txBody>
            <a:bodyPr/>
            <a:lstStyle/>
            <a:p/>
          </p:txBody>
        </p:sp>
        <p:sp>
          <p:nvSpPr>
            <p:cNvPr id="37" name="rc37"/>
            <p:cNvSpPr/>
            <p:nvPr/>
          </p:nvSpPr>
          <p:spPr>
            <a:xfrm>
              <a:off x="3514255" y="2462294"/>
              <a:ext cx="249522" cy="1544390"/>
            </a:xfrm>
            <a:prstGeom prst="rect">
              <a:avLst/>
            </a:prstGeom>
            <a:solidFill>
              <a:srgbClr val="80BD41">
                <a:alpha val="100000"/>
              </a:srgbClr>
            </a:solidFill>
          </p:spPr>
          <p:txBody>
            <a:bodyPr/>
            <a:lstStyle/>
            <a:p/>
          </p:txBody>
        </p:sp>
        <p:sp>
          <p:nvSpPr>
            <p:cNvPr id="38" name="rc38"/>
            <p:cNvSpPr/>
            <p:nvPr/>
          </p:nvSpPr>
          <p:spPr>
            <a:xfrm>
              <a:off x="3514255" y="2346043"/>
              <a:ext cx="249522" cy="116251"/>
            </a:xfrm>
            <a:prstGeom prst="rect">
              <a:avLst/>
            </a:prstGeom>
            <a:solidFill>
              <a:srgbClr val="1CABE2">
                <a:alpha val="100000"/>
              </a:srgbClr>
            </a:solidFill>
          </p:spPr>
          <p:txBody>
            <a:bodyPr/>
            <a:lstStyle/>
            <a:p/>
          </p:txBody>
        </p:sp>
        <p:sp>
          <p:nvSpPr>
            <p:cNvPr id="39" name="rc39"/>
            <p:cNvSpPr/>
            <p:nvPr/>
          </p:nvSpPr>
          <p:spPr>
            <a:xfrm>
              <a:off x="3791502" y="2422951"/>
              <a:ext cx="249522" cy="1583733"/>
            </a:xfrm>
            <a:prstGeom prst="rect">
              <a:avLst/>
            </a:prstGeom>
            <a:solidFill>
              <a:srgbClr val="80BD41">
                <a:alpha val="100000"/>
              </a:srgbClr>
            </a:solidFill>
          </p:spPr>
          <p:txBody>
            <a:bodyPr/>
            <a:lstStyle/>
            <a:p/>
          </p:txBody>
        </p:sp>
        <p:sp>
          <p:nvSpPr>
            <p:cNvPr id="40" name="rc40"/>
            <p:cNvSpPr/>
            <p:nvPr/>
          </p:nvSpPr>
          <p:spPr>
            <a:xfrm>
              <a:off x="3791502" y="2321814"/>
              <a:ext cx="249522" cy="101136"/>
            </a:xfrm>
            <a:prstGeom prst="rect">
              <a:avLst/>
            </a:prstGeom>
            <a:solidFill>
              <a:srgbClr val="1CABE2">
                <a:alpha val="100000"/>
              </a:srgbClr>
            </a:solidFill>
          </p:spPr>
          <p:txBody>
            <a:bodyPr/>
            <a:lstStyle/>
            <a:p/>
          </p:txBody>
        </p:sp>
        <p:sp>
          <p:nvSpPr>
            <p:cNvPr id="41" name="rc41"/>
            <p:cNvSpPr/>
            <p:nvPr/>
          </p:nvSpPr>
          <p:spPr>
            <a:xfrm>
              <a:off x="4068750" y="2430731"/>
              <a:ext cx="249522" cy="1575954"/>
            </a:xfrm>
            <a:prstGeom prst="rect">
              <a:avLst/>
            </a:prstGeom>
            <a:solidFill>
              <a:srgbClr val="80BD41">
                <a:alpha val="100000"/>
              </a:srgbClr>
            </a:solidFill>
          </p:spPr>
          <p:txBody>
            <a:bodyPr/>
            <a:lstStyle/>
            <a:p/>
          </p:txBody>
        </p:sp>
        <p:sp>
          <p:nvSpPr>
            <p:cNvPr id="42" name="rc42"/>
            <p:cNvSpPr/>
            <p:nvPr/>
          </p:nvSpPr>
          <p:spPr>
            <a:xfrm>
              <a:off x="4068750" y="2330039"/>
              <a:ext cx="249522" cy="100692"/>
            </a:xfrm>
            <a:prstGeom prst="rect">
              <a:avLst/>
            </a:prstGeom>
            <a:solidFill>
              <a:srgbClr val="1CABE2">
                <a:alpha val="100000"/>
              </a:srgbClr>
            </a:solidFill>
          </p:spPr>
          <p:txBody>
            <a:bodyPr/>
            <a:lstStyle/>
            <a:p/>
          </p:txBody>
        </p:sp>
        <p:sp>
          <p:nvSpPr>
            <p:cNvPr id="43" name="rc43"/>
            <p:cNvSpPr/>
            <p:nvPr/>
          </p:nvSpPr>
          <p:spPr>
            <a:xfrm>
              <a:off x="4345998" y="2439844"/>
              <a:ext cx="249522" cy="1566840"/>
            </a:xfrm>
            <a:prstGeom prst="rect">
              <a:avLst/>
            </a:prstGeom>
            <a:solidFill>
              <a:srgbClr val="80BD41">
                <a:alpha val="100000"/>
              </a:srgbClr>
            </a:solidFill>
          </p:spPr>
          <p:txBody>
            <a:bodyPr/>
            <a:lstStyle/>
            <a:p/>
          </p:txBody>
        </p:sp>
        <p:sp>
          <p:nvSpPr>
            <p:cNvPr id="44" name="rc44"/>
            <p:cNvSpPr/>
            <p:nvPr/>
          </p:nvSpPr>
          <p:spPr>
            <a:xfrm>
              <a:off x="4345998" y="2357379"/>
              <a:ext cx="249522" cy="82465"/>
            </a:xfrm>
            <a:prstGeom prst="rect">
              <a:avLst/>
            </a:prstGeom>
            <a:solidFill>
              <a:srgbClr val="1CABE2">
                <a:alpha val="100000"/>
              </a:srgbClr>
            </a:solidFill>
          </p:spPr>
          <p:txBody>
            <a:bodyPr/>
            <a:lstStyle/>
            <a:p/>
          </p:txBody>
        </p:sp>
        <p:sp>
          <p:nvSpPr>
            <p:cNvPr id="45" name="rc45"/>
            <p:cNvSpPr/>
            <p:nvPr/>
          </p:nvSpPr>
          <p:spPr>
            <a:xfrm>
              <a:off x="4623245" y="2486078"/>
              <a:ext cx="249522" cy="1520606"/>
            </a:xfrm>
            <a:prstGeom prst="rect">
              <a:avLst/>
            </a:prstGeom>
            <a:solidFill>
              <a:srgbClr val="80BD41">
                <a:alpha val="100000"/>
              </a:srgbClr>
            </a:solidFill>
          </p:spPr>
          <p:txBody>
            <a:bodyPr/>
            <a:lstStyle/>
            <a:p/>
          </p:txBody>
        </p:sp>
        <p:sp>
          <p:nvSpPr>
            <p:cNvPr id="46" name="rc46"/>
            <p:cNvSpPr/>
            <p:nvPr/>
          </p:nvSpPr>
          <p:spPr>
            <a:xfrm>
              <a:off x="4623245" y="2406058"/>
              <a:ext cx="249522" cy="80020"/>
            </a:xfrm>
            <a:prstGeom prst="rect">
              <a:avLst/>
            </a:prstGeom>
            <a:solidFill>
              <a:srgbClr val="1CABE2">
                <a:alpha val="100000"/>
              </a:srgbClr>
            </a:solidFill>
          </p:spPr>
          <p:txBody>
            <a:bodyPr/>
            <a:lstStyle/>
            <a:p/>
          </p:txBody>
        </p:sp>
        <p:sp>
          <p:nvSpPr>
            <p:cNvPr id="47" name="rc47"/>
            <p:cNvSpPr/>
            <p:nvPr/>
          </p:nvSpPr>
          <p:spPr>
            <a:xfrm>
              <a:off x="4900493" y="2532090"/>
              <a:ext cx="249522" cy="1474595"/>
            </a:xfrm>
            <a:prstGeom prst="rect">
              <a:avLst/>
            </a:prstGeom>
            <a:solidFill>
              <a:srgbClr val="80BD41">
                <a:alpha val="100000"/>
              </a:srgbClr>
            </a:solidFill>
          </p:spPr>
          <p:txBody>
            <a:bodyPr/>
            <a:lstStyle/>
            <a:p/>
          </p:txBody>
        </p:sp>
        <p:sp>
          <p:nvSpPr>
            <p:cNvPr id="48" name="rc48"/>
            <p:cNvSpPr/>
            <p:nvPr/>
          </p:nvSpPr>
          <p:spPr>
            <a:xfrm>
              <a:off x="4900493" y="2470741"/>
              <a:ext cx="249522" cy="61348"/>
            </a:xfrm>
            <a:prstGeom prst="rect">
              <a:avLst/>
            </a:prstGeom>
            <a:solidFill>
              <a:srgbClr val="1CABE2">
                <a:alpha val="100000"/>
              </a:srgbClr>
            </a:solidFill>
          </p:spPr>
          <p:txBody>
            <a:bodyPr/>
            <a:lstStyle/>
            <a:p/>
          </p:txBody>
        </p:sp>
        <p:sp>
          <p:nvSpPr>
            <p:cNvPr id="49" name="rc49"/>
            <p:cNvSpPr/>
            <p:nvPr/>
          </p:nvSpPr>
          <p:spPr>
            <a:xfrm>
              <a:off x="5177741" y="2572322"/>
              <a:ext cx="249522" cy="1434362"/>
            </a:xfrm>
            <a:prstGeom prst="rect">
              <a:avLst/>
            </a:prstGeom>
            <a:solidFill>
              <a:srgbClr val="80BD41">
                <a:alpha val="100000"/>
              </a:srgbClr>
            </a:solidFill>
          </p:spPr>
          <p:txBody>
            <a:bodyPr/>
            <a:lstStyle/>
            <a:p/>
          </p:txBody>
        </p:sp>
        <p:sp>
          <p:nvSpPr>
            <p:cNvPr id="50" name="rc50"/>
            <p:cNvSpPr/>
            <p:nvPr/>
          </p:nvSpPr>
          <p:spPr>
            <a:xfrm>
              <a:off x="5177741" y="2512529"/>
              <a:ext cx="249522" cy="59792"/>
            </a:xfrm>
            <a:prstGeom prst="rect">
              <a:avLst/>
            </a:prstGeom>
            <a:solidFill>
              <a:srgbClr val="1CABE2">
                <a:alpha val="100000"/>
              </a:srgbClr>
            </a:solidFill>
          </p:spPr>
          <p:txBody>
            <a:bodyPr/>
            <a:lstStyle/>
            <a:p/>
          </p:txBody>
        </p:sp>
        <p:sp>
          <p:nvSpPr>
            <p:cNvPr id="51" name="rc51"/>
            <p:cNvSpPr/>
            <p:nvPr/>
          </p:nvSpPr>
          <p:spPr>
            <a:xfrm>
              <a:off x="5454988" y="2625447"/>
              <a:ext cx="249522" cy="1381238"/>
            </a:xfrm>
            <a:prstGeom prst="rect">
              <a:avLst/>
            </a:prstGeom>
            <a:solidFill>
              <a:srgbClr val="80BD41">
                <a:alpha val="100000"/>
              </a:srgbClr>
            </a:solidFill>
          </p:spPr>
          <p:txBody>
            <a:bodyPr/>
            <a:lstStyle/>
            <a:p/>
          </p:txBody>
        </p:sp>
        <p:sp>
          <p:nvSpPr>
            <p:cNvPr id="52" name="rc52"/>
            <p:cNvSpPr/>
            <p:nvPr/>
          </p:nvSpPr>
          <p:spPr>
            <a:xfrm>
              <a:off x="5454988" y="2552762"/>
              <a:ext cx="249522" cy="72685"/>
            </a:xfrm>
            <a:prstGeom prst="rect">
              <a:avLst/>
            </a:prstGeom>
            <a:solidFill>
              <a:srgbClr val="1CABE2">
                <a:alpha val="100000"/>
              </a:srgbClr>
            </a:solidFill>
          </p:spPr>
          <p:txBody>
            <a:bodyPr/>
            <a:lstStyle/>
            <a:p/>
          </p:txBody>
        </p:sp>
        <p:sp>
          <p:nvSpPr>
            <p:cNvPr id="53" name="rc53"/>
            <p:cNvSpPr/>
            <p:nvPr/>
          </p:nvSpPr>
          <p:spPr>
            <a:xfrm>
              <a:off x="5732236" y="2662567"/>
              <a:ext cx="249522" cy="1344117"/>
            </a:xfrm>
            <a:prstGeom prst="rect">
              <a:avLst/>
            </a:prstGeom>
            <a:solidFill>
              <a:srgbClr val="80BD41">
                <a:alpha val="100000"/>
              </a:srgbClr>
            </a:solidFill>
          </p:spPr>
          <p:txBody>
            <a:bodyPr/>
            <a:lstStyle/>
            <a:p/>
          </p:txBody>
        </p:sp>
        <p:sp>
          <p:nvSpPr>
            <p:cNvPr id="54" name="rc54"/>
            <p:cNvSpPr/>
            <p:nvPr/>
          </p:nvSpPr>
          <p:spPr>
            <a:xfrm>
              <a:off x="5732236" y="2591883"/>
              <a:ext cx="249522" cy="70684"/>
            </a:xfrm>
            <a:prstGeom prst="rect">
              <a:avLst/>
            </a:prstGeom>
            <a:solidFill>
              <a:srgbClr val="1CABE2">
                <a:alpha val="100000"/>
              </a:srgbClr>
            </a:solidFill>
          </p:spPr>
          <p:txBody>
            <a:bodyPr/>
            <a:lstStyle/>
            <a:p/>
          </p:txBody>
        </p:sp>
        <p:sp>
          <p:nvSpPr>
            <p:cNvPr id="55" name="rc55"/>
            <p:cNvSpPr/>
            <p:nvPr/>
          </p:nvSpPr>
          <p:spPr>
            <a:xfrm>
              <a:off x="6009484" y="2705467"/>
              <a:ext cx="249522" cy="1301217"/>
            </a:xfrm>
            <a:prstGeom prst="rect">
              <a:avLst/>
            </a:prstGeom>
            <a:solidFill>
              <a:srgbClr val="80BD41">
                <a:alpha val="100000"/>
              </a:srgbClr>
            </a:solidFill>
          </p:spPr>
          <p:txBody>
            <a:bodyPr/>
            <a:lstStyle/>
            <a:p/>
          </p:txBody>
        </p:sp>
        <p:sp>
          <p:nvSpPr>
            <p:cNvPr id="56" name="rc56"/>
            <p:cNvSpPr/>
            <p:nvPr/>
          </p:nvSpPr>
          <p:spPr>
            <a:xfrm>
              <a:off x="6009484" y="2637005"/>
              <a:ext cx="249522" cy="68461"/>
            </a:xfrm>
            <a:prstGeom prst="rect">
              <a:avLst/>
            </a:prstGeom>
            <a:solidFill>
              <a:srgbClr val="1CABE2">
                <a:alpha val="100000"/>
              </a:srgbClr>
            </a:solidFill>
          </p:spPr>
          <p:txBody>
            <a:bodyPr/>
            <a:lstStyle/>
            <a:p/>
          </p:txBody>
        </p:sp>
        <p:sp>
          <p:nvSpPr>
            <p:cNvPr id="57" name="rc57"/>
            <p:cNvSpPr/>
            <p:nvPr/>
          </p:nvSpPr>
          <p:spPr>
            <a:xfrm>
              <a:off x="6286731" y="2736141"/>
              <a:ext cx="249522" cy="1270543"/>
            </a:xfrm>
            <a:prstGeom prst="rect">
              <a:avLst/>
            </a:prstGeom>
            <a:solidFill>
              <a:srgbClr val="80BD41">
                <a:alpha val="100000"/>
              </a:srgbClr>
            </a:solidFill>
          </p:spPr>
          <p:txBody>
            <a:bodyPr/>
            <a:lstStyle/>
            <a:p/>
          </p:txBody>
        </p:sp>
        <p:sp>
          <p:nvSpPr>
            <p:cNvPr id="58" name="rc58"/>
            <p:cNvSpPr/>
            <p:nvPr/>
          </p:nvSpPr>
          <p:spPr>
            <a:xfrm>
              <a:off x="6286731" y="2655010"/>
              <a:ext cx="249522" cy="81131"/>
            </a:xfrm>
            <a:prstGeom prst="rect">
              <a:avLst/>
            </a:prstGeom>
            <a:solidFill>
              <a:srgbClr val="1CABE2">
                <a:alpha val="100000"/>
              </a:srgbClr>
            </a:solidFill>
          </p:spPr>
          <p:txBody>
            <a:bodyPr/>
            <a:lstStyle/>
            <a:p/>
          </p:txBody>
        </p:sp>
        <p:sp>
          <p:nvSpPr>
            <p:cNvPr id="59" name="rc59"/>
            <p:cNvSpPr/>
            <p:nvPr/>
          </p:nvSpPr>
          <p:spPr>
            <a:xfrm>
              <a:off x="6563979" y="2774151"/>
              <a:ext cx="249522" cy="1232533"/>
            </a:xfrm>
            <a:prstGeom prst="rect">
              <a:avLst/>
            </a:prstGeom>
            <a:solidFill>
              <a:srgbClr val="80BD41">
                <a:alpha val="100000"/>
              </a:srgbClr>
            </a:solidFill>
          </p:spPr>
          <p:txBody>
            <a:bodyPr/>
            <a:lstStyle/>
            <a:p/>
          </p:txBody>
        </p:sp>
        <p:sp>
          <p:nvSpPr>
            <p:cNvPr id="60" name="rc60"/>
            <p:cNvSpPr/>
            <p:nvPr/>
          </p:nvSpPr>
          <p:spPr>
            <a:xfrm>
              <a:off x="6563979" y="2695464"/>
              <a:ext cx="249522" cy="78686"/>
            </a:xfrm>
            <a:prstGeom prst="rect">
              <a:avLst/>
            </a:prstGeom>
            <a:solidFill>
              <a:srgbClr val="1CABE2">
                <a:alpha val="100000"/>
              </a:srgbClr>
            </a:solidFill>
          </p:spPr>
          <p:txBody>
            <a:bodyPr/>
            <a:lstStyle/>
            <a:p/>
          </p:txBody>
        </p:sp>
        <p:sp>
          <p:nvSpPr>
            <p:cNvPr id="61" name="rc61"/>
            <p:cNvSpPr/>
            <p:nvPr/>
          </p:nvSpPr>
          <p:spPr>
            <a:xfrm>
              <a:off x="6841227" y="2829276"/>
              <a:ext cx="249522" cy="1177408"/>
            </a:xfrm>
            <a:prstGeom prst="rect">
              <a:avLst/>
            </a:prstGeom>
            <a:solidFill>
              <a:srgbClr val="80BD41">
                <a:alpha val="100000"/>
              </a:srgbClr>
            </a:solidFill>
          </p:spPr>
          <p:txBody>
            <a:bodyPr/>
            <a:lstStyle/>
            <a:p/>
          </p:txBody>
        </p:sp>
        <p:sp>
          <p:nvSpPr>
            <p:cNvPr id="62" name="rc62"/>
            <p:cNvSpPr/>
            <p:nvPr/>
          </p:nvSpPr>
          <p:spPr>
            <a:xfrm>
              <a:off x="6841227" y="2754146"/>
              <a:ext cx="249522" cy="75130"/>
            </a:xfrm>
            <a:prstGeom prst="rect">
              <a:avLst/>
            </a:prstGeom>
            <a:solidFill>
              <a:srgbClr val="1CABE2">
                <a:alpha val="100000"/>
              </a:srgbClr>
            </a:solidFill>
          </p:spPr>
          <p:txBody>
            <a:bodyPr/>
            <a:lstStyle/>
            <a:p/>
          </p:txBody>
        </p:sp>
        <p:sp>
          <p:nvSpPr>
            <p:cNvPr id="63" name="rc63"/>
            <p:cNvSpPr/>
            <p:nvPr/>
          </p:nvSpPr>
          <p:spPr>
            <a:xfrm>
              <a:off x="7118474" y="2755257"/>
              <a:ext cx="249522" cy="1251427"/>
            </a:xfrm>
            <a:prstGeom prst="rect">
              <a:avLst/>
            </a:prstGeom>
            <a:solidFill>
              <a:srgbClr val="80BD41">
                <a:alpha val="100000"/>
              </a:srgbClr>
            </a:solidFill>
          </p:spPr>
          <p:txBody>
            <a:bodyPr/>
            <a:lstStyle/>
            <a:p/>
          </p:txBody>
        </p:sp>
        <p:sp>
          <p:nvSpPr>
            <p:cNvPr id="64" name="rc64"/>
            <p:cNvSpPr/>
            <p:nvPr/>
          </p:nvSpPr>
          <p:spPr>
            <a:xfrm>
              <a:off x="7118474" y="2675459"/>
              <a:ext cx="249522" cy="79797"/>
            </a:xfrm>
            <a:prstGeom prst="rect">
              <a:avLst/>
            </a:prstGeom>
            <a:solidFill>
              <a:srgbClr val="1CABE2">
                <a:alpha val="100000"/>
              </a:srgbClr>
            </a:solidFill>
          </p:spPr>
          <p:txBody>
            <a:bodyPr/>
            <a:lstStyle/>
            <a:p/>
          </p:txBody>
        </p:sp>
        <p:sp>
          <p:nvSpPr>
            <p:cNvPr id="65" name="rc65"/>
            <p:cNvSpPr/>
            <p:nvPr/>
          </p:nvSpPr>
          <p:spPr>
            <a:xfrm>
              <a:off x="7395722" y="2908852"/>
              <a:ext cx="249522" cy="1097833"/>
            </a:xfrm>
            <a:prstGeom prst="rect">
              <a:avLst/>
            </a:prstGeom>
            <a:solidFill>
              <a:srgbClr val="80BD41">
                <a:alpha val="100000"/>
              </a:srgbClr>
            </a:solidFill>
          </p:spPr>
          <p:txBody>
            <a:bodyPr/>
            <a:lstStyle/>
            <a:p/>
          </p:txBody>
        </p:sp>
        <p:sp>
          <p:nvSpPr>
            <p:cNvPr id="66" name="rc66"/>
            <p:cNvSpPr/>
            <p:nvPr/>
          </p:nvSpPr>
          <p:spPr>
            <a:xfrm>
              <a:off x="7395722" y="2826164"/>
              <a:ext cx="249522" cy="82687"/>
            </a:xfrm>
            <a:prstGeom prst="rect">
              <a:avLst/>
            </a:prstGeom>
            <a:solidFill>
              <a:srgbClr val="1CABE2">
                <a:alpha val="100000"/>
              </a:srgbClr>
            </a:solidFill>
          </p:spPr>
          <p:txBody>
            <a:bodyPr/>
            <a:lstStyle/>
            <a:p/>
          </p:txBody>
        </p:sp>
        <p:sp>
          <p:nvSpPr>
            <p:cNvPr id="67" name="rc67"/>
            <p:cNvSpPr/>
            <p:nvPr/>
          </p:nvSpPr>
          <p:spPr>
            <a:xfrm>
              <a:off x="7672970" y="2908185"/>
              <a:ext cx="249522" cy="1098500"/>
            </a:xfrm>
            <a:prstGeom prst="rect">
              <a:avLst/>
            </a:prstGeom>
            <a:solidFill>
              <a:srgbClr val="80BD41">
                <a:alpha val="100000"/>
              </a:srgbClr>
            </a:solidFill>
          </p:spPr>
          <p:txBody>
            <a:bodyPr/>
            <a:lstStyle/>
            <a:p/>
          </p:txBody>
        </p:sp>
        <p:sp>
          <p:nvSpPr>
            <p:cNvPr id="68" name="rc68"/>
            <p:cNvSpPr/>
            <p:nvPr/>
          </p:nvSpPr>
          <p:spPr>
            <a:xfrm>
              <a:off x="7672970" y="2825497"/>
              <a:ext cx="249522" cy="82687"/>
            </a:xfrm>
            <a:prstGeom prst="rect">
              <a:avLst/>
            </a:prstGeom>
            <a:solidFill>
              <a:srgbClr val="1CABE2">
                <a:alpha val="100000"/>
              </a:srgbClr>
            </a:solidFill>
          </p:spPr>
          <p:txBody>
            <a:bodyPr/>
            <a:lstStyle/>
            <a:p/>
          </p:txBody>
        </p:sp>
        <p:sp>
          <p:nvSpPr>
            <p:cNvPr id="69" name="rc69"/>
            <p:cNvSpPr/>
            <p:nvPr/>
          </p:nvSpPr>
          <p:spPr>
            <a:xfrm>
              <a:off x="7950217" y="2929968"/>
              <a:ext cx="249522" cy="1076716"/>
            </a:xfrm>
            <a:prstGeom prst="rect">
              <a:avLst/>
            </a:prstGeom>
            <a:solidFill>
              <a:srgbClr val="80BD41">
                <a:alpha val="100000"/>
              </a:srgbClr>
            </a:solidFill>
          </p:spPr>
          <p:txBody>
            <a:bodyPr/>
            <a:lstStyle/>
            <a:p/>
          </p:txBody>
        </p:sp>
        <p:sp>
          <p:nvSpPr>
            <p:cNvPr id="70" name="rc70"/>
            <p:cNvSpPr/>
            <p:nvPr/>
          </p:nvSpPr>
          <p:spPr>
            <a:xfrm>
              <a:off x="7950217" y="2836389"/>
              <a:ext cx="249522" cy="93579"/>
            </a:xfrm>
            <a:prstGeom prst="rect">
              <a:avLst/>
            </a:prstGeom>
            <a:solidFill>
              <a:srgbClr val="1CABE2">
                <a:alpha val="100000"/>
              </a:srgbClr>
            </a:solidFill>
          </p:spPr>
          <p:txBody>
            <a:bodyPr/>
            <a:lstStyle/>
            <a:p/>
          </p:txBody>
        </p:sp>
        <p:sp>
          <p:nvSpPr>
            <p:cNvPr id="71" name="pl71"/>
            <p:cNvSpPr/>
            <p:nvPr/>
          </p:nvSpPr>
          <p:spPr>
            <a:xfrm>
              <a:off x="1421035" y="1310999"/>
              <a:ext cx="6653943" cy="365040"/>
            </a:xfrm>
            <a:custGeom>
              <a:avLst/>
              <a:pathLst>
                <a:path w="6653943" h="365040">
                  <a:moveTo>
                    <a:pt x="0" y="280800"/>
                  </a:moveTo>
                  <a:lnTo>
                    <a:pt x="277247" y="336960"/>
                  </a:lnTo>
                  <a:lnTo>
                    <a:pt x="554495" y="365040"/>
                  </a:lnTo>
                  <a:lnTo>
                    <a:pt x="831742" y="280800"/>
                  </a:lnTo>
                  <a:lnTo>
                    <a:pt x="1108990" y="196560"/>
                  </a:lnTo>
                  <a:lnTo>
                    <a:pt x="1386238" y="168480"/>
                  </a:lnTo>
                  <a:lnTo>
                    <a:pt x="1663485" y="140400"/>
                  </a:lnTo>
                  <a:lnTo>
                    <a:pt x="1940733" y="112320"/>
                  </a:lnTo>
                  <a:lnTo>
                    <a:pt x="2217981" y="84240"/>
                  </a:lnTo>
                  <a:lnTo>
                    <a:pt x="2495228" y="56160"/>
                  </a:lnTo>
                  <a:lnTo>
                    <a:pt x="2772476" y="56160"/>
                  </a:lnTo>
                  <a:lnTo>
                    <a:pt x="3049724" y="28080"/>
                  </a:lnTo>
                  <a:lnTo>
                    <a:pt x="3326971" y="28080"/>
                  </a:lnTo>
                  <a:lnTo>
                    <a:pt x="3604219" y="0"/>
                  </a:lnTo>
                  <a:lnTo>
                    <a:pt x="3881467" y="0"/>
                  </a:lnTo>
                  <a:lnTo>
                    <a:pt x="4158714" y="28080"/>
                  </a:lnTo>
                  <a:lnTo>
                    <a:pt x="4435962" y="28080"/>
                  </a:lnTo>
                  <a:lnTo>
                    <a:pt x="4713210" y="28080"/>
                  </a:lnTo>
                  <a:lnTo>
                    <a:pt x="4990457" y="56160"/>
                  </a:lnTo>
                  <a:lnTo>
                    <a:pt x="5267705" y="56160"/>
                  </a:lnTo>
                  <a:lnTo>
                    <a:pt x="5544953" y="56160"/>
                  </a:lnTo>
                  <a:lnTo>
                    <a:pt x="5822200" y="56160"/>
                  </a:lnTo>
                  <a:lnTo>
                    <a:pt x="6099448" y="84240"/>
                  </a:lnTo>
                  <a:lnTo>
                    <a:pt x="6376696" y="84240"/>
                  </a:lnTo>
                  <a:lnTo>
                    <a:pt x="6653943" y="11232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3" name="tx73"/>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7460194"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773744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1329607" y="26684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54.1</a:t>
              </a:r>
            </a:p>
          </p:txBody>
        </p:sp>
        <p:sp>
          <p:nvSpPr>
            <p:cNvPr id="83" name="tx83"/>
            <p:cNvSpPr/>
            <p:nvPr/>
          </p:nvSpPr>
          <p:spPr>
            <a:xfrm>
              <a:off x="2715845" y="25270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60.5</a:t>
              </a:r>
            </a:p>
          </p:txBody>
        </p:sp>
        <p:sp>
          <p:nvSpPr>
            <p:cNvPr id="84" name="tx84"/>
            <p:cNvSpPr/>
            <p:nvPr/>
          </p:nvSpPr>
          <p:spPr>
            <a:xfrm>
              <a:off x="4102084" y="2194388"/>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75.4</a:t>
              </a:r>
            </a:p>
          </p:txBody>
        </p:sp>
        <p:sp>
          <p:nvSpPr>
            <p:cNvPr id="85" name="tx85"/>
            <p:cNvSpPr/>
            <p:nvPr/>
          </p:nvSpPr>
          <p:spPr>
            <a:xfrm>
              <a:off x="5488322" y="24168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65.4</a:t>
              </a:r>
            </a:p>
          </p:txBody>
        </p:sp>
        <p:sp>
          <p:nvSpPr>
            <p:cNvPr id="86" name="tx86"/>
            <p:cNvSpPr/>
            <p:nvPr/>
          </p:nvSpPr>
          <p:spPr>
            <a:xfrm>
              <a:off x="6636489" y="255953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87" name="tx87"/>
            <p:cNvSpPr/>
            <p:nvPr/>
          </p:nvSpPr>
          <p:spPr>
            <a:xfrm>
              <a:off x="6874560" y="26182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56.4</a:t>
              </a:r>
            </a:p>
          </p:txBody>
        </p:sp>
        <p:sp>
          <p:nvSpPr>
            <p:cNvPr id="88" name="tx88"/>
            <p:cNvSpPr/>
            <p:nvPr/>
          </p:nvSpPr>
          <p:spPr>
            <a:xfrm>
              <a:off x="7151808" y="25393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59.9</a:t>
              </a:r>
            </a:p>
          </p:txBody>
        </p:sp>
        <p:sp>
          <p:nvSpPr>
            <p:cNvPr id="89" name="tx89"/>
            <p:cNvSpPr/>
            <p:nvPr/>
          </p:nvSpPr>
          <p:spPr>
            <a:xfrm>
              <a:off x="7429055" y="26901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53.1</a:t>
              </a:r>
            </a:p>
          </p:txBody>
        </p:sp>
        <p:sp>
          <p:nvSpPr>
            <p:cNvPr id="90" name="tx90"/>
            <p:cNvSpPr/>
            <p:nvPr/>
          </p:nvSpPr>
          <p:spPr>
            <a:xfrm>
              <a:off x="7706303" y="26895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53.1</a:t>
              </a:r>
            </a:p>
          </p:txBody>
        </p:sp>
        <p:sp>
          <p:nvSpPr>
            <p:cNvPr id="91" name="tx91"/>
            <p:cNvSpPr/>
            <p:nvPr/>
          </p:nvSpPr>
          <p:spPr>
            <a:xfrm>
              <a:off x="7983551" y="27004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52.6</a:t>
              </a:r>
            </a:p>
          </p:txBody>
        </p:sp>
        <p:sp>
          <p:nvSpPr>
            <p:cNvPr id="92" name="pl92"/>
            <p:cNvSpPr/>
            <p:nvPr/>
          </p:nvSpPr>
          <p:spPr>
            <a:xfrm>
              <a:off x="1421035"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4546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46.5</a:t>
              </a:r>
            </a:p>
          </p:txBody>
        </p:sp>
        <p:sp>
          <p:nvSpPr>
            <p:cNvPr id="103" name="tx103"/>
            <p:cNvSpPr/>
            <p:nvPr/>
          </p:nvSpPr>
          <p:spPr>
            <a:xfrm>
              <a:off x="1355732" y="28534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04" name="tx104"/>
            <p:cNvSpPr/>
            <p:nvPr/>
          </p:nvSpPr>
          <p:spPr>
            <a:xfrm>
              <a:off x="2715845" y="336720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54.4</a:t>
              </a:r>
            </a:p>
          </p:txBody>
        </p:sp>
        <p:sp>
          <p:nvSpPr>
            <p:cNvPr id="105" name="tx105"/>
            <p:cNvSpPr/>
            <p:nvPr/>
          </p:nvSpPr>
          <p:spPr>
            <a:xfrm>
              <a:off x="2781148" y="2695092"/>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06" name="tx106"/>
            <p:cNvSpPr/>
            <p:nvPr/>
          </p:nvSpPr>
          <p:spPr>
            <a:xfrm>
              <a:off x="4102084" y="31836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70.9</a:t>
              </a:r>
            </a:p>
          </p:txBody>
        </p:sp>
        <p:sp>
          <p:nvSpPr>
            <p:cNvPr id="107" name="tx107"/>
            <p:cNvSpPr/>
            <p:nvPr/>
          </p:nvSpPr>
          <p:spPr>
            <a:xfrm>
              <a:off x="4128209" y="2345612"/>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08" name="tx108"/>
            <p:cNvSpPr/>
            <p:nvPr/>
          </p:nvSpPr>
          <p:spPr>
            <a:xfrm>
              <a:off x="5488322" y="32810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62.1</a:t>
              </a:r>
            </a:p>
          </p:txBody>
        </p:sp>
        <p:sp>
          <p:nvSpPr>
            <p:cNvPr id="109" name="tx109"/>
            <p:cNvSpPr/>
            <p:nvPr/>
          </p:nvSpPr>
          <p:spPr>
            <a:xfrm>
              <a:off x="5514447" y="255401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0" name="tx110"/>
            <p:cNvSpPr/>
            <p:nvPr/>
          </p:nvSpPr>
          <p:spPr>
            <a:xfrm>
              <a:off x="6597312" y="3356562"/>
              <a:ext cx="182855"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55.5</a:t>
              </a:r>
            </a:p>
          </p:txBody>
        </p:sp>
        <p:sp>
          <p:nvSpPr>
            <p:cNvPr id="111" name="tx111"/>
            <p:cNvSpPr/>
            <p:nvPr/>
          </p:nvSpPr>
          <p:spPr>
            <a:xfrm>
              <a:off x="6623438" y="269971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2" name="tx112"/>
            <p:cNvSpPr/>
            <p:nvPr/>
          </p:nvSpPr>
          <p:spPr>
            <a:xfrm>
              <a:off x="6913737" y="338288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3" name="tx113"/>
            <p:cNvSpPr/>
            <p:nvPr/>
          </p:nvSpPr>
          <p:spPr>
            <a:xfrm>
              <a:off x="6900686" y="275661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4" name="tx114"/>
            <p:cNvSpPr/>
            <p:nvPr/>
          </p:nvSpPr>
          <p:spPr>
            <a:xfrm>
              <a:off x="7151808" y="33458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56.3</a:t>
              </a:r>
            </a:p>
          </p:txBody>
        </p:sp>
        <p:sp>
          <p:nvSpPr>
            <p:cNvPr id="115" name="tx115"/>
            <p:cNvSpPr/>
            <p:nvPr/>
          </p:nvSpPr>
          <p:spPr>
            <a:xfrm>
              <a:off x="7177933" y="268026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6" name="tx116"/>
            <p:cNvSpPr/>
            <p:nvPr/>
          </p:nvSpPr>
          <p:spPr>
            <a:xfrm>
              <a:off x="7429055" y="34227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17" name="tx117"/>
            <p:cNvSpPr/>
            <p:nvPr/>
          </p:nvSpPr>
          <p:spPr>
            <a:xfrm>
              <a:off x="7455181" y="283241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18" name="tx118"/>
            <p:cNvSpPr/>
            <p:nvPr/>
          </p:nvSpPr>
          <p:spPr>
            <a:xfrm>
              <a:off x="7706303" y="34223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19" name="tx119"/>
            <p:cNvSpPr/>
            <p:nvPr/>
          </p:nvSpPr>
          <p:spPr>
            <a:xfrm>
              <a:off x="7732429" y="283174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0" name="tx120"/>
            <p:cNvSpPr/>
            <p:nvPr/>
          </p:nvSpPr>
          <p:spPr>
            <a:xfrm>
              <a:off x="7983551" y="34332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48.4</a:t>
              </a:r>
            </a:p>
          </p:txBody>
        </p:sp>
        <p:sp>
          <p:nvSpPr>
            <p:cNvPr id="121" name="tx121"/>
            <p:cNvSpPr/>
            <p:nvPr/>
          </p:nvSpPr>
          <p:spPr>
            <a:xfrm>
              <a:off x="8009676" y="284927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2" name="tx12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8431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7317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09475"/>
              <a:ext cx="201456" cy="201456"/>
            </a:xfrm>
            <a:prstGeom prst="rect">
              <a:avLst/>
            </a:prstGeom>
            <a:solidFill>
              <a:srgbClr val="1CABE2">
                <a:alpha val="100000"/>
              </a:srgbClr>
            </a:solidFill>
          </p:spPr>
          <p:txBody>
            <a:bodyPr/>
            <a:lstStyle/>
            <a:p/>
          </p:txBody>
        </p:sp>
        <p:sp>
          <p:nvSpPr>
            <p:cNvPr id="145" name="rc145"/>
            <p:cNvSpPr/>
            <p:nvPr/>
          </p:nvSpPr>
          <p:spPr>
            <a:xfrm>
              <a:off x="5638429" y="4909475"/>
              <a:ext cx="201456" cy="201456"/>
            </a:xfrm>
            <a:prstGeom prst="rect">
              <a:avLst/>
            </a:prstGeom>
            <a:solidFill>
              <a:srgbClr val="80BD41">
                <a:alpha val="100000"/>
              </a:srgbClr>
            </a:solidFill>
          </p:spPr>
          <p:txBody>
            <a:bodyPr/>
            <a:lstStyle/>
            <a:p/>
          </p:txBody>
        </p:sp>
        <p:sp>
          <p:nvSpPr>
            <p:cNvPr id="146" name="tx146"/>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661760"/>
              <a:ext cx="140742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Ireland, 2000-2024</a:t>
              </a:r>
            </a:p>
          </p:txBody>
        </p:sp>
        <p:sp>
          <p:nvSpPr>
            <p:cNvPr id="150" name="pl150"/>
            <p:cNvSpPr/>
            <p:nvPr/>
          </p:nvSpPr>
          <p:spPr>
            <a:xfrm>
              <a:off x="241082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63992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86902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253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7544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9835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774644"/>
              <a:ext cx="6180179" cy="162162"/>
            </a:xfrm>
            <a:prstGeom prst="rect">
              <a:avLst/>
            </a:prstGeom>
            <a:solidFill>
              <a:srgbClr val="80BD41">
                <a:alpha val="100000"/>
              </a:srgbClr>
            </a:solidFill>
          </p:spPr>
          <p:txBody>
            <a:bodyPr/>
            <a:lstStyle/>
            <a:p/>
          </p:txBody>
        </p:sp>
        <p:sp>
          <p:nvSpPr>
            <p:cNvPr id="161" name="rc161"/>
            <p:cNvSpPr/>
            <p:nvPr/>
          </p:nvSpPr>
          <p:spPr>
            <a:xfrm>
              <a:off x="7476453" y="5774644"/>
              <a:ext cx="394550" cy="162162"/>
            </a:xfrm>
            <a:prstGeom prst="rect">
              <a:avLst/>
            </a:prstGeom>
            <a:solidFill>
              <a:srgbClr val="1CABE2">
                <a:alpha val="100000"/>
              </a:srgbClr>
            </a:solidFill>
          </p:spPr>
          <p:txBody>
            <a:bodyPr/>
            <a:lstStyle/>
            <a:p/>
          </p:txBody>
        </p:sp>
        <p:sp>
          <p:nvSpPr>
            <p:cNvPr id="162" name="rc162"/>
            <p:cNvSpPr/>
            <p:nvPr/>
          </p:nvSpPr>
          <p:spPr>
            <a:xfrm>
              <a:off x="1296273" y="5571941"/>
              <a:ext cx="5508105" cy="162162"/>
            </a:xfrm>
            <a:prstGeom prst="rect">
              <a:avLst/>
            </a:prstGeom>
            <a:solidFill>
              <a:srgbClr val="80BD41">
                <a:alpha val="100000"/>
              </a:srgbClr>
            </a:solidFill>
          </p:spPr>
          <p:txBody>
            <a:bodyPr/>
            <a:lstStyle/>
            <a:p/>
          </p:txBody>
        </p:sp>
        <p:sp>
          <p:nvSpPr>
            <p:cNvPr id="163" name="rc163"/>
            <p:cNvSpPr/>
            <p:nvPr/>
          </p:nvSpPr>
          <p:spPr>
            <a:xfrm>
              <a:off x="6804379" y="5571941"/>
              <a:ext cx="414612" cy="162162"/>
            </a:xfrm>
            <a:prstGeom prst="rect">
              <a:avLst/>
            </a:prstGeom>
            <a:solidFill>
              <a:srgbClr val="1CABE2">
                <a:alpha val="100000"/>
              </a:srgbClr>
            </a:solidFill>
          </p:spPr>
          <p:txBody>
            <a:bodyPr/>
            <a:lstStyle/>
            <a:p/>
          </p:txBody>
        </p:sp>
        <p:sp>
          <p:nvSpPr>
            <p:cNvPr id="164" name="rc164"/>
            <p:cNvSpPr/>
            <p:nvPr/>
          </p:nvSpPr>
          <p:spPr>
            <a:xfrm>
              <a:off x="1296273" y="5369238"/>
              <a:ext cx="5398880" cy="162162"/>
            </a:xfrm>
            <a:prstGeom prst="rect">
              <a:avLst/>
            </a:prstGeom>
            <a:solidFill>
              <a:srgbClr val="80BD41">
                <a:alpha val="100000"/>
              </a:srgbClr>
            </a:solidFill>
          </p:spPr>
          <p:txBody>
            <a:bodyPr/>
            <a:lstStyle/>
            <a:p/>
          </p:txBody>
        </p:sp>
        <p:sp>
          <p:nvSpPr>
            <p:cNvPr id="165" name="rc165"/>
            <p:cNvSpPr/>
            <p:nvPr/>
          </p:nvSpPr>
          <p:spPr>
            <a:xfrm>
              <a:off x="6695153" y="5369238"/>
              <a:ext cx="469225" cy="162162"/>
            </a:xfrm>
            <a:prstGeom prst="rect">
              <a:avLst/>
            </a:prstGeom>
            <a:solidFill>
              <a:srgbClr val="1CABE2">
                <a:alpha val="100000"/>
              </a:srgbClr>
            </a:solidFill>
          </p:spPr>
          <p:txBody>
            <a:bodyPr/>
            <a:lstStyle/>
            <a:p/>
          </p:txBody>
        </p:sp>
        <p:sp>
          <p:nvSpPr>
            <p:cNvPr id="166" name="tx166"/>
            <p:cNvSpPr/>
            <p:nvPr/>
          </p:nvSpPr>
          <p:spPr>
            <a:xfrm>
              <a:off x="8135431" y="5812589"/>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a:t>
              </a:r>
            </a:p>
          </p:txBody>
        </p:sp>
        <p:sp>
          <p:nvSpPr>
            <p:cNvPr id="167" name="tx167"/>
            <p:cNvSpPr/>
            <p:nvPr/>
          </p:nvSpPr>
          <p:spPr>
            <a:xfrm>
              <a:off x="7402601"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53.1</a:t>
              </a:r>
            </a:p>
          </p:txBody>
        </p:sp>
        <p:sp>
          <p:nvSpPr>
            <p:cNvPr id="168" name="tx168"/>
            <p:cNvSpPr/>
            <p:nvPr/>
          </p:nvSpPr>
          <p:spPr>
            <a:xfrm>
              <a:off x="7345258"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52.6</a:t>
              </a:r>
            </a:p>
          </p:txBody>
        </p:sp>
        <p:sp>
          <p:nvSpPr>
            <p:cNvPr id="169" name="tx169"/>
            <p:cNvSpPr/>
            <p:nvPr/>
          </p:nvSpPr>
          <p:spPr>
            <a:xfrm>
              <a:off x="4280869" y="5816662"/>
              <a:ext cx="21098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55.5</a:t>
              </a:r>
            </a:p>
          </p:txBody>
        </p:sp>
        <p:sp>
          <p:nvSpPr>
            <p:cNvPr id="170" name="tx170"/>
            <p:cNvSpPr/>
            <p:nvPr/>
          </p:nvSpPr>
          <p:spPr>
            <a:xfrm>
              <a:off x="7598379" y="58152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71" name="tx171"/>
            <p:cNvSpPr/>
            <p:nvPr/>
          </p:nvSpPr>
          <p:spPr>
            <a:xfrm>
              <a:off x="3944833"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49.4</a:t>
              </a:r>
            </a:p>
          </p:txBody>
        </p:sp>
        <p:sp>
          <p:nvSpPr>
            <p:cNvPr id="172" name="tx172"/>
            <p:cNvSpPr/>
            <p:nvPr/>
          </p:nvSpPr>
          <p:spPr>
            <a:xfrm>
              <a:off x="6936337" y="56125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73" name="tx173"/>
            <p:cNvSpPr/>
            <p:nvPr/>
          </p:nvSpPr>
          <p:spPr>
            <a:xfrm>
              <a:off x="3890220"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48.4</a:t>
              </a:r>
            </a:p>
          </p:txBody>
        </p:sp>
        <p:sp>
          <p:nvSpPr>
            <p:cNvPr id="174" name="tx174"/>
            <p:cNvSpPr/>
            <p:nvPr/>
          </p:nvSpPr>
          <p:spPr>
            <a:xfrm>
              <a:off x="6854417" y="54112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75" name="tx175"/>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447679"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0" name="tx180"/>
            <p:cNvSpPr/>
            <p:nvPr/>
          </p:nvSpPr>
          <p:spPr>
            <a:xfrm>
              <a:off x="5676779"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1" name="tx181"/>
            <p:cNvSpPr/>
            <p:nvPr/>
          </p:nvSpPr>
          <p:spPr>
            <a:xfrm>
              <a:off x="7905879"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2" name="tx182"/>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3" name="tx18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4" name="tx184"/>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(92%) was lower than in 2019 (94%).
The number of children vaccinated with DTP3 decreased 13% compared to in 2019.
The number of surviving infants decreased approximately 11%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836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375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915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606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145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818556"/>
              <a:ext cx="249522" cy="1188128"/>
            </a:xfrm>
            <a:prstGeom prst="rect">
              <a:avLst/>
            </a:prstGeom>
            <a:solidFill>
              <a:srgbClr val="E2231A">
                <a:alpha val="100000"/>
              </a:srgbClr>
            </a:solidFill>
          </p:spPr>
          <p:txBody>
            <a:bodyPr/>
            <a:lstStyle/>
            <a:p/>
          </p:txBody>
        </p:sp>
        <p:sp>
          <p:nvSpPr>
            <p:cNvPr id="22" name="rc22"/>
            <p:cNvSpPr/>
            <p:nvPr/>
          </p:nvSpPr>
          <p:spPr>
            <a:xfrm>
              <a:off x="1573521" y="2402533"/>
              <a:ext cx="249522" cy="1604151"/>
            </a:xfrm>
            <a:prstGeom prst="rect">
              <a:avLst/>
            </a:prstGeom>
            <a:solidFill>
              <a:srgbClr val="E2231A">
                <a:alpha val="100000"/>
              </a:srgbClr>
            </a:solidFill>
          </p:spPr>
          <p:txBody>
            <a:bodyPr/>
            <a:lstStyle/>
            <a:p/>
          </p:txBody>
        </p:sp>
        <p:sp>
          <p:nvSpPr>
            <p:cNvPr id="23" name="rc23"/>
            <p:cNvSpPr/>
            <p:nvPr/>
          </p:nvSpPr>
          <p:spPr>
            <a:xfrm>
              <a:off x="1850769" y="2321881"/>
              <a:ext cx="249522" cy="1684803"/>
            </a:xfrm>
            <a:prstGeom prst="rect">
              <a:avLst/>
            </a:prstGeom>
            <a:solidFill>
              <a:srgbClr val="E2231A">
                <a:alpha val="100000"/>
              </a:srgbClr>
            </a:solidFill>
          </p:spPr>
          <p:txBody>
            <a:bodyPr/>
            <a:lstStyle/>
            <a:p/>
          </p:txBody>
        </p:sp>
        <p:sp>
          <p:nvSpPr>
            <p:cNvPr id="24" name="rc24"/>
            <p:cNvSpPr/>
            <p:nvPr/>
          </p:nvSpPr>
          <p:spPr>
            <a:xfrm>
              <a:off x="2128016" y="2607668"/>
              <a:ext cx="249522" cy="1399016"/>
            </a:xfrm>
            <a:prstGeom prst="rect">
              <a:avLst/>
            </a:prstGeom>
            <a:solidFill>
              <a:srgbClr val="E2231A">
                <a:alpha val="100000"/>
              </a:srgbClr>
            </a:solidFill>
          </p:spPr>
          <p:txBody>
            <a:bodyPr/>
            <a:lstStyle/>
            <a:p/>
          </p:txBody>
        </p:sp>
        <p:sp>
          <p:nvSpPr>
            <p:cNvPr id="25" name="rc25"/>
            <p:cNvSpPr/>
            <p:nvPr/>
          </p:nvSpPr>
          <p:spPr>
            <a:xfrm>
              <a:off x="2405264" y="2793346"/>
              <a:ext cx="249522" cy="1213339"/>
            </a:xfrm>
            <a:prstGeom prst="rect">
              <a:avLst/>
            </a:prstGeom>
            <a:solidFill>
              <a:srgbClr val="E2231A">
                <a:alpha val="100000"/>
              </a:srgbClr>
            </a:solidFill>
          </p:spPr>
          <p:txBody>
            <a:bodyPr/>
            <a:lstStyle/>
            <a:p/>
          </p:txBody>
        </p:sp>
        <p:sp>
          <p:nvSpPr>
            <p:cNvPr id="26" name="rc26"/>
            <p:cNvSpPr/>
            <p:nvPr/>
          </p:nvSpPr>
          <p:spPr>
            <a:xfrm>
              <a:off x="2682512" y="2994924"/>
              <a:ext cx="249522" cy="1011761"/>
            </a:xfrm>
            <a:prstGeom prst="rect">
              <a:avLst/>
            </a:prstGeom>
            <a:solidFill>
              <a:srgbClr val="E2231A">
                <a:alpha val="100000"/>
              </a:srgbClr>
            </a:solidFill>
          </p:spPr>
          <p:txBody>
            <a:bodyPr/>
            <a:lstStyle/>
            <a:p/>
          </p:txBody>
        </p:sp>
        <p:sp>
          <p:nvSpPr>
            <p:cNvPr id="27" name="rc27"/>
            <p:cNvSpPr/>
            <p:nvPr/>
          </p:nvSpPr>
          <p:spPr>
            <a:xfrm>
              <a:off x="2959759" y="3068358"/>
              <a:ext cx="249522" cy="938326"/>
            </a:xfrm>
            <a:prstGeom prst="rect">
              <a:avLst/>
            </a:prstGeom>
            <a:solidFill>
              <a:srgbClr val="E2231A">
                <a:alpha val="100000"/>
              </a:srgbClr>
            </a:solidFill>
          </p:spPr>
          <p:txBody>
            <a:bodyPr/>
            <a:lstStyle/>
            <a:p/>
          </p:txBody>
        </p:sp>
        <p:sp>
          <p:nvSpPr>
            <p:cNvPr id="28" name="rc28"/>
            <p:cNvSpPr/>
            <p:nvPr/>
          </p:nvSpPr>
          <p:spPr>
            <a:xfrm>
              <a:off x="3237007" y="3052144"/>
              <a:ext cx="249522" cy="954540"/>
            </a:xfrm>
            <a:prstGeom prst="rect">
              <a:avLst/>
            </a:prstGeom>
            <a:solidFill>
              <a:srgbClr val="E2231A">
                <a:alpha val="100000"/>
              </a:srgbClr>
            </a:solidFill>
          </p:spPr>
          <p:txBody>
            <a:bodyPr/>
            <a:lstStyle/>
            <a:p/>
          </p:txBody>
        </p:sp>
        <p:sp>
          <p:nvSpPr>
            <p:cNvPr id="29" name="rc29"/>
            <p:cNvSpPr/>
            <p:nvPr/>
          </p:nvSpPr>
          <p:spPr>
            <a:xfrm>
              <a:off x="3514255" y="3146918"/>
              <a:ext cx="249522" cy="859766"/>
            </a:xfrm>
            <a:prstGeom prst="rect">
              <a:avLst/>
            </a:prstGeom>
            <a:solidFill>
              <a:srgbClr val="E2231A">
                <a:alpha val="100000"/>
              </a:srgbClr>
            </a:solidFill>
          </p:spPr>
          <p:txBody>
            <a:bodyPr/>
            <a:lstStyle/>
            <a:p/>
          </p:txBody>
        </p:sp>
        <p:sp>
          <p:nvSpPr>
            <p:cNvPr id="30" name="rc30"/>
            <p:cNvSpPr/>
            <p:nvPr/>
          </p:nvSpPr>
          <p:spPr>
            <a:xfrm>
              <a:off x="3791502" y="3213762"/>
              <a:ext cx="249522" cy="792922"/>
            </a:xfrm>
            <a:prstGeom prst="rect">
              <a:avLst/>
            </a:prstGeom>
            <a:solidFill>
              <a:srgbClr val="E2231A">
                <a:alpha val="100000"/>
              </a:srgbClr>
            </a:solidFill>
          </p:spPr>
          <p:txBody>
            <a:bodyPr/>
            <a:lstStyle/>
            <a:p/>
          </p:txBody>
        </p:sp>
        <p:sp>
          <p:nvSpPr>
            <p:cNvPr id="31" name="rc31"/>
            <p:cNvSpPr/>
            <p:nvPr/>
          </p:nvSpPr>
          <p:spPr>
            <a:xfrm>
              <a:off x="4068750" y="3217633"/>
              <a:ext cx="249522" cy="789052"/>
            </a:xfrm>
            <a:prstGeom prst="rect">
              <a:avLst/>
            </a:prstGeom>
            <a:solidFill>
              <a:srgbClr val="E2231A">
                <a:alpha val="100000"/>
              </a:srgbClr>
            </a:solidFill>
          </p:spPr>
          <p:txBody>
            <a:bodyPr/>
            <a:lstStyle/>
            <a:p/>
          </p:txBody>
        </p:sp>
        <p:sp>
          <p:nvSpPr>
            <p:cNvPr id="32" name="rc32"/>
            <p:cNvSpPr/>
            <p:nvPr/>
          </p:nvSpPr>
          <p:spPr>
            <a:xfrm>
              <a:off x="4345998" y="3385736"/>
              <a:ext cx="249522" cy="620948"/>
            </a:xfrm>
            <a:prstGeom prst="rect">
              <a:avLst/>
            </a:prstGeom>
            <a:solidFill>
              <a:srgbClr val="E2231A">
                <a:alpha val="100000"/>
              </a:srgbClr>
            </a:solidFill>
          </p:spPr>
          <p:txBody>
            <a:bodyPr/>
            <a:lstStyle/>
            <a:p/>
          </p:txBody>
        </p:sp>
        <p:sp>
          <p:nvSpPr>
            <p:cNvPr id="33" name="rc33"/>
            <p:cNvSpPr/>
            <p:nvPr/>
          </p:nvSpPr>
          <p:spPr>
            <a:xfrm>
              <a:off x="4623245" y="3404043"/>
              <a:ext cx="249522" cy="602642"/>
            </a:xfrm>
            <a:prstGeom prst="rect">
              <a:avLst/>
            </a:prstGeom>
            <a:solidFill>
              <a:srgbClr val="E2231A">
                <a:alpha val="100000"/>
              </a:srgbClr>
            </a:solidFill>
          </p:spPr>
          <p:txBody>
            <a:bodyPr/>
            <a:lstStyle/>
            <a:p/>
          </p:txBody>
        </p:sp>
        <p:sp>
          <p:nvSpPr>
            <p:cNvPr id="34" name="rc34"/>
            <p:cNvSpPr/>
            <p:nvPr/>
          </p:nvSpPr>
          <p:spPr>
            <a:xfrm>
              <a:off x="4900493" y="3500700"/>
              <a:ext cx="249522" cy="505985"/>
            </a:xfrm>
            <a:prstGeom prst="rect">
              <a:avLst/>
            </a:prstGeom>
            <a:solidFill>
              <a:srgbClr val="E2231A">
                <a:alpha val="100000"/>
              </a:srgbClr>
            </a:solidFill>
          </p:spPr>
          <p:txBody>
            <a:bodyPr/>
            <a:lstStyle/>
            <a:p/>
          </p:txBody>
        </p:sp>
        <p:sp>
          <p:nvSpPr>
            <p:cNvPr id="35" name="rc35"/>
            <p:cNvSpPr/>
            <p:nvPr/>
          </p:nvSpPr>
          <p:spPr>
            <a:xfrm>
              <a:off x="5177741" y="3514508"/>
              <a:ext cx="249522" cy="492176"/>
            </a:xfrm>
            <a:prstGeom prst="rect">
              <a:avLst/>
            </a:prstGeom>
            <a:solidFill>
              <a:srgbClr val="E2231A">
                <a:alpha val="100000"/>
              </a:srgbClr>
            </a:solidFill>
          </p:spPr>
          <p:txBody>
            <a:bodyPr/>
            <a:lstStyle/>
            <a:p/>
          </p:txBody>
        </p:sp>
        <p:sp>
          <p:nvSpPr>
            <p:cNvPr id="36" name="rc36"/>
            <p:cNvSpPr/>
            <p:nvPr/>
          </p:nvSpPr>
          <p:spPr>
            <a:xfrm>
              <a:off x="5454988" y="3527688"/>
              <a:ext cx="249522" cy="478996"/>
            </a:xfrm>
            <a:prstGeom prst="rect">
              <a:avLst/>
            </a:prstGeom>
            <a:solidFill>
              <a:srgbClr val="E2231A">
                <a:alpha val="100000"/>
              </a:srgbClr>
            </a:solidFill>
          </p:spPr>
          <p:txBody>
            <a:bodyPr/>
            <a:lstStyle/>
            <a:p/>
          </p:txBody>
        </p:sp>
        <p:sp>
          <p:nvSpPr>
            <p:cNvPr id="37" name="rc37"/>
            <p:cNvSpPr/>
            <p:nvPr/>
          </p:nvSpPr>
          <p:spPr>
            <a:xfrm>
              <a:off x="5732236" y="3474025"/>
              <a:ext cx="249522" cy="532659"/>
            </a:xfrm>
            <a:prstGeom prst="rect">
              <a:avLst/>
            </a:prstGeom>
            <a:solidFill>
              <a:srgbClr val="E2231A">
                <a:alpha val="100000"/>
              </a:srgbClr>
            </a:solidFill>
          </p:spPr>
          <p:txBody>
            <a:bodyPr/>
            <a:lstStyle/>
            <a:p/>
          </p:txBody>
        </p:sp>
        <p:sp>
          <p:nvSpPr>
            <p:cNvPr id="38" name="rc38"/>
            <p:cNvSpPr/>
            <p:nvPr/>
          </p:nvSpPr>
          <p:spPr>
            <a:xfrm>
              <a:off x="6009484" y="3490971"/>
              <a:ext cx="249522" cy="515713"/>
            </a:xfrm>
            <a:prstGeom prst="rect">
              <a:avLst/>
            </a:prstGeom>
            <a:solidFill>
              <a:srgbClr val="E2231A">
                <a:alpha val="100000"/>
              </a:srgbClr>
            </a:solidFill>
          </p:spPr>
          <p:txBody>
            <a:bodyPr/>
            <a:lstStyle/>
            <a:p/>
          </p:txBody>
        </p:sp>
        <p:sp>
          <p:nvSpPr>
            <p:cNvPr id="39" name="rc39"/>
            <p:cNvSpPr/>
            <p:nvPr/>
          </p:nvSpPr>
          <p:spPr>
            <a:xfrm>
              <a:off x="6286731" y="3497771"/>
              <a:ext cx="249522" cy="508914"/>
            </a:xfrm>
            <a:prstGeom prst="rect">
              <a:avLst/>
            </a:prstGeom>
            <a:solidFill>
              <a:srgbClr val="E2231A">
                <a:alpha val="100000"/>
              </a:srgbClr>
            </a:solidFill>
          </p:spPr>
          <p:txBody>
            <a:bodyPr/>
            <a:lstStyle/>
            <a:p/>
          </p:txBody>
        </p:sp>
        <p:sp>
          <p:nvSpPr>
            <p:cNvPr id="40" name="rc40"/>
            <p:cNvSpPr/>
            <p:nvPr/>
          </p:nvSpPr>
          <p:spPr>
            <a:xfrm>
              <a:off x="6563979" y="3451325"/>
              <a:ext cx="249522" cy="555359"/>
            </a:xfrm>
            <a:prstGeom prst="rect">
              <a:avLst/>
            </a:prstGeom>
            <a:solidFill>
              <a:srgbClr val="E2231A">
                <a:alpha val="100000"/>
              </a:srgbClr>
            </a:solidFill>
          </p:spPr>
          <p:txBody>
            <a:bodyPr/>
            <a:lstStyle/>
            <a:p/>
          </p:txBody>
        </p:sp>
        <p:sp>
          <p:nvSpPr>
            <p:cNvPr id="41" name="rc41"/>
            <p:cNvSpPr/>
            <p:nvPr/>
          </p:nvSpPr>
          <p:spPr>
            <a:xfrm>
              <a:off x="6841227" y="3535115"/>
              <a:ext cx="249522" cy="471569"/>
            </a:xfrm>
            <a:prstGeom prst="rect">
              <a:avLst/>
            </a:prstGeom>
            <a:solidFill>
              <a:srgbClr val="E2231A">
                <a:alpha val="100000"/>
              </a:srgbClr>
            </a:solidFill>
          </p:spPr>
          <p:txBody>
            <a:bodyPr/>
            <a:lstStyle/>
            <a:p/>
          </p:txBody>
        </p:sp>
        <p:sp>
          <p:nvSpPr>
            <p:cNvPr id="42" name="rc42"/>
            <p:cNvSpPr/>
            <p:nvPr/>
          </p:nvSpPr>
          <p:spPr>
            <a:xfrm>
              <a:off x="7118474" y="3380088"/>
              <a:ext cx="249522" cy="626597"/>
            </a:xfrm>
            <a:prstGeom prst="rect">
              <a:avLst/>
            </a:prstGeom>
            <a:solidFill>
              <a:srgbClr val="E2231A">
                <a:alpha val="100000"/>
              </a:srgbClr>
            </a:solidFill>
          </p:spPr>
          <p:txBody>
            <a:bodyPr/>
            <a:lstStyle/>
            <a:p/>
          </p:txBody>
        </p:sp>
        <p:sp>
          <p:nvSpPr>
            <p:cNvPr id="43" name="rc43"/>
            <p:cNvSpPr/>
            <p:nvPr/>
          </p:nvSpPr>
          <p:spPr>
            <a:xfrm>
              <a:off x="7395722" y="3451116"/>
              <a:ext cx="249522" cy="555568"/>
            </a:xfrm>
            <a:prstGeom prst="rect">
              <a:avLst/>
            </a:prstGeom>
            <a:solidFill>
              <a:srgbClr val="E2231A">
                <a:alpha val="100000"/>
              </a:srgbClr>
            </a:solidFill>
          </p:spPr>
          <p:txBody>
            <a:bodyPr/>
            <a:lstStyle/>
            <a:p/>
          </p:txBody>
        </p:sp>
        <p:sp>
          <p:nvSpPr>
            <p:cNvPr id="44" name="rc44"/>
            <p:cNvSpPr/>
            <p:nvPr/>
          </p:nvSpPr>
          <p:spPr>
            <a:xfrm>
              <a:off x="7672970" y="3395256"/>
              <a:ext cx="249522" cy="611429"/>
            </a:xfrm>
            <a:prstGeom prst="rect">
              <a:avLst/>
            </a:prstGeom>
            <a:solidFill>
              <a:srgbClr val="E2231A">
                <a:alpha val="100000"/>
              </a:srgbClr>
            </a:solidFill>
          </p:spPr>
          <p:txBody>
            <a:bodyPr/>
            <a:lstStyle/>
            <a:p/>
          </p:txBody>
        </p:sp>
        <p:sp>
          <p:nvSpPr>
            <p:cNvPr id="45" name="rc45"/>
            <p:cNvSpPr/>
            <p:nvPr/>
          </p:nvSpPr>
          <p:spPr>
            <a:xfrm>
              <a:off x="7950217" y="3455928"/>
              <a:ext cx="249522" cy="550757"/>
            </a:xfrm>
            <a:prstGeom prst="rect">
              <a:avLst/>
            </a:prstGeom>
            <a:solidFill>
              <a:srgbClr val="E2231A">
                <a:alpha val="100000"/>
              </a:srgbClr>
            </a:solidFill>
          </p:spPr>
          <p:txBody>
            <a:bodyPr/>
            <a:lstStyle/>
            <a:p/>
          </p:txBody>
        </p:sp>
        <p:sp>
          <p:nvSpPr>
            <p:cNvPr id="46" name="rc46"/>
            <p:cNvSpPr/>
            <p:nvPr/>
          </p:nvSpPr>
          <p:spPr>
            <a:xfrm>
              <a:off x="5177741" y="3274330"/>
              <a:ext cx="249522" cy="240178"/>
            </a:xfrm>
            <a:prstGeom prst="rect">
              <a:avLst/>
            </a:prstGeom>
            <a:solidFill>
              <a:srgbClr val="B3B3B3">
                <a:alpha val="100000"/>
              </a:srgbClr>
            </a:solidFill>
          </p:spPr>
          <p:txBody>
            <a:bodyPr/>
            <a:lstStyle/>
            <a:p/>
          </p:txBody>
        </p:sp>
        <p:sp>
          <p:nvSpPr>
            <p:cNvPr id="47" name="rc47"/>
            <p:cNvSpPr/>
            <p:nvPr/>
          </p:nvSpPr>
          <p:spPr>
            <a:xfrm>
              <a:off x="5454988" y="3273702"/>
              <a:ext cx="249522" cy="253986"/>
            </a:xfrm>
            <a:prstGeom prst="rect">
              <a:avLst/>
            </a:prstGeom>
            <a:solidFill>
              <a:srgbClr val="B3B3B3">
                <a:alpha val="100000"/>
              </a:srgbClr>
            </a:solidFill>
          </p:spPr>
          <p:txBody>
            <a:bodyPr/>
            <a:lstStyle/>
            <a:p/>
          </p:txBody>
        </p:sp>
        <p:sp>
          <p:nvSpPr>
            <p:cNvPr id="48" name="rc48"/>
            <p:cNvSpPr/>
            <p:nvPr/>
          </p:nvSpPr>
          <p:spPr>
            <a:xfrm>
              <a:off x="5732236" y="3277886"/>
              <a:ext cx="249522" cy="196138"/>
            </a:xfrm>
            <a:prstGeom prst="rect">
              <a:avLst/>
            </a:prstGeom>
            <a:solidFill>
              <a:srgbClr val="B3B3B3">
                <a:alpha val="100000"/>
              </a:srgbClr>
            </a:solidFill>
          </p:spPr>
          <p:txBody>
            <a:bodyPr/>
            <a:lstStyle/>
            <a:p/>
          </p:txBody>
        </p:sp>
        <p:sp>
          <p:nvSpPr>
            <p:cNvPr id="49" name="rc49"/>
            <p:cNvSpPr/>
            <p:nvPr/>
          </p:nvSpPr>
          <p:spPr>
            <a:xfrm>
              <a:off x="6009484" y="3295879"/>
              <a:ext cx="249522" cy="195092"/>
            </a:xfrm>
            <a:prstGeom prst="rect">
              <a:avLst/>
            </a:prstGeom>
            <a:solidFill>
              <a:srgbClr val="B3B3B3">
                <a:alpha val="100000"/>
              </a:srgbClr>
            </a:solidFill>
          </p:spPr>
          <p:txBody>
            <a:bodyPr/>
            <a:lstStyle/>
            <a:p/>
          </p:txBody>
        </p:sp>
        <p:sp>
          <p:nvSpPr>
            <p:cNvPr id="50" name="rc50"/>
            <p:cNvSpPr/>
            <p:nvPr/>
          </p:nvSpPr>
          <p:spPr>
            <a:xfrm>
              <a:off x="6286731" y="3315963"/>
              <a:ext cx="249522" cy="181807"/>
            </a:xfrm>
            <a:prstGeom prst="rect">
              <a:avLst/>
            </a:prstGeom>
            <a:solidFill>
              <a:srgbClr val="B3B3B3">
                <a:alpha val="100000"/>
              </a:srgbClr>
            </a:solidFill>
          </p:spPr>
          <p:txBody>
            <a:bodyPr/>
            <a:lstStyle/>
            <a:p/>
          </p:txBody>
        </p:sp>
        <p:sp>
          <p:nvSpPr>
            <p:cNvPr id="51" name="rc51"/>
            <p:cNvSpPr/>
            <p:nvPr/>
          </p:nvSpPr>
          <p:spPr>
            <a:xfrm>
              <a:off x="6563979" y="3335106"/>
              <a:ext cx="249522" cy="116218"/>
            </a:xfrm>
            <a:prstGeom prst="rect">
              <a:avLst/>
            </a:prstGeom>
            <a:solidFill>
              <a:srgbClr val="B3B3B3">
                <a:alpha val="100000"/>
              </a:srgbClr>
            </a:solidFill>
          </p:spPr>
          <p:txBody>
            <a:bodyPr/>
            <a:lstStyle/>
            <a:p/>
          </p:txBody>
        </p:sp>
        <p:sp>
          <p:nvSpPr>
            <p:cNvPr id="52" name="rc52"/>
            <p:cNvSpPr/>
            <p:nvPr/>
          </p:nvSpPr>
          <p:spPr>
            <a:xfrm>
              <a:off x="6841227" y="3338977"/>
              <a:ext cx="249522" cy="196138"/>
            </a:xfrm>
            <a:prstGeom prst="rect">
              <a:avLst/>
            </a:prstGeom>
            <a:solidFill>
              <a:srgbClr val="B3B3B3">
                <a:alpha val="100000"/>
              </a:srgbClr>
            </a:solidFill>
          </p:spPr>
          <p:txBody>
            <a:bodyPr/>
            <a:lstStyle/>
            <a:p/>
          </p:txBody>
        </p:sp>
        <p:sp>
          <p:nvSpPr>
            <p:cNvPr id="53" name="rc53"/>
            <p:cNvSpPr/>
            <p:nvPr/>
          </p:nvSpPr>
          <p:spPr>
            <a:xfrm>
              <a:off x="7118474" y="3073484"/>
              <a:ext cx="249522" cy="306603"/>
            </a:xfrm>
            <a:prstGeom prst="rect">
              <a:avLst/>
            </a:prstGeom>
            <a:solidFill>
              <a:srgbClr val="B3B3B3">
                <a:alpha val="100000"/>
              </a:srgbClr>
            </a:solidFill>
          </p:spPr>
          <p:txBody>
            <a:bodyPr/>
            <a:lstStyle/>
            <a:p/>
          </p:txBody>
        </p:sp>
        <p:sp>
          <p:nvSpPr>
            <p:cNvPr id="54" name="rc54"/>
            <p:cNvSpPr/>
            <p:nvPr/>
          </p:nvSpPr>
          <p:spPr>
            <a:xfrm>
              <a:off x="7395722" y="3015950"/>
              <a:ext cx="249522" cy="435166"/>
            </a:xfrm>
            <a:prstGeom prst="rect">
              <a:avLst/>
            </a:prstGeom>
            <a:solidFill>
              <a:srgbClr val="B3B3B3">
                <a:alpha val="100000"/>
              </a:srgbClr>
            </a:solidFill>
          </p:spPr>
          <p:txBody>
            <a:bodyPr/>
            <a:lstStyle/>
            <a:p/>
          </p:txBody>
        </p:sp>
        <p:sp>
          <p:nvSpPr>
            <p:cNvPr id="55" name="rc55"/>
            <p:cNvSpPr/>
            <p:nvPr/>
          </p:nvSpPr>
          <p:spPr>
            <a:xfrm>
              <a:off x="7672970" y="3290544"/>
              <a:ext cx="249522" cy="104711"/>
            </a:xfrm>
            <a:prstGeom prst="rect">
              <a:avLst/>
            </a:prstGeom>
            <a:solidFill>
              <a:srgbClr val="B3B3B3">
                <a:alpha val="100000"/>
              </a:srgbClr>
            </a:solidFill>
          </p:spPr>
          <p:txBody>
            <a:bodyPr/>
            <a:lstStyle/>
            <a:p/>
          </p:txBody>
        </p:sp>
        <p:sp>
          <p:nvSpPr>
            <p:cNvPr id="56" name="rc56"/>
            <p:cNvSpPr/>
            <p:nvPr/>
          </p:nvSpPr>
          <p:spPr>
            <a:xfrm>
              <a:off x="7950217" y="3377682"/>
              <a:ext cx="249522" cy="78246"/>
            </a:xfrm>
            <a:prstGeom prst="rect">
              <a:avLst/>
            </a:prstGeom>
            <a:solidFill>
              <a:srgbClr val="B3B3B3">
                <a:alpha val="100000"/>
              </a:srgbClr>
            </a:solidFill>
          </p:spPr>
          <p:txBody>
            <a:bodyPr/>
            <a:lstStyle/>
            <a:p/>
          </p:txBody>
        </p:sp>
        <p:sp>
          <p:nvSpPr>
            <p:cNvPr id="57" name="pl57"/>
            <p:cNvSpPr/>
            <p:nvPr/>
          </p:nvSpPr>
          <p:spPr>
            <a:xfrm>
              <a:off x="1421035" y="1395239"/>
              <a:ext cx="6653943" cy="561601"/>
            </a:xfrm>
            <a:custGeom>
              <a:avLst/>
              <a:pathLst>
                <a:path w="6653943" h="561601">
                  <a:moveTo>
                    <a:pt x="0" y="393120"/>
                  </a:moveTo>
                  <a:lnTo>
                    <a:pt x="277247" y="561601"/>
                  </a:lnTo>
                  <a:lnTo>
                    <a:pt x="554495" y="561601"/>
                  </a:lnTo>
                  <a:lnTo>
                    <a:pt x="831742" y="421200"/>
                  </a:lnTo>
                  <a:lnTo>
                    <a:pt x="1108990" y="336960"/>
                  </a:lnTo>
                  <a:lnTo>
                    <a:pt x="1386238" y="252720"/>
                  </a:lnTo>
                  <a:lnTo>
                    <a:pt x="1663485" y="196560"/>
                  </a:lnTo>
                  <a:lnTo>
                    <a:pt x="1940733" y="168480"/>
                  </a:lnTo>
                  <a:lnTo>
                    <a:pt x="2217981" y="112320"/>
                  </a:lnTo>
                  <a:lnTo>
                    <a:pt x="2495228" y="84240"/>
                  </a:lnTo>
                  <a:lnTo>
                    <a:pt x="2772476" y="84240"/>
                  </a:lnTo>
                  <a:lnTo>
                    <a:pt x="3049724" y="28080"/>
                  </a:lnTo>
                  <a:lnTo>
                    <a:pt x="3326971" y="28080"/>
                  </a:lnTo>
                  <a:lnTo>
                    <a:pt x="3604219" y="0"/>
                  </a:lnTo>
                  <a:lnTo>
                    <a:pt x="3881467" y="0"/>
                  </a:lnTo>
                  <a:lnTo>
                    <a:pt x="4158714" y="0"/>
                  </a:lnTo>
                  <a:lnTo>
                    <a:pt x="4435962" y="28080"/>
                  </a:lnTo>
                  <a:lnTo>
                    <a:pt x="4713210" y="28080"/>
                  </a:lnTo>
                  <a:lnTo>
                    <a:pt x="4990457" y="28080"/>
                  </a:lnTo>
                  <a:lnTo>
                    <a:pt x="5267705" y="56160"/>
                  </a:lnTo>
                  <a:lnTo>
                    <a:pt x="5544953" y="28080"/>
                  </a:lnTo>
                  <a:lnTo>
                    <a:pt x="5822200" y="84240"/>
                  </a:lnTo>
                  <a:lnTo>
                    <a:pt x="6099448" y="84240"/>
                  </a:lnTo>
                  <a:lnTo>
                    <a:pt x="6376696" y="112320"/>
                  </a:lnTo>
                  <a:lnTo>
                    <a:pt x="6653943" y="84240"/>
                  </a:lnTo>
                </a:path>
              </a:pathLst>
            </a:custGeom>
            <a:ln w="27101" cap="flat">
              <a:solidFill>
                <a:srgbClr val="0058AB">
                  <a:alpha val="100000"/>
                </a:srgbClr>
              </a:solidFill>
              <a:prstDash val="solid"/>
              <a:round/>
            </a:ln>
          </p:spPr>
          <p:txBody>
            <a:bodyPr/>
            <a:lstStyle/>
            <a:p/>
          </p:txBody>
        </p:sp>
        <p:sp>
          <p:nvSpPr>
            <p:cNvPr id="58" name="pl58"/>
            <p:cNvSpPr/>
            <p:nvPr/>
          </p:nvSpPr>
          <p:spPr>
            <a:xfrm>
              <a:off x="5302502" y="1479479"/>
              <a:ext cx="2772476" cy="140400"/>
            </a:xfrm>
            <a:custGeom>
              <a:avLst/>
              <a:pathLst>
                <a:path w="2772476" h="140400">
                  <a:moveTo>
                    <a:pt x="0" y="0"/>
                  </a:moveTo>
                  <a:lnTo>
                    <a:pt x="277247" y="0"/>
                  </a:lnTo>
                  <a:lnTo>
                    <a:pt x="554495" y="0"/>
                  </a:lnTo>
                  <a:lnTo>
                    <a:pt x="831742" y="0"/>
                  </a:lnTo>
                  <a:lnTo>
                    <a:pt x="1108990" y="0"/>
                  </a:lnTo>
                  <a:lnTo>
                    <a:pt x="1386238" y="0"/>
                  </a:lnTo>
                  <a:lnTo>
                    <a:pt x="1663485" y="0"/>
                  </a:lnTo>
                  <a:lnTo>
                    <a:pt x="1940733" y="112320"/>
                  </a:lnTo>
                  <a:lnTo>
                    <a:pt x="2217981" y="140400"/>
                  </a:lnTo>
                  <a:lnTo>
                    <a:pt x="2495228" y="28080"/>
                  </a:lnTo>
                  <a:lnTo>
                    <a:pt x="2772476" y="0"/>
                  </a:lnTo>
                </a:path>
              </a:pathLst>
            </a:custGeom>
            <a:ln w="27101" cap="flat">
              <a:solidFill>
                <a:srgbClr val="333333">
                  <a:alpha val="100000"/>
                </a:srgbClr>
              </a:solidFill>
              <a:prstDash val="solid"/>
              <a:round/>
            </a:ln>
          </p:spPr>
          <p:txBody>
            <a:bodyPr/>
            <a:lstStyle/>
            <a:p/>
          </p:txBody>
        </p:sp>
        <p:sp>
          <p:nvSpPr>
            <p:cNvPr id="59" name="tx59"/>
            <p:cNvSpPr/>
            <p:nvPr/>
          </p:nvSpPr>
          <p:spPr>
            <a:xfrm>
              <a:off x="6618402"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60" name="tx60"/>
            <p:cNvSpPr/>
            <p:nvPr/>
          </p:nvSpPr>
          <p:spPr>
            <a:xfrm>
              <a:off x="6895650"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61" name="tx61"/>
            <p:cNvSpPr/>
            <p:nvPr/>
          </p:nvSpPr>
          <p:spPr>
            <a:xfrm>
              <a:off x="7172898"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2" name="tx62"/>
            <p:cNvSpPr/>
            <p:nvPr/>
          </p:nvSpPr>
          <p:spPr>
            <a:xfrm>
              <a:off x="7450145"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3" name="tx63"/>
            <p:cNvSpPr/>
            <p:nvPr/>
          </p:nvSpPr>
          <p:spPr>
            <a:xfrm>
              <a:off x="7727393"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64" name="tx64"/>
            <p:cNvSpPr/>
            <p:nvPr/>
          </p:nvSpPr>
          <p:spPr>
            <a:xfrm>
              <a:off x="8004641"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5" name="tx65"/>
            <p:cNvSpPr/>
            <p:nvPr/>
          </p:nvSpPr>
          <p:spPr>
            <a:xfrm>
              <a:off x="6618402"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66" name="tx66"/>
            <p:cNvSpPr/>
            <p:nvPr/>
          </p:nvSpPr>
          <p:spPr>
            <a:xfrm>
              <a:off x="6895650"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67" name="tx67"/>
            <p:cNvSpPr/>
            <p:nvPr/>
          </p:nvSpPr>
          <p:spPr>
            <a:xfrm>
              <a:off x="7172898"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68" name="tx68"/>
            <p:cNvSpPr/>
            <p:nvPr/>
          </p:nvSpPr>
          <p:spPr>
            <a:xfrm>
              <a:off x="7450145" y="168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85</a:t>
              </a:r>
            </a:p>
          </p:txBody>
        </p:sp>
        <p:sp>
          <p:nvSpPr>
            <p:cNvPr id="69" name="tx69"/>
            <p:cNvSpPr/>
            <p:nvPr/>
          </p:nvSpPr>
          <p:spPr>
            <a:xfrm>
              <a:off x="7727393" y="15690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89</a:t>
              </a:r>
            </a:p>
          </p:txBody>
        </p:sp>
        <p:sp>
          <p:nvSpPr>
            <p:cNvPr id="70" name="tx70"/>
            <p:cNvSpPr/>
            <p:nvPr/>
          </p:nvSpPr>
          <p:spPr>
            <a:xfrm>
              <a:off x="8004641"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71" name="tx71"/>
            <p:cNvSpPr/>
            <p:nvPr/>
          </p:nvSpPr>
          <p:spPr>
            <a:xfrm>
              <a:off x="1315541" y="337350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72" name="tx72"/>
            <p:cNvSpPr/>
            <p:nvPr/>
          </p:nvSpPr>
          <p:spPr>
            <a:xfrm>
              <a:off x="2731924" y="346036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73" name="tx73"/>
            <p:cNvSpPr/>
            <p:nvPr/>
          </p:nvSpPr>
          <p:spPr>
            <a:xfrm>
              <a:off x="4118163" y="35730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74" name="tx74"/>
            <p:cNvSpPr/>
            <p:nvPr/>
          </p:nvSpPr>
          <p:spPr>
            <a:xfrm>
              <a:off x="5504401" y="37267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75" name="tx75"/>
            <p:cNvSpPr/>
            <p:nvPr/>
          </p:nvSpPr>
          <p:spPr>
            <a:xfrm>
              <a:off x="6613391" y="368851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76" name="tx76"/>
            <p:cNvSpPr/>
            <p:nvPr/>
          </p:nvSpPr>
          <p:spPr>
            <a:xfrm>
              <a:off x="6890639" y="373077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77" name="tx77"/>
            <p:cNvSpPr/>
            <p:nvPr/>
          </p:nvSpPr>
          <p:spPr>
            <a:xfrm>
              <a:off x="7213091" y="36529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78" name="tx78"/>
            <p:cNvSpPr/>
            <p:nvPr/>
          </p:nvSpPr>
          <p:spPr>
            <a:xfrm>
              <a:off x="7445134" y="368840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79" name="tx79"/>
            <p:cNvSpPr/>
            <p:nvPr/>
          </p:nvSpPr>
          <p:spPr>
            <a:xfrm>
              <a:off x="7722382" y="36605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80" name="tx80"/>
            <p:cNvSpPr/>
            <p:nvPr/>
          </p:nvSpPr>
          <p:spPr>
            <a:xfrm>
              <a:off x="7999630" y="369081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81" name="tx81"/>
            <p:cNvSpPr/>
            <p:nvPr/>
          </p:nvSpPr>
          <p:spPr>
            <a:xfrm>
              <a:off x="5504401" y="336157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2" name="tx82"/>
            <p:cNvSpPr/>
            <p:nvPr/>
          </p:nvSpPr>
          <p:spPr>
            <a:xfrm>
              <a:off x="6613391" y="33540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3" name="tx83"/>
            <p:cNvSpPr/>
            <p:nvPr/>
          </p:nvSpPr>
          <p:spPr>
            <a:xfrm>
              <a:off x="6890639" y="33966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84" name="tx84"/>
            <p:cNvSpPr/>
            <p:nvPr/>
          </p:nvSpPr>
          <p:spPr>
            <a:xfrm>
              <a:off x="7167887" y="31863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85" name="tx85"/>
            <p:cNvSpPr/>
            <p:nvPr/>
          </p:nvSpPr>
          <p:spPr>
            <a:xfrm>
              <a:off x="7445134" y="31944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86" name="tx86"/>
            <p:cNvSpPr/>
            <p:nvPr/>
          </p:nvSpPr>
          <p:spPr>
            <a:xfrm>
              <a:off x="7767586" y="33037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87" name="tx87"/>
            <p:cNvSpPr/>
            <p:nvPr/>
          </p:nvSpPr>
          <p:spPr>
            <a:xfrm>
              <a:off x="5552619" y="3169849"/>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88" name="tx88"/>
            <p:cNvSpPr/>
            <p:nvPr/>
          </p:nvSpPr>
          <p:spPr>
            <a:xfrm>
              <a:off x="6620926" y="3228872"/>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89" name="tx89"/>
            <p:cNvSpPr/>
            <p:nvPr/>
          </p:nvSpPr>
          <p:spPr>
            <a:xfrm>
              <a:off x="6898174" y="3232742"/>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90" name="tx90"/>
            <p:cNvSpPr/>
            <p:nvPr/>
          </p:nvSpPr>
          <p:spPr>
            <a:xfrm>
              <a:off x="7175422" y="296724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91" name="tx91"/>
            <p:cNvSpPr/>
            <p:nvPr/>
          </p:nvSpPr>
          <p:spPr>
            <a:xfrm>
              <a:off x="7452669" y="290971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2" name="tx92"/>
            <p:cNvSpPr/>
            <p:nvPr/>
          </p:nvSpPr>
          <p:spPr>
            <a:xfrm>
              <a:off x="7729917" y="318430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93" name="tx93"/>
            <p:cNvSpPr/>
            <p:nvPr/>
          </p:nvSpPr>
          <p:spPr>
            <a:xfrm>
              <a:off x="8047848" y="3271447"/>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94" name="tx94"/>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5" name="tx95"/>
            <p:cNvSpPr/>
            <p:nvPr/>
          </p:nvSpPr>
          <p:spPr>
            <a:xfrm>
              <a:off x="639902" y="290849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96" name="tx96"/>
            <p:cNvSpPr/>
            <p:nvPr/>
          </p:nvSpPr>
          <p:spPr>
            <a:xfrm>
              <a:off x="639902" y="186242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97" name="tx9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3" name="tx113"/>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4" name="pl114"/>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6" name="tx116"/>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7" name="tx117"/>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8" name="rc118"/>
            <p:cNvSpPr/>
            <p:nvPr/>
          </p:nvSpPr>
          <p:spPr>
            <a:xfrm>
              <a:off x="4678790" y="4909475"/>
              <a:ext cx="201456" cy="201456"/>
            </a:xfrm>
            <a:prstGeom prst="rect">
              <a:avLst/>
            </a:prstGeom>
            <a:solidFill>
              <a:srgbClr val="E2231A">
                <a:alpha val="100000"/>
              </a:srgbClr>
            </a:solidFill>
          </p:spPr>
          <p:txBody>
            <a:bodyPr/>
            <a:lstStyle/>
            <a:p/>
          </p:txBody>
        </p:sp>
        <p:sp>
          <p:nvSpPr>
            <p:cNvPr id="119" name="rc119"/>
            <p:cNvSpPr/>
            <p:nvPr/>
          </p:nvSpPr>
          <p:spPr>
            <a:xfrm>
              <a:off x="5642950" y="4909475"/>
              <a:ext cx="201456" cy="201456"/>
            </a:xfrm>
            <a:prstGeom prst="rect">
              <a:avLst/>
            </a:prstGeom>
            <a:solidFill>
              <a:srgbClr val="B3B3B3">
                <a:alpha val="100000"/>
              </a:srgbClr>
            </a:solidFill>
          </p:spPr>
          <p:txBody>
            <a:bodyPr/>
            <a:lstStyle/>
            <a:p/>
          </p:txBody>
        </p:sp>
        <p:sp>
          <p:nvSpPr>
            <p:cNvPr id="120" name="tx120"/>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1" name="tx121"/>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2" name="tx122"/>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3" name="tx123"/>
            <p:cNvSpPr/>
            <p:nvPr/>
          </p:nvSpPr>
          <p:spPr>
            <a:xfrm>
              <a:off x="951100" y="661760"/>
              <a:ext cx="140742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Ireland, 2000-2024</a:t>
              </a:r>
            </a:p>
          </p:txBody>
        </p:sp>
        <p:sp>
          <p:nvSpPr>
            <p:cNvPr id="124" name="pl124"/>
            <p:cNvSpPr/>
            <p:nvPr/>
          </p:nvSpPr>
          <p:spPr>
            <a:xfrm>
              <a:off x="230466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32145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3382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35503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31306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32985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34663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296273" y="5774644"/>
              <a:ext cx="5353564" cy="162162"/>
            </a:xfrm>
            <a:prstGeom prst="rect">
              <a:avLst/>
            </a:prstGeom>
            <a:solidFill>
              <a:srgbClr val="E2231A">
                <a:alpha val="100000"/>
              </a:srgbClr>
            </a:solidFill>
          </p:spPr>
          <p:txBody>
            <a:bodyPr/>
            <a:lstStyle/>
            <a:p/>
          </p:txBody>
        </p:sp>
        <p:sp>
          <p:nvSpPr>
            <p:cNvPr id="136" name="rc136"/>
            <p:cNvSpPr/>
            <p:nvPr/>
          </p:nvSpPr>
          <p:spPr>
            <a:xfrm>
              <a:off x="1296273" y="5571941"/>
              <a:ext cx="5894064" cy="162162"/>
            </a:xfrm>
            <a:prstGeom prst="rect">
              <a:avLst/>
            </a:prstGeom>
            <a:solidFill>
              <a:srgbClr val="E2231A">
                <a:alpha val="100000"/>
              </a:srgbClr>
            </a:solidFill>
          </p:spPr>
          <p:txBody>
            <a:bodyPr/>
            <a:lstStyle/>
            <a:p/>
          </p:txBody>
        </p:sp>
        <p:sp>
          <p:nvSpPr>
            <p:cNvPr id="137" name="rc137"/>
            <p:cNvSpPr/>
            <p:nvPr/>
          </p:nvSpPr>
          <p:spPr>
            <a:xfrm>
              <a:off x="1296273" y="5369238"/>
              <a:ext cx="5309195" cy="162162"/>
            </a:xfrm>
            <a:prstGeom prst="rect">
              <a:avLst/>
            </a:prstGeom>
            <a:solidFill>
              <a:srgbClr val="E2231A">
                <a:alpha val="100000"/>
              </a:srgbClr>
            </a:solidFill>
          </p:spPr>
          <p:txBody>
            <a:bodyPr/>
            <a:lstStyle/>
            <a:p/>
          </p:txBody>
        </p:sp>
        <p:sp>
          <p:nvSpPr>
            <p:cNvPr id="138" name="rc138"/>
            <p:cNvSpPr/>
            <p:nvPr/>
          </p:nvSpPr>
          <p:spPr>
            <a:xfrm>
              <a:off x="6649838" y="5774644"/>
              <a:ext cx="1120325" cy="162162"/>
            </a:xfrm>
            <a:prstGeom prst="rect">
              <a:avLst/>
            </a:prstGeom>
            <a:solidFill>
              <a:srgbClr val="B3B3B3">
                <a:alpha val="100000"/>
              </a:srgbClr>
            </a:solidFill>
          </p:spPr>
          <p:txBody>
            <a:bodyPr/>
            <a:lstStyle/>
            <a:p/>
          </p:txBody>
        </p:sp>
        <p:sp>
          <p:nvSpPr>
            <p:cNvPr id="139" name="rc139"/>
            <p:cNvSpPr/>
            <p:nvPr/>
          </p:nvSpPr>
          <p:spPr>
            <a:xfrm>
              <a:off x="7190338" y="5571941"/>
              <a:ext cx="1009402" cy="162162"/>
            </a:xfrm>
            <a:prstGeom prst="rect">
              <a:avLst/>
            </a:prstGeom>
            <a:solidFill>
              <a:srgbClr val="B3B3B3">
                <a:alpha val="100000"/>
              </a:srgbClr>
            </a:solidFill>
          </p:spPr>
          <p:txBody>
            <a:bodyPr/>
            <a:lstStyle/>
            <a:p/>
          </p:txBody>
        </p:sp>
        <p:sp>
          <p:nvSpPr>
            <p:cNvPr id="140" name="rc140"/>
            <p:cNvSpPr/>
            <p:nvPr/>
          </p:nvSpPr>
          <p:spPr>
            <a:xfrm>
              <a:off x="6605469" y="5369238"/>
              <a:ext cx="754278" cy="162162"/>
            </a:xfrm>
            <a:prstGeom prst="rect">
              <a:avLst/>
            </a:prstGeom>
            <a:solidFill>
              <a:srgbClr val="B3B3B3">
                <a:alpha val="100000"/>
              </a:srgbClr>
            </a:solidFill>
          </p:spPr>
          <p:txBody>
            <a:bodyPr/>
            <a:lstStyle/>
            <a:p/>
          </p:txBody>
        </p:sp>
        <p:sp>
          <p:nvSpPr>
            <p:cNvPr id="141" name="tx141"/>
            <p:cNvSpPr/>
            <p:nvPr/>
          </p:nvSpPr>
          <p:spPr>
            <a:xfrm>
              <a:off x="7850536"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42" name="tx142"/>
            <p:cNvSpPr/>
            <p:nvPr/>
          </p:nvSpPr>
          <p:spPr>
            <a:xfrm>
              <a:off x="8280112"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a:t>
              </a:r>
            </a:p>
          </p:txBody>
        </p:sp>
        <p:sp>
          <p:nvSpPr>
            <p:cNvPr id="143" name="tx143"/>
            <p:cNvSpPr/>
            <p:nvPr/>
          </p:nvSpPr>
          <p:spPr>
            <a:xfrm>
              <a:off x="7391902" y="5407183"/>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a:t>
              </a:r>
            </a:p>
          </p:txBody>
        </p:sp>
        <p:sp>
          <p:nvSpPr>
            <p:cNvPr id="144" name="tx144"/>
            <p:cNvSpPr/>
            <p:nvPr/>
          </p:nvSpPr>
          <p:spPr>
            <a:xfrm>
              <a:off x="3892684"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a:t>
              </a:r>
            </a:p>
          </p:txBody>
        </p:sp>
        <p:sp>
          <p:nvSpPr>
            <p:cNvPr id="145" name="tx145"/>
            <p:cNvSpPr/>
            <p:nvPr/>
          </p:nvSpPr>
          <p:spPr>
            <a:xfrm>
              <a:off x="4162933"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5.8</a:t>
              </a:r>
            </a:p>
          </p:txBody>
        </p:sp>
        <p:sp>
          <p:nvSpPr>
            <p:cNvPr id="146" name="tx146"/>
            <p:cNvSpPr/>
            <p:nvPr/>
          </p:nvSpPr>
          <p:spPr>
            <a:xfrm>
              <a:off x="3870499"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a:t>
              </a:r>
            </a:p>
          </p:txBody>
        </p:sp>
        <p:sp>
          <p:nvSpPr>
            <p:cNvPr id="147" name="tx147"/>
            <p:cNvSpPr/>
            <p:nvPr/>
          </p:nvSpPr>
          <p:spPr>
            <a:xfrm>
              <a:off x="7129629"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48" name="tx148"/>
            <p:cNvSpPr/>
            <p:nvPr/>
          </p:nvSpPr>
          <p:spPr>
            <a:xfrm>
              <a:off x="7662884" y="561129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49" name="tx149"/>
            <p:cNvSpPr/>
            <p:nvPr/>
          </p:nvSpPr>
          <p:spPr>
            <a:xfrm>
              <a:off x="6916690"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0" name="tx15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4" name="tx154"/>
            <p:cNvSpPr/>
            <p:nvPr/>
          </p:nvSpPr>
          <p:spPr>
            <a:xfrm>
              <a:off x="3227625"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55" name="tx155"/>
            <p:cNvSpPr/>
            <p:nvPr/>
          </p:nvSpPr>
          <p:spPr>
            <a:xfrm>
              <a:off x="5244414" y="60399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56" name="tx156"/>
            <p:cNvSpPr/>
            <p:nvPr/>
          </p:nvSpPr>
          <p:spPr>
            <a:xfrm>
              <a:off x="7261202"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57" name="tx157"/>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8" name="tx15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9" name="tx159"/>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90%. This is similar to in 2019, where coverage was 91%.
5,000 children missed their routine first dose of measles vaccine.
MCV2 is typically administered to children between 18 months and five years old. MCV2 coverage remained relatively constant (within 1%) at 90%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08527"/>
              <a:ext cx="3397293" cy="571405"/>
            </a:xfrm>
            <a:custGeom>
              <a:avLst/>
              <a:pathLst>
                <a:path w="3397293" h="571405">
                  <a:moveTo>
                    <a:pt x="0" y="399983"/>
                  </a:moveTo>
                  <a:lnTo>
                    <a:pt x="141553" y="571405"/>
                  </a:lnTo>
                  <a:lnTo>
                    <a:pt x="283107" y="571405"/>
                  </a:lnTo>
                  <a:lnTo>
                    <a:pt x="424661" y="428553"/>
                  </a:lnTo>
                  <a:lnTo>
                    <a:pt x="566215" y="342843"/>
                  </a:lnTo>
                  <a:lnTo>
                    <a:pt x="707769" y="257132"/>
                  </a:lnTo>
                  <a:lnTo>
                    <a:pt x="849323" y="199991"/>
                  </a:lnTo>
                  <a:lnTo>
                    <a:pt x="990877" y="171421"/>
                  </a:lnTo>
                  <a:lnTo>
                    <a:pt x="1132431" y="114281"/>
                  </a:lnTo>
                  <a:lnTo>
                    <a:pt x="1273984" y="85710"/>
                  </a:lnTo>
                  <a:lnTo>
                    <a:pt x="1415538" y="85710"/>
                  </a:lnTo>
                  <a:lnTo>
                    <a:pt x="1557092" y="28570"/>
                  </a:lnTo>
                  <a:lnTo>
                    <a:pt x="1698646" y="28570"/>
                  </a:lnTo>
                  <a:lnTo>
                    <a:pt x="1840200" y="0"/>
                  </a:lnTo>
                  <a:lnTo>
                    <a:pt x="1981754" y="0"/>
                  </a:lnTo>
                  <a:lnTo>
                    <a:pt x="2123308" y="0"/>
                  </a:lnTo>
                  <a:lnTo>
                    <a:pt x="2264862" y="28570"/>
                  </a:lnTo>
                  <a:lnTo>
                    <a:pt x="2406416" y="28570"/>
                  </a:lnTo>
                  <a:lnTo>
                    <a:pt x="2547969" y="28570"/>
                  </a:lnTo>
                  <a:lnTo>
                    <a:pt x="2689523" y="57140"/>
                  </a:lnTo>
                  <a:lnTo>
                    <a:pt x="2831077" y="28570"/>
                  </a:lnTo>
                  <a:lnTo>
                    <a:pt x="2972631" y="85710"/>
                  </a:lnTo>
                  <a:lnTo>
                    <a:pt x="3114185" y="85710"/>
                  </a:lnTo>
                  <a:lnTo>
                    <a:pt x="3255739" y="114281"/>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08527"/>
              <a:ext cx="3397293" cy="571405"/>
            </a:xfrm>
            <a:custGeom>
              <a:avLst/>
              <a:pathLst>
                <a:path w="3397293" h="571405">
                  <a:moveTo>
                    <a:pt x="0" y="399983"/>
                  </a:moveTo>
                  <a:lnTo>
                    <a:pt x="141553" y="571405"/>
                  </a:lnTo>
                  <a:lnTo>
                    <a:pt x="283107" y="571405"/>
                  </a:lnTo>
                  <a:lnTo>
                    <a:pt x="424661" y="428553"/>
                  </a:lnTo>
                  <a:lnTo>
                    <a:pt x="566215" y="342843"/>
                  </a:lnTo>
                  <a:lnTo>
                    <a:pt x="707769" y="257132"/>
                  </a:lnTo>
                  <a:lnTo>
                    <a:pt x="849323" y="199991"/>
                  </a:lnTo>
                  <a:lnTo>
                    <a:pt x="990877" y="171421"/>
                  </a:lnTo>
                  <a:lnTo>
                    <a:pt x="1132431" y="114281"/>
                  </a:lnTo>
                  <a:lnTo>
                    <a:pt x="1273984" y="85710"/>
                  </a:lnTo>
                  <a:lnTo>
                    <a:pt x="1415538" y="85710"/>
                  </a:lnTo>
                  <a:lnTo>
                    <a:pt x="1557092" y="28570"/>
                  </a:lnTo>
                  <a:lnTo>
                    <a:pt x="1698646" y="28570"/>
                  </a:lnTo>
                  <a:lnTo>
                    <a:pt x="1840200" y="0"/>
                  </a:lnTo>
                  <a:lnTo>
                    <a:pt x="1981754" y="0"/>
                  </a:lnTo>
                  <a:lnTo>
                    <a:pt x="2123308" y="0"/>
                  </a:lnTo>
                  <a:lnTo>
                    <a:pt x="2264862" y="28570"/>
                  </a:lnTo>
                  <a:lnTo>
                    <a:pt x="2406416" y="28570"/>
                  </a:lnTo>
                  <a:lnTo>
                    <a:pt x="2547969" y="28570"/>
                  </a:lnTo>
                  <a:lnTo>
                    <a:pt x="2689523" y="57140"/>
                  </a:lnTo>
                  <a:lnTo>
                    <a:pt x="2831077" y="28570"/>
                  </a:lnTo>
                  <a:lnTo>
                    <a:pt x="2972631" y="85710"/>
                  </a:lnTo>
                  <a:lnTo>
                    <a:pt x="3114185" y="85710"/>
                  </a:lnTo>
                  <a:lnTo>
                    <a:pt x="3255739" y="114281"/>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2" name="pl32"/>
            <p:cNvSpPr/>
            <p:nvPr/>
          </p:nvSpPr>
          <p:spPr>
            <a:xfrm>
              <a:off x="1120965" y="1208527"/>
              <a:ext cx="3397293" cy="571405"/>
            </a:xfrm>
            <a:custGeom>
              <a:avLst/>
              <a:pathLst>
                <a:path w="3397293" h="571405">
                  <a:moveTo>
                    <a:pt x="0" y="399983"/>
                  </a:moveTo>
                  <a:lnTo>
                    <a:pt x="141553" y="571405"/>
                  </a:lnTo>
                  <a:lnTo>
                    <a:pt x="283107" y="571405"/>
                  </a:lnTo>
                  <a:lnTo>
                    <a:pt x="424661" y="428553"/>
                  </a:lnTo>
                  <a:lnTo>
                    <a:pt x="566215" y="342843"/>
                  </a:lnTo>
                  <a:lnTo>
                    <a:pt x="707769" y="257132"/>
                  </a:lnTo>
                  <a:lnTo>
                    <a:pt x="849323" y="199991"/>
                  </a:lnTo>
                  <a:lnTo>
                    <a:pt x="990877" y="171421"/>
                  </a:lnTo>
                  <a:lnTo>
                    <a:pt x="1132431" y="114281"/>
                  </a:lnTo>
                  <a:lnTo>
                    <a:pt x="1273984" y="85710"/>
                  </a:lnTo>
                  <a:lnTo>
                    <a:pt x="1415538" y="85710"/>
                  </a:lnTo>
                  <a:lnTo>
                    <a:pt x="1557092" y="28570"/>
                  </a:lnTo>
                  <a:lnTo>
                    <a:pt x="1698646" y="28570"/>
                  </a:lnTo>
                  <a:lnTo>
                    <a:pt x="1840200" y="0"/>
                  </a:lnTo>
                  <a:lnTo>
                    <a:pt x="1981754" y="0"/>
                  </a:lnTo>
                  <a:lnTo>
                    <a:pt x="2123308" y="0"/>
                  </a:lnTo>
                  <a:lnTo>
                    <a:pt x="2264862" y="28570"/>
                  </a:lnTo>
                  <a:lnTo>
                    <a:pt x="2406416" y="28570"/>
                  </a:lnTo>
                  <a:lnTo>
                    <a:pt x="2547969" y="28570"/>
                  </a:lnTo>
                  <a:lnTo>
                    <a:pt x="2689523" y="57140"/>
                  </a:lnTo>
                  <a:lnTo>
                    <a:pt x="2831077" y="28570"/>
                  </a:lnTo>
                  <a:lnTo>
                    <a:pt x="2972631" y="85710"/>
                  </a:lnTo>
                  <a:lnTo>
                    <a:pt x="3114185" y="85710"/>
                  </a:lnTo>
                  <a:lnTo>
                    <a:pt x="3255739" y="114281"/>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43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43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0017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6262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81488" y="4831778"/>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Ireland</a:t>
              </a:r>
            </a:p>
          </p:txBody>
        </p:sp>
        <p:sp>
          <p:nvSpPr>
            <p:cNvPr id="60" name="tx60"/>
            <p:cNvSpPr/>
            <p:nvPr/>
          </p:nvSpPr>
          <p:spPr>
            <a:xfrm>
              <a:off x="246727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2972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91184" y="471005"/>
              <a:ext cx="24568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Ireland, 2000-2024</a:t>
              </a:r>
            </a:p>
          </p:txBody>
        </p:sp>
        <p:sp>
          <p:nvSpPr>
            <p:cNvPr id="63" name="pl63"/>
            <p:cNvSpPr/>
            <p:nvPr/>
          </p:nvSpPr>
          <p:spPr>
            <a:xfrm>
              <a:off x="5267799" y="35655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5656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5656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0655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065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0656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865643"/>
              <a:ext cx="3397293" cy="1999917"/>
            </a:xfrm>
            <a:custGeom>
              <a:avLst/>
              <a:pathLst>
                <a:path w="3397293" h="1999917">
                  <a:moveTo>
                    <a:pt x="0" y="1399942"/>
                  </a:moveTo>
                  <a:lnTo>
                    <a:pt x="141553" y="1999917"/>
                  </a:lnTo>
                  <a:lnTo>
                    <a:pt x="283107" y="1999917"/>
                  </a:lnTo>
                  <a:lnTo>
                    <a:pt x="424661" y="1499938"/>
                  </a:lnTo>
                  <a:lnTo>
                    <a:pt x="566215" y="1199950"/>
                  </a:lnTo>
                  <a:lnTo>
                    <a:pt x="707769" y="899962"/>
                  </a:lnTo>
                  <a:lnTo>
                    <a:pt x="849323" y="699971"/>
                  </a:lnTo>
                  <a:lnTo>
                    <a:pt x="990877" y="599975"/>
                  </a:lnTo>
                  <a:lnTo>
                    <a:pt x="1132431" y="399983"/>
                  </a:lnTo>
                  <a:lnTo>
                    <a:pt x="1273984" y="299987"/>
                  </a:lnTo>
                  <a:lnTo>
                    <a:pt x="1415538" y="299987"/>
                  </a:lnTo>
                  <a:lnTo>
                    <a:pt x="1557092" y="99995"/>
                  </a:lnTo>
                  <a:lnTo>
                    <a:pt x="1698646" y="99995"/>
                  </a:lnTo>
                  <a:lnTo>
                    <a:pt x="1840200" y="0"/>
                  </a:lnTo>
                  <a:lnTo>
                    <a:pt x="1981754" y="0"/>
                  </a:lnTo>
                  <a:lnTo>
                    <a:pt x="2123308" y="0"/>
                  </a:lnTo>
                  <a:lnTo>
                    <a:pt x="2264862" y="99995"/>
                  </a:lnTo>
                  <a:lnTo>
                    <a:pt x="2406416" y="99995"/>
                  </a:lnTo>
                  <a:lnTo>
                    <a:pt x="2547969" y="99995"/>
                  </a:lnTo>
                  <a:lnTo>
                    <a:pt x="2689523" y="199991"/>
                  </a:lnTo>
                  <a:lnTo>
                    <a:pt x="2831077" y="99995"/>
                  </a:lnTo>
                  <a:lnTo>
                    <a:pt x="2972631" y="299987"/>
                  </a:lnTo>
                  <a:lnTo>
                    <a:pt x="3114185" y="299987"/>
                  </a:lnTo>
                  <a:lnTo>
                    <a:pt x="3255739" y="399983"/>
                  </a:lnTo>
                  <a:lnTo>
                    <a:pt x="3397293" y="299987"/>
                  </a:lnTo>
                </a:path>
              </a:pathLst>
            </a:custGeom>
            <a:ln w="27101" cap="flat">
              <a:solidFill>
                <a:srgbClr val="0058AB">
                  <a:alpha val="100000"/>
                </a:srgbClr>
              </a:solidFill>
              <a:prstDash val="solid"/>
              <a:round/>
            </a:ln>
          </p:spPr>
          <p:txBody>
            <a:bodyPr/>
            <a:lstStyle/>
            <a:p/>
          </p:txBody>
        </p:sp>
        <p:sp>
          <p:nvSpPr>
            <p:cNvPr id="77" name="pl77"/>
            <p:cNvSpPr/>
            <p:nvPr/>
          </p:nvSpPr>
          <p:spPr>
            <a:xfrm>
              <a:off x="5437664" y="2065634"/>
              <a:ext cx="3397293" cy="1499938"/>
            </a:xfrm>
            <a:custGeom>
              <a:avLst/>
              <a:pathLst>
                <a:path w="3397293" h="1499938">
                  <a:moveTo>
                    <a:pt x="0" y="1499938"/>
                  </a:moveTo>
                  <a:lnTo>
                    <a:pt x="141553" y="1399942"/>
                  </a:lnTo>
                  <a:lnTo>
                    <a:pt x="283107" y="1399942"/>
                  </a:lnTo>
                  <a:lnTo>
                    <a:pt x="424661" y="1299946"/>
                  </a:lnTo>
                  <a:lnTo>
                    <a:pt x="566215" y="1099954"/>
                  </a:lnTo>
                  <a:lnTo>
                    <a:pt x="707769" y="899962"/>
                  </a:lnTo>
                  <a:lnTo>
                    <a:pt x="849323" y="699971"/>
                  </a:lnTo>
                  <a:lnTo>
                    <a:pt x="990877" y="699971"/>
                  </a:lnTo>
                  <a:lnTo>
                    <a:pt x="1132431" y="499979"/>
                  </a:lnTo>
                  <a:lnTo>
                    <a:pt x="1273984" y="299987"/>
                  </a:lnTo>
                  <a:lnTo>
                    <a:pt x="1415538" y="199991"/>
                  </a:lnTo>
                  <a:lnTo>
                    <a:pt x="1557092" y="199991"/>
                  </a:lnTo>
                  <a:lnTo>
                    <a:pt x="1698646" y="199991"/>
                  </a:lnTo>
                  <a:lnTo>
                    <a:pt x="1840200" y="199991"/>
                  </a:lnTo>
                  <a:lnTo>
                    <a:pt x="1981754" y="199991"/>
                  </a:lnTo>
                  <a:lnTo>
                    <a:pt x="2123308" y="199991"/>
                  </a:lnTo>
                  <a:lnTo>
                    <a:pt x="2264862" y="99995"/>
                  </a:lnTo>
                  <a:lnTo>
                    <a:pt x="2406416" y="99995"/>
                  </a:lnTo>
                  <a:lnTo>
                    <a:pt x="2547969" y="0"/>
                  </a:lnTo>
                  <a:lnTo>
                    <a:pt x="2689523" y="0"/>
                  </a:lnTo>
                  <a:lnTo>
                    <a:pt x="2831077" y="299987"/>
                  </a:lnTo>
                  <a:lnTo>
                    <a:pt x="2972631" y="499979"/>
                  </a:lnTo>
                  <a:lnTo>
                    <a:pt x="3114185" y="299987"/>
                  </a:lnTo>
                  <a:lnTo>
                    <a:pt x="3255739" y="299987"/>
                  </a:lnTo>
                  <a:lnTo>
                    <a:pt x="3397293" y="199991"/>
                  </a:lnTo>
                </a:path>
              </a:pathLst>
            </a:custGeom>
            <a:ln w="27101" cap="flat">
              <a:solidFill>
                <a:srgbClr val="80BD41">
                  <a:alpha val="100000"/>
                </a:srgbClr>
              </a:solidFill>
              <a:prstDash val="solid"/>
              <a:round/>
            </a:ln>
          </p:spPr>
          <p:txBody>
            <a:bodyPr/>
            <a:lstStyle/>
            <a:p/>
          </p:txBody>
        </p:sp>
        <p:sp>
          <p:nvSpPr>
            <p:cNvPr id="78" name="pl78"/>
            <p:cNvSpPr/>
            <p:nvPr/>
          </p:nvSpPr>
          <p:spPr>
            <a:xfrm>
              <a:off x="5437664" y="2065634"/>
              <a:ext cx="3397293" cy="299987"/>
            </a:xfrm>
            <a:custGeom>
              <a:avLst/>
              <a:pathLst>
                <a:path w="3397293" h="299987">
                  <a:moveTo>
                    <a:pt x="0" y="299987"/>
                  </a:moveTo>
                  <a:lnTo>
                    <a:pt x="141553" y="199991"/>
                  </a:lnTo>
                  <a:lnTo>
                    <a:pt x="283107" y="199991"/>
                  </a:lnTo>
                  <a:lnTo>
                    <a:pt x="424661" y="99995"/>
                  </a:lnTo>
                  <a:lnTo>
                    <a:pt x="566215" y="99995"/>
                  </a:lnTo>
                  <a:lnTo>
                    <a:pt x="707769" y="99995"/>
                  </a:lnTo>
                  <a:lnTo>
                    <a:pt x="849323" y="0"/>
                  </a:lnTo>
                  <a:lnTo>
                    <a:pt x="990877" y="99995"/>
                  </a:lnTo>
                  <a:lnTo>
                    <a:pt x="1132431" y="0"/>
                  </a:lnTo>
                  <a:lnTo>
                    <a:pt x="1273984" y="99995"/>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06563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865643"/>
              <a:ext cx="3397293" cy="1999917"/>
            </a:xfrm>
            <a:custGeom>
              <a:avLst/>
              <a:pathLst>
                <a:path w="3397293" h="1999917">
                  <a:moveTo>
                    <a:pt x="0" y="1399942"/>
                  </a:moveTo>
                  <a:lnTo>
                    <a:pt x="141553" y="1999917"/>
                  </a:lnTo>
                  <a:lnTo>
                    <a:pt x="283107" y="1999917"/>
                  </a:lnTo>
                  <a:lnTo>
                    <a:pt x="424661" y="1499938"/>
                  </a:lnTo>
                  <a:lnTo>
                    <a:pt x="566215" y="1199950"/>
                  </a:lnTo>
                  <a:lnTo>
                    <a:pt x="707769" y="899962"/>
                  </a:lnTo>
                  <a:lnTo>
                    <a:pt x="849323" y="699971"/>
                  </a:lnTo>
                  <a:lnTo>
                    <a:pt x="990877" y="599975"/>
                  </a:lnTo>
                  <a:lnTo>
                    <a:pt x="1132431" y="399983"/>
                  </a:lnTo>
                  <a:lnTo>
                    <a:pt x="1273984" y="299987"/>
                  </a:lnTo>
                  <a:lnTo>
                    <a:pt x="1415538" y="299987"/>
                  </a:lnTo>
                  <a:lnTo>
                    <a:pt x="1557092" y="99995"/>
                  </a:lnTo>
                  <a:lnTo>
                    <a:pt x="1698646" y="99995"/>
                  </a:lnTo>
                  <a:lnTo>
                    <a:pt x="1840200" y="0"/>
                  </a:lnTo>
                  <a:lnTo>
                    <a:pt x="1981754" y="0"/>
                  </a:lnTo>
                  <a:lnTo>
                    <a:pt x="2123308" y="0"/>
                  </a:lnTo>
                  <a:lnTo>
                    <a:pt x="2264862" y="99995"/>
                  </a:lnTo>
                  <a:lnTo>
                    <a:pt x="2406416" y="99995"/>
                  </a:lnTo>
                  <a:lnTo>
                    <a:pt x="2547969" y="99995"/>
                  </a:lnTo>
                  <a:lnTo>
                    <a:pt x="2689523" y="199991"/>
                  </a:lnTo>
                  <a:lnTo>
                    <a:pt x="2831077" y="99995"/>
                  </a:lnTo>
                  <a:lnTo>
                    <a:pt x="2972631" y="299987"/>
                  </a:lnTo>
                  <a:lnTo>
                    <a:pt x="3114185" y="299987"/>
                  </a:lnTo>
                  <a:lnTo>
                    <a:pt x="3255739" y="399983"/>
                  </a:lnTo>
                  <a:lnTo>
                    <a:pt x="3397293" y="299987"/>
                  </a:lnTo>
                </a:path>
              </a:pathLst>
            </a:custGeom>
            <a:ln w="43362" cap="flat">
              <a:solidFill>
                <a:srgbClr val="000000">
                  <a:alpha val="100000"/>
                </a:srgbClr>
              </a:solidFill>
              <a:prstDash val="solid"/>
              <a:round/>
            </a:ln>
          </p:spPr>
          <p:txBody>
            <a:bodyPr/>
            <a:lstStyle/>
            <a:p/>
          </p:txBody>
        </p:sp>
        <p:sp>
          <p:nvSpPr>
            <p:cNvPr id="81" name="pl81"/>
            <p:cNvSpPr/>
            <p:nvPr/>
          </p:nvSpPr>
          <p:spPr>
            <a:xfrm>
              <a:off x="5437664" y="1705649"/>
              <a:ext cx="0" cy="1559935"/>
            </a:xfrm>
            <a:custGeom>
              <a:avLst/>
              <a:pathLst>
                <a:path w="0" h="1559935">
                  <a:moveTo>
                    <a:pt x="0" y="1559935"/>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705649"/>
              <a:ext cx="0" cy="1059956"/>
            </a:xfrm>
            <a:custGeom>
              <a:avLst/>
              <a:pathLst>
                <a:path w="0" h="1059956">
                  <a:moveTo>
                    <a:pt x="0" y="105995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705649"/>
              <a:ext cx="0" cy="459981"/>
            </a:xfrm>
            <a:custGeom>
              <a:avLst/>
              <a:pathLst>
                <a:path w="0" h="459981">
                  <a:moveTo>
                    <a:pt x="0" y="45998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705649"/>
              <a:ext cx="0" cy="159993"/>
            </a:xfrm>
            <a:custGeom>
              <a:avLst/>
              <a:pathLst>
                <a:path w="0" h="159993">
                  <a:moveTo>
                    <a:pt x="0" y="15999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705649"/>
              <a:ext cx="0" cy="359985"/>
            </a:xfrm>
            <a:custGeom>
              <a:avLst/>
              <a:pathLst>
                <a:path w="0" h="359985">
                  <a:moveTo>
                    <a:pt x="0" y="35998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705649"/>
              <a:ext cx="0" cy="559976"/>
            </a:xfrm>
            <a:custGeom>
              <a:avLst/>
              <a:pathLst>
                <a:path w="0" h="559976">
                  <a:moveTo>
                    <a:pt x="0" y="55997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705649"/>
              <a:ext cx="0" cy="459981"/>
            </a:xfrm>
            <a:custGeom>
              <a:avLst/>
              <a:pathLst>
                <a:path w="0" h="459981">
                  <a:moveTo>
                    <a:pt x="0" y="45998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865643"/>
              <a:ext cx="3397293" cy="1999917"/>
            </a:xfrm>
            <a:custGeom>
              <a:avLst/>
              <a:pathLst>
                <a:path w="3397293" h="1999917">
                  <a:moveTo>
                    <a:pt x="0" y="1399942"/>
                  </a:moveTo>
                  <a:lnTo>
                    <a:pt x="141553" y="1999917"/>
                  </a:lnTo>
                  <a:lnTo>
                    <a:pt x="283107" y="1999917"/>
                  </a:lnTo>
                  <a:lnTo>
                    <a:pt x="424661" y="1499938"/>
                  </a:lnTo>
                  <a:lnTo>
                    <a:pt x="566215" y="1199950"/>
                  </a:lnTo>
                  <a:lnTo>
                    <a:pt x="707769" y="899962"/>
                  </a:lnTo>
                  <a:lnTo>
                    <a:pt x="849323" y="699971"/>
                  </a:lnTo>
                  <a:lnTo>
                    <a:pt x="990877" y="599975"/>
                  </a:lnTo>
                  <a:lnTo>
                    <a:pt x="1132431" y="399983"/>
                  </a:lnTo>
                  <a:lnTo>
                    <a:pt x="1273984" y="299987"/>
                  </a:lnTo>
                  <a:lnTo>
                    <a:pt x="1415538" y="299987"/>
                  </a:lnTo>
                  <a:lnTo>
                    <a:pt x="1557092" y="99995"/>
                  </a:lnTo>
                  <a:lnTo>
                    <a:pt x="1698646" y="99995"/>
                  </a:lnTo>
                  <a:lnTo>
                    <a:pt x="1840200" y="0"/>
                  </a:lnTo>
                  <a:lnTo>
                    <a:pt x="1981754" y="0"/>
                  </a:lnTo>
                  <a:lnTo>
                    <a:pt x="2123308" y="0"/>
                  </a:lnTo>
                  <a:lnTo>
                    <a:pt x="2264862" y="99995"/>
                  </a:lnTo>
                  <a:lnTo>
                    <a:pt x="2406416" y="99995"/>
                  </a:lnTo>
                  <a:lnTo>
                    <a:pt x="2547969" y="99995"/>
                  </a:lnTo>
                  <a:lnTo>
                    <a:pt x="2689523" y="199991"/>
                  </a:lnTo>
                  <a:lnTo>
                    <a:pt x="2831077" y="99995"/>
                  </a:lnTo>
                  <a:lnTo>
                    <a:pt x="2972631" y="299987"/>
                  </a:lnTo>
                  <a:lnTo>
                    <a:pt x="3114185" y="299987"/>
                  </a:lnTo>
                  <a:lnTo>
                    <a:pt x="3255739" y="399983"/>
                  </a:lnTo>
                  <a:lnTo>
                    <a:pt x="3397293" y="299987"/>
                  </a:lnTo>
                </a:path>
              </a:pathLst>
            </a:custGeom>
            <a:ln w="27101" cap="flat">
              <a:solidFill>
                <a:srgbClr val="0058AB">
                  <a:alpha val="100000"/>
                </a:srgbClr>
              </a:solidFill>
              <a:prstDash val="solid"/>
              <a:round/>
            </a:ln>
          </p:spPr>
          <p:txBody>
            <a:bodyPr/>
            <a:lstStyle/>
            <a:p/>
          </p:txBody>
        </p:sp>
        <p:sp>
          <p:nvSpPr>
            <p:cNvPr id="89" name="tx89"/>
            <p:cNvSpPr/>
            <p:nvPr/>
          </p:nvSpPr>
          <p:spPr>
            <a:xfrm>
              <a:off x="5359324" y="162653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0" name="tx90"/>
            <p:cNvSpPr/>
            <p:nvPr/>
          </p:nvSpPr>
          <p:spPr>
            <a:xfrm>
              <a:off x="6097238" y="1627857"/>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1" name="tx91"/>
            <p:cNvSpPr/>
            <p:nvPr/>
          </p:nvSpPr>
          <p:spPr>
            <a:xfrm>
              <a:off x="6805008" y="162653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7530827" y="16265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8097042" y="16252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45208" y="162653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786762" y="162653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902429" y="222650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01347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013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0135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7310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7310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51687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27932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998187" y="4831778"/>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Ireland</a:t>
              </a:r>
            </a:p>
          </p:txBody>
        </p:sp>
        <p:sp>
          <p:nvSpPr>
            <p:cNvPr id="114" name="tx114"/>
            <p:cNvSpPr/>
            <p:nvPr/>
          </p:nvSpPr>
          <p:spPr>
            <a:xfrm>
              <a:off x="678397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546424"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5697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07503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58027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82241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32765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83289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25146"/>
              <a:ext cx="6650160" cy="149993"/>
            </a:xfrm>
            <a:prstGeom prst="rect">
              <a:avLst/>
            </a:prstGeom>
            <a:solidFill>
              <a:srgbClr val="E2231A">
                <a:alpha val="80000"/>
              </a:srgbClr>
            </a:solidFill>
          </p:spPr>
          <p:txBody>
            <a:bodyPr/>
            <a:lstStyle/>
            <a:p/>
          </p:txBody>
        </p:sp>
        <p:sp>
          <p:nvSpPr>
            <p:cNvPr id="128" name="rc128"/>
            <p:cNvSpPr/>
            <p:nvPr/>
          </p:nvSpPr>
          <p:spPr>
            <a:xfrm>
              <a:off x="1317178" y="5637654"/>
              <a:ext cx="7321564" cy="149993"/>
            </a:xfrm>
            <a:prstGeom prst="rect">
              <a:avLst/>
            </a:prstGeom>
            <a:solidFill>
              <a:srgbClr val="E2231A">
                <a:alpha val="80000"/>
              </a:srgbClr>
            </a:solidFill>
          </p:spPr>
          <p:txBody>
            <a:bodyPr/>
            <a:lstStyle/>
            <a:p/>
          </p:txBody>
        </p:sp>
        <p:sp>
          <p:nvSpPr>
            <p:cNvPr id="129" name="rc129"/>
            <p:cNvSpPr/>
            <p:nvPr/>
          </p:nvSpPr>
          <p:spPr>
            <a:xfrm>
              <a:off x="1317178" y="5450161"/>
              <a:ext cx="6595045" cy="149993"/>
            </a:xfrm>
            <a:prstGeom prst="rect">
              <a:avLst/>
            </a:prstGeom>
            <a:solidFill>
              <a:srgbClr val="E2231A">
                <a:alpha val="80000"/>
              </a:srgbClr>
            </a:solidFill>
          </p:spPr>
          <p:txBody>
            <a:bodyPr/>
            <a:lstStyle/>
            <a:p/>
          </p:txBody>
        </p:sp>
        <p:sp>
          <p:nvSpPr>
            <p:cNvPr id="130" name="tx13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47282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5" name="tx135"/>
            <p:cNvSpPr/>
            <p:nvPr/>
          </p:nvSpPr>
          <p:spPr>
            <a:xfrm>
              <a:off x="597806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6" name="tx136"/>
            <p:cNvSpPr/>
            <p:nvPr/>
          </p:nvSpPr>
          <p:spPr>
            <a:xfrm>
              <a:off x="848330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37" name="tx137"/>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38" name="tx13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9" name="tx13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Ireland (90%) was 6 percentage points higher than the global average (84%) and 4 percentage points lower than the average across all non-programme countries (94%).
National MCV1 coverage was 1 percentage point lower than in 2019 (91%).
This equates to 5,000 unvaccinated children in 2024 - the same number of unvaccinated children as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Ireland ranked number 10 out of 41 countries for lowest MCV1 coverage (based on tied ranks).
Ireland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297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839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380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568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109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123445"/>
              <a:ext cx="249522" cy="979252"/>
            </a:xfrm>
            <a:prstGeom prst="rect">
              <a:avLst/>
            </a:prstGeom>
            <a:solidFill>
              <a:srgbClr val="80BD41">
                <a:alpha val="100000"/>
              </a:srgbClr>
            </a:solidFill>
          </p:spPr>
          <p:txBody>
            <a:bodyPr/>
            <a:lstStyle/>
            <a:p/>
          </p:txBody>
        </p:sp>
        <p:sp>
          <p:nvSpPr>
            <p:cNvPr id="22" name="rc22"/>
            <p:cNvSpPr/>
            <p:nvPr/>
          </p:nvSpPr>
          <p:spPr>
            <a:xfrm>
              <a:off x="1296273" y="2863105"/>
              <a:ext cx="249522" cy="260339"/>
            </a:xfrm>
            <a:prstGeom prst="rect">
              <a:avLst/>
            </a:prstGeom>
            <a:solidFill>
              <a:srgbClr val="E2231A">
                <a:alpha val="100000"/>
              </a:srgbClr>
            </a:solidFill>
          </p:spPr>
          <p:txBody>
            <a:bodyPr/>
            <a:lstStyle/>
            <a:p/>
          </p:txBody>
        </p:sp>
        <p:sp>
          <p:nvSpPr>
            <p:cNvPr id="23" name="rc23"/>
            <p:cNvSpPr/>
            <p:nvPr/>
          </p:nvSpPr>
          <p:spPr>
            <a:xfrm>
              <a:off x="1573521" y="3152550"/>
              <a:ext cx="249522" cy="950147"/>
            </a:xfrm>
            <a:prstGeom prst="rect">
              <a:avLst/>
            </a:prstGeom>
            <a:solidFill>
              <a:srgbClr val="80BD41">
                <a:alpha val="100000"/>
              </a:srgbClr>
            </a:solidFill>
          </p:spPr>
          <p:txBody>
            <a:bodyPr/>
            <a:lstStyle/>
            <a:p/>
          </p:txBody>
        </p:sp>
        <p:sp>
          <p:nvSpPr>
            <p:cNvPr id="24" name="rc24"/>
            <p:cNvSpPr/>
            <p:nvPr/>
          </p:nvSpPr>
          <p:spPr>
            <a:xfrm>
              <a:off x="1573521" y="2801000"/>
              <a:ext cx="249522" cy="351549"/>
            </a:xfrm>
            <a:prstGeom prst="rect">
              <a:avLst/>
            </a:prstGeom>
            <a:solidFill>
              <a:srgbClr val="E2231A">
                <a:alpha val="100000"/>
              </a:srgbClr>
            </a:solidFill>
          </p:spPr>
          <p:txBody>
            <a:bodyPr/>
            <a:lstStyle/>
            <a:p/>
          </p:txBody>
        </p:sp>
        <p:sp>
          <p:nvSpPr>
            <p:cNvPr id="25" name="rc25"/>
            <p:cNvSpPr/>
            <p:nvPr/>
          </p:nvSpPr>
          <p:spPr>
            <a:xfrm>
              <a:off x="1850769" y="3104653"/>
              <a:ext cx="249522" cy="998044"/>
            </a:xfrm>
            <a:prstGeom prst="rect">
              <a:avLst/>
            </a:prstGeom>
            <a:solidFill>
              <a:srgbClr val="80BD41">
                <a:alpha val="100000"/>
              </a:srgbClr>
            </a:solidFill>
          </p:spPr>
          <p:txBody>
            <a:bodyPr/>
            <a:lstStyle/>
            <a:p/>
          </p:txBody>
        </p:sp>
        <p:sp>
          <p:nvSpPr>
            <p:cNvPr id="26" name="rc26"/>
            <p:cNvSpPr/>
            <p:nvPr/>
          </p:nvSpPr>
          <p:spPr>
            <a:xfrm>
              <a:off x="1850769" y="2735456"/>
              <a:ext cx="249522" cy="369196"/>
            </a:xfrm>
            <a:prstGeom prst="rect">
              <a:avLst/>
            </a:prstGeom>
            <a:solidFill>
              <a:srgbClr val="E2231A">
                <a:alpha val="100000"/>
              </a:srgbClr>
            </a:solidFill>
          </p:spPr>
          <p:txBody>
            <a:bodyPr/>
            <a:lstStyle/>
            <a:p/>
          </p:txBody>
        </p:sp>
        <p:sp>
          <p:nvSpPr>
            <p:cNvPr id="27" name="rc27"/>
            <p:cNvSpPr/>
            <p:nvPr/>
          </p:nvSpPr>
          <p:spPr>
            <a:xfrm>
              <a:off x="2128016" y="3015963"/>
              <a:ext cx="249522" cy="1086733"/>
            </a:xfrm>
            <a:prstGeom prst="rect">
              <a:avLst/>
            </a:prstGeom>
            <a:solidFill>
              <a:srgbClr val="80BD41">
                <a:alpha val="100000"/>
              </a:srgbClr>
            </a:solidFill>
          </p:spPr>
          <p:txBody>
            <a:bodyPr/>
            <a:lstStyle/>
            <a:p/>
          </p:txBody>
        </p:sp>
        <p:sp>
          <p:nvSpPr>
            <p:cNvPr id="28" name="rc28"/>
            <p:cNvSpPr/>
            <p:nvPr/>
          </p:nvSpPr>
          <p:spPr>
            <a:xfrm>
              <a:off x="2128016" y="2709560"/>
              <a:ext cx="249522" cy="306403"/>
            </a:xfrm>
            <a:prstGeom prst="rect">
              <a:avLst/>
            </a:prstGeom>
            <a:solidFill>
              <a:srgbClr val="E2231A">
                <a:alpha val="100000"/>
              </a:srgbClr>
            </a:solidFill>
          </p:spPr>
          <p:txBody>
            <a:bodyPr/>
            <a:lstStyle/>
            <a:p/>
          </p:txBody>
        </p:sp>
        <p:sp>
          <p:nvSpPr>
            <p:cNvPr id="29" name="rc29"/>
            <p:cNvSpPr/>
            <p:nvPr/>
          </p:nvSpPr>
          <p:spPr>
            <a:xfrm>
              <a:off x="2405264" y="2969441"/>
              <a:ext cx="249522" cy="1133255"/>
            </a:xfrm>
            <a:prstGeom prst="rect">
              <a:avLst/>
            </a:prstGeom>
            <a:solidFill>
              <a:srgbClr val="80BD41">
                <a:alpha val="100000"/>
              </a:srgbClr>
            </a:solidFill>
          </p:spPr>
          <p:txBody>
            <a:bodyPr/>
            <a:lstStyle/>
            <a:p/>
          </p:txBody>
        </p:sp>
        <p:sp>
          <p:nvSpPr>
            <p:cNvPr id="30" name="rc30"/>
            <p:cNvSpPr/>
            <p:nvPr/>
          </p:nvSpPr>
          <p:spPr>
            <a:xfrm>
              <a:off x="2405264" y="2703601"/>
              <a:ext cx="249522" cy="265839"/>
            </a:xfrm>
            <a:prstGeom prst="rect">
              <a:avLst/>
            </a:prstGeom>
            <a:solidFill>
              <a:srgbClr val="E2231A">
                <a:alpha val="100000"/>
              </a:srgbClr>
            </a:solidFill>
          </p:spPr>
          <p:txBody>
            <a:bodyPr/>
            <a:lstStyle/>
            <a:p/>
          </p:txBody>
        </p:sp>
        <p:sp>
          <p:nvSpPr>
            <p:cNvPr id="31" name="rc31"/>
            <p:cNvSpPr/>
            <p:nvPr/>
          </p:nvSpPr>
          <p:spPr>
            <a:xfrm>
              <a:off x="2682512" y="2938961"/>
              <a:ext cx="249522" cy="1163735"/>
            </a:xfrm>
            <a:prstGeom prst="rect">
              <a:avLst/>
            </a:prstGeom>
            <a:solidFill>
              <a:srgbClr val="80BD41">
                <a:alpha val="100000"/>
              </a:srgbClr>
            </a:solidFill>
          </p:spPr>
          <p:txBody>
            <a:bodyPr/>
            <a:lstStyle/>
            <a:p/>
          </p:txBody>
        </p:sp>
        <p:sp>
          <p:nvSpPr>
            <p:cNvPr id="32" name="rc32"/>
            <p:cNvSpPr/>
            <p:nvPr/>
          </p:nvSpPr>
          <p:spPr>
            <a:xfrm>
              <a:off x="2682512" y="2717352"/>
              <a:ext cx="249522" cy="221609"/>
            </a:xfrm>
            <a:prstGeom prst="rect">
              <a:avLst/>
            </a:prstGeom>
            <a:solidFill>
              <a:srgbClr val="E2231A">
                <a:alpha val="100000"/>
              </a:srgbClr>
            </a:solidFill>
          </p:spPr>
          <p:txBody>
            <a:bodyPr/>
            <a:lstStyle/>
            <a:p/>
          </p:txBody>
        </p:sp>
        <p:sp>
          <p:nvSpPr>
            <p:cNvPr id="33" name="rc33"/>
            <p:cNvSpPr/>
            <p:nvPr/>
          </p:nvSpPr>
          <p:spPr>
            <a:xfrm>
              <a:off x="2959759" y="2839959"/>
              <a:ext cx="249522" cy="1262737"/>
            </a:xfrm>
            <a:prstGeom prst="rect">
              <a:avLst/>
            </a:prstGeom>
            <a:solidFill>
              <a:srgbClr val="80BD41">
                <a:alpha val="100000"/>
              </a:srgbClr>
            </a:solidFill>
          </p:spPr>
          <p:txBody>
            <a:bodyPr/>
            <a:lstStyle/>
            <a:p/>
          </p:txBody>
        </p:sp>
        <p:sp>
          <p:nvSpPr>
            <p:cNvPr id="34" name="rc34"/>
            <p:cNvSpPr/>
            <p:nvPr/>
          </p:nvSpPr>
          <p:spPr>
            <a:xfrm>
              <a:off x="2959759" y="2634392"/>
              <a:ext cx="249522" cy="205567"/>
            </a:xfrm>
            <a:prstGeom prst="rect">
              <a:avLst/>
            </a:prstGeom>
            <a:solidFill>
              <a:srgbClr val="E2231A">
                <a:alpha val="100000"/>
              </a:srgbClr>
            </a:solidFill>
          </p:spPr>
          <p:txBody>
            <a:bodyPr/>
            <a:lstStyle/>
            <a:p/>
          </p:txBody>
        </p:sp>
        <p:sp>
          <p:nvSpPr>
            <p:cNvPr id="35" name="rc35"/>
            <p:cNvSpPr/>
            <p:nvPr/>
          </p:nvSpPr>
          <p:spPr>
            <a:xfrm>
              <a:off x="3237007" y="2703372"/>
              <a:ext cx="249522" cy="1399324"/>
            </a:xfrm>
            <a:prstGeom prst="rect">
              <a:avLst/>
            </a:prstGeom>
            <a:solidFill>
              <a:srgbClr val="80BD41">
                <a:alpha val="100000"/>
              </a:srgbClr>
            </a:solidFill>
          </p:spPr>
          <p:txBody>
            <a:bodyPr/>
            <a:lstStyle/>
            <a:p/>
          </p:txBody>
        </p:sp>
        <p:sp>
          <p:nvSpPr>
            <p:cNvPr id="36" name="rc36"/>
            <p:cNvSpPr/>
            <p:nvPr/>
          </p:nvSpPr>
          <p:spPr>
            <a:xfrm>
              <a:off x="3237007" y="2494367"/>
              <a:ext cx="249522" cy="209004"/>
            </a:xfrm>
            <a:prstGeom prst="rect">
              <a:avLst/>
            </a:prstGeom>
            <a:solidFill>
              <a:srgbClr val="E2231A">
                <a:alpha val="100000"/>
              </a:srgbClr>
            </a:solidFill>
          </p:spPr>
          <p:txBody>
            <a:bodyPr/>
            <a:lstStyle/>
            <a:p/>
          </p:txBody>
        </p:sp>
        <p:sp>
          <p:nvSpPr>
            <p:cNvPr id="37" name="rc37"/>
            <p:cNvSpPr/>
            <p:nvPr/>
          </p:nvSpPr>
          <p:spPr>
            <a:xfrm>
              <a:off x="3514255" y="2578703"/>
              <a:ext cx="249522" cy="1523994"/>
            </a:xfrm>
            <a:prstGeom prst="rect">
              <a:avLst/>
            </a:prstGeom>
            <a:solidFill>
              <a:srgbClr val="80BD41">
                <a:alpha val="100000"/>
              </a:srgbClr>
            </a:solidFill>
          </p:spPr>
          <p:txBody>
            <a:bodyPr/>
            <a:lstStyle/>
            <a:p/>
          </p:txBody>
        </p:sp>
        <p:sp>
          <p:nvSpPr>
            <p:cNvPr id="38" name="rc38"/>
            <p:cNvSpPr/>
            <p:nvPr/>
          </p:nvSpPr>
          <p:spPr>
            <a:xfrm>
              <a:off x="3514255" y="2390323"/>
              <a:ext cx="249522" cy="188379"/>
            </a:xfrm>
            <a:prstGeom prst="rect">
              <a:avLst/>
            </a:prstGeom>
            <a:solidFill>
              <a:srgbClr val="E2231A">
                <a:alpha val="100000"/>
              </a:srgbClr>
            </a:solidFill>
          </p:spPr>
          <p:txBody>
            <a:bodyPr/>
            <a:lstStyle/>
            <a:p/>
          </p:txBody>
        </p:sp>
        <p:sp>
          <p:nvSpPr>
            <p:cNvPr id="39" name="rc39"/>
            <p:cNvSpPr/>
            <p:nvPr/>
          </p:nvSpPr>
          <p:spPr>
            <a:xfrm>
              <a:off x="3791502" y="2539285"/>
              <a:ext cx="249522" cy="1563411"/>
            </a:xfrm>
            <a:prstGeom prst="rect">
              <a:avLst/>
            </a:prstGeom>
            <a:solidFill>
              <a:srgbClr val="80BD41">
                <a:alpha val="100000"/>
              </a:srgbClr>
            </a:solidFill>
          </p:spPr>
          <p:txBody>
            <a:bodyPr/>
            <a:lstStyle/>
            <a:p/>
          </p:txBody>
        </p:sp>
        <p:sp>
          <p:nvSpPr>
            <p:cNvPr id="40" name="rc40"/>
            <p:cNvSpPr/>
            <p:nvPr/>
          </p:nvSpPr>
          <p:spPr>
            <a:xfrm>
              <a:off x="3791502" y="2365573"/>
              <a:ext cx="249522" cy="173712"/>
            </a:xfrm>
            <a:prstGeom prst="rect">
              <a:avLst/>
            </a:prstGeom>
            <a:solidFill>
              <a:srgbClr val="E2231A">
                <a:alpha val="100000"/>
              </a:srgbClr>
            </a:solidFill>
          </p:spPr>
          <p:txBody>
            <a:bodyPr/>
            <a:lstStyle/>
            <a:p/>
          </p:txBody>
        </p:sp>
        <p:sp>
          <p:nvSpPr>
            <p:cNvPr id="41" name="rc41"/>
            <p:cNvSpPr/>
            <p:nvPr/>
          </p:nvSpPr>
          <p:spPr>
            <a:xfrm>
              <a:off x="4068750" y="2546848"/>
              <a:ext cx="249522" cy="1555848"/>
            </a:xfrm>
            <a:prstGeom prst="rect">
              <a:avLst/>
            </a:prstGeom>
            <a:solidFill>
              <a:srgbClr val="80BD41">
                <a:alpha val="100000"/>
              </a:srgbClr>
            </a:solidFill>
          </p:spPr>
          <p:txBody>
            <a:bodyPr/>
            <a:lstStyle/>
            <a:p/>
          </p:txBody>
        </p:sp>
        <p:sp>
          <p:nvSpPr>
            <p:cNvPr id="42" name="rc42"/>
            <p:cNvSpPr/>
            <p:nvPr/>
          </p:nvSpPr>
          <p:spPr>
            <a:xfrm>
              <a:off x="4068750" y="2374052"/>
              <a:ext cx="249522" cy="172795"/>
            </a:xfrm>
            <a:prstGeom prst="rect">
              <a:avLst/>
            </a:prstGeom>
            <a:solidFill>
              <a:srgbClr val="E2231A">
                <a:alpha val="100000"/>
              </a:srgbClr>
            </a:solidFill>
          </p:spPr>
          <p:txBody>
            <a:bodyPr/>
            <a:lstStyle/>
            <a:p/>
          </p:txBody>
        </p:sp>
        <p:sp>
          <p:nvSpPr>
            <p:cNvPr id="43" name="rc43"/>
            <p:cNvSpPr/>
            <p:nvPr/>
          </p:nvSpPr>
          <p:spPr>
            <a:xfrm>
              <a:off x="4345998" y="2538368"/>
              <a:ext cx="249522" cy="1564328"/>
            </a:xfrm>
            <a:prstGeom prst="rect">
              <a:avLst/>
            </a:prstGeom>
            <a:solidFill>
              <a:srgbClr val="80BD41">
                <a:alpha val="100000"/>
              </a:srgbClr>
            </a:solidFill>
          </p:spPr>
          <p:txBody>
            <a:bodyPr/>
            <a:lstStyle/>
            <a:p/>
          </p:txBody>
        </p:sp>
        <p:sp>
          <p:nvSpPr>
            <p:cNvPr id="44" name="rc44"/>
            <p:cNvSpPr/>
            <p:nvPr/>
          </p:nvSpPr>
          <p:spPr>
            <a:xfrm>
              <a:off x="4345998" y="2402240"/>
              <a:ext cx="249522" cy="136128"/>
            </a:xfrm>
            <a:prstGeom prst="rect">
              <a:avLst/>
            </a:prstGeom>
            <a:solidFill>
              <a:srgbClr val="E2231A">
                <a:alpha val="100000"/>
              </a:srgbClr>
            </a:solidFill>
          </p:spPr>
          <p:txBody>
            <a:bodyPr/>
            <a:lstStyle/>
            <a:p/>
          </p:txBody>
        </p:sp>
        <p:sp>
          <p:nvSpPr>
            <p:cNvPr id="45" name="rc45"/>
            <p:cNvSpPr/>
            <p:nvPr/>
          </p:nvSpPr>
          <p:spPr>
            <a:xfrm>
              <a:off x="4623245" y="2584432"/>
              <a:ext cx="249522" cy="1518264"/>
            </a:xfrm>
            <a:prstGeom prst="rect">
              <a:avLst/>
            </a:prstGeom>
            <a:solidFill>
              <a:srgbClr val="80BD41">
                <a:alpha val="100000"/>
              </a:srgbClr>
            </a:solidFill>
          </p:spPr>
          <p:txBody>
            <a:bodyPr/>
            <a:lstStyle/>
            <a:p/>
          </p:txBody>
        </p:sp>
        <p:sp>
          <p:nvSpPr>
            <p:cNvPr id="46" name="rc46"/>
            <p:cNvSpPr/>
            <p:nvPr/>
          </p:nvSpPr>
          <p:spPr>
            <a:xfrm>
              <a:off x="4623245" y="2452429"/>
              <a:ext cx="249522" cy="132003"/>
            </a:xfrm>
            <a:prstGeom prst="rect">
              <a:avLst/>
            </a:prstGeom>
            <a:solidFill>
              <a:srgbClr val="E2231A">
                <a:alpha val="100000"/>
              </a:srgbClr>
            </a:solidFill>
          </p:spPr>
          <p:txBody>
            <a:bodyPr/>
            <a:lstStyle/>
            <a:p/>
          </p:txBody>
        </p:sp>
        <p:sp>
          <p:nvSpPr>
            <p:cNvPr id="47" name="rc47"/>
            <p:cNvSpPr/>
            <p:nvPr/>
          </p:nvSpPr>
          <p:spPr>
            <a:xfrm>
              <a:off x="4900493" y="2629808"/>
              <a:ext cx="249522" cy="1472888"/>
            </a:xfrm>
            <a:prstGeom prst="rect">
              <a:avLst/>
            </a:prstGeom>
            <a:solidFill>
              <a:srgbClr val="80BD41">
                <a:alpha val="100000"/>
              </a:srgbClr>
            </a:solidFill>
          </p:spPr>
          <p:txBody>
            <a:bodyPr/>
            <a:lstStyle/>
            <a:p/>
          </p:txBody>
        </p:sp>
        <p:sp>
          <p:nvSpPr>
            <p:cNvPr id="48" name="rc48"/>
            <p:cNvSpPr/>
            <p:nvPr/>
          </p:nvSpPr>
          <p:spPr>
            <a:xfrm>
              <a:off x="4900493" y="2518889"/>
              <a:ext cx="249522" cy="110919"/>
            </a:xfrm>
            <a:prstGeom prst="rect">
              <a:avLst/>
            </a:prstGeom>
            <a:solidFill>
              <a:srgbClr val="E2231A">
                <a:alpha val="100000"/>
              </a:srgbClr>
            </a:solidFill>
          </p:spPr>
          <p:txBody>
            <a:bodyPr/>
            <a:lstStyle/>
            <a:p/>
          </p:txBody>
        </p:sp>
        <p:sp>
          <p:nvSpPr>
            <p:cNvPr id="49" name="rc49"/>
            <p:cNvSpPr/>
            <p:nvPr/>
          </p:nvSpPr>
          <p:spPr>
            <a:xfrm>
              <a:off x="5177741" y="2670142"/>
              <a:ext cx="249522" cy="1432554"/>
            </a:xfrm>
            <a:prstGeom prst="rect">
              <a:avLst/>
            </a:prstGeom>
            <a:solidFill>
              <a:srgbClr val="80BD41">
                <a:alpha val="100000"/>
              </a:srgbClr>
            </a:solidFill>
          </p:spPr>
          <p:txBody>
            <a:bodyPr/>
            <a:lstStyle/>
            <a:p/>
          </p:txBody>
        </p:sp>
        <p:sp>
          <p:nvSpPr>
            <p:cNvPr id="50" name="rc50"/>
            <p:cNvSpPr/>
            <p:nvPr/>
          </p:nvSpPr>
          <p:spPr>
            <a:xfrm>
              <a:off x="5177741" y="2562432"/>
              <a:ext cx="249522" cy="107710"/>
            </a:xfrm>
            <a:prstGeom prst="rect">
              <a:avLst/>
            </a:prstGeom>
            <a:solidFill>
              <a:srgbClr val="E2231A">
                <a:alpha val="100000"/>
              </a:srgbClr>
            </a:solidFill>
          </p:spPr>
          <p:txBody>
            <a:bodyPr/>
            <a:lstStyle/>
            <a:p/>
          </p:txBody>
        </p:sp>
        <p:sp>
          <p:nvSpPr>
            <p:cNvPr id="51" name="rc51"/>
            <p:cNvSpPr/>
            <p:nvPr/>
          </p:nvSpPr>
          <p:spPr>
            <a:xfrm>
              <a:off x="5454988" y="2708643"/>
              <a:ext cx="249522" cy="1394053"/>
            </a:xfrm>
            <a:prstGeom prst="rect">
              <a:avLst/>
            </a:prstGeom>
            <a:solidFill>
              <a:srgbClr val="80BD41">
                <a:alpha val="100000"/>
              </a:srgbClr>
            </a:solidFill>
          </p:spPr>
          <p:txBody>
            <a:bodyPr/>
            <a:lstStyle/>
            <a:p/>
          </p:txBody>
        </p:sp>
        <p:sp>
          <p:nvSpPr>
            <p:cNvPr id="52" name="rc52"/>
            <p:cNvSpPr/>
            <p:nvPr/>
          </p:nvSpPr>
          <p:spPr>
            <a:xfrm>
              <a:off x="5454988" y="2603682"/>
              <a:ext cx="249522" cy="104960"/>
            </a:xfrm>
            <a:prstGeom prst="rect">
              <a:avLst/>
            </a:prstGeom>
            <a:solidFill>
              <a:srgbClr val="E2231A">
                <a:alpha val="100000"/>
              </a:srgbClr>
            </a:solidFill>
          </p:spPr>
          <p:txBody>
            <a:bodyPr/>
            <a:lstStyle/>
            <a:p/>
          </p:txBody>
        </p:sp>
        <p:sp>
          <p:nvSpPr>
            <p:cNvPr id="53" name="rc53"/>
            <p:cNvSpPr/>
            <p:nvPr/>
          </p:nvSpPr>
          <p:spPr>
            <a:xfrm>
              <a:off x="5732236" y="2760665"/>
              <a:ext cx="249522" cy="1342031"/>
            </a:xfrm>
            <a:prstGeom prst="rect">
              <a:avLst/>
            </a:prstGeom>
            <a:solidFill>
              <a:srgbClr val="80BD41">
                <a:alpha val="100000"/>
              </a:srgbClr>
            </a:solidFill>
          </p:spPr>
          <p:txBody>
            <a:bodyPr/>
            <a:lstStyle/>
            <a:p/>
          </p:txBody>
        </p:sp>
        <p:sp>
          <p:nvSpPr>
            <p:cNvPr id="54" name="rc54"/>
            <p:cNvSpPr/>
            <p:nvPr/>
          </p:nvSpPr>
          <p:spPr>
            <a:xfrm>
              <a:off x="5732236" y="2644017"/>
              <a:ext cx="249522" cy="116648"/>
            </a:xfrm>
            <a:prstGeom prst="rect">
              <a:avLst/>
            </a:prstGeom>
            <a:solidFill>
              <a:srgbClr val="E2231A">
                <a:alpha val="100000"/>
              </a:srgbClr>
            </a:solidFill>
          </p:spPr>
          <p:txBody>
            <a:bodyPr/>
            <a:lstStyle/>
            <a:p/>
          </p:txBody>
        </p:sp>
        <p:sp>
          <p:nvSpPr>
            <p:cNvPr id="55" name="rc55"/>
            <p:cNvSpPr/>
            <p:nvPr/>
          </p:nvSpPr>
          <p:spPr>
            <a:xfrm>
              <a:off x="6009484" y="2803291"/>
              <a:ext cx="249522" cy="1299405"/>
            </a:xfrm>
            <a:prstGeom prst="rect">
              <a:avLst/>
            </a:prstGeom>
            <a:solidFill>
              <a:srgbClr val="80BD41">
                <a:alpha val="100000"/>
              </a:srgbClr>
            </a:solidFill>
          </p:spPr>
          <p:txBody>
            <a:bodyPr/>
            <a:lstStyle/>
            <a:p/>
          </p:txBody>
        </p:sp>
        <p:sp>
          <p:nvSpPr>
            <p:cNvPr id="56" name="rc56"/>
            <p:cNvSpPr/>
            <p:nvPr/>
          </p:nvSpPr>
          <p:spPr>
            <a:xfrm>
              <a:off x="6009484" y="2690310"/>
              <a:ext cx="249522" cy="112981"/>
            </a:xfrm>
            <a:prstGeom prst="rect">
              <a:avLst/>
            </a:prstGeom>
            <a:solidFill>
              <a:srgbClr val="E2231A">
                <a:alpha val="100000"/>
              </a:srgbClr>
            </a:solidFill>
          </p:spPr>
          <p:txBody>
            <a:bodyPr/>
            <a:lstStyle/>
            <a:p/>
          </p:txBody>
        </p:sp>
        <p:sp>
          <p:nvSpPr>
            <p:cNvPr id="57" name="rc57"/>
            <p:cNvSpPr/>
            <p:nvPr/>
          </p:nvSpPr>
          <p:spPr>
            <a:xfrm>
              <a:off x="6286731" y="2820479"/>
              <a:ext cx="249522" cy="1282217"/>
            </a:xfrm>
            <a:prstGeom prst="rect">
              <a:avLst/>
            </a:prstGeom>
            <a:solidFill>
              <a:srgbClr val="80BD41">
                <a:alpha val="100000"/>
              </a:srgbClr>
            </a:solidFill>
          </p:spPr>
          <p:txBody>
            <a:bodyPr/>
            <a:lstStyle/>
            <a:p/>
          </p:txBody>
        </p:sp>
        <p:sp>
          <p:nvSpPr>
            <p:cNvPr id="58" name="rc58"/>
            <p:cNvSpPr/>
            <p:nvPr/>
          </p:nvSpPr>
          <p:spPr>
            <a:xfrm>
              <a:off x="6286731" y="2709102"/>
              <a:ext cx="249522" cy="111377"/>
            </a:xfrm>
            <a:prstGeom prst="rect">
              <a:avLst/>
            </a:prstGeom>
            <a:solidFill>
              <a:srgbClr val="E2231A">
                <a:alpha val="100000"/>
              </a:srgbClr>
            </a:solidFill>
          </p:spPr>
          <p:txBody>
            <a:bodyPr/>
            <a:lstStyle/>
            <a:p/>
          </p:txBody>
        </p:sp>
        <p:sp>
          <p:nvSpPr>
            <p:cNvPr id="59" name="rc59"/>
            <p:cNvSpPr/>
            <p:nvPr/>
          </p:nvSpPr>
          <p:spPr>
            <a:xfrm>
              <a:off x="6563979" y="2872501"/>
              <a:ext cx="249522" cy="1230195"/>
            </a:xfrm>
            <a:prstGeom prst="rect">
              <a:avLst/>
            </a:prstGeom>
            <a:solidFill>
              <a:srgbClr val="80BD41">
                <a:alpha val="100000"/>
              </a:srgbClr>
            </a:solidFill>
          </p:spPr>
          <p:txBody>
            <a:bodyPr/>
            <a:lstStyle/>
            <a:p/>
          </p:txBody>
        </p:sp>
        <p:sp>
          <p:nvSpPr>
            <p:cNvPr id="60" name="rc60"/>
            <p:cNvSpPr/>
            <p:nvPr/>
          </p:nvSpPr>
          <p:spPr>
            <a:xfrm>
              <a:off x="6563979" y="2750811"/>
              <a:ext cx="249522" cy="121690"/>
            </a:xfrm>
            <a:prstGeom prst="rect">
              <a:avLst/>
            </a:prstGeom>
            <a:solidFill>
              <a:srgbClr val="E2231A">
                <a:alpha val="100000"/>
              </a:srgbClr>
            </a:solidFill>
          </p:spPr>
          <p:txBody>
            <a:bodyPr/>
            <a:lstStyle/>
            <a:p/>
          </p:txBody>
        </p:sp>
        <p:sp>
          <p:nvSpPr>
            <p:cNvPr id="61" name="rc61"/>
            <p:cNvSpPr/>
            <p:nvPr/>
          </p:nvSpPr>
          <p:spPr>
            <a:xfrm>
              <a:off x="6841227" y="2914440"/>
              <a:ext cx="249522" cy="1188257"/>
            </a:xfrm>
            <a:prstGeom prst="rect">
              <a:avLst/>
            </a:prstGeom>
            <a:solidFill>
              <a:srgbClr val="80BD41">
                <a:alpha val="100000"/>
              </a:srgbClr>
            </a:solidFill>
          </p:spPr>
          <p:txBody>
            <a:bodyPr/>
            <a:lstStyle/>
            <a:p/>
          </p:txBody>
        </p:sp>
        <p:sp>
          <p:nvSpPr>
            <p:cNvPr id="62" name="rc62"/>
            <p:cNvSpPr/>
            <p:nvPr/>
          </p:nvSpPr>
          <p:spPr>
            <a:xfrm>
              <a:off x="6841227" y="2811083"/>
              <a:ext cx="249522" cy="103356"/>
            </a:xfrm>
            <a:prstGeom prst="rect">
              <a:avLst/>
            </a:prstGeom>
            <a:solidFill>
              <a:srgbClr val="E2231A">
                <a:alpha val="100000"/>
              </a:srgbClr>
            </a:solidFill>
          </p:spPr>
          <p:txBody>
            <a:bodyPr/>
            <a:lstStyle/>
            <a:p/>
          </p:txBody>
        </p:sp>
        <p:sp>
          <p:nvSpPr>
            <p:cNvPr id="63" name="rc63"/>
            <p:cNvSpPr/>
            <p:nvPr/>
          </p:nvSpPr>
          <p:spPr>
            <a:xfrm>
              <a:off x="7118474" y="2867230"/>
              <a:ext cx="249522" cy="1235466"/>
            </a:xfrm>
            <a:prstGeom prst="rect">
              <a:avLst/>
            </a:prstGeom>
            <a:solidFill>
              <a:srgbClr val="80BD41">
                <a:alpha val="100000"/>
              </a:srgbClr>
            </a:solidFill>
          </p:spPr>
          <p:txBody>
            <a:bodyPr/>
            <a:lstStyle/>
            <a:p/>
          </p:txBody>
        </p:sp>
        <p:sp>
          <p:nvSpPr>
            <p:cNvPr id="64" name="rc64"/>
            <p:cNvSpPr/>
            <p:nvPr/>
          </p:nvSpPr>
          <p:spPr>
            <a:xfrm>
              <a:off x="7118474" y="2729956"/>
              <a:ext cx="249522" cy="137274"/>
            </a:xfrm>
            <a:prstGeom prst="rect">
              <a:avLst/>
            </a:prstGeom>
            <a:solidFill>
              <a:srgbClr val="E2231A">
                <a:alpha val="100000"/>
              </a:srgbClr>
            </a:solidFill>
          </p:spPr>
          <p:txBody>
            <a:bodyPr/>
            <a:lstStyle/>
            <a:p/>
          </p:txBody>
        </p:sp>
        <p:sp>
          <p:nvSpPr>
            <p:cNvPr id="65" name="rc65"/>
            <p:cNvSpPr/>
            <p:nvPr/>
          </p:nvSpPr>
          <p:spPr>
            <a:xfrm>
              <a:off x="7395722" y="3007254"/>
              <a:ext cx="249522" cy="1095442"/>
            </a:xfrm>
            <a:prstGeom prst="rect">
              <a:avLst/>
            </a:prstGeom>
            <a:solidFill>
              <a:srgbClr val="80BD41">
                <a:alpha val="100000"/>
              </a:srgbClr>
            </a:solidFill>
          </p:spPr>
          <p:txBody>
            <a:bodyPr/>
            <a:lstStyle/>
            <a:p/>
          </p:txBody>
        </p:sp>
        <p:sp>
          <p:nvSpPr>
            <p:cNvPr id="66" name="rc66"/>
            <p:cNvSpPr/>
            <p:nvPr/>
          </p:nvSpPr>
          <p:spPr>
            <a:xfrm>
              <a:off x="7395722" y="2885564"/>
              <a:ext cx="249522" cy="121690"/>
            </a:xfrm>
            <a:prstGeom prst="rect">
              <a:avLst/>
            </a:prstGeom>
            <a:solidFill>
              <a:srgbClr val="E2231A">
                <a:alpha val="100000"/>
              </a:srgbClr>
            </a:solidFill>
          </p:spPr>
          <p:txBody>
            <a:bodyPr/>
            <a:lstStyle/>
            <a:p/>
          </p:txBody>
        </p:sp>
        <p:sp>
          <p:nvSpPr>
            <p:cNvPr id="67" name="rc67"/>
            <p:cNvSpPr/>
            <p:nvPr/>
          </p:nvSpPr>
          <p:spPr>
            <a:xfrm>
              <a:off x="7672970" y="3018942"/>
              <a:ext cx="249522" cy="1083754"/>
            </a:xfrm>
            <a:prstGeom prst="rect">
              <a:avLst/>
            </a:prstGeom>
            <a:solidFill>
              <a:srgbClr val="80BD41">
                <a:alpha val="100000"/>
              </a:srgbClr>
            </a:solidFill>
          </p:spPr>
          <p:txBody>
            <a:bodyPr/>
            <a:lstStyle/>
            <a:p/>
          </p:txBody>
        </p:sp>
        <p:sp>
          <p:nvSpPr>
            <p:cNvPr id="68" name="rc68"/>
            <p:cNvSpPr/>
            <p:nvPr/>
          </p:nvSpPr>
          <p:spPr>
            <a:xfrm>
              <a:off x="7672970" y="2885106"/>
              <a:ext cx="249522" cy="133836"/>
            </a:xfrm>
            <a:prstGeom prst="rect">
              <a:avLst/>
            </a:prstGeom>
            <a:solidFill>
              <a:srgbClr val="E2231A">
                <a:alpha val="100000"/>
              </a:srgbClr>
            </a:solidFill>
          </p:spPr>
          <p:txBody>
            <a:bodyPr/>
            <a:lstStyle/>
            <a:p/>
          </p:txBody>
        </p:sp>
        <p:sp>
          <p:nvSpPr>
            <p:cNvPr id="69" name="rc69"/>
            <p:cNvSpPr/>
            <p:nvPr/>
          </p:nvSpPr>
          <p:spPr>
            <a:xfrm>
              <a:off x="7950217" y="3016880"/>
              <a:ext cx="249522" cy="1085817"/>
            </a:xfrm>
            <a:prstGeom prst="rect">
              <a:avLst/>
            </a:prstGeom>
            <a:solidFill>
              <a:srgbClr val="80BD41">
                <a:alpha val="100000"/>
              </a:srgbClr>
            </a:solidFill>
          </p:spPr>
          <p:txBody>
            <a:bodyPr/>
            <a:lstStyle/>
            <a:p/>
          </p:txBody>
        </p:sp>
        <p:sp>
          <p:nvSpPr>
            <p:cNvPr id="70" name="rc70"/>
            <p:cNvSpPr/>
            <p:nvPr/>
          </p:nvSpPr>
          <p:spPr>
            <a:xfrm>
              <a:off x="7950217" y="2896335"/>
              <a:ext cx="249522" cy="120544"/>
            </a:xfrm>
            <a:prstGeom prst="rect">
              <a:avLst/>
            </a:prstGeom>
            <a:solidFill>
              <a:srgbClr val="E2231A">
                <a:alpha val="100000"/>
              </a:srgbClr>
            </a:solidFill>
          </p:spPr>
          <p:txBody>
            <a:bodyPr/>
            <a:lstStyle/>
            <a:p/>
          </p:txBody>
        </p:sp>
        <p:sp>
          <p:nvSpPr>
            <p:cNvPr id="71" name="pl71"/>
            <p:cNvSpPr/>
            <p:nvPr/>
          </p:nvSpPr>
          <p:spPr>
            <a:xfrm>
              <a:off x="1421035" y="1410261"/>
              <a:ext cx="6653943" cy="579018"/>
            </a:xfrm>
            <a:custGeom>
              <a:avLst/>
              <a:pathLst>
                <a:path w="6653943" h="579018">
                  <a:moveTo>
                    <a:pt x="0" y="405312"/>
                  </a:moveTo>
                  <a:lnTo>
                    <a:pt x="277247" y="579018"/>
                  </a:lnTo>
                  <a:lnTo>
                    <a:pt x="554495" y="579018"/>
                  </a:lnTo>
                  <a:lnTo>
                    <a:pt x="831742" y="434263"/>
                  </a:lnTo>
                  <a:lnTo>
                    <a:pt x="1108990" y="347411"/>
                  </a:lnTo>
                  <a:lnTo>
                    <a:pt x="1386238" y="260558"/>
                  </a:lnTo>
                  <a:lnTo>
                    <a:pt x="1663485" y="202656"/>
                  </a:lnTo>
                  <a:lnTo>
                    <a:pt x="1940733" y="173705"/>
                  </a:lnTo>
                  <a:lnTo>
                    <a:pt x="2217981" y="115803"/>
                  </a:lnTo>
                  <a:lnTo>
                    <a:pt x="2495228" y="86852"/>
                  </a:lnTo>
                  <a:lnTo>
                    <a:pt x="2772476" y="86852"/>
                  </a:lnTo>
                  <a:lnTo>
                    <a:pt x="3049724" y="28950"/>
                  </a:lnTo>
                  <a:lnTo>
                    <a:pt x="3326971" y="28950"/>
                  </a:lnTo>
                  <a:lnTo>
                    <a:pt x="3604219" y="0"/>
                  </a:lnTo>
                  <a:lnTo>
                    <a:pt x="3881467" y="0"/>
                  </a:lnTo>
                  <a:lnTo>
                    <a:pt x="4158714" y="0"/>
                  </a:lnTo>
                  <a:lnTo>
                    <a:pt x="4435962" y="28950"/>
                  </a:lnTo>
                  <a:lnTo>
                    <a:pt x="4713210" y="28950"/>
                  </a:lnTo>
                  <a:lnTo>
                    <a:pt x="4990457" y="28950"/>
                  </a:lnTo>
                  <a:lnTo>
                    <a:pt x="5267705" y="57901"/>
                  </a:lnTo>
                  <a:lnTo>
                    <a:pt x="5544953" y="28950"/>
                  </a:lnTo>
                  <a:lnTo>
                    <a:pt x="5822200" y="86852"/>
                  </a:lnTo>
                  <a:lnTo>
                    <a:pt x="6099448" y="86852"/>
                  </a:lnTo>
                  <a:lnTo>
                    <a:pt x="6376696" y="115803"/>
                  </a:lnTo>
                  <a:lnTo>
                    <a:pt x="6653943" y="86852"/>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5" name="tx75"/>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1329607" y="27271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54.1</a:t>
              </a:r>
            </a:p>
          </p:txBody>
        </p:sp>
        <p:sp>
          <p:nvSpPr>
            <p:cNvPr id="83" name="tx83"/>
            <p:cNvSpPr/>
            <p:nvPr/>
          </p:nvSpPr>
          <p:spPr>
            <a:xfrm>
              <a:off x="2715845" y="25814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60.5</a:t>
              </a:r>
            </a:p>
          </p:txBody>
        </p:sp>
        <p:sp>
          <p:nvSpPr>
            <p:cNvPr id="84" name="tx84"/>
            <p:cNvSpPr/>
            <p:nvPr/>
          </p:nvSpPr>
          <p:spPr>
            <a:xfrm>
              <a:off x="4102084" y="2238401"/>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75.4</a:t>
              </a:r>
            </a:p>
          </p:txBody>
        </p:sp>
        <p:sp>
          <p:nvSpPr>
            <p:cNvPr id="85" name="tx85"/>
            <p:cNvSpPr/>
            <p:nvPr/>
          </p:nvSpPr>
          <p:spPr>
            <a:xfrm>
              <a:off x="5488322" y="24677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65.4</a:t>
              </a:r>
            </a:p>
          </p:txBody>
        </p:sp>
        <p:sp>
          <p:nvSpPr>
            <p:cNvPr id="86" name="tx86"/>
            <p:cNvSpPr/>
            <p:nvPr/>
          </p:nvSpPr>
          <p:spPr>
            <a:xfrm>
              <a:off x="6636489" y="261488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87" name="tx87"/>
            <p:cNvSpPr/>
            <p:nvPr/>
          </p:nvSpPr>
          <p:spPr>
            <a:xfrm>
              <a:off x="6874560" y="26753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56.4</a:t>
              </a:r>
            </a:p>
          </p:txBody>
        </p:sp>
        <p:sp>
          <p:nvSpPr>
            <p:cNvPr id="88" name="tx88"/>
            <p:cNvSpPr/>
            <p:nvPr/>
          </p:nvSpPr>
          <p:spPr>
            <a:xfrm>
              <a:off x="7151808" y="25940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59.9</a:t>
              </a:r>
            </a:p>
          </p:txBody>
        </p:sp>
        <p:sp>
          <p:nvSpPr>
            <p:cNvPr id="89" name="tx89"/>
            <p:cNvSpPr/>
            <p:nvPr/>
          </p:nvSpPr>
          <p:spPr>
            <a:xfrm>
              <a:off x="7429055" y="27495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53.1</a:t>
              </a:r>
            </a:p>
          </p:txBody>
        </p:sp>
        <p:sp>
          <p:nvSpPr>
            <p:cNvPr id="90" name="tx90"/>
            <p:cNvSpPr/>
            <p:nvPr/>
          </p:nvSpPr>
          <p:spPr>
            <a:xfrm>
              <a:off x="7706303" y="27489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53.1</a:t>
              </a:r>
            </a:p>
          </p:txBody>
        </p:sp>
        <p:sp>
          <p:nvSpPr>
            <p:cNvPr id="91" name="tx91"/>
            <p:cNvSpPr/>
            <p:nvPr/>
          </p:nvSpPr>
          <p:spPr>
            <a:xfrm>
              <a:off x="7983551" y="27601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52.6</a:t>
              </a:r>
            </a:p>
          </p:txBody>
        </p:sp>
        <p:sp>
          <p:nvSpPr>
            <p:cNvPr id="92" name="pl92"/>
            <p:cNvSpPr/>
            <p:nvPr/>
          </p:nvSpPr>
          <p:spPr>
            <a:xfrm>
              <a:off x="1421035"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57916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42.7</a:t>
              </a:r>
            </a:p>
          </p:txBody>
        </p:sp>
        <p:sp>
          <p:nvSpPr>
            <p:cNvPr id="103" name="tx103"/>
            <p:cNvSpPr/>
            <p:nvPr/>
          </p:nvSpPr>
          <p:spPr>
            <a:xfrm>
              <a:off x="1329607" y="295937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04" name="tx104"/>
            <p:cNvSpPr/>
            <p:nvPr/>
          </p:nvSpPr>
          <p:spPr>
            <a:xfrm>
              <a:off x="2715845" y="34857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50.8</a:t>
              </a:r>
            </a:p>
          </p:txBody>
        </p:sp>
        <p:sp>
          <p:nvSpPr>
            <p:cNvPr id="105" name="tx105"/>
            <p:cNvSpPr/>
            <p:nvPr/>
          </p:nvSpPr>
          <p:spPr>
            <a:xfrm>
              <a:off x="2741971" y="27931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a:t>
              </a:r>
            </a:p>
          </p:txBody>
        </p:sp>
        <p:sp>
          <p:nvSpPr>
            <p:cNvPr id="106" name="tx106"/>
            <p:cNvSpPr/>
            <p:nvPr/>
          </p:nvSpPr>
          <p:spPr>
            <a:xfrm>
              <a:off x="4102084" y="32897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67.9</a:t>
              </a:r>
            </a:p>
          </p:txBody>
        </p:sp>
        <p:sp>
          <p:nvSpPr>
            <p:cNvPr id="107" name="tx107"/>
            <p:cNvSpPr/>
            <p:nvPr/>
          </p:nvSpPr>
          <p:spPr>
            <a:xfrm>
              <a:off x="4128209" y="242654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08" name="tx108"/>
            <p:cNvSpPr/>
            <p:nvPr/>
          </p:nvSpPr>
          <p:spPr>
            <a:xfrm>
              <a:off x="5488322" y="33706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60.8</a:t>
              </a:r>
            </a:p>
          </p:txBody>
        </p:sp>
        <p:sp>
          <p:nvSpPr>
            <p:cNvPr id="109" name="tx109"/>
            <p:cNvSpPr/>
            <p:nvPr/>
          </p:nvSpPr>
          <p:spPr>
            <a:xfrm>
              <a:off x="5514447" y="26211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0" name="tx110"/>
            <p:cNvSpPr/>
            <p:nvPr/>
          </p:nvSpPr>
          <p:spPr>
            <a:xfrm>
              <a:off x="6597312" y="34525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53.7</a:t>
              </a:r>
            </a:p>
          </p:txBody>
        </p:sp>
        <p:sp>
          <p:nvSpPr>
            <p:cNvPr id="111" name="tx111"/>
            <p:cNvSpPr/>
            <p:nvPr/>
          </p:nvSpPr>
          <p:spPr>
            <a:xfrm>
              <a:off x="6623438" y="277656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2" name="tx112"/>
            <p:cNvSpPr/>
            <p:nvPr/>
          </p:nvSpPr>
          <p:spPr>
            <a:xfrm>
              <a:off x="6874560" y="34735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51.9</a:t>
              </a:r>
            </a:p>
          </p:txBody>
        </p:sp>
        <p:sp>
          <p:nvSpPr>
            <p:cNvPr id="113" name="tx113"/>
            <p:cNvSpPr/>
            <p:nvPr/>
          </p:nvSpPr>
          <p:spPr>
            <a:xfrm>
              <a:off x="6900686" y="2827989"/>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14" name="tx114"/>
            <p:cNvSpPr/>
            <p:nvPr/>
          </p:nvSpPr>
          <p:spPr>
            <a:xfrm>
              <a:off x="7151808" y="34498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53.9</a:t>
              </a:r>
            </a:p>
          </p:txBody>
        </p:sp>
        <p:sp>
          <p:nvSpPr>
            <p:cNvPr id="115" name="tx115"/>
            <p:cNvSpPr/>
            <p:nvPr/>
          </p:nvSpPr>
          <p:spPr>
            <a:xfrm>
              <a:off x="7217110" y="2763545"/>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6" name="tx116"/>
            <p:cNvSpPr/>
            <p:nvPr/>
          </p:nvSpPr>
          <p:spPr>
            <a:xfrm>
              <a:off x="7429055" y="35199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47.8</a:t>
              </a:r>
            </a:p>
          </p:txBody>
        </p:sp>
        <p:sp>
          <p:nvSpPr>
            <p:cNvPr id="117" name="tx117"/>
            <p:cNvSpPr/>
            <p:nvPr/>
          </p:nvSpPr>
          <p:spPr>
            <a:xfrm>
              <a:off x="7455181" y="291131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8" name="tx118"/>
            <p:cNvSpPr/>
            <p:nvPr/>
          </p:nvSpPr>
          <p:spPr>
            <a:xfrm>
              <a:off x="7706303" y="35257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47.3</a:t>
              </a:r>
            </a:p>
          </p:txBody>
        </p:sp>
        <p:sp>
          <p:nvSpPr>
            <p:cNvPr id="119" name="tx119"/>
            <p:cNvSpPr/>
            <p:nvPr/>
          </p:nvSpPr>
          <p:spPr>
            <a:xfrm>
              <a:off x="7732429" y="291697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0" name="tx120"/>
            <p:cNvSpPr/>
            <p:nvPr/>
          </p:nvSpPr>
          <p:spPr>
            <a:xfrm>
              <a:off x="7983551" y="3526162"/>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47.4</a:t>
              </a:r>
            </a:p>
          </p:txBody>
        </p:sp>
        <p:sp>
          <p:nvSpPr>
            <p:cNvPr id="121" name="tx121"/>
            <p:cNvSpPr/>
            <p:nvPr/>
          </p:nvSpPr>
          <p:spPr>
            <a:xfrm>
              <a:off x="8009676" y="292151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047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7588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10059"/>
              <a:ext cx="201456" cy="201456"/>
            </a:xfrm>
            <a:prstGeom prst="rect">
              <a:avLst/>
            </a:prstGeom>
            <a:solidFill>
              <a:srgbClr val="E2231A">
                <a:alpha val="100000"/>
              </a:srgbClr>
            </a:solidFill>
          </p:spPr>
          <p:txBody>
            <a:bodyPr/>
            <a:lstStyle/>
            <a:p/>
          </p:txBody>
        </p:sp>
        <p:sp>
          <p:nvSpPr>
            <p:cNvPr id="145" name="rc145"/>
            <p:cNvSpPr/>
            <p:nvPr/>
          </p:nvSpPr>
          <p:spPr>
            <a:xfrm>
              <a:off x="5653947" y="5010059"/>
              <a:ext cx="201456" cy="201456"/>
            </a:xfrm>
            <a:prstGeom prst="rect">
              <a:avLst/>
            </a:prstGeom>
            <a:solidFill>
              <a:srgbClr val="80BD41">
                <a:alpha val="100000"/>
              </a:srgbClr>
            </a:solidFill>
          </p:spPr>
          <p:txBody>
            <a:bodyPr/>
            <a:lstStyle/>
            <a:p/>
          </p:txBody>
        </p:sp>
        <p:sp>
          <p:nvSpPr>
            <p:cNvPr id="146" name="tx146"/>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661760"/>
              <a:ext cx="140742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Ireland, 2000-2024</a:t>
              </a:r>
            </a:p>
          </p:txBody>
        </p:sp>
        <p:sp>
          <p:nvSpPr>
            <p:cNvPr id="150" name="pl150"/>
            <p:cNvSpPr/>
            <p:nvPr/>
          </p:nvSpPr>
          <p:spPr>
            <a:xfrm>
              <a:off x="241082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63992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86902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253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7544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9835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889059"/>
              <a:ext cx="5982904" cy="167191"/>
            </a:xfrm>
            <a:prstGeom prst="rect">
              <a:avLst/>
            </a:prstGeom>
            <a:solidFill>
              <a:srgbClr val="80BD41">
                <a:alpha val="100000"/>
              </a:srgbClr>
            </a:solidFill>
          </p:spPr>
          <p:txBody>
            <a:bodyPr/>
            <a:lstStyle/>
            <a:p/>
          </p:txBody>
        </p:sp>
        <p:sp>
          <p:nvSpPr>
            <p:cNvPr id="161" name="rc161"/>
            <p:cNvSpPr/>
            <p:nvPr/>
          </p:nvSpPr>
          <p:spPr>
            <a:xfrm>
              <a:off x="7279178" y="5889059"/>
              <a:ext cx="591826" cy="167191"/>
            </a:xfrm>
            <a:prstGeom prst="rect">
              <a:avLst/>
            </a:prstGeom>
            <a:solidFill>
              <a:srgbClr val="E2231A">
                <a:alpha val="100000"/>
              </a:srgbClr>
            </a:solidFill>
          </p:spPr>
          <p:txBody>
            <a:bodyPr/>
            <a:lstStyle/>
            <a:p/>
          </p:txBody>
        </p:sp>
        <p:sp>
          <p:nvSpPr>
            <p:cNvPr id="162" name="rc162"/>
            <p:cNvSpPr/>
            <p:nvPr/>
          </p:nvSpPr>
          <p:spPr>
            <a:xfrm>
              <a:off x="1296273" y="5680069"/>
              <a:ext cx="5270706" cy="167191"/>
            </a:xfrm>
            <a:prstGeom prst="rect">
              <a:avLst/>
            </a:prstGeom>
            <a:solidFill>
              <a:srgbClr val="80BD41">
                <a:alpha val="100000"/>
              </a:srgbClr>
            </a:solidFill>
          </p:spPr>
          <p:txBody>
            <a:bodyPr/>
            <a:lstStyle/>
            <a:p/>
          </p:txBody>
        </p:sp>
        <p:sp>
          <p:nvSpPr>
            <p:cNvPr id="163" name="rc163"/>
            <p:cNvSpPr/>
            <p:nvPr/>
          </p:nvSpPr>
          <p:spPr>
            <a:xfrm>
              <a:off x="6566980" y="5680069"/>
              <a:ext cx="650897" cy="167191"/>
            </a:xfrm>
            <a:prstGeom prst="rect">
              <a:avLst/>
            </a:prstGeom>
            <a:solidFill>
              <a:srgbClr val="E2231A">
                <a:alpha val="100000"/>
              </a:srgbClr>
            </a:solidFill>
          </p:spPr>
          <p:txBody>
            <a:bodyPr/>
            <a:lstStyle/>
            <a:p/>
          </p:txBody>
        </p:sp>
        <p:sp>
          <p:nvSpPr>
            <p:cNvPr id="164" name="rc164"/>
            <p:cNvSpPr/>
            <p:nvPr/>
          </p:nvSpPr>
          <p:spPr>
            <a:xfrm>
              <a:off x="1296273" y="5471080"/>
              <a:ext cx="5280737" cy="167191"/>
            </a:xfrm>
            <a:prstGeom prst="rect">
              <a:avLst/>
            </a:prstGeom>
            <a:solidFill>
              <a:srgbClr val="80BD41">
                <a:alpha val="100000"/>
              </a:srgbClr>
            </a:solidFill>
          </p:spPr>
          <p:txBody>
            <a:bodyPr/>
            <a:lstStyle/>
            <a:p/>
          </p:txBody>
        </p:sp>
        <p:sp>
          <p:nvSpPr>
            <p:cNvPr id="165" name="rc165"/>
            <p:cNvSpPr/>
            <p:nvPr/>
          </p:nvSpPr>
          <p:spPr>
            <a:xfrm>
              <a:off x="6577011" y="5471080"/>
              <a:ext cx="586253" cy="167191"/>
            </a:xfrm>
            <a:prstGeom prst="rect">
              <a:avLst/>
            </a:prstGeom>
            <a:solidFill>
              <a:srgbClr val="E2231A">
                <a:alpha val="100000"/>
              </a:srgbClr>
            </a:solidFill>
          </p:spPr>
          <p:txBody>
            <a:bodyPr/>
            <a:lstStyle/>
            <a:p/>
          </p:txBody>
        </p:sp>
        <p:sp>
          <p:nvSpPr>
            <p:cNvPr id="166" name="tx166"/>
            <p:cNvSpPr/>
            <p:nvPr/>
          </p:nvSpPr>
          <p:spPr>
            <a:xfrm>
              <a:off x="8135431" y="5929518"/>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a:t>
              </a:r>
            </a:p>
          </p:txBody>
        </p:sp>
        <p:sp>
          <p:nvSpPr>
            <p:cNvPr id="167" name="tx167"/>
            <p:cNvSpPr/>
            <p:nvPr/>
          </p:nvSpPr>
          <p:spPr>
            <a:xfrm>
              <a:off x="7402601"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53.1</a:t>
              </a:r>
            </a:p>
          </p:txBody>
        </p:sp>
        <p:sp>
          <p:nvSpPr>
            <p:cNvPr id="168" name="tx168"/>
            <p:cNvSpPr/>
            <p:nvPr/>
          </p:nvSpPr>
          <p:spPr>
            <a:xfrm>
              <a:off x="7345258"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52.6</a:t>
              </a:r>
            </a:p>
          </p:txBody>
        </p:sp>
        <p:sp>
          <p:nvSpPr>
            <p:cNvPr id="169" name="tx169"/>
            <p:cNvSpPr/>
            <p:nvPr/>
          </p:nvSpPr>
          <p:spPr>
            <a:xfrm>
              <a:off x="4182232"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53.7</a:t>
              </a:r>
            </a:p>
          </p:txBody>
        </p:sp>
        <p:sp>
          <p:nvSpPr>
            <p:cNvPr id="170" name="tx170"/>
            <p:cNvSpPr/>
            <p:nvPr/>
          </p:nvSpPr>
          <p:spPr>
            <a:xfrm>
              <a:off x="7499742"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71" name="tx171"/>
            <p:cNvSpPr/>
            <p:nvPr/>
          </p:nvSpPr>
          <p:spPr>
            <a:xfrm>
              <a:off x="3826133"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47.3</a:t>
              </a:r>
            </a:p>
          </p:txBody>
        </p:sp>
        <p:sp>
          <p:nvSpPr>
            <p:cNvPr id="172" name="tx172"/>
            <p:cNvSpPr/>
            <p:nvPr/>
          </p:nvSpPr>
          <p:spPr>
            <a:xfrm>
              <a:off x="6817080"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73" name="tx173"/>
            <p:cNvSpPr/>
            <p:nvPr/>
          </p:nvSpPr>
          <p:spPr>
            <a:xfrm>
              <a:off x="3831148" y="5515876"/>
              <a:ext cx="21098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47.4</a:t>
              </a:r>
            </a:p>
          </p:txBody>
        </p:sp>
        <p:sp>
          <p:nvSpPr>
            <p:cNvPr id="174" name="tx174"/>
            <p:cNvSpPr/>
            <p:nvPr/>
          </p:nvSpPr>
          <p:spPr>
            <a:xfrm>
              <a:off x="6794789"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75" name="tx17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44767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0" name="tx180"/>
            <p:cNvSpPr/>
            <p:nvPr/>
          </p:nvSpPr>
          <p:spPr>
            <a:xfrm>
              <a:off x="567677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1" name="tx181"/>
            <p:cNvSpPr/>
            <p:nvPr/>
          </p:nvSpPr>
          <p:spPr>
            <a:xfrm>
              <a:off x="790587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2" name="tx182"/>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3" name="tx18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(90%) was relatively constant within 1% compared to 2019 (91%).
The number of children vaccinated with MCV1 decreased 12% compared to in 2019.
The number of surviving infants decreased approximately 11%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75013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51446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27879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104312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536796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413229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289662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166095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11121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612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104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5962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0878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85795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0711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5628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0544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5461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037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5294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0211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865002" y="4725417"/>
              <a:ext cx="494248" cy="642548"/>
            </a:xfrm>
            <a:prstGeom prst="rect">
              <a:avLst/>
            </a:prstGeom>
            <a:solidFill>
              <a:srgbClr val="1CABE2">
                <a:alpha val="100000"/>
              </a:srgbClr>
            </a:solidFill>
          </p:spPr>
          <p:txBody>
            <a:bodyPr/>
            <a:lstStyle/>
            <a:p/>
          </p:txBody>
        </p:sp>
        <p:sp>
          <p:nvSpPr>
            <p:cNvPr id="26" name="rc26"/>
            <p:cNvSpPr/>
            <p:nvPr/>
          </p:nvSpPr>
          <p:spPr>
            <a:xfrm>
              <a:off x="1414167" y="5052870"/>
              <a:ext cx="494248" cy="315095"/>
            </a:xfrm>
            <a:prstGeom prst="rect">
              <a:avLst/>
            </a:prstGeom>
            <a:solidFill>
              <a:srgbClr val="1CABE2">
                <a:alpha val="100000"/>
              </a:srgbClr>
            </a:solidFill>
          </p:spPr>
          <p:txBody>
            <a:bodyPr/>
            <a:lstStyle/>
            <a:p/>
          </p:txBody>
        </p:sp>
        <p:sp>
          <p:nvSpPr>
            <p:cNvPr id="27" name="rc27"/>
            <p:cNvSpPr/>
            <p:nvPr/>
          </p:nvSpPr>
          <p:spPr>
            <a:xfrm>
              <a:off x="1963333" y="5151723"/>
              <a:ext cx="494248" cy="216242"/>
            </a:xfrm>
            <a:prstGeom prst="rect">
              <a:avLst/>
            </a:prstGeom>
            <a:solidFill>
              <a:srgbClr val="1CABE2">
                <a:alpha val="100000"/>
              </a:srgbClr>
            </a:solidFill>
          </p:spPr>
          <p:txBody>
            <a:bodyPr/>
            <a:lstStyle/>
            <a:p/>
          </p:txBody>
        </p:sp>
        <p:sp>
          <p:nvSpPr>
            <p:cNvPr id="28" name="rc28"/>
            <p:cNvSpPr/>
            <p:nvPr/>
          </p:nvSpPr>
          <p:spPr>
            <a:xfrm>
              <a:off x="2512498" y="5287647"/>
              <a:ext cx="494248" cy="80318"/>
            </a:xfrm>
            <a:prstGeom prst="rect">
              <a:avLst/>
            </a:prstGeom>
            <a:solidFill>
              <a:srgbClr val="1CABE2">
                <a:alpha val="100000"/>
              </a:srgbClr>
            </a:solidFill>
          </p:spPr>
          <p:txBody>
            <a:bodyPr/>
            <a:lstStyle/>
            <a:p/>
          </p:txBody>
        </p:sp>
        <p:sp>
          <p:nvSpPr>
            <p:cNvPr id="29" name="rc29"/>
            <p:cNvSpPr/>
            <p:nvPr/>
          </p:nvSpPr>
          <p:spPr>
            <a:xfrm>
              <a:off x="3061663" y="5102296"/>
              <a:ext cx="494248" cy="265668"/>
            </a:xfrm>
            <a:prstGeom prst="rect">
              <a:avLst/>
            </a:prstGeom>
            <a:solidFill>
              <a:srgbClr val="1CABE2">
                <a:alpha val="100000"/>
              </a:srgbClr>
            </a:solidFill>
          </p:spPr>
          <p:txBody>
            <a:bodyPr/>
            <a:lstStyle/>
            <a:p/>
          </p:txBody>
        </p:sp>
        <p:sp>
          <p:nvSpPr>
            <p:cNvPr id="30" name="rc30"/>
            <p:cNvSpPr/>
            <p:nvPr/>
          </p:nvSpPr>
          <p:spPr>
            <a:xfrm>
              <a:off x="3610829" y="5213507"/>
              <a:ext cx="494248" cy="154458"/>
            </a:xfrm>
            <a:prstGeom prst="rect">
              <a:avLst/>
            </a:prstGeom>
            <a:solidFill>
              <a:srgbClr val="1CABE2">
                <a:alpha val="100000"/>
              </a:srgbClr>
            </a:solidFill>
          </p:spPr>
          <p:txBody>
            <a:bodyPr/>
            <a:lstStyle/>
            <a:p/>
          </p:txBody>
        </p:sp>
        <p:sp>
          <p:nvSpPr>
            <p:cNvPr id="31" name="rc31"/>
            <p:cNvSpPr/>
            <p:nvPr/>
          </p:nvSpPr>
          <p:spPr>
            <a:xfrm>
              <a:off x="4159994" y="4886054"/>
              <a:ext cx="494248" cy="481911"/>
            </a:xfrm>
            <a:prstGeom prst="rect">
              <a:avLst/>
            </a:prstGeom>
            <a:solidFill>
              <a:srgbClr val="1CABE2">
                <a:alpha val="100000"/>
              </a:srgbClr>
            </a:solidFill>
          </p:spPr>
          <p:txBody>
            <a:bodyPr/>
            <a:lstStyle/>
            <a:p/>
          </p:txBody>
        </p:sp>
        <p:sp>
          <p:nvSpPr>
            <p:cNvPr id="32" name="rc32"/>
            <p:cNvSpPr/>
            <p:nvPr/>
          </p:nvSpPr>
          <p:spPr>
            <a:xfrm>
              <a:off x="4709160" y="4916946"/>
              <a:ext cx="494248" cy="451019"/>
            </a:xfrm>
            <a:prstGeom prst="rect">
              <a:avLst/>
            </a:prstGeom>
            <a:solidFill>
              <a:srgbClr val="1CABE2">
                <a:alpha val="100000"/>
              </a:srgbClr>
            </a:solidFill>
          </p:spPr>
          <p:txBody>
            <a:bodyPr/>
            <a:lstStyle/>
            <a:p/>
          </p:txBody>
        </p:sp>
        <p:sp>
          <p:nvSpPr>
            <p:cNvPr id="33" name="rc33"/>
            <p:cNvSpPr/>
            <p:nvPr/>
          </p:nvSpPr>
          <p:spPr>
            <a:xfrm>
              <a:off x="5258325" y="5250577"/>
              <a:ext cx="494248" cy="117388"/>
            </a:xfrm>
            <a:prstGeom prst="rect">
              <a:avLst/>
            </a:prstGeom>
            <a:solidFill>
              <a:srgbClr val="1CABE2">
                <a:alpha val="100000"/>
              </a:srgbClr>
            </a:solidFill>
          </p:spPr>
          <p:txBody>
            <a:bodyPr/>
            <a:lstStyle/>
            <a:p/>
          </p:txBody>
        </p:sp>
        <p:sp>
          <p:nvSpPr>
            <p:cNvPr id="34" name="rc34"/>
            <p:cNvSpPr/>
            <p:nvPr/>
          </p:nvSpPr>
          <p:spPr>
            <a:xfrm>
              <a:off x="5807490" y="5343252"/>
              <a:ext cx="494248" cy="24713"/>
            </a:xfrm>
            <a:prstGeom prst="rect">
              <a:avLst/>
            </a:prstGeom>
            <a:solidFill>
              <a:srgbClr val="1CABE2">
                <a:alpha val="100000"/>
              </a:srgbClr>
            </a:solidFill>
          </p:spPr>
          <p:txBody>
            <a:bodyPr/>
            <a:lstStyle/>
            <a:p/>
          </p:txBody>
        </p:sp>
        <p:sp>
          <p:nvSpPr>
            <p:cNvPr id="35" name="rc35"/>
            <p:cNvSpPr/>
            <p:nvPr/>
          </p:nvSpPr>
          <p:spPr>
            <a:xfrm>
              <a:off x="6356656" y="5355609"/>
              <a:ext cx="494248" cy="12356"/>
            </a:xfrm>
            <a:prstGeom prst="rect">
              <a:avLst/>
            </a:prstGeom>
            <a:solidFill>
              <a:srgbClr val="1CABE2">
                <a:alpha val="100000"/>
              </a:srgbClr>
            </a:solidFill>
          </p:spPr>
          <p:txBody>
            <a:bodyPr/>
            <a:lstStyle/>
            <a:p/>
          </p:txBody>
        </p:sp>
        <p:sp>
          <p:nvSpPr>
            <p:cNvPr id="36" name="rc36"/>
            <p:cNvSpPr/>
            <p:nvPr/>
          </p:nvSpPr>
          <p:spPr>
            <a:xfrm>
              <a:off x="6905821" y="5343252"/>
              <a:ext cx="494248" cy="24713"/>
            </a:xfrm>
            <a:prstGeom prst="rect">
              <a:avLst/>
            </a:prstGeom>
            <a:solidFill>
              <a:srgbClr val="1CABE2">
                <a:alpha val="100000"/>
              </a:srgbClr>
            </a:solidFill>
          </p:spPr>
          <p:txBody>
            <a:bodyPr/>
            <a:lstStyle/>
            <a:p/>
          </p:txBody>
        </p:sp>
        <p:sp>
          <p:nvSpPr>
            <p:cNvPr id="37" name="rc37"/>
            <p:cNvSpPr/>
            <p:nvPr/>
          </p:nvSpPr>
          <p:spPr>
            <a:xfrm>
              <a:off x="7454986" y="4058156"/>
              <a:ext cx="494248" cy="1309809"/>
            </a:xfrm>
            <a:prstGeom prst="rect">
              <a:avLst/>
            </a:prstGeom>
            <a:solidFill>
              <a:srgbClr val="1CABE2">
                <a:alpha val="100000"/>
              </a:srgbClr>
            </a:solidFill>
          </p:spPr>
          <p:txBody>
            <a:bodyPr/>
            <a:lstStyle/>
            <a:p/>
          </p:txBody>
        </p:sp>
        <p:sp>
          <p:nvSpPr>
            <p:cNvPr id="38" name="pl38"/>
            <p:cNvSpPr/>
            <p:nvPr/>
          </p:nvSpPr>
          <p:spPr>
            <a:xfrm>
              <a:off x="1112126" y="1307555"/>
              <a:ext cx="6589984" cy="174641"/>
            </a:xfrm>
            <a:custGeom>
              <a:avLst/>
              <a:pathLst>
                <a:path w="6589984" h="174641">
                  <a:moveTo>
                    <a:pt x="0" y="43660"/>
                  </a:moveTo>
                  <a:lnTo>
                    <a:pt x="549165" y="0"/>
                  </a:lnTo>
                  <a:lnTo>
                    <a:pt x="1098330" y="0"/>
                  </a:lnTo>
                  <a:lnTo>
                    <a:pt x="1647496" y="0"/>
                  </a:lnTo>
                  <a:lnTo>
                    <a:pt x="2196661" y="43660"/>
                  </a:lnTo>
                  <a:lnTo>
                    <a:pt x="2745826" y="43660"/>
                  </a:lnTo>
                  <a:lnTo>
                    <a:pt x="3294992" y="43660"/>
                  </a:lnTo>
                  <a:lnTo>
                    <a:pt x="3844157" y="87320"/>
                  </a:lnTo>
                  <a:lnTo>
                    <a:pt x="4393322" y="43660"/>
                  </a:lnTo>
                  <a:lnTo>
                    <a:pt x="4942488" y="130980"/>
                  </a:lnTo>
                  <a:lnTo>
                    <a:pt x="5491653" y="130980"/>
                  </a:lnTo>
                  <a:lnTo>
                    <a:pt x="6040819" y="174641"/>
                  </a:lnTo>
                  <a:lnTo>
                    <a:pt x="6589984" y="130980"/>
                  </a:lnTo>
                </a:path>
              </a:pathLst>
            </a:custGeom>
            <a:ln w="27101" cap="flat">
              <a:solidFill>
                <a:srgbClr val="00833D">
                  <a:alpha val="100000"/>
                </a:srgbClr>
              </a:solidFill>
              <a:prstDash val="solid"/>
              <a:round/>
            </a:ln>
          </p:spPr>
          <p:txBody>
            <a:bodyPr/>
            <a:lstStyle/>
            <a:p/>
          </p:txBody>
        </p:sp>
        <p:sp>
          <p:nvSpPr>
            <p:cNvPr id="39" name="pl39"/>
            <p:cNvSpPr/>
            <p:nvPr/>
          </p:nvSpPr>
          <p:spPr>
            <a:xfrm>
              <a:off x="2210457" y="1438536"/>
              <a:ext cx="5491653" cy="218301"/>
            </a:xfrm>
            <a:custGeom>
              <a:avLst/>
              <a:pathLst>
                <a:path w="5491653" h="218301">
                  <a:moveTo>
                    <a:pt x="0" y="0"/>
                  </a:moveTo>
                  <a:lnTo>
                    <a:pt x="549165" y="0"/>
                  </a:lnTo>
                  <a:lnTo>
                    <a:pt x="1098330" y="0"/>
                  </a:lnTo>
                  <a:lnTo>
                    <a:pt x="1647496" y="0"/>
                  </a:lnTo>
                  <a:lnTo>
                    <a:pt x="2196661" y="0"/>
                  </a:lnTo>
                  <a:lnTo>
                    <a:pt x="2745826" y="0"/>
                  </a:lnTo>
                  <a:lnTo>
                    <a:pt x="3294992" y="0"/>
                  </a:lnTo>
                  <a:lnTo>
                    <a:pt x="3844157" y="174641"/>
                  </a:lnTo>
                  <a:lnTo>
                    <a:pt x="4393322" y="218301"/>
                  </a:lnTo>
                  <a:lnTo>
                    <a:pt x="4942488" y="43660"/>
                  </a:lnTo>
                  <a:lnTo>
                    <a:pt x="5491653" y="0"/>
                  </a:lnTo>
                </a:path>
              </a:pathLst>
            </a:custGeom>
            <a:ln w="27101" cap="flat">
              <a:solidFill>
                <a:srgbClr val="002759">
                  <a:alpha val="100000"/>
                </a:srgbClr>
              </a:solidFill>
              <a:prstDash val="solid"/>
              <a:round/>
            </a:ln>
          </p:spPr>
          <p:txBody>
            <a:bodyPr/>
            <a:lstStyle/>
            <a:p/>
          </p:txBody>
        </p:sp>
        <p:sp>
          <p:nvSpPr>
            <p:cNvPr id="40" name="pt40"/>
            <p:cNvSpPr/>
            <p:nvPr/>
          </p:nvSpPr>
          <p:spPr>
            <a:xfrm>
              <a:off x="1080525"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629690"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178856"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728021"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277187"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826352"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375517"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924683" y="13632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473848"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23013"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572179"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21344"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70510"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2178856" y="14069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728021" y="14069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277187" y="14069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826352" y="14069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375517" y="14069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924683" y="14069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473848" y="14069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023013" y="15815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572179" y="16252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21344" y="1450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670510" y="14069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012648" y="459557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104</a:t>
              </a:r>
            </a:p>
          </p:txBody>
        </p:sp>
        <p:sp>
          <p:nvSpPr>
            <p:cNvPr id="65" name="tx65"/>
            <p:cNvSpPr/>
            <p:nvPr/>
          </p:nvSpPr>
          <p:spPr>
            <a:xfrm>
              <a:off x="1594973" y="492302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a:t>
              </a:r>
            </a:p>
          </p:txBody>
        </p:sp>
        <p:sp>
          <p:nvSpPr>
            <p:cNvPr id="66" name="tx66"/>
            <p:cNvSpPr/>
            <p:nvPr/>
          </p:nvSpPr>
          <p:spPr>
            <a:xfrm>
              <a:off x="2144138" y="502182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67" name="tx67"/>
            <p:cNvSpPr/>
            <p:nvPr/>
          </p:nvSpPr>
          <p:spPr>
            <a:xfrm>
              <a:off x="2693304" y="5157746"/>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68" name="tx68"/>
            <p:cNvSpPr/>
            <p:nvPr/>
          </p:nvSpPr>
          <p:spPr>
            <a:xfrm>
              <a:off x="3242469" y="4972396"/>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a:t>
              </a:r>
            </a:p>
          </p:txBody>
        </p:sp>
        <p:sp>
          <p:nvSpPr>
            <p:cNvPr id="69" name="tx69"/>
            <p:cNvSpPr/>
            <p:nvPr/>
          </p:nvSpPr>
          <p:spPr>
            <a:xfrm>
              <a:off x="3791635" y="508366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a:t>
              </a:r>
            </a:p>
          </p:txBody>
        </p:sp>
        <p:sp>
          <p:nvSpPr>
            <p:cNvPr id="70" name="tx70"/>
            <p:cNvSpPr/>
            <p:nvPr/>
          </p:nvSpPr>
          <p:spPr>
            <a:xfrm>
              <a:off x="4340800" y="475621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78</a:t>
              </a:r>
            </a:p>
          </p:txBody>
        </p:sp>
        <p:sp>
          <p:nvSpPr>
            <p:cNvPr id="71" name="tx71"/>
            <p:cNvSpPr/>
            <p:nvPr/>
          </p:nvSpPr>
          <p:spPr>
            <a:xfrm>
              <a:off x="4889965" y="4787045"/>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73</a:t>
              </a:r>
            </a:p>
          </p:txBody>
        </p:sp>
        <p:sp>
          <p:nvSpPr>
            <p:cNvPr id="72" name="tx72"/>
            <p:cNvSpPr/>
            <p:nvPr/>
          </p:nvSpPr>
          <p:spPr>
            <a:xfrm>
              <a:off x="5439131" y="512073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a:t>
              </a:r>
            </a:p>
          </p:txBody>
        </p:sp>
        <p:sp>
          <p:nvSpPr>
            <p:cNvPr id="73" name="tx73"/>
            <p:cNvSpPr/>
            <p:nvPr/>
          </p:nvSpPr>
          <p:spPr>
            <a:xfrm>
              <a:off x="6021455" y="5215214"/>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4" name="tx74"/>
            <p:cNvSpPr/>
            <p:nvPr/>
          </p:nvSpPr>
          <p:spPr>
            <a:xfrm>
              <a:off x="6570621" y="5227222"/>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5" name="tx75"/>
            <p:cNvSpPr/>
            <p:nvPr/>
          </p:nvSpPr>
          <p:spPr>
            <a:xfrm>
              <a:off x="7119786" y="5215214"/>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6" name="tx76"/>
            <p:cNvSpPr/>
            <p:nvPr/>
          </p:nvSpPr>
          <p:spPr>
            <a:xfrm>
              <a:off x="7602633" y="3929769"/>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212</a:t>
              </a:r>
            </a:p>
          </p:txBody>
        </p:sp>
        <p:sp>
          <p:nvSpPr>
            <p:cNvPr id="77" name="pl77"/>
            <p:cNvSpPr/>
            <p:nvPr/>
          </p:nvSpPr>
          <p:spPr>
            <a:xfrm>
              <a:off x="7714509" y="1330979"/>
              <a:ext cx="147794" cy="99232"/>
            </a:xfrm>
            <a:custGeom>
              <a:avLst/>
              <a:pathLst>
                <a:path w="147794" h="99232">
                  <a:moveTo>
                    <a:pt x="147794" y="0"/>
                  </a:moveTo>
                  <a:lnTo>
                    <a:pt x="0" y="99232"/>
                  </a:lnTo>
                </a:path>
              </a:pathLst>
            </a:custGeom>
          </p:spPr>
          <p:txBody>
            <a:bodyPr/>
            <a:lstStyle/>
            <a:p/>
          </p:txBody>
        </p:sp>
        <p:sp>
          <p:nvSpPr>
            <p:cNvPr id="78" name="pl78"/>
            <p:cNvSpPr/>
            <p:nvPr/>
          </p:nvSpPr>
          <p:spPr>
            <a:xfrm>
              <a:off x="7714914" y="1446613"/>
              <a:ext cx="147389" cy="92980"/>
            </a:xfrm>
            <a:custGeom>
              <a:avLst/>
              <a:pathLst>
                <a:path w="147389" h="92980">
                  <a:moveTo>
                    <a:pt x="147389" y="92980"/>
                  </a:moveTo>
                  <a:lnTo>
                    <a:pt x="0" y="0"/>
                  </a:lnTo>
                </a:path>
              </a:pathLst>
            </a:custGeom>
          </p:spPr>
          <p:txBody>
            <a:bodyPr/>
            <a:lstStyle/>
            <a:p/>
          </p:txBody>
        </p:sp>
        <p:sp>
          <p:nvSpPr>
            <p:cNvPr id="79" name="pg79"/>
            <p:cNvSpPr/>
            <p:nvPr/>
          </p:nvSpPr>
          <p:spPr>
            <a:xfrm>
              <a:off x="7793724" y="121233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125345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90%</a:t>
              </a:r>
            </a:p>
          </p:txBody>
        </p:sp>
        <p:sp>
          <p:nvSpPr>
            <p:cNvPr id="81" name="pg81"/>
            <p:cNvSpPr/>
            <p:nvPr/>
          </p:nvSpPr>
          <p:spPr>
            <a:xfrm>
              <a:off x="7793724" y="148103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152215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90%</a:t>
              </a:r>
            </a:p>
          </p:txBody>
        </p:sp>
        <p:sp>
          <p:nvSpPr>
            <p:cNvPr id="83" name="rc83"/>
            <p:cNvSpPr/>
            <p:nvPr/>
          </p:nvSpPr>
          <p:spPr>
            <a:xfrm>
              <a:off x="782627" y="646101"/>
              <a:ext cx="7853064" cy="4946714"/>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49366"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08103" y="408491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86" name="tx86"/>
            <p:cNvSpPr/>
            <p:nvPr/>
          </p:nvSpPr>
          <p:spPr>
            <a:xfrm>
              <a:off x="508103" y="284924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87" name="tx87"/>
            <p:cNvSpPr/>
            <p:nvPr/>
          </p:nvSpPr>
          <p:spPr>
            <a:xfrm>
              <a:off x="508103" y="161358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88" name="tx88"/>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0" name="tx90"/>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1" name="tx91"/>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2" name="tx92"/>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3" name="tx93"/>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4" name="tx94"/>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5" name="tx95"/>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6" name="tx96"/>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7" name="tx97"/>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8" name="tx98"/>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9" name="tx99"/>
            <p:cNvSpPr/>
            <p:nvPr/>
          </p:nvSpPr>
          <p:spPr>
            <a:xfrm rot="-5400000">
              <a:off x="9699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0" name="tx100"/>
            <p:cNvSpPr/>
            <p:nvPr/>
          </p:nvSpPr>
          <p:spPr>
            <a:xfrm rot="-5400000">
              <a:off x="1519037"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1" name="tx101"/>
            <p:cNvSpPr/>
            <p:nvPr/>
          </p:nvSpPr>
          <p:spPr>
            <a:xfrm rot="-5400000">
              <a:off x="206823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2" name="tx102"/>
            <p:cNvSpPr/>
            <p:nvPr/>
          </p:nvSpPr>
          <p:spPr>
            <a:xfrm rot="-5400000">
              <a:off x="261739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3" name="tx103"/>
            <p:cNvSpPr/>
            <p:nvPr/>
          </p:nvSpPr>
          <p:spPr>
            <a:xfrm rot="-5400000">
              <a:off x="316656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4" name="tx104"/>
            <p:cNvSpPr/>
            <p:nvPr/>
          </p:nvSpPr>
          <p:spPr>
            <a:xfrm rot="-5400000">
              <a:off x="371572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5" name="tx105"/>
            <p:cNvSpPr/>
            <p:nvPr/>
          </p:nvSpPr>
          <p:spPr>
            <a:xfrm rot="-5400000">
              <a:off x="426489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6" name="tx106"/>
            <p:cNvSpPr/>
            <p:nvPr/>
          </p:nvSpPr>
          <p:spPr>
            <a:xfrm rot="-5400000">
              <a:off x="481406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7" name="tx107"/>
            <p:cNvSpPr/>
            <p:nvPr/>
          </p:nvSpPr>
          <p:spPr>
            <a:xfrm rot="-5400000">
              <a:off x="536322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8" name="tx108"/>
            <p:cNvSpPr/>
            <p:nvPr/>
          </p:nvSpPr>
          <p:spPr>
            <a:xfrm rot="-5400000">
              <a:off x="591239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9" name="tx109"/>
            <p:cNvSpPr/>
            <p:nvPr/>
          </p:nvSpPr>
          <p:spPr>
            <a:xfrm rot="-5400000">
              <a:off x="646155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0" name="tx110"/>
            <p:cNvSpPr/>
            <p:nvPr/>
          </p:nvSpPr>
          <p:spPr>
            <a:xfrm rot="-5400000">
              <a:off x="701069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1" name="tx111"/>
            <p:cNvSpPr/>
            <p:nvPr/>
          </p:nvSpPr>
          <p:spPr>
            <a:xfrm rot="-5400000">
              <a:off x="7529501"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2" name="tx112"/>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3" name="tx113"/>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4" name="tx114"/>
            <p:cNvSpPr/>
            <p:nvPr/>
          </p:nvSpPr>
          <p:spPr>
            <a:xfrm>
              <a:off x="2019500" y="401416"/>
              <a:ext cx="53793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Ireland, 2012-2024</a:t>
              </a:r>
            </a:p>
          </p:txBody>
        </p:sp>
        <p:sp>
          <p:nvSpPr>
            <p:cNvPr id="115" name="tx115"/>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6" name="tx116"/>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7" name="tx117"/>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8" name="tx118"/>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212 confirmed measles cases in Ireland. In the same year, MCV1 coverage was 90% and MCV2 coverage was 90%.
The number of cases in 2024 was 53 times more cases than in 2023 (n=4).
The highest number of measles cases was reported in 2024 (n=212). In this year, MCV1 coverage was 90%.
There were measles-containing vaccine supplementary immunization activities/campaigns in 2024.</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891587"/>
              <a:ext cx="3520101" cy="208497"/>
            </a:xfrm>
            <a:custGeom>
              <a:avLst/>
              <a:pathLst>
                <a:path w="3520101" h="208497">
                  <a:moveTo>
                    <a:pt x="0" y="208497"/>
                  </a:moveTo>
                  <a:lnTo>
                    <a:pt x="146670" y="208497"/>
                  </a:lnTo>
                  <a:lnTo>
                    <a:pt x="293341" y="0"/>
                  </a:lnTo>
                  <a:lnTo>
                    <a:pt x="440012" y="208497"/>
                  </a:lnTo>
                  <a:lnTo>
                    <a:pt x="586683" y="208497"/>
                  </a:lnTo>
                  <a:lnTo>
                    <a:pt x="733354" y="208497"/>
                  </a:lnTo>
                  <a:lnTo>
                    <a:pt x="880025" y="208497"/>
                  </a:lnTo>
                  <a:lnTo>
                    <a:pt x="1026696" y="208497"/>
                  </a:lnTo>
                  <a:lnTo>
                    <a:pt x="1173367" y="208497"/>
                  </a:lnTo>
                  <a:lnTo>
                    <a:pt x="1320038" y="208497"/>
                  </a:lnTo>
                  <a:lnTo>
                    <a:pt x="1466709" y="208497"/>
                  </a:lnTo>
                  <a:lnTo>
                    <a:pt x="1613379" y="208497"/>
                  </a:lnTo>
                  <a:lnTo>
                    <a:pt x="1760050" y="208497"/>
                  </a:lnTo>
                  <a:lnTo>
                    <a:pt x="1906721" y="208497"/>
                  </a:lnTo>
                  <a:lnTo>
                    <a:pt x="2053392" y="208497"/>
                  </a:lnTo>
                  <a:lnTo>
                    <a:pt x="2200063" y="208497"/>
                  </a:lnTo>
                  <a:lnTo>
                    <a:pt x="2346734" y="208497"/>
                  </a:lnTo>
                  <a:lnTo>
                    <a:pt x="2493405" y="208497"/>
                  </a:lnTo>
                  <a:lnTo>
                    <a:pt x="2640076" y="208497"/>
                  </a:lnTo>
                  <a:lnTo>
                    <a:pt x="2786747" y="208497"/>
                  </a:lnTo>
                  <a:lnTo>
                    <a:pt x="2933418" y="208497"/>
                  </a:lnTo>
                  <a:lnTo>
                    <a:pt x="3080089" y="208497"/>
                  </a:lnTo>
                  <a:lnTo>
                    <a:pt x="3226759" y="208497"/>
                  </a:lnTo>
                  <a:lnTo>
                    <a:pt x="3373430" y="208497"/>
                  </a:lnTo>
                  <a:lnTo>
                    <a:pt x="3520101" y="0"/>
                  </a:lnTo>
                </a:path>
              </a:pathLst>
            </a:custGeom>
            <a:ln w="27101" cap="flat">
              <a:solidFill>
                <a:srgbClr val="0058AB">
                  <a:alpha val="80000"/>
                </a:srgbClr>
              </a:solidFill>
              <a:prstDash val="solid"/>
              <a:round/>
            </a:ln>
          </p:spPr>
          <p:txBody>
            <a:bodyPr/>
            <a:lstStyle/>
            <a:p/>
          </p:txBody>
        </p:sp>
        <p:sp>
          <p:nvSpPr>
            <p:cNvPr id="21" name="pl21"/>
            <p:cNvSpPr/>
            <p:nvPr/>
          </p:nvSpPr>
          <p:spPr>
            <a:xfrm>
              <a:off x="943464" y="2389617"/>
              <a:ext cx="3520101" cy="1667980"/>
            </a:xfrm>
            <a:custGeom>
              <a:avLst/>
              <a:pathLst>
                <a:path w="3520101" h="1667980">
                  <a:moveTo>
                    <a:pt x="0" y="0"/>
                  </a:moveTo>
                  <a:lnTo>
                    <a:pt x="146670" y="208497"/>
                  </a:lnTo>
                  <a:lnTo>
                    <a:pt x="293341" y="0"/>
                  </a:lnTo>
                  <a:lnTo>
                    <a:pt x="440012" y="416995"/>
                  </a:lnTo>
                  <a:lnTo>
                    <a:pt x="586683" y="625492"/>
                  </a:lnTo>
                  <a:lnTo>
                    <a:pt x="733354" y="416995"/>
                  </a:lnTo>
                  <a:lnTo>
                    <a:pt x="880025" y="625492"/>
                  </a:lnTo>
                  <a:lnTo>
                    <a:pt x="1026696" y="625492"/>
                  </a:lnTo>
                  <a:lnTo>
                    <a:pt x="1173367" y="1042487"/>
                  </a:lnTo>
                  <a:lnTo>
                    <a:pt x="1320038" y="1250985"/>
                  </a:lnTo>
                  <a:lnTo>
                    <a:pt x="1466709" y="1459482"/>
                  </a:lnTo>
                  <a:lnTo>
                    <a:pt x="1613379" y="1459482"/>
                  </a:lnTo>
                  <a:lnTo>
                    <a:pt x="1760050" y="1459482"/>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667980"/>
                  </a:lnTo>
                  <a:lnTo>
                    <a:pt x="3520101" y="1667980"/>
                  </a:lnTo>
                </a:path>
              </a:pathLst>
            </a:custGeom>
            <a:ln w="27101" cap="flat">
              <a:solidFill>
                <a:srgbClr val="1CABE2">
                  <a:alpha val="80000"/>
                </a:srgbClr>
              </a:solidFill>
              <a:prstDash val="solid"/>
              <a:round/>
            </a:ln>
          </p:spPr>
          <p:txBody>
            <a:bodyPr/>
            <a:lstStyle/>
            <a:p/>
          </p:txBody>
        </p:sp>
        <p:sp>
          <p:nvSpPr>
            <p:cNvPr id="22" name="pl22"/>
            <p:cNvSpPr/>
            <p:nvPr/>
          </p:nvSpPr>
          <p:spPr>
            <a:xfrm>
              <a:off x="943464" y="4474592"/>
              <a:ext cx="3520101" cy="416995"/>
            </a:xfrm>
            <a:custGeom>
              <a:avLst/>
              <a:pathLst>
                <a:path w="3520101" h="416995">
                  <a:moveTo>
                    <a:pt x="0" y="0"/>
                  </a:moveTo>
                  <a:lnTo>
                    <a:pt x="146670" y="0"/>
                  </a:lnTo>
                  <a:lnTo>
                    <a:pt x="293341" y="208497"/>
                  </a:lnTo>
                  <a:lnTo>
                    <a:pt x="440012" y="208497"/>
                  </a:lnTo>
                  <a:lnTo>
                    <a:pt x="586683" y="208497"/>
                  </a:lnTo>
                  <a:lnTo>
                    <a:pt x="733354" y="208497"/>
                  </a:lnTo>
                  <a:lnTo>
                    <a:pt x="880025" y="416995"/>
                  </a:lnTo>
                  <a:lnTo>
                    <a:pt x="1026696" y="208497"/>
                  </a:lnTo>
                  <a:lnTo>
                    <a:pt x="1173367" y="416995"/>
                  </a:lnTo>
                  <a:lnTo>
                    <a:pt x="1320038" y="208497"/>
                  </a:lnTo>
                  <a:lnTo>
                    <a:pt x="1466709" y="208497"/>
                  </a:lnTo>
                  <a:lnTo>
                    <a:pt x="1613379" y="416995"/>
                  </a:lnTo>
                  <a:lnTo>
                    <a:pt x="1760050" y="208497"/>
                  </a:lnTo>
                  <a:lnTo>
                    <a:pt x="1906721" y="0"/>
                  </a:lnTo>
                  <a:lnTo>
                    <a:pt x="2053392" y="208497"/>
                  </a:lnTo>
                  <a:lnTo>
                    <a:pt x="2200063" y="208497"/>
                  </a:lnTo>
                  <a:lnTo>
                    <a:pt x="2346734" y="208497"/>
                  </a:lnTo>
                  <a:lnTo>
                    <a:pt x="2493405" y="208497"/>
                  </a:lnTo>
                  <a:lnTo>
                    <a:pt x="2640076" y="208497"/>
                  </a:lnTo>
                  <a:lnTo>
                    <a:pt x="2786747" y="208497"/>
                  </a:lnTo>
                  <a:lnTo>
                    <a:pt x="2933418" y="208497"/>
                  </a:lnTo>
                  <a:lnTo>
                    <a:pt x="3080089" y="208497"/>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3" name="pl23"/>
            <p:cNvSpPr/>
            <p:nvPr/>
          </p:nvSpPr>
          <p:spPr>
            <a:xfrm>
              <a:off x="943464" y="4891587"/>
              <a:ext cx="3520101" cy="208497"/>
            </a:xfrm>
            <a:custGeom>
              <a:avLst/>
              <a:pathLst>
                <a:path w="3520101" h="208497">
                  <a:moveTo>
                    <a:pt x="0" y="208497"/>
                  </a:moveTo>
                  <a:lnTo>
                    <a:pt x="146670" y="208497"/>
                  </a:lnTo>
                  <a:lnTo>
                    <a:pt x="293341" y="0"/>
                  </a:lnTo>
                  <a:lnTo>
                    <a:pt x="440012" y="208497"/>
                  </a:lnTo>
                  <a:lnTo>
                    <a:pt x="586683" y="208497"/>
                  </a:lnTo>
                  <a:lnTo>
                    <a:pt x="733354" y="208497"/>
                  </a:lnTo>
                  <a:lnTo>
                    <a:pt x="880025" y="208497"/>
                  </a:lnTo>
                  <a:lnTo>
                    <a:pt x="1026696" y="208497"/>
                  </a:lnTo>
                  <a:lnTo>
                    <a:pt x="1173367" y="208497"/>
                  </a:lnTo>
                  <a:lnTo>
                    <a:pt x="1320038" y="208497"/>
                  </a:lnTo>
                  <a:lnTo>
                    <a:pt x="1466709" y="208497"/>
                  </a:lnTo>
                  <a:lnTo>
                    <a:pt x="1613379" y="208497"/>
                  </a:lnTo>
                  <a:lnTo>
                    <a:pt x="1760050" y="208497"/>
                  </a:lnTo>
                  <a:lnTo>
                    <a:pt x="1906721" y="208497"/>
                  </a:lnTo>
                  <a:lnTo>
                    <a:pt x="2053392" y="208497"/>
                  </a:lnTo>
                  <a:lnTo>
                    <a:pt x="2200063" y="208497"/>
                  </a:lnTo>
                  <a:lnTo>
                    <a:pt x="2346734" y="208497"/>
                  </a:lnTo>
                  <a:lnTo>
                    <a:pt x="2493405" y="208497"/>
                  </a:lnTo>
                  <a:lnTo>
                    <a:pt x="2640076" y="208497"/>
                  </a:lnTo>
                  <a:lnTo>
                    <a:pt x="2786747" y="208497"/>
                  </a:lnTo>
                  <a:lnTo>
                    <a:pt x="2933418" y="208497"/>
                  </a:lnTo>
                  <a:lnTo>
                    <a:pt x="3080089" y="208497"/>
                  </a:lnTo>
                  <a:lnTo>
                    <a:pt x="3226759" y="208497"/>
                  </a:lnTo>
                  <a:lnTo>
                    <a:pt x="3373430" y="208497"/>
                  </a:lnTo>
                  <a:lnTo>
                    <a:pt x="3520101" y="0"/>
                  </a:lnTo>
                </a:path>
              </a:pathLst>
            </a:custGeom>
            <a:ln w="43362" cap="flat">
              <a:solidFill>
                <a:srgbClr val="000000">
                  <a:alpha val="100000"/>
                </a:srgbClr>
              </a:solidFill>
              <a:prstDash val="solid"/>
              <a:round/>
            </a:ln>
          </p:spPr>
          <p:txBody>
            <a:bodyPr/>
            <a:lstStyle/>
            <a:p/>
          </p:txBody>
        </p:sp>
        <p:sp>
          <p:nvSpPr>
            <p:cNvPr id="24" name="pl24"/>
            <p:cNvSpPr/>
            <p:nvPr/>
          </p:nvSpPr>
          <p:spPr>
            <a:xfrm>
              <a:off x="943464" y="4891587"/>
              <a:ext cx="3520101" cy="208497"/>
            </a:xfrm>
            <a:custGeom>
              <a:avLst/>
              <a:pathLst>
                <a:path w="3520101" h="208497">
                  <a:moveTo>
                    <a:pt x="0" y="208497"/>
                  </a:moveTo>
                  <a:lnTo>
                    <a:pt x="146670" y="208497"/>
                  </a:lnTo>
                  <a:lnTo>
                    <a:pt x="293341" y="0"/>
                  </a:lnTo>
                  <a:lnTo>
                    <a:pt x="440012" y="208497"/>
                  </a:lnTo>
                  <a:lnTo>
                    <a:pt x="586683" y="208497"/>
                  </a:lnTo>
                  <a:lnTo>
                    <a:pt x="733354" y="208497"/>
                  </a:lnTo>
                  <a:lnTo>
                    <a:pt x="880025" y="208497"/>
                  </a:lnTo>
                  <a:lnTo>
                    <a:pt x="1026696" y="208497"/>
                  </a:lnTo>
                  <a:lnTo>
                    <a:pt x="1173367" y="208497"/>
                  </a:lnTo>
                  <a:lnTo>
                    <a:pt x="1320038" y="208497"/>
                  </a:lnTo>
                  <a:lnTo>
                    <a:pt x="1466709" y="208497"/>
                  </a:lnTo>
                  <a:lnTo>
                    <a:pt x="1613379" y="208497"/>
                  </a:lnTo>
                  <a:lnTo>
                    <a:pt x="1760050" y="208497"/>
                  </a:lnTo>
                  <a:lnTo>
                    <a:pt x="1906721" y="208497"/>
                  </a:lnTo>
                  <a:lnTo>
                    <a:pt x="2053392" y="208497"/>
                  </a:lnTo>
                  <a:lnTo>
                    <a:pt x="2200063" y="208497"/>
                  </a:lnTo>
                  <a:lnTo>
                    <a:pt x="2346734" y="208497"/>
                  </a:lnTo>
                  <a:lnTo>
                    <a:pt x="2493405" y="208497"/>
                  </a:lnTo>
                  <a:lnTo>
                    <a:pt x="2640076" y="208497"/>
                  </a:lnTo>
                  <a:lnTo>
                    <a:pt x="2786747" y="208497"/>
                  </a:lnTo>
                  <a:lnTo>
                    <a:pt x="2933418" y="208497"/>
                  </a:lnTo>
                  <a:lnTo>
                    <a:pt x="3080089" y="208497"/>
                  </a:lnTo>
                  <a:lnTo>
                    <a:pt x="3226759" y="208497"/>
                  </a:lnTo>
                  <a:lnTo>
                    <a:pt x="3373430" y="208497"/>
                  </a:lnTo>
                  <a:lnTo>
                    <a:pt x="3520101" y="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618330"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351684"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85039"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671722"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58406"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7" name="tx47"/>
            <p:cNvSpPr/>
            <p:nvPr/>
          </p:nvSpPr>
          <p:spPr>
            <a:xfrm>
              <a:off x="4523855" y="40185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29829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29829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08407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84652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565391" y="6102617"/>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Ireland</a:t>
              </a:r>
            </a:p>
          </p:txBody>
        </p:sp>
        <p:sp>
          <p:nvSpPr>
            <p:cNvPr id="66" name="tx66"/>
            <p:cNvSpPr/>
            <p:nvPr/>
          </p:nvSpPr>
          <p:spPr>
            <a:xfrm>
              <a:off x="235117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113629"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2389617"/>
              <a:ext cx="3520101" cy="2293472"/>
            </a:xfrm>
            <a:custGeom>
              <a:avLst/>
              <a:pathLst>
                <a:path w="3520101" h="2293472">
                  <a:moveTo>
                    <a:pt x="0" y="1042487"/>
                  </a:moveTo>
                  <a:lnTo>
                    <a:pt x="146670" y="0"/>
                  </a:lnTo>
                  <a:lnTo>
                    <a:pt x="293341" y="0"/>
                  </a:lnTo>
                  <a:lnTo>
                    <a:pt x="440012" y="833990"/>
                  </a:lnTo>
                  <a:lnTo>
                    <a:pt x="586683" y="833990"/>
                  </a:lnTo>
                  <a:lnTo>
                    <a:pt x="733354" y="1250985"/>
                  </a:lnTo>
                  <a:lnTo>
                    <a:pt x="880025" y="1667980"/>
                  </a:lnTo>
                  <a:lnTo>
                    <a:pt x="1026696" y="1667980"/>
                  </a:lnTo>
                  <a:lnTo>
                    <a:pt x="1173367" y="1876477"/>
                  </a:lnTo>
                  <a:lnTo>
                    <a:pt x="1320038" y="1876477"/>
                  </a:lnTo>
                  <a:lnTo>
                    <a:pt x="1466709" y="1876477"/>
                  </a:lnTo>
                  <a:lnTo>
                    <a:pt x="1613379" y="2084975"/>
                  </a:lnTo>
                  <a:lnTo>
                    <a:pt x="1760050" y="2084975"/>
                  </a:lnTo>
                  <a:lnTo>
                    <a:pt x="1906721" y="2084975"/>
                  </a:lnTo>
                  <a:lnTo>
                    <a:pt x="2053392" y="2084975"/>
                  </a:lnTo>
                  <a:lnTo>
                    <a:pt x="2200063" y="2293472"/>
                  </a:lnTo>
                  <a:lnTo>
                    <a:pt x="2346734" y="2084975"/>
                  </a:lnTo>
                  <a:lnTo>
                    <a:pt x="2493405" y="2084975"/>
                  </a:lnTo>
                  <a:lnTo>
                    <a:pt x="2640076" y="2293472"/>
                  </a:lnTo>
                  <a:lnTo>
                    <a:pt x="2786747" y="2084975"/>
                  </a:lnTo>
                  <a:lnTo>
                    <a:pt x="2933418" y="2293472"/>
                  </a:lnTo>
                  <a:lnTo>
                    <a:pt x="3080089" y="1876477"/>
                  </a:lnTo>
                  <a:lnTo>
                    <a:pt x="3226759" y="2084975"/>
                  </a:lnTo>
                  <a:lnTo>
                    <a:pt x="3373430" y="1876477"/>
                  </a:lnTo>
                  <a:lnTo>
                    <a:pt x="3520101" y="2084975"/>
                  </a:lnTo>
                </a:path>
              </a:pathLst>
            </a:custGeom>
            <a:ln w="27101" cap="flat">
              <a:solidFill>
                <a:srgbClr val="0058AB">
                  <a:alpha val="80000"/>
                </a:srgbClr>
              </a:solidFill>
              <a:prstDash val="solid"/>
              <a:round/>
            </a:ln>
          </p:spPr>
          <p:txBody>
            <a:bodyPr/>
            <a:lstStyle/>
            <a:p/>
          </p:txBody>
        </p:sp>
        <p:sp>
          <p:nvSpPr>
            <p:cNvPr id="85" name="pl85"/>
            <p:cNvSpPr/>
            <p:nvPr/>
          </p:nvSpPr>
          <p:spPr>
            <a:xfrm>
              <a:off x="5308715" y="2181119"/>
              <a:ext cx="3520101" cy="1876477"/>
            </a:xfrm>
            <a:custGeom>
              <a:avLst/>
              <a:pathLst>
                <a:path w="3520101" h="1876477">
                  <a:moveTo>
                    <a:pt x="0" y="0"/>
                  </a:moveTo>
                  <a:lnTo>
                    <a:pt x="146670" y="208497"/>
                  </a:lnTo>
                  <a:lnTo>
                    <a:pt x="293341" y="208497"/>
                  </a:lnTo>
                  <a:lnTo>
                    <a:pt x="440012" y="416995"/>
                  </a:lnTo>
                  <a:lnTo>
                    <a:pt x="586683" y="625492"/>
                  </a:lnTo>
                  <a:lnTo>
                    <a:pt x="733354" y="625492"/>
                  </a:lnTo>
                  <a:lnTo>
                    <a:pt x="880025" y="833990"/>
                  </a:lnTo>
                  <a:lnTo>
                    <a:pt x="1026696" y="1042487"/>
                  </a:lnTo>
                  <a:lnTo>
                    <a:pt x="1173367" y="1250985"/>
                  </a:lnTo>
                  <a:lnTo>
                    <a:pt x="1320038" y="1459482"/>
                  </a:lnTo>
                  <a:lnTo>
                    <a:pt x="1466709" y="1667980"/>
                  </a:lnTo>
                  <a:lnTo>
                    <a:pt x="1613379" y="1667980"/>
                  </a:lnTo>
                  <a:lnTo>
                    <a:pt x="1760050" y="1667980"/>
                  </a:lnTo>
                  <a:lnTo>
                    <a:pt x="1906721" y="1876477"/>
                  </a:lnTo>
                  <a:lnTo>
                    <a:pt x="2053392" y="1667980"/>
                  </a:lnTo>
                  <a:lnTo>
                    <a:pt x="2200063" y="1876477"/>
                  </a:lnTo>
                  <a:lnTo>
                    <a:pt x="2346734" y="1667980"/>
                  </a:lnTo>
                  <a:lnTo>
                    <a:pt x="2493405" y="1667980"/>
                  </a:lnTo>
                  <a:lnTo>
                    <a:pt x="2640076" y="1876477"/>
                  </a:lnTo>
                  <a:lnTo>
                    <a:pt x="2786747" y="1876477"/>
                  </a:lnTo>
                  <a:lnTo>
                    <a:pt x="2933418" y="1876477"/>
                  </a:lnTo>
                  <a:lnTo>
                    <a:pt x="3080089" y="1667980"/>
                  </a:lnTo>
                  <a:lnTo>
                    <a:pt x="3226759" y="1459482"/>
                  </a:lnTo>
                  <a:lnTo>
                    <a:pt x="3373430" y="1459482"/>
                  </a:lnTo>
                  <a:lnTo>
                    <a:pt x="3520101" y="1667980"/>
                  </a:lnTo>
                </a:path>
              </a:pathLst>
            </a:custGeom>
            <a:ln w="27101" cap="flat">
              <a:solidFill>
                <a:srgbClr val="1CABE2">
                  <a:alpha val="80000"/>
                </a:srgbClr>
              </a:solidFill>
              <a:prstDash val="solid"/>
              <a:round/>
            </a:ln>
          </p:spPr>
          <p:txBody>
            <a:bodyPr/>
            <a:lstStyle/>
            <a:p/>
          </p:txBody>
        </p:sp>
        <p:sp>
          <p:nvSpPr>
            <p:cNvPr id="86" name="pl86"/>
            <p:cNvSpPr/>
            <p:nvPr/>
          </p:nvSpPr>
          <p:spPr>
            <a:xfrm>
              <a:off x="5308715" y="4057597"/>
              <a:ext cx="3520101" cy="416995"/>
            </a:xfrm>
            <a:custGeom>
              <a:avLst/>
              <a:pathLst>
                <a:path w="3520101" h="416995">
                  <a:moveTo>
                    <a:pt x="0" y="0"/>
                  </a:moveTo>
                  <a:lnTo>
                    <a:pt x="146670" y="0"/>
                  </a:lnTo>
                  <a:lnTo>
                    <a:pt x="293341" y="0"/>
                  </a:lnTo>
                  <a:lnTo>
                    <a:pt x="440012" y="208497"/>
                  </a:lnTo>
                  <a:lnTo>
                    <a:pt x="586683" y="208497"/>
                  </a:lnTo>
                  <a:lnTo>
                    <a:pt x="733354" y="0"/>
                  </a:lnTo>
                  <a:lnTo>
                    <a:pt x="880025" y="208497"/>
                  </a:lnTo>
                  <a:lnTo>
                    <a:pt x="1026696" y="208497"/>
                  </a:lnTo>
                  <a:lnTo>
                    <a:pt x="1173367" y="208497"/>
                  </a:lnTo>
                  <a:lnTo>
                    <a:pt x="1320038" y="0"/>
                  </a:lnTo>
                  <a:lnTo>
                    <a:pt x="1466709" y="208497"/>
                  </a:lnTo>
                  <a:lnTo>
                    <a:pt x="1613379" y="208497"/>
                  </a:lnTo>
                  <a:lnTo>
                    <a:pt x="1760050" y="208497"/>
                  </a:lnTo>
                  <a:lnTo>
                    <a:pt x="1906721" y="416995"/>
                  </a:lnTo>
                  <a:lnTo>
                    <a:pt x="2053392" y="416995"/>
                  </a:lnTo>
                  <a:lnTo>
                    <a:pt x="2200063" y="416995"/>
                  </a:lnTo>
                  <a:lnTo>
                    <a:pt x="2346734" y="416995"/>
                  </a:lnTo>
                  <a:lnTo>
                    <a:pt x="2493405" y="416995"/>
                  </a:lnTo>
                  <a:lnTo>
                    <a:pt x="2640076" y="416995"/>
                  </a:lnTo>
                  <a:lnTo>
                    <a:pt x="2786747" y="416995"/>
                  </a:lnTo>
                  <a:lnTo>
                    <a:pt x="2933418" y="416995"/>
                  </a:lnTo>
                  <a:lnTo>
                    <a:pt x="3080089" y="416995"/>
                  </a:lnTo>
                  <a:lnTo>
                    <a:pt x="3226759" y="416995"/>
                  </a:lnTo>
                  <a:lnTo>
                    <a:pt x="3373430" y="416995"/>
                  </a:lnTo>
                  <a:lnTo>
                    <a:pt x="3520101" y="416995"/>
                  </a:lnTo>
                </a:path>
              </a:pathLst>
            </a:custGeom>
            <a:ln w="27101" cap="flat">
              <a:solidFill>
                <a:srgbClr val="00833D">
                  <a:alpha val="80000"/>
                </a:srgbClr>
              </a:solidFill>
              <a:prstDash val="solid"/>
              <a:round/>
            </a:ln>
          </p:spPr>
          <p:txBody>
            <a:bodyPr/>
            <a:lstStyle/>
            <a:p/>
          </p:txBody>
        </p:sp>
        <p:sp>
          <p:nvSpPr>
            <p:cNvPr id="87" name="pl87"/>
            <p:cNvSpPr/>
            <p:nvPr/>
          </p:nvSpPr>
          <p:spPr>
            <a:xfrm>
              <a:off x="5308715" y="2389617"/>
              <a:ext cx="3520101" cy="2293472"/>
            </a:xfrm>
            <a:custGeom>
              <a:avLst/>
              <a:pathLst>
                <a:path w="3520101" h="2293472">
                  <a:moveTo>
                    <a:pt x="0" y="1042487"/>
                  </a:moveTo>
                  <a:lnTo>
                    <a:pt x="146670" y="0"/>
                  </a:lnTo>
                  <a:lnTo>
                    <a:pt x="293341" y="0"/>
                  </a:lnTo>
                  <a:lnTo>
                    <a:pt x="440012" y="833990"/>
                  </a:lnTo>
                  <a:lnTo>
                    <a:pt x="586683" y="833990"/>
                  </a:lnTo>
                  <a:lnTo>
                    <a:pt x="733354" y="1250985"/>
                  </a:lnTo>
                  <a:lnTo>
                    <a:pt x="880025" y="1667980"/>
                  </a:lnTo>
                  <a:lnTo>
                    <a:pt x="1026696" y="1667980"/>
                  </a:lnTo>
                  <a:lnTo>
                    <a:pt x="1173367" y="1876477"/>
                  </a:lnTo>
                  <a:lnTo>
                    <a:pt x="1320038" y="1876477"/>
                  </a:lnTo>
                  <a:lnTo>
                    <a:pt x="1466709" y="1876477"/>
                  </a:lnTo>
                  <a:lnTo>
                    <a:pt x="1613379" y="2084975"/>
                  </a:lnTo>
                  <a:lnTo>
                    <a:pt x="1760050" y="2084975"/>
                  </a:lnTo>
                  <a:lnTo>
                    <a:pt x="1906721" y="2084975"/>
                  </a:lnTo>
                  <a:lnTo>
                    <a:pt x="2053392" y="2084975"/>
                  </a:lnTo>
                  <a:lnTo>
                    <a:pt x="2200063" y="2293472"/>
                  </a:lnTo>
                  <a:lnTo>
                    <a:pt x="2346734" y="2084975"/>
                  </a:lnTo>
                  <a:lnTo>
                    <a:pt x="2493405" y="2084975"/>
                  </a:lnTo>
                  <a:lnTo>
                    <a:pt x="2640076" y="2293472"/>
                  </a:lnTo>
                  <a:lnTo>
                    <a:pt x="2786747" y="2084975"/>
                  </a:lnTo>
                  <a:lnTo>
                    <a:pt x="2933418" y="2293472"/>
                  </a:lnTo>
                  <a:lnTo>
                    <a:pt x="3080089" y="1876477"/>
                  </a:lnTo>
                  <a:lnTo>
                    <a:pt x="3226759" y="2084975"/>
                  </a:lnTo>
                  <a:lnTo>
                    <a:pt x="3373430" y="1876477"/>
                  </a:lnTo>
                  <a:lnTo>
                    <a:pt x="3520101" y="2084975"/>
                  </a:lnTo>
                </a:path>
              </a:pathLst>
            </a:custGeom>
            <a:ln w="43362" cap="flat">
              <a:solidFill>
                <a:srgbClr val="000000">
                  <a:alpha val="100000"/>
                </a:srgbClr>
              </a:solidFill>
              <a:prstDash val="solid"/>
              <a:round/>
            </a:ln>
          </p:spPr>
          <p:txBody>
            <a:bodyPr/>
            <a:lstStyle/>
            <a:p/>
          </p:txBody>
        </p:sp>
        <p:sp>
          <p:nvSpPr>
            <p:cNvPr id="88" name="pl88"/>
            <p:cNvSpPr/>
            <p:nvPr/>
          </p:nvSpPr>
          <p:spPr>
            <a:xfrm>
              <a:off x="5308715" y="2389617"/>
              <a:ext cx="3520101" cy="2293472"/>
            </a:xfrm>
            <a:custGeom>
              <a:avLst/>
              <a:pathLst>
                <a:path w="3520101" h="2293472">
                  <a:moveTo>
                    <a:pt x="0" y="1042487"/>
                  </a:moveTo>
                  <a:lnTo>
                    <a:pt x="146670" y="0"/>
                  </a:lnTo>
                  <a:lnTo>
                    <a:pt x="293341" y="0"/>
                  </a:lnTo>
                  <a:lnTo>
                    <a:pt x="440012" y="833990"/>
                  </a:lnTo>
                  <a:lnTo>
                    <a:pt x="586683" y="833990"/>
                  </a:lnTo>
                  <a:lnTo>
                    <a:pt x="733354" y="1250985"/>
                  </a:lnTo>
                  <a:lnTo>
                    <a:pt x="880025" y="1667980"/>
                  </a:lnTo>
                  <a:lnTo>
                    <a:pt x="1026696" y="1667980"/>
                  </a:lnTo>
                  <a:lnTo>
                    <a:pt x="1173367" y="1876477"/>
                  </a:lnTo>
                  <a:lnTo>
                    <a:pt x="1320038" y="1876477"/>
                  </a:lnTo>
                  <a:lnTo>
                    <a:pt x="1466709" y="1876477"/>
                  </a:lnTo>
                  <a:lnTo>
                    <a:pt x="1613379" y="2084975"/>
                  </a:lnTo>
                  <a:lnTo>
                    <a:pt x="1760050" y="2084975"/>
                  </a:lnTo>
                  <a:lnTo>
                    <a:pt x="1906721" y="2084975"/>
                  </a:lnTo>
                  <a:lnTo>
                    <a:pt x="2053392" y="2084975"/>
                  </a:lnTo>
                  <a:lnTo>
                    <a:pt x="2200063" y="2293472"/>
                  </a:lnTo>
                  <a:lnTo>
                    <a:pt x="2346734" y="2084975"/>
                  </a:lnTo>
                  <a:lnTo>
                    <a:pt x="2493405" y="2084975"/>
                  </a:lnTo>
                  <a:lnTo>
                    <a:pt x="2640076" y="2293472"/>
                  </a:lnTo>
                  <a:lnTo>
                    <a:pt x="2786747" y="2084975"/>
                  </a:lnTo>
                  <a:lnTo>
                    <a:pt x="2933418" y="2293472"/>
                  </a:lnTo>
                  <a:lnTo>
                    <a:pt x="3080089" y="1876477"/>
                  </a:lnTo>
                  <a:lnTo>
                    <a:pt x="3226759" y="2084975"/>
                  </a:lnTo>
                  <a:lnTo>
                    <a:pt x="3373430" y="1876477"/>
                  </a:lnTo>
                  <a:lnTo>
                    <a:pt x="3520101" y="2084975"/>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280661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301510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364060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364060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27400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276886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99" name="pg99"/>
            <p:cNvSpPr/>
            <p:nvPr/>
          </p:nvSpPr>
          <p:spPr>
            <a:xfrm>
              <a:off x="5983581" y="29485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2979835"/>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1" name="pg101"/>
            <p:cNvSpPr/>
            <p:nvPr/>
          </p:nvSpPr>
          <p:spPr>
            <a:xfrm>
              <a:off x="6716935" y="35740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360438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3" name="pg103"/>
            <p:cNvSpPr/>
            <p:nvPr/>
          </p:nvSpPr>
          <p:spPr>
            <a:xfrm>
              <a:off x="7450290"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5" name="pg105"/>
            <p:cNvSpPr/>
            <p:nvPr/>
          </p:nvSpPr>
          <p:spPr>
            <a:xfrm>
              <a:off x="8036973"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7" name="pg107"/>
            <p:cNvSpPr/>
            <p:nvPr/>
          </p:nvSpPr>
          <p:spPr>
            <a:xfrm>
              <a:off x="8623657" y="35740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360438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9" name="pg109"/>
            <p:cNvSpPr/>
            <p:nvPr/>
          </p:nvSpPr>
          <p:spPr>
            <a:xfrm>
              <a:off x="8770328"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1" name="tx111"/>
            <p:cNvSpPr/>
            <p:nvPr/>
          </p:nvSpPr>
          <p:spPr>
            <a:xfrm>
              <a:off x="8889106"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66354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66354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44932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21178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930642" y="6102617"/>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Ireland</a:t>
              </a:r>
            </a:p>
          </p:txBody>
        </p:sp>
        <p:sp>
          <p:nvSpPr>
            <p:cNvPr id="130" name="tx130"/>
            <p:cNvSpPr/>
            <p:nvPr/>
          </p:nvSpPr>
          <p:spPr>
            <a:xfrm>
              <a:off x="671642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478880"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 of children who received DTP1 did not receive DTP3 (left), and 3%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Ireland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90648"/>
              <a:ext cx="1415375" cy="891016"/>
            </a:xfrm>
            <a:custGeom>
              <a:avLst/>
              <a:pathLst>
                <a:path w="1415375" h="891016">
                  <a:moveTo>
                    <a:pt x="0" y="12375"/>
                  </a:moveTo>
                  <a:lnTo>
                    <a:pt x="88460" y="12375"/>
                  </a:lnTo>
                  <a:lnTo>
                    <a:pt x="176921" y="0"/>
                  </a:lnTo>
                  <a:lnTo>
                    <a:pt x="265382" y="0"/>
                  </a:lnTo>
                  <a:lnTo>
                    <a:pt x="353843" y="742513"/>
                  </a:lnTo>
                  <a:lnTo>
                    <a:pt x="442304" y="730138"/>
                  </a:lnTo>
                  <a:lnTo>
                    <a:pt x="530765" y="730138"/>
                  </a:lnTo>
                  <a:lnTo>
                    <a:pt x="619226" y="705387"/>
                  </a:lnTo>
                  <a:lnTo>
                    <a:pt x="707687" y="693012"/>
                  </a:lnTo>
                  <a:lnTo>
                    <a:pt x="796148" y="742513"/>
                  </a:lnTo>
                  <a:lnTo>
                    <a:pt x="884609" y="742513"/>
                  </a:lnTo>
                  <a:lnTo>
                    <a:pt x="973070" y="606386"/>
                  </a:lnTo>
                  <a:lnTo>
                    <a:pt x="1061531" y="594010"/>
                  </a:lnTo>
                  <a:lnTo>
                    <a:pt x="1149992" y="173253"/>
                  </a:lnTo>
                  <a:lnTo>
                    <a:pt x="1238453" y="198003"/>
                  </a:lnTo>
                  <a:lnTo>
                    <a:pt x="1326914" y="160877"/>
                  </a:lnTo>
                  <a:lnTo>
                    <a:pt x="1415375" y="891016"/>
                  </a:lnTo>
                </a:path>
              </a:pathLst>
            </a:custGeom>
            <a:ln w="27101" cap="flat">
              <a:solidFill>
                <a:srgbClr val="1CABE2">
                  <a:alpha val="100000"/>
                </a:srgbClr>
              </a:solidFill>
              <a:prstDash val="solid"/>
              <a:round/>
            </a:ln>
          </p:spPr>
          <p:txBody>
            <a:bodyPr/>
            <a:lstStyle/>
            <a:p/>
          </p:txBody>
        </p:sp>
        <p:sp>
          <p:nvSpPr>
            <p:cNvPr id="24" name="tx24"/>
            <p:cNvSpPr/>
            <p:nvPr/>
          </p:nvSpPr>
          <p:spPr>
            <a:xfrm>
              <a:off x="910275"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5" name="pl25"/>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 name="pl26"/>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 name="pl27"/>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 name="pl28"/>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 name="pl32"/>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 name="pl33"/>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 name="pl34"/>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389120" y="2910626"/>
              <a:ext cx="796148" cy="24750"/>
            </a:xfrm>
            <a:custGeom>
              <a:avLst/>
              <a:pathLst>
                <a:path w="796148" h="24750">
                  <a:moveTo>
                    <a:pt x="0" y="0"/>
                  </a:moveTo>
                  <a:lnTo>
                    <a:pt x="88460" y="0"/>
                  </a:lnTo>
                  <a:lnTo>
                    <a:pt x="176921" y="0"/>
                  </a:lnTo>
                  <a:lnTo>
                    <a:pt x="265382" y="12375"/>
                  </a:lnTo>
                  <a:lnTo>
                    <a:pt x="353843" y="12375"/>
                  </a:lnTo>
                  <a:lnTo>
                    <a:pt x="442304" y="12375"/>
                  </a:lnTo>
                  <a:lnTo>
                    <a:pt x="530765" y="12375"/>
                  </a:lnTo>
                  <a:lnTo>
                    <a:pt x="619226" y="24750"/>
                  </a:lnTo>
                  <a:lnTo>
                    <a:pt x="707687" y="24750"/>
                  </a:lnTo>
                  <a:lnTo>
                    <a:pt x="796148" y="24750"/>
                  </a:lnTo>
                </a:path>
              </a:pathLst>
            </a:custGeom>
            <a:ln w="27101" cap="flat">
              <a:solidFill>
                <a:srgbClr val="1CABE2">
                  <a:alpha val="100000"/>
                </a:srgbClr>
              </a:solidFill>
              <a:prstDash val="solid"/>
              <a:round/>
            </a:ln>
          </p:spPr>
          <p:txBody>
            <a:bodyPr/>
            <a:lstStyle/>
            <a:p/>
          </p:txBody>
        </p:sp>
        <p:sp>
          <p:nvSpPr>
            <p:cNvPr id="45" name="tx45"/>
            <p:cNvSpPr/>
            <p:nvPr/>
          </p:nvSpPr>
          <p:spPr>
            <a:xfrm>
              <a:off x="2237190"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46" name="tx46"/>
            <p:cNvSpPr/>
            <p:nvPr/>
          </p:nvSpPr>
          <p:spPr>
            <a:xfrm>
              <a:off x="3217825"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47" name="tx47"/>
            <p:cNvSpPr/>
            <p:nvPr/>
          </p:nvSpPr>
          <p:spPr>
            <a:xfrm>
              <a:off x="2688703"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48" name="tx48"/>
            <p:cNvSpPr/>
            <p:nvPr/>
          </p:nvSpPr>
          <p:spPr>
            <a:xfrm>
              <a:off x="3042547"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49" name="pl49"/>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0" name="pl50"/>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1" name="pl51"/>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2" name="pl52"/>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6" name="pl56"/>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7" name="pl57"/>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8" name="pl58"/>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46815" y="4729605"/>
              <a:ext cx="1238453" cy="606386"/>
            </a:xfrm>
            <a:custGeom>
              <a:avLst/>
              <a:pathLst>
                <a:path w="1238453" h="606386">
                  <a:moveTo>
                    <a:pt x="0" y="606386"/>
                  </a:moveTo>
                  <a:lnTo>
                    <a:pt x="88460" y="24750"/>
                  </a:lnTo>
                  <a:lnTo>
                    <a:pt x="176921" y="12375"/>
                  </a:lnTo>
                  <a:lnTo>
                    <a:pt x="265382" y="12375"/>
                  </a:lnTo>
                  <a:lnTo>
                    <a:pt x="353843" y="0"/>
                  </a:lnTo>
                  <a:lnTo>
                    <a:pt x="442304" y="0"/>
                  </a:lnTo>
                  <a:lnTo>
                    <a:pt x="530765" y="12375"/>
                  </a:lnTo>
                  <a:lnTo>
                    <a:pt x="619226" y="12375"/>
                  </a:lnTo>
                  <a:lnTo>
                    <a:pt x="707687" y="24750"/>
                  </a:lnTo>
                  <a:lnTo>
                    <a:pt x="796148" y="74251"/>
                  </a:lnTo>
                  <a:lnTo>
                    <a:pt x="884609" y="61876"/>
                  </a:lnTo>
                  <a:lnTo>
                    <a:pt x="973070" y="86626"/>
                  </a:lnTo>
                  <a:lnTo>
                    <a:pt x="1061531" y="99001"/>
                  </a:lnTo>
                  <a:lnTo>
                    <a:pt x="1149992" y="111377"/>
                  </a:lnTo>
                  <a:lnTo>
                    <a:pt x="1238453" y="99001"/>
                  </a:lnTo>
                </a:path>
              </a:pathLst>
            </a:custGeom>
            <a:ln w="27101" cap="flat">
              <a:solidFill>
                <a:srgbClr val="1CABE2">
                  <a:alpha val="100000"/>
                </a:srgbClr>
              </a:solidFill>
              <a:prstDash val="solid"/>
              <a:round/>
            </a:ln>
          </p:spPr>
          <p:txBody>
            <a:bodyPr/>
            <a:lstStyle/>
            <a:p/>
          </p:txBody>
        </p:sp>
        <p:sp>
          <p:nvSpPr>
            <p:cNvPr id="69" name="tx69"/>
            <p:cNvSpPr/>
            <p:nvPr/>
          </p:nvSpPr>
          <p:spPr>
            <a:xfrm>
              <a:off x="1794885" y="52436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70" name="tx70"/>
            <p:cNvSpPr/>
            <p:nvPr/>
          </p:nvSpPr>
          <p:spPr>
            <a:xfrm>
              <a:off x="3217825" y="47363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71" name="tx71"/>
            <p:cNvSpPr/>
            <p:nvPr/>
          </p:nvSpPr>
          <p:spPr>
            <a:xfrm>
              <a:off x="2688703" y="46627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72" name="tx72"/>
            <p:cNvSpPr/>
            <p:nvPr/>
          </p:nvSpPr>
          <p:spPr>
            <a:xfrm>
              <a:off x="3042547" y="46997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73" name="pl73"/>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4" name="pl74"/>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5" name="pl75"/>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6" name="pl76"/>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0" name="pl80"/>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1" name="pl81"/>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2" name="pl82"/>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3856392" y="1116397"/>
              <a:ext cx="2123063" cy="148502"/>
            </a:xfrm>
            <a:custGeom>
              <a:avLst/>
              <a:pathLst>
                <a:path w="2123063" h="148502">
                  <a:moveTo>
                    <a:pt x="0" y="123752"/>
                  </a:moveTo>
                  <a:lnTo>
                    <a:pt x="88460" y="148502"/>
                  </a:lnTo>
                  <a:lnTo>
                    <a:pt x="176921" y="148502"/>
                  </a:lnTo>
                  <a:lnTo>
                    <a:pt x="265382" y="123752"/>
                  </a:lnTo>
                  <a:lnTo>
                    <a:pt x="353843" y="86626"/>
                  </a:lnTo>
                  <a:lnTo>
                    <a:pt x="442304" y="74251"/>
                  </a:lnTo>
                  <a:lnTo>
                    <a:pt x="530765" y="61876"/>
                  </a:lnTo>
                  <a:lnTo>
                    <a:pt x="619226" y="49500"/>
                  </a:lnTo>
                  <a:lnTo>
                    <a:pt x="707687" y="37125"/>
                  </a:lnTo>
                  <a:lnTo>
                    <a:pt x="796148" y="24750"/>
                  </a:lnTo>
                  <a:lnTo>
                    <a:pt x="884609" y="24750"/>
                  </a:lnTo>
                  <a:lnTo>
                    <a:pt x="973070" y="12375"/>
                  </a:lnTo>
                  <a:lnTo>
                    <a:pt x="1061531" y="12375"/>
                  </a:lnTo>
                  <a:lnTo>
                    <a:pt x="1149992" y="0"/>
                  </a:lnTo>
                  <a:lnTo>
                    <a:pt x="1238453" y="0"/>
                  </a:lnTo>
                  <a:lnTo>
                    <a:pt x="1326914" y="12375"/>
                  </a:lnTo>
                  <a:lnTo>
                    <a:pt x="1415375" y="12375"/>
                  </a:lnTo>
                  <a:lnTo>
                    <a:pt x="1503836" y="12375"/>
                  </a:lnTo>
                  <a:lnTo>
                    <a:pt x="1592297" y="24750"/>
                  </a:lnTo>
                  <a:lnTo>
                    <a:pt x="1680758" y="24750"/>
                  </a:lnTo>
                  <a:lnTo>
                    <a:pt x="1769219" y="24750"/>
                  </a:lnTo>
                  <a:lnTo>
                    <a:pt x="1857680" y="24750"/>
                  </a:lnTo>
                  <a:lnTo>
                    <a:pt x="1946141" y="37125"/>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93" name="tx93"/>
            <p:cNvSpPr/>
            <p:nvPr/>
          </p:nvSpPr>
          <p:spPr>
            <a:xfrm>
              <a:off x="3704462" y="1147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94" name="tx94"/>
            <p:cNvSpPr/>
            <p:nvPr/>
          </p:nvSpPr>
          <p:spPr>
            <a:xfrm>
              <a:off x="6012012"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95" name="tx95"/>
            <p:cNvSpPr/>
            <p:nvPr/>
          </p:nvSpPr>
          <p:spPr>
            <a:xfrm>
              <a:off x="5482890"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6" name="tx96"/>
            <p:cNvSpPr/>
            <p:nvPr/>
          </p:nvSpPr>
          <p:spPr>
            <a:xfrm>
              <a:off x="5836734"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97" name="pl97"/>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8" name="pl98"/>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9" name="pl99"/>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0" name="pl100"/>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4" name="pl104"/>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5" name="pl105"/>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856392" y="2935376"/>
              <a:ext cx="2123063" cy="247504"/>
            </a:xfrm>
            <a:custGeom>
              <a:avLst/>
              <a:pathLst>
                <a:path w="2123063" h="247504">
                  <a:moveTo>
                    <a:pt x="0" y="173253"/>
                  </a:moveTo>
                  <a:lnTo>
                    <a:pt x="88460" y="247504"/>
                  </a:lnTo>
                  <a:lnTo>
                    <a:pt x="176921" y="247504"/>
                  </a:lnTo>
                  <a:lnTo>
                    <a:pt x="265382" y="185628"/>
                  </a:lnTo>
                  <a:lnTo>
                    <a:pt x="353843" y="148502"/>
                  </a:lnTo>
                  <a:lnTo>
                    <a:pt x="442304" y="111377"/>
                  </a:lnTo>
                  <a:lnTo>
                    <a:pt x="530765" y="86626"/>
                  </a:lnTo>
                  <a:lnTo>
                    <a:pt x="619226" y="74251"/>
                  </a:lnTo>
                  <a:lnTo>
                    <a:pt x="707687" y="49500"/>
                  </a:lnTo>
                  <a:lnTo>
                    <a:pt x="796148" y="37125"/>
                  </a:lnTo>
                  <a:lnTo>
                    <a:pt x="884609" y="37125"/>
                  </a:lnTo>
                  <a:lnTo>
                    <a:pt x="973070" y="12375"/>
                  </a:lnTo>
                  <a:lnTo>
                    <a:pt x="1061531" y="12375"/>
                  </a:lnTo>
                  <a:lnTo>
                    <a:pt x="1149992" y="0"/>
                  </a:lnTo>
                  <a:lnTo>
                    <a:pt x="1238453" y="0"/>
                  </a:lnTo>
                  <a:lnTo>
                    <a:pt x="1326914" y="0"/>
                  </a:lnTo>
                  <a:lnTo>
                    <a:pt x="1415375" y="12375"/>
                  </a:lnTo>
                  <a:lnTo>
                    <a:pt x="1503836" y="12375"/>
                  </a:lnTo>
                  <a:lnTo>
                    <a:pt x="1592297" y="12375"/>
                  </a:lnTo>
                  <a:lnTo>
                    <a:pt x="1680758" y="24750"/>
                  </a:lnTo>
                  <a:lnTo>
                    <a:pt x="1769219" y="12375"/>
                  </a:lnTo>
                  <a:lnTo>
                    <a:pt x="1857680" y="37125"/>
                  </a:lnTo>
                  <a:lnTo>
                    <a:pt x="1946141" y="37125"/>
                  </a:lnTo>
                  <a:lnTo>
                    <a:pt x="2034602" y="49500"/>
                  </a:lnTo>
                  <a:lnTo>
                    <a:pt x="2123063" y="37125"/>
                  </a:lnTo>
                </a:path>
              </a:pathLst>
            </a:custGeom>
            <a:ln w="27101" cap="flat">
              <a:solidFill>
                <a:srgbClr val="1CABE2">
                  <a:alpha val="100000"/>
                </a:srgbClr>
              </a:solidFill>
              <a:prstDash val="solid"/>
              <a:round/>
            </a:ln>
          </p:spPr>
          <p:txBody>
            <a:bodyPr/>
            <a:lstStyle/>
            <a:p/>
          </p:txBody>
        </p:sp>
        <p:sp>
          <p:nvSpPr>
            <p:cNvPr id="117" name="tx117"/>
            <p:cNvSpPr/>
            <p:nvPr/>
          </p:nvSpPr>
          <p:spPr>
            <a:xfrm>
              <a:off x="3704462" y="30163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18" name="tx118"/>
            <p:cNvSpPr/>
            <p:nvPr/>
          </p:nvSpPr>
          <p:spPr>
            <a:xfrm>
              <a:off x="6012012"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19" name="tx119"/>
            <p:cNvSpPr/>
            <p:nvPr/>
          </p:nvSpPr>
          <p:spPr>
            <a:xfrm>
              <a:off x="5482890"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0" name="tx120"/>
            <p:cNvSpPr/>
            <p:nvPr/>
          </p:nvSpPr>
          <p:spPr>
            <a:xfrm>
              <a:off x="5836734"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1" name="pl121"/>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3856392" y="4680104"/>
              <a:ext cx="2123063" cy="160877"/>
            </a:xfrm>
            <a:custGeom>
              <a:avLst/>
              <a:pathLst>
                <a:path w="2123063" h="160877">
                  <a:moveTo>
                    <a:pt x="0" y="123752"/>
                  </a:moveTo>
                  <a:lnTo>
                    <a:pt x="88460" y="148502"/>
                  </a:lnTo>
                  <a:lnTo>
                    <a:pt x="176921" y="160877"/>
                  </a:lnTo>
                  <a:lnTo>
                    <a:pt x="265382" y="123752"/>
                  </a:lnTo>
                  <a:lnTo>
                    <a:pt x="353843" y="86626"/>
                  </a:lnTo>
                  <a:lnTo>
                    <a:pt x="442304" y="74251"/>
                  </a:lnTo>
                  <a:lnTo>
                    <a:pt x="530765" y="61876"/>
                  </a:lnTo>
                  <a:lnTo>
                    <a:pt x="619226" y="49500"/>
                  </a:lnTo>
                  <a:lnTo>
                    <a:pt x="707687" y="37125"/>
                  </a:lnTo>
                  <a:lnTo>
                    <a:pt x="796148" y="24750"/>
                  </a:lnTo>
                  <a:lnTo>
                    <a:pt x="884609" y="24750"/>
                  </a:lnTo>
                  <a:lnTo>
                    <a:pt x="973070" y="12375"/>
                  </a:lnTo>
                  <a:lnTo>
                    <a:pt x="1061531" y="12375"/>
                  </a:lnTo>
                  <a:lnTo>
                    <a:pt x="1149992" y="0"/>
                  </a:lnTo>
                  <a:lnTo>
                    <a:pt x="1238453" y="0"/>
                  </a:lnTo>
                  <a:lnTo>
                    <a:pt x="1326914" y="12375"/>
                  </a:lnTo>
                  <a:lnTo>
                    <a:pt x="1415375" y="12375"/>
                  </a:lnTo>
                  <a:lnTo>
                    <a:pt x="1503836" y="12375"/>
                  </a:lnTo>
                  <a:lnTo>
                    <a:pt x="1592297" y="24750"/>
                  </a:lnTo>
                  <a:lnTo>
                    <a:pt x="1680758" y="24750"/>
                  </a:lnTo>
                  <a:lnTo>
                    <a:pt x="1769219" y="24750"/>
                  </a:lnTo>
                  <a:lnTo>
                    <a:pt x="1857680" y="24750"/>
                  </a:lnTo>
                  <a:lnTo>
                    <a:pt x="1946141" y="37125"/>
                  </a:lnTo>
                  <a:lnTo>
                    <a:pt x="2034602" y="37125"/>
                  </a:lnTo>
                  <a:lnTo>
                    <a:pt x="2123063" y="49500"/>
                  </a:lnTo>
                </a:path>
              </a:pathLst>
            </a:custGeom>
            <a:ln w="27101" cap="flat">
              <a:solidFill>
                <a:srgbClr val="1CABE2">
                  <a:alpha val="100000"/>
                </a:srgbClr>
              </a:solidFill>
              <a:prstDash val="solid"/>
              <a:round/>
            </a:ln>
          </p:spPr>
          <p:txBody>
            <a:bodyPr/>
            <a:lstStyle/>
            <a:p/>
          </p:txBody>
        </p:sp>
        <p:sp>
          <p:nvSpPr>
            <p:cNvPr id="141" name="tx141"/>
            <p:cNvSpPr/>
            <p:nvPr/>
          </p:nvSpPr>
          <p:spPr>
            <a:xfrm>
              <a:off x="3704462" y="47115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42" name="tx142"/>
            <p:cNvSpPr/>
            <p:nvPr/>
          </p:nvSpPr>
          <p:spPr>
            <a:xfrm>
              <a:off x="6012012" y="46373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43" name="tx143"/>
            <p:cNvSpPr/>
            <p:nvPr/>
          </p:nvSpPr>
          <p:spPr>
            <a:xfrm>
              <a:off x="5482890"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4" name="tx144"/>
            <p:cNvSpPr/>
            <p:nvPr/>
          </p:nvSpPr>
          <p:spPr>
            <a:xfrm>
              <a:off x="5836734"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45" name="pl145"/>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6" name="pl146"/>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7" name="pl147"/>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2" name="pl152"/>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3" name="pl153"/>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650580" y="1116397"/>
              <a:ext cx="2123063" cy="160877"/>
            </a:xfrm>
            <a:custGeom>
              <a:avLst/>
              <a:pathLst>
                <a:path w="2123063" h="160877">
                  <a:moveTo>
                    <a:pt x="0" y="123752"/>
                  </a:moveTo>
                  <a:lnTo>
                    <a:pt x="88460" y="148502"/>
                  </a:lnTo>
                  <a:lnTo>
                    <a:pt x="176921" y="160877"/>
                  </a:lnTo>
                  <a:lnTo>
                    <a:pt x="265382" y="123752"/>
                  </a:lnTo>
                  <a:lnTo>
                    <a:pt x="353843" y="86626"/>
                  </a:lnTo>
                  <a:lnTo>
                    <a:pt x="442304" y="74251"/>
                  </a:lnTo>
                  <a:lnTo>
                    <a:pt x="530765" y="61876"/>
                  </a:lnTo>
                  <a:lnTo>
                    <a:pt x="619226" y="49500"/>
                  </a:lnTo>
                  <a:lnTo>
                    <a:pt x="707687" y="37125"/>
                  </a:lnTo>
                  <a:lnTo>
                    <a:pt x="796148" y="24750"/>
                  </a:lnTo>
                  <a:lnTo>
                    <a:pt x="884609" y="24750"/>
                  </a:lnTo>
                  <a:lnTo>
                    <a:pt x="973070" y="12375"/>
                  </a:lnTo>
                  <a:lnTo>
                    <a:pt x="1061531" y="12375"/>
                  </a:lnTo>
                  <a:lnTo>
                    <a:pt x="1149992" y="0"/>
                  </a:lnTo>
                  <a:lnTo>
                    <a:pt x="1238453" y="0"/>
                  </a:lnTo>
                  <a:lnTo>
                    <a:pt x="1326914" y="12375"/>
                  </a:lnTo>
                  <a:lnTo>
                    <a:pt x="1415375" y="12375"/>
                  </a:lnTo>
                  <a:lnTo>
                    <a:pt x="1503836" y="12375"/>
                  </a:lnTo>
                  <a:lnTo>
                    <a:pt x="1592297" y="24750"/>
                  </a:lnTo>
                  <a:lnTo>
                    <a:pt x="1680758" y="24750"/>
                  </a:lnTo>
                  <a:lnTo>
                    <a:pt x="1769219" y="24750"/>
                  </a:lnTo>
                  <a:lnTo>
                    <a:pt x="1857680" y="24750"/>
                  </a:lnTo>
                  <a:lnTo>
                    <a:pt x="1946141" y="37125"/>
                  </a:lnTo>
                  <a:lnTo>
                    <a:pt x="2034602" y="37125"/>
                  </a:lnTo>
                  <a:lnTo>
                    <a:pt x="2123063" y="49500"/>
                  </a:lnTo>
                </a:path>
              </a:pathLst>
            </a:custGeom>
            <a:ln w="27101" cap="flat">
              <a:solidFill>
                <a:srgbClr val="1CABE2">
                  <a:alpha val="100000"/>
                </a:srgbClr>
              </a:solidFill>
              <a:prstDash val="solid"/>
              <a:round/>
            </a:ln>
          </p:spPr>
          <p:txBody>
            <a:bodyPr/>
            <a:lstStyle/>
            <a:p/>
          </p:txBody>
        </p:sp>
        <p:sp>
          <p:nvSpPr>
            <p:cNvPr id="165" name="tx165"/>
            <p:cNvSpPr/>
            <p:nvPr/>
          </p:nvSpPr>
          <p:spPr>
            <a:xfrm>
              <a:off x="6498650" y="1147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66" name="tx166"/>
            <p:cNvSpPr/>
            <p:nvPr/>
          </p:nvSpPr>
          <p:spPr>
            <a:xfrm>
              <a:off x="8806200"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67" name="tx167"/>
            <p:cNvSpPr/>
            <p:nvPr/>
          </p:nvSpPr>
          <p:spPr>
            <a:xfrm>
              <a:off x="8277077"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68" name="tx168"/>
            <p:cNvSpPr/>
            <p:nvPr/>
          </p:nvSpPr>
          <p:spPr>
            <a:xfrm>
              <a:off x="8630921"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69" name="pl169"/>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7889033" y="2972502"/>
              <a:ext cx="884609" cy="61876"/>
            </a:xfrm>
            <a:custGeom>
              <a:avLst/>
              <a:pathLst>
                <a:path w="884609" h="61876">
                  <a:moveTo>
                    <a:pt x="0" y="0"/>
                  </a:moveTo>
                  <a:lnTo>
                    <a:pt x="88460" y="0"/>
                  </a:lnTo>
                  <a:lnTo>
                    <a:pt x="176921" y="0"/>
                  </a:lnTo>
                  <a:lnTo>
                    <a:pt x="265382" y="0"/>
                  </a:lnTo>
                  <a:lnTo>
                    <a:pt x="353843" y="0"/>
                  </a:lnTo>
                  <a:lnTo>
                    <a:pt x="442304" y="0"/>
                  </a:lnTo>
                  <a:lnTo>
                    <a:pt x="530765" y="0"/>
                  </a:lnTo>
                  <a:lnTo>
                    <a:pt x="619226" y="49500"/>
                  </a:lnTo>
                  <a:lnTo>
                    <a:pt x="707687" y="61876"/>
                  </a:lnTo>
                  <a:lnTo>
                    <a:pt x="796148" y="12375"/>
                  </a:lnTo>
                  <a:lnTo>
                    <a:pt x="884609" y="0"/>
                  </a:lnTo>
                </a:path>
              </a:pathLst>
            </a:custGeom>
            <a:ln w="27101" cap="flat">
              <a:solidFill>
                <a:srgbClr val="1CABE2">
                  <a:alpha val="100000"/>
                </a:srgbClr>
              </a:solidFill>
              <a:prstDash val="solid"/>
              <a:round/>
            </a:ln>
          </p:spPr>
          <p:txBody>
            <a:bodyPr/>
            <a:lstStyle/>
            <a:p/>
          </p:txBody>
        </p:sp>
        <p:sp>
          <p:nvSpPr>
            <p:cNvPr id="189" name="tx189"/>
            <p:cNvSpPr/>
            <p:nvPr/>
          </p:nvSpPr>
          <p:spPr>
            <a:xfrm>
              <a:off x="7737103"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90" name="tx190"/>
            <p:cNvSpPr/>
            <p:nvPr/>
          </p:nvSpPr>
          <p:spPr>
            <a:xfrm>
              <a:off x="8806200"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91" name="tx191"/>
            <p:cNvSpPr/>
            <p:nvPr/>
          </p:nvSpPr>
          <p:spPr>
            <a:xfrm>
              <a:off x="8277077"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92" name="tx192"/>
            <p:cNvSpPr/>
            <p:nvPr/>
          </p:nvSpPr>
          <p:spPr>
            <a:xfrm>
              <a:off x="8630921"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93" name="pl193"/>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6" name="pl196"/>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2" name="pl202"/>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154416" y="4741980"/>
              <a:ext cx="619226" cy="49500"/>
            </a:xfrm>
            <a:custGeom>
              <a:avLst/>
              <a:pathLst>
                <a:path w="619226" h="49500">
                  <a:moveTo>
                    <a:pt x="0" y="24750"/>
                  </a:moveTo>
                  <a:lnTo>
                    <a:pt x="88460" y="24750"/>
                  </a:lnTo>
                  <a:lnTo>
                    <a:pt x="176921" y="24750"/>
                  </a:lnTo>
                  <a:lnTo>
                    <a:pt x="265382" y="24750"/>
                  </a:lnTo>
                  <a:lnTo>
                    <a:pt x="353843" y="0"/>
                  </a:lnTo>
                  <a:lnTo>
                    <a:pt x="442304" y="37125"/>
                  </a:lnTo>
                  <a:lnTo>
                    <a:pt x="530765" y="49500"/>
                  </a:lnTo>
                  <a:lnTo>
                    <a:pt x="619226" y="37125"/>
                  </a:lnTo>
                </a:path>
              </a:pathLst>
            </a:custGeom>
            <a:ln w="27101" cap="flat">
              <a:solidFill>
                <a:srgbClr val="1CABE2">
                  <a:alpha val="100000"/>
                </a:srgbClr>
              </a:solidFill>
              <a:prstDash val="solid"/>
              <a:round/>
            </a:ln>
          </p:spPr>
          <p:txBody>
            <a:bodyPr/>
            <a:lstStyle/>
            <a:p/>
          </p:txBody>
        </p:sp>
        <p:sp>
          <p:nvSpPr>
            <p:cNvPr id="213" name="tx213"/>
            <p:cNvSpPr/>
            <p:nvPr/>
          </p:nvSpPr>
          <p:spPr>
            <a:xfrm>
              <a:off x="8002486" y="46744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14" name="tx214"/>
            <p:cNvSpPr/>
            <p:nvPr/>
          </p:nvSpPr>
          <p:spPr>
            <a:xfrm>
              <a:off x="8806200" y="46868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15" name="tx215"/>
            <p:cNvSpPr/>
            <p:nvPr/>
          </p:nvSpPr>
          <p:spPr>
            <a:xfrm>
              <a:off x="8277077" y="4625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16" name="tx216"/>
            <p:cNvSpPr/>
            <p:nvPr/>
          </p:nvSpPr>
          <p:spPr>
            <a:xfrm>
              <a:off x="8630921"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17" name="tx217"/>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18" name="tx218"/>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19" name="tx219"/>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0" name="tx220"/>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1" name="tx221"/>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2" name="tx222"/>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3" name="tx223"/>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4" name="tx224"/>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5" name="tx225"/>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6" name="tx226"/>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7" name="tx227"/>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8" name="tx228"/>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9" name="tx229"/>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0" name="tx230"/>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1" name="tx231"/>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2" name="tx232"/>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3" name="tx233"/>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4" name="tx234"/>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5" name="tx235"/>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6" name="tx236"/>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7" name="tx237"/>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8" name="tx238"/>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9" name="tx239"/>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0" name="tx240"/>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1" name="tx241"/>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2" name="tx242"/>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3" name="tx243"/>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4" name="tx244"/>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5" name="tx245"/>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6" name="tx246"/>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7" name="tx247"/>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48" name="tx248"/>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49" name="tx249"/>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0" name="tx250"/>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1" name="tx251"/>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2" name="tx252"/>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3" name="tx253"/>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4" name="tx254"/>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5" name="tx255"/>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6" name="tx256"/>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7" name="tx257"/>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8" name="tx258"/>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9" name="tx259"/>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0" name="tx260"/>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1" name="tx261"/>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2" name="tx262"/>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3" name="tx263"/>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4" name="tx264"/>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5" name="tx265"/>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6" name="tx266"/>
            <p:cNvSpPr/>
            <p:nvPr/>
          </p:nvSpPr>
          <p:spPr>
            <a:xfrm>
              <a:off x="2420391" y="398022"/>
              <a:ext cx="49950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Ireland, 2000-2024</a:t>
              </a:r>
            </a:p>
          </p:txBody>
        </p:sp>
        <p:sp>
          <p:nvSpPr>
            <p:cNvPr id="267" name="tx26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68" name="tx268"/>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PCV3 had the lowest coverage (84%), followed by ROTAC (88%).
Compared to 2019, coverage of 7 vaccines decreased (DTP1, DTP3, IPV1, MCV1, PCV3, POL3 and ROTAC) and one vaccine remained constant (MCV2).
Compared to 2023, coverage of 2 vaccines remained constant (DTP1 and IPV1), 2 vaccines decreased (DTP3 and POL3), and 4 vaccines increased (MCV1, MCV2, PCV3 and ROTAC).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073148"/>
              <a:ext cx="6480943" cy="616844"/>
            </a:xfrm>
            <a:custGeom>
              <a:avLst/>
              <a:pathLst>
                <a:path w="6480943" h="616844">
                  <a:moveTo>
                    <a:pt x="0" y="474496"/>
                  </a:moveTo>
                  <a:lnTo>
                    <a:pt x="270039" y="569395"/>
                  </a:lnTo>
                  <a:lnTo>
                    <a:pt x="540078" y="616844"/>
                  </a:lnTo>
                  <a:lnTo>
                    <a:pt x="810117" y="474496"/>
                  </a:lnTo>
                  <a:lnTo>
                    <a:pt x="1080157" y="332147"/>
                  </a:lnTo>
                  <a:lnTo>
                    <a:pt x="1350196" y="284697"/>
                  </a:lnTo>
                  <a:lnTo>
                    <a:pt x="1620235" y="237248"/>
                  </a:lnTo>
                  <a:lnTo>
                    <a:pt x="1890275" y="189798"/>
                  </a:lnTo>
                  <a:lnTo>
                    <a:pt x="2160314" y="142348"/>
                  </a:lnTo>
                  <a:lnTo>
                    <a:pt x="2430353" y="94899"/>
                  </a:lnTo>
                  <a:lnTo>
                    <a:pt x="2700393" y="94899"/>
                  </a:lnTo>
                  <a:lnTo>
                    <a:pt x="2970432" y="47449"/>
                  </a:lnTo>
                  <a:lnTo>
                    <a:pt x="3240471" y="47449"/>
                  </a:lnTo>
                  <a:lnTo>
                    <a:pt x="3510510" y="0"/>
                  </a:lnTo>
                  <a:lnTo>
                    <a:pt x="3780550" y="0"/>
                  </a:lnTo>
                  <a:lnTo>
                    <a:pt x="4050589" y="47449"/>
                  </a:lnTo>
                  <a:lnTo>
                    <a:pt x="4320628" y="47449"/>
                  </a:lnTo>
                  <a:lnTo>
                    <a:pt x="4590668" y="47449"/>
                  </a:lnTo>
                  <a:lnTo>
                    <a:pt x="4860707" y="94899"/>
                  </a:lnTo>
                  <a:lnTo>
                    <a:pt x="5130746" y="94899"/>
                  </a:lnTo>
                  <a:lnTo>
                    <a:pt x="5400786" y="94899"/>
                  </a:lnTo>
                  <a:lnTo>
                    <a:pt x="5670825" y="94899"/>
                  </a:lnTo>
                  <a:lnTo>
                    <a:pt x="5940864" y="142348"/>
                  </a:lnTo>
                  <a:lnTo>
                    <a:pt x="6210904" y="142348"/>
                  </a:lnTo>
                  <a:lnTo>
                    <a:pt x="6480943" y="189798"/>
                  </a:lnTo>
                </a:path>
              </a:pathLst>
            </a:custGeom>
            <a:ln w="27101" cap="flat">
              <a:solidFill>
                <a:srgbClr val="1C86EE">
                  <a:alpha val="100000"/>
                </a:srgbClr>
              </a:solidFill>
              <a:prstDash val="solid"/>
              <a:round/>
            </a:ln>
          </p:spPr>
          <p:txBody>
            <a:bodyPr/>
            <a:lstStyle/>
            <a:p/>
          </p:txBody>
        </p:sp>
        <p:sp>
          <p:nvSpPr>
            <p:cNvPr id="38" name="pl38"/>
            <p:cNvSpPr/>
            <p:nvPr/>
          </p:nvSpPr>
          <p:spPr>
            <a:xfrm>
              <a:off x="3835648" y="1120597"/>
              <a:ext cx="3780550" cy="2325030"/>
            </a:xfrm>
            <a:custGeom>
              <a:avLst/>
              <a:pathLst>
                <a:path w="3780550" h="2325030">
                  <a:moveTo>
                    <a:pt x="0" y="2325030"/>
                  </a:moveTo>
                  <a:lnTo>
                    <a:pt x="270039" y="0"/>
                  </a:lnTo>
                  <a:lnTo>
                    <a:pt x="540078" y="0"/>
                  </a:lnTo>
                  <a:lnTo>
                    <a:pt x="810117" y="0"/>
                  </a:lnTo>
                  <a:lnTo>
                    <a:pt x="1080157" y="0"/>
                  </a:lnTo>
                  <a:lnTo>
                    <a:pt x="1350196" y="0"/>
                  </a:lnTo>
                  <a:lnTo>
                    <a:pt x="1620235" y="0"/>
                  </a:lnTo>
                  <a:lnTo>
                    <a:pt x="1890275" y="0"/>
                  </a:lnTo>
                  <a:lnTo>
                    <a:pt x="2160314" y="47449"/>
                  </a:lnTo>
                  <a:lnTo>
                    <a:pt x="2430353" y="94899"/>
                  </a:lnTo>
                  <a:lnTo>
                    <a:pt x="2700393" y="47449"/>
                  </a:lnTo>
                  <a:lnTo>
                    <a:pt x="2970432" y="94899"/>
                  </a:lnTo>
                  <a:lnTo>
                    <a:pt x="3240471" y="94899"/>
                  </a:lnTo>
                  <a:lnTo>
                    <a:pt x="3510510" y="94899"/>
                  </a:lnTo>
                  <a:lnTo>
                    <a:pt x="3780550" y="142348"/>
                  </a:lnTo>
                </a:path>
              </a:pathLst>
            </a:custGeom>
            <a:ln w="27101" cap="flat">
              <a:solidFill>
                <a:srgbClr val="80BD41">
                  <a:alpha val="100000"/>
                </a:srgbClr>
              </a:solidFill>
              <a:prstDash val="solid"/>
              <a:round/>
            </a:ln>
          </p:spPr>
          <p:txBody>
            <a:bodyPr/>
            <a:lstStyle/>
            <a:p/>
          </p:txBody>
        </p:sp>
        <p:sp>
          <p:nvSpPr>
            <p:cNvPr id="39" name="pl39"/>
            <p:cNvSpPr/>
            <p:nvPr/>
          </p:nvSpPr>
          <p:spPr>
            <a:xfrm>
              <a:off x="1135255" y="1073148"/>
              <a:ext cx="6480943" cy="616844"/>
            </a:xfrm>
            <a:custGeom>
              <a:avLst/>
              <a:pathLst>
                <a:path w="6480943" h="616844">
                  <a:moveTo>
                    <a:pt x="0" y="521945"/>
                  </a:moveTo>
                  <a:lnTo>
                    <a:pt x="270039" y="569395"/>
                  </a:lnTo>
                  <a:lnTo>
                    <a:pt x="540078" y="616844"/>
                  </a:lnTo>
                  <a:lnTo>
                    <a:pt x="810117" y="474496"/>
                  </a:lnTo>
                  <a:lnTo>
                    <a:pt x="1080157" y="332147"/>
                  </a:lnTo>
                  <a:lnTo>
                    <a:pt x="1350196" y="284697"/>
                  </a:lnTo>
                  <a:lnTo>
                    <a:pt x="1620235" y="237248"/>
                  </a:lnTo>
                  <a:lnTo>
                    <a:pt x="1890275" y="189798"/>
                  </a:lnTo>
                  <a:lnTo>
                    <a:pt x="2160314" y="142348"/>
                  </a:lnTo>
                  <a:lnTo>
                    <a:pt x="2430353" y="142348"/>
                  </a:lnTo>
                  <a:lnTo>
                    <a:pt x="2700393" y="94899"/>
                  </a:lnTo>
                  <a:lnTo>
                    <a:pt x="2970432" y="47449"/>
                  </a:lnTo>
                  <a:lnTo>
                    <a:pt x="3240471" y="47449"/>
                  </a:lnTo>
                  <a:lnTo>
                    <a:pt x="3510510" y="47449"/>
                  </a:lnTo>
                  <a:lnTo>
                    <a:pt x="3780550" y="0"/>
                  </a:lnTo>
                  <a:lnTo>
                    <a:pt x="4050589" y="47449"/>
                  </a:lnTo>
                  <a:lnTo>
                    <a:pt x="4320628" y="47449"/>
                  </a:lnTo>
                  <a:lnTo>
                    <a:pt x="4590668" y="47449"/>
                  </a:lnTo>
                  <a:lnTo>
                    <a:pt x="4860707" y="94899"/>
                  </a:lnTo>
                  <a:lnTo>
                    <a:pt x="5130746" y="94899"/>
                  </a:lnTo>
                  <a:lnTo>
                    <a:pt x="5400786" y="94899"/>
                  </a:lnTo>
                  <a:lnTo>
                    <a:pt x="5670825" y="142348"/>
                  </a:lnTo>
                  <a:lnTo>
                    <a:pt x="5940864" y="142348"/>
                  </a:lnTo>
                  <a:lnTo>
                    <a:pt x="6210904" y="142348"/>
                  </a:lnTo>
                  <a:lnTo>
                    <a:pt x="6480943" y="189798"/>
                  </a:lnTo>
                </a:path>
              </a:pathLst>
            </a:custGeom>
            <a:ln w="27101" cap="flat">
              <a:solidFill>
                <a:srgbClr val="EE00EE">
                  <a:alpha val="100000"/>
                </a:srgbClr>
              </a:solidFill>
              <a:prstDash val="solid"/>
              <a:round/>
            </a:ln>
          </p:spPr>
          <p:txBody>
            <a:bodyPr/>
            <a:lstStyle/>
            <a:p/>
          </p:txBody>
        </p:sp>
        <p:sp>
          <p:nvSpPr>
            <p:cNvPr id="40" name="pl40"/>
            <p:cNvSpPr/>
            <p:nvPr/>
          </p:nvSpPr>
          <p:spPr>
            <a:xfrm>
              <a:off x="4105687" y="1500194"/>
              <a:ext cx="3510510" cy="1565837"/>
            </a:xfrm>
            <a:custGeom>
              <a:avLst/>
              <a:pathLst>
                <a:path w="3510510" h="1565837">
                  <a:moveTo>
                    <a:pt x="0" y="237248"/>
                  </a:moveTo>
                  <a:lnTo>
                    <a:pt x="270039" y="47449"/>
                  </a:lnTo>
                  <a:lnTo>
                    <a:pt x="540078" y="94899"/>
                  </a:lnTo>
                  <a:lnTo>
                    <a:pt x="810117" y="189798"/>
                  </a:lnTo>
                  <a:lnTo>
                    <a:pt x="1080157" y="0"/>
                  </a:lnTo>
                  <a:lnTo>
                    <a:pt x="1350196" y="616844"/>
                  </a:lnTo>
                  <a:lnTo>
                    <a:pt x="1620235" y="1565837"/>
                  </a:lnTo>
                  <a:lnTo>
                    <a:pt x="1890275" y="1043891"/>
                  </a:lnTo>
                  <a:lnTo>
                    <a:pt x="2160314" y="759193"/>
                  </a:lnTo>
                  <a:lnTo>
                    <a:pt x="2430353" y="427046"/>
                  </a:lnTo>
                  <a:lnTo>
                    <a:pt x="2700393" y="759193"/>
                  </a:lnTo>
                  <a:lnTo>
                    <a:pt x="2970432" y="427046"/>
                  </a:lnTo>
                  <a:lnTo>
                    <a:pt x="3240471" y="284697"/>
                  </a:lnTo>
                  <a:lnTo>
                    <a:pt x="3510510" y="664294"/>
                  </a:lnTo>
                </a:path>
              </a:pathLst>
            </a:custGeom>
            <a:ln w="27101" cap="flat">
              <a:solidFill>
                <a:srgbClr val="6A3D9A">
                  <a:alpha val="100000"/>
                </a:srgbClr>
              </a:solidFill>
              <a:prstDash val="solid"/>
              <a:round/>
            </a:ln>
          </p:spPr>
          <p:txBody>
            <a:bodyPr/>
            <a:lstStyle/>
            <a:p/>
          </p:txBody>
        </p:sp>
        <p:sp>
          <p:nvSpPr>
            <p:cNvPr id="41" name="pl41"/>
            <p:cNvSpPr/>
            <p:nvPr/>
          </p:nvSpPr>
          <p:spPr>
            <a:xfrm>
              <a:off x="5185844" y="1120597"/>
              <a:ext cx="2430353" cy="94899"/>
            </a:xfrm>
            <a:custGeom>
              <a:avLst/>
              <a:pathLst>
                <a:path w="2430353" h="94899">
                  <a:moveTo>
                    <a:pt x="0" y="0"/>
                  </a:moveTo>
                  <a:lnTo>
                    <a:pt x="270039" y="0"/>
                  </a:lnTo>
                  <a:lnTo>
                    <a:pt x="540078" y="0"/>
                  </a:lnTo>
                  <a:lnTo>
                    <a:pt x="810117" y="47449"/>
                  </a:lnTo>
                  <a:lnTo>
                    <a:pt x="1080157" y="47449"/>
                  </a:lnTo>
                  <a:lnTo>
                    <a:pt x="1350196" y="47449"/>
                  </a:lnTo>
                  <a:lnTo>
                    <a:pt x="1620235" y="47449"/>
                  </a:lnTo>
                  <a:lnTo>
                    <a:pt x="1890275" y="94899"/>
                  </a:lnTo>
                  <a:lnTo>
                    <a:pt x="2160314" y="94899"/>
                  </a:lnTo>
                  <a:lnTo>
                    <a:pt x="2430353" y="94899"/>
                  </a:lnTo>
                </a:path>
              </a:pathLst>
            </a:custGeom>
            <a:ln w="27101" cap="flat">
              <a:solidFill>
                <a:srgbClr val="E31A1C">
                  <a:alpha val="100000"/>
                </a:srgbClr>
              </a:solidFill>
              <a:prstDash val="solid"/>
              <a:round/>
            </a:ln>
          </p:spPr>
          <p:txBody>
            <a:bodyPr/>
            <a:lstStyle/>
            <a:p/>
          </p:txBody>
        </p:sp>
        <p:sp>
          <p:nvSpPr>
            <p:cNvPr id="42" name="pl42"/>
            <p:cNvSpPr/>
            <p:nvPr/>
          </p:nvSpPr>
          <p:spPr>
            <a:xfrm>
              <a:off x="1135255" y="1215496"/>
              <a:ext cx="6480943" cy="948992"/>
            </a:xfrm>
            <a:custGeom>
              <a:avLst/>
              <a:pathLst>
                <a:path w="6480943" h="948992">
                  <a:moveTo>
                    <a:pt x="0" y="664294"/>
                  </a:moveTo>
                  <a:lnTo>
                    <a:pt x="270039" y="948992"/>
                  </a:lnTo>
                  <a:lnTo>
                    <a:pt x="540078" y="948992"/>
                  </a:lnTo>
                  <a:lnTo>
                    <a:pt x="810117" y="711744"/>
                  </a:lnTo>
                  <a:lnTo>
                    <a:pt x="1080157" y="569395"/>
                  </a:lnTo>
                  <a:lnTo>
                    <a:pt x="1350196" y="427046"/>
                  </a:lnTo>
                  <a:lnTo>
                    <a:pt x="1620235" y="332147"/>
                  </a:lnTo>
                  <a:lnTo>
                    <a:pt x="1890275" y="284697"/>
                  </a:lnTo>
                  <a:lnTo>
                    <a:pt x="2160314" y="189798"/>
                  </a:lnTo>
                  <a:lnTo>
                    <a:pt x="2430353" y="142348"/>
                  </a:lnTo>
                  <a:lnTo>
                    <a:pt x="2700393" y="142348"/>
                  </a:lnTo>
                  <a:lnTo>
                    <a:pt x="2970432" y="47449"/>
                  </a:lnTo>
                  <a:lnTo>
                    <a:pt x="3240471" y="47449"/>
                  </a:lnTo>
                  <a:lnTo>
                    <a:pt x="3510510" y="0"/>
                  </a:lnTo>
                  <a:lnTo>
                    <a:pt x="3780550" y="0"/>
                  </a:lnTo>
                  <a:lnTo>
                    <a:pt x="4050589" y="0"/>
                  </a:lnTo>
                  <a:lnTo>
                    <a:pt x="4320628" y="47449"/>
                  </a:lnTo>
                  <a:lnTo>
                    <a:pt x="4590668" y="47449"/>
                  </a:lnTo>
                  <a:lnTo>
                    <a:pt x="4860707" y="47449"/>
                  </a:lnTo>
                  <a:lnTo>
                    <a:pt x="5130746" y="94899"/>
                  </a:lnTo>
                  <a:lnTo>
                    <a:pt x="5400786" y="47449"/>
                  </a:lnTo>
                  <a:lnTo>
                    <a:pt x="5670825" y="142348"/>
                  </a:lnTo>
                  <a:lnTo>
                    <a:pt x="5940864" y="142348"/>
                  </a:lnTo>
                  <a:lnTo>
                    <a:pt x="6210904" y="189798"/>
                  </a:lnTo>
                  <a:lnTo>
                    <a:pt x="6480943" y="142348"/>
                  </a:lnTo>
                </a:path>
              </a:pathLst>
            </a:custGeom>
            <a:ln w="27101" cap="flat">
              <a:solidFill>
                <a:srgbClr val="FF7F00">
                  <a:alpha val="100000"/>
                </a:srgbClr>
              </a:solidFill>
              <a:prstDash val="solid"/>
              <a:round/>
            </a:ln>
          </p:spPr>
          <p:txBody>
            <a:bodyPr/>
            <a:lstStyle/>
            <a:p/>
          </p:txBody>
        </p:sp>
        <p:sp>
          <p:nvSpPr>
            <p:cNvPr id="43" name="pl43"/>
            <p:cNvSpPr/>
            <p:nvPr/>
          </p:nvSpPr>
          <p:spPr>
            <a:xfrm>
              <a:off x="4915805" y="1357845"/>
              <a:ext cx="2700393" cy="237248"/>
            </a:xfrm>
            <a:custGeom>
              <a:avLst/>
              <a:pathLst>
                <a:path w="2700393" h="237248">
                  <a:moveTo>
                    <a:pt x="0" y="0"/>
                  </a:moveTo>
                  <a:lnTo>
                    <a:pt x="270039" y="0"/>
                  </a:lnTo>
                  <a:lnTo>
                    <a:pt x="540078" y="0"/>
                  </a:lnTo>
                  <a:lnTo>
                    <a:pt x="810117" y="0"/>
                  </a:lnTo>
                  <a:lnTo>
                    <a:pt x="1080157" y="0"/>
                  </a:lnTo>
                  <a:lnTo>
                    <a:pt x="1350196" y="0"/>
                  </a:lnTo>
                  <a:lnTo>
                    <a:pt x="1620235" y="0"/>
                  </a:lnTo>
                  <a:lnTo>
                    <a:pt x="1890275" y="189798"/>
                  </a:lnTo>
                  <a:lnTo>
                    <a:pt x="2160314" y="237248"/>
                  </a:lnTo>
                  <a:lnTo>
                    <a:pt x="2430353" y="47449"/>
                  </a:lnTo>
                  <a:lnTo>
                    <a:pt x="2700393" y="0"/>
                  </a:lnTo>
                </a:path>
              </a:pathLst>
            </a:custGeom>
            <a:ln w="27101" cap="flat">
              <a:solidFill>
                <a:srgbClr val="FFC20E">
                  <a:alpha val="100000"/>
                </a:srgbClr>
              </a:solidFill>
              <a:prstDash val="solid"/>
              <a:round/>
            </a:ln>
          </p:spPr>
          <p:txBody>
            <a:bodyPr/>
            <a:lstStyle/>
            <a:p/>
          </p:txBody>
        </p:sp>
        <p:sp>
          <p:nvSpPr>
            <p:cNvPr id="44" name="pl44"/>
            <p:cNvSpPr/>
            <p:nvPr/>
          </p:nvSpPr>
          <p:spPr>
            <a:xfrm>
              <a:off x="3835648" y="1262946"/>
              <a:ext cx="3780550" cy="2325030"/>
            </a:xfrm>
            <a:custGeom>
              <a:avLst/>
              <a:pathLst>
                <a:path w="3780550" h="2325030">
                  <a:moveTo>
                    <a:pt x="0" y="2325030"/>
                  </a:moveTo>
                  <a:lnTo>
                    <a:pt x="270039" y="94899"/>
                  </a:lnTo>
                  <a:lnTo>
                    <a:pt x="540078" y="47449"/>
                  </a:lnTo>
                  <a:lnTo>
                    <a:pt x="810117" y="47449"/>
                  </a:lnTo>
                  <a:lnTo>
                    <a:pt x="1080157" y="0"/>
                  </a:lnTo>
                  <a:lnTo>
                    <a:pt x="1350196" y="0"/>
                  </a:lnTo>
                  <a:lnTo>
                    <a:pt x="1620235" y="47449"/>
                  </a:lnTo>
                  <a:lnTo>
                    <a:pt x="1890275" y="47449"/>
                  </a:lnTo>
                  <a:lnTo>
                    <a:pt x="2160314" y="94899"/>
                  </a:lnTo>
                  <a:lnTo>
                    <a:pt x="2430353" y="284697"/>
                  </a:lnTo>
                  <a:lnTo>
                    <a:pt x="2700393" y="237248"/>
                  </a:lnTo>
                  <a:lnTo>
                    <a:pt x="2970432" y="332147"/>
                  </a:lnTo>
                  <a:lnTo>
                    <a:pt x="3240471" y="379596"/>
                  </a:lnTo>
                  <a:lnTo>
                    <a:pt x="3510510" y="427046"/>
                  </a:lnTo>
                  <a:lnTo>
                    <a:pt x="3780550" y="379596"/>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73148"/>
              <a:ext cx="6480943" cy="616844"/>
            </a:xfrm>
            <a:custGeom>
              <a:avLst/>
              <a:pathLst>
                <a:path w="6480943" h="616844">
                  <a:moveTo>
                    <a:pt x="0" y="474496"/>
                  </a:moveTo>
                  <a:lnTo>
                    <a:pt x="270039" y="569395"/>
                  </a:lnTo>
                  <a:lnTo>
                    <a:pt x="540078" y="616844"/>
                  </a:lnTo>
                  <a:lnTo>
                    <a:pt x="810117" y="474496"/>
                  </a:lnTo>
                  <a:lnTo>
                    <a:pt x="1080157" y="332147"/>
                  </a:lnTo>
                  <a:lnTo>
                    <a:pt x="1350196" y="284697"/>
                  </a:lnTo>
                  <a:lnTo>
                    <a:pt x="1620235" y="237248"/>
                  </a:lnTo>
                  <a:lnTo>
                    <a:pt x="1890275" y="189798"/>
                  </a:lnTo>
                  <a:lnTo>
                    <a:pt x="2160314" y="142348"/>
                  </a:lnTo>
                  <a:lnTo>
                    <a:pt x="2430353" y="94899"/>
                  </a:lnTo>
                  <a:lnTo>
                    <a:pt x="2700393" y="94899"/>
                  </a:lnTo>
                  <a:lnTo>
                    <a:pt x="2970432" y="47449"/>
                  </a:lnTo>
                  <a:lnTo>
                    <a:pt x="3240471" y="47449"/>
                  </a:lnTo>
                  <a:lnTo>
                    <a:pt x="3510510" y="0"/>
                  </a:lnTo>
                  <a:lnTo>
                    <a:pt x="3780550" y="0"/>
                  </a:lnTo>
                  <a:lnTo>
                    <a:pt x="4050589" y="47449"/>
                  </a:lnTo>
                  <a:lnTo>
                    <a:pt x="4320628" y="47449"/>
                  </a:lnTo>
                  <a:lnTo>
                    <a:pt x="4590668" y="47449"/>
                  </a:lnTo>
                  <a:lnTo>
                    <a:pt x="4860707" y="94899"/>
                  </a:lnTo>
                  <a:lnTo>
                    <a:pt x="5130746" y="94899"/>
                  </a:lnTo>
                  <a:lnTo>
                    <a:pt x="5400786" y="94899"/>
                  </a:lnTo>
                  <a:lnTo>
                    <a:pt x="5670825" y="94899"/>
                  </a:lnTo>
                  <a:lnTo>
                    <a:pt x="5940864" y="142348"/>
                  </a:lnTo>
                  <a:lnTo>
                    <a:pt x="6210904" y="142348"/>
                  </a:lnTo>
                  <a:lnTo>
                    <a:pt x="6480943" y="189798"/>
                  </a:lnTo>
                </a:path>
              </a:pathLst>
            </a:custGeom>
            <a:ln w="27101" cap="flat">
              <a:solidFill>
                <a:srgbClr val="9A32CD">
                  <a:alpha val="100000"/>
                </a:srgbClr>
              </a:solidFill>
              <a:prstDash val="solid"/>
              <a:round/>
            </a:ln>
          </p:spPr>
          <p:txBody>
            <a:bodyPr/>
            <a:lstStyle/>
            <a:p/>
          </p:txBody>
        </p:sp>
        <p:sp>
          <p:nvSpPr>
            <p:cNvPr id="46" name="pl46"/>
            <p:cNvSpPr/>
            <p:nvPr/>
          </p:nvSpPr>
          <p:spPr>
            <a:xfrm>
              <a:off x="5725923" y="1310396"/>
              <a:ext cx="1890275" cy="189798"/>
            </a:xfrm>
            <a:custGeom>
              <a:avLst/>
              <a:pathLst>
                <a:path w="1890275" h="189798">
                  <a:moveTo>
                    <a:pt x="0" y="94899"/>
                  </a:moveTo>
                  <a:lnTo>
                    <a:pt x="270039" y="94899"/>
                  </a:lnTo>
                  <a:lnTo>
                    <a:pt x="540078" y="94899"/>
                  </a:lnTo>
                  <a:lnTo>
                    <a:pt x="810117" y="94899"/>
                  </a:lnTo>
                  <a:lnTo>
                    <a:pt x="1080157" y="0"/>
                  </a:lnTo>
                  <a:lnTo>
                    <a:pt x="1350196" y="142348"/>
                  </a:lnTo>
                  <a:lnTo>
                    <a:pt x="1620235" y="189798"/>
                  </a:lnTo>
                  <a:lnTo>
                    <a:pt x="1890275" y="142348"/>
                  </a:lnTo>
                </a:path>
              </a:pathLst>
            </a:custGeom>
            <a:ln w="27101" cap="flat">
              <a:solidFill>
                <a:srgbClr val="836FFF">
                  <a:alpha val="100000"/>
                </a:srgbClr>
              </a:solidFill>
              <a:prstDash val="solid"/>
              <a:round/>
            </a:ln>
          </p:spPr>
          <p:txBody>
            <a:bodyPr/>
            <a:lstStyle/>
            <a:p/>
          </p:txBody>
        </p:sp>
        <p:sp>
          <p:nvSpPr>
            <p:cNvPr id="47" name="pl47"/>
            <p:cNvSpPr/>
            <p:nvPr/>
          </p:nvSpPr>
          <p:spPr>
            <a:xfrm>
              <a:off x="1135255" y="1215496"/>
              <a:ext cx="6480943" cy="948992"/>
            </a:xfrm>
            <a:custGeom>
              <a:avLst/>
              <a:pathLst>
                <a:path w="6480943" h="948992">
                  <a:moveTo>
                    <a:pt x="0" y="664294"/>
                  </a:moveTo>
                  <a:lnTo>
                    <a:pt x="270039" y="948992"/>
                  </a:lnTo>
                  <a:lnTo>
                    <a:pt x="540078" y="948992"/>
                  </a:lnTo>
                  <a:lnTo>
                    <a:pt x="810117" y="711744"/>
                  </a:lnTo>
                  <a:lnTo>
                    <a:pt x="1080157" y="569395"/>
                  </a:lnTo>
                  <a:lnTo>
                    <a:pt x="1350196" y="427046"/>
                  </a:lnTo>
                  <a:lnTo>
                    <a:pt x="1620235" y="332147"/>
                  </a:lnTo>
                  <a:lnTo>
                    <a:pt x="1890275" y="284697"/>
                  </a:lnTo>
                  <a:lnTo>
                    <a:pt x="2160314" y="189798"/>
                  </a:lnTo>
                  <a:lnTo>
                    <a:pt x="2430353" y="142348"/>
                  </a:lnTo>
                  <a:lnTo>
                    <a:pt x="2700393" y="142348"/>
                  </a:lnTo>
                  <a:lnTo>
                    <a:pt x="2970432" y="47449"/>
                  </a:lnTo>
                  <a:lnTo>
                    <a:pt x="3240471" y="47449"/>
                  </a:lnTo>
                  <a:lnTo>
                    <a:pt x="3510510" y="0"/>
                  </a:lnTo>
                  <a:lnTo>
                    <a:pt x="3780550" y="0"/>
                  </a:lnTo>
                  <a:lnTo>
                    <a:pt x="4050589" y="0"/>
                  </a:lnTo>
                  <a:lnTo>
                    <a:pt x="4320628" y="47449"/>
                  </a:lnTo>
                  <a:lnTo>
                    <a:pt x="4590668" y="47449"/>
                  </a:lnTo>
                  <a:lnTo>
                    <a:pt x="4860707" y="47449"/>
                  </a:lnTo>
                  <a:lnTo>
                    <a:pt x="5130746" y="94899"/>
                  </a:lnTo>
                  <a:lnTo>
                    <a:pt x="5400786" y="47449"/>
                  </a:lnTo>
                  <a:lnTo>
                    <a:pt x="5670825" y="142348"/>
                  </a:lnTo>
                  <a:lnTo>
                    <a:pt x="5940864" y="142348"/>
                  </a:lnTo>
                  <a:lnTo>
                    <a:pt x="6210904" y="189798"/>
                  </a:lnTo>
                  <a:lnTo>
                    <a:pt x="6480943" y="142348"/>
                  </a:lnTo>
                </a:path>
              </a:pathLst>
            </a:custGeom>
            <a:ln w="27101" cap="flat">
              <a:solidFill>
                <a:srgbClr val="FB9A99">
                  <a:alpha val="100000"/>
                </a:srgbClr>
              </a:solidFill>
              <a:prstDash val="solid"/>
              <a:round/>
            </a:ln>
          </p:spPr>
          <p:txBody>
            <a:bodyPr/>
            <a:lstStyle/>
            <a:p/>
          </p:txBody>
        </p:sp>
        <p:sp>
          <p:nvSpPr>
            <p:cNvPr id="48" name="pl48"/>
            <p:cNvSpPr/>
            <p:nvPr/>
          </p:nvSpPr>
          <p:spPr>
            <a:xfrm>
              <a:off x="7630035" y="785146"/>
              <a:ext cx="794991" cy="422988"/>
            </a:xfrm>
            <a:custGeom>
              <a:avLst/>
              <a:pathLst>
                <a:path w="794991" h="422988">
                  <a:moveTo>
                    <a:pt x="794991" y="0"/>
                  </a:moveTo>
                  <a:lnTo>
                    <a:pt x="0" y="422988"/>
                  </a:lnTo>
                </a:path>
              </a:pathLst>
            </a:custGeom>
          </p:spPr>
          <p:txBody>
            <a:bodyPr/>
            <a:lstStyle/>
            <a:p/>
          </p:txBody>
        </p:sp>
        <p:sp>
          <p:nvSpPr>
            <p:cNvPr id="49" name="pl49"/>
            <p:cNvSpPr/>
            <p:nvPr/>
          </p:nvSpPr>
          <p:spPr>
            <a:xfrm>
              <a:off x="7628164" y="1271502"/>
              <a:ext cx="754781" cy="539703"/>
            </a:xfrm>
            <a:custGeom>
              <a:avLst/>
              <a:pathLst>
                <a:path w="754781" h="539703">
                  <a:moveTo>
                    <a:pt x="754781" y="539703"/>
                  </a:moveTo>
                  <a:lnTo>
                    <a:pt x="0" y="0"/>
                  </a:lnTo>
                </a:path>
              </a:pathLst>
            </a:custGeom>
          </p:spPr>
          <p:txBody>
            <a:bodyPr/>
            <a:lstStyle/>
            <a:p/>
          </p:txBody>
        </p:sp>
        <p:sp>
          <p:nvSpPr>
            <p:cNvPr id="50" name="pl50"/>
            <p:cNvSpPr/>
            <p:nvPr/>
          </p:nvSpPr>
          <p:spPr>
            <a:xfrm>
              <a:off x="7632447" y="1041042"/>
              <a:ext cx="696136" cy="216842"/>
            </a:xfrm>
            <a:custGeom>
              <a:avLst/>
              <a:pathLst>
                <a:path w="696136" h="216842">
                  <a:moveTo>
                    <a:pt x="696136" y="0"/>
                  </a:moveTo>
                  <a:lnTo>
                    <a:pt x="0" y="216842"/>
                  </a:lnTo>
                </a:path>
              </a:pathLst>
            </a:custGeom>
          </p:spPr>
          <p:txBody>
            <a:bodyPr/>
            <a:lstStyle/>
            <a:p/>
          </p:txBody>
        </p:sp>
        <p:sp>
          <p:nvSpPr>
            <p:cNvPr id="51" name="pl51"/>
            <p:cNvSpPr/>
            <p:nvPr/>
          </p:nvSpPr>
          <p:spPr>
            <a:xfrm>
              <a:off x="7634302" y="1263670"/>
              <a:ext cx="802792" cy="32120"/>
            </a:xfrm>
            <a:custGeom>
              <a:avLst/>
              <a:pathLst>
                <a:path w="802792" h="32120">
                  <a:moveTo>
                    <a:pt x="802792" y="32120"/>
                  </a:moveTo>
                  <a:lnTo>
                    <a:pt x="0" y="0"/>
                  </a:lnTo>
                </a:path>
              </a:pathLst>
            </a:custGeom>
          </p:spPr>
          <p:txBody>
            <a:bodyPr/>
            <a:lstStyle/>
            <a:p/>
          </p:txBody>
        </p:sp>
        <p:sp>
          <p:nvSpPr>
            <p:cNvPr id="52" name="pl52"/>
            <p:cNvSpPr/>
            <p:nvPr/>
          </p:nvSpPr>
          <p:spPr>
            <a:xfrm>
              <a:off x="7631671" y="1268889"/>
              <a:ext cx="727031" cy="279242"/>
            </a:xfrm>
            <a:custGeom>
              <a:avLst/>
              <a:pathLst>
                <a:path w="727031" h="279242">
                  <a:moveTo>
                    <a:pt x="727031" y="279242"/>
                  </a:moveTo>
                  <a:lnTo>
                    <a:pt x="0" y="0"/>
                  </a:lnTo>
                </a:path>
              </a:pathLst>
            </a:custGeom>
          </p:spPr>
          <p:txBody>
            <a:bodyPr/>
            <a:lstStyle/>
            <a:p/>
          </p:txBody>
        </p:sp>
        <p:sp>
          <p:nvSpPr>
            <p:cNvPr id="53" name="pl53"/>
            <p:cNvSpPr/>
            <p:nvPr/>
          </p:nvSpPr>
          <p:spPr>
            <a:xfrm>
              <a:off x="7626124" y="1367374"/>
              <a:ext cx="732736" cy="703396"/>
            </a:xfrm>
            <a:custGeom>
              <a:avLst/>
              <a:pathLst>
                <a:path w="732736" h="703396">
                  <a:moveTo>
                    <a:pt x="732736" y="703396"/>
                  </a:moveTo>
                  <a:lnTo>
                    <a:pt x="0" y="0"/>
                  </a:lnTo>
                </a:path>
              </a:pathLst>
            </a:custGeom>
          </p:spPr>
          <p:txBody>
            <a:bodyPr/>
            <a:lstStyle/>
            <a:p/>
          </p:txBody>
        </p:sp>
        <p:sp>
          <p:nvSpPr>
            <p:cNvPr id="54" name="pl54"/>
            <p:cNvSpPr/>
            <p:nvPr/>
          </p:nvSpPr>
          <p:spPr>
            <a:xfrm>
              <a:off x="7622595" y="1368498"/>
              <a:ext cx="736266" cy="1226184"/>
            </a:xfrm>
            <a:custGeom>
              <a:avLst/>
              <a:pathLst>
                <a:path w="736266" h="1226184">
                  <a:moveTo>
                    <a:pt x="736266" y="1226184"/>
                  </a:moveTo>
                  <a:lnTo>
                    <a:pt x="0" y="0"/>
                  </a:lnTo>
                </a:path>
              </a:pathLst>
            </a:custGeom>
          </p:spPr>
          <p:txBody>
            <a:bodyPr/>
            <a:lstStyle/>
            <a:p/>
          </p:txBody>
        </p:sp>
        <p:sp>
          <p:nvSpPr>
            <p:cNvPr id="55" name="pl55"/>
            <p:cNvSpPr/>
            <p:nvPr/>
          </p:nvSpPr>
          <p:spPr>
            <a:xfrm>
              <a:off x="7623464" y="1368276"/>
              <a:ext cx="668967" cy="960373"/>
            </a:xfrm>
            <a:custGeom>
              <a:avLst/>
              <a:pathLst>
                <a:path w="668967" h="960373">
                  <a:moveTo>
                    <a:pt x="668967" y="960373"/>
                  </a:moveTo>
                  <a:lnTo>
                    <a:pt x="0" y="0"/>
                  </a:lnTo>
                </a:path>
              </a:pathLst>
            </a:custGeom>
          </p:spPr>
          <p:txBody>
            <a:bodyPr/>
            <a:lstStyle/>
            <a:p/>
          </p:txBody>
        </p:sp>
        <p:sp>
          <p:nvSpPr>
            <p:cNvPr id="56" name="pl56"/>
            <p:cNvSpPr/>
            <p:nvPr/>
          </p:nvSpPr>
          <p:spPr>
            <a:xfrm>
              <a:off x="7621862" y="1463559"/>
              <a:ext cx="730911" cy="1395540"/>
            </a:xfrm>
            <a:custGeom>
              <a:avLst/>
              <a:pathLst>
                <a:path w="730911" h="1395540">
                  <a:moveTo>
                    <a:pt x="730911" y="1395540"/>
                  </a:moveTo>
                  <a:lnTo>
                    <a:pt x="0" y="0"/>
                  </a:lnTo>
                </a:path>
              </a:pathLst>
            </a:custGeom>
          </p:spPr>
          <p:txBody>
            <a:bodyPr/>
            <a:lstStyle/>
            <a:p/>
          </p:txBody>
        </p:sp>
        <p:sp>
          <p:nvSpPr>
            <p:cNvPr id="57" name="pl57"/>
            <p:cNvSpPr/>
            <p:nvPr/>
          </p:nvSpPr>
          <p:spPr>
            <a:xfrm>
              <a:off x="7624149" y="1652775"/>
              <a:ext cx="1075178" cy="1383742"/>
            </a:xfrm>
            <a:custGeom>
              <a:avLst/>
              <a:pathLst>
                <a:path w="1075178" h="1383742">
                  <a:moveTo>
                    <a:pt x="1075178" y="1383742"/>
                  </a:moveTo>
                  <a:lnTo>
                    <a:pt x="0" y="0"/>
                  </a:lnTo>
                </a:path>
              </a:pathLst>
            </a:custGeom>
          </p:spPr>
          <p:txBody>
            <a:bodyPr/>
            <a:lstStyle/>
            <a:p/>
          </p:txBody>
        </p:sp>
        <p:sp>
          <p:nvSpPr>
            <p:cNvPr id="58" name="pl58"/>
            <p:cNvSpPr/>
            <p:nvPr/>
          </p:nvSpPr>
          <p:spPr>
            <a:xfrm>
              <a:off x="7622862" y="2175077"/>
              <a:ext cx="760083" cy="1207785"/>
            </a:xfrm>
            <a:custGeom>
              <a:avLst/>
              <a:pathLst>
                <a:path w="760083" h="1207785">
                  <a:moveTo>
                    <a:pt x="760083" y="1207785"/>
                  </a:moveTo>
                  <a:lnTo>
                    <a:pt x="0" y="0"/>
                  </a:lnTo>
                </a:path>
              </a:pathLst>
            </a:custGeom>
          </p:spPr>
          <p:txBody>
            <a:bodyPr/>
            <a:lstStyle/>
            <a:p/>
          </p:txBody>
        </p:sp>
        <p:sp>
          <p:nvSpPr>
            <p:cNvPr id="59" name="pg59"/>
            <p:cNvSpPr/>
            <p:nvPr/>
          </p:nvSpPr>
          <p:spPr>
            <a:xfrm>
              <a:off x="8356446" y="69408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3562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93%</a:t>
              </a:r>
            </a:p>
          </p:txBody>
        </p:sp>
        <p:sp>
          <p:nvSpPr>
            <p:cNvPr id="61" name="pg61"/>
            <p:cNvSpPr/>
            <p:nvPr/>
          </p:nvSpPr>
          <p:spPr>
            <a:xfrm>
              <a:off x="8314365" y="173377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177531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92%</a:t>
              </a:r>
            </a:p>
          </p:txBody>
        </p:sp>
        <p:sp>
          <p:nvSpPr>
            <p:cNvPr id="63" name="pg63"/>
            <p:cNvSpPr/>
            <p:nvPr/>
          </p:nvSpPr>
          <p:spPr>
            <a:xfrm>
              <a:off x="8260004" y="95109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97394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92%</a:t>
              </a:r>
            </a:p>
          </p:txBody>
        </p:sp>
        <p:sp>
          <p:nvSpPr>
            <p:cNvPr id="65" name="pg65"/>
            <p:cNvSpPr/>
            <p:nvPr/>
          </p:nvSpPr>
          <p:spPr>
            <a:xfrm>
              <a:off x="8368515" y="121133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125287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92%</a:t>
              </a:r>
            </a:p>
          </p:txBody>
        </p:sp>
        <p:sp>
          <p:nvSpPr>
            <p:cNvPr id="67" name="pg67"/>
            <p:cNvSpPr/>
            <p:nvPr/>
          </p:nvSpPr>
          <p:spPr>
            <a:xfrm>
              <a:off x="8290122" y="1469724"/>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12982" y="151126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92%</a:t>
              </a:r>
            </a:p>
          </p:txBody>
        </p:sp>
        <p:sp>
          <p:nvSpPr>
            <p:cNvPr id="69" name="pg69"/>
            <p:cNvSpPr/>
            <p:nvPr/>
          </p:nvSpPr>
          <p:spPr>
            <a:xfrm>
              <a:off x="8290281" y="199311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13141" y="203465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90%</a:t>
              </a:r>
            </a:p>
          </p:txBody>
        </p:sp>
        <p:sp>
          <p:nvSpPr>
            <p:cNvPr id="71" name="pg71"/>
            <p:cNvSpPr/>
            <p:nvPr/>
          </p:nvSpPr>
          <p:spPr>
            <a:xfrm>
              <a:off x="8290281" y="251518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13141" y="255672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90%</a:t>
              </a:r>
            </a:p>
          </p:txBody>
        </p:sp>
        <p:sp>
          <p:nvSpPr>
            <p:cNvPr id="73" name="pg73"/>
            <p:cNvSpPr/>
            <p:nvPr/>
          </p:nvSpPr>
          <p:spPr>
            <a:xfrm>
              <a:off x="8223851" y="225023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4" name="tx74"/>
            <p:cNvSpPr/>
            <p:nvPr/>
          </p:nvSpPr>
          <p:spPr>
            <a:xfrm>
              <a:off x="8246711" y="229177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90%</a:t>
              </a:r>
            </a:p>
          </p:txBody>
        </p:sp>
        <p:sp>
          <p:nvSpPr>
            <p:cNvPr id="75" name="pg75"/>
            <p:cNvSpPr/>
            <p:nvPr/>
          </p:nvSpPr>
          <p:spPr>
            <a:xfrm>
              <a:off x="8284194" y="2779139"/>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282067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88%</a:t>
              </a:r>
            </a:p>
          </p:txBody>
        </p:sp>
        <p:sp>
          <p:nvSpPr>
            <p:cNvPr id="77" name="pg77"/>
            <p:cNvSpPr/>
            <p:nvPr/>
          </p:nvSpPr>
          <p:spPr>
            <a:xfrm>
              <a:off x="8332362" y="3036518"/>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8" name="tx78"/>
            <p:cNvSpPr/>
            <p:nvPr/>
          </p:nvSpPr>
          <p:spPr>
            <a:xfrm>
              <a:off x="8355222" y="3078056"/>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84%</a:t>
              </a:r>
            </a:p>
          </p:txBody>
        </p:sp>
        <p:sp>
          <p:nvSpPr>
            <p:cNvPr id="79" name="pg79"/>
            <p:cNvSpPr/>
            <p:nvPr/>
          </p:nvSpPr>
          <p:spPr>
            <a:xfrm>
              <a:off x="8314365" y="330337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4491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73%</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88320" y="401416"/>
              <a:ext cx="28549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Ireland,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PCV3 had the lowest coverage of all vaccines (84%), followed by ROTAC (88%).
Coverage of 9 vaccines decreased (DTP3, HepB3, Hib3, IPV1, MCV1, PcV3, Polio3, RotaC and Rubella), 1 vaccine increased (HPVc), and 1 vaccine was the same (MCV2) compared to respective coverage in 2019.
Coverage of 5 vaccines decreased (DTP3, HPVc, HepB3, Hib3 and Polio3), 1 vaccine was the same (IPV1), and 5 vaccines increased (MCV1, MCV2, PcV3, RotaC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7814" y="907931"/>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135597" y="1320786"/>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2" name="pl22"/>
            <p:cNvSpPr/>
            <p:nvPr/>
          </p:nvSpPr>
          <p:spPr>
            <a:xfrm>
              <a:off x="8135597" y="1733641"/>
              <a:ext cx="144432" cy="0"/>
            </a:xfrm>
            <a:custGeom>
              <a:avLst/>
              <a:pathLst>
                <a:path w="144432" h="0">
                  <a:moveTo>
                    <a:pt x="0" y="0"/>
                  </a:moveTo>
                  <a:lnTo>
                    <a:pt x="72216"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3" name="pl23"/>
            <p:cNvSpPr/>
            <p:nvPr/>
          </p:nvSpPr>
          <p:spPr>
            <a:xfrm>
              <a:off x="8135597" y="2146496"/>
              <a:ext cx="144432" cy="0"/>
            </a:xfrm>
            <a:custGeom>
              <a:avLst/>
              <a:pathLst>
                <a:path w="144432" h="0">
                  <a:moveTo>
                    <a:pt x="0" y="0"/>
                  </a:moveTo>
                  <a:lnTo>
                    <a:pt x="72216"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4" name="pl24"/>
            <p:cNvSpPr/>
            <p:nvPr/>
          </p:nvSpPr>
          <p:spPr>
            <a:xfrm>
              <a:off x="8207814" y="2559351"/>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7918948" y="2972206"/>
              <a:ext cx="216649" cy="0"/>
            </a:xfrm>
            <a:custGeom>
              <a:avLst/>
              <a:pathLst>
                <a:path w="216649" h="0">
                  <a:moveTo>
                    <a:pt x="0" y="0"/>
                  </a:moveTo>
                  <a:lnTo>
                    <a:pt x="72216" y="0"/>
                  </a:lnTo>
                  <a:lnTo>
                    <a:pt x="72216"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7630082" y="3385062"/>
              <a:ext cx="361082" cy="0"/>
            </a:xfrm>
            <a:custGeom>
              <a:avLst/>
              <a:pathLst>
                <a:path w="361082" h="0">
                  <a:moveTo>
                    <a:pt x="0" y="0"/>
                  </a:moveTo>
                  <a:lnTo>
                    <a:pt x="72216" y="0"/>
                  </a:lnTo>
                  <a:lnTo>
                    <a:pt x="288865"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7" name="pl27"/>
            <p:cNvSpPr/>
            <p:nvPr/>
          </p:nvSpPr>
          <p:spPr>
            <a:xfrm>
              <a:off x="7485650" y="3797917"/>
              <a:ext cx="288865" cy="0"/>
            </a:xfrm>
            <a:custGeom>
              <a:avLst/>
              <a:pathLst>
                <a:path w="288865" h="0">
                  <a:moveTo>
                    <a:pt x="0" y="0"/>
                  </a:moveTo>
                  <a:lnTo>
                    <a:pt x="72216" y="0"/>
                  </a:lnTo>
                  <a:lnTo>
                    <a:pt x="72216" y="0"/>
                  </a:lnTo>
                  <a:lnTo>
                    <a:pt x="144432" y="0"/>
                  </a:lnTo>
                  <a:lnTo>
                    <a:pt x="216649" y="0"/>
                  </a:lnTo>
                  <a:lnTo>
                    <a:pt x="288865" y="0"/>
                  </a:lnTo>
                </a:path>
              </a:pathLst>
            </a:custGeom>
            <a:ln w="116535" cap="flat">
              <a:solidFill>
                <a:srgbClr val="E8E8E8">
                  <a:alpha val="100000"/>
                </a:srgbClr>
              </a:solidFill>
              <a:prstDash val="solid"/>
              <a:round/>
            </a:ln>
          </p:spPr>
          <p:txBody>
            <a:bodyPr/>
            <a:lstStyle/>
            <a:p/>
          </p:txBody>
        </p:sp>
        <p:sp>
          <p:nvSpPr>
            <p:cNvPr id="28" name="pl28"/>
            <p:cNvSpPr/>
            <p:nvPr/>
          </p:nvSpPr>
          <p:spPr>
            <a:xfrm>
              <a:off x="8135597" y="4210772"/>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9" name="pl29"/>
            <p:cNvSpPr/>
            <p:nvPr/>
          </p:nvSpPr>
          <p:spPr>
            <a:xfrm>
              <a:off x="7918948" y="4623627"/>
              <a:ext cx="216649" cy="0"/>
            </a:xfrm>
            <a:custGeom>
              <a:avLst/>
              <a:pathLst>
                <a:path w="216649" h="0">
                  <a:moveTo>
                    <a:pt x="0" y="0"/>
                  </a:moveTo>
                  <a:lnTo>
                    <a:pt x="72216" y="0"/>
                  </a:lnTo>
                  <a:lnTo>
                    <a:pt x="72216"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30" name="pl30"/>
            <p:cNvSpPr/>
            <p:nvPr/>
          </p:nvSpPr>
          <p:spPr>
            <a:xfrm>
              <a:off x="7774515" y="5036482"/>
              <a:ext cx="288865" cy="0"/>
            </a:xfrm>
            <a:custGeom>
              <a:avLst/>
              <a:pathLst>
                <a:path w="288865" h="0">
                  <a:moveTo>
                    <a:pt x="0" y="0"/>
                  </a:moveTo>
                  <a:lnTo>
                    <a:pt x="72216" y="0"/>
                  </a:lnTo>
                  <a:lnTo>
                    <a:pt x="72216" y="0"/>
                  </a:lnTo>
                  <a:lnTo>
                    <a:pt x="144432" y="0"/>
                  </a:lnTo>
                  <a:lnTo>
                    <a:pt x="144432" y="0"/>
                  </a:lnTo>
                  <a:lnTo>
                    <a:pt x="288865" y="0"/>
                  </a:lnTo>
                </a:path>
              </a:pathLst>
            </a:custGeom>
            <a:ln w="116535" cap="flat">
              <a:solidFill>
                <a:srgbClr val="E8E8E8">
                  <a:alpha val="100000"/>
                </a:srgbClr>
              </a:solidFill>
              <a:prstDash val="solid"/>
              <a:round/>
            </a:ln>
          </p:spPr>
          <p:txBody>
            <a:bodyPr/>
            <a:lstStyle/>
            <a:p/>
          </p:txBody>
        </p:sp>
        <p:sp>
          <p:nvSpPr>
            <p:cNvPr id="31" name="pt31"/>
            <p:cNvSpPr/>
            <p:nvPr/>
          </p:nvSpPr>
          <p:spPr>
            <a:xfrm>
              <a:off x="827553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27553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27553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1310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13109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977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2558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91444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9779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77001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62558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55336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48115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55336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05888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91444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1444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1444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05888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84223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77001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84223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217262"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145046"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145046"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217262"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145046"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072830"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145046"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145046"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072830"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217262"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145046"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072830"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217262"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145046"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145046"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000613"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7856180"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7928397"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7928397"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7856180"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7928397"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7639531"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7422882"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7495098"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217262"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145046"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072830"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000613"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7856180"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7928397"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856180"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711747"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7783964"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31" name="tx131"/>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2" name="tx132"/>
            <p:cNvSpPr/>
            <p:nvPr/>
          </p:nvSpPr>
          <p:spPr>
            <a:xfrm>
              <a:off x="609033" y="4131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3" name="tx133"/>
            <p:cNvSpPr/>
            <p:nvPr/>
          </p:nvSpPr>
          <p:spPr>
            <a:xfrm>
              <a:off x="673364" y="3718873"/>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34" name="tx134"/>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35" name="tx135"/>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6" name="tx136"/>
            <p:cNvSpPr/>
            <p:nvPr/>
          </p:nvSpPr>
          <p:spPr>
            <a:xfrm>
              <a:off x="710044" y="248240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7" name="tx137"/>
            <p:cNvSpPr/>
            <p:nvPr/>
          </p:nvSpPr>
          <p:spPr>
            <a:xfrm>
              <a:off x="728424" y="206745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8" name="tx138"/>
            <p:cNvSpPr/>
            <p:nvPr/>
          </p:nvSpPr>
          <p:spPr>
            <a:xfrm>
              <a:off x="563163" y="1623883"/>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9" name="tx139"/>
            <p:cNvSpPr/>
            <p:nvPr/>
          </p:nvSpPr>
          <p:spPr>
            <a:xfrm>
              <a:off x="645955" y="124174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40" name="tx140"/>
            <p:cNvSpPr/>
            <p:nvPr/>
          </p:nvSpPr>
          <p:spPr>
            <a:xfrm>
              <a:off x="645955" y="830983"/>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1404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Ireland,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(94%) and 2023 (93%). DTP1 coverage remained the same in 2024 (93%) compared to 2023, and was lower than in 2019. In 2019-2024, DTP1 coverage was at it's lowest level in 2022, 2023, and 2024 (93%).
In 2023, 10 vaccines had lower coverage than in 2019.
In 2024, 10 vaccines had lower coverage than in 2019.
In 2024, 4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789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326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475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161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504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847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0534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877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52202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9906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2249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4592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178953" y="1791911"/>
              <a:ext cx="3280304" cy="1199357"/>
            </a:xfrm>
            <a:custGeom>
              <a:avLst/>
              <a:pathLst>
                <a:path w="3280304" h="1199357">
                  <a:moveTo>
                    <a:pt x="0" y="205604"/>
                  </a:moveTo>
                  <a:lnTo>
                    <a:pt x="234307" y="205604"/>
                  </a:lnTo>
                  <a:lnTo>
                    <a:pt x="468614" y="34267"/>
                  </a:lnTo>
                  <a:lnTo>
                    <a:pt x="702922" y="0"/>
                  </a:lnTo>
                  <a:lnTo>
                    <a:pt x="937229" y="0"/>
                  </a:lnTo>
                  <a:lnTo>
                    <a:pt x="1171537" y="205604"/>
                  </a:lnTo>
                  <a:lnTo>
                    <a:pt x="1405844" y="1199357"/>
                  </a:lnTo>
                  <a:lnTo>
                    <a:pt x="1640152" y="719614"/>
                  </a:lnTo>
                  <a:lnTo>
                    <a:pt x="1874459" y="445475"/>
                  </a:lnTo>
                  <a:lnTo>
                    <a:pt x="2108766" y="102802"/>
                  </a:lnTo>
                  <a:lnTo>
                    <a:pt x="2343074" y="993753"/>
                  </a:lnTo>
                  <a:lnTo>
                    <a:pt x="2577381" y="514010"/>
                  </a:lnTo>
                  <a:lnTo>
                    <a:pt x="2811689" y="308406"/>
                  </a:lnTo>
                  <a:lnTo>
                    <a:pt x="3045996" y="308406"/>
                  </a:lnTo>
                  <a:lnTo>
                    <a:pt x="3280304" y="582545"/>
                  </a:lnTo>
                </a:path>
              </a:pathLst>
            </a:custGeom>
            <a:ln w="29811" cap="flat">
              <a:solidFill>
                <a:srgbClr val="FF0000">
                  <a:alpha val="100000"/>
                </a:srgbClr>
              </a:solidFill>
              <a:prstDash val="solid"/>
              <a:round/>
            </a:ln>
          </p:spPr>
          <p:txBody>
            <a:bodyPr/>
            <a:lstStyle/>
            <a:p/>
          </p:txBody>
        </p:sp>
        <p:sp>
          <p:nvSpPr>
            <p:cNvPr id="33" name="pl33"/>
            <p:cNvSpPr/>
            <p:nvPr/>
          </p:nvSpPr>
          <p:spPr>
            <a:xfrm>
              <a:off x="1413261" y="1894713"/>
              <a:ext cx="3045996" cy="1130822"/>
            </a:xfrm>
            <a:custGeom>
              <a:avLst/>
              <a:pathLst>
                <a:path w="3045996" h="1130822">
                  <a:moveTo>
                    <a:pt x="0" y="171336"/>
                  </a:moveTo>
                  <a:lnTo>
                    <a:pt x="234307" y="34267"/>
                  </a:lnTo>
                  <a:lnTo>
                    <a:pt x="468614" y="68534"/>
                  </a:lnTo>
                  <a:lnTo>
                    <a:pt x="702922" y="137069"/>
                  </a:lnTo>
                  <a:lnTo>
                    <a:pt x="937229" y="0"/>
                  </a:lnTo>
                  <a:lnTo>
                    <a:pt x="1171537" y="445475"/>
                  </a:lnTo>
                  <a:lnTo>
                    <a:pt x="1405844" y="1130822"/>
                  </a:lnTo>
                  <a:lnTo>
                    <a:pt x="1640152" y="753881"/>
                  </a:lnTo>
                  <a:lnTo>
                    <a:pt x="1874459" y="548277"/>
                  </a:lnTo>
                  <a:lnTo>
                    <a:pt x="2108766" y="308406"/>
                  </a:lnTo>
                  <a:lnTo>
                    <a:pt x="2343074" y="548277"/>
                  </a:lnTo>
                  <a:lnTo>
                    <a:pt x="2577381" y="308406"/>
                  </a:lnTo>
                  <a:lnTo>
                    <a:pt x="2811689" y="205604"/>
                  </a:lnTo>
                  <a:lnTo>
                    <a:pt x="3045996" y="479743"/>
                  </a:lnTo>
                </a:path>
              </a:pathLst>
            </a:custGeom>
            <a:ln w="29811" cap="flat">
              <a:solidFill>
                <a:srgbClr val="0058AB">
                  <a:alpha val="100000"/>
                </a:srgbClr>
              </a:solidFill>
              <a:prstDash val="solid"/>
              <a:round/>
            </a:ln>
          </p:spPr>
          <p:txBody>
            <a:bodyPr/>
            <a:lstStyle/>
            <a:p/>
          </p:txBody>
        </p:sp>
        <p:sp>
          <p:nvSpPr>
            <p:cNvPr id="34" name="pt34"/>
            <p:cNvSpPr/>
            <p:nvPr/>
          </p:nvSpPr>
          <p:spPr>
            <a:xfrm>
              <a:off x="1154127"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88435"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622742"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57050"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091357"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25664"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559972" y="29664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794279" y="24867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028587"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262894"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97202" y="276083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731509" y="22810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65816" y="20754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200124" y="20754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34431" y="23496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388435" y="20412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622742" y="19041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857050" y="193842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2091357" y="20069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325664" y="1869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559972"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794279" y="30007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3028587" y="26237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262894" y="24181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497202" y="217829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731509" y="24181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965816" y="217829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4200124" y="20754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4434431" y="23496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tx63"/>
            <p:cNvSpPr/>
            <p:nvPr/>
          </p:nvSpPr>
          <p:spPr>
            <a:xfrm>
              <a:off x="1413261" y="21356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64" name="tx64"/>
            <p:cNvSpPr/>
            <p:nvPr/>
          </p:nvSpPr>
          <p:spPr>
            <a:xfrm>
              <a:off x="1647568" y="19986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65" name="tx65"/>
            <p:cNvSpPr/>
            <p:nvPr/>
          </p:nvSpPr>
          <p:spPr>
            <a:xfrm>
              <a:off x="1881875" y="20328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66" name="tx66"/>
            <p:cNvSpPr/>
            <p:nvPr/>
          </p:nvSpPr>
          <p:spPr>
            <a:xfrm>
              <a:off x="2116183" y="210136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67" name="tx67"/>
            <p:cNvSpPr/>
            <p:nvPr/>
          </p:nvSpPr>
          <p:spPr>
            <a:xfrm>
              <a:off x="2350490" y="19643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68" name="tx68"/>
            <p:cNvSpPr/>
            <p:nvPr/>
          </p:nvSpPr>
          <p:spPr>
            <a:xfrm>
              <a:off x="2584798"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69" name="tx69"/>
            <p:cNvSpPr/>
            <p:nvPr/>
          </p:nvSpPr>
          <p:spPr>
            <a:xfrm>
              <a:off x="2819105" y="3095455"/>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70" name="tx70"/>
            <p:cNvSpPr/>
            <p:nvPr/>
          </p:nvSpPr>
          <p:spPr>
            <a:xfrm>
              <a:off x="3053413" y="2718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71" name="tx71"/>
            <p:cNvSpPr/>
            <p:nvPr/>
          </p:nvSpPr>
          <p:spPr>
            <a:xfrm>
              <a:off x="3287720" y="25138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72" name="tx72"/>
            <p:cNvSpPr/>
            <p:nvPr/>
          </p:nvSpPr>
          <p:spPr>
            <a:xfrm>
              <a:off x="3522028" y="227274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73" name="tx73"/>
            <p:cNvSpPr/>
            <p:nvPr/>
          </p:nvSpPr>
          <p:spPr>
            <a:xfrm>
              <a:off x="3756335" y="25138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74" name="tx74"/>
            <p:cNvSpPr/>
            <p:nvPr/>
          </p:nvSpPr>
          <p:spPr>
            <a:xfrm>
              <a:off x="3990642" y="227274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75" name="tx75"/>
            <p:cNvSpPr/>
            <p:nvPr/>
          </p:nvSpPr>
          <p:spPr>
            <a:xfrm>
              <a:off x="4224950" y="216994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81</a:t>
              </a:r>
            </a:p>
          </p:txBody>
        </p:sp>
        <p:sp>
          <p:nvSpPr>
            <p:cNvPr id="76" name="tx76"/>
            <p:cNvSpPr/>
            <p:nvPr/>
          </p:nvSpPr>
          <p:spPr>
            <a:xfrm>
              <a:off x="4459257" y="244403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77" name="tx77"/>
            <p:cNvSpPr/>
            <p:nvPr/>
          </p:nvSpPr>
          <p:spPr>
            <a:xfrm>
              <a:off x="1178953"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78" name="tx78"/>
            <p:cNvSpPr/>
            <p:nvPr/>
          </p:nvSpPr>
          <p:spPr>
            <a:xfrm>
              <a:off x="1413261"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79" name="tx79"/>
            <p:cNvSpPr/>
            <p:nvPr/>
          </p:nvSpPr>
          <p:spPr>
            <a:xfrm>
              <a:off x="1647568"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80" name="tx80"/>
            <p:cNvSpPr/>
            <p:nvPr/>
          </p:nvSpPr>
          <p:spPr>
            <a:xfrm>
              <a:off x="1881875"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81" name="tx81"/>
            <p:cNvSpPr/>
            <p:nvPr/>
          </p:nvSpPr>
          <p:spPr>
            <a:xfrm>
              <a:off x="2116183"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82" name="tx82"/>
            <p:cNvSpPr/>
            <p:nvPr/>
          </p:nvSpPr>
          <p:spPr>
            <a:xfrm>
              <a:off x="2350490"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83" name="tx83"/>
            <p:cNvSpPr/>
            <p:nvPr/>
          </p:nvSpPr>
          <p:spPr>
            <a:xfrm>
              <a:off x="2584798" y="2820309"/>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84" name="tx84"/>
            <p:cNvSpPr/>
            <p:nvPr/>
          </p:nvSpPr>
          <p:spPr>
            <a:xfrm>
              <a:off x="2819105" y="23393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85" name="tx85"/>
            <p:cNvSpPr/>
            <p:nvPr/>
          </p:nvSpPr>
          <p:spPr>
            <a:xfrm>
              <a:off x="3053413"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86" name="tx86"/>
            <p:cNvSpPr/>
            <p:nvPr/>
          </p:nvSpPr>
          <p:spPr>
            <a:xfrm>
              <a:off x="3287720"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87" name="tx87"/>
            <p:cNvSpPr/>
            <p:nvPr/>
          </p:nvSpPr>
          <p:spPr>
            <a:xfrm>
              <a:off x="3522028" y="261344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88" name="tx88"/>
            <p:cNvSpPr/>
            <p:nvPr/>
          </p:nvSpPr>
          <p:spPr>
            <a:xfrm>
              <a:off x="3756335" y="213491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89" name="tx89"/>
            <p:cNvSpPr/>
            <p:nvPr/>
          </p:nvSpPr>
          <p:spPr>
            <a:xfrm>
              <a:off x="3990642" y="192809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90" name="tx90"/>
            <p:cNvSpPr/>
            <p:nvPr/>
          </p:nvSpPr>
          <p:spPr>
            <a:xfrm>
              <a:off x="4224950" y="192809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91" name="tx91"/>
            <p:cNvSpPr/>
            <p:nvPr/>
          </p:nvSpPr>
          <p:spPr>
            <a:xfrm>
              <a:off x="4459257" y="220218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92" name="pl92"/>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3" name="pl93"/>
            <p:cNvSpPr/>
            <p:nvPr/>
          </p:nvSpPr>
          <p:spPr>
            <a:xfrm>
              <a:off x="3990642"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94" name="tx94"/>
            <p:cNvSpPr/>
            <p:nvPr/>
          </p:nvSpPr>
          <p:spPr>
            <a:xfrm>
              <a:off x="3710446"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95" name="tx95"/>
            <p:cNvSpPr/>
            <p:nvPr/>
          </p:nvSpPr>
          <p:spPr>
            <a:xfrm>
              <a:off x="3595875"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96" name="rc96"/>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97" name="pl97"/>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5" name="pl105"/>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8" name="pl108"/>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0" name="pl110"/>
            <p:cNvSpPr/>
            <p:nvPr/>
          </p:nvSpPr>
          <p:spPr>
            <a:xfrm>
              <a:off x="53723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560666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8409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3095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5438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6778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2468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4811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7154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1840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4183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86526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481120" y="2237387"/>
              <a:ext cx="1171537" cy="651079"/>
            </a:xfrm>
            <a:custGeom>
              <a:avLst/>
              <a:pathLst>
                <a:path w="1171537" h="651079">
                  <a:moveTo>
                    <a:pt x="0" y="34267"/>
                  </a:moveTo>
                  <a:lnTo>
                    <a:pt x="234307" y="651079"/>
                  </a:lnTo>
                  <a:lnTo>
                    <a:pt x="468614" y="239871"/>
                  </a:lnTo>
                  <a:lnTo>
                    <a:pt x="702922" y="0"/>
                  </a:lnTo>
                  <a:lnTo>
                    <a:pt x="937229" y="0"/>
                  </a:lnTo>
                  <a:lnTo>
                    <a:pt x="1171537" y="274138"/>
                  </a:lnTo>
                </a:path>
              </a:pathLst>
            </a:custGeom>
            <a:ln w="29811" cap="flat">
              <a:solidFill>
                <a:srgbClr val="FF0000">
                  <a:alpha val="100000"/>
                </a:srgbClr>
              </a:solidFill>
              <a:prstDash val="solid"/>
              <a:round/>
            </a:ln>
          </p:spPr>
          <p:txBody>
            <a:bodyPr/>
            <a:lstStyle/>
            <a:p/>
          </p:txBody>
        </p:sp>
        <p:sp>
          <p:nvSpPr>
            <p:cNvPr id="126" name="pl126"/>
            <p:cNvSpPr/>
            <p:nvPr/>
          </p:nvSpPr>
          <p:spPr>
            <a:xfrm>
              <a:off x="7715427" y="2237387"/>
              <a:ext cx="937229" cy="342673"/>
            </a:xfrm>
            <a:custGeom>
              <a:avLst/>
              <a:pathLst>
                <a:path w="937229" h="342673">
                  <a:moveTo>
                    <a:pt x="0" y="171336"/>
                  </a:moveTo>
                  <a:lnTo>
                    <a:pt x="234307" y="342673"/>
                  </a:lnTo>
                  <a:lnTo>
                    <a:pt x="468614" y="102802"/>
                  </a:lnTo>
                  <a:lnTo>
                    <a:pt x="702922" y="0"/>
                  </a:lnTo>
                  <a:lnTo>
                    <a:pt x="937229" y="274138"/>
                  </a:lnTo>
                </a:path>
              </a:pathLst>
            </a:custGeom>
            <a:ln w="29811" cap="flat">
              <a:solidFill>
                <a:srgbClr val="0058AB">
                  <a:alpha val="100000"/>
                </a:srgbClr>
              </a:solidFill>
              <a:prstDash val="solid"/>
              <a:round/>
            </a:ln>
          </p:spPr>
          <p:txBody>
            <a:bodyPr/>
            <a:lstStyle/>
            <a:p/>
          </p:txBody>
        </p:sp>
        <p:sp>
          <p:nvSpPr>
            <p:cNvPr id="127" name="pt127"/>
            <p:cNvSpPr/>
            <p:nvPr/>
          </p:nvSpPr>
          <p:spPr>
            <a:xfrm>
              <a:off x="7456294" y="22468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7690601"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7924909"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159216"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393524"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8627831" y="24867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7690601" y="23838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7924909" y="255523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8159216"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8393524" y="221256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8627831" y="24867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tx138"/>
            <p:cNvSpPr/>
            <p:nvPr/>
          </p:nvSpPr>
          <p:spPr>
            <a:xfrm>
              <a:off x="7715427" y="247956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139" name="tx139"/>
            <p:cNvSpPr/>
            <p:nvPr/>
          </p:nvSpPr>
          <p:spPr>
            <a:xfrm>
              <a:off x="7949735" y="264968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140" name="tx140"/>
            <p:cNvSpPr/>
            <p:nvPr/>
          </p:nvSpPr>
          <p:spPr>
            <a:xfrm>
              <a:off x="8184042"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141" name="tx141"/>
            <p:cNvSpPr/>
            <p:nvPr/>
          </p:nvSpPr>
          <p:spPr>
            <a:xfrm>
              <a:off x="8418350" y="2309441"/>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142" name="tx142"/>
            <p:cNvSpPr/>
            <p:nvPr/>
          </p:nvSpPr>
          <p:spPr>
            <a:xfrm>
              <a:off x="8652657" y="25811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143" name="tx143"/>
            <p:cNvSpPr/>
            <p:nvPr/>
          </p:nvSpPr>
          <p:spPr>
            <a:xfrm>
              <a:off x="7481120" y="20994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144" name="tx144"/>
            <p:cNvSpPr/>
            <p:nvPr/>
          </p:nvSpPr>
          <p:spPr>
            <a:xfrm>
              <a:off x="7715427"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145" name="tx145"/>
            <p:cNvSpPr/>
            <p:nvPr/>
          </p:nvSpPr>
          <p:spPr>
            <a:xfrm>
              <a:off x="7949735"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146" name="tx146"/>
            <p:cNvSpPr/>
            <p:nvPr/>
          </p:nvSpPr>
          <p:spPr>
            <a:xfrm>
              <a:off x="8184042"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147" name="tx147"/>
            <p:cNvSpPr/>
            <p:nvPr/>
          </p:nvSpPr>
          <p:spPr>
            <a:xfrm>
              <a:off x="8418350"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148" name="tx148"/>
            <p:cNvSpPr/>
            <p:nvPr/>
          </p:nvSpPr>
          <p:spPr>
            <a:xfrm>
              <a:off x="8652657" y="23393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149" name="pl149"/>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50" name="pl150"/>
            <p:cNvSpPr/>
            <p:nvPr/>
          </p:nvSpPr>
          <p:spPr>
            <a:xfrm>
              <a:off x="8184042"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151" name="tx151"/>
            <p:cNvSpPr/>
            <p:nvPr/>
          </p:nvSpPr>
          <p:spPr>
            <a:xfrm>
              <a:off x="7903846"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152" name="tx152"/>
            <p:cNvSpPr/>
            <p:nvPr/>
          </p:nvSpPr>
          <p:spPr>
            <a:xfrm>
              <a:off x="7789274"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153" name="rc153"/>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54" name="tx154"/>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55" name="tx155"/>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56" name="tx156"/>
            <p:cNvSpPr/>
            <p:nvPr/>
          </p:nvSpPr>
          <p:spPr>
            <a:xfrm rot="-5400000">
              <a:off x="10509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7" name="tx157"/>
            <p:cNvSpPr/>
            <p:nvPr/>
          </p:nvSpPr>
          <p:spPr>
            <a:xfrm rot="-5400000">
              <a:off x="12852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58" name="tx158"/>
            <p:cNvSpPr/>
            <p:nvPr/>
          </p:nvSpPr>
          <p:spPr>
            <a:xfrm rot="-5400000">
              <a:off x="151956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59" name="tx159"/>
            <p:cNvSpPr/>
            <p:nvPr/>
          </p:nvSpPr>
          <p:spPr>
            <a:xfrm rot="-5400000">
              <a:off x="17538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0" name="tx160"/>
            <p:cNvSpPr/>
            <p:nvPr/>
          </p:nvSpPr>
          <p:spPr>
            <a:xfrm rot="-5400000">
              <a:off x="19881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1" name="tx161"/>
            <p:cNvSpPr/>
            <p:nvPr/>
          </p:nvSpPr>
          <p:spPr>
            <a:xfrm rot="-5400000">
              <a:off x="22224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2" name="tx162"/>
            <p:cNvSpPr/>
            <p:nvPr/>
          </p:nvSpPr>
          <p:spPr>
            <a:xfrm rot="-5400000">
              <a:off x="24567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3" name="tx163"/>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4" name="tx164"/>
            <p:cNvSpPr/>
            <p:nvPr/>
          </p:nvSpPr>
          <p:spPr>
            <a:xfrm rot="-5400000">
              <a:off x="2925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5" name="tx165"/>
            <p:cNvSpPr/>
            <p:nvPr/>
          </p:nvSpPr>
          <p:spPr>
            <a:xfrm rot="-5400000">
              <a:off x="315971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6" name="tx166"/>
            <p:cNvSpPr/>
            <p:nvPr/>
          </p:nvSpPr>
          <p:spPr>
            <a:xfrm rot="-5400000">
              <a:off x="33940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7" name="tx167"/>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8" name="tx168"/>
            <p:cNvSpPr/>
            <p:nvPr/>
          </p:nvSpPr>
          <p:spPr>
            <a:xfrm rot="-5400000">
              <a:off x="38626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9" name="tx169"/>
            <p:cNvSpPr/>
            <p:nvPr/>
          </p:nvSpPr>
          <p:spPr>
            <a:xfrm rot="-5400000">
              <a:off x="40969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0" name="tx170"/>
            <p:cNvSpPr/>
            <p:nvPr/>
          </p:nvSpPr>
          <p:spPr>
            <a:xfrm rot="-5400000">
              <a:off x="43312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1" name="tx171"/>
            <p:cNvSpPr/>
            <p:nvPr/>
          </p:nvSpPr>
          <p:spPr>
            <a:xfrm rot="-5400000">
              <a:off x="52443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72" name="tx172"/>
            <p:cNvSpPr/>
            <p:nvPr/>
          </p:nvSpPr>
          <p:spPr>
            <a:xfrm rot="-5400000">
              <a:off x="54786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73" name="tx173"/>
            <p:cNvSpPr/>
            <p:nvPr/>
          </p:nvSpPr>
          <p:spPr>
            <a:xfrm rot="-5400000">
              <a:off x="57129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74" name="tx174"/>
            <p:cNvSpPr/>
            <p:nvPr/>
          </p:nvSpPr>
          <p:spPr>
            <a:xfrm rot="-5400000">
              <a:off x="59472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75" name="tx175"/>
            <p:cNvSpPr/>
            <p:nvPr/>
          </p:nvSpPr>
          <p:spPr>
            <a:xfrm rot="-5400000">
              <a:off x="61815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76" name="tx176"/>
            <p:cNvSpPr/>
            <p:nvPr/>
          </p:nvSpPr>
          <p:spPr>
            <a:xfrm rot="-5400000">
              <a:off x="64158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77" name="tx177"/>
            <p:cNvSpPr/>
            <p:nvPr/>
          </p:nvSpPr>
          <p:spPr>
            <a:xfrm rot="-5400000">
              <a:off x="66501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78" name="tx178"/>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79" name="tx179"/>
            <p:cNvSpPr/>
            <p:nvPr/>
          </p:nvSpPr>
          <p:spPr>
            <a:xfrm rot="-5400000">
              <a:off x="71188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80" name="tx180"/>
            <p:cNvSpPr/>
            <p:nvPr/>
          </p:nvSpPr>
          <p:spPr>
            <a:xfrm rot="-5400000">
              <a:off x="735311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81" name="tx181"/>
            <p:cNvSpPr/>
            <p:nvPr/>
          </p:nvSpPr>
          <p:spPr>
            <a:xfrm rot="-5400000">
              <a:off x="75874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82" name="tx182"/>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3" name="tx183"/>
            <p:cNvSpPr/>
            <p:nvPr/>
          </p:nvSpPr>
          <p:spPr>
            <a:xfrm rot="-5400000">
              <a:off x="80560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84" name="tx184"/>
            <p:cNvSpPr/>
            <p:nvPr/>
          </p:nvSpPr>
          <p:spPr>
            <a:xfrm rot="-5400000">
              <a:off x="82903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85" name="tx185"/>
            <p:cNvSpPr/>
            <p:nvPr/>
          </p:nvSpPr>
          <p:spPr>
            <a:xfrm rot="-5400000">
              <a:off x="85246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86" name="tx186"/>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87" name="tx187"/>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8" name="tx188"/>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89" name="tx189"/>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90" name="tx190"/>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91" name="tx191"/>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92" name="tx192"/>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93" name="pl193"/>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94" name="pl194"/>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95" name="tx195"/>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96" name="tx196"/>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97" name="tx197"/>
            <p:cNvSpPr/>
            <p:nvPr/>
          </p:nvSpPr>
          <p:spPr>
            <a:xfrm>
              <a:off x="757200" y="398022"/>
              <a:ext cx="53204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Ireland, 2010-2024</a:t>
              </a:r>
            </a:p>
          </p:txBody>
        </p:sp>
        <p:sp>
          <p:nvSpPr>
            <p:cNvPr id="198" name="tx198"/>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Ireland was 2010.
In 2024, first dose (HPV1) programme coverage among girls was 73% and last dose (HPVc) programme coverage was 73%.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01741"/>
              <a:ext cx="6444618" cy="520682"/>
            </a:xfrm>
            <a:custGeom>
              <a:avLst/>
              <a:pathLst>
                <a:path w="6444618" h="520682">
                  <a:moveTo>
                    <a:pt x="0" y="400525"/>
                  </a:moveTo>
                  <a:lnTo>
                    <a:pt x="268525" y="480630"/>
                  </a:lnTo>
                  <a:lnTo>
                    <a:pt x="537051" y="520682"/>
                  </a:lnTo>
                  <a:lnTo>
                    <a:pt x="805577" y="400525"/>
                  </a:lnTo>
                  <a:lnTo>
                    <a:pt x="1074103" y="280367"/>
                  </a:lnTo>
                  <a:lnTo>
                    <a:pt x="1342628" y="240315"/>
                  </a:lnTo>
                  <a:lnTo>
                    <a:pt x="1611154" y="200262"/>
                  </a:lnTo>
                  <a:lnTo>
                    <a:pt x="1879680" y="160210"/>
                  </a:lnTo>
                  <a:lnTo>
                    <a:pt x="2148206" y="120157"/>
                  </a:lnTo>
                  <a:lnTo>
                    <a:pt x="2416732" y="80105"/>
                  </a:lnTo>
                  <a:lnTo>
                    <a:pt x="2685257" y="80105"/>
                  </a:lnTo>
                  <a:lnTo>
                    <a:pt x="2953783" y="40052"/>
                  </a:lnTo>
                  <a:lnTo>
                    <a:pt x="3222309" y="40052"/>
                  </a:lnTo>
                  <a:lnTo>
                    <a:pt x="3490835" y="0"/>
                  </a:lnTo>
                  <a:lnTo>
                    <a:pt x="3759360" y="0"/>
                  </a:lnTo>
                  <a:lnTo>
                    <a:pt x="4027886" y="40052"/>
                  </a:lnTo>
                  <a:lnTo>
                    <a:pt x="4296412" y="40052"/>
                  </a:lnTo>
                  <a:lnTo>
                    <a:pt x="4564938" y="40052"/>
                  </a:lnTo>
                  <a:lnTo>
                    <a:pt x="4833464" y="80105"/>
                  </a:lnTo>
                  <a:lnTo>
                    <a:pt x="5101989" y="80105"/>
                  </a:lnTo>
                  <a:lnTo>
                    <a:pt x="5370515" y="80105"/>
                  </a:lnTo>
                  <a:lnTo>
                    <a:pt x="5639041" y="80105"/>
                  </a:lnTo>
                  <a:lnTo>
                    <a:pt x="5907567" y="120157"/>
                  </a:lnTo>
                  <a:lnTo>
                    <a:pt x="6176092" y="120157"/>
                  </a:lnTo>
                  <a:lnTo>
                    <a:pt x="6444618" y="160210"/>
                  </a:lnTo>
                </a:path>
              </a:pathLst>
            </a:custGeom>
            <a:ln w="27101" cap="flat">
              <a:solidFill>
                <a:srgbClr val="F8766D">
                  <a:alpha val="100000"/>
                </a:srgbClr>
              </a:solidFill>
              <a:prstDash val="solid"/>
              <a:round/>
            </a:ln>
          </p:spPr>
          <p:txBody>
            <a:bodyPr/>
            <a:lstStyle/>
            <a:p/>
          </p:txBody>
        </p:sp>
        <p:sp>
          <p:nvSpPr>
            <p:cNvPr id="27" name="pl27"/>
            <p:cNvSpPr/>
            <p:nvPr/>
          </p:nvSpPr>
          <p:spPr>
            <a:xfrm>
              <a:off x="5207639" y="1442056"/>
              <a:ext cx="2685257" cy="200262"/>
            </a:xfrm>
            <a:custGeom>
              <a:avLst/>
              <a:pathLst>
                <a:path w="2685257" h="200262">
                  <a:moveTo>
                    <a:pt x="0" y="0"/>
                  </a:moveTo>
                  <a:lnTo>
                    <a:pt x="268525" y="0"/>
                  </a:lnTo>
                  <a:lnTo>
                    <a:pt x="537051" y="0"/>
                  </a:lnTo>
                  <a:lnTo>
                    <a:pt x="805577" y="0"/>
                  </a:lnTo>
                  <a:lnTo>
                    <a:pt x="1074103" y="0"/>
                  </a:lnTo>
                  <a:lnTo>
                    <a:pt x="1342628" y="0"/>
                  </a:lnTo>
                  <a:lnTo>
                    <a:pt x="1611154" y="0"/>
                  </a:lnTo>
                  <a:lnTo>
                    <a:pt x="1879680" y="160210"/>
                  </a:lnTo>
                  <a:lnTo>
                    <a:pt x="2148206" y="200262"/>
                  </a:lnTo>
                  <a:lnTo>
                    <a:pt x="2416732" y="40052"/>
                  </a:lnTo>
                  <a:lnTo>
                    <a:pt x="2685257" y="0"/>
                  </a:lnTo>
                </a:path>
              </a:pathLst>
            </a:custGeom>
            <a:ln w="27101" cap="flat">
              <a:solidFill>
                <a:srgbClr val="7CAE00">
                  <a:alpha val="100000"/>
                </a:srgbClr>
              </a:solidFill>
              <a:prstDash val="solid"/>
              <a:round/>
            </a:ln>
          </p:spPr>
          <p:txBody>
            <a:bodyPr/>
            <a:lstStyle/>
            <a:p/>
          </p:txBody>
        </p:sp>
        <p:sp>
          <p:nvSpPr>
            <p:cNvPr id="28" name="pl28"/>
            <p:cNvSpPr/>
            <p:nvPr/>
          </p:nvSpPr>
          <p:spPr>
            <a:xfrm>
              <a:off x="4133536" y="1361951"/>
              <a:ext cx="3759360" cy="1962573"/>
            </a:xfrm>
            <a:custGeom>
              <a:avLst/>
              <a:pathLst>
                <a:path w="3759360" h="1962573">
                  <a:moveTo>
                    <a:pt x="0" y="1962573"/>
                  </a:moveTo>
                  <a:lnTo>
                    <a:pt x="268525" y="80105"/>
                  </a:lnTo>
                  <a:lnTo>
                    <a:pt x="537051" y="40052"/>
                  </a:lnTo>
                  <a:lnTo>
                    <a:pt x="805577" y="40052"/>
                  </a:lnTo>
                  <a:lnTo>
                    <a:pt x="1074103" y="0"/>
                  </a:lnTo>
                  <a:lnTo>
                    <a:pt x="1342628" y="0"/>
                  </a:lnTo>
                  <a:lnTo>
                    <a:pt x="1611154" y="40052"/>
                  </a:lnTo>
                  <a:lnTo>
                    <a:pt x="1879680" y="40052"/>
                  </a:lnTo>
                  <a:lnTo>
                    <a:pt x="2148206" y="80105"/>
                  </a:lnTo>
                  <a:lnTo>
                    <a:pt x="2416732" y="240315"/>
                  </a:lnTo>
                  <a:lnTo>
                    <a:pt x="2685257" y="200262"/>
                  </a:lnTo>
                  <a:lnTo>
                    <a:pt x="2953783" y="280367"/>
                  </a:lnTo>
                  <a:lnTo>
                    <a:pt x="3222309" y="320420"/>
                  </a:lnTo>
                  <a:lnTo>
                    <a:pt x="3490835" y="360472"/>
                  </a:lnTo>
                  <a:lnTo>
                    <a:pt x="3759360" y="320420"/>
                  </a:lnTo>
                </a:path>
              </a:pathLst>
            </a:custGeom>
            <a:ln w="27101" cap="flat">
              <a:solidFill>
                <a:srgbClr val="00BFC4">
                  <a:alpha val="100000"/>
                </a:srgbClr>
              </a:solidFill>
              <a:prstDash val="solid"/>
              <a:round/>
            </a:ln>
          </p:spPr>
          <p:txBody>
            <a:bodyPr/>
            <a:lstStyle/>
            <a:p/>
          </p:txBody>
        </p:sp>
        <p:sp>
          <p:nvSpPr>
            <p:cNvPr id="29" name="pl29"/>
            <p:cNvSpPr/>
            <p:nvPr/>
          </p:nvSpPr>
          <p:spPr>
            <a:xfrm>
              <a:off x="4402062" y="1562214"/>
              <a:ext cx="3490835" cy="1321733"/>
            </a:xfrm>
            <a:custGeom>
              <a:avLst/>
              <a:pathLst>
                <a:path w="3490835" h="1321733">
                  <a:moveTo>
                    <a:pt x="0" y="200262"/>
                  </a:moveTo>
                  <a:lnTo>
                    <a:pt x="268525" y="40052"/>
                  </a:lnTo>
                  <a:lnTo>
                    <a:pt x="537051" y="80105"/>
                  </a:lnTo>
                  <a:lnTo>
                    <a:pt x="805577" y="160210"/>
                  </a:lnTo>
                  <a:lnTo>
                    <a:pt x="1074103" y="0"/>
                  </a:lnTo>
                  <a:lnTo>
                    <a:pt x="1342628" y="520682"/>
                  </a:lnTo>
                  <a:lnTo>
                    <a:pt x="1611154" y="1321733"/>
                  </a:lnTo>
                  <a:lnTo>
                    <a:pt x="1879680" y="881155"/>
                  </a:lnTo>
                  <a:lnTo>
                    <a:pt x="2148206" y="640840"/>
                  </a:lnTo>
                  <a:lnTo>
                    <a:pt x="2416732" y="360472"/>
                  </a:lnTo>
                  <a:lnTo>
                    <a:pt x="2685257" y="640840"/>
                  </a:lnTo>
                  <a:lnTo>
                    <a:pt x="2953783" y="360472"/>
                  </a:lnTo>
                  <a:lnTo>
                    <a:pt x="3222309" y="240315"/>
                  </a:lnTo>
                  <a:lnTo>
                    <a:pt x="3490835" y="560735"/>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32357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40368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64399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08457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5638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5169263" y="140368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095160" y="328614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363685" y="172410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7175" y="1238914"/>
              <a:ext cx="254247" cy="116495"/>
            </a:xfrm>
            <a:custGeom>
              <a:avLst/>
              <a:pathLst>
                <a:path w="254247" h="116495">
                  <a:moveTo>
                    <a:pt x="254247" y="0"/>
                  </a:moveTo>
                  <a:lnTo>
                    <a:pt x="0" y="116495"/>
                  </a:lnTo>
                </a:path>
              </a:pathLst>
            </a:custGeom>
          </p:spPr>
          <p:txBody>
            <a:bodyPr/>
            <a:lstStyle/>
            <a:p/>
          </p:txBody>
        </p:sp>
        <p:sp>
          <p:nvSpPr>
            <p:cNvPr id="40" name="pl40"/>
            <p:cNvSpPr/>
            <p:nvPr/>
          </p:nvSpPr>
          <p:spPr>
            <a:xfrm>
              <a:off x="7910873" y="1445049"/>
              <a:ext cx="250549" cy="41710"/>
            </a:xfrm>
            <a:custGeom>
              <a:avLst/>
              <a:pathLst>
                <a:path w="250549" h="41710">
                  <a:moveTo>
                    <a:pt x="250549" y="41710"/>
                  </a:moveTo>
                  <a:lnTo>
                    <a:pt x="0" y="0"/>
                  </a:lnTo>
                </a:path>
              </a:pathLst>
            </a:custGeom>
          </p:spPr>
          <p:txBody>
            <a:bodyPr/>
            <a:lstStyle/>
            <a:p/>
          </p:txBody>
        </p:sp>
        <p:sp>
          <p:nvSpPr>
            <p:cNvPr id="41" name="pl41"/>
            <p:cNvSpPr/>
            <p:nvPr/>
          </p:nvSpPr>
          <p:spPr>
            <a:xfrm>
              <a:off x="7909803" y="1686792"/>
              <a:ext cx="251619" cy="65797"/>
            </a:xfrm>
            <a:custGeom>
              <a:avLst/>
              <a:pathLst>
                <a:path w="251619" h="65797">
                  <a:moveTo>
                    <a:pt x="251619" y="65797"/>
                  </a:moveTo>
                  <a:lnTo>
                    <a:pt x="0" y="0"/>
                  </a:lnTo>
                </a:path>
              </a:pathLst>
            </a:custGeom>
          </p:spPr>
          <p:txBody>
            <a:bodyPr/>
            <a:lstStyle/>
            <a:p/>
          </p:txBody>
        </p:sp>
        <p:sp>
          <p:nvSpPr>
            <p:cNvPr id="42" name="pl42"/>
            <p:cNvSpPr/>
            <p:nvPr/>
          </p:nvSpPr>
          <p:spPr>
            <a:xfrm>
              <a:off x="7911730" y="2122949"/>
              <a:ext cx="249692" cy="3"/>
            </a:xfrm>
            <a:custGeom>
              <a:avLst/>
              <a:pathLst>
                <a:path w="249692" h="3">
                  <a:moveTo>
                    <a:pt x="249692" y="3"/>
                  </a:moveTo>
                  <a:lnTo>
                    <a:pt x="0" y="0"/>
                  </a:lnTo>
                </a:path>
              </a:pathLst>
            </a:custGeom>
          </p:spPr>
          <p:txBody>
            <a:bodyPr/>
            <a:lstStyle/>
            <a:p/>
          </p:txBody>
        </p:sp>
        <p:sp>
          <p:nvSpPr>
            <p:cNvPr id="43" name="pg43"/>
            <p:cNvSpPr/>
            <p:nvPr/>
          </p:nvSpPr>
          <p:spPr>
            <a:xfrm>
              <a:off x="8092843" y="112518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16602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92%</a:t>
              </a:r>
            </a:p>
          </p:txBody>
        </p:sp>
        <p:sp>
          <p:nvSpPr>
            <p:cNvPr id="45" name="pg45"/>
            <p:cNvSpPr/>
            <p:nvPr/>
          </p:nvSpPr>
          <p:spPr>
            <a:xfrm>
              <a:off x="8092843" y="139813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143897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90%</a:t>
              </a:r>
            </a:p>
          </p:txBody>
        </p:sp>
        <p:sp>
          <p:nvSpPr>
            <p:cNvPr id="47" name="pg47"/>
            <p:cNvSpPr/>
            <p:nvPr/>
          </p:nvSpPr>
          <p:spPr>
            <a:xfrm>
              <a:off x="8092843" y="1671983"/>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712824"/>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84%</a:t>
              </a:r>
            </a:p>
          </p:txBody>
        </p:sp>
        <p:sp>
          <p:nvSpPr>
            <p:cNvPr id="49" name="pg49"/>
            <p:cNvSpPr/>
            <p:nvPr/>
          </p:nvSpPr>
          <p:spPr>
            <a:xfrm>
              <a:off x="8092843" y="203196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07280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73%</a:t>
              </a:r>
            </a:p>
          </p:txBody>
        </p:sp>
        <p:sp>
          <p:nvSpPr>
            <p:cNvPr id="51" name="pg51"/>
            <p:cNvSpPr/>
            <p:nvPr/>
          </p:nvSpPr>
          <p:spPr>
            <a:xfrm>
              <a:off x="1151407" y="160762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7127" y="165143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86</a:t>
              </a:r>
            </a:p>
          </p:txBody>
        </p:sp>
        <p:sp>
          <p:nvSpPr>
            <p:cNvPr id="53" name="pg53"/>
            <p:cNvSpPr/>
            <p:nvPr/>
          </p:nvSpPr>
          <p:spPr>
            <a:xfrm>
              <a:off x="4912032" y="144611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4957752" y="14899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90</a:t>
              </a:r>
            </a:p>
          </p:txBody>
        </p:sp>
        <p:sp>
          <p:nvSpPr>
            <p:cNvPr id="55" name="pg55"/>
            <p:cNvSpPr/>
            <p:nvPr/>
          </p:nvSpPr>
          <p:spPr>
            <a:xfrm>
              <a:off x="4196365" y="313751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242085" y="318126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43</a:t>
              </a:r>
            </a:p>
          </p:txBody>
        </p:sp>
        <p:sp>
          <p:nvSpPr>
            <p:cNvPr id="57" name="pg57"/>
            <p:cNvSpPr/>
            <p:nvPr/>
          </p:nvSpPr>
          <p:spPr>
            <a:xfrm>
              <a:off x="4465351" y="157660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4511071" y="16204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82</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68498" y="580629"/>
              <a:ext cx="354123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Ireland,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Ireland has all 4 of the  SDG vaccines.
In 2024, Ireland had achieved at least 90% coverage of 2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93% between 2023 and 2024.
• DTP3 coverage declined 1 percentage point from 93% in 2023 to 92% in 2024.
• There were there were approximately the same number of zero-dose children in 2024. This leaves 4,000 children without vaccination, vulnerable to vaccine-preventable diseases and a further &lt;1,000 with incomplete protection.
• Ireland accounted for 1.1% of zero-dose children in Non-programme and &lt;0.1% of zero-dose children globally.
• MCV1 coverage increased 1 percentage point from 89% in 2023 to 90% in 2024. There were 5,000 children who missed out on the first measles vaccination.
• MCV2 coverage increased 1 percentage point from 89% in 2023 to 90% in 2024.
• Last dose coverage of HPV vaccination (HPVc) among girls decreased from 81% to 73%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Ireland,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1957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Ireland.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DAPMHHIV-502652578-1605260</_dlc_DocId>
    <_dlc_DocIdUrl xmlns="9e17fbd9-fb4c-4d20-9ec4-18aa77a91b0d">
      <Url>https://unicef.sharepoint.com/teams/DAPM-Health-HIV/_layouts/15/DocIdRedir.aspx?ID=DAPMHHIV-502652578-1605260</Url>
      <Description>DAPMHHIV-502652578-1605260</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2025-07-14T15:39:01Z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9156c2cc-e893-4ebc-b5ec-b670fcf87dc5</vt:lpwstr>
  </property>
  <property fmtid="{D5CDD505-2E9C-101B-9397-08002B2CF9AE}" pid="4" name="MediaServiceImageTags">
    <vt:lpwstr/>
  </property>
</Properties>
</file>