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656c426ec2dd1b1948a22504e059772d8f4b8f8.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4"/>
            </a:xfrm>
            <a:custGeom>
              <a:avLst/>
              <a:pathLst>
                <a:path w="6444618" h="798054">
                  <a:moveTo>
                    <a:pt x="0" y="0"/>
                  </a:moveTo>
                  <a:lnTo>
                    <a:pt x="268525" y="39902"/>
                  </a:lnTo>
                  <a:lnTo>
                    <a:pt x="537051" y="0"/>
                  </a:lnTo>
                  <a:lnTo>
                    <a:pt x="805577" y="0"/>
                  </a:lnTo>
                  <a:lnTo>
                    <a:pt x="1074103" y="478832"/>
                  </a:lnTo>
                  <a:lnTo>
                    <a:pt x="1342628" y="0"/>
                  </a:lnTo>
                  <a:lnTo>
                    <a:pt x="1611154" y="79805"/>
                  </a:lnTo>
                  <a:lnTo>
                    <a:pt x="1879680" y="39902"/>
                  </a:lnTo>
                  <a:lnTo>
                    <a:pt x="2148206" y="0"/>
                  </a:lnTo>
                  <a:lnTo>
                    <a:pt x="2416732" y="0"/>
                  </a:lnTo>
                  <a:lnTo>
                    <a:pt x="2685257" y="0"/>
                  </a:lnTo>
                  <a:lnTo>
                    <a:pt x="2953783" y="39902"/>
                  </a:lnTo>
                  <a:lnTo>
                    <a:pt x="3222309" y="0"/>
                  </a:lnTo>
                  <a:lnTo>
                    <a:pt x="3490835" y="0"/>
                  </a:lnTo>
                  <a:lnTo>
                    <a:pt x="3759360" y="79805"/>
                  </a:lnTo>
                  <a:lnTo>
                    <a:pt x="4027886" y="199513"/>
                  </a:lnTo>
                  <a:lnTo>
                    <a:pt x="4296412" y="39902"/>
                  </a:lnTo>
                  <a:lnTo>
                    <a:pt x="4564938" y="39902"/>
                  </a:lnTo>
                  <a:lnTo>
                    <a:pt x="4833464" y="119708"/>
                  </a:lnTo>
                  <a:lnTo>
                    <a:pt x="5101989" y="199513"/>
                  </a:lnTo>
                  <a:lnTo>
                    <a:pt x="5370515" y="798054"/>
                  </a:lnTo>
                  <a:lnTo>
                    <a:pt x="5639041" y="598540"/>
                  </a:lnTo>
                  <a:lnTo>
                    <a:pt x="5907567" y="798054"/>
                  </a:lnTo>
                  <a:lnTo>
                    <a:pt x="6176092" y="279319"/>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077373"/>
            </a:xfrm>
            <a:custGeom>
              <a:avLst/>
              <a:pathLst>
                <a:path w="6444618" h="1077373">
                  <a:moveTo>
                    <a:pt x="0" y="79805"/>
                  </a:moveTo>
                  <a:lnTo>
                    <a:pt x="268525" y="119708"/>
                  </a:lnTo>
                  <a:lnTo>
                    <a:pt x="537051" y="39902"/>
                  </a:lnTo>
                  <a:lnTo>
                    <a:pt x="805577" y="79805"/>
                  </a:lnTo>
                  <a:lnTo>
                    <a:pt x="1074103" y="638443"/>
                  </a:lnTo>
                  <a:lnTo>
                    <a:pt x="1342628" y="0"/>
                  </a:lnTo>
                  <a:lnTo>
                    <a:pt x="1611154" y="319221"/>
                  </a:lnTo>
                  <a:lnTo>
                    <a:pt x="1879680" y="119708"/>
                  </a:lnTo>
                  <a:lnTo>
                    <a:pt x="2148206" y="0"/>
                  </a:lnTo>
                  <a:lnTo>
                    <a:pt x="2416732" y="0"/>
                  </a:lnTo>
                  <a:lnTo>
                    <a:pt x="2685257" y="79805"/>
                  </a:lnTo>
                  <a:lnTo>
                    <a:pt x="2953783" y="159610"/>
                  </a:lnTo>
                  <a:lnTo>
                    <a:pt x="3222309" y="79805"/>
                  </a:lnTo>
                  <a:lnTo>
                    <a:pt x="3490835" y="79805"/>
                  </a:lnTo>
                  <a:lnTo>
                    <a:pt x="3759360" y="79805"/>
                  </a:lnTo>
                  <a:lnTo>
                    <a:pt x="4027886" y="279319"/>
                  </a:lnTo>
                  <a:lnTo>
                    <a:pt x="4296412" y="119708"/>
                  </a:lnTo>
                  <a:lnTo>
                    <a:pt x="4564938" y="119708"/>
                  </a:lnTo>
                  <a:lnTo>
                    <a:pt x="4833464" y="159610"/>
                  </a:lnTo>
                  <a:lnTo>
                    <a:pt x="5101989" y="199513"/>
                  </a:lnTo>
                  <a:lnTo>
                    <a:pt x="5370515" y="1077373"/>
                  </a:lnTo>
                  <a:lnTo>
                    <a:pt x="5639041" y="877859"/>
                  </a:lnTo>
                  <a:lnTo>
                    <a:pt x="5907567" y="877859"/>
                  </a:lnTo>
                  <a:lnTo>
                    <a:pt x="6176092" y="518735"/>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157178"/>
            </a:xfrm>
            <a:custGeom>
              <a:avLst/>
              <a:pathLst>
                <a:path w="6444618" h="1157178">
                  <a:moveTo>
                    <a:pt x="0" y="279319"/>
                  </a:moveTo>
                  <a:lnTo>
                    <a:pt x="268525" y="0"/>
                  </a:lnTo>
                  <a:lnTo>
                    <a:pt x="537051" y="119708"/>
                  </a:lnTo>
                  <a:lnTo>
                    <a:pt x="805577" y="0"/>
                  </a:lnTo>
                  <a:lnTo>
                    <a:pt x="1074103" y="997568"/>
                  </a:lnTo>
                  <a:lnTo>
                    <a:pt x="1342628" y="0"/>
                  </a:lnTo>
                  <a:lnTo>
                    <a:pt x="1611154" y="39902"/>
                  </a:lnTo>
                  <a:lnTo>
                    <a:pt x="1879680" y="39902"/>
                  </a:lnTo>
                  <a:lnTo>
                    <a:pt x="2148206" y="0"/>
                  </a:lnTo>
                  <a:lnTo>
                    <a:pt x="2416732" y="39902"/>
                  </a:lnTo>
                  <a:lnTo>
                    <a:pt x="2685257" y="159610"/>
                  </a:lnTo>
                  <a:lnTo>
                    <a:pt x="2953783" y="159610"/>
                  </a:lnTo>
                  <a:lnTo>
                    <a:pt x="3222309" y="199513"/>
                  </a:lnTo>
                  <a:lnTo>
                    <a:pt x="3490835" y="199513"/>
                  </a:lnTo>
                  <a:lnTo>
                    <a:pt x="3759360" y="199513"/>
                  </a:lnTo>
                  <a:lnTo>
                    <a:pt x="4027886" y="0"/>
                  </a:lnTo>
                  <a:lnTo>
                    <a:pt x="4296412" y="159610"/>
                  </a:lnTo>
                  <a:lnTo>
                    <a:pt x="4564938" y="558638"/>
                  </a:lnTo>
                  <a:lnTo>
                    <a:pt x="4833464" y="598540"/>
                  </a:lnTo>
                  <a:lnTo>
                    <a:pt x="5101989" y="199513"/>
                  </a:lnTo>
                  <a:lnTo>
                    <a:pt x="5370515" y="638443"/>
                  </a:lnTo>
                  <a:lnTo>
                    <a:pt x="5639041" y="1157178"/>
                  </a:lnTo>
                  <a:lnTo>
                    <a:pt x="5907567" y="917762"/>
                  </a:lnTo>
                  <a:lnTo>
                    <a:pt x="6176092" y="678346"/>
                  </a:lnTo>
                  <a:lnTo>
                    <a:pt x="6444618" y="638443"/>
                  </a:lnTo>
                </a:path>
              </a:pathLst>
            </a:custGeom>
            <a:ln w="27101" cap="flat">
              <a:solidFill>
                <a:srgbClr val="00BFC4">
                  <a:alpha val="100000"/>
                </a:srgbClr>
              </a:solidFill>
              <a:prstDash val="solid"/>
              <a:round/>
            </a:ln>
          </p:spPr>
          <p:txBody>
            <a:bodyPr/>
            <a:lstStyle/>
            <a:p/>
          </p:txBody>
        </p:sp>
        <p:sp>
          <p:nvSpPr>
            <p:cNvPr id="30" name="pl30"/>
            <p:cNvSpPr/>
            <p:nvPr/>
          </p:nvSpPr>
          <p:spPr>
            <a:xfrm>
              <a:off x="1985330" y="1597931"/>
              <a:ext cx="5907567" cy="1476400"/>
            </a:xfrm>
            <a:custGeom>
              <a:avLst/>
              <a:pathLst>
                <a:path w="5907567" h="1476400">
                  <a:moveTo>
                    <a:pt x="0" y="718249"/>
                  </a:moveTo>
                  <a:lnTo>
                    <a:pt x="268525" y="957665"/>
                  </a:lnTo>
                  <a:lnTo>
                    <a:pt x="537051" y="1236984"/>
                  </a:lnTo>
                  <a:lnTo>
                    <a:pt x="805577" y="438929"/>
                  </a:lnTo>
                  <a:lnTo>
                    <a:pt x="1074103" y="199513"/>
                  </a:lnTo>
                  <a:lnTo>
                    <a:pt x="1342628" y="239416"/>
                  </a:lnTo>
                  <a:lnTo>
                    <a:pt x="1611154" y="239416"/>
                  </a:lnTo>
                  <a:lnTo>
                    <a:pt x="1879680" y="558638"/>
                  </a:lnTo>
                  <a:lnTo>
                    <a:pt x="2148206" y="239416"/>
                  </a:lnTo>
                  <a:lnTo>
                    <a:pt x="2416732" y="279319"/>
                  </a:lnTo>
                  <a:lnTo>
                    <a:pt x="2685257" y="678346"/>
                  </a:lnTo>
                  <a:lnTo>
                    <a:pt x="2953783" y="279319"/>
                  </a:lnTo>
                  <a:lnTo>
                    <a:pt x="3222309" y="0"/>
                  </a:lnTo>
                  <a:lnTo>
                    <a:pt x="3490835" y="119708"/>
                  </a:lnTo>
                  <a:lnTo>
                    <a:pt x="3759360" y="279319"/>
                  </a:lnTo>
                  <a:lnTo>
                    <a:pt x="4027886" y="518735"/>
                  </a:lnTo>
                  <a:lnTo>
                    <a:pt x="4296412" y="718249"/>
                  </a:lnTo>
                  <a:lnTo>
                    <a:pt x="4564938" y="399027"/>
                  </a:lnTo>
                  <a:lnTo>
                    <a:pt x="4833464" y="518735"/>
                  </a:lnTo>
                  <a:lnTo>
                    <a:pt x="5101989" y="1476400"/>
                  </a:lnTo>
                  <a:lnTo>
                    <a:pt x="5370515" y="957665"/>
                  </a:lnTo>
                  <a:lnTo>
                    <a:pt x="5639041" y="319221"/>
                  </a:lnTo>
                  <a:lnTo>
                    <a:pt x="5907567" y="99756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1867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571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22778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529" y="1564626"/>
              <a:ext cx="253893" cy="114471"/>
            </a:xfrm>
            <a:custGeom>
              <a:avLst/>
              <a:pathLst>
                <a:path w="253893" h="114471">
                  <a:moveTo>
                    <a:pt x="253893" y="114471"/>
                  </a:moveTo>
                  <a:lnTo>
                    <a:pt x="0" y="0"/>
                  </a:lnTo>
                </a:path>
              </a:pathLst>
            </a:custGeom>
          </p:spPr>
          <p:txBody>
            <a:bodyPr/>
            <a:lstStyle/>
            <a:p/>
          </p:txBody>
        </p:sp>
        <p:sp>
          <p:nvSpPr>
            <p:cNvPr id="41" name="pl41"/>
            <p:cNvSpPr/>
            <p:nvPr/>
          </p:nvSpPr>
          <p:spPr>
            <a:xfrm>
              <a:off x="7907905" y="1445266"/>
              <a:ext cx="253517" cy="106460"/>
            </a:xfrm>
            <a:custGeom>
              <a:avLst/>
              <a:pathLst>
                <a:path w="253517" h="106460">
                  <a:moveTo>
                    <a:pt x="253517" y="0"/>
                  </a:moveTo>
                  <a:lnTo>
                    <a:pt x="0" y="106460"/>
                  </a:lnTo>
                </a:path>
              </a:pathLst>
            </a:custGeom>
          </p:spPr>
          <p:txBody>
            <a:bodyPr/>
            <a:lstStyle/>
            <a:p/>
          </p:txBody>
        </p:sp>
        <p:sp>
          <p:nvSpPr>
            <p:cNvPr id="42" name="pl42"/>
            <p:cNvSpPr/>
            <p:nvPr/>
          </p:nvSpPr>
          <p:spPr>
            <a:xfrm>
              <a:off x="7911260" y="1958308"/>
              <a:ext cx="250162" cy="17053"/>
            </a:xfrm>
            <a:custGeom>
              <a:avLst/>
              <a:pathLst>
                <a:path w="250162" h="17053">
                  <a:moveTo>
                    <a:pt x="250162" y="17053"/>
                  </a:moveTo>
                  <a:lnTo>
                    <a:pt x="0" y="0"/>
                  </a:lnTo>
                </a:path>
              </a:pathLst>
            </a:custGeom>
          </p:spPr>
          <p:txBody>
            <a:bodyPr/>
            <a:lstStyle/>
            <a:p/>
          </p:txBody>
        </p:sp>
        <p:sp>
          <p:nvSpPr>
            <p:cNvPr id="43" name="pl43"/>
            <p:cNvSpPr/>
            <p:nvPr/>
          </p:nvSpPr>
          <p:spPr>
            <a:xfrm>
              <a:off x="7911385" y="2595500"/>
              <a:ext cx="250038" cy="2"/>
            </a:xfrm>
            <a:custGeom>
              <a:avLst/>
              <a:pathLst>
                <a:path w="250038" h="2">
                  <a:moveTo>
                    <a:pt x="250038" y="2"/>
                  </a:moveTo>
                  <a:lnTo>
                    <a:pt x="0" y="0"/>
                  </a:lnTo>
                </a:path>
              </a:pathLst>
            </a:custGeom>
          </p:spPr>
          <p:txBody>
            <a:bodyPr/>
            <a:lstStyle/>
            <a:p/>
          </p:txBody>
        </p:sp>
        <p:sp>
          <p:nvSpPr>
            <p:cNvPr id="44" name="pg44"/>
            <p:cNvSpPr/>
            <p:nvPr/>
          </p:nvSpPr>
          <p:spPr>
            <a:xfrm>
              <a:off x="8092843" y="16080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6489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6" name="pg46"/>
            <p:cNvSpPr/>
            <p:nvPr/>
          </p:nvSpPr>
          <p:spPr>
            <a:xfrm>
              <a:off x="8092843" y="13352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7610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48" name="pg48"/>
            <p:cNvSpPr/>
            <p:nvPr/>
          </p:nvSpPr>
          <p:spPr>
            <a:xfrm>
              <a:off x="8092843" y="18845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2534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83%</a:t>
              </a:r>
            </a:p>
          </p:txBody>
        </p:sp>
        <p:sp>
          <p:nvSpPr>
            <p:cNvPr id="50" name="pg50"/>
            <p:cNvSpPr/>
            <p:nvPr/>
          </p:nvSpPr>
          <p:spPr>
            <a:xfrm>
              <a:off x="8092843" y="250451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54535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314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Grenada,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3 vaccines increased coverage, 1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2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07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18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856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11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1497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878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91756"/>
              <a:ext cx="249522" cy="81883"/>
            </a:xfrm>
            <a:prstGeom prst="rect">
              <a:avLst/>
            </a:prstGeom>
            <a:solidFill>
              <a:srgbClr val="1CABE2">
                <a:alpha val="100000"/>
              </a:srgbClr>
            </a:solidFill>
          </p:spPr>
          <p:txBody>
            <a:bodyPr/>
            <a:lstStyle/>
            <a:p/>
          </p:txBody>
        </p:sp>
        <p:sp>
          <p:nvSpPr>
            <p:cNvPr id="24" name="rc24"/>
            <p:cNvSpPr/>
            <p:nvPr/>
          </p:nvSpPr>
          <p:spPr>
            <a:xfrm>
              <a:off x="1573521" y="3714183"/>
              <a:ext cx="249522" cy="159456"/>
            </a:xfrm>
            <a:prstGeom prst="rect">
              <a:avLst/>
            </a:prstGeom>
            <a:solidFill>
              <a:srgbClr val="1CABE2">
                <a:alpha val="100000"/>
              </a:srgbClr>
            </a:solidFill>
          </p:spPr>
          <p:txBody>
            <a:bodyPr/>
            <a:lstStyle/>
            <a:p/>
          </p:txBody>
        </p:sp>
        <p:sp>
          <p:nvSpPr>
            <p:cNvPr id="25" name="rc25"/>
            <p:cNvSpPr/>
            <p:nvPr/>
          </p:nvSpPr>
          <p:spPr>
            <a:xfrm>
              <a:off x="1850769" y="3796066"/>
              <a:ext cx="249522" cy="77573"/>
            </a:xfrm>
            <a:prstGeom prst="rect">
              <a:avLst/>
            </a:prstGeom>
            <a:solidFill>
              <a:srgbClr val="1CABE2">
                <a:alpha val="100000"/>
              </a:srgbClr>
            </a:solidFill>
          </p:spPr>
          <p:txBody>
            <a:bodyPr/>
            <a:lstStyle/>
            <a:p/>
          </p:txBody>
        </p:sp>
        <p:sp>
          <p:nvSpPr>
            <p:cNvPr id="26" name="rc26"/>
            <p:cNvSpPr/>
            <p:nvPr/>
          </p:nvSpPr>
          <p:spPr>
            <a:xfrm>
              <a:off x="2128016" y="3796066"/>
              <a:ext cx="249522" cy="77573"/>
            </a:xfrm>
            <a:prstGeom prst="rect">
              <a:avLst/>
            </a:prstGeom>
            <a:solidFill>
              <a:srgbClr val="1CABE2">
                <a:alpha val="100000"/>
              </a:srgbClr>
            </a:solidFill>
          </p:spPr>
          <p:txBody>
            <a:bodyPr/>
            <a:lstStyle/>
            <a:p/>
          </p:txBody>
        </p:sp>
        <p:sp>
          <p:nvSpPr>
            <p:cNvPr id="27" name="rc27"/>
            <p:cNvSpPr/>
            <p:nvPr/>
          </p:nvSpPr>
          <p:spPr>
            <a:xfrm>
              <a:off x="2405264" y="2839324"/>
              <a:ext cx="249522" cy="1034315"/>
            </a:xfrm>
            <a:prstGeom prst="rect">
              <a:avLst/>
            </a:prstGeom>
            <a:solidFill>
              <a:srgbClr val="1CABE2">
                <a:alpha val="100000"/>
              </a:srgbClr>
            </a:solidFill>
          </p:spPr>
          <p:txBody>
            <a:bodyPr/>
            <a:lstStyle/>
            <a:p/>
          </p:txBody>
        </p:sp>
        <p:sp>
          <p:nvSpPr>
            <p:cNvPr id="28" name="rc28"/>
            <p:cNvSpPr/>
            <p:nvPr/>
          </p:nvSpPr>
          <p:spPr>
            <a:xfrm>
              <a:off x="2682512" y="3796066"/>
              <a:ext cx="249522" cy="77573"/>
            </a:xfrm>
            <a:prstGeom prst="rect">
              <a:avLst/>
            </a:prstGeom>
            <a:solidFill>
              <a:srgbClr val="1CABE2">
                <a:alpha val="100000"/>
              </a:srgbClr>
            </a:solidFill>
          </p:spPr>
          <p:txBody>
            <a:bodyPr/>
            <a:lstStyle/>
            <a:p/>
          </p:txBody>
        </p:sp>
        <p:sp>
          <p:nvSpPr>
            <p:cNvPr id="29" name="rc29"/>
            <p:cNvSpPr/>
            <p:nvPr/>
          </p:nvSpPr>
          <p:spPr>
            <a:xfrm>
              <a:off x="2959759" y="3636609"/>
              <a:ext cx="249522" cy="237030"/>
            </a:xfrm>
            <a:prstGeom prst="rect">
              <a:avLst/>
            </a:prstGeom>
            <a:solidFill>
              <a:srgbClr val="1CABE2">
                <a:alpha val="100000"/>
              </a:srgbClr>
            </a:solidFill>
          </p:spPr>
          <p:txBody>
            <a:bodyPr/>
            <a:lstStyle/>
            <a:p/>
          </p:txBody>
        </p:sp>
        <p:sp>
          <p:nvSpPr>
            <p:cNvPr id="30" name="rc30"/>
            <p:cNvSpPr/>
            <p:nvPr/>
          </p:nvSpPr>
          <p:spPr>
            <a:xfrm>
              <a:off x="3237007" y="3714183"/>
              <a:ext cx="249522" cy="159456"/>
            </a:xfrm>
            <a:prstGeom prst="rect">
              <a:avLst/>
            </a:prstGeom>
            <a:solidFill>
              <a:srgbClr val="1CABE2">
                <a:alpha val="100000"/>
              </a:srgbClr>
            </a:solidFill>
          </p:spPr>
          <p:txBody>
            <a:bodyPr/>
            <a:lstStyle/>
            <a:p/>
          </p:txBody>
        </p:sp>
        <p:sp>
          <p:nvSpPr>
            <p:cNvPr id="31" name="rc31"/>
            <p:cNvSpPr/>
            <p:nvPr/>
          </p:nvSpPr>
          <p:spPr>
            <a:xfrm>
              <a:off x="3514255" y="3796066"/>
              <a:ext cx="249522" cy="77573"/>
            </a:xfrm>
            <a:prstGeom prst="rect">
              <a:avLst/>
            </a:prstGeom>
            <a:solidFill>
              <a:srgbClr val="1CABE2">
                <a:alpha val="100000"/>
              </a:srgbClr>
            </a:solidFill>
          </p:spPr>
          <p:txBody>
            <a:bodyPr/>
            <a:lstStyle/>
            <a:p/>
          </p:txBody>
        </p:sp>
        <p:sp>
          <p:nvSpPr>
            <p:cNvPr id="32" name="rc32"/>
            <p:cNvSpPr/>
            <p:nvPr/>
          </p:nvSpPr>
          <p:spPr>
            <a:xfrm>
              <a:off x="3791502" y="3796066"/>
              <a:ext cx="249522" cy="77573"/>
            </a:xfrm>
            <a:prstGeom prst="rect">
              <a:avLst/>
            </a:prstGeom>
            <a:solidFill>
              <a:srgbClr val="1CABE2">
                <a:alpha val="100000"/>
              </a:srgbClr>
            </a:solidFill>
          </p:spPr>
          <p:txBody>
            <a:bodyPr/>
            <a:lstStyle/>
            <a:p/>
          </p:txBody>
        </p:sp>
        <p:sp>
          <p:nvSpPr>
            <p:cNvPr id="33" name="rc33"/>
            <p:cNvSpPr/>
            <p:nvPr/>
          </p:nvSpPr>
          <p:spPr>
            <a:xfrm>
              <a:off x="4068750" y="3796066"/>
              <a:ext cx="249522" cy="77573"/>
            </a:xfrm>
            <a:prstGeom prst="rect">
              <a:avLst/>
            </a:prstGeom>
            <a:solidFill>
              <a:srgbClr val="1CABE2">
                <a:alpha val="100000"/>
              </a:srgbClr>
            </a:solidFill>
          </p:spPr>
          <p:txBody>
            <a:bodyPr/>
            <a:lstStyle/>
            <a:p/>
          </p:txBody>
        </p:sp>
        <p:sp>
          <p:nvSpPr>
            <p:cNvPr id="34" name="rc34"/>
            <p:cNvSpPr/>
            <p:nvPr/>
          </p:nvSpPr>
          <p:spPr>
            <a:xfrm>
              <a:off x="4345998" y="3718492"/>
              <a:ext cx="249522" cy="155147"/>
            </a:xfrm>
            <a:prstGeom prst="rect">
              <a:avLst/>
            </a:prstGeom>
            <a:solidFill>
              <a:srgbClr val="1CABE2">
                <a:alpha val="100000"/>
              </a:srgbClr>
            </a:solidFill>
          </p:spPr>
          <p:txBody>
            <a:bodyPr/>
            <a:lstStyle/>
            <a:p/>
          </p:txBody>
        </p:sp>
        <p:sp>
          <p:nvSpPr>
            <p:cNvPr id="35" name="rc35"/>
            <p:cNvSpPr/>
            <p:nvPr/>
          </p:nvSpPr>
          <p:spPr>
            <a:xfrm>
              <a:off x="4623245" y="3796066"/>
              <a:ext cx="249522" cy="77573"/>
            </a:xfrm>
            <a:prstGeom prst="rect">
              <a:avLst/>
            </a:prstGeom>
            <a:solidFill>
              <a:srgbClr val="1CABE2">
                <a:alpha val="100000"/>
              </a:srgbClr>
            </a:solidFill>
          </p:spPr>
          <p:txBody>
            <a:bodyPr/>
            <a:lstStyle/>
            <a:p/>
          </p:txBody>
        </p:sp>
        <p:sp>
          <p:nvSpPr>
            <p:cNvPr id="36" name="rc36"/>
            <p:cNvSpPr/>
            <p:nvPr/>
          </p:nvSpPr>
          <p:spPr>
            <a:xfrm>
              <a:off x="4900493" y="3800376"/>
              <a:ext cx="249522" cy="73263"/>
            </a:xfrm>
            <a:prstGeom prst="rect">
              <a:avLst/>
            </a:prstGeom>
            <a:solidFill>
              <a:srgbClr val="1CABE2">
                <a:alpha val="100000"/>
              </a:srgbClr>
            </a:solidFill>
          </p:spPr>
          <p:txBody>
            <a:bodyPr/>
            <a:lstStyle/>
            <a:p/>
          </p:txBody>
        </p:sp>
        <p:sp>
          <p:nvSpPr>
            <p:cNvPr id="37" name="rc37"/>
            <p:cNvSpPr/>
            <p:nvPr/>
          </p:nvSpPr>
          <p:spPr>
            <a:xfrm>
              <a:off x="5177741" y="3662467"/>
              <a:ext cx="249522" cy="211172"/>
            </a:xfrm>
            <a:prstGeom prst="rect">
              <a:avLst/>
            </a:prstGeom>
            <a:solidFill>
              <a:srgbClr val="1CABE2">
                <a:alpha val="100000"/>
              </a:srgbClr>
            </a:solidFill>
          </p:spPr>
          <p:txBody>
            <a:bodyPr/>
            <a:lstStyle/>
            <a:p/>
          </p:txBody>
        </p:sp>
        <p:sp>
          <p:nvSpPr>
            <p:cNvPr id="38" name="rc38"/>
            <p:cNvSpPr/>
            <p:nvPr/>
          </p:nvSpPr>
          <p:spPr>
            <a:xfrm>
              <a:off x="5454988" y="3468533"/>
              <a:ext cx="249522" cy="405106"/>
            </a:xfrm>
            <a:prstGeom prst="rect">
              <a:avLst/>
            </a:prstGeom>
            <a:solidFill>
              <a:srgbClr val="1CABE2">
                <a:alpha val="100000"/>
              </a:srgbClr>
            </a:solidFill>
          </p:spPr>
          <p:txBody>
            <a:bodyPr/>
            <a:lstStyle/>
            <a:p/>
          </p:txBody>
        </p:sp>
        <p:sp>
          <p:nvSpPr>
            <p:cNvPr id="39" name="rc39"/>
            <p:cNvSpPr/>
            <p:nvPr/>
          </p:nvSpPr>
          <p:spPr>
            <a:xfrm>
              <a:off x="5732236" y="3744350"/>
              <a:ext cx="249522" cy="129289"/>
            </a:xfrm>
            <a:prstGeom prst="rect">
              <a:avLst/>
            </a:prstGeom>
            <a:solidFill>
              <a:srgbClr val="1CABE2">
                <a:alpha val="100000"/>
              </a:srgbClr>
            </a:solidFill>
          </p:spPr>
          <p:txBody>
            <a:bodyPr/>
            <a:lstStyle/>
            <a:p/>
          </p:txBody>
        </p:sp>
        <p:sp>
          <p:nvSpPr>
            <p:cNvPr id="40" name="rc40"/>
            <p:cNvSpPr/>
            <p:nvPr/>
          </p:nvSpPr>
          <p:spPr>
            <a:xfrm>
              <a:off x="6009484" y="3757279"/>
              <a:ext cx="249522" cy="116360"/>
            </a:xfrm>
            <a:prstGeom prst="rect">
              <a:avLst/>
            </a:prstGeom>
            <a:solidFill>
              <a:srgbClr val="1CABE2">
                <a:alpha val="100000"/>
              </a:srgbClr>
            </a:solidFill>
          </p:spPr>
          <p:txBody>
            <a:bodyPr/>
            <a:lstStyle/>
            <a:p/>
          </p:txBody>
        </p:sp>
        <p:sp>
          <p:nvSpPr>
            <p:cNvPr id="41" name="rc41"/>
            <p:cNvSpPr/>
            <p:nvPr/>
          </p:nvSpPr>
          <p:spPr>
            <a:xfrm>
              <a:off x="6286731" y="3627990"/>
              <a:ext cx="249522" cy="245649"/>
            </a:xfrm>
            <a:prstGeom prst="rect">
              <a:avLst/>
            </a:prstGeom>
            <a:solidFill>
              <a:srgbClr val="1CABE2">
                <a:alpha val="100000"/>
              </a:srgbClr>
            </a:solidFill>
          </p:spPr>
          <p:txBody>
            <a:bodyPr/>
            <a:lstStyle/>
            <a:p/>
          </p:txBody>
        </p:sp>
        <p:sp>
          <p:nvSpPr>
            <p:cNvPr id="42" name="rc42"/>
            <p:cNvSpPr/>
            <p:nvPr/>
          </p:nvSpPr>
          <p:spPr>
            <a:xfrm>
              <a:off x="6563979" y="3503010"/>
              <a:ext cx="249522" cy="370629"/>
            </a:xfrm>
            <a:prstGeom prst="rect">
              <a:avLst/>
            </a:prstGeom>
            <a:solidFill>
              <a:srgbClr val="1CABE2">
                <a:alpha val="100000"/>
              </a:srgbClr>
            </a:solidFill>
          </p:spPr>
          <p:txBody>
            <a:bodyPr/>
            <a:lstStyle/>
            <a:p/>
          </p:txBody>
        </p:sp>
        <p:sp>
          <p:nvSpPr>
            <p:cNvPr id="43" name="rc43"/>
            <p:cNvSpPr/>
            <p:nvPr/>
          </p:nvSpPr>
          <p:spPr>
            <a:xfrm>
              <a:off x="6841227" y="2589365"/>
              <a:ext cx="249522" cy="1284274"/>
            </a:xfrm>
            <a:prstGeom prst="rect">
              <a:avLst/>
            </a:prstGeom>
            <a:solidFill>
              <a:srgbClr val="1CABE2">
                <a:alpha val="100000"/>
              </a:srgbClr>
            </a:solidFill>
          </p:spPr>
          <p:txBody>
            <a:bodyPr/>
            <a:lstStyle/>
            <a:p/>
          </p:txBody>
        </p:sp>
        <p:sp>
          <p:nvSpPr>
            <p:cNvPr id="44" name="rc44"/>
            <p:cNvSpPr/>
            <p:nvPr/>
          </p:nvSpPr>
          <p:spPr>
            <a:xfrm>
              <a:off x="7118474" y="2908279"/>
              <a:ext cx="249522" cy="965360"/>
            </a:xfrm>
            <a:prstGeom prst="rect">
              <a:avLst/>
            </a:prstGeom>
            <a:solidFill>
              <a:srgbClr val="1CABE2">
                <a:alpha val="100000"/>
              </a:srgbClr>
            </a:solidFill>
          </p:spPr>
          <p:txBody>
            <a:bodyPr/>
            <a:lstStyle/>
            <a:p/>
          </p:txBody>
        </p:sp>
        <p:sp>
          <p:nvSpPr>
            <p:cNvPr id="45" name="rc45"/>
            <p:cNvSpPr/>
            <p:nvPr/>
          </p:nvSpPr>
          <p:spPr>
            <a:xfrm>
              <a:off x="7395722" y="2623842"/>
              <a:ext cx="249522" cy="1249797"/>
            </a:xfrm>
            <a:prstGeom prst="rect">
              <a:avLst/>
            </a:prstGeom>
            <a:solidFill>
              <a:srgbClr val="1CABE2">
                <a:alpha val="100000"/>
              </a:srgbClr>
            </a:solidFill>
          </p:spPr>
          <p:txBody>
            <a:bodyPr/>
            <a:lstStyle/>
            <a:p/>
          </p:txBody>
        </p:sp>
        <p:sp>
          <p:nvSpPr>
            <p:cNvPr id="46" name="rc46"/>
            <p:cNvSpPr/>
            <p:nvPr/>
          </p:nvSpPr>
          <p:spPr>
            <a:xfrm>
              <a:off x="7672970" y="3408198"/>
              <a:ext cx="249522" cy="465441"/>
            </a:xfrm>
            <a:prstGeom prst="rect">
              <a:avLst/>
            </a:prstGeom>
            <a:solidFill>
              <a:srgbClr val="1CABE2">
                <a:alpha val="100000"/>
              </a:srgbClr>
            </a:solidFill>
          </p:spPr>
          <p:txBody>
            <a:bodyPr/>
            <a:lstStyle/>
            <a:p/>
          </p:txBody>
        </p:sp>
        <p:sp>
          <p:nvSpPr>
            <p:cNvPr id="47" name="rc47"/>
            <p:cNvSpPr/>
            <p:nvPr/>
          </p:nvSpPr>
          <p:spPr>
            <a:xfrm>
              <a:off x="7950217" y="3472842"/>
              <a:ext cx="249522" cy="400797"/>
            </a:xfrm>
            <a:prstGeom prst="rect">
              <a:avLst/>
            </a:prstGeom>
            <a:solidFill>
              <a:srgbClr val="1CABE2">
                <a:alpha val="100000"/>
              </a:srgbClr>
            </a:solidFill>
          </p:spPr>
          <p:txBody>
            <a:bodyPr/>
            <a:lstStyle/>
            <a:p/>
          </p:txBody>
        </p:sp>
        <p:sp>
          <p:nvSpPr>
            <p:cNvPr id="48" name="rc48"/>
            <p:cNvSpPr/>
            <p:nvPr/>
          </p:nvSpPr>
          <p:spPr>
            <a:xfrm>
              <a:off x="1296273" y="3632299"/>
              <a:ext cx="249522" cy="159456"/>
            </a:xfrm>
            <a:prstGeom prst="rect">
              <a:avLst/>
            </a:prstGeom>
            <a:solidFill>
              <a:srgbClr val="B3B3B3">
                <a:alpha val="100000"/>
              </a:srgbClr>
            </a:solidFill>
          </p:spPr>
          <p:txBody>
            <a:bodyPr/>
            <a:lstStyle/>
            <a:p/>
          </p:txBody>
        </p:sp>
        <p:sp>
          <p:nvSpPr>
            <p:cNvPr id="49" name="rc49"/>
            <p:cNvSpPr/>
            <p:nvPr/>
          </p:nvSpPr>
          <p:spPr>
            <a:xfrm>
              <a:off x="1573521" y="3554726"/>
              <a:ext cx="249522" cy="159456"/>
            </a:xfrm>
            <a:prstGeom prst="rect">
              <a:avLst/>
            </a:prstGeom>
            <a:solidFill>
              <a:srgbClr val="B3B3B3">
                <a:alpha val="100000"/>
              </a:srgbClr>
            </a:solidFill>
          </p:spPr>
          <p:txBody>
            <a:bodyPr/>
            <a:lstStyle/>
            <a:p/>
          </p:txBody>
        </p:sp>
        <p:sp>
          <p:nvSpPr>
            <p:cNvPr id="50" name="rc50"/>
            <p:cNvSpPr/>
            <p:nvPr/>
          </p:nvSpPr>
          <p:spPr>
            <a:xfrm>
              <a:off x="1850769" y="3714183"/>
              <a:ext cx="249522" cy="81883"/>
            </a:xfrm>
            <a:prstGeom prst="rect">
              <a:avLst/>
            </a:prstGeom>
            <a:solidFill>
              <a:srgbClr val="B3B3B3">
                <a:alpha val="100000"/>
              </a:srgbClr>
            </a:solidFill>
          </p:spPr>
          <p:txBody>
            <a:bodyPr/>
            <a:lstStyle/>
            <a:p/>
          </p:txBody>
        </p:sp>
        <p:sp>
          <p:nvSpPr>
            <p:cNvPr id="51" name="rc51"/>
            <p:cNvSpPr/>
            <p:nvPr/>
          </p:nvSpPr>
          <p:spPr>
            <a:xfrm>
              <a:off x="2128016" y="3636609"/>
              <a:ext cx="249522" cy="159456"/>
            </a:xfrm>
            <a:prstGeom prst="rect">
              <a:avLst/>
            </a:prstGeom>
            <a:solidFill>
              <a:srgbClr val="B3B3B3">
                <a:alpha val="100000"/>
              </a:srgbClr>
            </a:solidFill>
          </p:spPr>
          <p:txBody>
            <a:bodyPr/>
            <a:lstStyle/>
            <a:p/>
          </p:txBody>
        </p:sp>
        <p:sp>
          <p:nvSpPr>
            <p:cNvPr id="52" name="rc52"/>
            <p:cNvSpPr/>
            <p:nvPr/>
          </p:nvSpPr>
          <p:spPr>
            <a:xfrm>
              <a:off x="2405264" y="2524720"/>
              <a:ext cx="249522" cy="314604"/>
            </a:xfrm>
            <a:prstGeom prst="rect">
              <a:avLst/>
            </a:prstGeom>
            <a:solidFill>
              <a:srgbClr val="B3B3B3">
                <a:alpha val="100000"/>
              </a:srgbClr>
            </a:solidFill>
          </p:spPr>
          <p:txBody>
            <a:bodyPr/>
            <a:lstStyle/>
            <a:p/>
          </p:txBody>
        </p:sp>
        <p:sp>
          <p:nvSpPr>
            <p:cNvPr id="53" name="rc53"/>
            <p:cNvSpPr/>
            <p:nvPr/>
          </p:nvSpPr>
          <p:spPr>
            <a:xfrm>
              <a:off x="2682512" y="3796066"/>
              <a:ext cx="249522" cy="0"/>
            </a:xfrm>
            <a:prstGeom prst="rect">
              <a:avLst/>
            </a:prstGeom>
            <a:solidFill>
              <a:srgbClr val="B3B3B3">
                <a:alpha val="100000"/>
              </a:srgbClr>
            </a:solidFill>
          </p:spPr>
          <p:txBody>
            <a:bodyPr/>
            <a:lstStyle/>
            <a:p/>
          </p:txBody>
        </p:sp>
        <p:sp>
          <p:nvSpPr>
            <p:cNvPr id="54" name="rc54"/>
            <p:cNvSpPr/>
            <p:nvPr/>
          </p:nvSpPr>
          <p:spPr>
            <a:xfrm>
              <a:off x="2959759" y="3158238"/>
              <a:ext cx="249522" cy="478370"/>
            </a:xfrm>
            <a:prstGeom prst="rect">
              <a:avLst/>
            </a:prstGeom>
            <a:solidFill>
              <a:srgbClr val="B3B3B3">
                <a:alpha val="100000"/>
              </a:srgbClr>
            </a:solidFill>
          </p:spPr>
          <p:txBody>
            <a:bodyPr/>
            <a:lstStyle/>
            <a:p/>
          </p:txBody>
        </p:sp>
        <p:sp>
          <p:nvSpPr>
            <p:cNvPr id="55" name="rc55"/>
            <p:cNvSpPr/>
            <p:nvPr/>
          </p:nvSpPr>
          <p:spPr>
            <a:xfrm>
              <a:off x="3237007" y="3554726"/>
              <a:ext cx="249522" cy="159456"/>
            </a:xfrm>
            <a:prstGeom prst="rect">
              <a:avLst/>
            </a:prstGeom>
            <a:solidFill>
              <a:srgbClr val="B3B3B3">
                <a:alpha val="100000"/>
              </a:srgbClr>
            </a:solidFill>
          </p:spPr>
          <p:txBody>
            <a:bodyPr/>
            <a:lstStyle/>
            <a:p/>
          </p:txBody>
        </p:sp>
        <p:sp>
          <p:nvSpPr>
            <p:cNvPr id="56" name="rc56"/>
            <p:cNvSpPr/>
            <p:nvPr/>
          </p:nvSpPr>
          <p:spPr>
            <a:xfrm>
              <a:off x="3514255" y="3796066"/>
              <a:ext cx="249522" cy="0"/>
            </a:xfrm>
            <a:prstGeom prst="rect">
              <a:avLst/>
            </a:prstGeom>
            <a:solidFill>
              <a:srgbClr val="B3B3B3">
                <a:alpha val="100000"/>
              </a:srgbClr>
            </a:solidFill>
          </p:spPr>
          <p:txBody>
            <a:bodyPr/>
            <a:lstStyle/>
            <a:p/>
          </p:txBody>
        </p:sp>
        <p:sp>
          <p:nvSpPr>
            <p:cNvPr id="57" name="rc57"/>
            <p:cNvSpPr/>
            <p:nvPr/>
          </p:nvSpPr>
          <p:spPr>
            <a:xfrm>
              <a:off x="3791502" y="3796066"/>
              <a:ext cx="249522" cy="0"/>
            </a:xfrm>
            <a:prstGeom prst="rect">
              <a:avLst/>
            </a:prstGeom>
            <a:solidFill>
              <a:srgbClr val="B3B3B3">
                <a:alpha val="100000"/>
              </a:srgbClr>
            </a:solidFill>
          </p:spPr>
          <p:txBody>
            <a:bodyPr/>
            <a:lstStyle/>
            <a:p/>
          </p:txBody>
        </p:sp>
        <p:sp>
          <p:nvSpPr>
            <p:cNvPr id="58" name="rc58"/>
            <p:cNvSpPr/>
            <p:nvPr/>
          </p:nvSpPr>
          <p:spPr>
            <a:xfrm>
              <a:off x="4068750" y="3640919"/>
              <a:ext cx="249522" cy="155147"/>
            </a:xfrm>
            <a:prstGeom prst="rect">
              <a:avLst/>
            </a:prstGeom>
            <a:solidFill>
              <a:srgbClr val="B3B3B3">
                <a:alpha val="100000"/>
              </a:srgbClr>
            </a:solidFill>
          </p:spPr>
          <p:txBody>
            <a:bodyPr/>
            <a:lstStyle/>
            <a:p/>
          </p:txBody>
        </p:sp>
        <p:sp>
          <p:nvSpPr>
            <p:cNvPr id="59" name="rc59"/>
            <p:cNvSpPr/>
            <p:nvPr/>
          </p:nvSpPr>
          <p:spPr>
            <a:xfrm>
              <a:off x="4345998" y="3490081"/>
              <a:ext cx="249522" cy="228411"/>
            </a:xfrm>
            <a:prstGeom prst="rect">
              <a:avLst/>
            </a:prstGeom>
            <a:solidFill>
              <a:srgbClr val="B3B3B3">
                <a:alpha val="100000"/>
              </a:srgbClr>
            </a:solidFill>
          </p:spPr>
          <p:txBody>
            <a:bodyPr/>
            <a:lstStyle/>
            <a:p/>
          </p:txBody>
        </p:sp>
        <p:sp>
          <p:nvSpPr>
            <p:cNvPr id="60" name="rc60"/>
            <p:cNvSpPr/>
            <p:nvPr/>
          </p:nvSpPr>
          <p:spPr>
            <a:xfrm>
              <a:off x="4623245" y="3645228"/>
              <a:ext cx="249522" cy="150837"/>
            </a:xfrm>
            <a:prstGeom prst="rect">
              <a:avLst/>
            </a:prstGeom>
            <a:solidFill>
              <a:srgbClr val="B3B3B3">
                <a:alpha val="100000"/>
              </a:srgbClr>
            </a:solidFill>
          </p:spPr>
          <p:txBody>
            <a:bodyPr/>
            <a:lstStyle/>
            <a:p/>
          </p:txBody>
        </p:sp>
        <p:sp>
          <p:nvSpPr>
            <p:cNvPr id="61" name="rc61"/>
            <p:cNvSpPr/>
            <p:nvPr/>
          </p:nvSpPr>
          <p:spPr>
            <a:xfrm>
              <a:off x="4900493" y="3649538"/>
              <a:ext cx="249522" cy="150837"/>
            </a:xfrm>
            <a:prstGeom prst="rect">
              <a:avLst/>
            </a:prstGeom>
            <a:solidFill>
              <a:srgbClr val="B3B3B3">
                <a:alpha val="100000"/>
              </a:srgbClr>
            </a:solidFill>
          </p:spPr>
          <p:txBody>
            <a:bodyPr/>
            <a:lstStyle/>
            <a:p/>
          </p:txBody>
        </p:sp>
        <p:sp>
          <p:nvSpPr>
            <p:cNvPr id="62" name="rc62"/>
            <p:cNvSpPr/>
            <p:nvPr/>
          </p:nvSpPr>
          <p:spPr>
            <a:xfrm>
              <a:off x="5177741" y="3662467"/>
              <a:ext cx="249522" cy="0"/>
            </a:xfrm>
            <a:prstGeom prst="rect">
              <a:avLst/>
            </a:prstGeom>
            <a:solidFill>
              <a:srgbClr val="B3B3B3">
                <a:alpha val="100000"/>
              </a:srgbClr>
            </a:solidFill>
          </p:spPr>
          <p:txBody>
            <a:bodyPr/>
            <a:lstStyle/>
            <a:p/>
          </p:txBody>
        </p:sp>
        <p:sp>
          <p:nvSpPr>
            <p:cNvPr id="63" name="rc63"/>
            <p:cNvSpPr/>
            <p:nvPr/>
          </p:nvSpPr>
          <p:spPr>
            <a:xfrm>
              <a:off x="5454988" y="3330624"/>
              <a:ext cx="249522" cy="137908"/>
            </a:xfrm>
            <a:prstGeom prst="rect">
              <a:avLst/>
            </a:prstGeom>
            <a:solidFill>
              <a:srgbClr val="B3B3B3">
                <a:alpha val="100000"/>
              </a:srgbClr>
            </a:solidFill>
          </p:spPr>
          <p:txBody>
            <a:bodyPr/>
            <a:lstStyle/>
            <a:p/>
          </p:txBody>
        </p:sp>
        <p:sp>
          <p:nvSpPr>
            <p:cNvPr id="64" name="rc64"/>
            <p:cNvSpPr/>
            <p:nvPr/>
          </p:nvSpPr>
          <p:spPr>
            <a:xfrm>
              <a:off x="5732236" y="3619370"/>
              <a:ext cx="249522" cy="124979"/>
            </a:xfrm>
            <a:prstGeom prst="rect">
              <a:avLst/>
            </a:prstGeom>
            <a:solidFill>
              <a:srgbClr val="B3B3B3">
                <a:alpha val="100000"/>
              </a:srgbClr>
            </a:solidFill>
          </p:spPr>
          <p:txBody>
            <a:bodyPr/>
            <a:lstStyle/>
            <a:p/>
          </p:txBody>
        </p:sp>
        <p:sp>
          <p:nvSpPr>
            <p:cNvPr id="65" name="rc65"/>
            <p:cNvSpPr/>
            <p:nvPr/>
          </p:nvSpPr>
          <p:spPr>
            <a:xfrm>
              <a:off x="6009484" y="3645228"/>
              <a:ext cx="249522" cy="112050"/>
            </a:xfrm>
            <a:prstGeom prst="rect">
              <a:avLst/>
            </a:prstGeom>
            <a:solidFill>
              <a:srgbClr val="B3B3B3">
                <a:alpha val="100000"/>
              </a:srgbClr>
            </a:solidFill>
          </p:spPr>
          <p:txBody>
            <a:bodyPr/>
            <a:lstStyle/>
            <a:p/>
          </p:txBody>
        </p:sp>
        <p:sp>
          <p:nvSpPr>
            <p:cNvPr id="66" name="rc66"/>
            <p:cNvSpPr/>
            <p:nvPr/>
          </p:nvSpPr>
          <p:spPr>
            <a:xfrm>
              <a:off x="6286731" y="3567655"/>
              <a:ext cx="249522" cy="60335"/>
            </a:xfrm>
            <a:prstGeom prst="rect">
              <a:avLst/>
            </a:prstGeom>
            <a:solidFill>
              <a:srgbClr val="B3B3B3">
                <a:alpha val="100000"/>
              </a:srgbClr>
            </a:solidFill>
          </p:spPr>
          <p:txBody>
            <a:bodyPr/>
            <a:lstStyle/>
            <a:p/>
          </p:txBody>
        </p:sp>
        <p:sp>
          <p:nvSpPr>
            <p:cNvPr id="67" name="rc67"/>
            <p:cNvSpPr/>
            <p:nvPr/>
          </p:nvSpPr>
          <p:spPr>
            <a:xfrm>
              <a:off x="6563979" y="3503010"/>
              <a:ext cx="249522" cy="0"/>
            </a:xfrm>
            <a:prstGeom prst="rect">
              <a:avLst/>
            </a:prstGeom>
            <a:solidFill>
              <a:srgbClr val="B3B3B3">
                <a:alpha val="100000"/>
              </a:srgbClr>
            </a:solidFill>
          </p:spPr>
          <p:txBody>
            <a:bodyPr/>
            <a:lstStyle/>
            <a:p/>
          </p:txBody>
        </p:sp>
        <p:sp>
          <p:nvSpPr>
            <p:cNvPr id="68" name="rc68"/>
            <p:cNvSpPr/>
            <p:nvPr/>
          </p:nvSpPr>
          <p:spPr>
            <a:xfrm>
              <a:off x="6841227" y="2162710"/>
              <a:ext cx="249522" cy="426654"/>
            </a:xfrm>
            <a:prstGeom prst="rect">
              <a:avLst/>
            </a:prstGeom>
            <a:solidFill>
              <a:srgbClr val="B3B3B3">
                <a:alpha val="100000"/>
              </a:srgbClr>
            </a:solidFill>
          </p:spPr>
          <p:txBody>
            <a:bodyPr/>
            <a:lstStyle/>
            <a:p/>
          </p:txBody>
        </p:sp>
        <p:sp>
          <p:nvSpPr>
            <p:cNvPr id="69" name="rc69"/>
            <p:cNvSpPr/>
            <p:nvPr/>
          </p:nvSpPr>
          <p:spPr>
            <a:xfrm>
              <a:off x="7118474" y="2485933"/>
              <a:ext cx="249522" cy="422345"/>
            </a:xfrm>
            <a:prstGeom prst="rect">
              <a:avLst/>
            </a:prstGeom>
            <a:solidFill>
              <a:srgbClr val="B3B3B3">
                <a:alpha val="100000"/>
              </a:srgbClr>
            </a:solidFill>
          </p:spPr>
          <p:txBody>
            <a:bodyPr/>
            <a:lstStyle/>
            <a:p/>
          </p:txBody>
        </p:sp>
        <p:sp>
          <p:nvSpPr>
            <p:cNvPr id="70" name="rc70"/>
            <p:cNvSpPr/>
            <p:nvPr/>
          </p:nvSpPr>
          <p:spPr>
            <a:xfrm>
              <a:off x="7395722" y="2507482"/>
              <a:ext cx="249522" cy="116360"/>
            </a:xfrm>
            <a:prstGeom prst="rect">
              <a:avLst/>
            </a:prstGeom>
            <a:solidFill>
              <a:srgbClr val="B3B3B3">
                <a:alpha val="100000"/>
              </a:srgbClr>
            </a:solidFill>
          </p:spPr>
          <p:txBody>
            <a:bodyPr/>
            <a:lstStyle/>
            <a:p/>
          </p:txBody>
        </p:sp>
        <p:sp>
          <p:nvSpPr>
            <p:cNvPr id="71" name="rc71"/>
            <p:cNvSpPr/>
            <p:nvPr/>
          </p:nvSpPr>
          <p:spPr>
            <a:xfrm>
              <a:off x="7672970" y="3054807"/>
              <a:ext cx="249522" cy="353391"/>
            </a:xfrm>
            <a:prstGeom prst="rect">
              <a:avLst/>
            </a:prstGeom>
            <a:solidFill>
              <a:srgbClr val="B3B3B3">
                <a:alpha val="100000"/>
              </a:srgbClr>
            </a:solidFill>
          </p:spPr>
          <p:txBody>
            <a:bodyPr/>
            <a:lstStyle/>
            <a:p/>
          </p:txBody>
        </p:sp>
        <p:sp>
          <p:nvSpPr>
            <p:cNvPr id="72" name="rc72"/>
            <p:cNvSpPr/>
            <p:nvPr/>
          </p:nvSpPr>
          <p:spPr>
            <a:xfrm>
              <a:off x="7950217" y="3472842"/>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570309"/>
            </a:xfrm>
            <a:custGeom>
              <a:avLst/>
              <a:pathLst>
                <a:path w="6653943" h="570309">
                  <a:moveTo>
                    <a:pt x="0" y="0"/>
                  </a:moveTo>
                  <a:lnTo>
                    <a:pt x="277247" y="28515"/>
                  </a:lnTo>
                  <a:lnTo>
                    <a:pt x="554495" y="0"/>
                  </a:lnTo>
                  <a:lnTo>
                    <a:pt x="831742" y="0"/>
                  </a:lnTo>
                  <a:lnTo>
                    <a:pt x="1108990" y="342185"/>
                  </a:lnTo>
                  <a:lnTo>
                    <a:pt x="1386238" y="0"/>
                  </a:lnTo>
                  <a:lnTo>
                    <a:pt x="1663485" y="57030"/>
                  </a:lnTo>
                  <a:lnTo>
                    <a:pt x="1940733" y="28515"/>
                  </a:lnTo>
                  <a:lnTo>
                    <a:pt x="2217981" y="0"/>
                  </a:lnTo>
                  <a:lnTo>
                    <a:pt x="2495228" y="0"/>
                  </a:lnTo>
                  <a:lnTo>
                    <a:pt x="2772476" y="0"/>
                  </a:lnTo>
                  <a:lnTo>
                    <a:pt x="3049724" y="28515"/>
                  </a:lnTo>
                  <a:lnTo>
                    <a:pt x="3326971" y="0"/>
                  </a:lnTo>
                  <a:lnTo>
                    <a:pt x="3604219" y="0"/>
                  </a:lnTo>
                  <a:lnTo>
                    <a:pt x="3881467" y="57030"/>
                  </a:lnTo>
                  <a:lnTo>
                    <a:pt x="4158714" y="142577"/>
                  </a:lnTo>
                  <a:lnTo>
                    <a:pt x="4435962" y="28515"/>
                  </a:lnTo>
                  <a:lnTo>
                    <a:pt x="4713210" y="28515"/>
                  </a:lnTo>
                  <a:lnTo>
                    <a:pt x="4990457" y="85546"/>
                  </a:lnTo>
                  <a:lnTo>
                    <a:pt x="5267705" y="142577"/>
                  </a:lnTo>
                  <a:lnTo>
                    <a:pt x="5544953" y="570309"/>
                  </a:lnTo>
                  <a:lnTo>
                    <a:pt x="5822200" y="427732"/>
                  </a:lnTo>
                  <a:lnTo>
                    <a:pt x="6099448" y="570309"/>
                  </a:lnTo>
                  <a:lnTo>
                    <a:pt x="6376696" y="199608"/>
                  </a:lnTo>
                  <a:lnTo>
                    <a:pt x="6653943" y="171092"/>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769918"/>
            </a:xfrm>
            <a:custGeom>
              <a:avLst/>
              <a:pathLst>
                <a:path w="6653943" h="769918">
                  <a:moveTo>
                    <a:pt x="0" y="57030"/>
                  </a:moveTo>
                  <a:lnTo>
                    <a:pt x="277247" y="85546"/>
                  </a:lnTo>
                  <a:lnTo>
                    <a:pt x="554495" y="28515"/>
                  </a:lnTo>
                  <a:lnTo>
                    <a:pt x="831742" y="57030"/>
                  </a:lnTo>
                  <a:lnTo>
                    <a:pt x="1108990" y="456247"/>
                  </a:lnTo>
                  <a:lnTo>
                    <a:pt x="1386238" y="0"/>
                  </a:lnTo>
                  <a:lnTo>
                    <a:pt x="1663485" y="228123"/>
                  </a:lnTo>
                  <a:lnTo>
                    <a:pt x="1940733" y="85546"/>
                  </a:lnTo>
                  <a:lnTo>
                    <a:pt x="2217981" y="0"/>
                  </a:lnTo>
                  <a:lnTo>
                    <a:pt x="2495228" y="0"/>
                  </a:lnTo>
                  <a:lnTo>
                    <a:pt x="2772476" y="57030"/>
                  </a:lnTo>
                  <a:lnTo>
                    <a:pt x="3049724" y="114061"/>
                  </a:lnTo>
                  <a:lnTo>
                    <a:pt x="3326971" y="57030"/>
                  </a:lnTo>
                  <a:lnTo>
                    <a:pt x="3604219" y="57030"/>
                  </a:lnTo>
                  <a:lnTo>
                    <a:pt x="3881467" y="57030"/>
                  </a:lnTo>
                  <a:lnTo>
                    <a:pt x="4158714" y="199608"/>
                  </a:lnTo>
                  <a:lnTo>
                    <a:pt x="4435962" y="85546"/>
                  </a:lnTo>
                  <a:lnTo>
                    <a:pt x="4713210" y="85546"/>
                  </a:lnTo>
                  <a:lnTo>
                    <a:pt x="4990457" y="114061"/>
                  </a:lnTo>
                  <a:lnTo>
                    <a:pt x="5267705" y="142577"/>
                  </a:lnTo>
                  <a:lnTo>
                    <a:pt x="5544953" y="769918"/>
                  </a:lnTo>
                  <a:lnTo>
                    <a:pt x="5822200" y="627340"/>
                  </a:lnTo>
                  <a:lnTo>
                    <a:pt x="6099448" y="627340"/>
                  </a:lnTo>
                  <a:lnTo>
                    <a:pt x="6376696" y="370701"/>
                  </a:lnTo>
                  <a:lnTo>
                    <a:pt x="6653943" y="171092"/>
                  </a:lnTo>
                </a:path>
              </a:pathLst>
            </a:custGeom>
            <a:ln w="27101" cap="flat">
              <a:solidFill>
                <a:srgbClr val="333333">
                  <a:alpha val="50196"/>
                </a:srgbClr>
              </a:solidFill>
              <a:prstDash val="solid"/>
              <a:round/>
            </a:ln>
          </p:spPr>
          <p:txBody>
            <a:bodyPr/>
            <a:lstStyle/>
            <a:p/>
          </p:txBody>
        </p:sp>
        <p:sp>
          <p:nvSpPr>
            <p:cNvPr id="75" name="tx75"/>
            <p:cNvSpPr/>
            <p:nvPr/>
          </p:nvSpPr>
          <p:spPr>
            <a:xfrm>
              <a:off x="662845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690569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7182946" y="13215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7460194"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7737441"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62845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2" name="tx82"/>
            <p:cNvSpPr/>
            <p:nvPr/>
          </p:nvSpPr>
          <p:spPr>
            <a:xfrm>
              <a:off x="6905698"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3" name="tx83"/>
            <p:cNvSpPr/>
            <p:nvPr/>
          </p:nvSpPr>
          <p:spPr>
            <a:xfrm>
              <a:off x="7182946"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4" name="tx84"/>
            <p:cNvSpPr/>
            <p:nvPr/>
          </p:nvSpPr>
          <p:spPr>
            <a:xfrm>
              <a:off x="7460194"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73744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8014689"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7" name="tx87"/>
            <p:cNvSpPr/>
            <p:nvPr/>
          </p:nvSpPr>
          <p:spPr>
            <a:xfrm>
              <a:off x="1298947" y="351426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2685185" y="367802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4071423" y="352288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5457662" y="321258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1" name="tx91"/>
            <p:cNvSpPr/>
            <p:nvPr/>
          </p:nvSpPr>
          <p:spPr>
            <a:xfrm>
              <a:off x="6566652" y="33849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843900" y="204467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3" name="tx93"/>
            <p:cNvSpPr/>
            <p:nvPr/>
          </p:nvSpPr>
          <p:spPr>
            <a:xfrm>
              <a:off x="7121148" y="236789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4" name="tx94"/>
            <p:cNvSpPr/>
            <p:nvPr/>
          </p:nvSpPr>
          <p:spPr>
            <a:xfrm>
              <a:off x="7398395" y="238944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5" name="tx95"/>
            <p:cNvSpPr/>
            <p:nvPr/>
          </p:nvSpPr>
          <p:spPr>
            <a:xfrm>
              <a:off x="7675643" y="293676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96" name="tx96"/>
            <p:cNvSpPr/>
            <p:nvPr/>
          </p:nvSpPr>
          <p:spPr>
            <a:xfrm>
              <a:off x="7952891" y="335480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655386" y="29595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99" name="tx99"/>
            <p:cNvSpPr/>
            <p:nvPr/>
          </p:nvSpPr>
          <p:spPr>
            <a:xfrm>
              <a:off x="655386" y="20976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0" name="tx100"/>
            <p:cNvSpPr/>
            <p:nvPr/>
          </p:nvSpPr>
          <p:spPr>
            <a:xfrm>
              <a:off x="655386" y="12357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1" name="tx10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7" name="tx11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8" name="pl11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9" name="pl11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0" name="tx12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1" name="tx12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2" name="rc122"/>
            <p:cNvSpPr/>
            <p:nvPr/>
          </p:nvSpPr>
          <p:spPr>
            <a:xfrm>
              <a:off x="4663170" y="4778716"/>
              <a:ext cx="201456" cy="201456"/>
            </a:xfrm>
            <a:prstGeom prst="rect">
              <a:avLst/>
            </a:prstGeom>
            <a:solidFill>
              <a:srgbClr val="B3B3B3">
                <a:alpha val="100000"/>
              </a:srgbClr>
            </a:solidFill>
          </p:spPr>
          <p:txBody>
            <a:bodyPr/>
            <a:lstStyle/>
            <a:p/>
          </p:txBody>
        </p:sp>
        <p:sp>
          <p:nvSpPr>
            <p:cNvPr id="123" name="rc123"/>
            <p:cNvSpPr/>
            <p:nvPr/>
          </p:nvSpPr>
          <p:spPr>
            <a:xfrm>
              <a:off x="5565324" y="4778716"/>
              <a:ext cx="201456" cy="201456"/>
            </a:xfrm>
            <a:prstGeom prst="rect">
              <a:avLst/>
            </a:prstGeom>
            <a:solidFill>
              <a:srgbClr val="1CABE2">
                <a:alpha val="100000"/>
              </a:srgbClr>
            </a:solidFill>
          </p:spPr>
          <p:txBody>
            <a:bodyPr/>
            <a:lstStyle/>
            <a:p/>
          </p:txBody>
        </p:sp>
        <p:sp>
          <p:nvSpPr>
            <p:cNvPr id="124" name="tx12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5" name="tx12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6" name="tx126"/>
            <p:cNvSpPr/>
            <p:nvPr/>
          </p:nvSpPr>
          <p:spPr>
            <a:xfrm>
              <a:off x="951100" y="467611"/>
              <a:ext cx="7455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Grenada, 2000-2024</a:t>
              </a:r>
            </a:p>
          </p:txBody>
        </p:sp>
        <p:sp>
          <p:nvSpPr>
            <p:cNvPr id="127" name="pl127"/>
            <p:cNvSpPr/>
            <p:nvPr/>
          </p:nvSpPr>
          <p:spPr>
            <a:xfrm>
              <a:off x="220462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0213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83802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65473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1297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92967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74637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296273" y="5650800"/>
              <a:ext cx="3124727" cy="164676"/>
            </a:xfrm>
            <a:prstGeom prst="rect">
              <a:avLst/>
            </a:prstGeom>
            <a:solidFill>
              <a:srgbClr val="1CABE2">
                <a:alpha val="100000"/>
              </a:srgbClr>
            </a:solidFill>
          </p:spPr>
          <p:txBody>
            <a:bodyPr/>
            <a:lstStyle/>
            <a:p/>
          </p:txBody>
        </p:sp>
        <p:sp>
          <p:nvSpPr>
            <p:cNvPr id="139" name="rc139"/>
            <p:cNvSpPr/>
            <p:nvPr/>
          </p:nvSpPr>
          <p:spPr>
            <a:xfrm>
              <a:off x="1296273" y="5444954"/>
              <a:ext cx="3924075" cy="164676"/>
            </a:xfrm>
            <a:prstGeom prst="rect">
              <a:avLst/>
            </a:prstGeom>
            <a:solidFill>
              <a:srgbClr val="1CABE2">
                <a:alpha val="100000"/>
              </a:srgbClr>
            </a:solidFill>
          </p:spPr>
          <p:txBody>
            <a:bodyPr/>
            <a:lstStyle/>
            <a:p/>
          </p:txBody>
        </p:sp>
        <p:sp>
          <p:nvSpPr>
            <p:cNvPr id="140" name="rc140"/>
            <p:cNvSpPr/>
            <p:nvPr/>
          </p:nvSpPr>
          <p:spPr>
            <a:xfrm>
              <a:off x="1296273" y="5239108"/>
              <a:ext cx="3379065" cy="164676"/>
            </a:xfrm>
            <a:prstGeom prst="rect">
              <a:avLst/>
            </a:prstGeom>
            <a:solidFill>
              <a:srgbClr val="1CABE2">
                <a:alpha val="100000"/>
              </a:srgbClr>
            </a:solidFill>
          </p:spPr>
          <p:txBody>
            <a:bodyPr/>
            <a:lstStyle/>
            <a:p/>
          </p:txBody>
        </p:sp>
        <p:sp>
          <p:nvSpPr>
            <p:cNvPr id="141" name="rc141"/>
            <p:cNvSpPr/>
            <p:nvPr/>
          </p:nvSpPr>
          <p:spPr>
            <a:xfrm>
              <a:off x="4421000" y="5650800"/>
              <a:ext cx="0" cy="164676"/>
            </a:xfrm>
            <a:prstGeom prst="rect">
              <a:avLst/>
            </a:prstGeom>
            <a:solidFill>
              <a:srgbClr val="B3B3B3">
                <a:alpha val="100000"/>
              </a:srgbClr>
            </a:solidFill>
          </p:spPr>
          <p:txBody>
            <a:bodyPr/>
            <a:lstStyle/>
            <a:p/>
          </p:txBody>
        </p:sp>
        <p:sp>
          <p:nvSpPr>
            <p:cNvPr id="142" name="rc142"/>
            <p:cNvSpPr/>
            <p:nvPr/>
          </p:nvSpPr>
          <p:spPr>
            <a:xfrm>
              <a:off x="5220349" y="5444954"/>
              <a:ext cx="2979390" cy="164676"/>
            </a:xfrm>
            <a:prstGeom prst="rect">
              <a:avLst/>
            </a:prstGeom>
            <a:solidFill>
              <a:srgbClr val="B3B3B3">
                <a:alpha val="100000"/>
              </a:srgbClr>
            </a:solidFill>
          </p:spPr>
          <p:txBody>
            <a:bodyPr/>
            <a:lstStyle/>
            <a:p/>
          </p:txBody>
        </p:sp>
        <p:sp>
          <p:nvSpPr>
            <p:cNvPr id="143" name="rc143"/>
            <p:cNvSpPr/>
            <p:nvPr/>
          </p:nvSpPr>
          <p:spPr>
            <a:xfrm>
              <a:off x="4675339" y="5239108"/>
              <a:ext cx="0" cy="164676"/>
            </a:xfrm>
            <a:prstGeom prst="rect">
              <a:avLst/>
            </a:prstGeom>
            <a:solidFill>
              <a:srgbClr val="B3B3B3">
                <a:alpha val="100000"/>
              </a:srgbClr>
            </a:solidFill>
          </p:spPr>
          <p:txBody>
            <a:bodyPr/>
            <a:lstStyle/>
            <a:p/>
          </p:txBody>
        </p:sp>
        <p:sp>
          <p:nvSpPr>
            <p:cNvPr id="144" name="tx144"/>
            <p:cNvSpPr/>
            <p:nvPr/>
          </p:nvSpPr>
          <p:spPr>
            <a:xfrm>
              <a:off x="4551228"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5" name="tx145"/>
            <p:cNvSpPr/>
            <p:nvPr/>
          </p:nvSpPr>
          <p:spPr>
            <a:xfrm>
              <a:off x="832996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6" name="tx146"/>
            <p:cNvSpPr/>
            <p:nvPr/>
          </p:nvSpPr>
          <p:spPr>
            <a:xfrm>
              <a:off x="4805566"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7" name="tx14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9" name="tx14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0" name="tx150"/>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1" name="tx151"/>
            <p:cNvSpPr/>
            <p:nvPr/>
          </p:nvSpPr>
          <p:spPr>
            <a:xfrm>
              <a:off x="3035281"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2" name="tx152"/>
            <p:cNvSpPr/>
            <p:nvPr/>
          </p:nvSpPr>
          <p:spPr>
            <a:xfrm>
              <a:off x="4813135"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629837"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4" name="tx154"/>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5" name="tx15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6" name="tx15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7" name="tx15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Grenada.
In 2024, DTP1 coverage in Grenada remained relatively constant within 1% at 93%. There were &lt;100 children who missed out on any DTP vaccination (zero-dose children).
DTP3 coverage increased to at 93% in 2024, leaving &lt;100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0"/>
                  </a:moveTo>
                  <a:lnTo>
                    <a:pt x="141553" y="28570"/>
                  </a:lnTo>
                  <a:lnTo>
                    <a:pt x="283107" y="0"/>
                  </a:lnTo>
                  <a:lnTo>
                    <a:pt x="424661" y="0"/>
                  </a:lnTo>
                  <a:lnTo>
                    <a:pt x="566215" y="342843"/>
                  </a:lnTo>
                  <a:lnTo>
                    <a:pt x="707769" y="0"/>
                  </a:lnTo>
                  <a:lnTo>
                    <a:pt x="849323" y="57140"/>
                  </a:lnTo>
                  <a:lnTo>
                    <a:pt x="990877" y="28570"/>
                  </a:lnTo>
                  <a:lnTo>
                    <a:pt x="1132431" y="0"/>
                  </a:lnTo>
                  <a:lnTo>
                    <a:pt x="1273984" y="0"/>
                  </a:lnTo>
                  <a:lnTo>
                    <a:pt x="1415538" y="0"/>
                  </a:lnTo>
                  <a:lnTo>
                    <a:pt x="1557092" y="28570"/>
                  </a:lnTo>
                  <a:lnTo>
                    <a:pt x="1698646" y="0"/>
                  </a:lnTo>
                  <a:lnTo>
                    <a:pt x="1840200" y="0"/>
                  </a:lnTo>
                  <a:lnTo>
                    <a:pt x="1981754" y="57140"/>
                  </a:lnTo>
                  <a:lnTo>
                    <a:pt x="2123308" y="142851"/>
                  </a:lnTo>
                  <a:lnTo>
                    <a:pt x="2264862" y="28570"/>
                  </a:lnTo>
                  <a:lnTo>
                    <a:pt x="2406416" y="28570"/>
                  </a:lnTo>
                  <a:lnTo>
                    <a:pt x="2547969" y="85710"/>
                  </a:lnTo>
                  <a:lnTo>
                    <a:pt x="2689523" y="142851"/>
                  </a:lnTo>
                  <a:lnTo>
                    <a:pt x="2831077" y="571405"/>
                  </a:lnTo>
                  <a:lnTo>
                    <a:pt x="2972631" y="428553"/>
                  </a:lnTo>
                  <a:lnTo>
                    <a:pt x="3114185" y="571405"/>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0"/>
                  </a:moveTo>
                  <a:lnTo>
                    <a:pt x="141553" y="28570"/>
                  </a:lnTo>
                  <a:lnTo>
                    <a:pt x="283107" y="0"/>
                  </a:lnTo>
                  <a:lnTo>
                    <a:pt x="424661" y="0"/>
                  </a:lnTo>
                  <a:lnTo>
                    <a:pt x="566215" y="342843"/>
                  </a:lnTo>
                  <a:lnTo>
                    <a:pt x="707769" y="0"/>
                  </a:lnTo>
                  <a:lnTo>
                    <a:pt x="849323" y="57140"/>
                  </a:lnTo>
                  <a:lnTo>
                    <a:pt x="990877" y="28570"/>
                  </a:lnTo>
                  <a:lnTo>
                    <a:pt x="1132431" y="0"/>
                  </a:lnTo>
                  <a:lnTo>
                    <a:pt x="1273984" y="0"/>
                  </a:lnTo>
                  <a:lnTo>
                    <a:pt x="1415538" y="0"/>
                  </a:lnTo>
                  <a:lnTo>
                    <a:pt x="1557092" y="28570"/>
                  </a:lnTo>
                  <a:lnTo>
                    <a:pt x="1698646" y="0"/>
                  </a:lnTo>
                  <a:lnTo>
                    <a:pt x="1840200" y="0"/>
                  </a:lnTo>
                  <a:lnTo>
                    <a:pt x="1981754" y="57140"/>
                  </a:lnTo>
                  <a:lnTo>
                    <a:pt x="2123308" y="142851"/>
                  </a:lnTo>
                  <a:lnTo>
                    <a:pt x="2264862" y="28570"/>
                  </a:lnTo>
                  <a:lnTo>
                    <a:pt x="2406416" y="28570"/>
                  </a:lnTo>
                  <a:lnTo>
                    <a:pt x="2547969" y="85710"/>
                  </a:lnTo>
                  <a:lnTo>
                    <a:pt x="2689523" y="142851"/>
                  </a:lnTo>
                  <a:lnTo>
                    <a:pt x="2831077" y="571405"/>
                  </a:lnTo>
                  <a:lnTo>
                    <a:pt x="2972631" y="428553"/>
                  </a:lnTo>
                  <a:lnTo>
                    <a:pt x="3114185" y="571405"/>
                  </a:lnTo>
                  <a:lnTo>
                    <a:pt x="3255739" y="19999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0"/>
                  </a:moveTo>
                  <a:lnTo>
                    <a:pt x="141553" y="28570"/>
                  </a:lnTo>
                  <a:lnTo>
                    <a:pt x="283107" y="0"/>
                  </a:lnTo>
                  <a:lnTo>
                    <a:pt x="424661" y="0"/>
                  </a:lnTo>
                  <a:lnTo>
                    <a:pt x="566215" y="342843"/>
                  </a:lnTo>
                  <a:lnTo>
                    <a:pt x="707769" y="0"/>
                  </a:lnTo>
                  <a:lnTo>
                    <a:pt x="849323" y="57140"/>
                  </a:lnTo>
                  <a:lnTo>
                    <a:pt x="990877" y="28570"/>
                  </a:lnTo>
                  <a:lnTo>
                    <a:pt x="1132431" y="0"/>
                  </a:lnTo>
                  <a:lnTo>
                    <a:pt x="1273984" y="0"/>
                  </a:lnTo>
                  <a:lnTo>
                    <a:pt x="1415538" y="0"/>
                  </a:lnTo>
                  <a:lnTo>
                    <a:pt x="1557092" y="28570"/>
                  </a:lnTo>
                  <a:lnTo>
                    <a:pt x="1698646" y="0"/>
                  </a:lnTo>
                  <a:lnTo>
                    <a:pt x="1840200" y="0"/>
                  </a:lnTo>
                  <a:lnTo>
                    <a:pt x="1981754" y="57140"/>
                  </a:lnTo>
                  <a:lnTo>
                    <a:pt x="2123308" y="142851"/>
                  </a:lnTo>
                  <a:lnTo>
                    <a:pt x="2264862" y="28570"/>
                  </a:lnTo>
                  <a:lnTo>
                    <a:pt x="2406416" y="28570"/>
                  </a:lnTo>
                  <a:lnTo>
                    <a:pt x="2547969" y="85710"/>
                  </a:lnTo>
                  <a:lnTo>
                    <a:pt x="2689523" y="142851"/>
                  </a:lnTo>
                  <a:lnTo>
                    <a:pt x="2831077" y="571405"/>
                  </a:lnTo>
                  <a:lnTo>
                    <a:pt x="2972631" y="428553"/>
                  </a:lnTo>
                  <a:lnTo>
                    <a:pt x="3114185" y="571405"/>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564" y="471005"/>
              <a:ext cx="25500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Grenada,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322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89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48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156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823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90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198962"/>
              <a:ext cx="3397293" cy="1666597"/>
            </a:xfrm>
            <a:custGeom>
              <a:avLst/>
              <a:pathLst>
                <a:path w="3397293" h="1666597">
                  <a:moveTo>
                    <a:pt x="0" y="0"/>
                  </a:moveTo>
                  <a:lnTo>
                    <a:pt x="141553" y="83329"/>
                  </a:lnTo>
                  <a:lnTo>
                    <a:pt x="283107" y="0"/>
                  </a:lnTo>
                  <a:lnTo>
                    <a:pt x="424661" y="0"/>
                  </a:lnTo>
                  <a:lnTo>
                    <a:pt x="566215" y="999958"/>
                  </a:lnTo>
                  <a:lnTo>
                    <a:pt x="707769" y="0"/>
                  </a:lnTo>
                  <a:lnTo>
                    <a:pt x="849323" y="166659"/>
                  </a:lnTo>
                  <a:lnTo>
                    <a:pt x="990877" y="83329"/>
                  </a:lnTo>
                  <a:lnTo>
                    <a:pt x="1132431" y="0"/>
                  </a:lnTo>
                  <a:lnTo>
                    <a:pt x="1273984" y="0"/>
                  </a:lnTo>
                  <a:lnTo>
                    <a:pt x="1415538" y="0"/>
                  </a:lnTo>
                  <a:lnTo>
                    <a:pt x="1557092" y="83329"/>
                  </a:lnTo>
                  <a:lnTo>
                    <a:pt x="1698646" y="0"/>
                  </a:lnTo>
                  <a:lnTo>
                    <a:pt x="1840200" y="0"/>
                  </a:lnTo>
                  <a:lnTo>
                    <a:pt x="1981754" y="166659"/>
                  </a:lnTo>
                  <a:lnTo>
                    <a:pt x="2123308" y="416649"/>
                  </a:lnTo>
                  <a:lnTo>
                    <a:pt x="2264862" y="83329"/>
                  </a:lnTo>
                  <a:lnTo>
                    <a:pt x="2406416" y="83329"/>
                  </a:lnTo>
                  <a:lnTo>
                    <a:pt x="2547969" y="249989"/>
                  </a:lnTo>
                  <a:lnTo>
                    <a:pt x="2689523" y="416649"/>
                  </a:lnTo>
                  <a:lnTo>
                    <a:pt x="2831077" y="1666597"/>
                  </a:lnTo>
                  <a:lnTo>
                    <a:pt x="2972631" y="1249948"/>
                  </a:lnTo>
                  <a:lnTo>
                    <a:pt x="3114185" y="1666597"/>
                  </a:lnTo>
                  <a:lnTo>
                    <a:pt x="3255739" y="583309"/>
                  </a:lnTo>
                  <a:lnTo>
                    <a:pt x="3397293" y="49997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15612"/>
              <a:ext cx="3397293" cy="666639"/>
            </a:xfrm>
            <a:custGeom>
              <a:avLst/>
              <a:pathLst>
                <a:path w="3397293" h="666639">
                  <a:moveTo>
                    <a:pt x="0" y="666639"/>
                  </a:moveTo>
                  <a:lnTo>
                    <a:pt x="141553" y="583309"/>
                  </a:lnTo>
                  <a:lnTo>
                    <a:pt x="283107" y="583309"/>
                  </a:lnTo>
                  <a:lnTo>
                    <a:pt x="424661" y="499979"/>
                  </a:lnTo>
                  <a:lnTo>
                    <a:pt x="566215" y="416649"/>
                  </a:lnTo>
                  <a:lnTo>
                    <a:pt x="707769" y="333319"/>
                  </a:lnTo>
                  <a:lnTo>
                    <a:pt x="849323" y="249989"/>
                  </a:lnTo>
                  <a:lnTo>
                    <a:pt x="990877" y="249989"/>
                  </a:lnTo>
                  <a:lnTo>
                    <a:pt x="1132431" y="166659"/>
                  </a:lnTo>
                  <a:lnTo>
                    <a:pt x="1273984" y="83329"/>
                  </a:lnTo>
                  <a:lnTo>
                    <a:pt x="1415538" y="83329"/>
                  </a:lnTo>
                  <a:lnTo>
                    <a:pt x="1557092" y="83329"/>
                  </a:lnTo>
                  <a:lnTo>
                    <a:pt x="1698646" y="83329"/>
                  </a:lnTo>
                  <a:lnTo>
                    <a:pt x="1840200" y="83329"/>
                  </a:lnTo>
                  <a:lnTo>
                    <a:pt x="1981754" y="83329"/>
                  </a:lnTo>
                  <a:lnTo>
                    <a:pt x="2123308" y="83329"/>
                  </a:lnTo>
                  <a:lnTo>
                    <a:pt x="2264862" y="0"/>
                  </a:lnTo>
                  <a:lnTo>
                    <a:pt x="2406416" y="0"/>
                  </a:lnTo>
                  <a:lnTo>
                    <a:pt x="2547969" y="0"/>
                  </a:lnTo>
                  <a:lnTo>
                    <a:pt x="2689523" y="0"/>
                  </a:lnTo>
                  <a:lnTo>
                    <a:pt x="2831077" y="166659"/>
                  </a:lnTo>
                  <a:lnTo>
                    <a:pt x="2972631" y="249989"/>
                  </a:lnTo>
                  <a:lnTo>
                    <a:pt x="3114185" y="83329"/>
                  </a:lnTo>
                  <a:lnTo>
                    <a:pt x="3255739" y="83329"/>
                  </a:lnTo>
                  <a:lnTo>
                    <a:pt x="3397293" y="8332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83329"/>
                  </a:moveTo>
                  <a:lnTo>
                    <a:pt x="141553" y="166659"/>
                  </a:lnTo>
                  <a:lnTo>
                    <a:pt x="283107" y="83329"/>
                  </a:lnTo>
                  <a:lnTo>
                    <a:pt x="424661" y="83329"/>
                  </a:lnTo>
                  <a:lnTo>
                    <a:pt x="566215" y="83329"/>
                  </a:lnTo>
                  <a:lnTo>
                    <a:pt x="707769" y="0"/>
                  </a:lnTo>
                  <a:lnTo>
                    <a:pt x="849323" y="83329"/>
                  </a:lnTo>
                  <a:lnTo>
                    <a:pt x="990877" y="166659"/>
                  </a:lnTo>
                  <a:lnTo>
                    <a:pt x="1132431" y="0"/>
                  </a:lnTo>
                  <a:lnTo>
                    <a:pt x="1273984" y="83329"/>
                  </a:lnTo>
                  <a:lnTo>
                    <a:pt x="1415538" y="83329"/>
                  </a:lnTo>
                  <a:lnTo>
                    <a:pt x="1557092" y="83329"/>
                  </a:lnTo>
                  <a:lnTo>
                    <a:pt x="1698646" y="83329"/>
                  </a:lnTo>
                  <a:lnTo>
                    <a:pt x="1840200" y="249989"/>
                  </a:lnTo>
                  <a:lnTo>
                    <a:pt x="1981754" y="166659"/>
                  </a:lnTo>
                  <a:lnTo>
                    <a:pt x="2123308" y="83329"/>
                  </a:lnTo>
                  <a:lnTo>
                    <a:pt x="2264862" y="166659"/>
                  </a:lnTo>
                  <a:lnTo>
                    <a:pt x="2406416" y="333319"/>
                  </a:lnTo>
                  <a:lnTo>
                    <a:pt x="2547969" y="583309"/>
                  </a:lnTo>
                  <a:lnTo>
                    <a:pt x="2689523" y="916628"/>
                  </a:lnTo>
                  <a:lnTo>
                    <a:pt x="2831077" y="999958"/>
                  </a:lnTo>
                  <a:lnTo>
                    <a:pt x="2972631" y="1166618"/>
                  </a:lnTo>
                  <a:lnTo>
                    <a:pt x="3114185" y="833298"/>
                  </a:lnTo>
                  <a:lnTo>
                    <a:pt x="3255739" y="833298"/>
                  </a:lnTo>
                  <a:lnTo>
                    <a:pt x="3397293" y="999958"/>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1561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198962"/>
              <a:ext cx="3397293" cy="1666597"/>
            </a:xfrm>
            <a:custGeom>
              <a:avLst/>
              <a:pathLst>
                <a:path w="3397293" h="1666597">
                  <a:moveTo>
                    <a:pt x="0" y="0"/>
                  </a:moveTo>
                  <a:lnTo>
                    <a:pt x="141553" y="83329"/>
                  </a:lnTo>
                  <a:lnTo>
                    <a:pt x="283107" y="0"/>
                  </a:lnTo>
                  <a:lnTo>
                    <a:pt x="424661" y="0"/>
                  </a:lnTo>
                  <a:lnTo>
                    <a:pt x="566215" y="999958"/>
                  </a:lnTo>
                  <a:lnTo>
                    <a:pt x="707769" y="0"/>
                  </a:lnTo>
                  <a:lnTo>
                    <a:pt x="849323" y="166659"/>
                  </a:lnTo>
                  <a:lnTo>
                    <a:pt x="990877" y="83329"/>
                  </a:lnTo>
                  <a:lnTo>
                    <a:pt x="1132431" y="0"/>
                  </a:lnTo>
                  <a:lnTo>
                    <a:pt x="1273984" y="0"/>
                  </a:lnTo>
                  <a:lnTo>
                    <a:pt x="1415538" y="0"/>
                  </a:lnTo>
                  <a:lnTo>
                    <a:pt x="1557092" y="83329"/>
                  </a:lnTo>
                  <a:lnTo>
                    <a:pt x="1698646" y="0"/>
                  </a:lnTo>
                  <a:lnTo>
                    <a:pt x="1840200" y="0"/>
                  </a:lnTo>
                  <a:lnTo>
                    <a:pt x="1981754" y="166659"/>
                  </a:lnTo>
                  <a:lnTo>
                    <a:pt x="2123308" y="416649"/>
                  </a:lnTo>
                  <a:lnTo>
                    <a:pt x="2264862" y="83329"/>
                  </a:lnTo>
                  <a:lnTo>
                    <a:pt x="2406416" y="83329"/>
                  </a:lnTo>
                  <a:lnTo>
                    <a:pt x="2547969" y="249989"/>
                  </a:lnTo>
                  <a:lnTo>
                    <a:pt x="2689523" y="416649"/>
                  </a:lnTo>
                  <a:lnTo>
                    <a:pt x="2831077" y="1666597"/>
                  </a:lnTo>
                  <a:lnTo>
                    <a:pt x="2972631" y="1249948"/>
                  </a:lnTo>
                  <a:lnTo>
                    <a:pt x="3114185" y="1666597"/>
                  </a:lnTo>
                  <a:lnTo>
                    <a:pt x="3255739" y="583309"/>
                  </a:lnTo>
                  <a:lnTo>
                    <a:pt x="3397293" y="49997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32315"/>
              <a:ext cx="0" cy="466647"/>
            </a:xfrm>
            <a:custGeom>
              <a:avLst/>
              <a:pathLst>
                <a:path w="0" h="466647">
                  <a:moveTo>
                    <a:pt x="0" y="46664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732315"/>
              <a:ext cx="0" cy="466647"/>
            </a:xfrm>
            <a:custGeom>
              <a:avLst/>
              <a:pathLst>
                <a:path w="0" h="466647">
                  <a:moveTo>
                    <a:pt x="0" y="46664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732315"/>
              <a:ext cx="0" cy="466647"/>
            </a:xfrm>
            <a:custGeom>
              <a:avLst/>
              <a:pathLst>
                <a:path w="0" h="466647">
                  <a:moveTo>
                    <a:pt x="0" y="46664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73231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73231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732315"/>
              <a:ext cx="0" cy="1049956"/>
            </a:xfrm>
            <a:custGeom>
              <a:avLst/>
              <a:pathLst>
                <a:path w="0" h="1049956">
                  <a:moveTo>
                    <a:pt x="0" y="104995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732315"/>
              <a:ext cx="0" cy="966626"/>
            </a:xfrm>
            <a:custGeom>
              <a:avLst/>
              <a:pathLst>
                <a:path w="0" h="966626">
                  <a:moveTo>
                    <a:pt x="0" y="96662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198962"/>
              <a:ext cx="3397293" cy="1666597"/>
            </a:xfrm>
            <a:custGeom>
              <a:avLst/>
              <a:pathLst>
                <a:path w="3397293" h="1666597">
                  <a:moveTo>
                    <a:pt x="0" y="0"/>
                  </a:moveTo>
                  <a:lnTo>
                    <a:pt x="141553" y="83329"/>
                  </a:lnTo>
                  <a:lnTo>
                    <a:pt x="283107" y="0"/>
                  </a:lnTo>
                  <a:lnTo>
                    <a:pt x="424661" y="0"/>
                  </a:lnTo>
                  <a:lnTo>
                    <a:pt x="566215" y="999958"/>
                  </a:lnTo>
                  <a:lnTo>
                    <a:pt x="707769" y="0"/>
                  </a:lnTo>
                  <a:lnTo>
                    <a:pt x="849323" y="166659"/>
                  </a:lnTo>
                  <a:lnTo>
                    <a:pt x="990877" y="83329"/>
                  </a:lnTo>
                  <a:lnTo>
                    <a:pt x="1132431" y="0"/>
                  </a:lnTo>
                  <a:lnTo>
                    <a:pt x="1273984" y="0"/>
                  </a:lnTo>
                  <a:lnTo>
                    <a:pt x="1415538" y="0"/>
                  </a:lnTo>
                  <a:lnTo>
                    <a:pt x="1557092" y="83329"/>
                  </a:lnTo>
                  <a:lnTo>
                    <a:pt x="1698646" y="0"/>
                  </a:lnTo>
                  <a:lnTo>
                    <a:pt x="1840200" y="0"/>
                  </a:lnTo>
                  <a:lnTo>
                    <a:pt x="1981754" y="166659"/>
                  </a:lnTo>
                  <a:lnTo>
                    <a:pt x="2123308" y="416649"/>
                  </a:lnTo>
                  <a:lnTo>
                    <a:pt x="2264862" y="83329"/>
                  </a:lnTo>
                  <a:lnTo>
                    <a:pt x="2406416" y="83329"/>
                  </a:lnTo>
                  <a:lnTo>
                    <a:pt x="2547969" y="249989"/>
                  </a:lnTo>
                  <a:lnTo>
                    <a:pt x="2689523" y="416649"/>
                  </a:lnTo>
                  <a:lnTo>
                    <a:pt x="2831077" y="1666597"/>
                  </a:lnTo>
                  <a:lnTo>
                    <a:pt x="2972631" y="1249948"/>
                  </a:lnTo>
                  <a:lnTo>
                    <a:pt x="3114185" y="1666597"/>
                  </a:lnTo>
                  <a:lnTo>
                    <a:pt x="3255739" y="583309"/>
                  </a:lnTo>
                  <a:lnTo>
                    <a:pt x="3397293" y="49997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6599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115288" y="16599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823058" y="16599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530827" y="16585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6585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6598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6598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598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967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634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301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68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973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97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62137"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17" name="tx117"/>
            <p:cNvSpPr/>
            <p:nvPr/>
          </p:nvSpPr>
          <p:spPr>
            <a:xfrm>
              <a:off x="71644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268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3340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67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015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353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50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84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418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830135"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6304680"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95557"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9" name="tx139"/>
            <p:cNvSpPr/>
            <p:nvPr/>
          </p:nvSpPr>
          <p:spPr>
            <a:xfrm>
              <a:off x="522932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0" name="tx140"/>
            <p:cNvSpPr/>
            <p:nvPr/>
          </p:nvSpPr>
          <p:spPr>
            <a:xfrm>
              <a:off x="726309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Grenada (93%) was 4 percentage points higher than the global average (89%) and 8 percentage points higher than the average across all LACR countries (85%).
National DTP1 coverage was 1 percentage point lower than in 2019 (94%).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Grenada ranked number 17 out of 32 countries for lowest DTP1 coverage (based on tied ranks).
Grenada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F26A21">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Grenada ranked number 27 out of 32 countries with &lt;500 zero-dose children.
In 2024, Grenada ranked number 26 out of 32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56878"/>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219565"/>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28225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344939"/>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8822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750909"/>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1359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876282"/>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3" name="pl13"/>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2934622"/>
              <a:ext cx="206534" cy="1690913"/>
            </a:xfrm>
            <a:prstGeom prst="rect">
              <a:avLst/>
            </a:prstGeom>
            <a:solidFill>
              <a:srgbClr val="80BD41">
                <a:alpha val="100000"/>
              </a:srgbClr>
            </a:solidFill>
          </p:spPr>
          <p:txBody>
            <a:bodyPr/>
            <a:lstStyle/>
            <a:p/>
          </p:txBody>
        </p:sp>
        <p:sp>
          <p:nvSpPr>
            <p:cNvPr id="27" name="rc27"/>
            <p:cNvSpPr/>
            <p:nvPr/>
          </p:nvSpPr>
          <p:spPr>
            <a:xfrm>
              <a:off x="1211313" y="2882132"/>
              <a:ext cx="206534" cy="17808"/>
            </a:xfrm>
            <a:prstGeom prst="rect">
              <a:avLst/>
            </a:prstGeom>
            <a:solidFill>
              <a:srgbClr val="0058AB">
                <a:alpha val="100000"/>
              </a:srgbClr>
            </a:solidFill>
          </p:spPr>
          <p:txBody>
            <a:bodyPr/>
            <a:lstStyle/>
            <a:p/>
          </p:txBody>
        </p:sp>
        <p:sp>
          <p:nvSpPr>
            <p:cNvPr id="28" name="rc28"/>
            <p:cNvSpPr/>
            <p:nvPr/>
          </p:nvSpPr>
          <p:spPr>
            <a:xfrm>
              <a:off x="1211313" y="2899941"/>
              <a:ext cx="206534" cy="34680"/>
            </a:xfrm>
            <a:prstGeom prst="rect">
              <a:avLst/>
            </a:prstGeom>
            <a:solidFill>
              <a:srgbClr val="1CABE2">
                <a:alpha val="100000"/>
              </a:srgbClr>
            </a:solidFill>
          </p:spPr>
          <p:txBody>
            <a:bodyPr/>
            <a:lstStyle/>
            <a:p/>
          </p:txBody>
        </p:sp>
        <p:sp>
          <p:nvSpPr>
            <p:cNvPr id="29" name="rc29"/>
            <p:cNvSpPr/>
            <p:nvPr/>
          </p:nvSpPr>
          <p:spPr>
            <a:xfrm>
              <a:off x="1440796" y="2964616"/>
              <a:ext cx="206534" cy="1660919"/>
            </a:xfrm>
            <a:prstGeom prst="rect">
              <a:avLst/>
            </a:prstGeom>
            <a:solidFill>
              <a:srgbClr val="80BD41">
                <a:alpha val="100000"/>
              </a:srgbClr>
            </a:solidFill>
          </p:spPr>
          <p:txBody>
            <a:bodyPr/>
            <a:lstStyle/>
            <a:p/>
          </p:txBody>
        </p:sp>
        <p:sp>
          <p:nvSpPr>
            <p:cNvPr id="30" name="rc30"/>
            <p:cNvSpPr/>
            <p:nvPr/>
          </p:nvSpPr>
          <p:spPr>
            <a:xfrm>
              <a:off x="1440796" y="2895255"/>
              <a:ext cx="206534" cy="34680"/>
            </a:xfrm>
            <a:prstGeom prst="rect">
              <a:avLst/>
            </a:prstGeom>
            <a:solidFill>
              <a:srgbClr val="0058AB">
                <a:alpha val="100000"/>
              </a:srgbClr>
            </a:solidFill>
          </p:spPr>
          <p:txBody>
            <a:bodyPr/>
            <a:lstStyle/>
            <a:p/>
          </p:txBody>
        </p:sp>
        <p:sp>
          <p:nvSpPr>
            <p:cNvPr id="31" name="rc31"/>
            <p:cNvSpPr/>
            <p:nvPr/>
          </p:nvSpPr>
          <p:spPr>
            <a:xfrm>
              <a:off x="1440796" y="2929935"/>
              <a:ext cx="206534" cy="34680"/>
            </a:xfrm>
            <a:prstGeom prst="rect">
              <a:avLst/>
            </a:prstGeom>
            <a:solidFill>
              <a:srgbClr val="1CABE2">
                <a:alpha val="100000"/>
              </a:srgbClr>
            </a:solidFill>
          </p:spPr>
          <p:txBody>
            <a:bodyPr/>
            <a:lstStyle/>
            <a:p/>
          </p:txBody>
        </p:sp>
        <p:sp>
          <p:nvSpPr>
            <p:cNvPr id="32" name="rc32"/>
            <p:cNvSpPr/>
            <p:nvPr/>
          </p:nvSpPr>
          <p:spPr>
            <a:xfrm>
              <a:off x="1670279" y="2930873"/>
              <a:ext cx="206534" cy="1694662"/>
            </a:xfrm>
            <a:prstGeom prst="rect">
              <a:avLst/>
            </a:prstGeom>
            <a:solidFill>
              <a:srgbClr val="80BD41">
                <a:alpha val="100000"/>
              </a:srgbClr>
            </a:solidFill>
          </p:spPr>
          <p:txBody>
            <a:bodyPr/>
            <a:lstStyle/>
            <a:p/>
          </p:txBody>
        </p:sp>
        <p:sp>
          <p:nvSpPr>
            <p:cNvPr id="33" name="rc33"/>
            <p:cNvSpPr/>
            <p:nvPr/>
          </p:nvSpPr>
          <p:spPr>
            <a:xfrm>
              <a:off x="1670279" y="2896192"/>
              <a:ext cx="206534" cy="16871"/>
            </a:xfrm>
            <a:prstGeom prst="rect">
              <a:avLst/>
            </a:prstGeom>
            <a:solidFill>
              <a:srgbClr val="0058AB">
                <a:alpha val="100000"/>
              </a:srgbClr>
            </a:solidFill>
          </p:spPr>
          <p:txBody>
            <a:bodyPr/>
            <a:lstStyle/>
            <a:p/>
          </p:txBody>
        </p:sp>
        <p:sp>
          <p:nvSpPr>
            <p:cNvPr id="34" name="rc34"/>
            <p:cNvSpPr/>
            <p:nvPr/>
          </p:nvSpPr>
          <p:spPr>
            <a:xfrm>
              <a:off x="1670279" y="2913064"/>
              <a:ext cx="206534" cy="17808"/>
            </a:xfrm>
            <a:prstGeom prst="rect">
              <a:avLst/>
            </a:prstGeom>
            <a:solidFill>
              <a:srgbClr val="1CABE2">
                <a:alpha val="100000"/>
              </a:srgbClr>
            </a:solidFill>
          </p:spPr>
          <p:txBody>
            <a:bodyPr/>
            <a:lstStyle/>
            <a:p/>
          </p:txBody>
        </p:sp>
        <p:sp>
          <p:nvSpPr>
            <p:cNvPr id="35" name="rc35"/>
            <p:cNvSpPr/>
            <p:nvPr/>
          </p:nvSpPr>
          <p:spPr>
            <a:xfrm>
              <a:off x="1899761" y="2945870"/>
              <a:ext cx="206534" cy="1679665"/>
            </a:xfrm>
            <a:prstGeom prst="rect">
              <a:avLst/>
            </a:prstGeom>
            <a:solidFill>
              <a:srgbClr val="80BD41">
                <a:alpha val="100000"/>
              </a:srgbClr>
            </a:solidFill>
          </p:spPr>
          <p:txBody>
            <a:bodyPr/>
            <a:lstStyle/>
            <a:p/>
          </p:txBody>
        </p:sp>
        <p:sp>
          <p:nvSpPr>
            <p:cNvPr id="36" name="rc36"/>
            <p:cNvSpPr/>
            <p:nvPr/>
          </p:nvSpPr>
          <p:spPr>
            <a:xfrm>
              <a:off x="1899761" y="2894317"/>
              <a:ext cx="206534" cy="16871"/>
            </a:xfrm>
            <a:prstGeom prst="rect">
              <a:avLst/>
            </a:prstGeom>
            <a:solidFill>
              <a:srgbClr val="0058AB">
                <a:alpha val="100000"/>
              </a:srgbClr>
            </a:solidFill>
          </p:spPr>
          <p:txBody>
            <a:bodyPr/>
            <a:lstStyle/>
            <a:p/>
          </p:txBody>
        </p:sp>
        <p:sp>
          <p:nvSpPr>
            <p:cNvPr id="37" name="rc37"/>
            <p:cNvSpPr/>
            <p:nvPr/>
          </p:nvSpPr>
          <p:spPr>
            <a:xfrm>
              <a:off x="1899761" y="2911189"/>
              <a:ext cx="206534" cy="34680"/>
            </a:xfrm>
            <a:prstGeom prst="rect">
              <a:avLst/>
            </a:prstGeom>
            <a:solidFill>
              <a:srgbClr val="1CABE2">
                <a:alpha val="100000"/>
              </a:srgbClr>
            </a:solidFill>
          </p:spPr>
          <p:txBody>
            <a:bodyPr/>
            <a:lstStyle/>
            <a:p/>
          </p:txBody>
        </p:sp>
        <p:sp>
          <p:nvSpPr>
            <p:cNvPr id="38" name="rc38"/>
            <p:cNvSpPr/>
            <p:nvPr/>
          </p:nvSpPr>
          <p:spPr>
            <a:xfrm>
              <a:off x="2129244" y="3190508"/>
              <a:ext cx="206534" cy="1435026"/>
            </a:xfrm>
            <a:prstGeom prst="rect">
              <a:avLst/>
            </a:prstGeom>
            <a:solidFill>
              <a:srgbClr val="80BD41">
                <a:alpha val="100000"/>
              </a:srgbClr>
            </a:solidFill>
          </p:spPr>
          <p:txBody>
            <a:bodyPr/>
            <a:lstStyle/>
            <a:p/>
          </p:txBody>
        </p:sp>
        <p:sp>
          <p:nvSpPr>
            <p:cNvPr id="39" name="rc39"/>
            <p:cNvSpPr/>
            <p:nvPr/>
          </p:nvSpPr>
          <p:spPr>
            <a:xfrm>
              <a:off x="2129244" y="2897129"/>
              <a:ext cx="206534" cy="224955"/>
            </a:xfrm>
            <a:prstGeom prst="rect">
              <a:avLst/>
            </a:prstGeom>
            <a:solidFill>
              <a:srgbClr val="0058AB">
                <a:alpha val="100000"/>
              </a:srgbClr>
            </a:solidFill>
          </p:spPr>
          <p:txBody>
            <a:bodyPr/>
            <a:lstStyle/>
            <a:p/>
          </p:txBody>
        </p:sp>
        <p:sp>
          <p:nvSpPr>
            <p:cNvPr id="40" name="rc40"/>
            <p:cNvSpPr/>
            <p:nvPr/>
          </p:nvSpPr>
          <p:spPr>
            <a:xfrm>
              <a:off x="2129244" y="3122085"/>
              <a:ext cx="206534" cy="68423"/>
            </a:xfrm>
            <a:prstGeom prst="rect">
              <a:avLst/>
            </a:prstGeom>
            <a:solidFill>
              <a:srgbClr val="1CABE2">
                <a:alpha val="100000"/>
              </a:srgbClr>
            </a:solidFill>
          </p:spPr>
          <p:txBody>
            <a:bodyPr/>
            <a:lstStyle/>
            <a:p/>
          </p:txBody>
        </p:sp>
        <p:sp>
          <p:nvSpPr>
            <p:cNvPr id="41" name="rc41"/>
            <p:cNvSpPr/>
            <p:nvPr/>
          </p:nvSpPr>
          <p:spPr>
            <a:xfrm>
              <a:off x="2358727" y="2909314"/>
              <a:ext cx="206534" cy="1716220"/>
            </a:xfrm>
            <a:prstGeom prst="rect">
              <a:avLst/>
            </a:prstGeom>
            <a:solidFill>
              <a:srgbClr val="80BD41">
                <a:alpha val="100000"/>
              </a:srgbClr>
            </a:solidFill>
          </p:spPr>
          <p:txBody>
            <a:bodyPr/>
            <a:lstStyle/>
            <a:p/>
          </p:txBody>
        </p:sp>
        <p:sp>
          <p:nvSpPr>
            <p:cNvPr id="42" name="rc42"/>
            <p:cNvSpPr/>
            <p:nvPr/>
          </p:nvSpPr>
          <p:spPr>
            <a:xfrm>
              <a:off x="2358727" y="2892443"/>
              <a:ext cx="206534" cy="16871"/>
            </a:xfrm>
            <a:prstGeom prst="rect">
              <a:avLst/>
            </a:prstGeom>
            <a:solidFill>
              <a:srgbClr val="0058AB">
                <a:alpha val="100000"/>
              </a:srgbClr>
            </a:solidFill>
          </p:spPr>
          <p:txBody>
            <a:bodyPr/>
            <a:lstStyle/>
            <a:p/>
          </p:txBody>
        </p:sp>
        <p:sp>
          <p:nvSpPr>
            <p:cNvPr id="43" name="rc43"/>
            <p:cNvSpPr/>
            <p:nvPr/>
          </p:nvSpPr>
          <p:spPr>
            <a:xfrm>
              <a:off x="2358727" y="2909314"/>
              <a:ext cx="206534" cy="0"/>
            </a:xfrm>
            <a:prstGeom prst="rect">
              <a:avLst/>
            </a:prstGeom>
            <a:solidFill>
              <a:srgbClr val="1CABE2">
                <a:alpha val="100000"/>
              </a:srgbClr>
            </a:solidFill>
          </p:spPr>
          <p:txBody>
            <a:bodyPr/>
            <a:lstStyle/>
            <a:p/>
          </p:txBody>
        </p:sp>
        <p:sp>
          <p:nvSpPr>
            <p:cNvPr id="44" name="rc44"/>
            <p:cNvSpPr/>
            <p:nvPr/>
          </p:nvSpPr>
          <p:spPr>
            <a:xfrm>
              <a:off x="2588210" y="3053661"/>
              <a:ext cx="206534" cy="1571874"/>
            </a:xfrm>
            <a:prstGeom prst="rect">
              <a:avLst/>
            </a:prstGeom>
            <a:solidFill>
              <a:srgbClr val="80BD41">
                <a:alpha val="100000"/>
              </a:srgbClr>
            </a:solidFill>
          </p:spPr>
          <p:txBody>
            <a:bodyPr/>
            <a:lstStyle/>
            <a:p/>
          </p:txBody>
        </p:sp>
        <p:sp>
          <p:nvSpPr>
            <p:cNvPr id="45" name="rc45"/>
            <p:cNvSpPr/>
            <p:nvPr/>
          </p:nvSpPr>
          <p:spPr>
            <a:xfrm>
              <a:off x="2588210" y="2898067"/>
              <a:ext cx="206534" cy="51552"/>
            </a:xfrm>
            <a:prstGeom prst="rect">
              <a:avLst/>
            </a:prstGeom>
            <a:solidFill>
              <a:srgbClr val="0058AB">
                <a:alpha val="100000"/>
              </a:srgbClr>
            </a:solidFill>
          </p:spPr>
          <p:txBody>
            <a:bodyPr/>
            <a:lstStyle/>
            <a:p/>
          </p:txBody>
        </p:sp>
        <p:sp>
          <p:nvSpPr>
            <p:cNvPr id="46" name="rc46"/>
            <p:cNvSpPr/>
            <p:nvPr/>
          </p:nvSpPr>
          <p:spPr>
            <a:xfrm>
              <a:off x="2588210" y="2949619"/>
              <a:ext cx="206534" cy="104041"/>
            </a:xfrm>
            <a:prstGeom prst="rect">
              <a:avLst/>
            </a:prstGeom>
            <a:solidFill>
              <a:srgbClr val="1CABE2">
                <a:alpha val="100000"/>
              </a:srgbClr>
            </a:solidFill>
          </p:spPr>
          <p:txBody>
            <a:bodyPr/>
            <a:lstStyle/>
            <a:p/>
          </p:txBody>
        </p:sp>
        <p:sp>
          <p:nvSpPr>
            <p:cNvPr id="47" name="rc47"/>
            <p:cNvSpPr/>
            <p:nvPr/>
          </p:nvSpPr>
          <p:spPr>
            <a:xfrm>
              <a:off x="2817692" y="2972114"/>
              <a:ext cx="206534" cy="1653420"/>
            </a:xfrm>
            <a:prstGeom prst="rect">
              <a:avLst/>
            </a:prstGeom>
            <a:solidFill>
              <a:srgbClr val="80BD41">
                <a:alpha val="100000"/>
              </a:srgbClr>
            </a:solidFill>
          </p:spPr>
          <p:txBody>
            <a:bodyPr/>
            <a:lstStyle/>
            <a:p/>
          </p:txBody>
        </p:sp>
        <p:sp>
          <p:nvSpPr>
            <p:cNvPr id="48" name="rc48"/>
            <p:cNvSpPr/>
            <p:nvPr/>
          </p:nvSpPr>
          <p:spPr>
            <a:xfrm>
              <a:off x="2817692" y="2902753"/>
              <a:ext cx="206534" cy="34680"/>
            </a:xfrm>
            <a:prstGeom prst="rect">
              <a:avLst/>
            </a:prstGeom>
            <a:solidFill>
              <a:srgbClr val="0058AB">
                <a:alpha val="100000"/>
              </a:srgbClr>
            </a:solidFill>
          </p:spPr>
          <p:txBody>
            <a:bodyPr/>
            <a:lstStyle/>
            <a:p/>
          </p:txBody>
        </p:sp>
        <p:sp>
          <p:nvSpPr>
            <p:cNvPr id="49" name="rc49"/>
            <p:cNvSpPr/>
            <p:nvPr/>
          </p:nvSpPr>
          <p:spPr>
            <a:xfrm>
              <a:off x="2817692" y="2937434"/>
              <a:ext cx="206534" cy="34680"/>
            </a:xfrm>
            <a:prstGeom prst="rect">
              <a:avLst/>
            </a:prstGeom>
            <a:solidFill>
              <a:srgbClr val="1CABE2">
                <a:alpha val="100000"/>
              </a:srgbClr>
            </a:solidFill>
          </p:spPr>
          <p:txBody>
            <a:bodyPr/>
            <a:lstStyle/>
            <a:p/>
          </p:txBody>
        </p:sp>
        <p:sp>
          <p:nvSpPr>
            <p:cNvPr id="50" name="rc50"/>
            <p:cNvSpPr/>
            <p:nvPr/>
          </p:nvSpPr>
          <p:spPr>
            <a:xfrm>
              <a:off x="3047175" y="2927123"/>
              <a:ext cx="206534" cy="1698411"/>
            </a:xfrm>
            <a:prstGeom prst="rect">
              <a:avLst/>
            </a:prstGeom>
            <a:solidFill>
              <a:srgbClr val="80BD41">
                <a:alpha val="100000"/>
              </a:srgbClr>
            </a:solidFill>
          </p:spPr>
          <p:txBody>
            <a:bodyPr/>
            <a:lstStyle/>
            <a:p/>
          </p:txBody>
        </p:sp>
        <p:sp>
          <p:nvSpPr>
            <p:cNvPr id="51" name="rc51"/>
            <p:cNvSpPr/>
            <p:nvPr/>
          </p:nvSpPr>
          <p:spPr>
            <a:xfrm>
              <a:off x="3047175" y="2910252"/>
              <a:ext cx="206534" cy="16871"/>
            </a:xfrm>
            <a:prstGeom prst="rect">
              <a:avLst/>
            </a:prstGeom>
            <a:solidFill>
              <a:srgbClr val="0058AB">
                <a:alpha val="100000"/>
              </a:srgbClr>
            </a:solidFill>
          </p:spPr>
          <p:txBody>
            <a:bodyPr/>
            <a:lstStyle/>
            <a:p/>
          </p:txBody>
        </p:sp>
        <p:sp>
          <p:nvSpPr>
            <p:cNvPr id="52" name="rc52"/>
            <p:cNvSpPr/>
            <p:nvPr/>
          </p:nvSpPr>
          <p:spPr>
            <a:xfrm>
              <a:off x="3047175" y="2927123"/>
              <a:ext cx="206534" cy="0"/>
            </a:xfrm>
            <a:prstGeom prst="rect">
              <a:avLst/>
            </a:prstGeom>
            <a:solidFill>
              <a:srgbClr val="1CABE2">
                <a:alpha val="100000"/>
              </a:srgbClr>
            </a:solidFill>
          </p:spPr>
          <p:txBody>
            <a:bodyPr/>
            <a:lstStyle/>
            <a:p/>
          </p:txBody>
        </p:sp>
        <p:sp>
          <p:nvSpPr>
            <p:cNvPr id="53" name="rc53"/>
            <p:cNvSpPr/>
            <p:nvPr/>
          </p:nvSpPr>
          <p:spPr>
            <a:xfrm>
              <a:off x="3276658" y="2939308"/>
              <a:ext cx="206534" cy="1686226"/>
            </a:xfrm>
            <a:prstGeom prst="rect">
              <a:avLst/>
            </a:prstGeom>
            <a:solidFill>
              <a:srgbClr val="80BD41">
                <a:alpha val="100000"/>
              </a:srgbClr>
            </a:solidFill>
          </p:spPr>
          <p:txBody>
            <a:bodyPr/>
            <a:lstStyle/>
            <a:p/>
          </p:txBody>
        </p:sp>
        <p:sp>
          <p:nvSpPr>
            <p:cNvPr id="54" name="rc54"/>
            <p:cNvSpPr/>
            <p:nvPr/>
          </p:nvSpPr>
          <p:spPr>
            <a:xfrm>
              <a:off x="3276658" y="2922437"/>
              <a:ext cx="206534" cy="16871"/>
            </a:xfrm>
            <a:prstGeom prst="rect">
              <a:avLst/>
            </a:prstGeom>
            <a:solidFill>
              <a:srgbClr val="0058AB">
                <a:alpha val="100000"/>
              </a:srgbClr>
            </a:solidFill>
          </p:spPr>
          <p:txBody>
            <a:bodyPr/>
            <a:lstStyle/>
            <a:p/>
          </p:txBody>
        </p:sp>
        <p:sp>
          <p:nvSpPr>
            <p:cNvPr id="55" name="rc55"/>
            <p:cNvSpPr/>
            <p:nvPr/>
          </p:nvSpPr>
          <p:spPr>
            <a:xfrm>
              <a:off x="3276658" y="2939308"/>
              <a:ext cx="206534" cy="0"/>
            </a:xfrm>
            <a:prstGeom prst="rect">
              <a:avLst/>
            </a:prstGeom>
            <a:solidFill>
              <a:srgbClr val="1CABE2">
                <a:alpha val="100000"/>
              </a:srgbClr>
            </a:solidFill>
          </p:spPr>
          <p:txBody>
            <a:bodyPr/>
            <a:lstStyle/>
            <a:p/>
          </p:txBody>
        </p:sp>
        <p:sp>
          <p:nvSpPr>
            <p:cNvPr id="56" name="rc56"/>
            <p:cNvSpPr/>
            <p:nvPr/>
          </p:nvSpPr>
          <p:spPr>
            <a:xfrm>
              <a:off x="3506141" y="2992735"/>
              <a:ext cx="206534" cy="1632799"/>
            </a:xfrm>
            <a:prstGeom prst="rect">
              <a:avLst/>
            </a:prstGeom>
            <a:solidFill>
              <a:srgbClr val="80BD41">
                <a:alpha val="100000"/>
              </a:srgbClr>
            </a:solidFill>
          </p:spPr>
          <p:txBody>
            <a:bodyPr/>
            <a:lstStyle/>
            <a:p/>
          </p:txBody>
        </p:sp>
        <p:sp>
          <p:nvSpPr>
            <p:cNvPr id="57" name="rc57"/>
            <p:cNvSpPr/>
            <p:nvPr/>
          </p:nvSpPr>
          <p:spPr>
            <a:xfrm>
              <a:off x="3506141" y="2942120"/>
              <a:ext cx="206534" cy="16871"/>
            </a:xfrm>
            <a:prstGeom prst="rect">
              <a:avLst/>
            </a:prstGeom>
            <a:solidFill>
              <a:srgbClr val="0058AB">
                <a:alpha val="100000"/>
              </a:srgbClr>
            </a:solidFill>
          </p:spPr>
          <p:txBody>
            <a:bodyPr/>
            <a:lstStyle/>
            <a:p/>
          </p:txBody>
        </p:sp>
        <p:sp>
          <p:nvSpPr>
            <p:cNvPr id="58" name="rc58"/>
            <p:cNvSpPr/>
            <p:nvPr/>
          </p:nvSpPr>
          <p:spPr>
            <a:xfrm>
              <a:off x="3506141" y="2958992"/>
              <a:ext cx="206534" cy="33743"/>
            </a:xfrm>
            <a:prstGeom prst="rect">
              <a:avLst/>
            </a:prstGeom>
            <a:solidFill>
              <a:srgbClr val="1CABE2">
                <a:alpha val="100000"/>
              </a:srgbClr>
            </a:solidFill>
          </p:spPr>
          <p:txBody>
            <a:bodyPr/>
            <a:lstStyle/>
            <a:p/>
          </p:txBody>
        </p:sp>
        <p:sp>
          <p:nvSpPr>
            <p:cNvPr id="59" name="rc59"/>
            <p:cNvSpPr/>
            <p:nvPr/>
          </p:nvSpPr>
          <p:spPr>
            <a:xfrm>
              <a:off x="3735623" y="3044288"/>
              <a:ext cx="206534" cy="1581247"/>
            </a:xfrm>
            <a:prstGeom prst="rect">
              <a:avLst/>
            </a:prstGeom>
            <a:solidFill>
              <a:srgbClr val="80BD41">
                <a:alpha val="100000"/>
              </a:srgbClr>
            </a:solidFill>
          </p:spPr>
          <p:txBody>
            <a:bodyPr/>
            <a:lstStyle/>
            <a:p/>
          </p:txBody>
        </p:sp>
        <p:sp>
          <p:nvSpPr>
            <p:cNvPr id="60" name="rc60"/>
            <p:cNvSpPr/>
            <p:nvPr/>
          </p:nvSpPr>
          <p:spPr>
            <a:xfrm>
              <a:off x="3735623" y="2960867"/>
              <a:ext cx="206534" cy="33743"/>
            </a:xfrm>
            <a:prstGeom prst="rect">
              <a:avLst/>
            </a:prstGeom>
            <a:solidFill>
              <a:srgbClr val="0058AB">
                <a:alpha val="100000"/>
              </a:srgbClr>
            </a:solidFill>
          </p:spPr>
          <p:txBody>
            <a:bodyPr/>
            <a:lstStyle/>
            <a:p/>
          </p:txBody>
        </p:sp>
        <p:sp>
          <p:nvSpPr>
            <p:cNvPr id="61" name="rc61"/>
            <p:cNvSpPr/>
            <p:nvPr/>
          </p:nvSpPr>
          <p:spPr>
            <a:xfrm>
              <a:off x="3735623" y="2994610"/>
              <a:ext cx="206534" cy="49677"/>
            </a:xfrm>
            <a:prstGeom prst="rect">
              <a:avLst/>
            </a:prstGeom>
            <a:solidFill>
              <a:srgbClr val="1CABE2">
                <a:alpha val="100000"/>
              </a:srgbClr>
            </a:solidFill>
          </p:spPr>
          <p:txBody>
            <a:bodyPr/>
            <a:lstStyle/>
            <a:p/>
          </p:txBody>
        </p:sp>
        <p:sp>
          <p:nvSpPr>
            <p:cNvPr id="62" name="rc62"/>
            <p:cNvSpPr/>
            <p:nvPr/>
          </p:nvSpPr>
          <p:spPr>
            <a:xfrm>
              <a:off x="3965106" y="3024604"/>
              <a:ext cx="206534" cy="1600931"/>
            </a:xfrm>
            <a:prstGeom prst="rect">
              <a:avLst/>
            </a:prstGeom>
            <a:solidFill>
              <a:srgbClr val="80BD41">
                <a:alpha val="100000"/>
              </a:srgbClr>
            </a:solidFill>
          </p:spPr>
          <p:txBody>
            <a:bodyPr/>
            <a:lstStyle/>
            <a:p/>
          </p:txBody>
        </p:sp>
        <p:sp>
          <p:nvSpPr>
            <p:cNvPr id="63" name="rc63"/>
            <p:cNvSpPr/>
            <p:nvPr/>
          </p:nvSpPr>
          <p:spPr>
            <a:xfrm>
              <a:off x="3965106" y="2974926"/>
              <a:ext cx="206534" cy="16871"/>
            </a:xfrm>
            <a:prstGeom prst="rect">
              <a:avLst/>
            </a:prstGeom>
            <a:solidFill>
              <a:srgbClr val="0058AB">
                <a:alpha val="100000"/>
              </a:srgbClr>
            </a:solidFill>
          </p:spPr>
          <p:txBody>
            <a:bodyPr/>
            <a:lstStyle/>
            <a:p/>
          </p:txBody>
        </p:sp>
        <p:sp>
          <p:nvSpPr>
            <p:cNvPr id="64" name="rc64"/>
            <p:cNvSpPr/>
            <p:nvPr/>
          </p:nvSpPr>
          <p:spPr>
            <a:xfrm>
              <a:off x="3965106" y="2991798"/>
              <a:ext cx="206534" cy="32805"/>
            </a:xfrm>
            <a:prstGeom prst="rect">
              <a:avLst/>
            </a:prstGeom>
            <a:solidFill>
              <a:srgbClr val="1CABE2">
                <a:alpha val="100000"/>
              </a:srgbClr>
            </a:solidFill>
          </p:spPr>
          <p:txBody>
            <a:bodyPr/>
            <a:lstStyle/>
            <a:p/>
          </p:txBody>
        </p:sp>
        <p:sp>
          <p:nvSpPr>
            <p:cNvPr id="65" name="rc65"/>
            <p:cNvSpPr/>
            <p:nvPr/>
          </p:nvSpPr>
          <p:spPr>
            <a:xfrm>
              <a:off x="4194589" y="3052723"/>
              <a:ext cx="206534" cy="1572811"/>
            </a:xfrm>
            <a:prstGeom prst="rect">
              <a:avLst/>
            </a:prstGeom>
            <a:solidFill>
              <a:srgbClr val="80BD41">
                <a:alpha val="100000"/>
              </a:srgbClr>
            </a:solidFill>
          </p:spPr>
          <p:txBody>
            <a:bodyPr/>
            <a:lstStyle/>
            <a:p/>
          </p:txBody>
        </p:sp>
        <p:sp>
          <p:nvSpPr>
            <p:cNvPr id="66" name="rc66"/>
            <p:cNvSpPr/>
            <p:nvPr/>
          </p:nvSpPr>
          <p:spPr>
            <a:xfrm>
              <a:off x="4194589" y="3003983"/>
              <a:ext cx="206534" cy="15934"/>
            </a:xfrm>
            <a:prstGeom prst="rect">
              <a:avLst/>
            </a:prstGeom>
            <a:solidFill>
              <a:srgbClr val="0058AB">
                <a:alpha val="100000"/>
              </a:srgbClr>
            </a:solidFill>
          </p:spPr>
          <p:txBody>
            <a:bodyPr/>
            <a:lstStyle/>
            <a:p/>
          </p:txBody>
        </p:sp>
        <p:sp>
          <p:nvSpPr>
            <p:cNvPr id="67" name="rc67"/>
            <p:cNvSpPr/>
            <p:nvPr/>
          </p:nvSpPr>
          <p:spPr>
            <a:xfrm>
              <a:off x="4194589" y="3019917"/>
              <a:ext cx="206534" cy="32805"/>
            </a:xfrm>
            <a:prstGeom prst="rect">
              <a:avLst/>
            </a:prstGeom>
            <a:solidFill>
              <a:srgbClr val="1CABE2">
                <a:alpha val="100000"/>
              </a:srgbClr>
            </a:solidFill>
          </p:spPr>
          <p:txBody>
            <a:bodyPr/>
            <a:lstStyle/>
            <a:p/>
          </p:txBody>
        </p:sp>
        <p:sp>
          <p:nvSpPr>
            <p:cNvPr id="68" name="rc68"/>
            <p:cNvSpPr/>
            <p:nvPr/>
          </p:nvSpPr>
          <p:spPr>
            <a:xfrm>
              <a:off x="4424072" y="3134270"/>
              <a:ext cx="206534" cy="1491265"/>
            </a:xfrm>
            <a:prstGeom prst="rect">
              <a:avLst/>
            </a:prstGeom>
            <a:solidFill>
              <a:srgbClr val="80BD41">
                <a:alpha val="100000"/>
              </a:srgbClr>
            </a:solidFill>
          </p:spPr>
          <p:txBody>
            <a:bodyPr/>
            <a:lstStyle/>
            <a:p/>
          </p:txBody>
        </p:sp>
        <p:sp>
          <p:nvSpPr>
            <p:cNvPr id="69" name="rc69"/>
            <p:cNvSpPr/>
            <p:nvPr/>
          </p:nvSpPr>
          <p:spPr>
            <a:xfrm>
              <a:off x="4424072" y="3088341"/>
              <a:ext cx="206534" cy="45928"/>
            </a:xfrm>
            <a:prstGeom prst="rect">
              <a:avLst/>
            </a:prstGeom>
            <a:solidFill>
              <a:srgbClr val="0058AB">
                <a:alpha val="100000"/>
              </a:srgbClr>
            </a:solidFill>
          </p:spPr>
          <p:txBody>
            <a:bodyPr/>
            <a:lstStyle/>
            <a:p/>
          </p:txBody>
        </p:sp>
        <p:sp>
          <p:nvSpPr>
            <p:cNvPr id="70" name="rc70"/>
            <p:cNvSpPr/>
            <p:nvPr/>
          </p:nvSpPr>
          <p:spPr>
            <a:xfrm>
              <a:off x="4424072" y="3134270"/>
              <a:ext cx="206534" cy="0"/>
            </a:xfrm>
            <a:prstGeom prst="rect">
              <a:avLst/>
            </a:prstGeom>
            <a:solidFill>
              <a:srgbClr val="1CABE2">
                <a:alpha val="100000"/>
              </a:srgbClr>
            </a:solidFill>
          </p:spPr>
          <p:txBody>
            <a:bodyPr/>
            <a:lstStyle/>
            <a:p/>
          </p:txBody>
        </p:sp>
        <p:sp>
          <p:nvSpPr>
            <p:cNvPr id="71" name="rc71"/>
            <p:cNvSpPr/>
            <p:nvPr/>
          </p:nvSpPr>
          <p:spPr>
            <a:xfrm>
              <a:off x="4653554" y="3270180"/>
              <a:ext cx="206534" cy="1355355"/>
            </a:xfrm>
            <a:prstGeom prst="rect">
              <a:avLst/>
            </a:prstGeom>
            <a:solidFill>
              <a:srgbClr val="80BD41">
                <a:alpha val="100000"/>
              </a:srgbClr>
            </a:solidFill>
          </p:spPr>
          <p:txBody>
            <a:bodyPr/>
            <a:lstStyle/>
            <a:p/>
          </p:txBody>
        </p:sp>
        <p:sp>
          <p:nvSpPr>
            <p:cNvPr id="72" name="rc72"/>
            <p:cNvSpPr/>
            <p:nvPr/>
          </p:nvSpPr>
          <p:spPr>
            <a:xfrm>
              <a:off x="4653554" y="3152079"/>
              <a:ext cx="206534" cy="88107"/>
            </a:xfrm>
            <a:prstGeom prst="rect">
              <a:avLst/>
            </a:prstGeom>
            <a:solidFill>
              <a:srgbClr val="0058AB">
                <a:alpha val="100000"/>
              </a:srgbClr>
            </a:solidFill>
          </p:spPr>
          <p:txBody>
            <a:bodyPr/>
            <a:lstStyle/>
            <a:p/>
          </p:txBody>
        </p:sp>
        <p:sp>
          <p:nvSpPr>
            <p:cNvPr id="73" name="rc73"/>
            <p:cNvSpPr/>
            <p:nvPr/>
          </p:nvSpPr>
          <p:spPr>
            <a:xfrm>
              <a:off x="4653554" y="3240186"/>
              <a:ext cx="206534" cy="29994"/>
            </a:xfrm>
            <a:prstGeom prst="rect">
              <a:avLst/>
            </a:prstGeom>
            <a:solidFill>
              <a:srgbClr val="1CABE2">
                <a:alpha val="100000"/>
              </a:srgbClr>
            </a:solidFill>
          </p:spPr>
          <p:txBody>
            <a:bodyPr/>
            <a:lstStyle/>
            <a:p/>
          </p:txBody>
        </p:sp>
        <p:sp>
          <p:nvSpPr>
            <p:cNvPr id="74" name="rc74"/>
            <p:cNvSpPr/>
            <p:nvPr/>
          </p:nvSpPr>
          <p:spPr>
            <a:xfrm>
              <a:off x="4883037" y="3287052"/>
              <a:ext cx="206534" cy="1338483"/>
            </a:xfrm>
            <a:prstGeom prst="rect">
              <a:avLst/>
            </a:prstGeom>
            <a:solidFill>
              <a:srgbClr val="80BD41">
                <a:alpha val="100000"/>
              </a:srgbClr>
            </a:solidFill>
          </p:spPr>
          <p:txBody>
            <a:bodyPr/>
            <a:lstStyle/>
            <a:p/>
          </p:txBody>
        </p:sp>
        <p:sp>
          <p:nvSpPr>
            <p:cNvPr id="75" name="rc75"/>
            <p:cNvSpPr/>
            <p:nvPr/>
          </p:nvSpPr>
          <p:spPr>
            <a:xfrm>
              <a:off x="4883037" y="3231750"/>
              <a:ext cx="206534" cy="28119"/>
            </a:xfrm>
            <a:prstGeom prst="rect">
              <a:avLst/>
            </a:prstGeom>
            <a:solidFill>
              <a:srgbClr val="0058AB">
                <a:alpha val="100000"/>
              </a:srgbClr>
            </a:solidFill>
          </p:spPr>
          <p:txBody>
            <a:bodyPr/>
            <a:lstStyle/>
            <a:p/>
          </p:txBody>
        </p:sp>
        <p:sp>
          <p:nvSpPr>
            <p:cNvPr id="76" name="rc76"/>
            <p:cNvSpPr/>
            <p:nvPr/>
          </p:nvSpPr>
          <p:spPr>
            <a:xfrm>
              <a:off x="4883037" y="3259870"/>
              <a:ext cx="206534" cy="27182"/>
            </a:xfrm>
            <a:prstGeom prst="rect">
              <a:avLst/>
            </a:prstGeom>
            <a:solidFill>
              <a:srgbClr val="1CABE2">
                <a:alpha val="100000"/>
              </a:srgbClr>
            </a:solidFill>
          </p:spPr>
          <p:txBody>
            <a:bodyPr/>
            <a:lstStyle/>
            <a:p/>
          </p:txBody>
        </p:sp>
        <p:sp>
          <p:nvSpPr>
            <p:cNvPr id="77" name="rc77"/>
            <p:cNvSpPr/>
            <p:nvPr/>
          </p:nvSpPr>
          <p:spPr>
            <a:xfrm>
              <a:off x="5112520" y="3429523"/>
              <a:ext cx="206534" cy="1196011"/>
            </a:xfrm>
            <a:prstGeom prst="rect">
              <a:avLst/>
            </a:prstGeom>
            <a:solidFill>
              <a:srgbClr val="80BD41">
                <a:alpha val="100000"/>
              </a:srgbClr>
            </a:solidFill>
          </p:spPr>
          <p:txBody>
            <a:bodyPr/>
            <a:lstStyle/>
            <a:p/>
          </p:txBody>
        </p:sp>
        <p:sp>
          <p:nvSpPr>
            <p:cNvPr id="78" name="rc78"/>
            <p:cNvSpPr/>
            <p:nvPr/>
          </p:nvSpPr>
          <p:spPr>
            <a:xfrm>
              <a:off x="5112520" y="3379846"/>
              <a:ext cx="206534" cy="25307"/>
            </a:xfrm>
            <a:prstGeom prst="rect">
              <a:avLst/>
            </a:prstGeom>
            <a:solidFill>
              <a:srgbClr val="0058AB">
                <a:alpha val="100000"/>
              </a:srgbClr>
            </a:solidFill>
          </p:spPr>
          <p:txBody>
            <a:bodyPr/>
            <a:lstStyle/>
            <a:p/>
          </p:txBody>
        </p:sp>
        <p:sp>
          <p:nvSpPr>
            <p:cNvPr id="79" name="rc79"/>
            <p:cNvSpPr/>
            <p:nvPr/>
          </p:nvSpPr>
          <p:spPr>
            <a:xfrm>
              <a:off x="5112520" y="3405153"/>
              <a:ext cx="206534" cy="24370"/>
            </a:xfrm>
            <a:prstGeom prst="rect">
              <a:avLst/>
            </a:prstGeom>
            <a:solidFill>
              <a:srgbClr val="1CABE2">
                <a:alpha val="100000"/>
              </a:srgbClr>
            </a:solidFill>
          </p:spPr>
          <p:txBody>
            <a:bodyPr/>
            <a:lstStyle/>
            <a:p/>
          </p:txBody>
        </p:sp>
        <p:sp>
          <p:nvSpPr>
            <p:cNvPr id="80" name="rc80"/>
            <p:cNvSpPr/>
            <p:nvPr/>
          </p:nvSpPr>
          <p:spPr>
            <a:xfrm>
              <a:off x="5342003" y="3362974"/>
              <a:ext cx="206534" cy="1262560"/>
            </a:xfrm>
            <a:prstGeom prst="rect">
              <a:avLst/>
            </a:prstGeom>
            <a:solidFill>
              <a:srgbClr val="80BD41">
                <a:alpha val="100000"/>
              </a:srgbClr>
            </a:solidFill>
          </p:spPr>
          <p:txBody>
            <a:bodyPr/>
            <a:lstStyle/>
            <a:p/>
          </p:txBody>
        </p:sp>
        <p:sp>
          <p:nvSpPr>
            <p:cNvPr id="81" name="rc81"/>
            <p:cNvSpPr/>
            <p:nvPr/>
          </p:nvSpPr>
          <p:spPr>
            <a:xfrm>
              <a:off x="5342003" y="3296425"/>
              <a:ext cx="206534" cy="53426"/>
            </a:xfrm>
            <a:prstGeom prst="rect">
              <a:avLst/>
            </a:prstGeom>
            <a:solidFill>
              <a:srgbClr val="0058AB">
                <a:alpha val="100000"/>
              </a:srgbClr>
            </a:solidFill>
          </p:spPr>
          <p:txBody>
            <a:bodyPr/>
            <a:lstStyle/>
            <a:p/>
          </p:txBody>
        </p:sp>
        <p:sp>
          <p:nvSpPr>
            <p:cNvPr id="82" name="rc82"/>
            <p:cNvSpPr/>
            <p:nvPr/>
          </p:nvSpPr>
          <p:spPr>
            <a:xfrm>
              <a:off x="5342003" y="3349852"/>
              <a:ext cx="206534" cy="13122"/>
            </a:xfrm>
            <a:prstGeom prst="rect">
              <a:avLst/>
            </a:prstGeom>
            <a:solidFill>
              <a:srgbClr val="1CABE2">
                <a:alpha val="100000"/>
              </a:srgbClr>
            </a:solidFill>
          </p:spPr>
          <p:txBody>
            <a:bodyPr/>
            <a:lstStyle/>
            <a:p/>
          </p:txBody>
        </p:sp>
        <p:sp>
          <p:nvSpPr>
            <p:cNvPr id="83" name="rc83"/>
            <p:cNvSpPr/>
            <p:nvPr/>
          </p:nvSpPr>
          <p:spPr>
            <a:xfrm>
              <a:off x="5571486" y="3365786"/>
              <a:ext cx="206534" cy="1259749"/>
            </a:xfrm>
            <a:prstGeom prst="rect">
              <a:avLst/>
            </a:prstGeom>
            <a:solidFill>
              <a:srgbClr val="80BD41">
                <a:alpha val="100000"/>
              </a:srgbClr>
            </a:solidFill>
          </p:spPr>
          <p:txBody>
            <a:bodyPr/>
            <a:lstStyle/>
            <a:p/>
          </p:txBody>
        </p:sp>
        <p:sp>
          <p:nvSpPr>
            <p:cNvPr id="84" name="rc84"/>
            <p:cNvSpPr/>
            <p:nvPr/>
          </p:nvSpPr>
          <p:spPr>
            <a:xfrm>
              <a:off x="5571486" y="3285177"/>
              <a:ext cx="206534" cy="80608"/>
            </a:xfrm>
            <a:prstGeom prst="rect">
              <a:avLst/>
            </a:prstGeom>
            <a:solidFill>
              <a:srgbClr val="0058AB">
                <a:alpha val="100000"/>
              </a:srgbClr>
            </a:solidFill>
          </p:spPr>
          <p:txBody>
            <a:bodyPr/>
            <a:lstStyle/>
            <a:p/>
          </p:txBody>
        </p:sp>
        <p:sp>
          <p:nvSpPr>
            <p:cNvPr id="85" name="rc85"/>
            <p:cNvSpPr/>
            <p:nvPr/>
          </p:nvSpPr>
          <p:spPr>
            <a:xfrm>
              <a:off x="5571486" y="3365786"/>
              <a:ext cx="206534" cy="0"/>
            </a:xfrm>
            <a:prstGeom prst="rect">
              <a:avLst/>
            </a:prstGeom>
            <a:solidFill>
              <a:srgbClr val="1CABE2">
                <a:alpha val="100000"/>
              </a:srgbClr>
            </a:solidFill>
          </p:spPr>
          <p:txBody>
            <a:bodyPr/>
            <a:lstStyle/>
            <a:p/>
          </p:txBody>
        </p:sp>
        <p:sp>
          <p:nvSpPr>
            <p:cNvPr id="86" name="rc86"/>
            <p:cNvSpPr/>
            <p:nvPr/>
          </p:nvSpPr>
          <p:spPr>
            <a:xfrm>
              <a:off x="5800968" y="3668538"/>
              <a:ext cx="206534" cy="956996"/>
            </a:xfrm>
            <a:prstGeom prst="rect">
              <a:avLst/>
            </a:prstGeom>
            <a:solidFill>
              <a:srgbClr val="80BD41">
                <a:alpha val="100000"/>
              </a:srgbClr>
            </a:solidFill>
          </p:spPr>
          <p:txBody>
            <a:bodyPr/>
            <a:lstStyle/>
            <a:p/>
          </p:txBody>
        </p:sp>
        <p:sp>
          <p:nvSpPr>
            <p:cNvPr id="87" name="rc87"/>
            <p:cNvSpPr/>
            <p:nvPr/>
          </p:nvSpPr>
          <p:spPr>
            <a:xfrm>
              <a:off x="5800968" y="3296425"/>
              <a:ext cx="206534" cy="279319"/>
            </a:xfrm>
            <a:prstGeom prst="rect">
              <a:avLst/>
            </a:prstGeom>
            <a:solidFill>
              <a:srgbClr val="0058AB">
                <a:alpha val="100000"/>
              </a:srgbClr>
            </a:solidFill>
          </p:spPr>
          <p:txBody>
            <a:bodyPr/>
            <a:lstStyle/>
            <a:p/>
          </p:txBody>
        </p:sp>
        <p:sp>
          <p:nvSpPr>
            <p:cNvPr id="88" name="rc88"/>
            <p:cNvSpPr/>
            <p:nvPr/>
          </p:nvSpPr>
          <p:spPr>
            <a:xfrm>
              <a:off x="5800968" y="3575744"/>
              <a:ext cx="206534" cy="92794"/>
            </a:xfrm>
            <a:prstGeom prst="rect">
              <a:avLst/>
            </a:prstGeom>
            <a:solidFill>
              <a:srgbClr val="1CABE2">
                <a:alpha val="100000"/>
              </a:srgbClr>
            </a:solidFill>
          </p:spPr>
          <p:txBody>
            <a:bodyPr/>
            <a:lstStyle/>
            <a:p/>
          </p:txBody>
        </p:sp>
        <p:sp>
          <p:nvSpPr>
            <p:cNvPr id="89" name="rc89"/>
            <p:cNvSpPr/>
            <p:nvPr/>
          </p:nvSpPr>
          <p:spPr>
            <a:xfrm>
              <a:off x="6030451" y="3614174"/>
              <a:ext cx="206534" cy="1011361"/>
            </a:xfrm>
            <a:prstGeom prst="rect">
              <a:avLst/>
            </a:prstGeom>
            <a:solidFill>
              <a:srgbClr val="80BD41">
                <a:alpha val="100000"/>
              </a:srgbClr>
            </a:solidFill>
          </p:spPr>
          <p:txBody>
            <a:bodyPr/>
            <a:lstStyle/>
            <a:p/>
          </p:txBody>
        </p:sp>
        <p:sp>
          <p:nvSpPr>
            <p:cNvPr id="90" name="rc90"/>
            <p:cNvSpPr/>
            <p:nvPr/>
          </p:nvSpPr>
          <p:spPr>
            <a:xfrm>
              <a:off x="6030451" y="3312359"/>
              <a:ext cx="206534" cy="209958"/>
            </a:xfrm>
            <a:prstGeom prst="rect">
              <a:avLst/>
            </a:prstGeom>
            <a:solidFill>
              <a:srgbClr val="0058AB">
                <a:alpha val="100000"/>
              </a:srgbClr>
            </a:solidFill>
          </p:spPr>
          <p:txBody>
            <a:bodyPr/>
            <a:lstStyle/>
            <a:p/>
          </p:txBody>
        </p:sp>
        <p:sp>
          <p:nvSpPr>
            <p:cNvPr id="91" name="rc91"/>
            <p:cNvSpPr/>
            <p:nvPr/>
          </p:nvSpPr>
          <p:spPr>
            <a:xfrm>
              <a:off x="6030451" y="3522317"/>
              <a:ext cx="206534" cy="91856"/>
            </a:xfrm>
            <a:prstGeom prst="rect">
              <a:avLst/>
            </a:prstGeom>
            <a:solidFill>
              <a:srgbClr val="1CABE2">
                <a:alpha val="100000"/>
              </a:srgbClr>
            </a:solidFill>
          </p:spPr>
          <p:txBody>
            <a:bodyPr/>
            <a:lstStyle/>
            <a:p/>
          </p:txBody>
        </p:sp>
        <p:sp>
          <p:nvSpPr>
            <p:cNvPr id="92" name="rc92"/>
            <p:cNvSpPr/>
            <p:nvPr/>
          </p:nvSpPr>
          <p:spPr>
            <a:xfrm>
              <a:off x="6259934" y="3630108"/>
              <a:ext cx="206534" cy="995426"/>
            </a:xfrm>
            <a:prstGeom prst="rect">
              <a:avLst/>
            </a:prstGeom>
            <a:solidFill>
              <a:srgbClr val="80BD41">
                <a:alpha val="100000"/>
              </a:srgbClr>
            </a:solidFill>
          </p:spPr>
          <p:txBody>
            <a:bodyPr/>
            <a:lstStyle/>
            <a:p/>
          </p:txBody>
        </p:sp>
        <p:sp>
          <p:nvSpPr>
            <p:cNvPr id="93" name="rc93"/>
            <p:cNvSpPr/>
            <p:nvPr/>
          </p:nvSpPr>
          <p:spPr>
            <a:xfrm>
              <a:off x="6259934" y="3332980"/>
              <a:ext cx="206534" cy="271820"/>
            </a:xfrm>
            <a:prstGeom prst="rect">
              <a:avLst/>
            </a:prstGeom>
            <a:solidFill>
              <a:srgbClr val="0058AB">
                <a:alpha val="100000"/>
              </a:srgbClr>
            </a:solidFill>
          </p:spPr>
          <p:txBody>
            <a:bodyPr/>
            <a:lstStyle/>
            <a:p/>
          </p:txBody>
        </p:sp>
        <p:sp>
          <p:nvSpPr>
            <p:cNvPr id="94" name="rc94"/>
            <p:cNvSpPr/>
            <p:nvPr/>
          </p:nvSpPr>
          <p:spPr>
            <a:xfrm>
              <a:off x="6259934" y="3604801"/>
              <a:ext cx="206534" cy="25307"/>
            </a:xfrm>
            <a:prstGeom prst="rect">
              <a:avLst/>
            </a:prstGeom>
            <a:solidFill>
              <a:srgbClr val="1CABE2">
                <a:alpha val="100000"/>
              </a:srgbClr>
            </a:solidFill>
          </p:spPr>
          <p:txBody>
            <a:bodyPr/>
            <a:lstStyle/>
            <a:p/>
          </p:txBody>
        </p:sp>
        <p:sp>
          <p:nvSpPr>
            <p:cNvPr id="95" name="rc95"/>
            <p:cNvSpPr/>
            <p:nvPr/>
          </p:nvSpPr>
          <p:spPr>
            <a:xfrm>
              <a:off x="6489417" y="3533565"/>
              <a:ext cx="206534" cy="1091969"/>
            </a:xfrm>
            <a:prstGeom prst="rect">
              <a:avLst/>
            </a:prstGeom>
            <a:solidFill>
              <a:srgbClr val="80BD41">
                <a:alpha val="100000"/>
              </a:srgbClr>
            </a:solidFill>
          </p:spPr>
          <p:txBody>
            <a:bodyPr/>
            <a:lstStyle/>
            <a:p/>
          </p:txBody>
        </p:sp>
        <p:sp>
          <p:nvSpPr>
            <p:cNvPr id="96" name="rc96"/>
            <p:cNvSpPr/>
            <p:nvPr/>
          </p:nvSpPr>
          <p:spPr>
            <a:xfrm>
              <a:off x="6489417" y="3355476"/>
              <a:ext cx="206534" cy="101229"/>
            </a:xfrm>
            <a:prstGeom prst="rect">
              <a:avLst/>
            </a:prstGeom>
            <a:solidFill>
              <a:srgbClr val="0058AB">
                <a:alpha val="100000"/>
              </a:srgbClr>
            </a:solidFill>
          </p:spPr>
          <p:txBody>
            <a:bodyPr/>
            <a:lstStyle/>
            <a:p/>
          </p:txBody>
        </p:sp>
        <p:sp>
          <p:nvSpPr>
            <p:cNvPr id="97" name="rc97"/>
            <p:cNvSpPr/>
            <p:nvPr/>
          </p:nvSpPr>
          <p:spPr>
            <a:xfrm>
              <a:off x="6489417" y="3456705"/>
              <a:ext cx="206534" cy="76859"/>
            </a:xfrm>
            <a:prstGeom prst="rect">
              <a:avLst/>
            </a:prstGeom>
            <a:solidFill>
              <a:srgbClr val="1CABE2">
                <a:alpha val="100000"/>
              </a:srgbClr>
            </a:solidFill>
          </p:spPr>
          <p:txBody>
            <a:bodyPr/>
            <a:lstStyle/>
            <a:p/>
          </p:txBody>
        </p:sp>
        <p:sp>
          <p:nvSpPr>
            <p:cNvPr id="98" name="rc98"/>
            <p:cNvSpPr/>
            <p:nvPr/>
          </p:nvSpPr>
          <p:spPr>
            <a:xfrm>
              <a:off x="6718899" y="3465141"/>
              <a:ext cx="206534" cy="1160393"/>
            </a:xfrm>
            <a:prstGeom prst="rect">
              <a:avLst/>
            </a:prstGeom>
            <a:solidFill>
              <a:srgbClr val="80BD41">
                <a:alpha val="100000"/>
              </a:srgbClr>
            </a:solidFill>
          </p:spPr>
          <p:txBody>
            <a:bodyPr/>
            <a:lstStyle/>
            <a:p/>
          </p:txBody>
        </p:sp>
        <p:sp>
          <p:nvSpPr>
            <p:cNvPr id="99" name="rc99"/>
            <p:cNvSpPr/>
            <p:nvPr/>
          </p:nvSpPr>
          <p:spPr>
            <a:xfrm>
              <a:off x="6718899" y="3377971"/>
              <a:ext cx="206534" cy="87170"/>
            </a:xfrm>
            <a:prstGeom prst="rect">
              <a:avLst/>
            </a:prstGeom>
            <a:solidFill>
              <a:srgbClr val="0058AB">
                <a:alpha val="100000"/>
              </a:srgbClr>
            </a:solidFill>
          </p:spPr>
          <p:txBody>
            <a:bodyPr/>
            <a:lstStyle/>
            <a:p/>
          </p:txBody>
        </p:sp>
        <p:sp>
          <p:nvSpPr>
            <p:cNvPr id="100" name="rc100"/>
            <p:cNvSpPr/>
            <p:nvPr/>
          </p:nvSpPr>
          <p:spPr>
            <a:xfrm>
              <a:off x="6718899" y="3465141"/>
              <a:ext cx="206534" cy="0"/>
            </a:xfrm>
            <a:prstGeom prst="rect">
              <a:avLst/>
            </a:prstGeom>
            <a:solidFill>
              <a:srgbClr val="1CABE2">
                <a:alpha val="100000"/>
              </a:srgbClr>
            </a:solidFill>
          </p:spPr>
          <p:txBody>
            <a:bodyPr/>
            <a:lstStyle/>
            <a:p/>
          </p:txBody>
        </p:sp>
        <p:sp>
          <p:nvSpPr>
            <p:cNvPr id="101" name="rc101"/>
            <p:cNvSpPr/>
            <p:nvPr/>
          </p:nvSpPr>
          <p:spPr>
            <a:xfrm>
              <a:off x="6948382" y="3401404"/>
              <a:ext cx="206534" cy="76653"/>
            </a:xfrm>
            <a:prstGeom prst="rect">
              <a:avLst/>
            </a:prstGeom>
            <a:solidFill>
              <a:srgbClr val="F26A21">
                <a:alpha val="100000"/>
              </a:srgbClr>
            </a:solidFill>
          </p:spPr>
          <p:txBody>
            <a:bodyPr/>
            <a:lstStyle/>
            <a:p/>
          </p:txBody>
        </p:sp>
        <p:sp>
          <p:nvSpPr>
            <p:cNvPr id="102" name="rc102"/>
            <p:cNvSpPr/>
            <p:nvPr/>
          </p:nvSpPr>
          <p:spPr>
            <a:xfrm>
              <a:off x="6948382" y="3478057"/>
              <a:ext cx="206534" cy="1147477"/>
            </a:xfrm>
            <a:prstGeom prst="rect">
              <a:avLst/>
            </a:prstGeom>
            <a:solidFill>
              <a:srgbClr val="FFC20E">
                <a:alpha val="100000"/>
              </a:srgbClr>
            </a:solidFill>
          </p:spPr>
          <p:txBody>
            <a:bodyPr/>
            <a:lstStyle/>
            <a:p/>
          </p:txBody>
        </p:sp>
        <p:sp>
          <p:nvSpPr>
            <p:cNvPr id="103" name="rc103"/>
            <p:cNvSpPr/>
            <p:nvPr/>
          </p:nvSpPr>
          <p:spPr>
            <a:xfrm>
              <a:off x="7177865" y="3422962"/>
              <a:ext cx="206534" cy="67405"/>
            </a:xfrm>
            <a:prstGeom prst="rect">
              <a:avLst/>
            </a:prstGeom>
            <a:solidFill>
              <a:srgbClr val="F26A21">
                <a:alpha val="100000"/>
              </a:srgbClr>
            </a:solidFill>
          </p:spPr>
          <p:txBody>
            <a:bodyPr/>
            <a:lstStyle/>
            <a:p/>
          </p:txBody>
        </p:sp>
        <p:sp>
          <p:nvSpPr>
            <p:cNvPr id="104" name="rc104"/>
            <p:cNvSpPr/>
            <p:nvPr/>
          </p:nvSpPr>
          <p:spPr>
            <a:xfrm>
              <a:off x="7177865" y="3490368"/>
              <a:ext cx="206534" cy="1135167"/>
            </a:xfrm>
            <a:prstGeom prst="rect">
              <a:avLst/>
            </a:prstGeom>
            <a:solidFill>
              <a:srgbClr val="FFC20E">
                <a:alpha val="100000"/>
              </a:srgbClr>
            </a:solidFill>
          </p:spPr>
          <p:txBody>
            <a:bodyPr/>
            <a:lstStyle/>
            <a:p/>
          </p:txBody>
        </p:sp>
        <p:sp>
          <p:nvSpPr>
            <p:cNvPr id="105" name="rc105"/>
            <p:cNvSpPr/>
            <p:nvPr/>
          </p:nvSpPr>
          <p:spPr>
            <a:xfrm>
              <a:off x="7407348" y="3438896"/>
              <a:ext cx="206534" cy="59273"/>
            </a:xfrm>
            <a:prstGeom prst="rect">
              <a:avLst/>
            </a:prstGeom>
            <a:solidFill>
              <a:srgbClr val="F26A21">
                <a:alpha val="100000"/>
              </a:srgbClr>
            </a:solidFill>
          </p:spPr>
          <p:txBody>
            <a:bodyPr/>
            <a:lstStyle/>
            <a:p/>
          </p:txBody>
        </p:sp>
        <p:sp>
          <p:nvSpPr>
            <p:cNvPr id="106" name="rc106"/>
            <p:cNvSpPr/>
            <p:nvPr/>
          </p:nvSpPr>
          <p:spPr>
            <a:xfrm>
              <a:off x="7407348" y="3498170"/>
              <a:ext cx="206534" cy="1127365"/>
            </a:xfrm>
            <a:prstGeom prst="rect">
              <a:avLst/>
            </a:prstGeom>
            <a:solidFill>
              <a:srgbClr val="FFC20E">
                <a:alpha val="100000"/>
              </a:srgbClr>
            </a:solidFill>
          </p:spPr>
          <p:txBody>
            <a:bodyPr/>
            <a:lstStyle/>
            <a:p/>
          </p:txBody>
        </p:sp>
        <p:sp>
          <p:nvSpPr>
            <p:cNvPr id="107" name="rc107"/>
            <p:cNvSpPr/>
            <p:nvPr/>
          </p:nvSpPr>
          <p:spPr>
            <a:xfrm>
              <a:off x="7636830" y="3452956"/>
              <a:ext cx="206534" cy="52122"/>
            </a:xfrm>
            <a:prstGeom prst="rect">
              <a:avLst/>
            </a:prstGeom>
            <a:solidFill>
              <a:srgbClr val="F26A21">
                <a:alpha val="100000"/>
              </a:srgbClr>
            </a:solidFill>
          </p:spPr>
          <p:txBody>
            <a:bodyPr/>
            <a:lstStyle/>
            <a:p/>
          </p:txBody>
        </p:sp>
        <p:sp>
          <p:nvSpPr>
            <p:cNvPr id="108" name="rc108"/>
            <p:cNvSpPr/>
            <p:nvPr/>
          </p:nvSpPr>
          <p:spPr>
            <a:xfrm>
              <a:off x="7636830" y="3505079"/>
              <a:ext cx="206534" cy="1120456"/>
            </a:xfrm>
            <a:prstGeom prst="rect">
              <a:avLst/>
            </a:prstGeom>
            <a:solidFill>
              <a:srgbClr val="FFC20E">
                <a:alpha val="100000"/>
              </a:srgbClr>
            </a:solidFill>
          </p:spPr>
          <p:txBody>
            <a:bodyPr/>
            <a:lstStyle/>
            <a:p/>
          </p:txBody>
        </p:sp>
        <p:sp>
          <p:nvSpPr>
            <p:cNvPr id="109" name="rc109"/>
            <p:cNvSpPr/>
            <p:nvPr/>
          </p:nvSpPr>
          <p:spPr>
            <a:xfrm>
              <a:off x="7866313" y="3466079"/>
              <a:ext cx="206534" cy="45834"/>
            </a:xfrm>
            <a:prstGeom prst="rect">
              <a:avLst/>
            </a:prstGeom>
            <a:solidFill>
              <a:srgbClr val="F26A21">
                <a:alpha val="100000"/>
              </a:srgbClr>
            </a:solidFill>
          </p:spPr>
          <p:txBody>
            <a:bodyPr/>
            <a:lstStyle/>
            <a:p/>
          </p:txBody>
        </p:sp>
        <p:sp>
          <p:nvSpPr>
            <p:cNvPr id="110" name="rc110"/>
            <p:cNvSpPr/>
            <p:nvPr/>
          </p:nvSpPr>
          <p:spPr>
            <a:xfrm>
              <a:off x="7866313" y="3511913"/>
              <a:ext cx="206534" cy="1113622"/>
            </a:xfrm>
            <a:prstGeom prst="rect">
              <a:avLst/>
            </a:prstGeom>
            <a:solidFill>
              <a:srgbClr val="FFC20E">
                <a:alpha val="100000"/>
              </a:srgbClr>
            </a:solidFill>
          </p:spPr>
          <p:txBody>
            <a:bodyPr/>
            <a:lstStyle/>
            <a:p/>
          </p:txBody>
        </p:sp>
        <p:sp>
          <p:nvSpPr>
            <p:cNvPr id="111" name="rc111"/>
            <p:cNvSpPr/>
            <p:nvPr/>
          </p:nvSpPr>
          <p:spPr>
            <a:xfrm>
              <a:off x="8095796" y="3478264"/>
              <a:ext cx="206534" cy="40304"/>
            </a:xfrm>
            <a:prstGeom prst="rect">
              <a:avLst/>
            </a:prstGeom>
            <a:solidFill>
              <a:srgbClr val="F26A21">
                <a:alpha val="100000"/>
              </a:srgbClr>
            </a:solidFill>
          </p:spPr>
          <p:txBody>
            <a:bodyPr/>
            <a:lstStyle/>
            <a:p/>
          </p:txBody>
        </p:sp>
        <p:sp>
          <p:nvSpPr>
            <p:cNvPr id="112" name="rc112"/>
            <p:cNvSpPr/>
            <p:nvPr/>
          </p:nvSpPr>
          <p:spPr>
            <a:xfrm>
              <a:off x="8095796" y="3518568"/>
              <a:ext cx="206534" cy="1106966"/>
            </a:xfrm>
            <a:prstGeom prst="rect">
              <a:avLst/>
            </a:prstGeom>
            <a:solidFill>
              <a:srgbClr val="FFC20E">
                <a:alpha val="100000"/>
              </a:srgbClr>
            </a:solidFill>
          </p:spPr>
          <p:txBody>
            <a:bodyPr/>
            <a:lstStyle/>
            <a:p/>
          </p:txBody>
        </p:sp>
        <p:sp>
          <p:nvSpPr>
            <p:cNvPr id="113" name="pl113"/>
            <p:cNvSpPr/>
            <p:nvPr/>
          </p:nvSpPr>
          <p:spPr>
            <a:xfrm>
              <a:off x="1314580" y="1227418"/>
              <a:ext cx="5507586" cy="686488"/>
            </a:xfrm>
            <a:custGeom>
              <a:avLst/>
              <a:pathLst>
                <a:path w="5507586" h="686488">
                  <a:moveTo>
                    <a:pt x="0" y="0"/>
                  </a:moveTo>
                  <a:lnTo>
                    <a:pt x="229482" y="34324"/>
                  </a:lnTo>
                  <a:lnTo>
                    <a:pt x="458965" y="0"/>
                  </a:lnTo>
                  <a:lnTo>
                    <a:pt x="688448" y="0"/>
                  </a:lnTo>
                  <a:lnTo>
                    <a:pt x="917931" y="411892"/>
                  </a:lnTo>
                  <a:lnTo>
                    <a:pt x="1147413" y="0"/>
                  </a:lnTo>
                  <a:lnTo>
                    <a:pt x="1376896" y="68648"/>
                  </a:lnTo>
                  <a:lnTo>
                    <a:pt x="1606379" y="34324"/>
                  </a:lnTo>
                  <a:lnTo>
                    <a:pt x="1835862" y="0"/>
                  </a:lnTo>
                  <a:lnTo>
                    <a:pt x="2065344" y="0"/>
                  </a:lnTo>
                  <a:lnTo>
                    <a:pt x="2294827" y="0"/>
                  </a:lnTo>
                  <a:lnTo>
                    <a:pt x="2524310" y="34324"/>
                  </a:lnTo>
                  <a:lnTo>
                    <a:pt x="2753793" y="0"/>
                  </a:lnTo>
                  <a:lnTo>
                    <a:pt x="2983275" y="0"/>
                  </a:lnTo>
                  <a:lnTo>
                    <a:pt x="3212758" y="68648"/>
                  </a:lnTo>
                  <a:lnTo>
                    <a:pt x="3442241" y="171622"/>
                  </a:lnTo>
                  <a:lnTo>
                    <a:pt x="3671724" y="34324"/>
                  </a:lnTo>
                  <a:lnTo>
                    <a:pt x="3901207" y="34324"/>
                  </a:lnTo>
                  <a:lnTo>
                    <a:pt x="4130689" y="102973"/>
                  </a:lnTo>
                  <a:lnTo>
                    <a:pt x="4360172" y="171622"/>
                  </a:lnTo>
                  <a:lnTo>
                    <a:pt x="4589655" y="686488"/>
                  </a:lnTo>
                  <a:lnTo>
                    <a:pt x="4819138" y="514866"/>
                  </a:lnTo>
                  <a:lnTo>
                    <a:pt x="5048620" y="686488"/>
                  </a:lnTo>
                  <a:lnTo>
                    <a:pt x="5278103" y="240270"/>
                  </a:lnTo>
                  <a:lnTo>
                    <a:pt x="5507586" y="205946"/>
                  </a:lnTo>
                </a:path>
              </a:pathLst>
            </a:custGeom>
            <a:ln w="27101" cap="flat">
              <a:solidFill>
                <a:srgbClr val="0058AB">
                  <a:alpha val="100000"/>
                </a:srgbClr>
              </a:solidFill>
              <a:prstDash val="solid"/>
              <a:round/>
            </a:ln>
          </p:spPr>
          <p:txBody>
            <a:bodyPr/>
            <a:lstStyle/>
            <a:p/>
          </p:txBody>
        </p:sp>
        <p:sp>
          <p:nvSpPr>
            <p:cNvPr id="114" name="pl114"/>
            <p:cNvSpPr/>
            <p:nvPr/>
          </p:nvSpPr>
          <p:spPr>
            <a:xfrm>
              <a:off x="1314580" y="1227418"/>
              <a:ext cx="5507586" cy="926759"/>
            </a:xfrm>
            <a:custGeom>
              <a:avLst/>
              <a:pathLst>
                <a:path w="5507586" h="926759">
                  <a:moveTo>
                    <a:pt x="0" y="68648"/>
                  </a:moveTo>
                  <a:lnTo>
                    <a:pt x="229482" y="102973"/>
                  </a:lnTo>
                  <a:lnTo>
                    <a:pt x="458965" y="34324"/>
                  </a:lnTo>
                  <a:lnTo>
                    <a:pt x="688448" y="68648"/>
                  </a:lnTo>
                  <a:lnTo>
                    <a:pt x="917931" y="549190"/>
                  </a:lnTo>
                  <a:lnTo>
                    <a:pt x="1147413" y="0"/>
                  </a:lnTo>
                  <a:lnTo>
                    <a:pt x="1376896" y="274595"/>
                  </a:lnTo>
                  <a:lnTo>
                    <a:pt x="1606379" y="102973"/>
                  </a:lnTo>
                  <a:lnTo>
                    <a:pt x="1835862" y="0"/>
                  </a:lnTo>
                  <a:lnTo>
                    <a:pt x="2065344" y="0"/>
                  </a:lnTo>
                  <a:lnTo>
                    <a:pt x="2294827" y="68648"/>
                  </a:lnTo>
                  <a:lnTo>
                    <a:pt x="2524310" y="137297"/>
                  </a:lnTo>
                  <a:lnTo>
                    <a:pt x="2753793" y="68648"/>
                  </a:lnTo>
                  <a:lnTo>
                    <a:pt x="2983275" y="68648"/>
                  </a:lnTo>
                  <a:lnTo>
                    <a:pt x="3212758" y="68648"/>
                  </a:lnTo>
                  <a:lnTo>
                    <a:pt x="3442241" y="240270"/>
                  </a:lnTo>
                  <a:lnTo>
                    <a:pt x="3671724" y="102973"/>
                  </a:lnTo>
                  <a:lnTo>
                    <a:pt x="3901207" y="102973"/>
                  </a:lnTo>
                  <a:lnTo>
                    <a:pt x="4130689" y="137297"/>
                  </a:lnTo>
                  <a:lnTo>
                    <a:pt x="4360172" y="171622"/>
                  </a:lnTo>
                  <a:lnTo>
                    <a:pt x="4589655" y="926759"/>
                  </a:lnTo>
                  <a:lnTo>
                    <a:pt x="4819138" y="755137"/>
                  </a:lnTo>
                  <a:lnTo>
                    <a:pt x="5048620" y="755137"/>
                  </a:lnTo>
                  <a:lnTo>
                    <a:pt x="5278103" y="446217"/>
                  </a:lnTo>
                  <a:lnTo>
                    <a:pt x="5507586" y="205946"/>
                  </a:lnTo>
                </a:path>
              </a:pathLst>
            </a:custGeom>
            <a:ln w="27101" cap="flat">
              <a:solidFill>
                <a:srgbClr val="80BD41">
                  <a:alpha val="100000"/>
                </a:srgbClr>
              </a:solidFill>
              <a:prstDash val="solid"/>
              <a:round/>
            </a:ln>
          </p:spPr>
          <p:txBody>
            <a:bodyPr/>
            <a:lstStyle/>
            <a:p/>
          </p:txBody>
        </p:sp>
        <p:sp>
          <p:nvSpPr>
            <p:cNvPr id="115" name="tx115"/>
            <p:cNvSpPr/>
            <p:nvPr/>
          </p:nvSpPr>
          <p:spPr>
            <a:xfrm>
              <a:off x="124625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239366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68849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56064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835907"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1" name="tx121"/>
            <p:cNvSpPr/>
            <p:nvPr/>
          </p:nvSpPr>
          <p:spPr>
            <a:xfrm>
              <a:off x="6065390"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2" name="tx122"/>
            <p:cNvSpPr/>
            <p:nvPr/>
          </p:nvSpPr>
          <p:spPr>
            <a:xfrm>
              <a:off x="629487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5243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4" name="tx124"/>
            <p:cNvSpPr/>
            <p:nvPr/>
          </p:nvSpPr>
          <p:spPr>
            <a:xfrm>
              <a:off x="6753838"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5" name="tx125"/>
            <p:cNvSpPr/>
            <p:nvPr/>
          </p:nvSpPr>
          <p:spPr>
            <a:xfrm>
              <a:off x="124625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6" name="tx126"/>
            <p:cNvSpPr/>
            <p:nvPr/>
          </p:nvSpPr>
          <p:spPr>
            <a:xfrm>
              <a:off x="239366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354108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468849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606424"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5835907"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1" name="tx131"/>
            <p:cNvSpPr/>
            <p:nvPr/>
          </p:nvSpPr>
          <p:spPr>
            <a:xfrm>
              <a:off x="6065390"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2" name="tx132"/>
            <p:cNvSpPr/>
            <p:nvPr/>
          </p:nvSpPr>
          <p:spPr>
            <a:xfrm>
              <a:off x="6294873"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3" name="tx133"/>
            <p:cNvSpPr/>
            <p:nvPr/>
          </p:nvSpPr>
          <p:spPr>
            <a:xfrm>
              <a:off x="652435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753838"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307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7" name="tx137"/>
            <p:cNvSpPr/>
            <p:nvPr/>
          </p:nvSpPr>
          <p:spPr>
            <a:xfrm>
              <a:off x="508103" y="26934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8" name="tx138"/>
            <p:cNvSpPr/>
            <p:nvPr/>
          </p:nvSpPr>
          <p:spPr>
            <a:xfrm>
              <a:off x="508103" y="17561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9" name="tx139"/>
            <p:cNvSpPr/>
            <p:nvPr/>
          </p:nvSpPr>
          <p:spPr>
            <a:xfrm>
              <a:off x="508103" y="81885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652255" y="5504603"/>
              <a:ext cx="201456" cy="201456"/>
            </a:xfrm>
            <a:prstGeom prst="rect">
              <a:avLst/>
            </a:prstGeom>
            <a:solidFill>
              <a:srgbClr val="80BD41">
                <a:alpha val="100000"/>
              </a:srgbClr>
            </a:solidFill>
          </p:spPr>
          <p:txBody>
            <a:bodyPr/>
            <a:lstStyle/>
            <a:p/>
          </p:txBody>
        </p:sp>
        <p:sp>
          <p:nvSpPr>
            <p:cNvPr id="161" name="rc161"/>
            <p:cNvSpPr/>
            <p:nvPr/>
          </p:nvSpPr>
          <p:spPr>
            <a:xfrm>
              <a:off x="2554205" y="5504603"/>
              <a:ext cx="201456" cy="201456"/>
            </a:xfrm>
            <a:prstGeom prst="rect">
              <a:avLst/>
            </a:prstGeom>
            <a:solidFill>
              <a:srgbClr val="1CABE2">
                <a:alpha val="100000"/>
              </a:srgbClr>
            </a:solidFill>
          </p:spPr>
          <p:txBody>
            <a:bodyPr/>
            <a:lstStyle/>
            <a:p/>
          </p:txBody>
        </p:sp>
        <p:sp>
          <p:nvSpPr>
            <p:cNvPr id="162" name="rc162"/>
            <p:cNvSpPr/>
            <p:nvPr/>
          </p:nvSpPr>
          <p:spPr>
            <a:xfrm>
              <a:off x="3627028" y="5504603"/>
              <a:ext cx="201456" cy="201456"/>
            </a:xfrm>
            <a:prstGeom prst="rect">
              <a:avLst/>
            </a:prstGeom>
            <a:solidFill>
              <a:srgbClr val="0058AB">
                <a:alpha val="100000"/>
              </a:srgbClr>
            </a:solidFill>
          </p:spPr>
          <p:txBody>
            <a:bodyPr/>
            <a:lstStyle/>
            <a:p/>
          </p:txBody>
        </p:sp>
        <p:sp>
          <p:nvSpPr>
            <p:cNvPr id="163" name="rc163"/>
            <p:cNvSpPr/>
            <p:nvPr/>
          </p:nvSpPr>
          <p:spPr>
            <a:xfrm>
              <a:off x="4622361" y="5504603"/>
              <a:ext cx="201456" cy="201456"/>
            </a:xfrm>
            <a:prstGeom prst="rect">
              <a:avLst/>
            </a:prstGeom>
            <a:solidFill>
              <a:srgbClr val="FFC20E">
                <a:alpha val="100000"/>
              </a:srgbClr>
            </a:solidFill>
          </p:spPr>
          <p:txBody>
            <a:bodyPr/>
            <a:lstStyle/>
            <a:p/>
          </p:txBody>
        </p:sp>
        <p:sp>
          <p:nvSpPr>
            <p:cNvPr id="164" name="rc164"/>
            <p:cNvSpPr/>
            <p:nvPr/>
          </p:nvSpPr>
          <p:spPr>
            <a:xfrm>
              <a:off x="6526495" y="5504603"/>
              <a:ext cx="201455" cy="201456"/>
            </a:xfrm>
            <a:prstGeom prst="rect">
              <a:avLst/>
            </a:prstGeom>
            <a:solidFill>
              <a:srgbClr val="F26A21">
                <a:alpha val="100000"/>
              </a:srgbClr>
            </a:solidFill>
          </p:spPr>
          <p:txBody>
            <a:bodyPr/>
            <a:lstStyle/>
            <a:p/>
          </p:txBody>
        </p:sp>
        <p:sp>
          <p:nvSpPr>
            <p:cNvPr id="165" name="tx165"/>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856762" y="579074"/>
              <a:ext cx="432450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Grenada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Grenada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29875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291475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53075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60675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22275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83875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139300" y="4727799"/>
              <a:ext cx="220114" cy="262960"/>
            </a:xfrm>
            <a:prstGeom prst="rect">
              <a:avLst/>
            </a:prstGeom>
            <a:solidFill>
              <a:srgbClr val="0058AB">
                <a:alpha val="100000"/>
              </a:srgbClr>
            </a:solidFill>
          </p:spPr>
          <p:txBody>
            <a:bodyPr/>
            <a:lstStyle/>
            <a:p/>
          </p:txBody>
        </p:sp>
        <p:sp>
          <p:nvSpPr>
            <p:cNvPr id="39" name="rc39"/>
            <p:cNvSpPr/>
            <p:nvPr/>
          </p:nvSpPr>
          <p:spPr>
            <a:xfrm>
              <a:off x="1383871" y="4478679"/>
              <a:ext cx="220114" cy="512080"/>
            </a:xfrm>
            <a:prstGeom prst="rect">
              <a:avLst/>
            </a:prstGeom>
            <a:solidFill>
              <a:srgbClr val="0058AB">
                <a:alpha val="100000"/>
              </a:srgbClr>
            </a:solidFill>
          </p:spPr>
          <p:txBody>
            <a:bodyPr/>
            <a:lstStyle/>
            <a:p/>
          </p:txBody>
        </p:sp>
        <p:sp>
          <p:nvSpPr>
            <p:cNvPr id="40" name="rc40"/>
            <p:cNvSpPr/>
            <p:nvPr/>
          </p:nvSpPr>
          <p:spPr>
            <a:xfrm>
              <a:off x="1628442" y="4741639"/>
              <a:ext cx="220114" cy="249120"/>
            </a:xfrm>
            <a:prstGeom prst="rect">
              <a:avLst/>
            </a:prstGeom>
            <a:solidFill>
              <a:srgbClr val="0058AB">
                <a:alpha val="100000"/>
              </a:srgbClr>
            </a:solidFill>
          </p:spPr>
          <p:txBody>
            <a:bodyPr/>
            <a:lstStyle/>
            <a:p/>
          </p:txBody>
        </p:sp>
        <p:sp>
          <p:nvSpPr>
            <p:cNvPr id="41" name="rc41"/>
            <p:cNvSpPr/>
            <p:nvPr/>
          </p:nvSpPr>
          <p:spPr>
            <a:xfrm>
              <a:off x="1873013" y="4741639"/>
              <a:ext cx="220114" cy="249120"/>
            </a:xfrm>
            <a:prstGeom prst="rect">
              <a:avLst/>
            </a:prstGeom>
            <a:solidFill>
              <a:srgbClr val="0058AB">
                <a:alpha val="100000"/>
              </a:srgbClr>
            </a:solidFill>
          </p:spPr>
          <p:txBody>
            <a:bodyPr/>
            <a:lstStyle/>
            <a:p/>
          </p:txBody>
        </p:sp>
        <p:sp>
          <p:nvSpPr>
            <p:cNvPr id="42" name="rc42"/>
            <p:cNvSpPr/>
            <p:nvPr/>
          </p:nvSpPr>
          <p:spPr>
            <a:xfrm>
              <a:off x="2117585" y="1669155"/>
              <a:ext cx="220114" cy="3321604"/>
            </a:xfrm>
            <a:prstGeom prst="rect">
              <a:avLst/>
            </a:prstGeom>
            <a:solidFill>
              <a:srgbClr val="0058AB">
                <a:alpha val="100000"/>
              </a:srgbClr>
            </a:solidFill>
          </p:spPr>
          <p:txBody>
            <a:bodyPr/>
            <a:lstStyle/>
            <a:p/>
          </p:txBody>
        </p:sp>
        <p:sp>
          <p:nvSpPr>
            <p:cNvPr id="43" name="rc43"/>
            <p:cNvSpPr/>
            <p:nvPr/>
          </p:nvSpPr>
          <p:spPr>
            <a:xfrm>
              <a:off x="2362156" y="4741639"/>
              <a:ext cx="220114" cy="249120"/>
            </a:xfrm>
            <a:prstGeom prst="rect">
              <a:avLst/>
            </a:prstGeom>
            <a:solidFill>
              <a:srgbClr val="0058AB">
                <a:alpha val="100000"/>
              </a:srgbClr>
            </a:solidFill>
          </p:spPr>
          <p:txBody>
            <a:bodyPr/>
            <a:lstStyle/>
            <a:p/>
          </p:txBody>
        </p:sp>
        <p:sp>
          <p:nvSpPr>
            <p:cNvPr id="44" name="rc44"/>
            <p:cNvSpPr/>
            <p:nvPr/>
          </p:nvSpPr>
          <p:spPr>
            <a:xfrm>
              <a:off x="2606727" y="4229558"/>
              <a:ext cx="220114" cy="761201"/>
            </a:xfrm>
            <a:prstGeom prst="rect">
              <a:avLst/>
            </a:prstGeom>
            <a:solidFill>
              <a:srgbClr val="0058AB">
                <a:alpha val="100000"/>
              </a:srgbClr>
            </a:solidFill>
          </p:spPr>
          <p:txBody>
            <a:bodyPr/>
            <a:lstStyle/>
            <a:p/>
          </p:txBody>
        </p:sp>
        <p:sp>
          <p:nvSpPr>
            <p:cNvPr id="45" name="rc45"/>
            <p:cNvSpPr/>
            <p:nvPr/>
          </p:nvSpPr>
          <p:spPr>
            <a:xfrm>
              <a:off x="2851298" y="4478679"/>
              <a:ext cx="220114" cy="512080"/>
            </a:xfrm>
            <a:prstGeom prst="rect">
              <a:avLst/>
            </a:prstGeom>
            <a:solidFill>
              <a:srgbClr val="0058AB">
                <a:alpha val="100000"/>
              </a:srgbClr>
            </a:solidFill>
          </p:spPr>
          <p:txBody>
            <a:bodyPr/>
            <a:lstStyle/>
            <a:p/>
          </p:txBody>
        </p:sp>
        <p:sp>
          <p:nvSpPr>
            <p:cNvPr id="46" name="rc46"/>
            <p:cNvSpPr/>
            <p:nvPr/>
          </p:nvSpPr>
          <p:spPr>
            <a:xfrm>
              <a:off x="3095869" y="4741639"/>
              <a:ext cx="220114" cy="249120"/>
            </a:xfrm>
            <a:prstGeom prst="rect">
              <a:avLst/>
            </a:prstGeom>
            <a:solidFill>
              <a:srgbClr val="0058AB">
                <a:alpha val="100000"/>
              </a:srgbClr>
            </a:solidFill>
          </p:spPr>
          <p:txBody>
            <a:bodyPr/>
            <a:lstStyle/>
            <a:p/>
          </p:txBody>
        </p:sp>
        <p:sp>
          <p:nvSpPr>
            <p:cNvPr id="47" name="rc47"/>
            <p:cNvSpPr/>
            <p:nvPr/>
          </p:nvSpPr>
          <p:spPr>
            <a:xfrm>
              <a:off x="3340440" y="4741639"/>
              <a:ext cx="220114" cy="249120"/>
            </a:xfrm>
            <a:prstGeom prst="rect">
              <a:avLst/>
            </a:prstGeom>
            <a:solidFill>
              <a:srgbClr val="0058AB">
                <a:alpha val="100000"/>
              </a:srgbClr>
            </a:solidFill>
          </p:spPr>
          <p:txBody>
            <a:bodyPr/>
            <a:lstStyle/>
            <a:p/>
          </p:txBody>
        </p:sp>
        <p:sp>
          <p:nvSpPr>
            <p:cNvPr id="48" name="rc48"/>
            <p:cNvSpPr/>
            <p:nvPr/>
          </p:nvSpPr>
          <p:spPr>
            <a:xfrm>
              <a:off x="3585011" y="4741639"/>
              <a:ext cx="220114" cy="249120"/>
            </a:xfrm>
            <a:prstGeom prst="rect">
              <a:avLst/>
            </a:prstGeom>
            <a:solidFill>
              <a:srgbClr val="0058AB">
                <a:alpha val="100000"/>
              </a:srgbClr>
            </a:solidFill>
          </p:spPr>
          <p:txBody>
            <a:bodyPr/>
            <a:lstStyle/>
            <a:p/>
          </p:txBody>
        </p:sp>
        <p:sp>
          <p:nvSpPr>
            <p:cNvPr id="49" name="rc49"/>
            <p:cNvSpPr/>
            <p:nvPr/>
          </p:nvSpPr>
          <p:spPr>
            <a:xfrm>
              <a:off x="3829583" y="4492519"/>
              <a:ext cx="220114" cy="498240"/>
            </a:xfrm>
            <a:prstGeom prst="rect">
              <a:avLst/>
            </a:prstGeom>
            <a:solidFill>
              <a:srgbClr val="0058AB">
                <a:alpha val="100000"/>
              </a:srgbClr>
            </a:solidFill>
          </p:spPr>
          <p:txBody>
            <a:bodyPr/>
            <a:lstStyle/>
            <a:p/>
          </p:txBody>
        </p:sp>
        <p:sp>
          <p:nvSpPr>
            <p:cNvPr id="50" name="rc50"/>
            <p:cNvSpPr/>
            <p:nvPr/>
          </p:nvSpPr>
          <p:spPr>
            <a:xfrm>
              <a:off x="4074154" y="4741639"/>
              <a:ext cx="220114" cy="249120"/>
            </a:xfrm>
            <a:prstGeom prst="rect">
              <a:avLst/>
            </a:prstGeom>
            <a:solidFill>
              <a:srgbClr val="0058AB">
                <a:alpha val="100000"/>
              </a:srgbClr>
            </a:solidFill>
          </p:spPr>
          <p:txBody>
            <a:bodyPr/>
            <a:lstStyle/>
            <a:p/>
          </p:txBody>
        </p:sp>
        <p:sp>
          <p:nvSpPr>
            <p:cNvPr id="51" name="rc51"/>
            <p:cNvSpPr/>
            <p:nvPr/>
          </p:nvSpPr>
          <p:spPr>
            <a:xfrm>
              <a:off x="4318725" y="4755479"/>
              <a:ext cx="220114" cy="235280"/>
            </a:xfrm>
            <a:prstGeom prst="rect">
              <a:avLst/>
            </a:prstGeom>
            <a:solidFill>
              <a:srgbClr val="0058AB">
                <a:alpha val="100000"/>
              </a:srgbClr>
            </a:solidFill>
          </p:spPr>
          <p:txBody>
            <a:bodyPr/>
            <a:lstStyle/>
            <a:p/>
          </p:txBody>
        </p:sp>
        <p:sp>
          <p:nvSpPr>
            <p:cNvPr id="52" name="rc52"/>
            <p:cNvSpPr/>
            <p:nvPr/>
          </p:nvSpPr>
          <p:spPr>
            <a:xfrm>
              <a:off x="4563296" y="4312599"/>
              <a:ext cx="220114" cy="678160"/>
            </a:xfrm>
            <a:prstGeom prst="rect">
              <a:avLst/>
            </a:prstGeom>
            <a:solidFill>
              <a:srgbClr val="0058AB">
                <a:alpha val="100000"/>
              </a:srgbClr>
            </a:solidFill>
          </p:spPr>
          <p:txBody>
            <a:bodyPr/>
            <a:lstStyle/>
            <a:p/>
          </p:txBody>
        </p:sp>
        <p:sp>
          <p:nvSpPr>
            <p:cNvPr id="53" name="rc53"/>
            <p:cNvSpPr/>
            <p:nvPr/>
          </p:nvSpPr>
          <p:spPr>
            <a:xfrm>
              <a:off x="4807867" y="3689798"/>
              <a:ext cx="220114" cy="1300961"/>
            </a:xfrm>
            <a:prstGeom prst="rect">
              <a:avLst/>
            </a:prstGeom>
            <a:solidFill>
              <a:srgbClr val="0058AB">
                <a:alpha val="100000"/>
              </a:srgbClr>
            </a:solidFill>
          </p:spPr>
          <p:txBody>
            <a:bodyPr/>
            <a:lstStyle/>
            <a:p/>
          </p:txBody>
        </p:sp>
        <p:sp>
          <p:nvSpPr>
            <p:cNvPr id="54" name="rc54"/>
            <p:cNvSpPr/>
            <p:nvPr/>
          </p:nvSpPr>
          <p:spPr>
            <a:xfrm>
              <a:off x="5052438" y="4575559"/>
              <a:ext cx="220114" cy="415200"/>
            </a:xfrm>
            <a:prstGeom prst="rect">
              <a:avLst/>
            </a:prstGeom>
            <a:solidFill>
              <a:srgbClr val="0058AB">
                <a:alpha val="100000"/>
              </a:srgbClr>
            </a:solidFill>
          </p:spPr>
          <p:txBody>
            <a:bodyPr/>
            <a:lstStyle/>
            <a:p/>
          </p:txBody>
        </p:sp>
        <p:sp>
          <p:nvSpPr>
            <p:cNvPr id="55" name="rc55"/>
            <p:cNvSpPr/>
            <p:nvPr/>
          </p:nvSpPr>
          <p:spPr>
            <a:xfrm>
              <a:off x="5297009" y="4617079"/>
              <a:ext cx="220114" cy="373680"/>
            </a:xfrm>
            <a:prstGeom prst="rect">
              <a:avLst/>
            </a:prstGeom>
            <a:solidFill>
              <a:srgbClr val="0058AB">
                <a:alpha val="100000"/>
              </a:srgbClr>
            </a:solidFill>
          </p:spPr>
          <p:txBody>
            <a:bodyPr/>
            <a:lstStyle/>
            <a:p/>
          </p:txBody>
        </p:sp>
        <p:sp>
          <p:nvSpPr>
            <p:cNvPr id="56" name="rc56"/>
            <p:cNvSpPr/>
            <p:nvPr/>
          </p:nvSpPr>
          <p:spPr>
            <a:xfrm>
              <a:off x="5541580" y="4201878"/>
              <a:ext cx="220114" cy="788881"/>
            </a:xfrm>
            <a:prstGeom prst="rect">
              <a:avLst/>
            </a:prstGeom>
            <a:solidFill>
              <a:srgbClr val="0058AB">
                <a:alpha val="100000"/>
              </a:srgbClr>
            </a:solidFill>
          </p:spPr>
          <p:txBody>
            <a:bodyPr/>
            <a:lstStyle/>
            <a:p/>
          </p:txBody>
        </p:sp>
        <p:sp>
          <p:nvSpPr>
            <p:cNvPr id="57" name="rc57"/>
            <p:cNvSpPr/>
            <p:nvPr/>
          </p:nvSpPr>
          <p:spPr>
            <a:xfrm>
              <a:off x="5786152" y="3800518"/>
              <a:ext cx="220114" cy="1190241"/>
            </a:xfrm>
            <a:prstGeom prst="rect">
              <a:avLst/>
            </a:prstGeom>
            <a:solidFill>
              <a:srgbClr val="0058AB">
                <a:alpha val="100000"/>
              </a:srgbClr>
            </a:solidFill>
          </p:spPr>
          <p:txBody>
            <a:bodyPr/>
            <a:lstStyle/>
            <a:p/>
          </p:txBody>
        </p:sp>
        <p:sp>
          <p:nvSpPr>
            <p:cNvPr id="58" name="rc58"/>
            <p:cNvSpPr/>
            <p:nvPr/>
          </p:nvSpPr>
          <p:spPr>
            <a:xfrm>
              <a:off x="6030723" y="866434"/>
              <a:ext cx="220114" cy="4124325"/>
            </a:xfrm>
            <a:prstGeom prst="rect">
              <a:avLst/>
            </a:prstGeom>
            <a:solidFill>
              <a:srgbClr val="0058AB">
                <a:alpha val="100000"/>
              </a:srgbClr>
            </a:solidFill>
          </p:spPr>
          <p:txBody>
            <a:bodyPr/>
            <a:lstStyle/>
            <a:p/>
          </p:txBody>
        </p:sp>
        <p:sp>
          <p:nvSpPr>
            <p:cNvPr id="59" name="rc59"/>
            <p:cNvSpPr/>
            <p:nvPr/>
          </p:nvSpPr>
          <p:spPr>
            <a:xfrm>
              <a:off x="6275294" y="1890595"/>
              <a:ext cx="220114" cy="3100164"/>
            </a:xfrm>
            <a:prstGeom prst="rect">
              <a:avLst/>
            </a:prstGeom>
            <a:solidFill>
              <a:srgbClr val="0058AB">
                <a:alpha val="100000"/>
              </a:srgbClr>
            </a:solidFill>
          </p:spPr>
          <p:txBody>
            <a:bodyPr/>
            <a:lstStyle/>
            <a:p/>
          </p:txBody>
        </p:sp>
        <p:sp>
          <p:nvSpPr>
            <p:cNvPr id="60" name="rc60"/>
            <p:cNvSpPr/>
            <p:nvPr/>
          </p:nvSpPr>
          <p:spPr>
            <a:xfrm>
              <a:off x="6519865" y="977154"/>
              <a:ext cx="220114" cy="4013605"/>
            </a:xfrm>
            <a:prstGeom prst="rect">
              <a:avLst/>
            </a:prstGeom>
            <a:solidFill>
              <a:srgbClr val="0058AB">
                <a:alpha val="100000"/>
              </a:srgbClr>
            </a:solidFill>
          </p:spPr>
          <p:txBody>
            <a:bodyPr/>
            <a:lstStyle/>
            <a:p/>
          </p:txBody>
        </p:sp>
        <p:sp>
          <p:nvSpPr>
            <p:cNvPr id="61" name="rc61"/>
            <p:cNvSpPr/>
            <p:nvPr/>
          </p:nvSpPr>
          <p:spPr>
            <a:xfrm>
              <a:off x="6764436" y="3496037"/>
              <a:ext cx="220114" cy="1494722"/>
            </a:xfrm>
            <a:prstGeom prst="rect">
              <a:avLst/>
            </a:prstGeom>
            <a:solidFill>
              <a:srgbClr val="0058AB">
                <a:alpha val="100000"/>
              </a:srgbClr>
            </a:solidFill>
          </p:spPr>
          <p:txBody>
            <a:bodyPr/>
            <a:lstStyle/>
            <a:p/>
          </p:txBody>
        </p:sp>
        <p:sp>
          <p:nvSpPr>
            <p:cNvPr id="62" name="rc62"/>
            <p:cNvSpPr/>
            <p:nvPr/>
          </p:nvSpPr>
          <p:spPr>
            <a:xfrm>
              <a:off x="7009007" y="3703638"/>
              <a:ext cx="220114" cy="1287121"/>
            </a:xfrm>
            <a:prstGeom prst="rect">
              <a:avLst/>
            </a:prstGeom>
            <a:solidFill>
              <a:srgbClr val="0058AB">
                <a:alpha val="100000"/>
              </a:srgbClr>
            </a:solidFill>
          </p:spPr>
          <p:txBody>
            <a:bodyPr/>
            <a:lstStyle/>
            <a:p/>
          </p:txBody>
        </p:sp>
        <p:sp>
          <p:nvSpPr>
            <p:cNvPr id="63" name="rc63"/>
            <p:cNvSpPr/>
            <p:nvPr/>
          </p:nvSpPr>
          <p:spPr>
            <a:xfrm>
              <a:off x="8476434" y="4395639"/>
              <a:ext cx="220114" cy="595120"/>
            </a:xfrm>
            <a:prstGeom prst="rect">
              <a:avLst/>
            </a:prstGeom>
            <a:solidFill>
              <a:srgbClr val="69DBFF">
                <a:alpha val="100000"/>
              </a:srgbClr>
            </a:solidFill>
          </p:spPr>
          <p:txBody>
            <a:bodyPr/>
            <a:lstStyle/>
            <a:p/>
          </p:txBody>
        </p:sp>
        <p:sp>
          <p:nvSpPr>
            <p:cNvPr id="64" name="pl64"/>
            <p:cNvSpPr/>
            <p:nvPr/>
          </p:nvSpPr>
          <p:spPr>
            <a:xfrm>
              <a:off x="6140780" y="3800518"/>
              <a:ext cx="2445711" cy="595120"/>
            </a:xfrm>
            <a:custGeom>
              <a:avLst/>
              <a:pathLst>
                <a:path w="2445711" h="595120">
                  <a:moveTo>
                    <a:pt x="0" y="0"/>
                  </a:moveTo>
                  <a:lnTo>
                    <a:pt x="244571" y="59512"/>
                  </a:lnTo>
                  <a:lnTo>
                    <a:pt x="489142" y="119024"/>
                  </a:lnTo>
                  <a:lnTo>
                    <a:pt x="733713" y="178536"/>
                  </a:lnTo>
                  <a:lnTo>
                    <a:pt x="978284" y="238048"/>
                  </a:lnTo>
                  <a:lnTo>
                    <a:pt x="1222855" y="297560"/>
                  </a:lnTo>
                  <a:lnTo>
                    <a:pt x="1467426" y="357072"/>
                  </a:lnTo>
                  <a:lnTo>
                    <a:pt x="1711997" y="416584"/>
                  </a:lnTo>
                  <a:lnTo>
                    <a:pt x="1956569" y="476096"/>
                  </a:lnTo>
                  <a:lnTo>
                    <a:pt x="2201140" y="535608"/>
                  </a:lnTo>
                  <a:lnTo>
                    <a:pt x="2445711" y="595120"/>
                  </a:lnTo>
                </a:path>
              </a:pathLst>
            </a:custGeom>
            <a:ln w="13550" cap="flat">
              <a:solidFill>
                <a:srgbClr val="000000">
                  <a:alpha val="100000"/>
                </a:srgbClr>
              </a:solidFill>
              <a:prstDash val="solid"/>
              <a:round/>
            </a:ln>
          </p:spPr>
          <p:txBody>
            <a:bodyPr/>
            <a:lstStyle/>
            <a:p/>
          </p:txBody>
        </p:sp>
        <p:sp>
          <p:nvSpPr>
            <p:cNvPr id="65" name="pt65"/>
            <p:cNvSpPr/>
            <p:nvPr/>
          </p:nvSpPr>
          <p:spPr>
            <a:xfrm>
              <a:off x="6115954" y="37756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60525" y="3835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05096" y="38947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49667" y="3954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094238" y="40137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38809" y="4073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583381" y="41327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27952" y="41922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72523" y="4251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17094" y="4311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1665" y="43708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411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78" name="tx78"/>
            <p:cNvSpPr/>
            <p:nvPr/>
          </p:nvSpPr>
          <p:spPr>
            <a:xfrm>
              <a:off x="508103" y="218011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796059"/>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80" name="tx80"/>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581938" y="5881714"/>
              <a:ext cx="201456" cy="201456"/>
            </a:xfrm>
            <a:prstGeom prst="rect">
              <a:avLst/>
            </a:prstGeom>
            <a:solidFill>
              <a:srgbClr val="0058AB">
                <a:alpha val="100000"/>
              </a:srgbClr>
            </a:solidFill>
          </p:spPr>
          <p:txBody>
            <a:bodyPr/>
            <a:lstStyle/>
            <a:p/>
          </p:txBody>
        </p:sp>
        <p:sp>
          <p:nvSpPr>
            <p:cNvPr id="109" name="rc109"/>
            <p:cNvSpPr/>
            <p:nvPr/>
          </p:nvSpPr>
          <p:spPr>
            <a:xfrm>
              <a:off x="4484024" y="5881714"/>
              <a:ext cx="201456" cy="201456"/>
            </a:xfrm>
            <a:prstGeom prst="rect">
              <a:avLst/>
            </a:prstGeom>
            <a:solidFill>
              <a:srgbClr val="69DBFF">
                <a:alpha val="100000"/>
              </a:srgbClr>
            </a:solidFill>
          </p:spPr>
          <p:txBody>
            <a:bodyPr/>
            <a:lstStyle/>
            <a:p/>
          </p:txBody>
        </p:sp>
        <p:sp>
          <p:nvSpPr>
            <p:cNvPr id="110" name="tx110"/>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89190" y="398022"/>
              <a:ext cx="60574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Grenada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1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8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6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3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00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0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74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34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22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9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57112"/>
              <a:ext cx="249522" cy="1145584"/>
            </a:xfrm>
            <a:prstGeom prst="rect">
              <a:avLst/>
            </a:prstGeom>
            <a:solidFill>
              <a:srgbClr val="80BD41">
                <a:alpha val="100000"/>
              </a:srgbClr>
            </a:solidFill>
          </p:spPr>
          <p:txBody>
            <a:bodyPr/>
            <a:lstStyle/>
            <a:p/>
          </p:txBody>
        </p:sp>
        <p:sp>
          <p:nvSpPr>
            <p:cNvPr id="27" name="rc27"/>
            <p:cNvSpPr/>
            <p:nvPr/>
          </p:nvSpPr>
          <p:spPr>
            <a:xfrm>
              <a:off x="1296273" y="2944660"/>
              <a:ext cx="249522" cy="12452"/>
            </a:xfrm>
            <a:prstGeom prst="rect">
              <a:avLst/>
            </a:prstGeom>
            <a:solidFill>
              <a:srgbClr val="1CABE2">
                <a:alpha val="100000"/>
              </a:srgbClr>
            </a:solidFill>
          </p:spPr>
          <p:txBody>
            <a:bodyPr/>
            <a:lstStyle/>
            <a:p/>
          </p:txBody>
        </p:sp>
        <p:sp>
          <p:nvSpPr>
            <p:cNvPr id="28" name="rc28"/>
            <p:cNvSpPr/>
            <p:nvPr/>
          </p:nvSpPr>
          <p:spPr>
            <a:xfrm>
              <a:off x="1573521" y="2975790"/>
              <a:ext cx="249522" cy="1126906"/>
            </a:xfrm>
            <a:prstGeom prst="rect">
              <a:avLst/>
            </a:prstGeom>
            <a:solidFill>
              <a:srgbClr val="80BD41">
                <a:alpha val="100000"/>
              </a:srgbClr>
            </a:solidFill>
          </p:spPr>
          <p:txBody>
            <a:bodyPr/>
            <a:lstStyle/>
            <a:p/>
          </p:txBody>
        </p:sp>
        <p:sp>
          <p:nvSpPr>
            <p:cNvPr id="29" name="rc29"/>
            <p:cNvSpPr/>
            <p:nvPr/>
          </p:nvSpPr>
          <p:spPr>
            <a:xfrm>
              <a:off x="1573521" y="2950886"/>
              <a:ext cx="249522" cy="24904"/>
            </a:xfrm>
            <a:prstGeom prst="rect">
              <a:avLst/>
            </a:prstGeom>
            <a:solidFill>
              <a:srgbClr val="1CABE2">
                <a:alpha val="100000"/>
              </a:srgbClr>
            </a:solidFill>
          </p:spPr>
          <p:txBody>
            <a:bodyPr/>
            <a:lstStyle/>
            <a:p/>
          </p:txBody>
        </p:sp>
        <p:sp>
          <p:nvSpPr>
            <p:cNvPr id="30" name="rc30"/>
            <p:cNvSpPr/>
            <p:nvPr/>
          </p:nvSpPr>
          <p:spPr>
            <a:xfrm>
              <a:off x="1850769" y="2963338"/>
              <a:ext cx="249522" cy="1139358"/>
            </a:xfrm>
            <a:prstGeom prst="rect">
              <a:avLst/>
            </a:prstGeom>
            <a:solidFill>
              <a:srgbClr val="80BD41">
                <a:alpha val="100000"/>
              </a:srgbClr>
            </a:solidFill>
          </p:spPr>
          <p:txBody>
            <a:bodyPr/>
            <a:lstStyle/>
            <a:p/>
          </p:txBody>
        </p:sp>
        <p:sp>
          <p:nvSpPr>
            <p:cNvPr id="31" name="rc31"/>
            <p:cNvSpPr/>
            <p:nvPr/>
          </p:nvSpPr>
          <p:spPr>
            <a:xfrm>
              <a:off x="1850769" y="2950886"/>
              <a:ext cx="249522" cy="12452"/>
            </a:xfrm>
            <a:prstGeom prst="rect">
              <a:avLst/>
            </a:prstGeom>
            <a:solidFill>
              <a:srgbClr val="1CABE2">
                <a:alpha val="100000"/>
              </a:srgbClr>
            </a:solidFill>
          </p:spPr>
          <p:txBody>
            <a:bodyPr/>
            <a:lstStyle/>
            <a:p/>
          </p:txBody>
        </p:sp>
        <p:sp>
          <p:nvSpPr>
            <p:cNvPr id="32" name="rc32"/>
            <p:cNvSpPr/>
            <p:nvPr/>
          </p:nvSpPr>
          <p:spPr>
            <a:xfrm>
              <a:off x="2128016" y="2963338"/>
              <a:ext cx="249522" cy="1139358"/>
            </a:xfrm>
            <a:prstGeom prst="rect">
              <a:avLst/>
            </a:prstGeom>
            <a:solidFill>
              <a:srgbClr val="80BD41">
                <a:alpha val="100000"/>
              </a:srgbClr>
            </a:solidFill>
          </p:spPr>
          <p:txBody>
            <a:bodyPr/>
            <a:lstStyle/>
            <a:p/>
          </p:txBody>
        </p:sp>
        <p:sp>
          <p:nvSpPr>
            <p:cNvPr id="33" name="rc33"/>
            <p:cNvSpPr/>
            <p:nvPr/>
          </p:nvSpPr>
          <p:spPr>
            <a:xfrm>
              <a:off x="2128016" y="2950886"/>
              <a:ext cx="249522" cy="12452"/>
            </a:xfrm>
            <a:prstGeom prst="rect">
              <a:avLst/>
            </a:prstGeom>
            <a:solidFill>
              <a:srgbClr val="1CABE2">
                <a:alpha val="100000"/>
              </a:srgbClr>
            </a:solidFill>
          </p:spPr>
          <p:txBody>
            <a:bodyPr/>
            <a:lstStyle/>
            <a:p/>
          </p:txBody>
        </p:sp>
        <p:sp>
          <p:nvSpPr>
            <p:cNvPr id="34" name="rc34"/>
            <p:cNvSpPr/>
            <p:nvPr/>
          </p:nvSpPr>
          <p:spPr>
            <a:xfrm>
              <a:off x="2405264" y="3106536"/>
              <a:ext cx="249522" cy="996160"/>
            </a:xfrm>
            <a:prstGeom prst="rect">
              <a:avLst/>
            </a:prstGeom>
            <a:solidFill>
              <a:srgbClr val="80BD41">
                <a:alpha val="100000"/>
              </a:srgbClr>
            </a:solidFill>
          </p:spPr>
          <p:txBody>
            <a:bodyPr/>
            <a:lstStyle/>
            <a:p/>
          </p:txBody>
        </p:sp>
        <p:sp>
          <p:nvSpPr>
            <p:cNvPr id="35" name="rc35"/>
            <p:cNvSpPr/>
            <p:nvPr/>
          </p:nvSpPr>
          <p:spPr>
            <a:xfrm>
              <a:off x="2405264" y="2957112"/>
              <a:ext cx="249522" cy="149424"/>
            </a:xfrm>
            <a:prstGeom prst="rect">
              <a:avLst/>
            </a:prstGeom>
            <a:solidFill>
              <a:srgbClr val="1CABE2">
                <a:alpha val="100000"/>
              </a:srgbClr>
            </a:solidFill>
          </p:spPr>
          <p:txBody>
            <a:bodyPr/>
            <a:lstStyle/>
            <a:p/>
          </p:txBody>
        </p:sp>
        <p:sp>
          <p:nvSpPr>
            <p:cNvPr id="36" name="rc36"/>
            <p:cNvSpPr/>
            <p:nvPr/>
          </p:nvSpPr>
          <p:spPr>
            <a:xfrm>
              <a:off x="2682512" y="2963338"/>
              <a:ext cx="249522" cy="1139358"/>
            </a:xfrm>
            <a:prstGeom prst="rect">
              <a:avLst/>
            </a:prstGeom>
            <a:solidFill>
              <a:srgbClr val="80BD41">
                <a:alpha val="100000"/>
              </a:srgbClr>
            </a:solidFill>
          </p:spPr>
          <p:txBody>
            <a:bodyPr/>
            <a:lstStyle/>
            <a:p/>
          </p:txBody>
        </p:sp>
        <p:sp>
          <p:nvSpPr>
            <p:cNvPr id="37" name="rc37"/>
            <p:cNvSpPr/>
            <p:nvPr/>
          </p:nvSpPr>
          <p:spPr>
            <a:xfrm>
              <a:off x="2682512" y="2950886"/>
              <a:ext cx="249522" cy="12452"/>
            </a:xfrm>
            <a:prstGeom prst="rect">
              <a:avLst/>
            </a:prstGeom>
            <a:solidFill>
              <a:srgbClr val="1CABE2">
                <a:alpha val="100000"/>
              </a:srgbClr>
            </a:solidFill>
          </p:spPr>
          <p:txBody>
            <a:bodyPr/>
            <a:lstStyle/>
            <a:p/>
          </p:txBody>
        </p:sp>
        <p:sp>
          <p:nvSpPr>
            <p:cNvPr id="38" name="rc38"/>
            <p:cNvSpPr/>
            <p:nvPr/>
          </p:nvSpPr>
          <p:spPr>
            <a:xfrm>
              <a:off x="2959759" y="2988242"/>
              <a:ext cx="249522" cy="1114454"/>
            </a:xfrm>
            <a:prstGeom prst="rect">
              <a:avLst/>
            </a:prstGeom>
            <a:solidFill>
              <a:srgbClr val="80BD41">
                <a:alpha val="100000"/>
              </a:srgbClr>
            </a:solidFill>
          </p:spPr>
          <p:txBody>
            <a:bodyPr/>
            <a:lstStyle/>
            <a:p/>
          </p:txBody>
        </p:sp>
        <p:sp>
          <p:nvSpPr>
            <p:cNvPr id="39" name="rc39"/>
            <p:cNvSpPr/>
            <p:nvPr/>
          </p:nvSpPr>
          <p:spPr>
            <a:xfrm>
              <a:off x="2959759" y="2950886"/>
              <a:ext cx="249522" cy="37356"/>
            </a:xfrm>
            <a:prstGeom prst="rect">
              <a:avLst/>
            </a:prstGeom>
            <a:solidFill>
              <a:srgbClr val="1CABE2">
                <a:alpha val="100000"/>
              </a:srgbClr>
            </a:solidFill>
          </p:spPr>
          <p:txBody>
            <a:bodyPr/>
            <a:lstStyle/>
            <a:p/>
          </p:txBody>
        </p:sp>
        <p:sp>
          <p:nvSpPr>
            <p:cNvPr id="40" name="rc40"/>
            <p:cNvSpPr/>
            <p:nvPr/>
          </p:nvSpPr>
          <p:spPr>
            <a:xfrm>
              <a:off x="3237007" y="2982016"/>
              <a:ext cx="249522" cy="1120680"/>
            </a:xfrm>
            <a:prstGeom prst="rect">
              <a:avLst/>
            </a:prstGeom>
            <a:solidFill>
              <a:srgbClr val="80BD41">
                <a:alpha val="100000"/>
              </a:srgbClr>
            </a:solidFill>
          </p:spPr>
          <p:txBody>
            <a:bodyPr/>
            <a:lstStyle/>
            <a:p/>
          </p:txBody>
        </p:sp>
        <p:sp>
          <p:nvSpPr>
            <p:cNvPr id="41" name="rc41"/>
            <p:cNvSpPr/>
            <p:nvPr/>
          </p:nvSpPr>
          <p:spPr>
            <a:xfrm>
              <a:off x="3237007" y="2957112"/>
              <a:ext cx="249522" cy="24904"/>
            </a:xfrm>
            <a:prstGeom prst="rect">
              <a:avLst/>
            </a:prstGeom>
            <a:solidFill>
              <a:srgbClr val="1CABE2">
                <a:alpha val="100000"/>
              </a:srgbClr>
            </a:solidFill>
          </p:spPr>
          <p:txBody>
            <a:bodyPr/>
            <a:lstStyle/>
            <a:p/>
          </p:txBody>
        </p:sp>
        <p:sp>
          <p:nvSpPr>
            <p:cNvPr id="42" name="rc42"/>
            <p:cNvSpPr/>
            <p:nvPr/>
          </p:nvSpPr>
          <p:spPr>
            <a:xfrm>
              <a:off x="3514255" y="2975790"/>
              <a:ext cx="249522" cy="1126906"/>
            </a:xfrm>
            <a:prstGeom prst="rect">
              <a:avLst/>
            </a:prstGeom>
            <a:solidFill>
              <a:srgbClr val="80BD41">
                <a:alpha val="100000"/>
              </a:srgbClr>
            </a:solidFill>
          </p:spPr>
          <p:txBody>
            <a:bodyPr/>
            <a:lstStyle/>
            <a:p/>
          </p:txBody>
        </p:sp>
        <p:sp>
          <p:nvSpPr>
            <p:cNvPr id="43" name="rc43"/>
            <p:cNvSpPr/>
            <p:nvPr/>
          </p:nvSpPr>
          <p:spPr>
            <a:xfrm>
              <a:off x="3514255" y="2963338"/>
              <a:ext cx="249522" cy="12452"/>
            </a:xfrm>
            <a:prstGeom prst="rect">
              <a:avLst/>
            </a:prstGeom>
            <a:solidFill>
              <a:srgbClr val="1CABE2">
                <a:alpha val="100000"/>
              </a:srgbClr>
            </a:solidFill>
          </p:spPr>
          <p:txBody>
            <a:bodyPr/>
            <a:lstStyle/>
            <a:p/>
          </p:txBody>
        </p:sp>
        <p:sp>
          <p:nvSpPr>
            <p:cNvPr id="44" name="rc44"/>
            <p:cNvSpPr/>
            <p:nvPr/>
          </p:nvSpPr>
          <p:spPr>
            <a:xfrm>
              <a:off x="3791502" y="2982016"/>
              <a:ext cx="249522" cy="1120680"/>
            </a:xfrm>
            <a:prstGeom prst="rect">
              <a:avLst/>
            </a:prstGeom>
            <a:solidFill>
              <a:srgbClr val="80BD41">
                <a:alpha val="100000"/>
              </a:srgbClr>
            </a:solidFill>
          </p:spPr>
          <p:txBody>
            <a:bodyPr/>
            <a:lstStyle/>
            <a:p/>
          </p:txBody>
        </p:sp>
        <p:sp>
          <p:nvSpPr>
            <p:cNvPr id="45" name="rc45"/>
            <p:cNvSpPr/>
            <p:nvPr/>
          </p:nvSpPr>
          <p:spPr>
            <a:xfrm>
              <a:off x="3791502" y="2969564"/>
              <a:ext cx="249522" cy="12452"/>
            </a:xfrm>
            <a:prstGeom prst="rect">
              <a:avLst/>
            </a:prstGeom>
            <a:solidFill>
              <a:srgbClr val="1CABE2">
                <a:alpha val="100000"/>
              </a:srgbClr>
            </a:solidFill>
          </p:spPr>
          <p:txBody>
            <a:bodyPr/>
            <a:lstStyle/>
            <a:p/>
          </p:txBody>
        </p:sp>
        <p:sp>
          <p:nvSpPr>
            <p:cNvPr id="46" name="rc46"/>
            <p:cNvSpPr/>
            <p:nvPr/>
          </p:nvSpPr>
          <p:spPr>
            <a:xfrm>
              <a:off x="4068750" y="2994468"/>
              <a:ext cx="249522" cy="1108228"/>
            </a:xfrm>
            <a:prstGeom prst="rect">
              <a:avLst/>
            </a:prstGeom>
            <a:solidFill>
              <a:srgbClr val="80BD41">
                <a:alpha val="100000"/>
              </a:srgbClr>
            </a:solidFill>
          </p:spPr>
          <p:txBody>
            <a:bodyPr/>
            <a:lstStyle/>
            <a:p/>
          </p:txBody>
        </p:sp>
        <p:sp>
          <p:nvSpPr>
            <p:cNvPr id="47" name="rc47"/>
            <p:cNvSpPr/>
            <p:nvPr/>
          </p:nvSpPr>
          <p:spPr>
            <a:xfrm>
              <a:off x="4068750" y="2982016"/>
              <a:ext cx="249522" cy="12452"/>
            </a:xfrm>
            <a:prstGeom prst="rect">
              <a:avLst/>
            </a:prstGeom>
            <a:solidFill>
              <a:srgbClr val="1CABE2">
                <a:alpha val="100000"/>
              </a:srgbClr>
            </a:solidFill>
          </p:spPr>
          <p:txBody>
            <a:bodyPr/>
            <a:lstStyle/>
            <a:p/>
          </p:txBody>
        </p:sp>
        <p:sp>
          <p:nvSpPr>
            <p:cNvPr id="48" name="rc48"/>
            <p:cNvSpPr/>
            <p:nvPr/>
          </p:nvSpPr>
          <p:spPr>
            <a:xfrm>
              <a:off x="4345998" y="3019372"/>
              <a:ext cx="249522" cy="1083324"/>
            </a:xfrm>
            <a:prstGeom prst="rect">
              <a:avLst/>
            </a:prstGeom>
            <a:solidFill>
              <a:srgbClr val="80BD41">
                <a:alpha val="100000"/>
              </a:srgbClr>
            </a:solidFill>
          </p:spPr>
          <p:txBody>
            <a:bodyPr/>
            <a:lstStyle/>
            <a:p/>
          </p:txBody>
        </p:sp>
        <p:sp>
          <p:nvSpPr>
            <p:cNvPr id="49" name="rc49"/>
            <p:cNvSpPr/>
            <p:nvPr/>
          </p:nvSpPr>
          <p:spPr>
            <a:xfrm>
              <a:off x="4345998" y="2994468"/>
              <a:ext cx="249522" cy="24904"/>
            </a:xfrm>
            <a:prstGeom prst="rect">
              <a:avLst/>
            </a:prstGeom>
            <a:solidFill>
              <a:srgbClr val="1CABE2">
                <a:alpha val="100000"/>
              </a:srgbClr>
            </a:solidFill>
          </p:spPr>
          <p:txBody>
            <a:bodyPr/>
            <a:lstStyle/>
            <a:p/>
          </p:txBody>
        </p:sp>
        <p:sp>
          <p:nvSpPr>
            <p:cNvPr id="50" name="rc50"/>
            <p:cNvSpPr/>
            <p:nvPr/>
          </p:nvSpPr>
          <p:spPr>
            <a:xfrm>
              <a:off x="4623245" y="3019372"/>
              <a:ext cx="249522" cy="1083324"/>
            </a:xfrm>
            <a:prstGeom prst="rect">
              <a:avLst/>
            </a:prstGeom>
            <a:solidFill>
              <a:srgbClr val="80BD41">
                <a:alpha val="100000"/>
              </a:srgbClr>
            </a:solidFill>
          </p:spPr>
          <p:txBody>
            <a:bodyPr/>
            <a:lstStyle/>
            <a:p/>
          </p:txBody>
        </p:sp>
        <p:sp>
          <p:nvSpPr>
            <p:cNvPr id="51" name="rc51"/>
            <p:cNvSpPr/>
            <p:nvPr/>
          </p:nvSpPr>
          <p:spPr>
            <a:xfrm>
              <a:off x="4623245" y="3006920"/>
              <a:ext cx="249522" cy="12452"/>
            </a:xfrm>
            <a:prstGeom prst="rect">
              <a:avLst/>
            </a:prstGeom>
            <a:solidFill>
              <a:srgbClr val="1CABE2">
                <a:alpha val="100000"/>
              </a:srgbClr>
            </a:solidFill>
          </p:spPr>
          <p:txBody>
            <a:bodyPr/>
            <a:lstStyle/>
            <a:p/>
          </p:txBody>
        </p:sp>
        <p:sp>
          <p:nvSpPr>
            <p:cNvPr id="52" name="rc52"/>
            <p:cNvSpPr/>
            <p:nvPr/>
          </p:nvSpPr>
          <p:spPr>
            <a:xfrm>
              <a:off x="4900493" y="3038050"/>
              <a:ext cx="249522" cy="1064646"/>
            </a:xfrm>
            <a:prstGeom prst="rect">
              <a:avLst/>
            </a:prstGeom>
            <a:solidFill>
              <a:srgbClr val="80BD41">
                <a:alpha val="100000"/>
              </a:srgbClr>
            </a:solidFill>
          </p:spPr>
          <p:txBody>
            <a:bodyPr/>
            <a:lstStyle/>
            <a:p/>
          </p:txBody>
        </p:sp>
        <p:sp>
          <p:nvSpPr>
            <p:cNvPr id="53" name="rc53"/>
            <p:cNvSpPr/>
            <p:nvPr/>
          </p:nvSpPr>
          <p:spPr>
            <a:xfrm>
              <a:off x="4900493" y="3025598"/>
              <a:ext cx="249522" cy="12452"/>
            </a:xfrm>
            <a:prstGeom prst="rect">
              <a:avLst/>
            </a:prstGeom>
            <a:solidFill>
              <a:srgbClr val="1CABE2">
                <a:alpha val="100000"/>
              </a:srgbClr>
            </a:solidFill>
          </p:spPr>
          <p:txBody>
            <a:bodyPr/>
            <a:lstStyle/>
            <a:p/>
          </p:txBody>
        </p:sp>
        <p:sp>
          <p:nvSpPr>
            <p:cNvPr id="54" name="rc54"/>
            <p:cNvSpPr/>
            <p:nvPr/>
          </p:nvSpPr>
          <p:spPr>
            <a:xfrm>
              <a:off x="5177741" y="3112762"/>
              <a:ext cx="249522" cy="989934"/>
            </a:xfrm>
            <a:prstGeom prst="rect">
              <a:avLst/>
            </a:prstGeom>
            <a:solidFill>
              <a:srgbClr val="80BD41">
                <a:alpha val="100000"/>
              </a:srgbClr>
            </a:solidFill>
          </p:spPr>
          <p:txBody>
            <a:bodyPr/>
            <a:lstStyle/>
            <a:p/>
          </p:txBody>
        </p:sp>
        <p:sp>
          <p:nvSpPr>
            <p:cNvPr id="55" name="rc55"/>
            <p:cNvSpPr/>
            <p:nvPr/>
          </p:nvSpPr>
          <p:spPr>
            <a:xfrm>
              <a:off x="5177741" y="3081632"/>
              <a:ext cx="249522" cy="31130"/>
            </a:xfrm>
            <a:prstGeom prst="rect">
              <a:avLst/>
            </a:prstGeom>
            <a:solidFill>
              <a:srgbClr val="1CABE2">
                <a:alpha val="100000"/>
              </a:srgbClr>
            </a:solidFill>
          </p:spPr>
          <p:txBody>
            <a:bodyPr/>
            <a:lstStyle/>
            <a:p/>
          </p:txBody>
        </p:sp>
        <p:sp>
          <p:nvSpPr>
            <p:cNvPr id="56" name="rc56"/>
            <p:cNvSpPr/>
            <p:nvPr/>
          </p:nvSpPr>
          <p:spPr>
            <a:xfrm>
              <a:off x="5454988" y="3181248"/>
              <a:ext cx="249522" cy="921448"/>
            </a:xfrm>
            <a:prstGeom prst="rect">
              <a:avLst/>
            </a:prstGeom>
            <a:solidFill>
              <a:srgbClr val="80BD41">
                <a:alpha val="100000"/>
              </a:srgbClr>
            </a:solidFill>
          </p:spPr>
          <p:txBody>
            <a:bodyPr/>
            <a:lstStyle/>
            <a:p/>
          </p:txBody>
        </p:sp>
        <p:sp>
          <p:nvSpPr>
            <p:cNvPr id="57" name="rc57"/>
            <p:cNvSpPr/>
            <p:nvPr/>
          </p:nvSpPr>
          <p:spPr>
            <a:xfrm>
              <a:off x="5454988" y="3125214"/>
              <a:ext cx="249522" cy="56034"/>
            </a:xfrm>
            <a:prstGeom prst="rect">
              <a:avLst/>
            </a:prstGeom>
            <a:solidFill>
              <a:srgbClr val="1CABE2">
                <a:alpha val="100000"/>
              </a:srgbClr>
            </a:solidFill>
          </p:spPr>
          <p:txBody>
            <a:bodyPr/>
            <a:lstStyle/>
            <a:p/>
          </p:txBody>
        </p:sp>
        <p:sp>
          <p:nvSpPr>
            <p:cNvPr id="58" name="rc58"/>
            <p:cNvSpPr/>
            <p:nvPr/>
          </p:nvSpPr>
          <p:spPr>
            <a:xfrm>
              <a:off x="5732236" y="3193700"/>
              <a:ext cx="249522" cy="908996"/>
            </a:xfrm>
            <a:prstGeom prst="rect">
              <a:avLst/>
            </a:prstGeom>
            <a:solidFill>
              <a:srgbClr val="80BD41">
                <a:alpha val="100000"/>
              </a:srgbClr>
            </a:solidFill>
          </p:spPr>
          <p:txBody>
            <a:bodyPr/>
            <a:lstStyle/>
            <a:p/>
          </p:txBody>
        </p:sp>
        <p:sp>
          <p:nvSpPr>
            <p:cNvPr id="59" name="rc59"/>
            <p:cNvSpPr/>
            <p:nvPr/>
          </p:nvSpPr>
          <p:spPr>
            <a:xfrm>
              <a:off x="5732236" y="3175022"/>
              <a:ext cx="249522" cy="18678"/>
            </a:xfrm>
            <a:prstGeom prst="rect">
              <a:avLst/>
            </a:prstGeom>
            <a:solidFill>
              <a:srgbClr val="1CABE2">
                <a:alpha val="100000"/>
              </a:srgbClr>
            </a:solidFill>
          </p:spPr>
          <p:txBody>
            <a:bodyPr/>
            <a:lstStyle/>
            <a:p/>
          </p:txBody>
        </p:sp>
        <p:sp>
          <p:nvSpPr>
            <p:cNvPr id="60" name="rc60"/>
            <p:cNvSpPr/>
            <p:nvPr/>
          </p:nvSpPr>
          <p:spPr>
            <a:xfrm>
              <a:off x="6009484" y="3293316"/>
              <a:ext cx="249522" cy="809380"/>
            </a:xfrm>
            <a:prstGeom prst="rect">
              <a:avLst/>
            </a:prstGeom>
            <a:solidFill>
              <a:srgbClr val="80BD41">
                <a:alpha val="100000"/>
              </a:srgbClr>
            </a:solidFill>
          </p:spPr>
          <p:txBody>
            <a:bodyPr/>
            <a:lstStyle/>
            <a:p/>
          </p:txBody>
        </p:sp>
        <p:sp>
          <p:nvSpPr>
            <p:cNvPr id="61" name="rc61"/>
            <p:cNvSpPr/>
            <p:nvPr/>
          </p:nvSpPr>
          <p:spPr>
            <a:xfrm>
              <a:off x="6009484" y="3274638"/>
              <a:ext cx="249522" cy="18678"/>
            </a:xfrm>
            <a:prstGeom prst="rect">
              <a:avLst/>
            </a:prstGeom>
            <a:solidFill>
              <a:srgbClr val="1CABE2">
                <a:alpha val="100000"/>
              </a:srgbClr>
            </a:solidFill>
          </p:spPr>
          <p:txBody>
            <a:bodyPr/>
            <a:lstStyle/>
            <a:p/>
          </p:txBody>
        </p:sp>
        <p:sp>
          <p:nvSpPr>
            <p:cNvPr id="62" name="rc62"/>
            <p:cNvSpPr/>
            <p:nvPr/>
          </p:nvSpPr>
          <p:spPr>
            <a:xfrm>
              <a:off x="6286731" y="3255960"/>
              <a:ext cx="249522" cy="846736"/>
            </a:xfrm>
            <a:prstGeom prst="rect">
              <a:avLst/>
            </a:prstGeom>
            <a:solidFill>
              <a:srgbClr val="80BD41">
                <a:alpha val="100000"/>
              </a:srgbClr>
            </a:solidFill>
          </p:spPr>
          <p:txBody>
            <a:bodyPr/>
            <a:lstStyle/>
            <a:p/>
          </p:txBody>
        </p:sp>
        <p:sp>
          <p:nvSpPr>
            <p:cNvPr id="63" name="rc63"/>
            <p:cNvSpPr/>
            <p:nvPr/>
          </p:nvSpPr>
          <p:spPr>
            <a:xfrm>
              <a:off x="6286731" y="3218604"/>
              <a:ext cx="249522" cy="37356"/>
            </a:xfrm>
            <a:prstGeom prst="rect">
              <a:avLst/>
            </a:prstGeom>
            <a:solidFill>
              <a:srgbClr val="1CABE2">
                <a:alpha val="100000"/>
              </a:srgbClr>
            </a:solidFill>
          </p:spPr>
          <p:txBody>
            <a:bodyPr/>
            <a:lstStyle/>
            <a:p/>
          </p:txBody>
        </p:sp>
        <p:sp>
          <p:nvSpPr>
            <p:cNvPr id="64" name="rc64"/>
            <p:cNvSpPr/>
            <p:nvPr/>
          </p:nvSpPr>
          <p:spPr>
            <a:xfrm>
              <a:off x="6563979" y="3268412"/>
              <a:ext cx="249522" cy="834284"/>
            </a:xfrm>
            <a:prstGeom prst="rect">
              <a:avLst/>
            </a:prstGeom>
            <a:solidFill>
              <a:srgbClr val="80BD41">
                <a:alpha val="100000"/>
              </a:srgbClr>
            </a:solidFill>
          </p:spPr>
          <p:txBody>
            <a:bodyPr/>
            <a:lstStyle/>
            <a:p/>
          </p:txBody>
        </p:sp>
        <p:sp>
          <p:nvSpPr>
            <p:cNvPr id="65" name="rc65"/>
            <p:cNvSpPr/>
            <p:nvPr/>
          </p:nvSpPr>
          <p:spPr>
            <a:xfrm>
              <a:off x="6563979" y="3212378"/>
              <a:ext cx="249522" cy="56034"/>
            </a:xfrm>
            <a:prstGeom prst="rect">
              <a:avLst/>
            </a:prstGeom>
            <a:solidFill>
              <a:srgbClr val="1CABE2">
                <a:alpha val="100000"/>
              </a:srgbClr>
            </a:solidFill>
          </p:spPr>
          <p:txBody>
            <a:bodyPr/>
            <a:lstStyle/>
            <a:p/>
          </p:txBody>
        </p:sp>
        <p:sp>
          <p:nvSpPr>
            <p:cNvPr id="66" name="rc66"/>
            <p:cNvSpPr/>
            <p:nvPr/>
          </p:nvSpPr>
          <p:spPr>
            <a:xfrm>
              <a:off x="6841227" y="3405384"/>
              <a:ext cx="249522" cy="697312"/>
            </a:xfrm>
            <a:prstGeom prst="rect">
              <a:avLst/>
            </a:prstGeom>
            <a:solidFill>
              <a:srgbClr val="80BD41">
                <a:alpha val="100000"/>
              </a:srgbClr>
            </a:solidFill>
          </p:spPr>
          <p:txBody>
            <a:bodyPr/>
            <a:lstStyle/>
            <a:p/>
          </p:txBody>
        </p:sp>
        <p:sp>
          <p:nvSpPr>
            <p:cNvPr id="67" name="rc67"/>
            <p:cNvSpPr/>
            <p:nvPr/>
          </p:nvSpPr>
          <p:spPr>
            <a:xfrm>
              <a:off x="6841227" y="3218604"/>
              <a:ext cx="249522" cy="186780"/>
            </a:xfrm>
            <a:prstGeom prst="rect">
              <a:avLst/>
            </a:prstGeom>
            <a:solidFill>
              <a:srgbClr val="1CABE2">
                <a:alpha val="100000"/>
              </a:srgbClr>
            </a:solidFill>
          </p:spPr>
          <p:txBody>
            <a:bodyPr/>
            <a:lstStyle/>
            <a:p/>
          </p:txBody>
        </p:sp>
        <p:sp>
          <p:nvSpPr>
            <p:cNvPr id="68" name="rc68"/>
            <p:cNvSpPr/>
            <p:nvPr/>
          </p:nvSpPr>
          <p:spPr>
            <a:xfrm>
              <a:off x="7118474" y="3368028"/>
              <a:ext cx="249522" cy="734668"/>
            </a:xfrm>
            <a:prstGeom prst="rect">
              <a:avLst/>
            </a:prstGeom>
            <a:solidFill>
              <a:srgbClr val="80BD41">
                <a:alpha val="100000"/>
              </a:srgbClr>
            </a:solidFill>
          </p:spPr>
          <p:txBody>
            <a:bodyPr/>
            <a:lstStyle/>
            <a:p/>
          </p:txBody>
        </p:sp>
        <p:sp>
          <p:nvSpPr>
            <p:cNvPr id="69" name="rc69"/>
            <p:cNvSpPr/>
            <p:nvPr/>
          </p:nvSpPr>
          <p:spPr>
            <a:xfrm>
              <a:off x="7118474" y="3231056"/>
              <a:ext cx="249522" cy="136972"/>
            </a:xfrm>
            <a:prstGeom prst="rect">
              <a:avLst/>
            </a:prstGeom>
            <a:solidFill>
              <a:srgbClr val="1CABE2">
                <a:alpha val="100000"/>
              </a:srgbClr>
            </a:solidFill>
          </p:spPr>
          <p:txBody>
            <a:bodyPr/>
            <a:lstStyle/>
            <a:p/>
          </p:txBody>
        </p:sp>
        <p:sp>
          <p:nvSpPr>
            <p:cNvPr id="70" name="rc70"/>
            <p:cNvSpPr/>
            <p:nvPr/>
          </p:nvSpPr>
          <p:spPr>
            <a:xfrm>
              <a:off x="7395722" y="3424062"/>
              <a:ext cx="249522" cy="678634"/>
            </a:xfrm>
            <a:prstGeom prst="rect">
              <a:avLst/>
            </a:prstGeom>
            <a:solidFill>
              <a:srgbClr val="80BD41">
                <a:alpha val="100000"/>
              </a:srgbClr>
            </a:solidFill>
          </p:spPr>
          <p:txBody>
            <a:bodyPr/>
            <a:lstStyle/>
            <a:p/>
          </p:txBody>
        </p:sp>
        <p:sp>
          <p:nvSpPr>
            <p:cNvPr id="71" name="rc71"/>
            <p:cNvSpPr/>
            <p:nvPr/>
          </p:nvSpPr>
          <p:spPr>
            <a:xfrm>
              <a:off x="7395722" y="3243508"/>
              <a:ext cx="249522" cy="180554"/>
            </a:xfrm>
            <a:prstGeom prst="rect">
              <a:avLst/>
            </a:prstGeom>
            <a:solidFill>
              <a:srgbClr val="1CABE2">
                <a:alpha val="100000"/>
              </a:srgbClr>
            </a:solidFill>
          </p:spPr>
          <p:txBody>
            <a:bodyPr/>
            <a:lstStyle/>
            <a:p/>
          </p:txBody>
        </p:sp>
        <p:sp>
          <p:nvSpPr>
            <p:cNvPr id="72" name="rc72"/>
            <p:cNvSpPr/>
            <p:nvPr/>
          </p:nvSpPr>
          <p:spPr>
            <a:xfrm>
              <a:off x="7672970" y="3324446"/>
              <a:ext cx="249522" cy="778250"/>
            </a:xfrm>
            <a:prstGeom prst="rect">
              <a:avLst/>
            </a:prstGeom>
            <a:solidFill>
              <a:srgbClr val="80BD41">
                <a:alpha val="100000"/>
              </a:srgbClr>
            </a:solidFill>
          </p:spPr>
          <p:txBody>
            <a:bodyPr/>
            <a:lstStyle/>
            <a:p/>
          </p:txBody>
        </p:sp>
        <p:sp>
          <p:nvSpPr>
            <p:cNvPr id="73" name="rc73"/>
            <p:cNvSpPr/>
            <p:nvPr/>
          </p:nvSpPr>
          <p:spPr>
            <a:xfrm>
              <a:off x="7672970" y="3255960"/>
              <a:ext cx="249522" cy="68486"/>
            </a:xfrm>
            <a:prstGeom prst="rect">
              <a:avLst/>
            </a:prstGeom>
            <a:solidFill>
              <a:srgbClr val="1CABE2">
                <a:alpha val="100000"/>
              </a:srgbClr>
            </a:solidFill>
          </p:spPr>
          <p:txBody>
            <a:bodyPr/>
            <a:lstStyle/>
            <a:p/>
          </p:txBody>
        </p:sp>
        <p:sp>
          <p:nvSpPr>
            <p:cNvPr id="74" name="rc74"/>
            <p:cNvSpPr/>
            <p:nvPr/>
          </p:nvSpPr>
          <p:spPr>
            <a:xfrm>
              <a:off x="7950217" y="3330672"/>
              <a:ext cx="249522" cy="772024"/>
            </a:xfrm>
            <a:prstGeom prst="rect">
              <a:avLst/>
            </a:prstGeom>
            <a:solidFill>
              <a:srgbClr val="80BD41">
                <a:alpha val="100000"/>
              </a:srgbClr>
            </a:solidFill>
          </p:spPr>
          <p:txBody>
            <a:bodyPr/>
            <a:lstStyle/>
            <a:p/>
          </p:txBody>
        </p:sp>
        <p:sp>
          <p:nvSpPr>
            <p:cNvPr id="75" name="rc75"/>
            <p:cNvSpPr/>
            <p:nvPr/>
          </p:nvSpPr>
          <p:spPr>
            <a:xfrm>
              <a:off x="7950217" y="3274638"/>
              <a:ext cx="249522" cy="56034"/>
            </a:xfrm>
            <a:prstGeom prst="rect">
              <a:avLst/>
            </a:prstGeom>
            <a:solidFill>
              <a:srgbClr val="1CABE2">
                <a:alpha val="100000"/>
              </a:srgbClr>
            </a:solidFill>
          </p:spPr>
          <p:txBody>
            <a:bodyPr/>
            <a:lstStyle/>
            <a:p/>
          </p:txBody>
        </p:sp>
        <p:sp>
          <p:nvSpPr>
            <p:cNvPr id="76" name="pl76"/>
            <p:cNvSpPr/>
            <p:nvPr/>
          </p:nvSpPr>
          <p:spPr>
            <a:xfrm>
              <a:off x="1421035" y="1236556"/>
              <a:ext cx="6653943" cy="579018"/>
            </a:xfrm>
            <a:custGeom>
              <a:avLst/>
              <a:pathLst>
                <a:path w="6653943" h="579018">
                  <a:moveTo>
                    <a:pt x="0" y="0"/>
                  </a:moveTo>
                  <a:lnTo>
                    <a:pt x="277247" y="28950"/>
                  </a:lnTo>
                  <a:lnTo>
                    <a:pt x="554495" y="0"/>
                  </a:lnTo>
                  <a:lnTo>
                    <a:pt x="831742" y="0"/>
                  </a:lnTo>
                  <a:lnTo>
                    <a:pt x="1108990" y="347411"/>
                  </a:lnTo>
                  <a:lnTo>
                    <a:pt x="1386238" y="0"/>
                  </a:lnTo>
                  <a:lnTo>
                    <a:pt x="1663485" y="57901"/>
                  </a:lnTo>
                  <a:lnTo>
                    <a:pt x="1940733" y="28950"/>
                  </a:lnTo>
                  <a:lnTo>
                    <a:pt x="2217981" y="0"/>
                  </a:lnTo>
                  <a:lnTo>
                    <a:pt x="2495228" y="0"/>
                  </a:lnTo>
                  <a:lnTo>
                    <a:pt x="2772476" y="0"/>
                  </a:lnTo>
                  <a:lnTo>
                    <a:pt x="3049724" y="28950"/>
                  </a:lnTo>
                  <a:lnTo>
                    <a:pt x="3326971" y="0"/>
                  </a:lnTo>
                  <a:lnTo>
                    <a:pt x="3604219" y="0"/>
                  </a:lnTo>
                  <a:lnTo>
                    <a:pt x="3881467" y="57901"/>
                  </a:lnTo>
                  <a:lnTo>
                    <a:pt x="4158714" y="144754"/>
                  </a:lnTo>
                  <a:lnTo>
                    <a:pt x="4435962" y="28950"/>
                  </a:lnTo>
                  <a:lnTo>
                    <a:pt x="4713210" y="28950"/>
                  </a:lnTo>
                  <a:lnTo>
                    <a:pt x="4990457" y="86852"/>
                  </a:lnTo>
                  <a:lnTo>
                    <a:pt x="5267705" y="144754"/>
                  </a:lnTo>
                  <a:lnTo>
                    <a:pt x="5544953" y="579018"/>
                  </a:lnTo>
                  <a:lnTo>
                    <a:pt x="5822200" y="434263"/>
                  </a:lnTo>
                  <a:lnTo>
                    <a:pt x="6099448" y="579018"/>
                  </a:lnTo>
                  <a:lnTo>
                    <a:pt x="6376696" y="202656"/>
                  </a:lnTo>
                  <a:lnTo>
                    <a:pt x="6653943" y="173705"/>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6" name="tx86"/>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55732" y="28087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741971" y="2814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128209" y="28460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5514447" y="2989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1" name="tx91"/>
            <p:cNvSpPr/>
            <p:nvPr/>
          </p:nvSpPr>
          <p:spPr>
            <a:xfrm>
              <a:off x="6623438" y="30775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2" name="tx92"/>
            <p:cNvSpPr/>
            <p:nvPr/>
          </p:nvSpPr>
          <p:spPr>
            <a:xfrm>
              <a:off x="6900686" y="30838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7177933" y="30962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455181" y="3108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5" name="tx95"/>
            <p:cNvSpPr/>
            <p:nvPr/>
          </p:nvSpPr>
          <p:spPr>
            <a:xfrm>
              <a:off x="7732429" y="3127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8009676" y="31386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7" name="pl97"/>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948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8" name="tx108"/>
            <p:cNvSpPr/>
            <p:nvPr/>
          </p:nvSpPr>
          <p:spPr>
            <a:xfrm>
              <a:off x="1367476" y="29169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4979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2753715" y="29232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5135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4139953" y="29543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606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5526191" y="31193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6504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6635182" y="32064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72013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8" name="tx118"/>
            <p:cNvSpPr/>
            <p:nvPr/>
          </p:nvSpPr>
          <p:spPr>
            <a:xfrm>
              <a:off x="6912430" y="327809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7014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0" name="tx120"/>
            <p:cNvSpPr/>
            <p:nvPr/>
          </p:nvSpPr>
          <p:spPr>
            <a:xfrm>
              <a:off x="7189677" y="32656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7294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7466925" y="329988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6796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4" name="tx124"/>
            <p:cNvSpPr/>
            <p:nvPr/>
          </p:nvSpPr>
          <p:spPr>
            <a:xfrm>
              <a:off x="7744173" y="32563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6827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021420" y="32687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2968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80708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18271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56229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9393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0204"/>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2000-2024</a:t>
              </a:r>
            </a:p>
          </p:txBody>
        </p:sp>
        <p:sp>
          <p:nvSpPr>
            <p:cNvPr id="158" name="pl158"/>
            <p:cNvSpPr/>
            <p:nvPr/>
          </p:nvSpPr>
          <p:spPr>
            <a:xfrm>
              <a:off x="24457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445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0434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95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939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19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60936" cy="167191"/>
            </a:xfrm>
            <a:prstGeom prst="rect">
              <a:avLst/>
            </a:prstGeom>
            <a:solidFill>
              <a:srgbClr val="80BD41">
                <a:alpha val="100000"/>
              </a:srgbClr>
            </a:solidFill>
          </p:spPr>
          <p:txBody>
            <a:bodyPr/>
            <a:lstStyle/>
            <a:p/>
          </p:txBody>
        </p:sp>
        <p:sp>
          <p:nvSpPr>
            <p:cNvPr id="169" name="rc169"/>
            <p:cNvSpPr/>
            <p:nvPr/>
          </p:nvSpPr>
          <p:spPr>
            <a:xfrm>
              <a:off x="7457209" y="5889059"/>
              <a:ext cx="413794" cy="167191"/>
            </a:xfrm>
            <a:prstGeom prst="rect">
              <a:avLst/>
            </a:prstGeom>
            <a:solidFill>
              <a:srgbClr val="1CABE2">
                <a:alpha val="100000"/>
              </a:srgbClr>
            </a:solidFill>
          </p:spPr>
          <p:txBody>
            <a:bodyPr/>
            <a:lstStyle/>
            <a:p/>
          </p:txBody>
        </p:sp>
        <p:sp>
          <p:nvSpPr>
            <p:cNvPr id="170" name="rc170"/>
            <p:cNvSpPr/>
            <p:nvPr/>
          </p:nvSpPr>
          <p:spPr>
            <a:xfrm>
              <a:off x="1296273" y="5680069"/>
              <a:ext cx="5747141" cy="167191"/>
            </a:xfrm>
            <a:prstGeom prst="rect">
              <a:avLst/>
            </a:prstGeom>
            <a:solidFill>
              <a:srgbClr val="80BD41">
                <a:alpha val="100000"/>
              </a:srgbClr>
            </a:solidFill>
          </p:spPr>
          <p:txBody>
            <a:bodyPr/>
            <a:lstStyle/>
            <a:p/>
          </p:txBody>
        </p:sp>
        <p:sp>
          <p:nvSpPr>
            <p:cNvPr id="171" name="rc171"/>
            <p:cNvSpPr/>
            <p:nvPr/>
          </p:nvSpPr>
          <p:spPr>
            <a:xfrm>
              <a:off x="7043415" y="5680069"/>
              <a:ext cx="505748" cy="167191"/>
            </a:xfrm>
            <a:prstGeom prst="rect">
              <a:avLst/>
            </a:prstGeom>
            <a:solidFill>
              <a:srgbClr val="1CABE2">
                <a:alpha val="100000"/>
              </a:srgbClr>
            </a:solidFill>
          </p:spPr>
          <p:txBody>
            <a:bodyPr/>
            <a:lstStyle/>
            <a:p/>
          </p:txBody>
        </p:sp>
        <p:sp>
          <p:nvSpPr>
            <p:cNvPr id="172" name="rc172"/>
            <p:cNvSpPr/>
            <p:nvPr/>
          </p:nvSpPr>
          <p:spPr>
            <a:xfrm>
              <a:off x="1296273" y="5471080"/>
              <a:ext cx="5701164" cy="167191"/>
            </a:xfrm>
            <a:prstGeom prst="rect">
              <a:avLst/>
            </a:prstGeom>
            <a:solidFill>
              <a:srgbClr val="80BD41">
                <a:alpha val="100000"/>
              </a:srgbClr>
            </a:solidFill>
          </p:spPr>
          <p:txBody>
            <a:bodyPr/>
            <a:lstStyle/>
            <a:p/>
          </p:txBody>
        </p:sp>
        <p:sp>
          <p:nvSpPr>
            <p:cNvPr id="173" name="rc173"/>
            <p:cNvSpPr/>
            <p:nvPr/>
          </p:nvSpPr>
          <p:spPr>
            <a:xfrm>
              <a:off x="6997438" y="5471080"/>
              <a:ext cx="413794" cy="167191"/>
            </a:xfrm>
            <a:prstGeom prst="rect">
              <a:avLst/>
            </a:prstGeom>
            <a:solidFill>
              <a:srgbClr val="1CABE2">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5" name="tx175"/>
            <p:cNvSpPr/>
            <p:nvPr/>
          </p:nvSpPr>
          <p:spPr>
            <a:xfrm>
              <a:off x="7733160"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6" name="tx176"/>
            <p:cNvSpPr/>
            <p:nvPr/>
          </p:nvSpPr>
          <p:spPr>
            <a:xfrm>
              <a:off x="7636608"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7" name="tx177"/>
            <p:cNvSpPr/>
            <p:nvPr/>
          </p:nvSpPr>
          <p:spPr>
            <a:xfrm>
              <a:off x="430139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8" name="tx178"/>
            <p:cNvSpPr/>
            <p:nvPr/>
          </p:nvSpPr>
          <p:spPr>
            <a:xfrm>
              <a:off x="760230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409449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0" name="tx180"/>
            <p:cNvSpPr/>
            <p:nvPr/>
          </p:nvSpPr>
          <p:spPr>
            <a:xfrm>
              <a:off x="7234491"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07150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714253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7" name="tx187"/>
            <p:cNvSpPr/>
            <p:nvPr/>
          </p:nvSpPr>
          <p:spPr>
            <a:xfrm>
              <a:off x="349802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8" name="tx188"/>
            <p:cNvSpPr/>
            <p:nvPr/>
          </p:nvSpPr>
          <p:spPr>
            <a:xfrm>
              <a:off x="579688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8095743"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relatively constant within 1% compared to 2019 (94%).
The number of children vaccinated with DTP1 decreased 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Grenada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71396"/>
            </a:xfrm>
            <a:custGeom>
              <a:avLst/>
              <a:pathLst>
                <a:path w="3397293" h="771396">
                  <a:moveTo>
                    <a:pt x="0" y="57140"/>
                  </a:moveTo>
                  <a:lnTo>
                    <a:pt x="141553" y="85710"/>
                  </a:lnTo>
                  <a:lnTo>
                    <a:pt x="283107" y="28570"/>
                  </a:lnTo>
                  <a:lnTo>
                    <a:pt x="424661" y="57140"/>
                  </a:lnTo>
                  <a:lnTo>
                    <a:pt x="566215" y="457124"/>
                  </a:lnTo>
                  <a:lnTo>
                    <a:pt x="707769" y="0"/>
                  </a:lnTo>
                  <a:lnTo>
                    <a:pt x="849323" y="228562"/>
                  </a:lnTo>
                  <a:lnTo>
                    <a:pt x="990877" y="85710"/>
                  </a:lnTo>
                  <a:lnTo>
                    <a:pt x="1132431" y="0"/>
                  </a:lnTo>
                  <a:lnTo>
                    <a:pt x="1273984" y="0"/>
                  </a:lnTo>
                  <a:lnTo>
                    <a:pt x="1415538" y="57140"/>
                  </a:lnTo>
                  <a:lnTo>
                    <a:pt x="1557092" y="114281"/>
                  </a:lnTo>
                  <a:lnTo>
                    <a:pt x="1698646" y="57140"/>
                  </a:lnTo>
                  <a:lnTo>
                    <a:pt x="1840200" y="57140"/>
                  </a:lnTo>
                  <a:lnTo>
                    <a:pt x="1981754" y="57140"/>
                  </a:lnTo>
                  <a:lnTo>
                    <a:pt x="2123308" y="199991"/>
                  </a:lnTo>
                  <a:lnTo>
                    <a:pt x="2264862" y="85710"/>
                  </a:lnTo>
                  <a:lnTo>
                    <a:pt x="2406416" y="85710"/>
                  </a:lnTo>
                  <a:lnTo>
                    <a:pt x="2547969" y="114281"/>
                  </a:lnTo>
                  <a:lnTo>
                    <a:pt x="2689523" y="142851"/>
                  </a:lnTo>
                  <a:lnTo>
                    <a:pt x="2831077" y="771396"/>
                  </a:lnTo>
                  <a:lnTo>
                    <a:pt x="2972631" y="628545"/>
                  </a:lnTo>
                  <a:lnTo>
                    <a:pt x="3114185" y="628545"/>
                  </a:lnTo>
                  <a:lnTo>
                    <a:pt x="3255739" y="371413"/>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71396"/>
            </a:xfrm>
            <a:custGeom>
              <a:avLst/>
              <a:pathLst>
                <a:path w="3397293" h="771396">
                  <a:moveTo>
                    <a:pt x="0" y="57140"/>
                  </a:moveTo>
                  <a:lnTo>
                    <a:pt x="141553" y="85710"/>
                  </a:lnTo>
                  <a:lnTo>
                    <a:pt x="283107" y="28570"/>
                  </a:lnTo>
                  <a:lnTo>
                    <a:pt x="424661" y="57140"/>
                  </a:lnTo>
                  <a:lnTo>
                    <a:pt x="566215" y="457124"/>
                  </a:lnTo>
                  <a:lnTo>
                    <a:pt x="707769" y="0"/>
                  </a:lnTo>
                  <a:lnTo>
                    <a:pt x="849323" y="228562"/>
                  </a:lnTo>
                  <a:lnTo>
                    <a:pt x="990877" y="85710"/>
                  </a:lnTo>
                  <a:lnTo>
                    <a:pt x="1132431" y="0"/>
                  </a:lnTo>
                  <a:lnTo>
                    <a:pt x="1273984" y="0"/>
                  </a:lnTo>
                  <a:lnTo>
                    <a:pt x="1415538" y="57140"/>
                  </a:lnTo>
                  <a:lnTo>
                    <a:pt x="1557092" y="114281"/>
                  </a:lnTo>
                  <a:lnTo>
                    <a:pt x="1698646" y="57140"/>
                  </a:lnTo>
                  <a:lnTo>
                    <a:pt x="1840200" y="57140"/>
                  </a:lnTo>
                  <a:lnTo>
                    <a:pt x="1981754" y="57140"/>
                  </a:lnTo>
                  <a:lnTo>
                    <a:pt x="2123308" y="199991"/>
                  </a:lnTo>
                  <a:lnTo>
                    <a:pt x="2264862" y="85710"/>
                  </a:lnTo>
                  <a:lnTo>
                    <a:pt x="2406416" y="85710"/>
                  </a:lnTo>
                  <a:lnTo>
                    <a:pt x="2547969" y="114281"/>
                  </a:lnTo>
                  <a:lnTo>
                    <a:pt x="2689523" y="142851"/>
                  </a:lnTo>
                  <a:lnTo>
                    <a:pt x="2831077" y="771396"/>
                  </a:lnTo>
                  <a:lnTo>
                    <a:pt x="2972631" y="628545"/>
                  </a:lnTo>
                  <a:lnTo>
                    <a:pt x="3114185" y="628545"/>
                  </a:lnTo>
                  <a:lnTo>
                    <a:pt x="3255739" y="371413"/>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71396"/>
            </a:xfrm>
            <a:custGeom>
              <a:avLst/>
              <a:pathLst>
                <a:path w="3397293" h="771396">
                  <a:moveTo>
                    <a:pt x="0" y="57140"/>
                  </a:moveTo>
                  <a:lnTo>
                    <a:pt x="141553" y="85710"/>
                  </a:lnTo>
                  <a:lnTo>
                    <a:pt x="283107" y="28570"/>
                  </a:lnTo>
                  <a:lnTo>
                    <a:pt x="424661" y="57140"/>
                  </a:lnTo>
                  <a:lnTo>
                    <a:pt x="566215" y="457124"/>
                  </a:lnTo>
                  <a:lnTo>
                    <a:pt x="707769" y="0"/>
                  </a:lnTo>
                  <a:lnTo>
                    <a:pt x="849323" y="228562"/>
                  </a:lnTo>
                  <a:lnTo>
                    <a:pt x="990877" y="85710"/>
                  </a:lnTo>
                  <a:lnTo>
                    <a:pt x="1132431" y="0"/>
                  </a:lnTo>
                  <a:lnTo>
                    <a:pt x="1273984" y="0"/>
                  </a:lnTo>
                  <a:lnTo>
                    <a:pt x="1415538" y="57140"/>
                  </a:lnTo>
                  <a:lnTo>
                    <a:pt x="1557092" y="114281"/>
                  </a:lnTo>
                  <a:lnTo>
                    <a:pt x="1698646" y="57140"/>
                  </a:lnTo>
                  <a:lnTo>
                    <a:pt x="1840200" y="57140"/>
                  </a:lnTo>
                  <a:lnTo>
                    <a:pt x="1981754" y="57140"/>
                  </a:lnTo>
                  <a:lnTo>
                    <a:pt x="2123308" y="199991"/>
                  </a:lnTo>
                  <a:lnTo>
                    <a:pt x="2264862" y="85710"/>
                  </a:lnTo>
                  <a:lnTo>
                    <a:pt x="2406416" y="85710"/>
                  </a:lnTo>
                  <a:lnTo>
                    <a:pt x="2547969" y="114281"/>
                  </a:lnTo>
                  <a:lnTo>
                    <a:pt x="2689523" y="142851"/>
                  </a:lnTo>
                  <a:lnTo>
                    <a:pt x="2831077" y="771396"/>
                  </a:lnTo>
                  <a:lnTo>
                    <a:pt x="2972631" y="628545"/>
                  </a:lnTo>
                  <a:lnTo>
                    <a:pt x="3114185" y="628545"/>
                  </a:lnTo>
                  <a:lnTo>
                    <a:pt x="3255739" y="371413"/>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4564" y="471005"/>
              <a:ext cx="25500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Grenada, 2000-2024</a:t>
              </a:r>
            </a:p>
          </p:txBody>
        </p:sp>
        <p:sp>
          <p:nvSpPr>
            <p:cNvPr id="63" name="pl63"/>
            <p:cNvSpPr/>
            <p:nvPr/>
          </p:nvSpPr>
          <p:spPr>
            <a:xfrm>
              <a:off x="5267799" y="34090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69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47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526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8004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513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829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308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78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126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104763"/>
              <a:ext cx="3397293" cy="1760796"/>
            </a:xfrm>
            <a:custGeom>
              <a:avLst/>
              <a:pathLst>
                <a:path w="3397293" h="1760796">
                  <a:moveTo>
                    <a:pt x="0" y="130429"/>
                  </a:moveTo>
                  <a:lnTo>
                    <a:pt x="141553" y="195644"/>
                  </a:lnTo>
                  <a:lnTo>
                    <a:pt x="283107" y="65214"/>
                  </a:lnTo>
                  <a:lnTo>
                    <a:pt x="424661" y="130429"/>
                  </a:lnTo>
                  <a:lnTo>
                    <a:pt x="566215" y="1043435"/>
                  </a:lnTo>
                  <a:lnTo>
                    <a:pt x="707769" y="0"/>
                  </a:lnTo>
                  <a:lnTo>
                    <a:pt x="849323" y="521717"/>
                  </a:lnTo>
                  <a:lnTo>
                    <a:pt x="990877" y="195644"/>
                  </a:lnTo>
                  <a:lnTo>
                    <a:pt x="1132431" y="0"/>
                  </a:lnTo>
                  <a:lnTo>
                    <a:pt x="1273984" y="0"/>
                  </a:lnTo>
                  <a:lnTo>
                    <a:pt x="1415538" y="130429"/>
                  </a:lnTo>
                  <a:lnTo>
                    <a:pt x="1557092" y="260858"/>
                  </a:lnTo>
                  <a:lnTo>
                    <a:pt x="1698646" y="130429"/>
                  </a:lnTo>
                  <a:lnTo>
                    <a:pt x="1840200" y="130429"/>
                  </a:lnTo>
                  <a:lnTo>
                    <a:pt x="1981754" y="130429"/>
                  </a:lnTo>
                  <a:lnTo>
                    <a:pt x="2123308" y="456502"/>
                  </a:lnTo>
                  <a:lnTo>
                    <a:pt x="2264862" y="195644"/>
                  </a:lnTo>
                  <a:lnTo>
                    <a:pt x="2406416" y="195644"/>
                  </a:lnTo>
                  <a:lnTo>
                    <a:pt x="2547969" y="260858"/>
                  </a:lnTo>
                  <a:lnTo>
                    <a:pt x="2689523" y="326073"/>
                  </a:lnTo>
                  <a:lnTo>
                    <a:pt x="2831077" y="1760796"/>
                  </a:lnTo>
                  <a:lnTo>
                    <a:pt x="2972631" y="1434723"/>
                  </a:lnTo>
                  <a:lnTo>
                    <a:pt x="3114185" y="1434723"/>
                  </a:lnTo>
                  <a:lnTo>
                    <a:pt x="3255739" y="847791"/>
                  </a:lnTo>
                  <a:lnTo>
                    <a:pt x="3397293" y="391288"/>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30837"/>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17831"/>
              <a:ext cx="3397293" cy="1239079"/>
            </a:xfrm>
            <a:custGeom>
              <a:avLst/>
              <a:pathLst>
                <a:path w="3397293" h="1239079">
                  <a:moveTo>
                    <a:pt x="0" y="195644"/>
                  </a:moveTo>
                  <a:lnTo>
                    <a:pt x="141553" y="260858"/>
                  </a:lnTo>
                  <a:lnTo>
                    <a:pt x="283107" y="195644"/>
                  </a:lnTo>
                  <a:lnTo>
                    <a:pt x="424661" y="130429"/>
                  </a:lnTo>
                  <a:lnTo>
                    <a:pt x="566215" y="65214"/>
                  </a:lnTo>
                  <a:lnTo>
                    <a:pt x="707769" y="0"/>
                  </a:lnTo>
                  <a:lnTo>
                    <a:pt x="849323" y="65214"/>
                  </a:lnTo>
                  <a:lnTo>
                    <a:pt x="990877" y="65214"/>
                  </a:lnTo>
                  <a:lnTo>
                    <a:pt x="1132431" y="130429"/>
                  </a:lnTo>
                  <a:lnTo>
                    <a:pt x="1273984" y="0"/>
                  </a:lnTo>
                  <a:lnTo>
                    <a:pt x="1415538" y="65214"/>
                  </a:lnTo>
                  <a:lnTo>
                    <a:pt x="1557092" y="65214"/>
                  </a:lnTo>
                  <a:lnTo>
                    <a:pt x="1698646" y="65214"/>
                  </a:lnTo>
                  <a:lnTo>
                    <a:pt x="1840200" y="260858"/>
                  </a:lnTo>
                  <a:lnTo>
                    <a:pt x="1981754" y="326073"/>
                  </a:lnTo>
                  <a:lnTo>
                    <a:pt x="2123308" y="260858"/>
                  </a:lnTo>
                  <a:lnTo>
                    <a:pt x="2264862" y="326073"/>
                  </a:lnTo>
                  <a:lnTo>
                    <a:pt x="2406416" y="586932"/>
                  </a:lnTo>
                  <a:lnTo>
                    <a:pt x="2547969" y="521717"/>
                  </a:lnTo>
                  <a:lnTo>
                    <a:pt x="2689523" y="913005"/>
                  </a:lnTo>
                  <a:lnTo>
                    <a:pt x="2831077" y="1173864"/>
                  </a:lnTo>
                  <a:lnTo>
                    <a:pt x="2972631" y="1239079"/>
                  </a:lnTo>
                  <a:lnTo>
                    <a:pt x="3114185" y="978220"/>
                  </a:lnTo>
                  <a:lnTo>
                    <a:pt x="3255739" y="717361"/>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3083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104763"/>
              <a:ext cx="3397293" cy="1760796"/>
            </a:xfrm>
            <a:custGeom>
              <a:avLst/>
              <a:pathLst>
                <a:path w="3397293" h="1760796">
                  <a:moveTo>
                    <a:pt x="0" y="130429"/>
                  </a:moveTo>
                  <a:lnTo>
                    <a:pt x="141553" y="195644"/>
                  </a:lnTo>
                  <a:lnTo>
                    <a:pt x="283107" y="65214"/>
                  </a:lnTo>
                  <a:lnTo>
                    <a:pt x="424661" y="130429"/>
                  </a:lnTo>
                  <a:lnTo>
                    <a:pt x="566215" y="1043435"/>
                  </a:lnTo>
                  <a:lnTo>
                    <a:pt x="707769" y="0"/>
                  </a:lnTo>
                  <a:lnTo>
                    <a:pt x="849323" y="521717"/>
                  </a:lnTo>
                  <a:lnTo>
                    <a:pt x="990877" y="195644"/>
                  </a:lnTo>
                  <a:lnTo>
                    <a:pt x="1132431" y="0"/>
                  </a:lnTo>
                  <a:lnTo>
                    <a:pt x="1273984" y="0"/>
                  </a:lnTo>
                  <a:lnTo>
                    <a:pt x="1415538" y="130429"/>
                  </a:lnTo>
                  <a:lnTo>
                    <a:pt x="1557092" y="260858"/>
                  </a:lnTo>
                  <a:lnTo>
                    <a:pt x="1698646" y="130429"/>
                  </a:lnTo>
                  <a:lnTo>
                    <a:pt x="1840200" y="130429"/>
                  </a:lnTo>
                  <a:lnTo>
                    <a:pt x="1981754" y="130429"/>
                  </a:lnTo>
                  <a:lnTo>
                    <a:pt x="2123308" y="456502"/>
                  </a:lnTo>
                  <a:lnTo>
                    <a:pt x="2264862" y="195644"/>
                  </a:lnTo>
                  <a:lnTo>
                    <a:pt x="2406416" y="195644"/>
                  </a:lnTo>
                  <a:lnTo>
                    <a:pt x="2547969" y="260858"/>
                  </a:lnTo>
                  <a:lnTo>
                    <a:pt x="2689523" y="326073"/>
                  </a:lnTo>
                  <a:lnTo>
                    <a:pt x="2831077" y="1760796"/>
                  </a:lnTo>
                  <a:lnTo>
                    <a:pt x="2972631" y="1434723"/>
                  </a:lnTo>
                  <a:lnTo>
                    <a:pt x="3114185" y="1434723"/>
                  </a:lnTo>
                  <a:lnTo>
                    <a:pt x="3255739" y="847791"/>
                  </a:lnTo>
                  <a:lnTo>
                    <a:pt x="3397293" y="391288"/>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39561"/>
              <a:ext cx="0" cy="495631"/>
            </a:xfrm>
            <a:custGeom>
              <a:avLst/>
              <a:pathLst>
                <a:path w="0" h="495631">
                  <a:moveTo>
                    <a:pt x="0" y="49563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739561"/>
              <a:ext cx="0" cy="365202"/>
            </a:xfrm>
            <a:custGeom>
              <a:avLst/>
              <a:pathLst>
                <a:path w="0" h="365202">
                  <a:moveTo>
                    <a:pt x="0" y="3652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739561"/>
              <a:ext cx="0" cy="495631"/>
            </a:xfrm>
            <a:custGeom>
              <a:avLst/>
              <a:pathLst>
                <a:path w="0" h="495631">
                  <a:moveTo>
                    <a:pt x="0" y="4956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739561"/>
              <a:ext cx="0" cy="821705"/>
            </a:xfrm>
            <a:custGeom>
              <a:avLst/>
              <a:pathLst>
                <a:path w="0" h="821705">
                  <a:moveTo>
                    <a:pt x="0" y="8217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739561"/>
              <a:ext cx="0" cy="691275"/>
            </a:xfrm>
            <a:custGeom>
              <a:avLst/>
              <a:pathLst>
                <a:path w="0" h="691275">
                  <a:moveTo>
                    <a:pt x="0" y="69127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739561"/>
              <a:ext cx="0" cy="1212993"/>
            </a:xfrm>
            <a:custGeom>
              <a:avLst/>
              <a:pathLst>
                <a:path w="0" h="1212993">
                  <a:moveTo>
                    <a:pt x="0" y="12129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739561"/>
              <a:ext cx="0" cy="756490"/>
            </a:xfrm>
            <a:custGeom>
              <a:avLst/>
              <a:pathLst>
                <a:path w="0" h="756490">
                  <a:moveTo>
                    <a:pt x="0" y="7564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104763"/>
              <a:ext cx="3397293" cy="1760796"/>
            </a:xfrm>
            <a:custGeom>
              <a:avLst/>
              <a:pathLst>
                <a:path w="3397293" h="1760796">
                  <a:moveTo>
                    <a:pt x="0" y="130429"/>
                  </a:moveTo>
                  <a:lnTo>
                    <a:pt x="141553" y="195644"/>
                  </a:lnTo>
                  <a:lnTo>
                    <a:pt x="283107" y="65214"/>
                  </a:lnTo>
                  <a:lnTo>
                    <a:pt x="424661" y="130429"/>
                  </a:lnTo>
                  <a:lnTo>
                    <a:pt x="566215" y="1043435"/>
                  </a:lnTo>
                  <a:lnTo>
                    <a:pt x="707769" y="0"/>
                  </a:lnTo>
                  <a:lnTo>
                    <a:pt x="849323" y="521717"/>
                  </a:lnTo>
                  <a:lnTo>
                    <a:pt x="990877" y="195644"/>
                  </a:lnTo>
                  <a:lnTo>
                    <a:pt x="1132431" y="0"/>
                  </a:lnTo>
                  <a:lnTo>
                    <a:pt x="1273984" y="0"/>
                  </a:lnTo>
                  <a:lnTo>
                    <a:pt x="1415538" y="130429"/>
                  </a:lnTo>
                  <a:lnTo>
                    <a:pt x="1557092" y="260858"/>
                  </a:lnTo>
                  <a:lnTo>
                    <a:pt x="1698646" y="130429"/>
                  </a:lnTo>
                  <a:lnTo>
                    <a:pt x="1840200" y="130429"/>
                  </a:lnTo>
                  <a:lnTo>
                    <a:pt x="1981754" y="130429"/>
                  </a:lnTo>
                  <a:lnTo>
                    <a:pt x="2123308" y="456502"/>
                  </a:lnTo>
                  <a:lnTo>
                    <a:pt x="2264862" y="195644"/>
                  </a:lnTo>
                  <a:lnTo>
                    <a:pt x="2406416" y="195644"/>
                  </a:lnTo>
                  <a:lnTo>
                    <a:pt x="2547969" y="260858"/>
                  </a:lnTo>
                  <a:lnTo>
                    <a:pt x="2689523" y="326073"/>
                  </a:lnTo>
                  <a:lnTo>
                    <a:pt x="2831077" y="1760796"/>
                  </a:lnTo>
                  <a:lnTo>
                    <a:pt x="2972631" y="1434723"/>
                  </a:lnTo>
                  <a:lnTo>
                    <a:pt x="3114185" y="1434723"/>
                  </a:lnTo>
                  <a:lnTo>
                    <a:pt x="3255739" y="847791"/>
                  </a:lnTo>
                  <a:lnTo>
                    <a:pt x="3397293" y="391288"/>
                  </a:lnTo>
                </a:path>
              </a:pathLst>
            </a:custGeom>
            <a:ln w="27101" cap="flat">
              <a:solidFill>
                <a:srgbClr val="0058AB">
                  <a:alpha val="100000"/>
                </a:srgbClr>
              </a:solidFill>
              <a:prstDash val="solid"/>
              <a:round/>
            </a:ln>
          </p:spPr>
          <p:txBody>
            <a:bodyPr/>
            <a:lstStyle/>
            <a:p/>
          </p:txBody>
        </p:sp>
        <p:sp>
          <p:nvSpPr>
            <p:cNvPr id="93" name="tx93"/>
            <p:cNvSpPr/>
            <p:nvPr/>
          </p:nvSpPr>
          <p:spPr>
            <a:xfrm>
              <a:off x="5407519" y="16729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115288" y="1674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823058" y="16729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7512777" y="16743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097042" y="16730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67303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86762" y="16743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2456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61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8301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03086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37872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7265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10744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3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7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137"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0" name="tx120"/>
            <p:cNvSpPr/>
            <p:nvPr/>
          </p:nvSpPr>
          <p:spPr>
            <a:xfrm>
              <a:off x="71644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8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805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2072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1339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0607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2439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1706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0973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3313971"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3583713"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8851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493755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a:off x="68642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Grenada (93%) was 8 percentage points higher than the global average (85%) and 11 percentage points higher than the average across all LACR countries (82%).
National DTP3 coverage was 1 percentage point lower than in 2019 (94%).
The number of un- and undervaccinated children remained approximately the same (&lt;100)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Grenada ranked number 20 out of 32 countries for lowest DTP3 coverage (based on tied ranks).
Grenada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47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008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970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931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892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02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989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950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5911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73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919715"/>
              <a:ext cx="249522" cy="1086970"/>
            </a:xfrm>
            <a:prstGeom prst="rect">
              <a:avLst/>
            </a:prstGeom>
            <a:solidFill>
              <a:srgbClr val="80BD41">
                <a:alpha val="100000"/>
              </a:srgbClr>
            </a:solidFill>
          </p:spPr>
          <p:txBody>
            <a:bodyPr/>
            <a:lstStyle/>
            <a:p/>
          </p:txBody>
        </p:sp>
        <p:sp>
          <p:nvSpPr>
            <p:cNvPr id="27" name="rc27"/>
            <p:cNvSpPr/>
            <p:nvPr/>
          </p:nvSpPr>
          <p:spPr>
            <a:xfrm>
              <a:off x="1296273" y="2883482"/>
              <a:ext cx="249522" cy="36232"/>
            </a:xfrm>
            <a:prstGeom prst="rect">
              <a:avLst/>
            </a:prstGeom>
            <a:solidFill>
              <a:srgbClr val="1CABE2">
                <a:alpha val="100000"/>
              </a:srgbClr>
            </a:solidFill>
          </p:spPr>
          <p:txBody>
            <a:bodyPr/>
            <a:lstStyle/>
            <a:p/>
          </p:txBody>
        </p:sp>
        <p:sp>
          <p:nvSpPr>
            <p:cNvPr id="28" name="rc28"/>
            <p:cNvSpPr/>
            <p:nvPr/>
          </p:nvSpPr>
          <p:spPr>
            <a:xfrm>
              <a:off x="1573521" y="2937831"/>
              <a:ext cx="249522" cy="1068854"/>
            </a:xfrm>
            <a:prstGeom prst="rect">
              <a:avLst/>
            </a:prstGeom>
            <a:solidFill>
              <a:srgbClr val="80BD41">
                <a:alpha val="100000"/>
              </a:srgbClr>
            </a:solidFill>
          </p:spPr>
          <p:txBody>
            <a:bodyPr/>
            <a:lstStyle/>
            <a:p/>
          </p:txBody>
        </p:sp>
        <p:sp>
          <p:nvSpPr>
            <p:cNvPr id="29" name="rc29"/>
            <p:cNvSpPr/>
            <p:nvPr/>
          </p:nvSpPr>
          <p:spPr>
            <a:xfrm>
              <a:off x="1573521" y="2895560"/>
              <a:ext cx="249522" cy="42271"/>
            </a:xfrm>
            <a:prstGeom prst="rect">
              <a:avLst/>
            </a:prstGeom>
            <a:solidFill>
              <a:srgbClr val="1CABE2">
                <a:alpha val="100000"/>
              </a:srgbClr>
            </a:solidFill>
          </p:spPr>
          <p:txBody>
            <a:bodyPr/>
            <a:lstStyle/>
            <a:p/>
          </p:txBody>
        </p:sp>
        <p:sp>
          <p:nvSpPr>
            <p:cNvPr id="30" name="rc30"/>
            <p:cNvSpPr/>
            <p:nvPr/>
          </p:nvSpPr>
          <p:spPr>
            <a:xfrm>
              <a:off x="1850769" y="2913676"/>
              <a:ext cx="249522" cy="1093008"/>
            </a:xfrm>
            <a:prstGeom prst="rect">
              <a:avLst/>
            </a:prstGeom>
            <a:solidFill>
              <a:srgbClr val="80BD41">
                <a:alpha val="100000"/>
              </a:srgbClr>
            </a:solidFill>
          </p:spPr>
          <p:txBody>
            <a:bodyPr/>
            <a:lstStyle/>
            <a:p/>
          </p:txBody>
        </p:sp>
        <p:sp>
          <p:nvSpPr>
            <p:cNvPr id="31" name="rc31"/>
            <p:cNvSpPr/>
            <p:nvPr/>
          </p:nvSpPr>
          <p:spPr>
            <a:xfrm>
              <a:off x="1850769" y="2889521"/>
              <a:ext cx="249522" cy="24154"/>
            </a:xfrm>
            <a:prstGeom prst="rect">
              <a:avLst/>
            </a:prstGeom>
            <a:solidFill>
              <a:srgbClr val="1CABE2">
                <a:alpha val="100000"/>
              </a:srgbClr>
            </a:solidFill>
          </p:spPr>
          <p:txBody>
            <a:bodyPr/>
            <a:lstStyle/>
            <a:p/>
          </p:txBody>
        </p:sp>
        <p:sp>
          <p:nvSpPr>
            <p:cNvPr id="32" name="rc32"/>
            <p:cNvSpPr/>
            <p:nvPr/>
          </p:nvSpPr>
          <p:spPr>
            <a:xfrm>
              <a:off x="2128016" y="2925753"/>
              <a:ext cx="249522" cy="1080931"/>
            </a:xfrm>
            <a:prstGeom prst="rect">
              <a:avLst/>
            </a:prstGeom>
            <a:solidFill>
              <a:srgbClr val="80BD41">
                <a:alpha val="100000"/>
              </a:srgbClr>
            </a:solidFill>
          </p:spPr>
          <p:txBody>
            <a:bodyPr/>
            <a:lstStyle/>
            <a:p/>
          </p:txBody>
        </p:sp>
        <p:sp>
          <p:nvSpPr>
            <p:cNvPr id="33" name="rc33"/>
            <p:cNvSpPr/>
            <p:nvPr/>
          </p:nvSpPr>
          <p:spPr>
            <a:xfrm>
              <a:off x="2128016" y="2889521"/>
              <a:ext cx="249522" cy="36232"/>
            </a:xfrm>
            <a:prstGeom prst="rect">
              <a:avLst/>
            </a:prstGeom>
            <a:solidFill>
              <a:srgbClr val="1CABE2">
                <a:alpha val="100000"/>
              </a:srgbClr>
            </a:solidFill>
          </p:spPr>
          <p:txBody>
            <a:bodyPr/>
            <a:lstStyle/>
            <a:p/>
          </p:txBody>
        </p:sp>
        <p:sp>
          <p:nvSpPr>
            <p:cNvPr id="34" name="rc34"/>
            <p:cNvSpPr/>
            <p:nvPr/>
          </p:nvSpPr>
          <p:spPr>
            <a:xfrm>
              <a:off x="2405264" y="3082760"/>
              <a:ext cx="249522" cy="923924"/>
            </a:xfrm>
            <a:prstGeom prst="rect">
              <a:avLst/>
            </a:prstGeom>
            <a:solidFill>
              <a:srgbClr val="80BD41">
                <a:alpha val="100000"/>
              </a:srgbClr>
            </a:solidFill>
          </p:spPr>
          <p:txBody>
            <a:bodyPr/>
            <a:lstStyle/>
            <a:p/>
          </p:txBody>
        </p:sp>
        <p:sp>
          <p:nvSpPr>
            <p:cNvPr id="35" name="rc35"/>
            <p:cNvSpPr/>
            <p:nvPr/>
          </p:nvSpPr>
          <p:spPr>
            <a:xfrm>
              <a:off x="2405264" y="2895560"/>
              <a:ext cx="249522" cy="187200"/>
            </a:xfrm>
            <a:prstGeom prst="rect">
              <a:avLst/>
            </a:prstGeom>
            <a:solidFill>
              <a:srgbClr val="1CABE2">
                <a:alpha val="100000"/>
              </a:srgbClr>
            </a:solidFill>
          </p:spPr>
          <p:txBody>
            <a:bodyPr/>
            <a:lstStyle/>
            <a:p/>
          </p:txBody>
        </p:sp>
        <p:sp>
          <p:nvSpPr>
            <p:cNvPr id="36" name="rc36"/>
            <p:cNvSpPr/>
            <p:nvPr/>
          </p:nvSpPr>
          <p:spPr>
            <a:xfrm>
              <a:off x="2682512" y="2901598"/>
              <a:ext cx="249522" cy="1105086"/>
            </a:xfrm>
            <a:prstGeom prst="rect">
              <a:avLst/>
            </a:prstGeom>
            <a:solidFill>
              <a:srgbClr val="80BD41">
                <a:alpha val="100000"/>
              </a:srgbClr>
            </a:solidFill>
          </p:spPr>
          <p:txBody>
            <a:bodyPr/>
            <a:lstStyle/>
            <a:p/>
          </p:txBody>
        </p:sp>
        <p:sp>
          <p:nvSpPr>
            <p:cNvPr id="37" name="rc37"/>
            <p:cNvSpPr/>
            <p:nvPr/>
          </p:nvSpPr>
          <p:spPr>
            <a:xfrm>
              <a:off x="2682512" y="2889521"/>
              <a:ext cx="249522" cy="12077"/>
            </a:xfrm>
            <a:prstGeom prst="rect">
              <a:avLst/>
            </a:prstGeom>
            <a:solidFill>
              <a:srgbClr val="1CABE2">
                <a:alpha val="100000"/>
              </a:srgbClr>
            </a:solidFill>
          </p:spPr>
          <p:txBody>
            <a:bodyPr/>
            <a:lstStyle/>
            <a:p/>
          </p:txBody>
        </p:sp>
        <p:sp>
          <p:nvSpPr>
            <p:cNvPr id="38" name="rc38"/>
            <p:cNvSpPr/>
            <p:nvPr/>
          </p:nvSpPr>
          <p:spPr>
            <a:xfrm>
              <a:off x="2959759" y="2992179"/>
              <a:ext cx="249522" cy="1014505"/>
            </a:xfrm>
            <a:prstGeom prst="rect">
              <a:avLst/>
            </a:prstGeom>
            <a:solidFill>
              <a:srgbClr val="80BD41">
                <a:alpha val="100000"/>
              </a:srgbClr>
            </a:solidFill>
          </p:spPr>
          <p:txBody>
            <a:bodyPr/>
            <a:lstStyle/>
            <a:p/>
          </p:txBody>
        </p:sp>
        <p:sp>
          <p:nvSpPr>
            <p:cNvPr id="39" name="rc39"/>
            <p:cNvSpPr/>
            <p:nvPr/>
          </p:nvSpPr>
          <p:spPr>
            <a:xfrm>
              <a:off x="2959759" y="2889521"/>
              <a:ext cx="249522" cy="102658"/>
            </a:xfrm>
            <a:prstGeom prst="rect">
              <a:avLst/>
            </a:prstGeom>
            <a:solidFill>
              <a:srgbClr val="1CABE2">
                <a:alpha val="100000"/>
              </a:srgbClr>
            </a:solidFill>
          </p:spPr>
          <p:txBody>
            <a:bodyPr/>
            <a:lstStyle/>
            <a:p/>
          </p:txBody>
        </p:sp>
        <p:sp>
          <p:nvSpPr>
            <p:cNvPr id="40" name="rc40"/>
            <p:cNvSpPr/>
            <p:nvPr/>
          </p:nvSpPr>
          <p:spPr>
            <a:xfrm>
              <a:off x="3237007" y="2943869"/>
              <a:ext cx="249522" cy="1062815"/>
            </a:xfrm>
            <a:prstGeom prst="rect">
              <a:avLst/>
            </a:prstGeom>
            <a:solidFill>
              <a:srgbClr val="80BD41">
                <a:alpha val="100000"/>
              </a:srgbClr>
            </a:solidFill>
          </p:spPr>
          <p:txBody>
            <a:bodyPr/>
            <a:lstStyle/>
            <a:p/>
          </p:txBody>
        </p:sp>
        <p:sp>
          <p:nvSpPr>
            <p:cNvPr id="41" name="rc41"/>
            <p:cNvSpPr/>
            <p:nvPr/>
          </p:nvSpPr>
          <p:spPr>
            <a:xfrm>
              <a:off x="3237007" y="2901598"/>
              <a:ext cx="249522" cy="42271"/>
            </a:xfrm>
            <a:prstGeom prst="rect">
              <a:avLst/>
            </a:prstGeom>
            <a:solidFill>
              <a:srgbClr val="1CABE2">
                <a:alpha val="100000"/>
              </a:srgbClr>
            </a:solidFill>
          </p:spPr>
          <p:txBody>
            <a:bodyPr/>
            <a:lstStyle/>
            <a:p/>
          </p:txBody>
        </p:sp>
        <p:sp>
          <p:nvSpPr>
            <p:cNvPr id="42" name="rc42"/>
            <p:cNvSpPr/>
            <p:nvPr/>
          </p:nvSpPr>
          <p:spPr>
            <a:xfrm>
              <a:off x="3514255" y="2913676"/>
              <a:ext cx="249522" cy="1093008"/>
            </a:xfrm>
            <a:prstGeom prst="rect">
              <a:avLst/>
            </a:prstGeom>
            <a:solidFill>
              <a:srgbClr val="80BD41">
                <a:alpha val="100000"/>
              </a:srgbClr>
            </a:solidFill>
          </p:spPr>
          <p:txBody>
            <a:bodyPr/>
            <a:lstStyle/>
            <a:p/>
          </p:txBody>
        </p:sp>
        <p:sp>
          <p:nvSpPr>
            <p:cNvPr id="43" name="rc43"/>
            <p:cNvSpPr/>
            <p:nvPr/>
          </p:nvSpPr>
          <p:spPr>
            <a:xfrm>
              <a:off x="3514255" y="2901598"/>
              <a:ext cx="249522" cy="12077"/>
            </a:xfrm>
            <a:prstGeom prst="rect">
              <a:avLst/>
            </a:prstGeom>
            <a:solidFill>
              <a:srgbClr val="1CABE2">
                <a:alpha val="100000"/>
              </a:srgbClr>
            </a:solidFill>
          </p:spPr>
          <p:txBody>
            <a:bodyPr/>
            <a:lstStyle/>
            <a:p/>
          </p:txBody>
        </p:sp>
        <p:sp>
          <p:nvSpPr>
            <p:cNvPr id="44" name="rc44"/>
            <p:cNvSpPr/>
            <p:nvPr/>
          </p:nvSpPr>
          <p:spPr>
            <a:xfrm>
              <a:off x="3791502" y="2919715"/>
              <a:ext cx="249522" cy="1086970"/>
            </a:xfrm>
            <a:prstGeom prst="rect">
              <a:avLst/>
            </a:prstGeom>
            <a:solidFill>
              <a:srgbClr val="80BD41">
                <a:alpha val="100000"/>
              </a:srgbClr>
            </a:solidFill>
          </p:spPr>
          <p:txBody>
            <a:bodyPr/>
            <a:lstStyle/>
            <a:p/>
          </p:txBody>
        </p:sp>
        <p:sp>
          <p:nvSpPr>
            <p:cNvPr id="45" name="rc45"/>
            <p:cNvSpPr/>
            <p:nvPr/>
          </p:nvSpPr>
          <p:spPr>
            <a:xfrm>
              <a:off x="3791502" y="2907637"/>
              <a:ext cx="249522" cy="12077"/>
            </a:xfrm>
            <a:prstGeom prst="rect">
              <a:avLst/>
            </a:prstGeom>
            <a:solidFill>
              <a:srgbClr val="1CABE2">
                <a:alpha val="100000"/>
              </a:srgbClr>
            </a:solidFill>
          </p:spPr>
          <p:txBody>
            <a:bodyPr/>
            <a:lstStyle/>
            <a:p/>
          </p:txBody>
        </p:sp>
        <p:sp>
          <p:nvSpPr>
            <p:cNvPr id="46" name="rc46"/>
            <p:cNvSpPr/>
            <p:nvPr/>
          </p:nvSpPr>
          <p:spPr>
            <a:xfrm>
              <a:off x="4068750" y="2955947"/>
              <a:ext cx="249522" cy="1050737"/>
            </a:xfrm>
            <a:prstGeom prst="rect">
              <a:avLst/>
            </a:prstGeom>
            <a:solidFill>
              <a:srgbClr val="80BD41">
                <a:alpha val="100000"/>
              </a:srgbClr>
            </a:solidFill>
          </p:spPr>
          <p:txBody>
            <a:bodyPr/>
            <a:lstStyle/>
            <a:p/>
          </p:txBody>
        </p:sp>
        <p:sp>
          <p:nvSpPr>
            <p:cNvPr id="47" name="rc47"/>
            <p:cNvSpPr/>
            <p:nvPr/>
          </p:nvSpPr>
          <p:spPr>
            <a:xfrm>
              <a:off x="4068750" y="2925753"/>
              <a:ext cx="249522" cy="30193"/>
            </a:xfrm>
            <a:prstGeom prst="rect">
              <a:avLst/>
            </a:prstGeom>
            <a:solidFill>
              <a:srgbClr val="1CABE2">
                <a:alpha val="100000"/>
              </a:srgbClr>
            </a:solidFill>
          </p:spPr>
          <p:txBody>
            <a:bodyPr/>
            <a:lstStyle/>
            <a:p/>
          </p:txBody>
        </p:sp>
        <p:sp>
          <p:nvSpPr>
            <p:cNvPr id="48" name="rc48"/>
            <p:cNvSpPr/>
            <p:nvPr/>
          </p:nvSpPr>
          <p:spPr>
            <a:xfrm>
              <a:off x="4345998" y="2986141"/>
              <a:ext cx="249522" cy="1020544"/>
            </a:xfrm>
            <a:prstGeom prst="rect">
              <a:avLst/>
            </a:prstGeom>
            <a:solidFill>
              <a:srgbClr val="80BD41">
                <a:alpha val="100000"/>
              </a:srgbClr>
            </a:solidFill>
          </p:spPr>
          <p:txBody>
            <a:bodyPr/>
            <a:lstStyle/>
            <a:p/>
          </p:txBody>
        </p:sp>
        <p:sp>
          <p:nvSpPr>
            <p:cNvPr id="49" name="rc49"/>
            <p:cNvSpPr/>
            <p:nvPr/>
          </p:nvSpPr>
          <p:spPr>
            <a:xfrm>
              <a:off x="4345998" y="2931792"/>
              <a:ext cx="249522" cy="54348"/>
            </a:xfrm>
            <a:prstGeom prst="rect">
              <a:avLst/>
            </a:prstGeom>
            <a:solidFill>
              <a:srgbClr val="1CABE2">
                <a:alpha val="100000"/>
              </a:srgbClr>
            </a:solidFill>
          </p:spPr>
          <p:txBody>
            <a:bodyPr/>
            <a:lstStyle/>
            <a:p/>
          </p:txBody>
        </p:sp>
        <p:sp>
          <p:nvSpPr>
            <p:cNvPr id="50" name="rc50"/>
            <p:cNvSpPr/>
            <p:nvPr/>
          </p:nvSpPr>
          <p:spPr>
            <a:xfrm>
              <a:off x="4623245" y="2974063"/>
              <a:ext cx="249522" cy="1032621"/>
            </a:xfrm>
            <a:prstGeom prst="rect">
              <a:avLst/>
            </a:prstGeom>
            <a:solidFill>
              <a:srgbClr val="80BD41">
                <a:alpha val="100000"/>
              </a:srgbClr>
            </a:solidFill>
          </p:spPr>
          <p:txBody>
            <a:bodyPr/>
            <a:lstStyle/>
            <a:p/>
          </p:txBody>
        </p:sp>
        <p:sp>
          <p:nvSpPr>
            <p:cNvPr id="51" name="rc51"/>
            <p:cNvSpPr/>
            <p:nvPr/>
          </p:nvSpPr>
          <p:spPr>
            <a:xfrm>
              <a:off x="4623245" y="2943869"/>
              <a:ext cx="249522" cy="30193"/>
            </a:xfrm>
            <a:prstGeom prst="rect">
              <a:avLst/>
            </a:prstGeom>
            <a:solidFill>
              <a:srgbClr val="1CABE2">
                <a:alpha val="100000"/>
              </a:srgbClr>
            </a:solidFill>
          </p:spPr>
          <p:txBody>
            <a:bodyPr/>
            <a:lstStyle/>
            <a:p/>
          </p:txBody>
        </p:sp>
        <p:sp>
          <p:nvSpPr>
            <p:cNvPr id="52" name="rc52"/>
            <p:cNvSpPr/>
            <p:nvPr/>
          </p:nvSpPr>
          <p:spPr>
            <a:xfrm>
              <a:off x="4900493" y="2992179"/>
              <a:ext cx="249522" cy="1014505"/>
            </a:xfrm>
            <a:prstGeom prst="rect">
              <a:avLst/>
            </a:prstGeom>
            <a:solidFill>
              <a:srgbClr val="80BD41">
                <a:alpha val="100000"/>
              </a:srgbClr>
            </a:solidFill>
          </p:spPr>
          <p:txBody>
            <a:bodyPr/>
            <a:lstStyle/>
            <a:p/>
          </p:txBody>
        </p:sp>
        <p:sp>
          <p:nvSpPr>
            <p:cNvPr id="53" name="rc53"/>
            <p:cNvSpPr/>
            <p:nvPr/>
          </p:nvSpPr>
          <p:spPr>
            <a:xfrm>
              <a:off x="4900493" y="2961986"/>
              <a:ext cx="249522" cy="30193"/>
            </a:xfrm>
            <a:prstGeom prst="rect">
              <a:avLst/>
            </a:prstGeom>
            <a:solidFill>
              <a:srgbClr val="1CABE2">
                <a:alpha val="100000"/>
              </a:srgbClr>
            </a:solidFill>
          </p:spPr>
          <p:txBody>
            <a:bodyPr/>
            <a:lstStyle/>
            <a:p/>
          </p:txBody>
        </p:sp>
        <p:sp>
          <p:nvSpPr>
            <p:cNvPr id="54" name="rc54"/>
            <p:cNvSpPr/>
            <p:nvPr/>
          </p:nvSpPr>
          <p:spPr>
            <a:xfrm>
              <a:off x="5177741" y="3046528"/>
              <a:ext cx="249522" cy="960157"/>
            </a:xfrm>
            <a:prstGeom prst="rect">
              <a:avLst/>
            </a:prstGeom>
            <a:solidFill>
              <a:srgbClr val="80BD41">
                <a:alpha val="100000"/>
              </a:srgbClr>
            </a:solidFill>
          </p:spPr>
          <p:txBody>
            <a:bodyPr/>
            <a:lstStyle/>
            <a:p/>
          </p:txBody>
        </p:sp>
        <p:sp>
          <p:nvSpPr>
            <p:cNvPr id="55" name="rc55"/>
            <p:cNvSpPr/>
            <p:nvPr/>
          </p:nvSpPr>
          <p:spPr>
            <a:xfrm>
              <a:off x="5177741" y="3016334"/>
              <a:ext cx="249522" cy="30193"/>
            </a:xfrm>
            <a:prstGeom prst="rect">
              <a:avLst/>
            </a:prstGeom>
            <a:solidFill>
              <a:srgbClr val="1CABE2">
                <a:alpha val="100000"/>
              </a:srgbClr>
            </a:solidFill>
          </p:spPr>
          <p:txBody>
            <a:bodyPr/>
            <a:lstStyle/>
            <a:p/>
          </p:txBody>
        </p:sp>
        <p:sp>
          <p:nvSpPr>
            <p:cNvPr id="56" name="rc56"/>
            <p:cNvSpPr/>
            <p:nvPr/>
          </p:nvSpPr>
          <p:spPr>
            <a:xfrm>
              <a:off x="5454988" y="3131070"/>
              <a:ext cx="249522" cy="875614"/>
            </a:xfrm>
            <a:prstGeom prst="rect">
              <a:avLst/>
            </a:prstGeom>
            <a:solidFill>
              <a:srgbClr val="80BD41">
                <a:alpha val="100000"/>
              </a:srgbClr>
            </a:solidFill>
          </p:spPr>
          <p:txBody>
            <a:bodyPr/>
            <a:lstStyle/>
            <a:p/>
          </p:txBody>
        </p:sp>
        <p:sp>
          <p:nvSpPr>
            <p:cNvPr id="57" name="rc57"/>
            <p:cNvSpPr/>
            <p:nvPr/>
          </p:nvSpPr>
          <p:spPr>
            <a:xfrm>
              <a:off x="5454988" y="3052566"/>
              <a:ext cx="249522" cy="78503"/>
            </a:xfrm>
            <a:prstGeom prst="rect">
              <a:avLst/>
            </a:prstGeom>
            <a:solidFill>
              <a:srgbClr val="1CABE2">
                <a:alpha val="100000"/>
              </a:srgbClr>
            </a:solidFill>
          </p:spPr>
          <p:txBody>
            <a:bodyPr/>
            <a:lstStyle/>
            <a:p/>
          </p:txBody>
        </p:sp>
        <p:sp>
          <p:nvSpPr>
            <p:cNvPr id="58" name="rc58"/>
            <p:cNvSpPr/>
            <p:nvPr/>
          </p:nvSpPr>
          <p:spPr>
            <a:xfrm>
              <a:off x="5732236" y="3143147"/>
              <a:ext cx="249522" cy="863537"/>
            </a:xfrm>
            <a:prstGeom prst="rect">
              <a:avLst/>
            </a:prstGeom>
            <a:solidFill>
              <a:srgbClr val="80BD41">
                <a:alpha val="100000"/>
              </a:srgbClr>
            </a:solidFill>
          </p:spPr>
          <p:txBody>
            <a:bodyPr/>
            <a:lstStyle/>
            <a:p/>
          </p:txBody>
        </p:sp>
        <p:sp>
          <p:nvSpPr>
            <p:cNvPr id="59" name="rc59"/>
            <p:cNvSpPr/>
            <p:nvPr/>
          </p:nvSpPr>
          <p:spPr>
            <a:xfrm>
              <a:off x="5732236" y="3106915"/>
              <a:ext cx="249522" cy="36232"/>
            </a:xfrm>
            <a:prstGeom prst="rect">
              <a:avLst/>
            </a:prstGeom>
            <a:solidFill>
              <a:srgbClr val="1CABE2">
                <a:alpha val="100000"/>
              </a:srgbClr>
            </a:solidFill>
          </p:spPr>
          <p:txBody>
            <a:bodyPr/>
            <a:lstStyle/>
            <a:p/>
          </p:txBody>
        </p:sp>
        <p:sp>
          <p:nvSpPr>
            <p:cNvPr id="60" name="rc60"/>
            <p:cNvSpPr/>
            <p:nvPr/>
          </p:nvSpPr>
          <p:spPr>
            <a:xfrm>
              <a:off x="6009484" y="3233728"/>
              <a:ext cx="249522" cy="772956"/>
            </a:xfrm>
            <a:prstGeom prst="rect">
              <a:avLst/>
            </a:prstGeom>
            <a:solidFill>
              <a:srgbClr val="80BD41">
                <a:alpha val="100000"/>
              </a:srgbClr>
            </a:solidFill>
          </p:spPr>
          <p:txBody>
            <a:bodyPr/>
            <a:lstStyle/>
            <a:p/>
          </p:txBody>
        </p:sp>
        <p:sp>
          <p:nvSpPr>
            <p:cNvPr id="61" name="rc61"/>
            <p:cNvSpPr/>
            <p:nvPr/>
          </p:nvSpPr>
          <p:spPr>
            <a:xfrm>
              <a:off x="6009484" y="3203535"/>
              <a:ext cx="249522" cy="30193"/>
            </a:xfrm>
            <a:prstGeom prst="rect">
              <a:avLst/>
            </a:prstGeom>
            <a:solidFill>
              <a:srgbClr val="1CABE2">
                <a:alpha val="100000"/>
              </a:srgbClr>
            </a:solidFill>
          </p:spPr>
          <p:txBody>
            <a:bodyPr/>
            <a:lstStyle/>
            <a:p/>
          </p:txBody>
        </p:sp>
        <p:sp>
          <p:nvSpPr>
            <p:cNvPr id="62" name="rc62"/>
            <p:cNvSpPr/>
            <p:nvPr/>
          </p:nvSpPr>
          <p:spPr>
            <a:xfrm>
              <a:off x="6286731" y="3191457"/>
              <a:ext cx="249522" cy="815227"/>
            </a:xfrm>
            <a:prstGeom prst="rect">
              <a:avLst/>
            </a:prstGeom>
            <a:solidFill>
              <a:srgbClr val="80BD41">
                <a:alpha val="100000"/>
              </a:srgbClr>
            </a:solidFill>
          </p:spPr>
          <p:txBody>
            <a:bodyPr/>
            <a:lstStyle/>
            <a:p/>
          </p:txBody>
        </p:sp>
        <p:sp>
          <p:nvSpPr>
            <p:cNvPr id="63" name="rc63"/>
            <p:cNvSpPr/>
            <p:nvPr/>
          </p:nvSpPr>
          <p:spPr>
            <a:xfrm>
              <a:off x="6286731" y="3149186"/>
              <a:ext cx="249522" cy="42271"/>
            </a:xfrm>
            <a:prstGeom prst="rect">
              <a:avLst/>
            </a:prstGeom>
            <a:solidFill>
              <a:srgbClr val="1CABE2">
                <a:alpha val="100000"/>
              </a:srgbClr>
            </a:solidFill>
          </p:spPr>
          <p:txBody>
            <a:bodyPr/>
            <a:lstStyle/>
            <a:p/>
          </p:txBody>
        </p:sp>
        <p:sp>
          <p:nvSpPr>
            <p:cNvPr id="64" name="rc64"/>
            <p:cNvSpPr/>
            <p:nvPr/>
          </p:nvSpPr>
          <p:spPr>
            <a:xfrm>
              <a:off x="6563979" y="3197496"/>
              <a:ext cx="249522" cy="809188"/>
            </a:xfrm>
            <a:prstGeom prst="rect">
              <a:avLst/>
            </a:prstGeom>
            <a:solidFill>
              <a:srgbClr val="80BD41">
                <a:alpha val="100000"/>
              </a:srgbClr>
            </a:solidFill>
          </p:spPr>
          <p:txBody>
            <a:bodyPr/>
            <a:lstStyle/>
            <a:p/>
          </p:txBody>
        </p:sp>
        <p:sp>
          <p:nvSpPr>
            <p:cNvPr id="65" name="rc65"/>
            <p:cNvSpPr/>
            <p:nvPr/>
          </p:nvSpPr>
          <p:spPr>
            <a:xfrm>
              <a:off x="6563979" y="3143147"/>
              <a:ext cx="249522" cy="54348"/>
            </a:xfrm>
            <a:prstGeom prst="rect">
              <a:avLst/>
            </a:prstGeom>
            <a:solidFill>
              <a:srgbClr val="1CABE2">
                <a:alpha val="100000"/>
              </a:srgbClr>
            </a:solidFill>
          </p:spPr>
          <p:txBody>
            <a:bodyPr/>
            <a:lstStyle/>
            <a:p/>
          </p:txBody>
        </p:sp>
        <p:sp>
          <p:nvSpPr>
            <p:cNvPr id="66" name="rc66"/>
            <p:cNvSpPr/>
            <p:nvPr/>
          </p:nvSpPr>
          <p:spPr>
            <a:xfrm>
              <a:off x="6841227" y="3390735"/>
              <a:ext cx="249522" cy="615949"/>
            </a:xfrm>
            <a:prstGeom prst="rect">
              <a:avLst/>
            </a:prstGeom>
            <a:solidFill>
              <a:srgbClr val="80BD41">
                <a:alpha val="100000"/>
              </a:srgbClr>
            </a:solidFill>
          </p:spPr>
          <p:txBody>
            <a:bodyPr/>
            <a:lstStyle/>
            <a:p/>
          </p:txBody>
        </p:sp>
        <p:sp>
          <p:nvSpPr>
            <p:cNvPr id="67" name="rc67"/>
            <p:cNvSpPr/>
            <p:nvPr/>
          </p:nvSpPr>
          <p:spPr>
            <a:xfrm>
              <a:off x="6841227" y="3149186"/>
              <a:ext cx="249522" cy="241548"/>
            </a:xfrm>
            <a:prstGeom prst="rect">
              <a:avLst/>
            </a:prstGeom>
            <a:solidFill>
              <a:srgbClr val="1CABE2">
                <a:alpha val="100000"/>
              </a:srgbClr>
            </a:solidFill>
          </p:spPr>
          <p:txBody>
            <a:bodyPr/>
            <a:lstStyle/>
            <a:p/>
          </p:txBody>
        </p:sp>
        <p:sp>
          <p:nvSpPr>
            <p:cNvPr id="68" name="rc68"/>
            <p:cNvSpPr/>
            <p:nvPr/>
          </p:nvSpPr>
          <p:spPr>
            <a:xfrm>
              <a:off x="7118474" y="3354503"/>
              <a:ext cx="249522" cy="652182"/>
            </a:xfrm>
            <a:prstGeom prst="rect">
              <a:avLst/>
            </a:prstGeom>
            <a:solidFill>
              <a:srgbClr val="80BD41">
                <a:alpha val="100000"/>
              </a:srgbClr>
            </a:solidFill>
          </p:spPr>
          <p:txBody>
            <a:bodyPr/>
            <a:lstStyle/>
            <a:p/>
          </p:txBody>
        </p:sp>
        <p:sp>
          <p:nvSpPr>
            <p:cNvPr id="69" name="rc69"/>
            <p:cNvSpPr/>
            <p:nvPr/>
          </p:nvSpPr>
          <p:spPr>
            <a:xfrm>
              <a:off x="7118474" y="3161263"/>
              <a:ext cx="249522" cy="193239"/>
            </a:xfrm>
            <a:prstGeom prst="rect">
              <a:avLst/>
            </a:prstGeom>
            <a:solidFill>
              <a:srgbClr val="1CABE2">
                <a:alpha val="100000"/>
              </a:srgbClr>
            </a:solidFill>
          </p:spPr>
          <p:txBody>
            <a:bodyPr/>
            <a:lstStyle/>
            <a:p/>
          </p:txBody>
        </p:sp>
        <p:sp>
          <p:nvSpPr>
            <p:cNvPr id="70" name="rc70"/>
            <p:cNvSpPr/>
            <p:nvPr/>
          </p:nvSpPr>
          <p:spPr>
            <a:xfrm>
              <a:off x="7395722" y="3366580"/>
              <a:ext cx="249522" cy="640104"/>
            </a:xfrm>
            <a:prstGeom prst="rect">
              <a:avLst/>
            </a:prstGeom>
            <a:solidFill>
              <a:srgbClr val="80BD41">
                <a:alpha val="100000"/>
              </a:srgbClr>
            </a:solidFill>
          </p:spPr>
          <p:txBody>
            <a:bodyPr/>
            <a:lstStyle/>
            <a:p/>
          </p:txBody>
        </p:sp>
        <p:sp>
          <p:nvSpPr>
            <p:cNvPr id="71" name="rc71"/>
            <p:cNvSpPr/>
            <p:nvPr/>
          </p:nvSpPr>
          <p:spPr>
            <a:xfrm>
              <a:off x="7395722" y="3173341"/>
              <a:ext cx="249522" cy="193239"/>
            </a:xfrm>
            <a:prstGeom prst="rect">
              <a:avLst/>
            </a:prstGeom>
            <a:solidFill>
              <a:srgbClr val="1CABE2">
                <a:alpha val="100000"/>
              </a:srgbClr>
            </a:solidFill>
          </p:spPr>
          <p:txBody>
            <a:bodyPr/>
            <a:lstStyle/>
            <a:p/>
          </p:txBody>
        </p:sp>
        <p:sp>
          <p:nvSpPr>
            <p:cNvPr id="72" name="rc72"/>
            <p:cNvSpPr/>
            <p:nvPr/>
          </p:nvSpPr>
          <p:spPr>
            <a:xfrm>
              <a:off x="7672970" y="3300154"/>
              <a:ext cx="249522" cy="706530"/>
            </a:xfrm>
            <a:prstGeom prst="rect">
              <a:avLst/>
            </a:prstGeom>
            <a:solidFill>
              <a:srgbClr val="80BD41">
                <a:alpha val="100000"/>
              </a:srgbClr>
            </a:solidFill>
          </p:spPr>
          <p:txBody>
            <a:bodyPr/>
            <a:lstStyle/>
            <a:p/>
          </p:txBody>
        </p:sp>
        <p:sp>
          <p:nvSpPr>
            <p:cNvPr id="73" name="rc73"/>
            <p:cNvSpPr/>
            <p:nvPr/>
          </p:nvSpPr>
          <p:spPr>
            <a:xfrm>
              <a:off x="7672970" y="3185418"/>
              <a:ext cx="249522" cy="114735"/>
            </a:xfrm>
            <a:prstGeom prst="rect">
              <a:avLst/>
            </a:prstGeom>
            <a:solidFill>
              <a:srgbClr val="1CABE2">
                <a:alpha val="100000"/>
              </a:srgbClr>
            </a:solidFill>
          </p:spPr>
          <p:txBody>
            <a:bodyPr/>
            <a:lstStyle/>
            <a:p/>
          </p:txBody>
        </p:sp>
        <p:sp>
          <p:nvSpPr>
            <p:cNvPr id="74" name="rc74"/>
            <p:cNvSpPr/>
            <p:nvPr/>
          </p:nvSpPr>
          <p:spPr>
            <a:xfrm>
              <a:off x="7950217" y="3257883"/>
              <a:ext cx="249522" cy="748801"/>
            </a:xfrm>
            <a:prstGeom prst="rect">
              <a:avLst/>
            </a:prstGeom>
            <a:solidFill>
              <a:srgbClr val="80BD41">
                <a:alpha val="100000"/>
              </a:srgbClr>
            </a:solidFill>
          </p:spPr>
          <p:txBody>
            <a:bodyPr/>
            <a:lstStyle/>
            <a:p/>
          </p:txBody>
        </p:sp>
        <p:sp>
          <p:nvSpPr>
            <p:cNvPr id="75" name="rc75"/>
            <p:cNvSpPr/>
            <p:nvPr/>
          </p:nvSpPr>
          <p:spPr>
            <a:xfrm>
              <a:off x="7950217" y="3203535"/>
              <a:ext cx="249522" cy="54348"/>
            </a:xfrm>
            <a:prstGeom prst="rect">
              <a:avLst/>
            </a:prstGeom>
            <a:solidFill>
              <a:srgbClr val="1CABE2">
                <a:alpha val="100000"/>
              </a:srgbClr>
            </a:solidFill>
          </p:spPr>
          <p:txBody>
            <a:bodyPr/>
            <a:lstStyle/>
            <a:p/>
          </p:txBody>
        </p:sp>
        <p:sp>
          <p:nvSpPr>
            <p:cNvPr id="76" name="pl76"/>
            <p:cNvSpPr/>
            <p:nvPr/>
          </p:nvSpPr>
          <p:spPr>
            <a:xfrm>
              <a:off x="1421035" y="1226758"/>
              <a:ext cx="6653943" cy="758161"/>
            </a:xfrm>
            <a:custGeom>
              <a:avLst/>
              <a:pathLst>
                <a:path w="6653943" h="758161">
                  <a:moveTo>
                    <a:pt x="0" y="56160"/>
                  </a:moveTo>
                  <a:lnTo>
                    <a:pt x="277247" y="84240"/>
                  </a:lnTo>
                  <a:lnTo>
                    <a:pt x="554495" y="28080"/>
                  </a:lnTo>
                  <a:lnTo>
                    <a:pt x="831742" y="56160"/>
                  </a:lnTo>
                  <a:lnTo>
                    <a:pt x="1108990" y="449281"/>
                  </a:lnTo>
                  <a:lnTo>
                    <a:pt x="1386238" y="0"/>
                  </a:lnTo>
                  <a:lnTo>
                    <a:pt x="1663485" y="224640"/>
                  </a:lnTo>
                  <a:lnTo>
                    <a:pt x="1940733" y="84240"/>
                  </a:lnTo>
                  <a:lnTo>
                    <a:pt x="2217981" y="0"/>
                  </a:lnTo>
                  <a:lnTo>
                    <a:pt x="2495228" y="0"/>
                  </a:lnTo>
                  <a:lnTo>
                    <a:pt x="2772476" y="56160"/>
                  </a:lnTo>
                  <a:lnTo>
                    <a:pt x="3049724" y="112320"/>
                  </a:lnTo>
                  <a:lnTo>
                    <a:pt x="3326971" y="56160"/>
                  </a:lnTo>
                  <a:lnTo>
                    <a:pt x="3604219" y="56160"/>
                  </a:lnTo>
                  <a:lnTo>
                    <a:pt x="3881467" y="56160"/>
                  </a:lnTo>
                  <a:lnTo>
                    <a:pt x="4158714" y="196560"/>
                  </a:lnTo>
                  <a:lnTo>
                    <a:pt x="4435962" y="84240"/>
                  </a:lnTo>
                  <a:lnTo>
                    <a:pt x="4713210" y="84240"/>
                  </a:lnTo>
                  <a:lnTo>
                    <a:pt x="4990457" y="112320"/>
                  </a:lnTo>
                  <a:lnTo>
                    <a:pt x="5267705" y="140400"/>
                  </a:lnTo>
                  <a:lnTo>
                    <a:pt x="5544953" y="758161"/>
                  </a:lnTo>
                  <a:lnTo>
                    <a:pt x="5822200" y="617761"/>
                  </a:lnTo>
                  <a:lnTo>
                    <a:pt x="6099448" y="617761"/>
                  </a:lnTo>
                  <a:lnTo>
                    <a:pt x="6376696" y="365040"/>
                  </a:lnTo>
                  <a:lnTo>
                    <a:pt x="6653943" y="16848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460194"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1355732" y="27475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741971" y="275359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128209" y="27837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5514447" y="29226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1" name="tx91"/>
            <p:cNvSpPr/>
            <p:nvPr/>
          </p:nvSpPr>
          <p:spPr>
            <a:xfrm>
              <a:off x="6623438" y="300836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2" name="tx92"/>
            <p:cNvSpPr/>
            <p:nvPr/>
          </p:nvSpPr>
          <p:spPr>
            <a:xfrm>
              <a:off x="6900686" y="3014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7177933" y="30264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455181" y="303856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5" name="tx95"/>
            <p:cNvSpPr/>
            <p:nvPr/>
          </p:nvSpPr>
          <p:spPr>
            <a:xfrm>
              <a:off x="7732429" y="305667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8009676" y="306756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7" name="pl97"/>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4281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8" name="tx108"/>
            <p:cNvSpPr/>
            <p:nvPr/>
          </p:nvSpPr>
          <p:spPr>
            <a:xfrm>
              <a:off x="1367476" y="28676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4190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2753715" y="28616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44741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4139953" y="29069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53497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4" name="tx114"/>
            <p:cNvSpPr/>
            <p:nvPr/>
          </p:nvSpPr>
          <p:spPr>
            <a:xfrm>
              <a:off x="5526191" y="305791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56699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6635182" y="31364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39862" y="366480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8" name="tx118"/>
            <p:cNvSpPr/>
            <p:nvPr/>
          </p:nvSpPr>
          <p:spPr>
            <a:xfrm>
              <a:off x="6912430" y="32360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6466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0" name="tx120"/>
            <p:cNvSpPr/>
            <p:nvPr/>
          </p:nvSpPr>
          <p:spPr>
            <a:xfrm>
              <a:off x="7189677" y="322398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6527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2" name="tx122"/>
            <p:cNvSpPr/>
            <p:nvPr/>
          </p:nvSpPr>
          <p:spPr>
            <a:xfrm>
              <a:off x="7466925" y="32360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6195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4" name="tx124"/>
            <p:cNvSpPr/>
            <p:nvPr/>
          </p:nvSpPr>
          <p:spPr>
            <a:xfrm>
              <a:off x="7744173" y="32088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598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021420" y="319680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352403"/>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74853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1428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54119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93698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0204"/>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2000-2024</a:t>
              </a:r>
            </a:p>
          </p:txBody>
        </p:sp>
        <p:sp>
          <p:nvSpPr>
            <p:cNvPr id="158" name="pl158"/>
            <p:cNvSpPr/>
            <p:nvPr/>
          </p:nvSpPr>
          <p:spPr>
            <a:xfrm>
              <a:off x="24457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445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0434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951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939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192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6160936" cy="162162"/>
            </a:xfrm>
            <a:prstGeom prst="rect">
              <a:avLst/>
            </a:prstGeom>
            <a:solidFill>
              <a:srgbClr val="80BD41">
                <a:alpha val="100000"/>
              </a:srgbClr>
            </a:solidFill>
          </p:spPr>
          <p:txBody>
            <a:bodyPr/>
            <a:lstStyle/>
            <a:p/>
          </p:txBody>
        </p:sp>
        <p:sp>
          <p:nvSpPr>
            <p:cNvPr id="169" name="rc169"/>
            <p:cNvSpPr/>
            <p:nvPr/>
          </p:nvSpPr>
          <p:spPr>
            <a:xfrm>
              <a:off x="7457209" y="5774644"/>
              <a:ext cx="413794" cy="162162"/>
            </a:xfrm>
            <a:prstGeom prst="rect">
              <a:avLst/>
            </a:prstGeom>
            <a:solidFill>
              <a:srgbClr val="1CABE2">
                <a:alpha val="100000"/>
              </a:srgbClr>
            </a:solidFill>
          </p:spPr>
          <p:txBody>
            <a:bodyPr/>
            <a:lstStyle/>
            <a:p/>
          </p:txBody>
        </p:sp>
        <p:sp>
          <p:nvSpPr>
            <p:cNvPr id="170" name="rc170"/>
            <p:cNvSpPr/>
            <p:nvPr/>
          </p:nvSpPr>
          <p:spPr>
            <a:xfrm>
              <a:off x="1296273" y="5571941"/>
              <a:ext cx="5379324" cy="162162"/>
            </a:xfrm>
            <a:prstGeom prst="rect">
              <a:avLst/>
            </a:prstGeom>
            <a:solidFill>
              <a:srgbClr val="80BD41">
                <a:alpha val="100000"/>
              </a:srgbClr>
            </a:solidFill>
          </p:spPr>
          <p:txBody>
            <a:bodyPr/>
            <a:lstStyle/>
            <a:p/>
          </p:txBody>
        </p:sp>
        <p:sp>
          <p:nvSpPr>
            <p:cNvPr id="171" name="rc171"/>
            <p:cNvSpPr/>
            <p:nvPr/>
          </p:nvSpPr>
          <p:spPr>
            <a:xfrm>
              <a:off x="6675598" y="5571941"/>
              <a:ext cx="873565" cy="162162"/>
            </a:xfrm>
            <a:prstGeom prst="rect">
              <a:avLst/>
            </a:prstGeom>
            <a:solidFill>
              <a:srgbClr val="1CABE2">
                <a:alpha val="100000"/>
              </a:srgbClr>
            </a:solidFill>
          </p:spPr>
          <p:txBody>
            <a:bodyPr/>
            <a:lstStyle/>
            <a:p/>
          </p:txBody>
        </p:sp>
        <p:sp>
          <p:nvSpPr>
            <p:cNvPr id="172" name="rc172"/>
            <p:cNvSpPr/>
            <p:nvPr/>
          </p:nvSpPr>
          <p:spPr>
            <a:xfrm>
              <a:off x="1296273" y="5369238"/>
              <a:ext cx="5701164" cy="162162"/>
            </a:xfrm>
            <a:prstGeom prst="rect">
              <a:avLst/>
            </a:prstGeom>
            <a:solidFill>
              <a:srgbClr val="80BD41">
                <a:alpha val="100000"/>
              </a:srgbClr>
            </a:solidFill>
          </p:spPr>
          <p:txBody>
            <a:bodyPr/>
            <a:lstStyle/>
            <a:p/>
          </p:txBody>
        </p:sp>
        <p:sp>
          <p:nvSpPr>
            <p:cNvPr id="173" name="rc173"/>
            <p:cNvSpPr/>
            <p:nvPr/>
          </p:nvSpPr>
          <p:spPr>
            <a:xfrm>
              <a:off x="6997438" y="5369238"/>
              <a:ext cx="413794" cy="162162"/>
            </a:xfrm>
            <a:prstGeom prst="rect">
              <a:avLst/>
            </a:prstGeom>
            <a:solidFill>
              <a:srgbClr val="1CABE2">
                <a:alpha val="100000"/>
              </a:srgbClr>
            </a:solidFill>
          </p:spPr>
          <p:txBody>
            <a:bodyPr/>
            <a:lstStyle/>
            <a:p/>
          </p:txBody>
        </p:sp>
        <p:sp>
          <p:nvSpPr>
            <p:cNvPr id="174" name="tx174"/>
            <p:cNvSpPr/>
            <p:nvPr/>
          </p:nvSpPr>
          <p:spPr>
            <a:xfrm>
              <a:off x="8119368"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5" name="tx175"/>
            <p:cNvSpPr/>
            <p:nvPr/>
          </p:nvSpPr>
          <p:spPr>
            <a:xfrm>
              <a:off x="7733160"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6" name="tx176"/>
            <p:cNvSpPr/>
            <p:nvPr/>
          </p:nvSpPr>
          <p:spPr>
            <a:xfrm>
              <a:off x="7636608"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7" name="tx177"/>
            <p:cNvSpPr/>
            <p:nvPr/>
          </p:nvSpPr>
          <p:spPr>
            <a:xfrm>
              <a:off x="4301392"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8" name="tx178"/>
            <p:cNvSpPr/>
            <p:nvPr/>
          </p:nvSpPr>
          <p:spPr>
            <a:xfrm>
              <a:off x="7602308"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910587"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0" name="tx180"/>
            <p:cNvSpPr/>
            <p:nvPr/>
          </p:nvSpPr>
          <p:spPr>
            <a:xfrm>
              <a:off x="7050583"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071507"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7142537"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7" name="tx187"/>
            <p:cNvSpPr/>
            <p:nvPr/>
          </p:nvSpPr>
          <p:spPr>
            <a:xfrm>
              <a:off x="349802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8" name="tx188"/>
            <p:cNvSpPr/>
            <p:nvPr/>
          </p:nvSpPr>
          <p:spPr>
            <a:xfrm>
              <a:off x="5796886"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8095743"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(93%) was relatively constant within 1% compared to 2019 (94%).
The number of children vaccinated with DTP3 decreased 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0323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963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98943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1825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19978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9288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58599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766229"/>
              <a:ext cx="248247" cy="240455"/>
            </a:xfrm>
            <a:prstGeom prst="rect">
              <a:avLst/>
            </a:prstGeom>
            <a:solidFill>
              <a:srgbClr val="E2231A">
                <a:alpha val="100000"/>
              </a:srgbClr>
            </a:solidFill>
          </p:spPr>
          <p:txBody>
            <a:bodyPr/>
            <a:lstStyle/>
            <a:p/>
          </p:txBody>
        </p:sp>
        <p:sp>
          <p:nvSpPr>
            <p:cNvPr id="24" name="rc24"/>
            <p:cNvSpPr/>
            <p:nvPr/>
          </p:nvSpPr>
          <p:spPr>
            <a:xfrm>
              <a:off x="1609153" y="3977636"/>
              <a:ext cx="248247" cy="29048"/>
            </a:xfrm>
            <a:prstGeom prst="rect">
              <a:avLst/>
            </a:prstGeom>
            <a:solidFill>
              <a:srgbClr val="E2231A">
                <a:alpha val="100000"/>
              </a:srgbClr>
            </a:solidFill>
          </p:spPr>
          <p:txBody>
            <a:bodyPr/>
            <a:lstStyle/>
            <a:p/>
          </p:txBody>
        </p:sp>
        <p:sp>
          <p:nvSpPr>
            <p:cNvPr id="25" name="rc25"/>
            <p:cNvSpPr/>
            <p:nvPr/>
          </p:nvSpPr>
          <p:spPr>
            <a:xfrm>
              <a:off x="1884983" y="3887264"/>
              <a:ext cx="248247" cy="119420"/>
            </a:xfrm>
            <a:prstGeom prst="rect">
              <a:avLst/>
            </a:prstGeom>
            <a:solidFill>
              <a:srgbClr val="E2231A">
                <a:alpha val="100000"/>
              </a:srgbClr>
            </a:solidFill>
          </p:spPr>
          <p:txBody>
            <a:bodyPr/>
            <a:lstStyle/>
            <a:p/>
          </p:txBody>
        </p:sp>
        <p:sp>
          <p:nvSpPr>
            <p:cNvPr id="26" name="rc26"/>
            <p:cNvSpPr/>
            <p:nvPr/>
          </p:nvSpPr>
          <p:spPr>
            <a:xfrm>
              <a:off x="2160814" y="3977636"/>
              <a:ext cx="248247" cy="29048"/>
            </a:xfrm>
            <a:prstGeom prst="rect">
              <a:avLst/>
            </a:prstGeom>
            <a:solidFill>
              <a:srgbClr val="E2231A">
                <a:alpha val="100000"/>
              </a:srgbClr>
            </a:solidFill>
          </p:spPr>
          <p:txBody>
            <a:bodyPr/>
            <a:lstStyle/>
            <a:p/>
          </p:txBody>
        </p:sp>
        <p:sp>
          <p:nvSpPr>
            <p:cNvPr id="27" name="rc27"/>
            <p:cNvSpPr/>
            <p:nvPr/>
          </p:nvSpPr>
          <p:spPr>
            <a:xfrm>
              <a:off x="2436645" y="3233676"/>
              <a:ext cx="248247" cy="773008"/>
            </a:xfrm>
            <a:prstGeom prst="rect">
              <a:avLst/>
            </a:prstGeom>
            <a:solidFill>
              <a:srgbClr val="E2231A">
                <a:alpha val="100000"/>
              </a:srgbClr>
            </a:solidFill>
          </p:spPr>
          <p:txBody>
            <a:bodyPr/>
            <a:lstStyle/>
            <a:p/>
          </p:txBody>
        </p:sp>
        <p:sp>
          <p:nvSpPr>
            <p:cNvPr id="28" name="rc28"/>
            <p:cNvSpPr/>
            <p:nvPr/>
          </p:nvSpPr>
          <p:spPr>
            <a:xfrm>
              <a:off x="2712475" y="3977636"/>
              <a:ext cx="248247" cy="29048"/>
            </a:xfrm>
            <a:prstGeom prst="rect">
              <a:avLst/>
            </a:prstGeom>
            <a:solidFill>
              <a:srgbClr val="E2231A">
                <a:alpha val="100000"/>
              </a:srgbClr>
            </a:solidFill>
          </p:spPr>
          <p:txBody>
            <a:bodyPr/>
            <a:lstStyle/>
            <a:p/>
          </p:txBody>
        </p:sp>
        <p:sp>
          <p:nvSpPr>
            <p:cNvPr id="29" name="rc29"/>
            <p:cNvSpPr/>
            <p:nvPr/>
          </p:nvSpPr>
          <p:spPr>
            <a:xfrm>
              <a:off x="2988306" y="3946974"/>
              <a:ext cx="248247" cy="59710"/>
            </a:xfrm>
            <a:prstGeom prst="rect">
              <a:avLst/>
            </a:prstGeom>
            <a:solidFill>
              <a:srgbClr val="E2231A">
                <a:alpha val="100000"/>
              </a:srgbClr>
            </a:solidFill>
          </p:spPr>
          <p:txBody>
            <a:bodyPr/>
            <a:lstStyle/>
            <a:p/>
          </p:txBody>
        </p:sp>
        <p:sp>
          <p:nvSpPr>
            <p:cNvPr id="30" name="rc30"/>
            <p:cNvSpPr/>
            <p:nvPr/>
          </p:nvSpPr>
          <p:spPr>
            <a:xfrm>
              <a:off x="3264137" y="3946974"/>
              <a:ext cx="248247" cy="59710"/>
            </a:xfrm>
            <a:prstGeom prst="rect">
              <a:avLst/>
            </a:prstGeom>
            <a:solidFill>
              <a:srgbClr val="E2231A">
                <a:alpha val="100000"/>
              </a:srgbClr>
            </a:solidFill>
          </p:spPr>
          <p:txBody>
            <a:bodyPr/>
            <a:lstStyle/>
            <a:p/>
          </p:txBody>
        </p:sp>
        <p:sp>
          <p:nvSpPr>
            <p:cNvPr id="31" name="rc31"/>
            <p:cNvSpPr/>
            <p:nvPr/>
          </p:nvSpPr>
          <p:spPr>
            <a:xfrm>
              <a:off x="3539967" y="3977636"/>
              <a:ext cx="248247" cy="29048"/>
            </a:xfrm>
            <a:prstGeom prst="rect">
              <a:avLst/>
            </a:prstGeom>
            <a:solidFill>
              <a:srgbClr val="E2231A">
                <a:alpha val="100000"/>
              </a:srgbClr>
            </a:solidFill>
          </p:spPr>
          <p:txBody>
            <a:bodyPr/>
            <a:lstStyle/>
            <a:p/>
          </p:txBody>
        </p:sp>
        <p:sp>
          <p:nvSpPr>
            <p:cNvPr id="32" name="rc32"/>
            <p:cNvSpPr/>
            <p:nvPr/>
          </p:nvSpPr>
          <p:spPr>
            <a:xfrm>
              <a:off x="3815798" y="3948588"/>
              <a:ext cx="248247" cy="58096"/>
            </a:xfrm>
            <a:prstGeom prst="rect">
              <a:avLst/>
            </a:prstGeom>
            <a:solidFill>
              <a:srgbClr val="E2231A">
                <a:alpha val="100000"/>
              </a:srgbClr>
            </a:solidFill>
          </p:spPr>
          <p:txBody>
            <a:bodyPr/>
            <a:lstStyle/>
            <a:p/>
          </p:txBody>
        </p:sp>
        <p:sp>
          <p:nvSpPr>
            <p:cNvPr id="33" name="rc33"/>
            <p:cNvSpPr/>
            <p:nvPr/>
          </p:nvSpPr>
          <p:spPr>
            <a:xfrm>
              <a:off x="4091628" y="3861443"/>
              <a:ext cx="248247" cy="145241"/>
            </a:xfrm>
            <a:prstGeom prst="rect">
              <a:avLst/>
            </a:prstGeom>
            <a:solidFill>
              <a:srgbClr val="E2231A">
                <a:alpha val="100000"/>
              </a:srgbClr>
            </a:solidFill>
          </p:spPr>
          <p:txBody>
            <a:bodyPr/>
            <a:lstStyle/>
            <a:p/>
          </p:txBody>
        </p:sp>
        <p:sp>
          <p:nvSpPr>
            <p:cNvPr id="34" name="rc34"/>
            <p:cNvSpPr/>
            <p:nvPr/>
          </p:nvSpPr>
          <p:spPr>
            <a:xfrm>
              <a:off x="4367459" y="3863057"/>
              <a:ext cx="248247" cy="143627"/>
            </a:xfrm>
            <a:prstGeom prst="rect">
              <a:avLst/>
            </a:prstGeom>
            <a:solidFill>
              <a:srgbClr val="E2231A">
                <a:alpha val="100000"/>
              </a:srgbClr>
            </a:solidFill>
          </p:spPr>
          <p:txBody>
            <a:bodyPr/>
            <a:lstStyle/>
            <a:p/>
          </p:txBody>
        </p:sp>
        <p:sp>
          <p:nvSpPr>
            <p:cNvPr id="35" name="rc35"/>
            <p:cNvSpPr/>
            <p:nvPr/>
          </p:nvSpPr>
          <p:spPr>
            <a:xfrm>
              <a:off x="4643290" y="3835622"/>
              <a:ext cx="248247" cy="171062"/>
            </a:xfrm>
            <a:prstGeom prst="rect">
              <a:avLst/>
            </a:prstGeom>
            <a:solidFill>
              <a:srgbClr val="E2231A">
                <a:alpha val="100000"/>
              </a:srgbClr>
            </a:solidFill>
          </p:spPr>
          <p:txBody>
            <a:bodyPr/>
            <a:lstStyle/>
            <a:p/>
          </p:txBody>
        </p:sp>
        <p:sp>
          <p:nvSpPr>
            <p:cNvPr id="36" name="rc36"/>
            <p:cNvSpPr/>
            <p:nvPr/>
          </p:nvSpPr>
          <p:spPr>
            <a:xfrm>
              <a:off x="4919120" y="3838850"/>
              <a:ext cx="248247" cy="167834"/>
            </a:xfrm>
            <a:prstGeom prst="rect">
              <a:avLst/>
            </a:prstGeom>
            <a:solidFill>
              <a:srgbClr val="E2231A">
                <a:alpha val="100000"/>
              </a:srgbClr>
            </a:solidFill>
          </p:spPr>
          <p:txBody>
            <a:bodyPr/>
            <a:lstStyle/>
            <a:p/>
          </p:txBody>
        </p:sp>
        <p:sp>
          <p:nvSpPr>
            <p:cNvPr id="37" name="rc37"/>
            <p:cNvSpPr/>
            <p:nvPr/>
          </p:nvSpPr>
          <p:spPr>
            <a:xfrm>
              <a:off x="5194951" y="3848533"/>
              <a:ext cx="248247" cy="158152"/>
            </a:xfrm>
            <a:prstGeom prst="rect">
              <a:avLst/>
            </a:prstGeom>
            <a:solidFill>
              <a:srgbClr val="E2231A">
                <a:alpha val="100000"/>
              </a:srgbClr>
            </a:solidFill>
          </p:spPr>
          <p:txBody>
            <a:bodyPr/>
            <a:lstStyle/>
            <a:p/>
          </p:txBody>
        </p:sp>
        <p:sp>
          <p:nvSpPr>
            <p:cNvPr id="38" name="rc38"/>
            <p:cNvSpPr/>
            <p:nvPr/>
          </p:nvSpPr>
          <p:spPr>
            <a:xfrm>
              <a:off x="5470781" y="3980864"/>
              <a:ext cx="248247" cy="25820"/>
            </a:xfrm>
            <a:prstGeom prst="rect">
              <a:avLst/>
            </a:prstGeom>
            <a:solidFill>
              <a:srgbClr val="E2231A">
                <a:alpha val="100000"/>
              </a:srgbClr>
            </a:solidFill>
          </p:spPr>
          <p:txBody>
            <a:bodyPr/>
            <a:lstStyle/>
            <a:p/>
          </p:txBody>
        </p:sp>
        <p:sp>
          <p:nvSpPr>
            <p:cNvPr id="39" name="rc39"/>
            <p:cNvSpPr/>
            <p:nvPr/>
          </p:nvSpPr>
          <p:spPr>
            <a:xfrm>
              <a:off x="5746612" y="3887264"/>
              <a:ext cx="248247" cy="119420"/>
            </a:xfrm>
            <a:prstGeom prst="rect">
              <a:avLst/>
            </a:prstGeom>
            <a:solidFill>
              <a:srgbClr val="E2231A">
                <a:alpha val="100000"/>
              </a:srgbClr>
            </a:solidFill>
          </p:spPr>
          <p:txBody>
            <a:bodyPr/>
            <a:lstStyle/>
            <a:p/>
          </p:txBody>
        </p:sp>
        <p:sp>
          <p:nvSpPr>
            <p:cNvPr id="40" name="rc40"/>
            <p:cNvSpPr/>
            <p:nvPr/>
          </p:nvSpPr>
          <p:spPr>
            <a:xfrm>
              <a:off x="6022443" y="3685539"/>
              <a:ext cx="248247" cy="321145"/>
            </a:xfrm>
            <a:prstGeom prst="rect">
              <a:avLst/>
            </a:prstGeom>
            <a:solidFill>
              <a:srgbClr val="E2231A">
                <a:alpha val="100000"/>
              </a:srgbClr>
            </a:solidFill>
          </p:spPr>
          <p:txBody>
            <a:bodyPr/>
            <a:lstStyle/>
            <a:p/>
          </p:txBody>
        </p:sp>
        <p:sp>
          <p:nvSpPr>
            <p:cNvPr id="41" name="rc41"/>
            <p:cNvSpPr/>
            <p:nvPr/>
          </p:nvSpPr>
          <p:spPr>
            <a:xfrm>
              <a:off x="6298273" y="3640353"/>
              <a:ext cx="248247" cy="366331"/>
            </a:xfrm>
            <a:prstGeom prst="rect">
              <a:avLst/>
            </a:prstGeom>
            <a:solidFill>
              <a:srgbClr val="E2231A">
                <a:alpha val="100000"/>
              </a:srgbClr>
            </a:solidFill>
          </p:spPr>
          <p:txBody>
            <a:bodyPr/>
            <a:lstStyle/>
            <a:p/>
          </p:txBody>
        </p:sp>
        <p:sp>
          <p:nvSpPr>
            <p:cNvPr id="42" name="rc42"/>
            <p:cNvSpPr/>
            <p:nvPr/>
          </p:nvSpPr>
          <p:spPr>
            <a:xfrm>
              <a:off x="6574104" y="3867898"/>
              <a:ext cx="248247" cy="138786"/>
            </a:xfrm>
            <a:prstGeom prst="rect">
              <a:avLst/>
            </a:prstGeom>
            <a:solidFill>
              <a:srgbClr val="E2231A">
                <a:alpha val="100000"/>
              </a:srgbClr>
            </a:solidFill>
          </p:spPr>
          <p:txBody>
            <a:bodyPr/>
            <a:lstStyle/>
            <a:p/>
          </p:txBody>
        </p:sp>
        <p:sp>
          <p:nvSpPr>
            <p:cNvPr id="43" name="rc43"/>
            <p:cNvSpPr/>
            <p:nvPr/>
          </p:nvSpPr>
          <p:spPr>
            <a:xfrm>
              <a:off x="6849934" y="3617760"/>
              <a:ext cx="248247" cy="388925"/>
            </a:xfrm>
            <a:prstGeom prst="rect">
              <a:avLst/>
            </a:prstGeom>
            <a:solidFill>
              <a:srgbClr val="E2231A">
                <a:alpha val="100000"/>
              </a:srgbClr>
            </a:solidFill>
          </p:spPr>
          <p:txBody>
            <a:bodyPr/>
            <a:lstStyle/>
            <a:p/>
          </p:txBody>
        </p:sp>
        <p:sp>
          <p:nvSpPr>
            <p:cNvPr id="44" name="rc44"/>
            <p:cNvSpPr/>
            <p:nvPr/>
          </p:nvSpPr>
          <p:spPr>
            <a:xfrm>
              <a:off x="7125765" y="3328890"/>
              <a:ext cx="248247" cy="677794"/>
            </a:xfrm>
            <a:prstGeom prst="rect">
              <a:avLst/>
            </a:prstGeom>
            <a:solidFill>
              <a:srgbClr val="E2231A">
                <a:alpha val="100000"/>
              </a:srgbClr>
            </a:solidFill>
          </p:spPr>
          <p:txBody>
            <a:bodyPr/>
            <a:lstStyle/>
            <a:p/>
          </p:txBody>
        </p:sp>
        <p:sp>
          <p:nvSpPr>
            <p:cNvPr id="45" name="rc45"/>
            <p:cNvSpPr/>
            <p:nvPr/>
          </p:nvSpPr>
          <p:spPr>
            <a:xfrm>
              <a:off x="7401596" y="3472518"/>
              <a:ext cx="248247" cy="534166"/>
            </a:xfrm>
            <a:prstGeom prst="rect">
              <a:avLst/>
            </a:prstGeom>
            <a:solidFill>
              <a:srgbClr val="E2231A">
                <a:alpha val="100000"/>
              </a:srgbClr>
            </a:solidFill>
          </p:spPr>
          <p:txBody>
            <a:bodyPr/>
            <a:lstStyle/>
            <a:p/>
          </p:txBody>
        </p:sp>
        <p:sp>
          <p:nvSpPr>
            <p:cNvPr id="46" name="rc46"/>
            <p:cNvSpPr/>
            <p:nvPr/>
          </p:nvSpPr>
          <p:spPr>
            <a:xfrm>
              <a:off x="7677426" y="3612918"/>
              <a:ext cx="248247" cy="393766"/>
            </a:xfrm>
            <a:prstGeom prst="rect">
              <a:avLst/>
            </a:prstGeom>
            <a:solidFill>
              <a:srgbClr val="E2231A">
                <a:alpha val="100000"/>
              </a:srgbClr>
            </a:solidFill>
          </p:spPr>
          <p:txBody>
            <a:bodyPr/>
            <a:lstStyle/>
            <a:p/>
          </p:txBody>
        </p:sp>
        <p:sp>
          <p:nvSpPr>
            <p:cNvPr id="47" name="rc47"/>
            <p:cNvSpPr/>
            <p:nvPr/>
          </p:nvSpPr>
          <p:spPr>
            <a:xfrm>
              <a:off x="7953257" y="3641967"/>
              <a:ext cx="248247" cy="364718"/>
            </a:xfrm>
            <a:prstGeom prst="rect">
              <a:avLst/>
            </a:prstGeom>
            <a:solidFill>
              <a:srgbClr val="E2231A">
                <a:alpha val="100000"/>
              </a:srgbClr>
            </a:solidFill>
          </p:spPr>
          <p:txBody>
            <a:bodyPr/>
            <a:lstStyle/>
            <a:p/>
          </p:txBody>
        </p:sp>
        <p:sp>
          <p:nvSpPr>
            <p:cNvPr id="48" name="rc48"/>
            <p:cNvSpPr/>
            <p:nvPr/>
          </p:nvSpPr>
          <p:spPr>
            <a:xfrm>
              <a:off x="1884983" y="3136848"/>
              <a:ext cx="248247" cy="750415"/>
            </a:xfrm>
            <a:prstGeom prst="rect">
              <a:avLst/>
            </a:prstGeom>
            <a:solidFill>
              <a:srgbClr val="B3B3B3">
                <a:alpha val="100000"/>
              </a:srgbClr>
            </a:solidFill>
          </p:spPr>
          <p:txBody>
            <a:bodyPr/>
            <a:lstStyle/>
            <a:p/>
          </p:txBody>
        </p:sp>
        <p:sp>
          <p:nvSpPr>
            <p:cNvPr id="49" name="rc49"/>
            <p:cNvSpPr/>
            <p:nvPr/>
          </p:nvSpPr>
          <p:spPr>
            <a:xfrm>
              <a:off x="2160814" y="3012586"/>
              <a:ext cx="248247" cy="965050"/>
            </a:xfrm>
            <a:prstGeom prst="rect">
              <a:avLst/>
            </a:prstGeom>
            <a:solidFill>
              <a:srgbClr val="B3B3B3">
                <a:alpha val="100000"/>
              </a:srgbClr>
            </a:solidFill>
          </p:spPr>
          <p:txBody>
            <a:bodyPr/>
            <a:lstStyle/>
            <a:p/>
          </p:txBody>
        </p:sp>
        <p:sp>
          <p:nvSpPr>
            <p:cNvPr id="50" name="rc50"/>
            <p:cNvSpPr/>
            <p:nvPr/>
          </p:nvSpPr>
          <p:spPr>
            <a:xfrm>
              <a:off x="2436645" y="2883482"/>
              <a:ext cx="248247" cy="350193"/>
            </a:xfrm>
            <a:prstGeom prst="rect">
              <a:avLst/>
            </a:prstGeom>
            <a:solidFill>
              <a:srgbClr val="B3B3B3">
                <a:alpha val="100000"/>
              </a:srgbClr>
            </a:solidFill>
          </p:spPr>
          <p:txBody>
            <a:bodyPr/>
            <a:lstStyle/>
            <a:p/>
          </p:txBody>
        </p:sp>
        <p:sp>
          <p:nvSpPr>
            <p:cNvPr id="51" name="rc51"/>
            <p:cNvSpPr/>
            <p:nvPr/>
          </p:nvSpPr>
          <p:spPr>
            <a:xfrm>
              <a:off x="2712475" y="3457994"/>
              <a:ext cx="248247" cy="519642"/>
            </a:xfrm>
            <a:prstGeom prst="rect">
              <a:avLst/>
            </a:prstGeom>
            <a:solidFill>
              <a:srgbClr val="B3B3B3">
                <a:alpha val="100000"/>
              </a:srgbClr>
            </a:solidFill>
          </p:spPr>
          <p:txBody>
            <a:bodyPr/>
            <a:lstStyle/>
            <a:p/>
          </p:txBody>
        </p:sp>
        <p:sp>
          <p:nvSpPr>
            <p:cNvPr id="52" name="rc52"/>
            <p:cNvSpPr/>
            <p:nvPr/>
          </p:nvSpPr>
          <p:spPr>
            <a:xfrm>
              <a:off x="2988306" y="3632284"/>
              <a:ext cx="248247" cy="314690"/>
            </a:xfrm>
            <a:prstGeom prst="rect">
              <a:avLst/>
            </a:prstGeom>
            <a:solidFill>
              <a:srgbClr val="B3B3B3">
                <a:alpha val="100000"/>
              </a:srgbClr>
            </a:solidFill>
          </p:spPr>
          <p:txBody>
            <a:bodyPr/>
            <a:lstStyle/>
            <a:p/>
          </p:txBody>
        </p:sp>
        <p:sp>
          <p:nvSpPr>
            <p:cNvPr id="53" name="rc53"/>
            <p:cNvSpPr/>
            <p:nvPr/>
          </p:nvSpPr>
          <p:spPr>
            <a:xfrm>
              <a:off x="3264137" y="3603236"/>
              <a:ext cx="248247" cy="343738"/>
            </a:xfrm>
            <a:prstGeom prst="rect">
              <a:avLst/>
            </a:prstGeom>
            <a:solidFill>
              <a:srgbClr val="B3B3B3">
                <a:alpha val="100000"/>
              </a:srgbClr>
            </a:solidFill>
          </p:spPr>
          <p:txBody>
            <a:bodyPr/>
            <a:lstStyle/>
            <a:p/>
          </p:txBody>
        </p:sp>
        <p:sp>
          <p:nvSpPr>
            <p:cNvPr id="54" name="rc54"/>
            <p:cNvSpPr/>
            <p:nvPr/>
          </p:nvSpPr>
          <p:spPr>
            <a:xfrm>
              <a:off x="3539967" y="3604849"/>
              <a:ext cx="248247" cy="372787"/>
            </a:xfrm>
            <a:prstGeom prst="rect">
              <a:avLst/>
            </a:prstGeom>
            <a:solidFill>
              <a:srgbClr val="B3B3B3">
                <a:alpha val="100000"/>
              </a:srgbClr>
            </a:solidFill>
          </p:spPr>
          <p:txBody>
            <a:bodyPr/>
            <a:lstStyle/>
            <a:p/>
          </p:txBody>
        </p:sp>
        <p:sp>
          <p:nvSpPr>
            <p:cNvPr id="55" name="rc55"/>
            <p:cNvSpPr/>
            <p:nvPr/>
          </p:nvSpPr>
          <p:spPr>
            <a:xfrm>
              <a:off x="3815798" y="3375690"/>
              <a:ext cx="248247" cy="572897"/>
            </a:xfrm>
            <a:prstGeom prst="rect">
              <a:avLst/>
            </a:prstGeom>
            <a:solidFill>
              <a:srgbClr val="B3B3B3">
                <a:alpha val="100000"/>
              </a:srgbClr>
            </a:solidFill>
          </p:spPr>
          <p:txBody>
            <a:bodyPr/>
            <a:lstStyle/>
            <a:p/>
          </p:txBody>
        </p:sp>
        <p:sp>
          <p:nvSpPr>
            <p:cNvPr id="56" name="rc56"/>
            <p:cNvSpPr/>
            <p:nvPr/>
          </p:nvSpPr>
          <p:spPr>
            <a:xfrm>
              <a:off x="4091628" y="3606463"/>
              <a:ext cx="248247" cy="254979"/>
            </a:xfrm>
            <a:prstGeom prst="rect">
              <a:avLst/>
            </a:prstGeom>
            <a:solidFill>
              <a:srgbClr val="B3B3B3">
                <a:alpha val="100000"/>
              </a:srgbClr>
            </a:solidFill>
          </p:spPr>
          <p:txBody>
            <a:bodyPr/>
            <a:lstStyle/>
            <a:p/>
          </p:txBody>
        </p:sp>
        <p:sp>
          <p:nvSpPr>
            <p:cNvPr id="57" name="rc57"/>
            <p:cNvSpPr/>
            <p:nvPr/>
          </p:nvSpPr>
          <p:spPr>
            <a:xfrm>
              <a:off x="4367459" y="3579029"/>
              <a:ext cx="248247" cy="284028"/>
            </a:xfrm>
            <a:prstGeom prst="rect">
              <a:avLst/>
            </a:prstGeom>
            <a:solidFill>
              <a:srgbClr val="B3B3B3">
                <a:alpha val="100000"/>
              </a:srgbClr>
            </a:solidFill>
          </p:spPr>
          <p:txBody>
            <a:bodyPr/>
            <a:lstStyle/>
            <a:p/>
          </p:txBody>
        </p:sp>
        <p:sp>
          <p:nvSpPr>
            <p:cNvPr id="58" name="rc58"/>
            <p:cNvSpPr/>
            <p:nvPr/>
          </p:nvSpPr>
          <p:spPr>
            <a:xfrm>
              <a:off x="4643290" y="3293387"/>
              <a:ext cx="248247" cy="542235"/>
            </a:xfrm>
            <a:prstGeom prst="rect">
              <a:avLst/>
            </a:prstGeom>
            <a:solidFill>
              <a:srgbClr val="B3B3B3">
                <a:alpha val="100000"/>
              </a:srgbClr>
            </a:solidFill>
          </p:spPr>
          <p:txBody>
            <a:bodyPr/>
            <a:lstStyle/>
            <a:p/>
          </p:txBody>
        </p:sp>
        <p:sp>
          <p:nvSpPr>
            <p:cNvPr id="59" name="rc59"/>
            <p:cNvSpPr/>
            <p:nvPr/>
          </p:nvSpPr>
          <p:spPr>
            <a:xfrm>
              <a:off x="4919120" y="3579029"/>
              <a:ext cx="248247" cy="259821"/>
            </a:xfrm>
            <a:prstGeom prst="rect">
              <a:avLst/>
            </a:prstGeom>
            <a:solidFill>
              <a:srgbClr val="B3B3B3">
                <a:alpha val="100000"/>
              </a:srgbClr>
            </a:solidFill>
          </p:spPr>
          <p:txBody>
            <a:bodyPr/>
            <a:lstStyle/>
            <a:p/>
          </p:txBody>
        </p:sp>
        <p:sp>
          <p:nvSpPr>
            <p:cNvPr id="60" name="rc60"/>
            <p:cNvSpPr/>
            <p:nvPr/>
          </p:nvSpPr>
          <p:spPr>
            <a:xfrm>
              <a:off x="5194951" y="3780753"/>
              <a:ext cx="248247" cy="67779"/>
            </a:xfrm>
            <a:prstGeom prst="rect">
              <a:avLst/>
            </a:prstGeom>
            <a:solidFill>
              <a:srgbClr val="B3B3B3">
                <a:alpha val="100000"/>
              </a:srgbClr>
            </a:solidFill>
          </p:spPr>
          <p:txBody>
            <a:bodyPr/>
            <a:lstStyle/>
            <a:p/>
          </p:txBody>
        </p:sp>
        <p:sp>
          <p:nvSpPr>
            <p:cNvPr id="61" name="rc61"/>
            <p:cNvSpPr/>
            <p:nvPr/>
          </p:nvSpPr>
          <p:spPr>
            <a:xfrm>
              <a:off x="5470781" y="3698450"/>
              <a:ext cx="248247" cy="282414"/>
            </a:xfrm>
            <a:prstGeom prst="rect">
              <a:avLst/>
            </a:prstGeom>
            <a:solidFill>
              <a:srgbClr val="B3B3B3">
                <a:alpha val="100000"/>
              </a:srgbClr>
            </a:solidFill>
          </p:spPr>
          <p:txBody>
            <a:bodyPr/>
            <a:lstStyle/>
            <a:p/>
          </p:txBody>
        </p:sp>
        <p:sp>
          <p:nvSpPr>
            <p:cNvPr id="62" name="rc62"/>
            <p:cNvSpPr/>
            <p:nvPr/>
          </p:nvSpPr>
          <p:spPr>
            <a:xfrm>
              <a:off x="5746612" y="3601622"/>
              <a:ext cx="248247" cy="285642"/>
            </a:xfrm>
            <a:prstGeom prst="rect">
              <a:avLst/>
            </a:prstGeom>
            <a:solidFill>
              <a:srgbClr val="B3B3B3">
                <a:alpha val="100000"/>
              </a:srgbClr>
            </a:solidFill>
          </p:spPr>
          <p:txBody>
            <a:bodyPr/>
            <a:lstStyle/>
            <a:p/>
          </p:txBody>
        </p:sp>
        <p:sp>
          <p:nvSpPr>
            <p:cNvPr id="63" name="rc63"/>
            <p:cNvSpPr/>
            <p:nvPr/>
          </p:nvSpPr>
          <p:spPr>
            <a:xfrm>
              <a:off x="6022443" y="3466063"/>
              <a:ext cx="248247" cy="219476"/>
            </a:xfrm>
            <a:prstGeom prst="rect">
              <a:avLst/>
            </a:prstGeom>
            <a:solidFill>
              <a:srgbClr val="B3B3B3">
                <a:alpha val="100000"/>
              </a:srgbClr>
            </a:solidFill>
          </p:spPr>
          <p:txBody>
            <a:bodyPr/>
            <a:lstStyle/>
            <a:p/>
          </p:txBody>
        </p:sp>
        <p:sp>
          <p:nvSpPr>
            <p:cNvPr id="64" name="rc64"/>
            <p:cNvSpPr/>
            <p:nvPr/>
          </p:nvSpPr>
          <p:spPr>
            <a:xfrm>
              <a:off x="6298273" y="3369235"/>
              <a:ext cx="248247" cy="271117"/>
            </a:xfrm>
            <a:prstGeom prst="rect">
              <a:avLst/>
            </a:prstGeom>
            <a:solidFill>
              <a:srgbClr val="B3B3B3">
                <a:alpha val="100000"/>
              </a:srgbClr>
            </a:solidFill>
          </p:spPr>
          <p:txBody>
            <a:bodyPr/>
            <a:lstStyle/>
            <a:p/>
          </p:txBody>
        </p:sp>
        <p:sp>
          <p:nvSpPr>
            <p:cNvPr id="65" name="rc65"/>
            <p:cNvSpPr/>
            <p:nvPr/>
          </p:nvSpPr>
          <p:spPr>
            <a:xfrm>
              <a:off x="6574104" y="3601622"/>
              <a:ext cx="248247" cy="266276"/>
            </a:xfrm>
            <a:prstGeom prst="rect">
              <a:avLst/>
            </a:prstGeom>
            <a:solidFill>
              <a:srgbClr val="B3B3B3">
                <a:alpha val="100000"/>
              </a:srgbClr>
            </a:solidFill>
          </p:spPr>
          <p:txBody>
            <a:bodyPr/>
            <a:lstStyle/>
            <a:p/>
          </p:txBody>
        </p:sp>
        <p:sp>
          <p:nvSpPr>
            <p:cNvPr id="66" name="rc66"/>
            <p:cNvSpPr/>
            <p:nvPr/>
          </p:nvSpPr>
          <p:spPr>
            <a:xfrm>
              <a:off x="6849934" y="3545139"/>
              <a:ext cx="248247" cy="72620"/>
            </a:xfrm>
            <a:prstGeom prst="rect">
              <a:avLst/>
            </a:prstGeom>
            <a:solidFill>
              <a:srgbClr val="B3B3B3">
                <a:alpha val="100000"/>
              </a:srgbClr>
            </a:solidFill>
          </p:spPr>
          <p:txBody>
            <a:bodyPr/>
            <a:lstStyle/>
            <a:p/>
          </p:txBody>
        </p:sp>
        <p:sp>
          <p:nvSpPr>
            <p:cNvPr id="67" name="rc67"/>
            <p:cNvSpPr/>
            <p:nvPr/>
          </p:nvSpPr>
          <p:spPr>
            <a:xfrm>
              <a:off x="7125765" y="2978696"/>
              <a:ext cx="248247" cy="350193"/>
            </a:xfrm>
            <a:prstGeom prst="rect">
              <a:avLst/>
            </a:prstGeom>
            <a:solidFill>
              <a:srgbClr val="B3B3B3">
                <a:alpha val="100000"/>
              </a:srgbClr>
            </a:solidFill>
          </p:spPr>
          <p:txBody>
            <a:bodyPr/>
            <a:lstStyle/>
            <a:p/>
          </p:txBody>
        </p:sp>
        <p:sp>
          <p:nvSpPr>
            <p:cNvPr id="68" name="rc68"/>
            <p:cNvSpPr/>
            <p:nvPr/>
          </p:nvSpPr>
          <p:spPr>
            <a:xfrm>
              <a:off x="7401596" y="3275635"/>
              <a:ext cx="248247" cy="196883"/>
            </a:xfrm>
            <a:prstGeom prst="rect">
              <a:avLst/>
            </a:prstGeom>
            <a:solidFill>
              <a:srgbClr val="B3B3B3">
                <a:alpha val="100000"/>
              </a:srgbClr>
            </a:solidFill>
          </p:spPr>
          <p:txBody>
            <a:bodyPr/>
            <a:lstStyle/>
            <a:p/>
          </p:txBody>
        </p:sp>
        <p:sp>
          <p:nvSpPr>
            <p:cNvPr id="69" name="rc69"/>
            <p:cNvSpPr/>
            <p:nvPr/>
          </p:nvSpPr>
          <p:spPr>
            <a:xfrm>
              <a:off x="7953257" y="3272407"/>
              <a:ext cx="248247" cy="369559"/>
            </a:xfrm>
            <a:prstGeom prst="rect">
              <a:avLst/>
            </a:prstGeom>
            <a:solidFill>
              <a:srgbClr val="B3B3B3">
                <a:alpha val="100000"/>
              </a:srgbClr>
            </a:solidFill>
          </p:spPr>
          <p:txBody>
            <a:bodyPr/>
            <a:lstStyle/>
            <a:p/>
          </p:txBody>
        </p:sp>
        <p:sp>
          <p:nvSpPr>
            <p:cNvPr id="70" name="pl70"/>
            <p:cNvSpPr/>
            <p:nvPr/>
          </p:nvSpPr>
          <p:spPr>
            <a:xfrm>
              <a:off x="1457446" y="1226758"/>
              <a:ext cx="6619934" cy="814321"/>
            </a:xfrm>
            <a:custGeom>
              <a:avLst/>
              <a:pathLst>
                <a:path w="6619934" h="814321">
                  <a:moveTo>
                    <a:pt x="0" y="196560"/>
                  </a:moveTo>
                  <a:lnTo>
                    <a:pt x="275830" y="0"/>
                  </a:lnTo>
                  <a:lnTo>
                    <a:pt x="551661" y="84240"/>
                  </a:lnTo>
                  <a:lnTo>
                    <a:pt x="827491" y="0"/>
                  </a:lnTo>
                  <a:lnTo>
                    <a:pt x="1103322" y="702001"/>
                  </a:lnTo>
                  <a:lnTo>
                    <a:pt x="1379153" y="0"/>
                  </a:lnTo>
                  <a:lnTo>
                    <a:pt x="1654983" y="28080"/>
                  </a:lnTo>
                  <a:lnTo>
                    <a:pt x="1930814" y="28080"/>
                  </a:lnTo>
                  <a:lnTo>
                    <a:pt x="2206644" y="0"/>
                  </a:lnTo>
                  <a:lnTo>
                    <a:pt x="2482475" y="28080"/>
                  </a:lnTo>
                  <a:lnTo>
                    <a:pt x="2758306" y="112320"/>
                  </a:lnTo>
                  <a:lnTo>
                    <a:pt x="3034136" y="112320"/>
                  </a:lnTo>
                  <a:lnTo>
                    <a:pt x="3309967" y="140400"/>
                  </a:lnTo>
                  <a:lnTo>
                    <a:pt x="3585797" y="140400"/>
                  </a:lnTo>
                  <a:lnTo>
                    <a:pt x="3861628" y="140400"/>
                  </a:lnTo>
                  <a:lnTo>
                    <a:pt x="4137459" y="0"/>
                  </a:lnTo>
                  <a:lnTo>
                    <a:pt x="4413289" y="112320"/>
                  </a:lnTo>
                  <a:lnTo>
                    <a:pt x="4689120" y="393120"/>
                  </a:lnTo>
                  <a:lnTo>
                    <a:pt x="4964950" y="421200"/>
                  </a:lnTo>
                  <a:lnTo>
                    <a:pt x="5240781" y="140400"/>
                  </a:lnTo>
                  <a:lnTo>
                    <a:pt x="5516612" y="449281"/>
                  </a:lnTo>
                  <a:lnTo>
                    <a:pt x="5792442" y="814321"/>
                  </a:lnTo>
                  <a:lnTo>
                    <a:pt x="6068273" y="645841"/>
                  </a:lnTo>
                  <a:lnTo>
                    <a:pt x="6344103" y="477361"/>
                  </a:lnTo>
                  <a:lnTo>
                    <a:pt x="6619934" y="449281"/>
                  </a:lnTo>
                </a:path>
              </a:pathLst>
            </a:custGeom>
            <a:ln w="27101" cap="flat">
              <a:solidFill>
                <a:srgbClr val="0058AB">
                  <a:alpha val="100000"/>
                </a:srgbClr>
              </a:solidFill>
              <a:prstDash val="solid"/>
              <a:round/>
            </a:ln>
          </p:spPr>
          <p:txBody>
            <a:bodyPr/>
            <a:lstStyle/>
            <a:p/>
          </p:txBody>
        </p:sp>
        <p:sp>
          <p:nvSpPr>
            <p:cNvPr id="71" name="pl71"/>
            <p:cNvSpPr/>
            <p:nvPr/>
          </p:nvSpPr>
          <p:spPr>
            <a:xfrm>
              <a:off x="2009107" y="1423319"/>
              <a:ext cx="6068273" cy="1038962"/>
            </a:xfrm>
            <a:custGeom>
              <a:avLst/>
              <a:pathLst>
                <a:path w="6068273" h="1038962">
                  <a:moveTo>
                    <a:pt x="0" y="505441"/>
                  </a:moveTo>
                  <a:lnTo>
                    <a:pt x="275830" y="673921"/>
                  </a:lnTo>
                  <a:lnTo>
                    <a:pt x="551661" y="870482"/>
                  </a:lnTo>
                  <a:lnTo>
                    <a:pt x="827491" y="308880"/>
                  </a:lnTo>
                  <a:lnTo>
                    <a:pt x="1103322" y="140400"/>
                  </a:lnTo>
                  <a:lnTo>
                    <a:pt x="1379153" y="168480"/>
                  </a:lnTo>
                  <a:lnTo>
                    <a:pt x="1654983" y="168480"/>
                  </a:lnTo>
                  <a:lnTo>
                    <a:pt x="1930814" y="393120"/>
                  </a:lnTo>
                  <a:lnTo>
                    <a:pt x="2206644" y="168480"/>
                  </a:lnTo>
                  <a:lnTo>
                    <a:pt x="2482475" y="196560"/>
                  </a:lnTo>
                  <a:lnTo>
                    <a:pt x="2758306" y="477361"/>
                  </a:lnTo>
                  <a:lnTo>
                    <a:pt x="3034136" y="196560"/>
                  </a:lnTo>
                  <a:lnTo>
                    <a:pt x="3309967" y="0"/>
                  </a:lnTo>
                  <a:lnTo>
                    <a:pt x="3585797" y="84240"/>
                  </a:lnTo>
                  <a:lnTo>
                    <a:pt x="3861628" y="196560"/>
                  </a:lnTo>
                  <a:lnTo>
                    <a:pt x="4137459" y="365040"/>
                  </a:lnTo>
                  <a:lnTo>
                    <a:pt x="4413289" y="505441"/>
                  </a:lnTo>
                  <a:lnTo>
                    <a:pt x="4689120" y="280800"/>
                  </a:lnTo>
                  <a:lnTo>
                    <a:pt x="4964950" y="365040"/>
                  </a:lnTo>
                  <a:lnTo>
                    <a:pt x="5240781" y="1038962"/>
                  </a:lnTo>
                  <a:lnTo>
                    <a:pt x="5516612" y="673921"/>
                  </a:lnTo>
                  <a:lnTo>
                    <a:pt x="5792442" y="224640"/>
                  </a:lnTo>
                  <a:lnTo>
                    <a:pt x="6068273" y="702001"/>
                  </a:lnTo>
                </a:path>
              </a:pathLst>
            </a:custGeom>
            <a:ln w="27101" cap="flat">
              <a:solidFill>
                <a:srgbClr val="333333">
                  <a:alpha val="100000"/>
                </a:srgbClr>
              </a:solidFill>
              <a:prstDash val="solid"/>
              <a:round/>
            </a:ln>
          </p:spPr>
          <p:txBody>
            <a:bodyPr/>
            <a:lstStyle/>
            <a:p/>
          </p:txBody>
        </p:sp>
        <p:sp>
          <p:nvSpPr>
            <p:cNvPr id="72" name="tx72"/>
            <p:cNvSpPr/>
            <p:nvPr/>
          </p:nvSpPr>
          <p:spPr>
            <a:xfrm>
              <a:off x="662789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3" name="tx73"/>
            <p:cNvSpPr/>
            <p:nvPr/>
          </p:nvSpPr>
          <p:spPr>
            <a:xfrm>
              <a:off x="6903720"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4" name="tx74"/>
            <p:cNvSpPr/>
            <p:nvPr/>
          </p:nvSpPr>
          <p:spPr>
            <a:xfrm>
              <a:off x="7179551"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75" name="tx75"/>
            <p:cNvSpPr/>
            <p:nvPr/>
          </p:nvSpPr>
          <p:spPr>
            <a:xfrm>
              <a:off x="7455381"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76" name="tx76"/>
            <p:cNvSpPr/>
            <p:nvPr/>
          </p:nvSpPr>
          <p:spPr>
            <a:xfrm>
              <a:off x="7731212"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7" name="tx77"/>
            <p:cNvSpPr/>
            <p:nvPr/>
          </p:nvSpPr>
          <p:spPr>
            <a:xfrm>
              <a:off x="8007043"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8" name="tx78"/>
            <p:cNvSpPr/>
            <p:nvPr/>
          </p:nvSpPr>
          <p:spPr>
            <a:xfrm>
              <a:off x="6627890"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9" name="tx79"/>
            <p:cNvSpPr/>
            <p:nvPr/>
          </p:nvSpPr>
          <p:spPr>
            <a:xfrm>
              <a:off x="690372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80" name="tx80"/>
            <p:cNvSpPr/>
            <p:nvPr/>
          </p:nvSpPr>
          <p:spPr>
            <a:xfrm>
              <a:off x="7179551" y="2525345"/>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55</a:t>
              </a:r>
            </a:p>
          </p:txBody>
        </p:sp>
        <p:sp>
          <p:nvSpPr>
            <p:cNvPr id="81" name="tx81"/>
            <p:cNvSpPr/>
            <p:nvPr/>
          </p:nvSpPr>
          <p:spPr>
            <a:xfrm>
              <a:off x="7455381"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82" name="tx82"/>
            <p:cNvSpPr/>
            <p:nvPr/>
          </p:nvSpPr>
          <p:spPr>
            <a:xfrm>
              <a:off x="7731212"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3" name="tx83"/>
            <p:cNvSpPr/>
            <p:nvPr/>
          </p:nvSpPr>
          <p:spPr>
            <a:xfrm>
              <a:off x="8007043" y="21867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67</a:t>
              </a:r>
            </a:p>
          </p:txBody>
        </p:sp>
        <p:sp>
          <p:nvSpPr>
            <p:cNvPr id="84" name="tx84"/>
            <p:cNvSpPr/>
            <p:nvPr/>
          </p:nvSpPr>
          <p:spPr>
            <a:xfrm>
              <a:off x="2714511" y="333995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5" name="tx85"/>
            <p:cNvSpPr/>
            <p:nvPr/>
          </p:nvSpPr>
          <p:spPr>
            <a:xfrm>
              <a:off x="4093664" y="348842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6" name="tx86"/>
            <p:cNvSpPr/>
            <p:nvPr/>
          </p:nvSpPr>
          <p:spPr>
            <a:xfrm>
              <a:off x="5472817" y="3580411"/>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&lt;200</a:t>
              </a:r>
            </a:p>
          </p:txBody>
        </p:sp>
        <p:sp>
          <p:nvSpPr>
            <p:cNvPr id="87" name="tx87"/>
            <p:cNvSpPr/>
            <p:nvPr/>
          </p:nvSpPr>
          <p:spPr>
            <a:xfrm>
              <a:off x="6576140" y="34835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8" name="tx88"/>
            <p:cNvSpPr/>
            <p:nvPr/>
          </p:nvSpPr>
          <p:spPr>
            <a:xfrm>
              <a:off x="6851970" y="342710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89" name="tx89"/>
            <p:cNvSpPr/>
            <p:nvPr/>
          </p:nvSpPr>
          <p:spPr>
            <a:xfrm>
              <a:off x="7082597" y="2846631"/>
              <a:ext cx="334583"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&lt;1,000</a:t>
              </a:r>
            </a:p>
          </p:txBody>
        </p:sp>
        <p:sp>
          <p:nvSpPr>
            <p:cNvPr id="90" name="tx90"/>
            <p:cNvSpPr/>
            <p:nvPr/>
          </p:nvSpPr>
          <p:spPr>
            <a:xfrm>
              <a:off x="7403631" y="315759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1" name="tx91"/>
            <p:cNvSpPr/>
            <p:nvPr/>
          </p:nvSpPr>
          <p:spPr>
            <a:xfrm>
              <a:off x="7955293" y="315436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&lt;500</a:t>
              </a:r>
            </a:p>
          </p:txBody>
        </p:sp>
        <p:sp>
          <p:nvSpPr>
            <p:cNvPr id="92" name="tx92"/>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a:off x="694200" y="31476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94" name="tx94"/>
            <p:cNvSpPr/>
            <p:nvPr/>
          </p:nvSpPr>
          <p:spPr>
            <a:xfrm>
              <a:off x="577692" y="232269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95" name="tx95"/>
            <p:cNvSpPr/>
            <p:nvPr/>
          </p:nvSpPr>
          <p:spPr>
            <a:xfrm>
              <a:off x="577692" y="151579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96" name="tx9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1" name="tx101"/>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7" name="tx107"/>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8" name="tx108"/>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9" name="tx109"/>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2" name="tx11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3" name="pl113"/>
            <p:cNvSpPr/>
            <p:nvPr/>
          </p:nvSpPr>
          <p:spPr>
            <a:xfrm>
              <a:off x="3008845"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3755610"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5" name="tx115"/>
            <p:cNvSpPr/>
            <p:nvPr/>
          </p:nvSpPr>
          <p:spPr>
            <a:xfrm>
              <a:off x="3275944"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6" name="tx116"/>
            <p:cNvSpPr/>
            <p:nvPr/>
          </p:nvSpPr>
          <p:spPr>
            <a:xfrm>
              <a:off x="402270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7" name="rc117"/>
            <p:cNvSpPr/>
            <p:nvPr/>
          </p:nvSpPr>
          <p:spPr>
            <a:xfrm>
              <a:off x="4698197" y="4909475"/>
              <a:ext cx="201456" cy="201456"/>
            </a:xfrm>
            <a:prstGeom prst="rect">
              <a:avLst/>
            </a:prstGeom>
            <a:solidFill>
              <a:srgbClr val="E2231A">
                <a:alpha val="100000"/>
              </a:srgbClr>
            </a:solidFill>
          </p:spPr>
          <p:txBody>
            <a:bodyPr/>
            <a:lstStyle/>
            <a:p/>
          </p:txBody>
        </p:sp>
        <p:sp>
          <p:nvSpPr>
            <p:cNvPr id="118" name="rc118"/>
            <p:cNvSpPr/>
            <p:nvPr/>
          </p:nvSpPr>
          <p:spPr>
            <a:xfrm>
              <a:off x="5662357" y="4909475"/>
              <a:ext cx="201456" cy="201456"/>
            </a:xfrm>
            <a:prstGeom prst="rect">
              <a:avLst/>
            </a:prstGeom>
            <a:solidFill>
              <a:srgbClr val="B3B3B3">
                <a:alpha val="100000"/>
              </a:srgbClr>
            </a:solidFill>
          </p:spPr>
          <p:txBody>
            <a:bodyPr/>
            <a:lstStyle/>
            <a:p/>
          </p:txBody>
        </p:sp>
        <p:sp>
          <p:nvSpPr>
            <p:cNvPr id="119" name="tx119"/>
            <p:cNvSpPr/>
            <p:nvPr/>
          </p:nvSpPr>
          <p:spPr>
            <a:xfrm>
              <a:off x="497824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0" name="tx120"/>
            <p:cNvSpPr/>
            <p:nvPr/>
          </p:nvSpPr>
          <p:spPr>
            <a:xfrm>
              <a:off x="5942402"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1" name="tx121"/>
            <p:cNvSpPr/>
            <p:nvPr/>
          </p:nvSpPr>
          <p:spPr>
            <a:xfrm>
              <a:off x="989913"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2" name="tx122"/>
            <p:cNvSpPr/>
            <p:nvPr/>
          </p:nvSpPr>
          <p:spPr>
            <a:xfrm>
              <a:off x="989913" y="660204"/>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2000-2024</a:t>
              </a:r>
            </a:p>
          </p:txBody>
        </p:sp>
        <p:sp>
          <p:nvSpPr>
            <p:cNvPr id="123" name="pl123"/>
            <p:cNvSpPr/>
            <p:nvPr/>
          </p:nvSpPr>
          <p:spPr>
            <a:xfrm>
              <a:off x="20880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9755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07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165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260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9" name="pl129"/>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0" name="pl130"/>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1" name="pl131"/>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428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523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617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712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33322" y="5774644"/>
              <a:ext cx="1298161" cy="162162"/>
            </a:xfrm>
            <a:prstGeom prst="rect">
              <a:avLst/>
            </a:prstGeom>
            <a:solidFill>
              <a:srgbClr val="E2231A">
                <a:alpha val="100000"/>
              </a:srgbClr>
            </a:solidFill>
          </p:spPr>
          <p:txBody>
            <a:bodyPr/>
            <a:lstStyle/>
            <a:p/>
          </p:txBody>
        </p:sp>
        <p:sp>
          <p:nvSpPr>
            <p:cNvPr id="137" name="rc137"/>
            <p:cNvSpPr/>
            <p:nvPr/>
          </p:nvSpPr>
          <p:spPr>
            <a:xfrm>
              <a:off x="1333322" y="5571941"/>
              <a:ext cx="3683156" cy="162162"/>
            </a:xfrm>
            <a:prstGeom prst="rect">
              <a:avLst/>
            </a:prstGeom>
            <a:solidFill>
              <a:srgbClr val="E2231A">
                <a:alpha val="100000"/>
              </a:srgbClr>
            </a:solidFill>
          </p:spPr>
          <p:txBody>
            <a:bodyPr/>
            <a:lstStyle/>
            <a:p/>
          </p:txBody>
        </p:sp>
        <p:sp>
          <p:nvSpPr>
            <p:cNvPr id="138" name="rc138"/>
            <p:cNvSpPr/>
            <p:nvPr/>
          </p:nvSpPr>
          <p:spPr>
            <a:xfrm>
              <a:off x="1333322" y="5369238"/>
              <a:ext cx="3411448" cy="162162"/>
            </a:xfrm>
            <a:prstGeom prst="rect">
              <a:avLst/>
            </a:prstGeom>
            <a:solidFill>
              <a:srgbClr val="E2231A">
                <a:alpha val="100000"/>
              </a:srgbClr>
            </a:solidFill>
          </p:spPr>
          <p:txBody>
            <a:bodyPr/>
            <a:lstStyle/>
            <a:p/>
          </p:txBody>
        </p:sp>
        <p:sp>
          <p:nvSpPr>
            <p:cNvPr id="139" name="rc139"/>
            <p:cNvSpPr/>
            <p:nvPr/>
          </p:nvSpPr>
          <p:spPr>
            <a:xfrm>
              <a:off x="2631484" y="5774644"/>
              <a:ext cx="2490659" cy="162162"/>
            </a:xfrm>
            <a:prstGeom prst="rect">
              <a:avLst/>
            </a:prstGeom>
            <a:solidFill>
              <a:srgbClr val="B3B3B3">
                <a:alpha val="100000"/>
              </a:srgbClr>
            </a:solidFill>
          </p:spPr>
          <p:txBody>
            <a:bodyPr/>
            <a:lstStyle/>
            <a:p/>
          </p:txBody>
        </p:sp>
        <p:sp>
          <p:nvSpPr>
            <p:cNvPr id="140" name="rc140"/>
            <p:cNvSpPr/>
            <p:nvPr/>
          </p:nvSpPr>
          <p:spPr>
            <a:xfrm>
              <a:off x="4744771" y="5369238"/>
              <a:ext cx="3456733" cy="162162"/>
            </a:xfrm>
            <a:prstGeom prst="rect">
              <a:avLst/>
            </a:prstGeom>
            <a:solidFill>
              <a:srgbClr val="B3B3B3">
                <a:alpha val="100000"/>
              </a:srgbClr>
            </a:solidFill>
          </p:spPr>
          <p:txBody>
            <a:bodyPr/>
            <a:lstStyle/>
            <a:p/>
          </p:txBody>
        </p:sp>
        <p:sp>
          <p:nvSpPr>
            <p:cNvPr id="141" name="tx141"/>
            <p:cNvSpPr/>
            <p:nvPr/>
          </p:nvSpPr>
          <p:spPr>
            <a:xfrm>
              <a:off x="5252371"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2" name="tx142"/>
            <p:cNvSpPr/>
            <p:nvPr/>
          </p:nvSpPr>
          <p:spPr>
            <a:xfrm>
              <a:off x="8331732"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3" name="tx143"/>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2627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8" name="tx148"/>
            <p:cNvSpPr/>
            <p:nvPr/>
          </p:nvSpPr>
          <p:spPr>
            <a:xfrm>
              <a:off x="423576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9" name="tx149"/>
            <p:cNvSpPr/>
            <p:nvPr/>
          </p:nvSpPr>
          <p:spPr>
            <a:xfrm>
              <a:off x="5745252"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0" name="tx150"/>
            <p:cNvSpPr/>
            <p:nvPr/>
          </p:nvSpPr>
          <p:spPr>
            <a:xfrm>
              <a:off x="725474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1" name="tx151"/>
            <p:cNvSpPr/>
            <p:nvPr/>
          </p:nvSpPr>
          <p:spPr>
            <a:xfrm>
              <a:off x="3886000"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83%. This is lower than in 2019, where coverage was 94%.
&lt;500 children missed their routine first dose of measles vaccine.
MCV2 is typically administered to children between 18 months and five years old. MCV2 coverage declined at 67%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28537"/>
            </a:xfrm>
            <a:custGeom>
              <a:avLst/>
              <a:pathLst>
                <a:path w="3397293" h="828537">
                  <a:moveTo>
                    <a:pt x="0" y="199991"/>
                  </a:moveTo>
                  <a:lnTo>
                    <a:pt x="141553" y="0"/>
                  </a:lnTo>
                  <a:lnTo>
                    <a:pt x="283107" y="85710"/>
                  </a:lnTo>
                  <a:lnTo>
                    <a:pt x="424661" y="0"/>
                  </a:lnTo>
                  <a:lnTo>
                    <a:pt x="566215" y="714256"/>
                  </a:lnTo>
                  <a:lnTo>
                    <a:pt x="707769" y="0"/>
                  </a:lnTo>
                  <a:lnTo>
                    <a:pt x="849323" y="28570"/>
                  </a:lnTo>
                  <a:lnTo>
                    <a:pt x="990877" y="28570"/>
                  </a:lnTo>
                  <a:lnTo>
                    <a:pt x="1132431" y="0"/>
                  </a:lnTo>
                  <a:lnTo>
                    <a:pt x="1273984" y="28570"/>
                  </a:lnTo>
                  <a:lnTo>
                    <a:pt x="1415538" y="114281"/>
                  </a:lnTo>
                  <a:lnTo>
                    <a:pt x="1557092" y="114281"/>
                  </a:lnTo>
                  <a:lnTo>
                    <a:pt x="1698646" y="142851"/>
                  </a:lnTo>
                  <a:lnTo>
                    <a:pt x="1840200" y="142851"/>
                  </a:lnTo>
                  <a:lnTo>
                    <a:pt x="1981754" y="142851"/>
                  </a:lnTo>
                  <a:lnTo>
                    <a:pt x="2123308" y="0"/>
                  </a:lnTo>
                  <a:lnTo>
                    <a:pt x="2264862" y="114281"/>
                  </a:lnTo>
                  <a:lnTo>
                    <a:pt x="2406416" y="399983"/>
                  </a:lnTo>
                  <a:lnTo>
                    <a:pt x="2547969" y="428553"/>
                  </a:lnTo>
                  <a:lnTo>
                    <a:pt x="2689523" y="142851"/>
                  </a:lnTo>
                  <a:lnTo>
                    <a:pt x="2831077" y="457124"/>
                  </a:lnTo>
                  <a:lnTo>
                    <a:pt x="2972631" y="828537"/>
                  </a:lnTo>
                  <a:lnTo>
                    <a:pt x="3114185" y="657115"/>
                  </a:lnTo>
                  <a:lnTo>
                    <a:pt x="3255739" y="485694"/>
                  </a:lnTo>
                  <a:lnTo>
                    <a:pt x="3397293" y="45712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28537"/>
            </a:xfrm>
            <a:custGeom>
              <a:avLst/>
              <a:pathLst>
                <a:path w="3397293" h="828537">
                  <a:moveTo>
                    <a:pt x="0" y="199991"/>
                  </a:moveTo>
                  <a:lnTo>
                    <a:pt x="141553" y="0"/>
                  </a:lnTo>
                  <a:lnTo>
                    <a:pt x="283107" y="85710"/>
                  </a:lnTo>
                  <a:lnTo>
                    <a:pt x="424661" y="0"/>
                  </a:lnTo>
                  <a:lnTo>
                    <a:pt x="566215" y="714256"/>
                  </a:lnTo>
                  <a:lnTo>
                    <a:pt x="707769" y="0"/>
                  </a:lnTo>
                  <a:lnTo>
                    <a:pt x="849323" y="28570"/>
                  </a:lnTo>
                  <a:lnTo>
                    <a:pt x="990877" y="28570"/>
                  </a:lnTo>
                  <a:lnTo>
                    <a:pt x="1132431" y="0"/>
                  </a:lnTo>
                  <a:lnTo>
                    <a:pt x="1273984" y="28570"/>
                  </a:lnTo>
                  <a:lnTo>
                    <a:pt x="1415538" y="114281"/>
                  </a:lnTo>
                  <a:lnTo>
                    <a:pt x="1557092" y="114281"/>
                  </a:lnTo>
                  <a:lnTo>
                    <a:pt x="1698646" y="142851"/>
                  </a:lnTo>
                  <a:lnTo>
                    <a:pt x="1840200" y="142851"/>
                  </a:lnTo>
                  <a:lnTo>
                    <a:pt x="1981754" y="142851"/>
                  </a:lnTo>
                  <a:lnTo>
                    <a:pt x="2123308" y="0"/>
                  </a:lnTo>
                  <a:lnTo>
                    <a:pt x="2264862" y="114281"/>
                  </a:lnTo>
                  <a:lnTo>
                    <a:pt x="2406416" y="399983"/>
                  </a:lnTo>
                  <a:lnTo>
                    <a:pt x="2547969" y="428553"/>
                  </a:lnTo>
                  <a:lnTo>
                    <a:pt x="2689523" y="142851"/>
                  </a:lnTo>
                  <a:lnTo>
                    <a:pt x="2831077" y="457124"/>
                  </a:lnTo>
                  <a:lnTo>
                    <a:pt x="2972631" y="828537"/>
                  </a:lnTo>
                  <a:lnTo>
                    <a:pt x="3114185" y="657115"/>
                  </a:lnTo>
                  <a:lnTo>
                    <a:pt x="3255739" y="485694"/>
                  </a:lnTo>
                  <a:lnTo>
                    <a:pt x="3397293" y="45712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28537"/>
            </a:xfrm>
            <a:custGeom>
              <a:avLst/>
              <a:pathLst>
                <a:path w="3397293" h="828537">
                  <a:moveTo>
                    <a:pt x="0" y="199991"/>
                  </a:moveTo>
                  <a:lnTo>
                    <a:pt x="141553" y="0"/>
                  </a:lnTo>
                  <a:lnTo>
                    <a:pt x="283107" y="85710"/>
                  </a:lnTo>
                  <a:lnTo>
                    <a:pt x="424661" y="0"/>
                  </a:lnTo>
                  <a:lnTo>
                    <a:pt x="566215" y="714256"/>
                  </a:lnTo>
                  <a:lnTo>
                    <a:pt x="707769" y="0"/>
                  </a:lnTo>
                  <a:lnTo>
                    <a:pt x="849323" y="28570"/>
                  </a:lnTo>
                  <a:lnTo>
                    <a:pt x="990877" y="28570"/>
                  </a:lnTo>
                  <a:lnTo>
                    <a:pt x="1132431" y="0"/>
                  </a:lnTo>
                  <a:lnTo>
                    <a:pt x="1273984" y="28570"/>
                  </a:lnTo>
                  <a:lnTo>
                    <a:pt x="1415538" y="114281"/>
                  </a:lnTo>
                  <a:lnTo>
                    <a:pt x="1557092" y="114281"/>
                  </a:lnTo>
                  <a:lnTo>
                    <a:pt x="1698646" y="142851"/>
                  </a:lnTo>
                  <a:lnTo>
                    <a:pt x="1840200" y="142851"/>
                  </a:lnTo>
                  <a:lnTo>
                    <a:pt x="1981754" y="142851"/>
                  </a:lnTo>
                  <a:lnTo>
                    <a:pt x="2123308" y="0"/>
                  </a:lnTo>
                  <a:lnTo>
                    <a:pt x="2264862" y="114281"/>
                  </a:lnTo>
                  <a:lnTo>
                    <a:pt x="2406416" y="399983"/>
                  </a:lnTo>
                  <a:lnTo>
                    <a:pt x="2547969" y="428553"/>
                  </a:lnTo>
                  <a:lnTo>
                    <a:pt x="2689523" y="142851"/>
                  </a:lnTo>
                  <a:lnTo>
                    <a:pt x="2831077" y="457124"/>
                  </a:lnTo>
                  <a:lnTo>
                    <a:pt x="2972631" y="828537"/>
                  </a:lnTo>
                  <a:lnTo>
                    <a:pt x="3114185" y="657115"/>
                  </a:lnTo>
                  <a:lnTo>
                    <a:pt x="3255739" y="485694"/>
                  </a:lnTo>
                  <a:lnTo>
                    <a:pt x="3397293" y="45712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833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62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5438"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0" name="tx60"/>
            <p:cNvSpPr/>
            <p:nvPr/>
          </p:nvSpPr>
          <p:spPr>
            <a:xfrm>
              <a:off x="284772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83"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27634" y="471005"/>
              <a:ext cx="25839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Grenada, 2000-2024</a:t>
              </a:r>
            </a:p>
          </p:txBody>
        </p:sp>
        <p:sp>
          <p:nvSpPr>
            <p:cNvPr id="63" name="pl63"/>
            <p:cNvSpPr/>
            <p:nvPr/>
          </p:nvSpPr>
          <p:spPr>
            <a:xfrm>
              <a:off x="5267799" y="39353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7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00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2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447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6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8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912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9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959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842388"/>
              <a:ext cx="3397293" cy="2023172"/>
            </a:xfrm>
            <a:custGeom>
              <a:avLst/>
              <a:pathLst>
                <a:path w="3397293" h="2023172">
                  <a:moveTo>
                    <a:pt x="0" y="488351"/>
                  </a:moveTo>
                  <a:lnTo>
                    <a:pt x="141553" y="0"/>
                  </a:lnTo>
                  <a:lnTo>
                    <a:pt x="283107" y="209293"/>
                  </a:lnTo>
                  <a:lnTo>
                    <a:pt x="424661" y="0"/>
                  </a:lnTo>
                  <a:lnTo>
                    <a:pt x="566215" y="1744114"/>
                  </a:lnTo>
                  <a:lnTo>
                    <a:pt x="707769" y="0"/>
                  </a:lnTo>
                  <a:lnTo>
                    <a:pt x="849323" y="69764"/>
                  </a:lnTo>
                  <a:lnTo>
                    <a:pt x="990877" y="69764"/>
                  </a:lnTo>
                  <a:lnTo>
                    <a:pt x="1132431" y="0"/>
                  </a:lnTo>
                  <a:lnTo>
                    <a:pt x="1273984" y="69764"/>
                  </a:lnTo>
                  <a:lnTo>
                    <a:pt x="1415538" y="279058"/>
                  </a:lnTo>
                  <a:lnTo>
                    <a:pt x="1557092" y="279058"/>
                  </a:lnTo>
                  <a:lnTo>
                    <a:pt x="1698646" y="348822"/>
                  </a:lnTo>
                  <a:lnTo>
                    <a:pt x="1840200" y="348822"/>
                  </a:lnTo>
                  <a:lnTo>
                    <a:pt x="1981754" y="348822"/>
                  </a:lnTo>
                  <a:lnTo>
                    <a:pt x="2123308" y="0"/>
                  </a:lnTo>
                  <a:lnTo>
                    <a:pt x="2264862" y="279058"/>
                  </a:lnTo>
                  <a:lnTo>
                    <a:pt x="2406416" y="976703"/>
                  </a:lnTo>
                  <a:lnTo>
                    <a:pt x="2547969" y="1046468"/>
                  </a:lnTo>
                  <a:lnTo>
                    <a:pt x="2689523" y="348822"/>
                  </a:lnTo>
                  <a:lnTo>
                    <a:pt x="2831077" y="1116233"/>
                  </a:lnTo>
                  <a:lnTo>
                    <a:pt x="2972631" y="2023172"/>
                  </a:lnTo>
                  <a:lnTo>
                    <a:pt x="3114185" y="1604585"/>
                  </a:lnTo>
                  <a:lnTo>
                    <a:pt x="3255739" y="1185997"/>
                  </a:lnTo>
                  <a:lnTo>
                    <a:pt x="3397293" y="111623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91211"/>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63330"/>
              <a:ext cx="3397293" cy="976703"/>
            </a:xfrm>
            <a:custGeom>
              <a:avLst/>
              <a:pathLst>
                <a:path w="3397293" h="976703">
                  <a:moveTo>
                    <a:pt x="0" y="139529"/>
                  </a:moveTo>
                  <a:lnTo>
                    <a:pt x="141553" y="0"/>
                  </a:lnTo>
                  <a:lnTo>
                    <a:pt x="283107" y="139529"/>
                  </a:lnTo>
                  <a:lnTo>
                    <a:pt x="424661" y="69764"/>
                  </a:lnTo>
                  <a:lnTo>
                    <a:pt x="566215" y="139529"/>
                  </a:lnTo>
                  <a:lnTo>
                    <a:pt x="707769" y="209293"/>
                  </a:lnTo>
                  <a:lnTo>
                    <a:pt x="849323" y="69764"/>
                  </a:lnTo>
                  <a:lnTo>
                    <a:pt x="990877" y="69764"/>
                  </a:lnTo>
                  <a:lnTo>
                    <a:pt x="1132431" y="0"/>
                  </a:lnTo>
                  <a:lnTo>
                    <a:pt x="1273984" y="69764"/>
                  </a:lnTo>
                  <a:lnTo>
                    <a:pt x="1415538" y="139529"/>
                  </a:lnTo>
                  <a:lnTo>
                    <a:pt x="1557092" y="69764"/>
                  </a:lnTo>
                  <a:lnTo>
                    <a:pt x="1698646" y="0"/>
                  </a:lnTo>
                  <a:lnTo>
                    <a:pt x="1840200" y="209293"/>
                  </a:lnTo>
                  <a:lnTo>
                    <a:pt x="1981754" y="139529"/>
                  </a:lnTo>
                  <a:lnTo>
                    <a:pt x="2123308" y="139529"/>
                  </a:lnTo>
                  <a:lnTo>
                    <a:pt x="2264862" y="139529"/>
                  </a:lnTo>
                  <a:lnTo>
                    <a:pt x="2406416" y="627881"/>
                  </a:lnTo>
                  <a:lnTo>
                    <a:pt x="2547969" y="279058"/>
                  </a:lnTo>
                  <a:lnTo>
                    <a:pt x="2689523" y="627881"/>
                  </a:lnTo>
                  <a:lnTo>
                    <a:pt x="2831077" y="767410"/>
                  </a:lnTo>
                  <a:lnTo>
                    <a:pt x="2972631" y="837174"/>
                  </a:lnTo>
                  <a:lnTo>
                    <a:pt x="3114185" y="976703"/>
                  </a:lnTo>
                  <a:lnTo>
                    <a:pt x="3255739" y="837174"/>
                  </a:lnTo>
                  <a:lnTo>
                    <a:pt x="3397293" y="62788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9121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842388"/>
              <a:ext cx="3397293" cy="2023172"/>
            </a:xfrm>
            <a:custGeom>
              <a:avLst/>
              <a:pathLst>
                <a:path w="3397293" h="2023172">
                  <a:moveTo>
                    <a:pt x="0" y="488351"/>
                  </a:moveTo>
                  <a:lnTo>
                    <a:pt x="141553" y="0"/>
                  </a:lnTo>
                  <a:lnTo>
                    <a:pt x="283107" y="209293"/>
                  </a:lnTo>
                  <a:lnTo>
                    <a:pt x="424661" y="0"/>
                  </a:lnTo>
                  <a:lnTo>
                    <a:pt x="566215" y="1744114"/>
                  </a:lnTo>
                  <a:lnTo>
                    <a:pt x="707769" y="0"/>
                  </a:lnTo>
                  <a:lnTo>
                    <a:pt x="849323" y="69764"/>
                  </a:lnTo>
                  <a:lnTo>
                    <a:pt x="990877" y="69764"/>
                  </a:lnTo>
                  <a:lnTo>
                    <a:pt x="1132431" y="0"/>
                  </a:lnTo>
                  <a:lnTo>
                    <a:pt x="1273984" y="69764"/>
                  </a:lnTo>
                  <a:lnTo>
                    <a:pt x="1415538" y="279058"/>
                  </a:lnTo>
                  <a:lnTo>
                    <a:pt x="1557092" y="279058"/>
                  </a:lnTo>
                  <a:lnTo>
                    <a:pt x="1698646" y="348822"/>
                  </a:lnTo>
                  <a:lnTo>
                    <a:pt x="1840200" y="348822"/>
                  </a:lnTo>
                  <a:lnTo>
                    <a:pt x="1981754" y="348822"/>
                  </a:lnTo>
                  <a:lnTo>
                    <a:pt x="2123308" y="0"/>
                  </a:lnTo>
                  <a:lnTo>
                    <a:pt x="2264862" y="279058"/>
                  </a:lnTo>
                  <a:lnTo>
                    <a:pt x="2406416" y="976703"/>
                  </a:lnTo>
                  <a:lnTo>
                    <a:pt x="2547969" y="1046468"/>
                  </a:lnTo>
                  <a:lnTo>
                    <a:pt x="2689523" y="348822"/>
                  </a:lnTo>
                  <a:lnTo>
                    <a:pt x="2831077" y="1116233"/>
                  </a:lnTo>
                  <a:lnTo>
                    <a:pt x="2972631" y="2023172"/>
                  </a:lnTo>
                  <a:lnTo>
                    <a:pt x="3114185" y="1604585"/>
                  </a:lnTo>
                  <a:lnTo>
                    <a:pt x="3255739" y="1185997"/>
                  </a:lnTo>
                  <a:lnTo>
                    <a:pt x="3397293" y="111623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390681"/>
            </a:xfrm>
            <a:custGeom>
              <a:avLst/>
              <a:pathLst>
                <a:path w="0" h="390681">
                  <a:moveTo>
                    <a:pt x="0" y="39068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669739"/>
            </a:xfrm>
            <a:custGeom>
              <a:avLst/>
              <a:pathLst>
                <a:path w="0" h="669739">
                  <a:moveTo>
                    <a:pt x="0" y="6697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390681"/>
            </a:xfrm>
            <a:custGeom>
              <a:avLst/>
              <a:pathLst>
                <a:path w="0" h="390681">
                  <a:moveTo>
                    <a:pt x="0" y="3906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1576679"/>
            </a:xfrm>
            <a:custGeom>
              <a:avLst/>
              <a:pathLst>
                <a:path w="0" h="1576679">
                  <a:moveTo>
                    <a:pt x="0" y="157667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506914"/>
            </a:xfrm>
            <a:custGeom>
              <a:avLst/>
              <a:pathLst>
                <a:path w="0" h="1506914">
                  <a:moveTo>
                    <a:pt x="0" y="150691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842388"/>
              <a:ext cx="3397293" cy="2023172"/>
            </a:xfrm>
            <a:custGeom>
              <a:avLst/>
              <a:pathLst>
                <a:path w="3397293" h="2023172">
                  <a:moveTo>
                    <a:pt x="0" y="488351"/>
                  </a:moveTo>
                  <a:lnTo>
                    <a:pt x="141553" y="0"/>
                  </a:lnTo>
                  <a:lnTo>
                    <a:pt x="283107" y="209293"/>
                  </a:lnTo>
                  <a:lnTo>
                    <a:pt x="424661" y="0"/>
                  </a:lnTo>
                  <a:lnTo>
                    <a:pt x="566215" y="1744114"/>
                  </a:lnTo>
                  <a:lnTo>
                    <a:pt x="707769" y="0"/>
                  </a:lnTo>
                  <a:lnTo>
                    <a:pt x="849323" y="69764"/>
                  </a:lnTo>
                  <a:lnTo>
                    <a:pt x="990877" y="69764"/>
                  </a:lnTo>
                  <a:lnTo>
                    <a:pt x="1132431" y="0"/>
                  </a:lnTo>
                  <a:lnTo>
                    <a:pt x="1273984" y="69764"/>
                  </a:lnTo>
                  <a:lnTo>
                    <a:pt x="1415538" y="279058"/>
                  </a:lnTo>
                  <a:lnTo>
                    <a:pt x="1557092" y="279058"/>
                  </a:lnTo>
                  <a:lnTo>
                    <a:pt x="1698646" y="348822"/>
                  </a:lnTo>
                  <a:lnTo>
                    <a:pt x="1840200" y="348822"/>
                  </a:lnTo>
                  <a:lnTo>
                    <a:pt x="1981754" y="348822"/>
                  </a:lnTo>
                  <a:lnTo>
                    <a:pt x="2123308" y="0"/>
                  </a:lnTo>
                  <a:lnTo>
                    <a:pt x="2264862" y="279058"/>
                  </a:lnTo>
                  <a:lnTo>
                    <a:pt x="2406416" y="976703"/>
                  </a:lnTo>
                  <a:lnTo>
                    <a:pt x="2547969" y="1046468"/>
                  </a:lnTo>
                  <a:lnTo>
                    <a:pt x="2689523" y="348822"/>
                  </a:lnTo>
                  <a:lnTo>
                    <a:pt x="2831077" y="1116233"/>
                  </a:lnTo>
                  <a:lnTo>
                    <a:pt x="2972631" y="2023172"/>
                  </a:lnTo>
                  <a:lnTo>
                    <a:pt x="3114185" y="1604585"/>
                  </a:lnTo>
                  <a:lnTo>
                    <a:pt x="3255739" y="1185997"/>
                  </a:lnTo>
                  <a:lnTo>
                    <a:pt x="3397293" y="1116233"/>
                  </a:lnTo>
                </a:path>
              </a:pathLst>
            </a:custGeom>
            <a:ln w="27101" cap="flat">
              <a:solidFill>
                <a:srgbClr val="0058AB">
                  <a:alpha val="100000"/>
                </a:srgbClr>
              </a:solidFill>
              <a:prstDash val="solid"/>
              <a:round/>
            </a:ln>
          </p:spPr>
          <p:txBody>
            <a:bodyPr/>
            <a:lstStyle/>
            <a:p/>
          </p:txBody>
        </p:sp>
        <p:sp>
          <p:nvSpPr>
            <p:cNvPr id="93" name="tx93"/>
            <p:cNvSpPr/>
            <p:nvPr/>
          </p:nvSpPr>
          <p:spPr>
            <a:xfrm>
              <a:off x="5389469" y="13846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115288" y="1384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823058" y="13846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530827" y="13847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15063" y="13846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9" name="tx99"/>
            <p:cNvSpPr/>
            <p:nvPr/>
          </p:nvSpPr>
          <p:spPr>
            <a:xfrm>
              <a:off x="8756617" y="13846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100" name="tx100"/>
            <p:cNvSpPr/>
            <p:nvPr/>
          </p:nvSpPr>
          <p:spPr>
            <a:xfrm>
              <a:off x="8902429" y="22916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2150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343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367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13909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41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7438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950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973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5978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62137" y="483000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0" name="tx120"/>
            <p:cNvSpPr/>
            <p:nvPr/>
          </p:nvSpPr>
          <p:spPr>
            <a:xfrm>
              <a:off x="716442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26882"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673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676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679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5683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686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174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178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8181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3184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8187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2580551" cy="149993"/>
            </a:xfrm>
            <a:prstGeom prst="rect">
              <a:avLst/>
            </a:prstGeom>
            <a:solidFill>
              <a:srgbClr val="E2231A">
                <a:alpha val="80000"/>
              </a:srgbClr>
            </a:solidFill>
          </p:spPr>
          <p:txBody>
            <a:bodyPr/>
            <a:lstStyle/>
            <a:p/>
          </p:txBody>
        </p:sp>
        <p:sp>
          <p:nvSpPr>
            <p:cNvPr id="138" name="rc138"/>
            <p:cNvSpPr/>
            <p:nvPr/>
          </p:nvSpPr>
          <p:spPr>
            <a:xfrm>
              <a:off x="1317178" y="5637654"/>
              <a:ext cx="7321564" cy="149993"/>
            </a:xfrm>
            <a:prstGeom prst="rect">
              <a:avLst/>
            </a:prstGeom>
            <a:solidFill>
              <a:srgbClr val="E2231A">
                <a:alpha val="80000"/>
              </a:srgbClr>
            </a:solidFill>
          </p:spPr>
          <p:txBody>
            <a:bodyPr/>
            <a:lstStyle/>
            <a:p/>
          </p:txBody>
        </p:sp>
        <p:sp>
          <p:nvSpPr>
            <p:cNvPr id="139" name="rc139"/>
            <p:cNvSpPr/>
            <p:nvPr/>
          </p:nvSpPr>
          <p:spPr>
            <a:xfrm>
              <a:off x="1317178" y="5450161"/>
              <a:ext cx="6781449"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662110"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4084736"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6" name="tx146"/>
            <p:cNvSpPr/>
            <p:nvPr/>
          </p:nvSpPr>
          <p:spPr>
            <a:xfrm>
              <a:off x="558505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7" name="tx147"/>
            <p:cNvSpPr/>
            <p:nvPr/>
          </p:nvSpPr>
          <p:spPr>
            <a:xfrm>
              <a:off x="708537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8" name="tx148"/>
            <p:cNvSpPr/>
            <p:nvPr/>
          </p:nvSpPr>
          <p:spPr>
            <a:xfrm>
              <a:off x="858569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Grenada (83%) was 1 percentage point lower than the global average (84%) and 3 percentage points lower than the average across all LACR countries (86%).
National MCV1 coverage was 11 percentage points lower than in 2019 (94%).
The number of unvaccinated children increased (ie. worsened)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Grenada ranked number 10 out of 32 countries for lowest MCV1 coverage (based on tied ranks).
Grenada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13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87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461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35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009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800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574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348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122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9896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038050"/>
              <a:ext cx="249522" cy="1064646"/>
            </a:xfrm>
            <a:prstGeom prst="rect">
              <a:avLst/>
            </a:prstGeom>
            <a:solidFill>
              <a:srgbClr val="80BD41">
                <a:alpha val="100000"/>
              </a:srgbClr>
            </a:solidFill>
          </p:spPr>
          <p:txBody>
            <a:bodyPr/>
            <a:lstStyle/>
            <a:p/>
          </p:txBody>
        </p:sp>
        <p:sp>
          <p:nvSpPr>
            <p:cNvPr id="27" name="rc27"/>
            <p:cNvSpPr/>
            <p:nvPr/>
          </p:nvSpPr>
          <p:spPr>
            <a:xfrm>
              <a:off x="1296273" y="2944660"/>
              <a:ext cx="249522" cy="93390"/>
            </a:xfrm>
            <a:prstGeom prst="rect">
              <a:avLst/>
            </a:prstGeom>
            <a:solidFill>
              <a:srgbClr val="E2231A">
                <a:alpha val="100000"/>
              </a:srgbClr>
            </a:solidFill>
          </p:spPr>
          <p:txBody>
            <a:bodyPr/>
            <a:lstStyle/>
            <a:p/>
          </p:txBody>
        </p:sp>
        <p:sp>
          <p:nvSpPr>
            <p:cNvPr id="28" name="rc28"/>
            <p:cNvSpPr/>
            <p:nvPr/>
          </p:nvSpPr>
          <p:spPr>
            <a:xfrm>
              <a:off x="1573521" y="2963338"/>
              <a:ext cx="249522" cy="1139358"/>
            </a:xfrm>
            <a:prstGeom prst="rect">
              <a:avLst/>
            </a:prstGeom>
            <a:solidFill>
              <a:srgbClr val="80BD41">
                <a:alpha val="100000"/>
              </a:srgbClr>
            </a:solidFill>
          </p:spPr>
          <p:txBody>
            <a:bodyPr/>
            <a:lstStyle/>
            <a:p/>
          </p:txBody>
        </p:sp>
        <p:sp>
          <p:nvSpPr>
            <p:cNvPr id="29" name="rc29"/>
            <p:cNvSpPr/>
            <p:nvPr/>
          </p:nvSpPr>
          <p:spPr>
            <a:xfrm>
              <a:off x="1573521" y="2950886"/>
              <a:ext cx="249522" cy="12452"/>
            </a:xfrm>
            <a:prstGeom prst="rect">
              <a:avLst/>
            </a:prstGeom>
            <a:solidFill>
              <a:srgbClr val="E2231A">
                <a:alpha val="100000"/>
              </a:srgbClr>
            </a:solidFill>
          </p:spPr>
          <p:txBody>
            <a:bodyPr/>
            <a:lstStyle/>
            <a:p/>
          </p:txBody>
        </p:sp>
        <p:sp>
          <p:nvSpPr>
            <p:cNvPr id="30" name="rc30"/>
            <p:cNvSpPr/>
            <p:nvPr/>
          </p:nvSpPr>
          <p:spPr>
            <a:xfrm>
              <a:off x="1850769" y="3000694"/>
              <a:ext cx="249522" cy="1102002"/>
            </a:xfrm>
            <a:prstGeom prst="rect">
              <a:avLst/>
            </a:prstGeom>
            <a:solidFill>
              <a:srgbClr val="80BD41">
                <a:alpha val="100000"/>
              </a:srgbClr>
            </a:solidFill>
          </p:spPr>
          <p:txBody>
            <a:bodyPr/>
            <a:lstStyle/>
            <a:p/>
          </p:txBody>
        </p:sp>
        <p:sp>
          <p:nvSpPr>
            <p:cNvPr id="31" name="rc31"/>
            <p:cNvSpPr/>
            <p:nvPr/>
          </p:nvSpPr>
          <p:spPr>
            <a:xfrm>
              <a:off x="1850769" y="2957112"/>
              <a:ext cx="249522" cy="43582"/>
            </a:xfrm>
            <a:prstGeom prst="rect">
              <a:avLst/>
            </a:prstGeom>
            <a:solidFill>
              <a:srgbClr val="E2231A">
                <a:alpha val="100000"/>
              </a:srgbClr>
            </a:solidFill>
          </p:spPr>
          <p:txBody>
            <a:bodyPr/>
            <a:lstStyle/>
            <a:p/>
          </p:txBody>
        </p:sp>
        <p:sp>
          <p:nvSpPr>
            <p:cNvPr id="32" name="rc32"/>
            <p:cNvSpPr/>
            <p:nvPr/>
          </p:nvSpPr>
          <p:spPr>
            <a:xfrm>
              <a:off x="2128016" y="2963338"/>
              <a:ext cx="249522" cy="1139358"/>
            </a:xfrm>
            <a:prstGeom prst="rect">
              <a:avLst/>
            </a:prstGeom>
            <a:solidFill>
              <a:srgbClr val="80BD41">
                <a:alpha val="100000"/>
              </a:srgbClr>
            </a:solidFill>
          </p:spPr>
          <p:txBody>
            <a:bodyPr/>
            <a:lstStyle/>
            <a:p/>
          </p:txBody>
        </p:sp>
        <p:sp>
          <p:nvSpPr>
            <p:cNvPr id="33" name="rc33"/>
            <p:cNvSpPr/>
            <p:nvPr/>
          </p:nvSpPr>
          <p:spPr>
            <a:xfrm>
              <a:off x="2128016" y="2950886"/>
              <a:ext cx="249522" cy="12452"/>
            </a:xfrm>
            <a:prstGeom prst="rect">
              <a:avLst/>
            </a:prstGeom>
            <a:solidFill>
              <a:srgbClr val="E2231A">
                <a:alpha val="100000"/>
              </a:srgbClr>
            </a:solidFill>
          </p:spPr>
          <p:txBody>
            <a:bodyPr/>
            <a:lstStyle/>
            <a:p/>
          </p:txBody>
        </p:sp>
        <p:sp>
          <p:nvSpPr>
            <p:cNvPr id="34" name="rc34"/>
            <p:cNvSpPr/>
            <p:nvPr/>
          </p:nvSpPr>
          <p:spPr>
            <a:xfrm>
              <a:off x="2405264" y="3255960"/>
              <a:ext cx="249522" cy="846736"/>
            </a:xfrm>
            <a:prstGeom prst="rect">
              <a:avLst/>
            </a:prstGeom>
            <a:solidFill>
              <a:srgbClr val="80BD41">
                <a:alpha val="100000"/>
              </a:srgbClr>
            </a:solidFill>
          </p:spPr>
          <p:txBody>
            <a:bodyPr/>
            <a:lstStyle/>
            <a:p/>
          </p:txBody>
        </p:sp>
        <p:sp>
          <p:nvSpPr>
            <p:cNvPr id="35" name="rc35"/>
            <p:cNvSpPr/>
            <p:nvPr/>
          </p:nvSpPr>
          <p:spPr>
            <a:xfrm>
              <a:off x="2405264" y="2957112"/>
              <a:ext cx="249522" cy="298848"/>
            </a:xfrm>
            <a:prstGeom prst="rect">
              <a:avLst/>
            </a:prstGeom>
            <a:solidFill>
              <a:srgbClr val="E2231A">
                <a:alpha val="100000"/>
              </a:srgbClr>
            </a:solidFill>
          </p:spPr>
          <p:txBody>
            <a:bodyPr/>
            <a:lstStyle/>
            <a:p/>
          </p:txBody>
        </p:sp>
        <p:sp>
          <p:nvSpPr>
            <p:cNvPr id="36" name="rc36"/>
            <p:cNvSpPr/>
            <p:nvPr/>
          </p:nvSpPr>
          <p:spPr>
            <a:xfrm>
              <a:off x="2682512" y="2963338"/>
              <a:ext cx="249522" cy="1139358"/>
            </a:xfrm>
            <a:prstGeom prst="rect">
              <a:avLst/>
            </a:prstGeom>
            <a:solidFill>
              <a:srgbClr val="80BD41">
                <a:alpha val="100000"/>
              </a:srgbClr>
            </a:solidFill>
          </p:spPr>
          <p:txBody>
            <a:bodyPr/>
            <a:lstStyle/>
            <a:p/>
          </p:txBody>
        </p:sp>
        <p:sp>
          <p:nvSpPr>
            <p:cNvPr id="37" name="rc37"/>
            <p:cNvSpPr/>
            <p:nvPr/>
          </p:nvSpPr>
          <p:spPr>
            <a:xfrm>
              <a:off x="2682512" y="2950886"/>
              <a:ext cx="249522" cy="12452"/>
            </a:xfrm>
            <a:prstGeom prst="rect">
              <a:avLst/>
            </a:prstGeom>
            <a:solidFill>
              <a:srgbClr val="E2231A">
                <a:alpha val="100000"/>
              </a:srgbClr>
            </a:solidFill>
          </p:spPr>
          <p:txBody>
            <a:bodyPr/>
            <a:lstStyle/>
            <a:p/>
          </p:txBody>
        </p:sp>
        <p:sp>
          <p:nvSpPr>
            <p:cNvPr id="38" name="rc38"/>
            <p:cNvSpPr/>
            <p:nvPr/>
          </p:nvSpPr>
          <p:spPr>
            <a:xfrm>
              <a:off x="2959759" y="2975790"/>
              <a:ext cx="249522" cy="1126906"/>
            </a:xfrm>
            <a:prstGeom prst="rect">
              <a:avLst/>
            </a:prstGeom>
            <a:solidFill>
              <a:srgbClr val="80BD41">
                <a:alpha val="100000"/>
              </a:srgbClr>
            </a:solidFill>
          </p:spPr>
          <p:txBody>
            <a:bodyPr/>
            <a:lstStyle/>
            <a:p/>
          </p:txBody>
        </p:sp>
        <p:sp>
          <p:nvSpPr>
            <p:cNvPr id="39" name="rc39"/>
            <p:cNvSpPr/>
            <p:nvPr/>
          </p:nvSpPr>
          <p:spPr>
            <a:xfrm>
              <a:off x="2959759" y="2950886"/>
              <a:ext cx="249522" cy="24904"/>
            </a:xfrm>
            <a:prstGeom prst="rect">
              <a:avLst/>
            </a:prstGeom>
            <a:solidFill>
              <a:srgbClr val="E2231A">
                <a:alpha val="100000"/>
              </a:srgbClr>
            </a:solidFill>
          </p:spPr>
          <p:txBody>
            <a:bodyPr/>
            <a:lstStyle/>
            <a:p/>
          </p:txBody>
        </p:sp>
        <p:sp>
          <p:nvSpPr>
            <p:cNvPr id="40" name="rc40"/>
            <p:cNvSpPr/>
            <p:nvPr/>
          </p:nvSpPr>
          <p:spPr>
            <a:xfrm>
              <a:off x="3237007" y="2982016"/>
              <a:ext cx="249522" cy="1120680"/>
            </a:xfrm>
            <a:prstGeom prst="rect">
              <a:avLst/>
            </a:prstGeom>
            <a:solidFill>
              <a:srgbClr val="80BD41">
                <a:alpha val="100000"/>
              </a:srgbClr>
            </a:solidFill>
          </p:spPr>
          <p:txBody>
            <a:bodyPr/>
            <a:lstStyle/>
            <a:p/>
          </p:txBody>
        </p:sp>
        <p:sp>
          <p:nvSpPr>
            <p:cNvPr id="41" name="rc41"/>
            <p:cNvSpPr/>
            <p:nvPr/>
          </p:nvSpPr>
          <p:spPr>
            <a:xfrm>
              <a:off x="3237007" y="2957112"/>
              <a:ext cx="249522" cy="24904"/>
            </a:xfrm>
            <a:prstGeom prst="rect">
              <a:avLst/>
            </a:prstGeom>
            <a:solidFill>
              <a:srgbClr val="E2231A">
                <a:alpha val="100000"/>
              </a:srgbClr>
            </a:solidFill>
          </p:spPr>
          <p:txBody>
            <a:bodyPr/>
            <a:lstStyle/>
            <a:p/>
          </p:txBody>
        </p:sp>
        <p:sp>
          <p:nvSpPr>
            <p:cNvPr id="42" name="rc42"/>
            <p:cNvSpPr/>
            <p:nvPr/>
          </p:nvSpPr>
          <p:spPr>
            <a:xfrm>
              <a:off x="3514255" y="2975790"/>
              <a:ext cx="249522" cy="1126906"/>
            </a:xfrm>
            <a:prstGeom prst="rect">
              <a:avLst/>
            </a:prstGeom>
            <a:solidFill>
              <a:srgbClr val="80BD41">
                <a:alpha val="100000"/>
              </a:srgbClr>
            </a:solidFill>
          </p:spPr>
          <p:txBody>
            <a:bodyPr/>
            <a:lstStyle/>
            <a:p/>
          </p:txBody>
        </p:sp>
        <p:sp>
          <p:nvSpPr>
            <p:cNvPr id="43" name="rc43"/>
            <p:cNvSpPr/>
            <p:nvPr/>
          </p:nvSpPr>
          <p:spPr>
            <a:xfrm>
              <a:off x="3514255" y="2963338"/>
              <a:ext cx="249522" cy="12452"/>
            </a:xfrm>
            <a:prstGeom prst="rect">
              <a:avLst/>
            </a:prstGeom>
            <a:solidFill>
              <a:srgbClr val="E2231A">
                <a:alpha val="100000"/>
              </a:srgbClr>
            </a:solidFill>
          </p:spPr>
          <p:txBody>
            <a:bodyPr/>
            <a:lstStyle/>
            <a:p/>
          </p:txBody>
        </p:sp>
        <p:sp>
          <p:nvSpPr>
            <p:cNvPr id="44" name="rc44"/>
            <p:cNvSpPr/>
            <p:nvPr/>
          </p:nvSpPr>
          <p:spPr>
            <a:xfrm>
              <a:off x="3791502" y="2994468"/>
              <a:ext cx="249522" cy="1108228"/>
            </a:xfrm>
            <a:prstGeom prst="rect">
              <a:avLst/>
            </a:prstGeom>
            <a:solidFill>
              <a:srgbClr val="80BD41">
                <a:alpha val="100000"/>
              </a:srgbClr>
            </a:solidFill>
          </p:spPr>
          <p:txBody>
            <a:bodyPr/>
            <a:lstStyle/>
            <a:p/>
          </p:txBody>
        </p:sp>
        <p:sp>
          <p:nvSpPr>
            <p:cNvPr id="45" name="rc45"/>
            <p:cNvSpPr/>
            <p:nvPr/>
          </p:nvSpPr>
          <p:spPr>
            <a:xfrm>
              <a:off x="3791502" y="2969564"/>
              <a:ext cx="249522" cy="24904"/>
            </a:xfrm>
            <a:prstGeom prst="rect">
              <a:avLst/>
            </a:prstGeom>
            <a:solidFill>
              <a:srgbClr val="E2231A">
                <a:alpha val="100000"/>
              </a:srgbClr>
            </a:solidFill>
          </p:spPr>
          <p:txBody>
            <a:bodyPr/>
            <a:lstStyle/>
            <a:p/>
          </p:txBody>
        </p:sp>
        <p:sp>
          <p:nvSpPr>
            <p:cNvPr id="46" name="rc46"/>
            <p:cNvSpPr/>
            <p:nvPr/>
          </p:nvSpPr>
          <p:spPr>
            <a:xfrm>
              <a:off x="4068750" y="3038050"/>
              <a:ext cx="249522" cy="1064646"/>
            </a:xfrm>
            <a:prstGeom prst="rect">
              <a:avLst/>
            </a:prstGeom>
            <a:solidFill>
              <a:srgbClr val="80BD41">
                <a:alpha val="100000"/>
              </a:srgbClr>
            </a:solidFill>
          </p:spPr>
          <p:txBody>
            <a:bodyPr/>
            <a:lstStyle/>
            <a:p/>
          </p:txBody>
        </p:sp>
        <p:sp>
          <p:nvSpPr>
            <p:cNvPr id="47" name="rc47"/>
            <p:cNvSpPr/>
            <p:nvPr/>
          </p:nvSpPr>
          <p:spPr>
            <a:xfrm>
              <a:off x="4068750" y="2982016"/>
              <a:ext cx="249522" cy="56034"/>
            </a:xfrm>
            <a:prstGeom prst="rect">
              <a:avLst/>
            </a:prstGeom>
            <a:solidFill>
              <a:srgbClr val="E2231A">
                <a:alpha val="100000"/>
              </a:srgbClr>
            </a:solidFill>
          </p:spPr>
          <p:txBody>
            <a:bodyPr/>
            <a:lstStyle/>
            <a:p/>
          </p:txBody>
        </p:sp>
        <p:sp>
          <p:nvSpPr>
            <p:cNvPr id="48" name="rc48"/>
            <p:cNvSpPr/>
            <p:nvPr/>
          </p:nvSpPr>
          <p:spPr>
            <a:xfrm>
              <a:off x="4345998" y="3050502"/>
              <a:ext cx="249522" cy="1052194"/>
            </a:xfrm>
            <a:prstGeom prst="rect">
              <a:avLst/>
            </a:prstGeom>
            <a:solidFill>
              <a:srgbClr val="80BD41">
                <a:alpha val="100000"/>
              </a:srgbClr>
            </a:solidFill>
          </p:spPr>
          <p:txBody>
            <a:bodyPr/>
            <a:lstStyle/>
            <a:p/>
          </p:txBody>
        </p:sp>
        <p:sp>
          <p:nvSpPr>
            <p:cNvPr id="49" name="rc49"/>
            <p:cNvSpPr/>
            <p:nvPr/>
          </p:nvSpPr>
          <p:spPr>
            <a:xfrm>
              <a:off x="4345998" y="2994468"/>
              <a:ext cx="249522" cy="56034"/>
            </a:xfrm>
            <a:prstGeom prst="rect">
              <a:avLst/>
            </a:prstGeom>
            <a:solidFill>
              <a:srgbClr val="E2231A">
                <a:alpha val="100000"/>
              </a:srgbClr>
            </a:solidFill>
          </p:spPr>
          <p:txBody>
            <a:bodyPr/>
            <a:lstStyle/>
            <a:p/>
          </p:txBody>
        </p:sp>
        <p:sp>
          <p:nvSpPr>
            <p:cNvPr id="50" name="rc50"/>
            <p:cNvSpPr/>
            <p:nvPr/>
          </p:nvSpPr>
          <p:spPr>
            <a:xfrm>
              <a:off x="4623245" y="3069180"/>
              <a:ext cx="249522" cy="1033516"/>
            </a:xfrm>
            <a:prstGeom prst="rect">
              <a:avLst/>
            </a:prstGeom>
            <a:solidFill>
              <a:srgbClr val="80BD41">
                <a:alpha val="100000"/>
              </a:srgbClr>
            </a:solidFill>
          </p:spPr>
          <p:txBody>
            <a:bodyPr/>
            <a:lstStyle/>
            <a:p/>
          </p:txBody>
        </p:sp>
        <p:sp>
          <p:nvSpPr>
            <p:cNvPr id="51" name="rc51"/>
            <p:cNvSpPr/>
            <p:nvPr/>
          </p:nvSpPr>
          <p:spPr>
            <a:xfrm>
              <a:off x="4623245" y="3000694"/>
              <a:ext cx="249522" cy="68486"/>
            </a:xfrm>
            <a:prstGeom prst="rect">
              <a:avLst/>
            </a:prstGeom>
            <a:solidFill>
              <a:srgbClr val="E2231A">
                <a:alpha val="100000"/>
              </a:srgbClr>
            </a:solidFill>
          </p:spPr>
          <p:txBody>
            <a:bodyPr/>
            <a:lstStyle/>
            <a:p/>
          </p:txBody>
        </p:sp>
        <p:sp>
          <p:nvSpPr>
            <p:cNvPr id="52" name="rc52"/>
            <p:cNvSpPr/>
            <p:nvPr/>
          </p:nvSpPr>
          <p:spPr>
            <a:xfrm>
              <a:off x="4900493" y="3087858"/>
              <a:ext cx="249522" cy="1014838"/>
            </a:xfrm>
            <a:prstGeom prst="rect">
              <a:avLst/>
            </a:prstGeom>
            <a:solidFill>
              <a:srgbClr val="80BD41">
                <a:alpha val="100000"/>
              </a:srgbClr>
            </a:solidFill>
          </p:spPr>
          <p:txBody>
            <a:bodyPr/>
            <a:lstStyle/>
            <a:p/>
          </p:txBody>
        </p:sp>
        <p:sp>
          <p:nvSpPr>
            <p:cNvPr id="53" name="rc53"/>
            <p:cNvSpPr/>
            <p:nvPr/>
          </p:nvSpPr>
          <p:spPr>
            <a:xfrm>
              <a:off x="4900493" y="3025598"/>
              <a:ext cx="249522" cy="62260"/>
            </a:xfrm>
            <a:prstGeom prst="rect">
              <a:avLst/>
            </a:prstGeom>
            <a:solidFill>
              <a:srgbClr val="E2231A">
                <a:alpha val="100000"/>
              </a:srgbClr>
            </a:solidFill>
          </p:spPr>
          <p:txBody>
            <a:bodyPr/>
            <a:lstStyle/>
            <a:p/>
          </p:txBody>
        </p:sp>
        <p:sp>
          <p:nvSpPr>
            <p:cNvPr id="54" name="rc54"/>
            <p:cNvSpPr/>
            <p:nvPr/>
          </p:nvSpPr>
          <p:spPr>
            <a:xfrm>
              <a:off x="5177741" y="3143892"/>
              <a:ext cx="249522" cy="958804"/>
            </a:xfrm>
            <a:prstGeom prst="rect">
              <a:avLst/>
            </a:prstGeom>
            <a:solidFill>
              <a:srgbClr val="80BD41">
                <a:alpha val="100000"/>
              </a:srgbClr>
            </a:solidFill>
          </p:spPr>
          <p:txBody>
            <a:bodyPr/>
            <a:lstStyle/>
            <a:p/>
          </p:txBody>
        </p:sp>
        <p:sp>
          <p:nvSpPr>
            <p:cNvPr id="55" name="rc55"/>
            <p:cNvSpPr/>
            <p:nvPr/>
          </p:nvSpPr>
          <p:spPr>
            <a:xfrm>
              <a:off x="5177741" y="3081632"/>
              <a:ext cx="249522" cy="62260"/>
            </a:xfrm>
            <a:prstGeom prst="rect">
              <a:avLst/>
            </a:prstGeom>
            <a:solidFill>
              <a:srgbClr val="E2231A">
                <a:alpha val="100000"/>
              </a:srgbClr>
            </a:solidFill>
          </p:spPr>
          <p:txBody>
            <a:bodyPr/>
            <a:lstStyle/>
            <a:p/>
          </p:txBody>
        </p:sp>
        <p:sp>
          <p:nvSpPr>
            <p:cNvPr id="56" name="rc56"/>
            <p:cNvSpPr/>
            <p:nvPr/>
          </p:nvSpPr>
          <p:spPr>
            <a:xfrm>
              <a:off x="5454988" y="3131440"/>
              <a:ext cx="249522" cy="971256"/>
            </a:xfrm>
            <a:prstGeom prst="rect">
              <a:avLst/>
            </a:prstGeom>
            <a:solidFill>
              <a:srgbClr val="80BD41">
                <a:alpha val="100000"/>
              </a:srgbClr>
            </a:solidFill>
          </p:spPr>
          <p:txBody>
            <a:bodyPr/>
            <a:lstStyle/>
            <a:p/>
          </p:txBody>
        </p:sp>
        <p:sp>
          <p:nvSpPr>
            <p:cNvPr id="57" name="rc57"/>
            <p:cNvSpPr/>
            <p:nvPr/>
          </p:nvSpPr>
          <p:spPr>
            <a:xfrm>
              <a:off x="5454988" y="3118988"/>
              <a:ext cx="249522" cy="12452"/>
            </a:xfrm>
            <a:prstGeom prst="rect">
              <a:avLst/>
            </a:prstGeom>
            <a:solidFill>
              <a:srgbClr val="E2231A">
                <a:alpha val="100000"/>
              </a:srgbClr>
            </a:solidFill>
          </p:spPr>
          <p:txBody>
            <a:bodyPr/>
            <a:lstStyle/>
            <a:p/>
          </p:txBody>
        </p:sp>
        <p:sp>
          <p:nvSpPr>
            <p:cNvPr id="58" name="rc58"/>
            <p:cNvSpPr/>
            <p:nvPr/>
          </p:nvSpPr>
          <p:spPr>
            <a:xfrm>
              <a:off x="5732236" y="3224830"/>
              <a:ext cx="249522" cy="877866"/>
            </a:xfrm>
            <a:prstGeom prst="rect">
              <a:avLst/>
            </a:prstGeom>
            <a:solidFill>
              <a:srgbClr val="80BD41">
                <a:alpha val="100000"/>
              </a:srgbClr>
            </a:solidFill>
          </p:spPr>
          <p:txBody>
            <a:bodyPr/>
            <a:lstStyle/>
            <a:p/>
          </p:txBody>
        </p:sp>
        <p:sp>
          <p:nvSpPr>
            <p:cNvPr id="59" name="rc59"/>
            <p:cNvSpPr/>
            <p:nvPr/>
          </p:nvSpPr>
          <p:spPr>
            <a:xfrm>
              <a:off x="5732236" y="3181248"/>
              <a:ext cx="249522" cy="43582"/>
            </a:xfrm>
            <a:prstGeom prst="rect">
              <a:avLst/>
            </a:prstGeom>
            <a:solidFill>
              <a:srgbClr val="E2231A">
                <a:alpha val="100000"/>
              </a:srgbClr>
            </a:solidFill>
          </p:spPr>
          <p:txBody>
            <a:bodyPr/>
            <a:lstStyle/>
            <a:p/>
          </p:txBody>
        </p:sp>
        <p:sp>
          <p:nvSpPr>
            <p:cNvPr id="60" name="rc60"/>
            <p:cNvSpPr/>
            <p:nvPr/>
          </p:nvSpPr>
          <p:spPr>
            <a:xfrm>
              <a:off x="6009484" y="3399158"/>
              <a:ext cx="249522" cy="703538"/>
            </a:xfrm>
            <a:prstGeom prst="rect">
              <a:avLst/>
            </a:prstGeom>
            <a:solidFill>
              <a:srgbClr val="80BD41">
                <a:alpha val="100000"/>
              </a:srgbClr>
            </a:solidFill>
          </p:spPr>
          <p:txBody>
            <a:bodyPr/>
            <a:lstStyle/>
            <a:p/>
          </p:txBody>
        </p:sp>
        <p:sp>
          <p:nvSpPr>
            <p:cNvPr id="61" name="rc61"/>
            <p:cNvSpPr/>
            <p:nvPr/>
          </p:nvSpPr>
          <p:spPr>
            <a:xfrm>
              <a:off x="6009484" y="3274638"/>
              <a:ext cx="249522" cy="124520"/>
            </a:xfrm>
            <a:prstGeom prst="rect">
              <a:avLst/>
            </a:prstGeom>
            <a:solidFill>
              <a:srgbClr val="E2231A">
                <a:alpha val="100000"/>
              </a:srgbClr>
            </a:solidFill>
          </p:spPr>
          <p:txBody>
            <a:bodyPr/>
            <a:lstStyle/>
            <a:p/>
          </p:txBody>
        </p:sp>
        <p:sp>
          <p:nvSpPr>
            <p:cNvPr id="62" name="rc62"/>
            <p:cNvSpPr/>
            <p:nvPr/>
          </p:nvSpPr>
          <p:spPr>
            <a:xfrm>
              <a:off x="6286731" y="3361802"/>
              <a:ext cx="249522" cy="740894"/>
            </a:xfrm>
            <a:prstGeom prst="rect">
              <a:avLst/>
            </a:prstGeom>
            <a:solidFill>
              <a:srgbClr val="80BD41">
                <a:alpha val="100000"/>
              </a:srgbClr>
            </a:solidFill>
          </p:spPr>
          <p:txBody>
            <a:bodyPr/>
            <a:lstStyle/>
            <a:p/>
          </p:txBody>
        </p:sp>
        <p:sp>
          <p:nvSpPr>
            <p:cNvPr id="63" name="rc63"/>
            <p:cNvSpPr/>
            <p:nvPr/>
          </p:nvSpPr>
          <p:spPr>
            <a:xfrm>
              <a:off x="6286731" y="3218604"/>
              <a:ext cx="249522" cy="143198"/>
            </a:xfrm>
            <a:prstGeom prst="rect">
              <a:avLst/>
            </a:prstGeom>
            <a:solidFill>
              <a:srgbClr val="E2231A">
                <a:alpha val="100000"/>
              </a:srgbClr>
            </a:solidFill>
          </p:spPr>
          <p:txBody>
            <a:bodyPr/>
            <a:lstStyle/>
            <a:p/>
          </p:txBody>
        </p:sp>
        <p:sp>
          <p:nvSpPr>
            <p:cNvPr id="64" name="rc64"/>
            <p:cNvSpPr/>
            <p:nvPr/>
          </p:nvSpPr>
          <p:spPr>
            <a:xfrm>
              <a:off x="6563979" y="3268412"/>
              <a:ext cx="249522" cy="834284"/>
            </a:xfrm>
            <a:prstGeom prst="rect">
              <a:avLst/>
            </a:prstGeom>
            <a:solidFill>
              <a:srgbClr val="80BD41">
                <a:alpha val="100000"/>
              </a:srgbClr>
            </a:solidFill>
          </p:spPr>
          <p:txBody>
            <a:bodyPr/>
            <a:lstStyle/>
            <a:p/>
          </p:txBody>
        </p:sp>
        <p:sp>
          <p:nvSpPr>
            <p:cNvPr id="65" name="rc65"/>
            <p:cNvSpPr/>
            <p:nvPr/>
          </p:nvSpPr>
          <p:spPr>
            <a:xfrm>
              <a:off x="6563979" y="3212378"/>
              <a:ext cx="249522" cy="56034"/>
            </a:xfrm>
            <a:prstGeom prst="rect">
              <a:avLst/>
            </a:prstGeom>
            <a:solidFill>
              <a:srgbClr val="E2231A">
                <a:alpha val="100000"/>
              </a:srgbClr>
            </a:solidFill>
          </p:spPr>
          <p:txBody>
            <a:bodyPr/>
            <a:lstStyle/>
            <a:p/>
          </p:txBody>
        </p:sp>
        <p:sp>
          <p:nvSpPr>
            <p:cNvPr id="66" name="rc66"/>
            <p:cNvSpPr/>
            <p:nvPr/>
          </p:nvSpPr>
          <p:spPr>
            <a:xfrm>
              <a:off x="6841227" y="3368028"/>
              <a:ext cx="249522" cy="734668"/>
            </a:xfrm>
            <a:prstGeom prst="rect">
              <a:avLst/>
            </a:prstGeom>
            <a:solidFill>
              <a:srgbClr val="80BD41">
                <a:alpha val="100000"/>
              </a:srgbClr>
            </a:solidFill>
          </p:spPr>
          <p:txBody>
            <a:bodyPr/>
            <a:lstStyle/>
            <a:p/>
          </p:txBody>
        </p:sp>
        <p:sp>
          <p:nvSpPr>
            <p:cNvPr id="67" name="rc67"/>
            <p:cNvSpPr/>
            <p:nvPr/>
          </p:nvSpPr>
          <p:spPr>
            <a:xfrm>
              <a:off x="6841227" y="3218604"/>
              <a:ext cx="249522" cy="149424"/>
            </a:xfrm>
            <a:prstGeom prst="rect">
              <a:avLst/>
            </a:prstGeom>
            <a:solidFill>
              <a:srgbClr val="E2231A">
                <a:alpha val="100000"/>
              </a:srgbClr>
            </a:solidFill>
          </p:spPr>
          <p:txBody>
            <a:bodyPr/>
            <a:lstStyle/>
            <a:p/>
          </p:txBody>
        </p:sp>
        <p:sp>
          <p:nvSpPr>
            <p:cNvPr id="68" name="rc68"/>
            <p:cNvSpPr/>
            <p:nvPr/>
          </p:nvSpPr>
          <p:spPr>
            <a:xfrm>
              <a:off x="7118474" y="3492548"/>
              <a:ext cx="249522" cy="610148"/>
            </a:xfrm>
            <a:prstGeom prst="rect">
              <a:avLst/>
            </a:prstGeom>
            <a:solidFill>
              <a:srgbClr val="80BD41">
                <a:alpha val="100000"/>
              </a:srgbClr>
            </a:solidFill>
          </p:spPr>
          <p:txBody>
            <a:bodyPr/>
            <a:lstStyle/>
            <a:p/>
          </p:txBody>
        </p:sp>
        <p:sp>
          <p:nvSpPr>
            <p:cNvPr id="69" name="rc69"/>
            <p:cNvSpPr/>
            <p:nvPr/>
          </p:nvSpPr>
          <p:spPr>
            <a:xfrm>
              <a:off x="7118474" y="3231056"/>
              <a:ext cx="249522" cy="261492"/>
            </a:xfrm>
            <a:prstGeom prst="rect">
              <a:avLst/>
            </a:prstGeom>
            <a:solidFill>
              <a:srgbClr val="E2231A">
                <a:alpha val="100000"/>
              </a:srgbClr>
            </a:solidFill>
          </p:spPr>
          <p:txBody>
            <a:bodyPr/>
            <a:lstStyle/>
            <a:p/>
          </p:txBody>
        </p:sp>
        <p:sp>
          <p:nvSpPr>
            <p:cNvPr id="70" name="rc70"/>
            <p:cNvSpPr/>
            <p:nvPr/>
          </p:nvSpPr>
          <p:spPr>
            <a:xfrm>
              <a:off x="7395722" y="3448966"/>
              <a:ext cx="249522" cy="653730"/>
            </a:xfrm>
            <a:prstGeom prst="rect">
              <a:avLst/>
            </a:prstGeom>
            <a:solidFill>
              <a:srgbClr val="80BD41">
                <a:alpha val="100000"/>
              </a:srgbClr>
            </a:solidFill>
          </p:spPr>
          <p:txBody>
            <a:bodyPr/>
            <a:lstStyle/>
            <a:p/>
          </p:txBody>
        </p:sp>
        <p:sp>
          <p:nvSpPr>
            <p:cNvPr id="71" name="rc71"/>
            <p:cNvSpPr/>
            <p:nvPr/>
          </p:nvSpPr>
          <p:spPr>
            <a:xfrm>
              <a:off x="7395722" y="3243508"/>
              <a:ext cx="249522" cy="205458"/>
            </a:xfrm>
            <a:prstGeom prst="rect">
              <a:avLst/>
            </a:prstGeom>
            <a:solidFill>
              <a:srgbClr val="E2231A">
                <a:alpha val="100000"/>
              </a:srgbClr>
            </a:solidFill>
          </p:spPr>
          <p:txBody>
            <a:bodyPr/>
            <a:lstStyle/>
            <a:p/>
          </p:txBody>
        </p:sp>
        <p:sp>
          <p:nvSpPr>
            <p:cNvPr id="72" name="rc72"/>
            <p:cNvSpPr/>
            <p:nvPr/>
          </p:nvSpPr>
          <p:spPr>
            <a:xfrm>
              <a:off x="7672970" y="3411610"/>
              <a:ext cx="249522" cy="691086"/>
            </a:xfrm>
            <a:prstGeom prst="rect">
              <a:avLst/>
            </a:prstGeom>
            <a:solidFill>
              <a:srgbClr val="80BD41">
                <a:alpha val="100000"/>
              </a:srgbClr>
            </a:solidFill>
          </p:spPr>
          <p:txBody>
            <a:bodyPr/>
            <a:lstStyle/>
            <a:p/>
          </p:txBody>
        </p:sp>
        <p:sp>
          <p:nvSpPr>
            <p:cNvPr id="73" name="rc73"/>
            <p:cNvSpPr/>
            <p:nvPr/>
          </p:nvSpPr>
          <p:spPr>
            <a:xfrm>
              <a:off x="7672970" y="3262186"/>
              <a:ext cx="249522" cy="149424"/>
            </a:xfrm>
            <a:prstGeom prst="rect">
              <a:avLst/>
            </a:prstGeom>
            <a:solidFill>
              <a:srgbClr val="E2231A">
                <a:alpha val="100000"/>
              </a:srgbClr>
            </a:solidFill>
          </p:spPr>
          <p:txBody>
            <a:bodyPr/>
            <a:lstStyle/>
            <a:p/>
          </p:txBody>
        </p:sp>
        <p:sp>
          <p:nvSpPr>
            <p:cNvPr id="74" name="rc74"/>
            <p:cNvSpPr/>
            <p:nvPr/>
          </p:nvSpPr>
          <p:spPr>
            <a:xfrm>
              <a:off x="7950217" y="3417836"/>
              <a:ext cx="249522" cy="684860"/>
            </a:xfrm>
            <a:prstGeom prst="rect">
              <a:avLst/>
            </a:prstGeom>
            <a:solidFill>
              <a:srgbClr val="80BD41">
                <a:alpha val="100000"/>
              </a:srgbClr>
            </a:solidFill>
          </p:spPr>
          <p:txBody>
            <a:bodyPr/>
            <a:lstStyle/>
            <a:p/>
          </p:txBody>
        </p:sp>
        <p:sp>
          <p:nvSpPr>
            <p:cNvPr id="75" name="rc75"/>
            <p:cNvSpPr/>
            <p:nvPr/>
          </p:nvSpPr>
          <p:spPr>
            <a:xfrm>
              <a:off x="7950217" y="3274638"/>
              <a:ext cx="249522" cy="143198"/>
            </a:xfrm>
            <a:prstGeom prst="rect">
              <a:avLst/>
            </a:prstGeom>
            <a:solidFill>
              <a:srgbClr val="E2231A">
                <a:alpha val="100000"/>
              </a:srgbClr>
            </a:solidFill>
          </p:spPr>
          <p:txBody>
            <a:bodyPr/>
            <a:lstStyle/>
            <a:p/>
          </p:txBody>
        </p:sp>
        <p:sp>
          <p:nvSpPr>
            <p:cNvPr id="76" name="pl76"/>
            <p:cNvSpPr/>
            <p:nvPr/>
          </p:nvSpPr>
          <p:spPr>
            <a:xfrm>
              <a:off x="1421035" y="1236556"/>
              <a:ext cx="6653943" cy="839576"/>
            </a:xfrm>
            <a:custGeom>
              <a:avLst/>
              <a:pathLst>
                <a:path w="6653943" h="839576">
                  <a:moveTo>
                    <a:pt x="0" y="202656"/>
                  </a:moveTo>
                  <a:lnTo>
                    <a:pt x="277247" y="0"/>
                  </a:lnTo>
                  <a:lnTo>
                    <a:pt x="554495" y="86852"/>
                  </a:lnTo>
                  <a:lnTo>
                    <a:pt x="831742" y="0"/>
                  </a:lnTo>
                  <a:lnTo>
                    <a:pt x="1108990" y="723773"/>
                  </a:lnTo>
                  <a:lnTo>
                    <a:pt x="1386238" y="0"/>
                  </a:lnTo>
                  <a:lnTo>
                    <a:pt x="1663485" y="28950"/>
                  </a:lnTo>
                  <a:lnTo>
                    <a:pt x="1940733" y="28950"/>
                  </a:lnTo>
                  <a:lnTo>
                    <a:pt x="2217981" y="0"/>
                  </a:lnTo>
                  <a:lnTo>
                    <a:pt x="2495228" y="28950"/>
                  </a:lnTo>
                  <a:lnTo>
                    <a:pt x="2772476" y="115803"/>
                  </a:lnTo>
                  <a:lnTo>
                    <a:pt x="3049724" y="115803"/>
                  </a:lnTo>
                  <a:lnTo>
                    <a:pt x="3326971" y="144754"/>
                  </a:lnTo>
                  <a:lnTo>
                    <a:pt x="3604219" y="144754"/>
                  </a:lnTo>
                  <a:lnTo>
                    <a:pt x="3881467" y="144754"/>
                  </a:lnTo>
                  <a:lnTo>
                    <a:pt x="4158714" y="0"/>
                  </a:lnTo>
                  <a:lnTo>
                    <a:pt x="4435962" y="115803"/>
                  </a:lnTo>
                  <a:lnTo>
                    <a:pt x="4713210" y="405312"/>
                  </a:lnTo>
                  <a:lnTo>
                    <a:pt x="4990457" y="434263"/>
                  </a:lnTo>
                  <a:lnTo>
                    <a:pt x="5267705" y="144754"/>
                  </a:lnTo>
                  <a:lnTo>
                    <a:pt x="5544953" y="463214"/>
                  </a:lnTo>
                  <a:lnTo>
                    <a:pt x="5822200" y="839576"/>
                  </a:lnTo>
                  <a:lnTo>
                    <a:pt x="6099448" y="665871"/>
                  </a:lnTo>
                  <a:lnTo>
                    <a:pt x="6376696" y="492165"/>
                  </a:lnTo>
                  <a:lnTo>
                    <a:pt x="6653943" y="463214"/>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6" name="tx86"/>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7" name="tx87"/>
            <p:cNvSpPr/>
            <p:nvPr/>
          </p:nvSpPr>
          <p:spPr>
            <a:xfrm>
              <a:off x="1355732" y="28087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8" name="tx88"/>
            <p:cNvSpPr/>
            <p:nvPr/>
          </p:nvSpPr>
          <p:spPr>
            <a:xfrm>
              <a:off x="2741971" y="281496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9" name="tx89"/>
            <p:cNvSpPr/>
            <p:nvPr/>
          </p:nvSpPr>
          <p:spPr>
            <a:xfrm>
              <a:off x="4128209" y="28460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a:t>
              </a:r>
            </a:p>
          </p:txBody>
        </p:sp>
        <p:sp>
          <p:nvSpPr>
            <p:cNvPr id="90" name="tx90"/>
            <p:cNvSpPr/>
            <p:nvPr/>
          </p:nvSpPr>
          <p:spPr>
            <a:xfrm>
              <a:off x="5514447" y="29892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91" name="tx91"/>
            <p:cNvSpPr/>
            <p:nvPr/>
          </p:nvSpPr>
          <p:spPr>
            <a:xfrm>
              <a:off x="6623438" y="30775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2" name="tx92"/>
            <p:cNvSpPr/>
            <p:nvPr/>
          </p:nvSpPr>
          <p:spPr>
            <a:xfrm>
              <a:off x="6900686" y="308382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3" name="tx93"/>
            <p:cNvSpPr/>
            <p:nvPr/>
          </p:nvSpPr>
          <p:spPr>
            <a:xfrm>
              <a:off x="7177933" y="309627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4" name="tx94"/>
            <p:cNvSpPr/>
            <p:nvPr/>
          </p:nvSpPr>
          <p:spPr>
            <a:xfrm>
              <a:off x="7455181" y="310872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5" name="tx95"/>
            <p:cNvSpPr/>
            <p:nvPr/>
          </p:nvSpPr>
          <p:spPr>
            <a:xfrm>
              <a:off x="7732429" y="312740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a:t>
              </a:r>
            </a:p>
          </p:txBody>
        </p:sp>
        <p:sp>
          <p:nvSpPr>
            <p:cNvPr id="96" name="tx96"/>
            <p:cNvSpPr/>
            <p:nvPr/>
          </p:nvSpPr>
          <p:spPr>
            <a:xfrm>
              <a:off x="8009676" y="313866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a:t>
              </a:r>
            </a:p>
          </p:txBody>
        </p:sp>
        <p:sp>
          <p:nvSpPr>
            <p:cNvPr id="97" name="pl97"/>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55732" y="35364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8" name="tx108"/>
            <p:cNvSpPr/>
            <p:nvPr/>
          </p:nvSpPr>
          <p:spPr>
            <a:xfrm>
              <a:off x="1367476" y="295745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41971" y="34979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0" name="tx110"/>
            <p:cNvSpPr/>
            <p:nvPr/>
          </p:nvSpPr>
          <p:spPr>
            <a:xfrm>
              <a:off x="2753715" y="292321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28209" y="35364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2" name="tx112"/>
            <p:cNvSpPr/>
            <p:nvPr/>
          </p:nvSpPr>
          <p:spPr>
            <a:xfrm>
              <a:off x="4139953" y="29761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14447" y="358202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4" name="tx114"/>
            <p:cNvSpPr/>
            <p:nvPr/>
          </p:nvSpPr>
          <p:spPr>
            <a:xfrm>
              <a:off x="5526191" y="30913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65046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6" name="tx116"/>
            <p:cNvSpPr/>
            <p:nvPr/>
          </p:nvSpPr>
          <p:spPr>
            <a:xfrm>
              <a:off x="6635182" y="32064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70146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8" name="tx118"/>
            <p:cNvSpPr/>
            <p:nvPr/>
          </p:nvSpPr>
          <p:spPr>
            <a:xfrm>
              <a:off x="6912430" y="32594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89677" y="37637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189677" y="332790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94358" y="374193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22" name="tx122"/>
            <p:cNvSpPr/>
            <p:nvPr/>
          </p:nvSpPr>
          <p:spPr>
            <a:xfrm>
              <a:off x="7466925" y="33123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7232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4" name="tx124"/>
            <p:cNvSpPr/>
            <p:nvPr/>
          </p:nvSpPr>
          <p:spPr>
            <a:xfrm>
              <a:off x="7744173" y="330299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7263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6" name="tx126"/>
            <p:cNvSpPr/>
            <p:nvPr/>
          </p:nvSpPr>
          <p:spPr>
            <a:xfrm>
              <a:off x="8021420" y="33123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2968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9" name="tx129"/>
            <p:cNvSpPr/>
            <p:nvPr/>
          </p:nvSpPr>
          <p:spPr>
            <a:xfrm>
              <a:off x="810775" y="280708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810775" y="218271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1" name="tx131"/>
            <p:cNvSpPr/>
            <p:nvPr/>
          </p:nvSpPr>
          <p:spPr>
            <a:xfrm>
              <a:off x="810775" y="156229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2" name="tx132"/>
            <p:cNvSpPr/>
            <p:nvPr/>
          </p:nvSpPr>
          <p:spPr>
            <a:xfrm>
              <a:off x="810775" y="9393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0204"/>
              <a:ext cx="154723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Grenada, 2000-2024</a:t>
              </a:r>
            </a:p>
          </p:txBody>
        </p:sp>
        <p:sp>
          <p:nvSpPr>
            <p:cNvPr id="158" name="pl158"/>
            <p:cNvSpPr/>
            <p:nvPr/>
          </p:nvSpPr>
          <p:spPr>
            <a:xfrm>
              <a:off x="24457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474455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70434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35951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8939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19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6160936" cy="167191"/>
            </a:xfrm>
            <a:prstGeom prst="rect">
              <a:avLst/>
            </a:prstGeom>
            <a:solidFill>
              <a:srgbClr val="80BD41">
                <a:alpha val="100000"/>
              </a:srgbClr>
            </a:solidFill>
          </p:spPr>
          <p:txBody>
            <a:bodyPr/>
            <a:lstStyle/>
            <a:p/>
          </p:txBody>
        </p:sp>
        <p:sp>
          <p:nvSpPr>
            <p:cNvPr id="169" name="rc169"/>
            <p:cNvSpPr/>
            <p:nvPr/>
          </p:nvSpPr>
          <p:spPr>
            <a:xfrm>
              <a:off x="7457209" y="5889059"/>
              <a:ext cx="413794" cy="167191"/>
            </a:xfrm>
            <a:prstGeom prst="rect">
              <a:avLst/>
            </a:prstGeom>
            <a:solidFill>
              <a:srgbClr val="E2231A">
                <a:alpha val="100000"/>
              </a:srgbClr>
            </a:solidFill>
          </p:spPr>
          <p:txBody>
            <a:bodyPr/>
            <a:lstStyle/>
            <a:p/>
          </p:txBody>
        </p:sp>
        <p:sp>
          <p:nvSpPr>
            <p:cNvPr id="170" name="rc170"/>
            <p:cNvSpPr/>
            <p:nvPr/>
          </p:nvSpPr>
          <p:spPr>
            <a:xfrm>
              <a:off x="1296273" y="5680069"/>
              <a:ext cx="5103461" cy="167191"/>
            </a:xfrm>
            <a:prstGeom prst="rect">
              <a:avLst/>
            </a:prstGeom>
            <a:solidFill>
              <a:srgbClr val="80BD41">
                <a:alpha val="100000"/>
              </a:srgbClr>
            </a:solidFill>
          </p:spPr>
          <p:txBody>
            <a:bodyPr/>
            <a:lstStyle/>
            <a:p/>
          </p:txBody>
        </p:sp>
        <p:sp>
          <p:nvSpPr>
            <p:cNvPr id="171" name="rc171"/>
            <p:cNvSpPr/>
            <p:nvPr/>
          </p:nvSpPr>
          <p:spPr>
            <a:xfrm>
              <a:off x="6399735" y="5680069"/>
              <a:ext cx="1103451" cy="167191"/>
            </a:xfrm>
            <a:prstGeom prst="rect">
              <a:avLst/>
            </a:prstGeom>
            <a:solidFill>
              <a:srgbClr val="E2231A">
                <a:alpha val="100000"/>
              </a:srgbClr>
            </a:solidFill>
          </p:spPr>
          <p:txBody>
            <a:bodyPr/>
            <a:lstStyle/>
            <a:p/>
          </p:txBody>
        </p:sp>
        <p:sp>
          <p:nvSpPr>
            <p:cNvPr id="172" name="rc172"/>
            <p:cNvSpPr/>
            <p:nvPr/>
          </p:nvSpPr>
          <p:spPr>
            <a:xfrm>
              <a:off x="1296273" y="5471080"/>
              <a:ext cx="5057484" cy="167191"/>
            </a:xfrm>
            <a:prstGeom prst="rect">
              <a:avLst/>
            </a:prstGeom>
            <a:solidFill>
              <a:srgbClr val="80BD41">
                <a:alpha val="100000"/>
              </a:srgbClr>
            </a:solidFill>
          </p:spPr>
          <p:txBody>
            <a:bodyPr/>
            <a:lstStyle/>
            <a:p/>
          </p:txBody>
        </p:sp>
        <p:sp>
          <p:nvSpPr>
            <p:cNvPr id="173" name="rc173"/>
            <p:cNvSpPr/>
            <p:nvPr/>
          </p:nvSpPr>
          <p:spPr>
            <a:xfrm>
              <a:off x="6353758" y="5471080"/>
              <a:ext cx="1057474" cy="167191"/>
            </a:xfrm>
            <a:prstGeom prst="rect">
              <a:avLst/>
            </a:prstGeom>
            <a:solidFill>
              <a:srgbClr val="E2231A">
                <a:alpha val="100000"/>
              </a:srgbClr>
            </a:solidFill>
          </p:spPr>
          <p:txBody>
            <a:bodyPr/>
            <a:lstStyle/>
            <a:p/>
          </p:txBody>
        </p:sp>
        <p:sp>
          <p:nvSpPr>
            <p:cNvPr id="174" name="tx174"/>
            <p:cNvSpPr/>
            <p:nvPr/>
          </p:nvSpPr>
          <p:spPr>
            <a:xfrm>
              <a:off x="8119368"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5" name="tx175"/>
            <p:cNvSpPr/>
            <p:nvPr/>
          </p:nvSpPr>
          <p:spPr>
            <a:xfrm>
              <a:off x="7733160" y="572194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76" name="tx176"/>
            <p:cNvSpPr/>
            <p:nvPr/>
          </p:nvSpPr>
          <p:spPr>
            <a:xfrm>
              <a:off x="7636608" y="551148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77" name="tx177"/>
            <p:cNvSpPr/>
            <p:nvPr/>
          </p:nvSpPr>
          <p:spPr>
            <a:xfrm>
              <a:off x="430139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78" name="tx178"/>
            <p:cNvSpPr/>
            <p:nvPr/>
          </p:nvSpPr>
          <p:spPr>
            <a:xfrm>
              <a:off x="7602308"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9" name="tx179"/>
            <p:cNvSpPr/>
            <p:nvPr/>
          </p:nvSpPr>
          <p:spPr>
            <a:xfrm>
              <a:off x="3772655"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0" name="tx180"/>
            <p:cNvSpPr/>
            <p:nvPr/>
          </p:nvSpPr>
          <p:spPr>
            <a:xfrm>
              <a:off x="6889663"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3749667"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2" name="tx182"/>
            <p:cNvSpPr/>
            <p:nvPr/>
          </p:nvSpPr>
          <p:spPr>
            <a:xfrm>
              <a:off x="6820697"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7" name="tx187"/>
            <p:cNvSpPr/>
            <p:nvPr/>
          </p:nvSpPr>
          <p:spPr>
            <a:xfrm>
              <a:off x="349802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88" name="tx188"/>
            <p:cNvSpPr/>
            <p:nvPr/>
          </p:nvSpPr>
          <p:spPr>
            <a:xfrm>
              <a:off x="579688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9" name="tx189"/>
            <p:cNvSpPr/>
            <p:nvPr/>
          </p:nvSpPr>
          <p:spPr>
            <a:xfrm>
              <a:off x="8095743"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(83%) was lower than in 2019 (94%).
The number of children vaccinated with MCV1 decreased 18% compared to in 2019.
The number of surviving infants decreased approximately 7%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6328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165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3664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8992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14320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045998"/>
              <a:ext cx="3520101" cy="1320484"/>
            </a:xfrm>
            <a:custGeom>
              <a:avLst/>
              <a:pathLst>
                <a:path w="3520101" h="1320484">
                  <a:moveTo>
                    <a:pt x="0" y="1027043"/>
                  </a:moveTo>
                  <a:lnTo>
                    <a:pt x="146670" y="1027043"/>
                  </a:lnTo>
                  <a:lnTo>
                    <a:pt x="293341" y="1173763"/>
                  </a:lnTo>
                  <a:lnTo>
                    <a:pt x="440012" y="1027043"/>
                  </a:lnTo>
                  <a:lnTo>
                    <a:pt x="586683" y="586881"/>
                  </a:lnTo>
                  <a:lnTo>
                    <a:pt x="733354" y="1320484"/>
                  </a:lnTo>
                  <a:lnTo>
                    <a:pt x="880025" y="440161"/>
                  </a:lnTo>
                  <a:lnTo>
                    <a:pt x="1026696" y="1027043"/>
                  </a:lnTo>
                  <a:lnTo>
                    <a:pt x="1173367" y="1320484"/>
                  </a:lnTo>
                  <a:lnTo>
                    <a:pt x="1320038" y="1320484"/>
                  </a:lnTo>
                  <a:lnTo>
                    <a:pt x="1466709" y="1027043"/>
                  </a:lnTo>
                  <a:lnTo>
                    <a:pt x="1613379" y="880322"/>
                  </a:lnTo>
                  <a:lnTo>
                    <a:pt x="1760050" y="1027043"/>
                  </a:lnTo>
                  <a:lnTo>
                    <a:pt x="1906721" y="1027043"/>
                  </a:lnTo>
                  <a:lnTo>
                    <a:pt x="2053392" y="1320484"/>
                  </a:lnTo>
                  <a:lnTo>
                    <a:pt x="2200063" y="1027043"/>
                  </a:lnTo>
                  <a:lnTo>
                    <a:pt x="2346734" y="1027043"/>
                  </a:lnTo>
                  <a:lnTo>
                    <a:pt x="2493405" y="1027043"/>
                  </a:lnTo>
                  <a:lnTo>
                    <a:pt x="2640076" y="1173763"/>
                  </a:lnTo>
                  <a:lnTo>
                    <a:pt x="2786747" y="1320484"/>
                  </a:lnTo>
                  <a:lnTo>
                    <a:pt x="2933418" y="0"/>
                  </a:lnTo>
                  <a:lnTo>
                    <a:pt x="3080089" y="146720"/>
                  </a:lnTo>
                  <a:lnTo>
                    <a:pt x="3226759" y="1027043"/>
                  </a:lnTo>
                  <a:lnTo>
                    <a:pt x="3373430" y="293440"/>
                  </a:lnTo>
                  <a:lnTo>
                    <a:pt x="3520101" y="1320484"/>
                  </a:lnTo>
                </a:path>
              </a:pathLst>
            </a:custGeom>
            <a:ln w="27101" cap="flat">
              <a:solidFill>
                <a:srgbClr val="0058AB">
                  <a:alpha val="80000"/>
                </a:srgbClr>
              </a:solidFill>
              <a:prstDash val="solid"/>
              <a:round/>
            </a:ln>
          </p:spPr>
          <p:txBody>
            <a:bodyPr/>
            <a:lstStyle/>
            <a:p/>
          </p:txBody>
        </p:sp>
        <p:sp>
          <p:nvSpPr>
            <p:cNvPr id="19" name="pl19"/>
            <p:cNvSpPr/>
            <p:nvPr/>
          </p:nvSpPr>
          <p:spPr>
            <a:xfrm>
              <a:off x="943464" y="2459116"/>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2899277"/>
              <a:ext cx="3520101" cy="1173763"/>
            </a:xfrm>
            <a:custGeom>
              <a:avLst/>
              <a:pathLst>
                <a:path w="3520101" h="1173763">
                  <a:moveTo>
                    <a:pt x="0" y="586881"/>
                  </a:moveTo>
                  <a:lnTo>
                    <a:pt x="146670" y="733602"/>
                  </a:lnTo>
                  <a:lnTo>
                    <a:pt x="293341" y="733602"/>
                  </a:lnTo>
                  <a:lnTo>
                    <a:pt x="440012" y="880322"/>
                  </a:lnTo>
                  <a:lnTo>
                    <a:pt x="586683" y="1027043"/>
                  </a:lnTo>
                  <a:lnTo>
                    <a:pt x="733354" y="880322"/>
                  </a:lnTo>
                  <a:lnTo>
                    <a:pt x="880025" y="1027043"/>
                  </a:lnTo>
                  <a:lnTo>
                    <a:pt x="1026696" y="1173763"/>
                  </a:lnTo>
                  <a:lnTo>
                    <a:pt x="1173367" y="733602"/>
                  </a:lnTo>
                  <a:lnTo>
                    <a:pt x="1320038" y="1027043"/>
                  </a:lnTo>
                  <a:lnTo>
                    <a:pt x="1466709" y="1027043"/>
                  </a:lnTo>
                  <a:lnTo>
                    <a:pt x="1613379" y="880322"/>
                  </a:lnTo>
                  <a:lnTo>
                    <a:pt x="1760050" y="1027043"/>
                  </a:lnTo>
                  <a:lnTo>
                    <a:pt x="1906721" y="880322"/>
                  </a:lnTo>
                  <a:lnTo>
                    <a:pt x="2053392" y="440161"/>
                  </a:lnTo>
                  <a:lnTo>
                    <a:pt x="2200063" y="440161"/>
                  </a:lnTo>
                  <a:lnTo>
                    <a:pt x="2346734" y="586881"/>
                  </a:lnTo>
                  <a:lnTo>
                    <a:pt x="2493405" y="146720"/>
                  </a:lnTo>
                  <a:lnTo>
                    <a:pt x="2640076" y="733602"/>
                  </a:lnTo>
                  <a:lnTo>
                    <a:pt x="2786747" y="440161"/>
                  </a:lnTo>
                  <a:lnTo>
                    <a:pt x="2933418" y="0"/>
                  </a:lnTo>
                  <a:lnTo>
                    <a:pt x="3080089" y="146720"/>
                  </a:lnTo>
                  <a:lnTo>
                    <a:pt x="3226759" y="146720"/>
                  </a:lnTo>
                  <a:lnTo>
                    <a:pt x="3373430" y="733602"/>
                  </a:lnTo>
                  <a:lnTo>
                    <a:pt x="3520101" y="880322"/>
                  </a:lnTo>
                </a:path>
              </a:pathLst>
            </a:custGeom>
            <a:ln w="27101" cap="flat">
              <a:solidFill>
                <a:srgbClr val="00833D">
                  <a:alpha val="80000"/>
                </a:srgbClr>
              </a:solidFill>
              <a:prstDash val="solid"/>
              <a:round/>
            </a:ln>
          </p:spPr>
          <p:txBody>
            <a:bodyPr/>
            <a:lstStyle/>
            <a:p/>
          </p:txBody>
        </p:sp>
        <p:sp>
          <p:nvSpPr>
            <p:cNvPr id="21" name="pl21"/>
            <p:cNvSpPr/>
            <p:nvPr/>
          </p:nvSpPr>
          <p:spPr>
            <a:xfrm>
              <a:off x="943464" y="3045998"/>
              <a:ext cx="3520101" cy="1320484"/>
            </a:xfrm>
            <a:custGeom>
              <a:avLst/>
              <a:pathLst>
                <a:path w="3520101" h="1320484">
                  <a:moveTo>
                    <a:pt x="0" y="1027043"/>
                  </a:moveTo>
                  <a:lnTo>
                    <a:pt x="146670" y="1027043"/>
                  </a:lnTo>
                  <a:lnTo>
                    <a:pt x="293341" y="1173763"/>
                  </a:lnTo>
                  <a:lnTo>
                    <a:pt x="440012" y="1027043"/>
                  </a:lnTo>
                  <a:lnTo>
                    <a:pt x="586683" y="586881"/>
                  </a:lnTo>
                  <a:lnTo>
                    <a:pt x="733354" y="1320484"/>
                  </a:lnTo>
                  <a:lnTo>
                    <a:pt x="880025" y="440161"/>
                  </a:lnTo>
                  <a:lnTo>
                    <a:pt x="1026696" y="1027043"/>
                  </a:lnTo>
                  <a:lnTo>
                    <a:pt x="1173367" y="1320484"/>
                  </a:lnTo>
                  <a:lnTo>
                    <a:pt x="1320038" y="1320484"/>
                  </a:lnTo>
                  <a:lnTo>
                    <a:pt x="1466709" y="1027043"/>
                  </a:lnTo>
                  <a:lnTo>
                    <a:pt x="1613379" y="880322"/>
                  </a:lnTo>
                  <a:lnTo>
                    <a:pt x="1760050" y="1027043"/>
                  </a:lnTo>
                  <a:lnTo>
                    <a:pt x="1906721" y="1027043"/>
                  </a:lnTo>
                  <a:lnTo>
                    <a:pt x="2053392" y="1320484"/>
                  </a:lnTo>
                  <a:lnTo>
                    <a:pt x="2200063" y="1027043"/>
                  </a:lnTo>
                  <a:lnTo>
                    <a:pt x="2346734" y="1027043"/>
                  </a:lnTo>
                  <a:lnTo>
                    <a:pt x="2493405" y="1027043"/>
                  </a:lnTo>
                  <a:lnTo>
                    <a:pt x="2640076" y="1173763"/>
                  </a:lnTo>
                  <a:lnTo>
                    <a:pt x="2786747" y="1320484"/>
                  </a:lnTo>
                  <a:lnTo>
                    <a:pt x="2933418" y="0"/>
                  </a:lnTo>
                  <a:lnTo>
                    <a:pt x="3080089" y="146720"/>
                  </a:lnTo>
                  <a:lnTo>
                    <a:pt x="3226759" y="1027043"/>
                  </a:lnTo>
                  <a:lnTo>
                    <a:pt x="3373430" y="293440"/>
                  </a:lnTo>
                  <a:lnTo>
                    <a:pt x="3520101" y="1320484"/>
                  </a:lnTo>
                </a:path>
              </a:pathLst>
            </a:custGeom>
            <a:ln w="43362" cap="flat">
              <a:solidFill>
                <a:srgbClr val="000000">
                  <a:alpha val="100000"/>
                </a:srgbClr>
              </a:solidFill>
              <a:prstDash val="solid"/>
              <a:round/>
            </a:ln>
          </p:spPr>
          <p:txBody>
            <a:bodyPr/>
            <a:lstStyle/>
            <a:p/>
          </p:txBody>
        </p:sp>
        <p:sp>
          <p:nvSpPr>
            <p:cNvPr id="22" name="pl22"/>
            <p:cNvSpPr/>
            <p:nvPr/>
          </p:nvSpPr>
          <p:spPr>
            <a:xfrm>
              <a:off x="943464" y="3045998"/>
              <a:ext cx="3520101" cy="1320484"/>
            </a:xfrm>
            <a:custGeom>
              <a:avLst/>
              <a:pathLst>
                <a:path w="3520101" h="1320484">
                  <a:moveTo>
                    <a:pt x="0" y="1027043"/>
                  </a:moveTo>
                  <a:lnTo>
                    <a:pt x="146670" y="1027043"/>
                  </a:lnTo>
                  <a:lnTo>
                    <a:pt x="293341" y="1173763"/>
                  </a:lnTo>
                  <a:lnTo>
                    <a:pt x="440012" y="1027043"/>
                  </a:lnTo>
                  <a:lnTo>
                    <a:pt x="586683" y="586881"/>
                  </a:lnTo>
                  <a:lnTo>
                    <a:pt x="733354" y="1320484"/>
                  </a:lnTo>
                  <a:lnTo>
                    <a:pt x="880025" y="440161"/>
                  </a:lnTo>
                  <a:lnTo>
                    <a:pt x="1026696" y="1027043"/>
                  </a:lnTo>
                  <a:lnTo>
                    <a:pt x="1173367" y="1320484"/>
                  </a:lnTo>
                  <a:lnTo>
                    <a:pt x="1320038" y="1320484"/>
                  </a:lnTo>
                  <a:lnTo>
                    <a:pt x="1466709" y="1027043"/>
                  </a:lnTo>
                  <a:lnTo>
                    <a:pt x="1613379" y="880322"/>
                  </a:lnTo>
                  <a:lnTo>
                    <a:pt x="1760050" y="1027043"/>
                  </a:lnTo>
                  <a:lnTo>
                    <a:pt x="1906721" y="1027043"/>
                  </a:lnTo>
                  <a:lnTo>
                    <a:pt x="2053392" y="1320484"/>
                  </a:lnTo>
                  <a:lnTo>
                    <a:pt x="2200063" y="1027043"/>
                  </a:lnTo>
                  <a:lnTo>
                    <a:pt x="2346734" y="1027043"/>
                  </a:lnTo>
                  <a:lnTo>
                    <a:pt x="2493405" y="1027043"/>
                  </a:lnTo>
                  <a:lnTo>
                    <a:pt x="2640076" y="1173763"/>
                  </a:lnTo>
                  <a:lnTo>
                    <a:pt x="2786747" y="1320484"/>
                  </a:lnTo>
                  <a:lnTo>
                    <a:pt x="2933418" y="0"/>
                  </a:lnTo>
                  <a:lnTo>
                    <a:pt x="3080089" y="146720"/>
                  </a:lnTo>
                  <a:lnTo>
                    <a:pt x="3226759" y="1027043"/>
                  </a:lnTo>
                  <a:lnTo>
                    <a:pt x="3373430" y="293440"/>
                  </a:lnTo>
                  <a:lnTo>
                    <a:pt x="3520101" y="1320484"/>
                  </a:lnTo>
                </a:path>
              </a:pathLst>
            </a:custGeom>
            <a:ln w="27101" cap="flat">
              <a:solidFill>
                <a:srgbClr val="0058AB">
                  <a:alpha val="100000"/>
                </a:srgbClr>
              </a:solidFill>
              <a:prstDash val="solid"/>
              <a:round/>
            </a:ln>
          </p:spPr>
          <p:txBody>
            <a:bodyPr/>
            <a:lstStyle/>
            <a:p/>
          </p:txBody>
        </p:sp>
        <p:sp>
          <p:nvSpPr>
            <p:cNvPr id="23" name="pl23"/>
            <p:cNvSpPr/>
            <p:nvPr/>
          </p:nvSpPr>
          <p:spPr>
            <a:xfrm>
              <a:off x="767459" y="436648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632880"/>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5963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3" name="pg33"/>
            <p:cNvSpPr/>
            <p:nvPr/>
          </p:nvSpPr>
          <p:spPr>
            <a:xfrm>
              <a:off x="1618330"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8885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351684"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5963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35663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59637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671722"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8885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286400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3" name="pg43"/>
            <p:cNvSpPr/>
            <p:nvPr/>
          </p:nvSpPr>
          <p:spPr>
            <a:xfrm>
              <a:off x="4405077"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8885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5938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7408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7" name="tx47"/>
            <p:cNvSpPr/>
            <p:nvPr/>
          </p:nvSpPr>
          <p:spPr>
            <a:xfrm>
              <a:off x="641260" y="43238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856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3894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56224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56224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46453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2698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29341" y="6100844"/>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63" name="tx63"/>
            <p:cNvSpPr/>
            <p:nvPr/>
          </p:nvSpPr>
          <p:spPr>
            <a:xfrm>
              <a:off x="273163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94086"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63288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2165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36648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8992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14320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872234"/>
              <a:ext cx="3520101" cy="3227850"/>
            </a:xfrm>
            <a:custGeom>
              <a:avLst/>
              <a:pathLst>
                <a:path w="3520101" h="3227850">
                  <a:moveTo>
                    <a:pt x="0" y="1467204"/>
                  </a:moveTo>
                  <a:lnTo>
                    <a:pt x="146670" y="2640968"/>
                  </a:lnTo>
                  <a:lnTo>
                    <a:pt x="293341" y="2054086"/>
                  </a:lnTo>
                  <a:lnTo>
                    <a:pt x="440012" y="2494248"/>
                  </a:lnTo>
                  <a:lnTo>
                    <a:pt x="586683" y="293440"/>
                  </a:lnTo>
                  <a:lnTo>
                    <a:pt x="733354" y="2494248"/>
                  </a:lnTo>
                  <a:lnTo>
                    <a:pt x="880025" y="2640968"/>
                  </a:lnTo>
                  <a:lnTo>
                    <a:pt x="1026696" y="2494248"/>
                  </a:lnTo>
                  <a:lnTo>
                    <a:pt x="1173367" y="2494248"/>
                  </a:lnTo>
                  <a:lnTo>
                    <a:pt x="1320038" y="2347527"/>
                  </a:lnTo>
                  <a:lnTo>
                    <a:pt x="1466709" y="1907366"/>
                  </a:lnTo>
                  <a:lnTo>
                    <a:pt x="1613379" y="2054086"/>
                  </a:lnTo>
                  <a:lnTo>
                    <a:pt x="1760050" y="1760645"/>
                  </a:lnTo>
                  <a:lnTo>
                    <a:pt x="1906721" y="1760645"/>
                  </a:lnTo>
                  <a:lnTo>
                    <a:pt x="2053392" y="2054086"/>
                  </a:lnTo>
                  <a:lnTo>
                    <a:pt x="2200063" y="3227850"/>
                  </a:lnTo>
                  <a:lnTo>
                    <a:pt x="2346734" y="2054086"/>
                  </a:lnTo>
                  <a:lnTo>
                    <a:pt x="2493405" y="586881"/>
                  </a:lnTo>
                  <a:lnTo>
                    <a:pt x="2640076" y="733602"/>
                  </a:lnTo>
                  <a:lnTo>
                    <a:pt x="2786747" y="2494248"/>
                  </a:lnTo>
                  <a:lnTo>
                    <a:pt x="2933418" y="3227850"/>
                  </a:lnTo>
                  <a:lnTo>
                    <a:pt x="3080089" y="0"/>
                  </a:lnTo>
                  <a:lnTo>
                    <a:pt x="3226759" y="1907366"/>
                  </a:lnTo>
                  <a:lnTo>
                    <a:pt x="3373430" y="880322"/>
                  </a:lnTo>
                  <a:lnTo>
                    <a:pt x="3520101" y="880322"/>
                  </a:lnTo>
                </a:path>
              </a:pathLst>
            </a:custGeom>
            <a:ln w="27101" cap="flat">
              <a:solidFill>
                <a:srgbClr val="0058AB">
                  <a:alpha val="80000"/>
                </a:srgbClr>
              </a:solidFill>
              <a:prstDash val="solid"/>
              <a:round/>
            </a:ln>
          </p:spPr>
          <p:txBody>
            <a:bodyPr/>
            <a:lstStyle/>
            <a:p/>
          </p:txBody>
        </p:sp>
        <p:sp>
          <p:nvSpPr>
            <p:cNvPr id="80" name="pl80"/>
            <p:cNvSpPr/>
            <p:nvPr/>
          </p:nvSpPr>
          <p:spPr>
            <a:xfrm>
              <a:off x="5308715" y="2312395"/>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1" name="pl81"/>
            <p:cNvSpPr/>
            <p:nvPr/>
          </p:nvSpPr>
          <p:spPr>
            <a:xfrm>
              <a:off x="5308715" y="3192718"/>
              <a:ext cx="3520101" cy="1320484"/>
            </a:xfrm>
            <a:custGeom>
              <a:avLst/>
              <a:pathLst>
                <a:path w="3520101" h="1320484">
                  <a:moveTo>
                    <a:pt x="0" y="733602"/>
                  </a:moveTo>
                  <a:lnTo>
                    <a:pt x="146670" y="1173763"/>
                  </a:lnTo>
                  <a:lnTo>
                    <a:pt x="293341" y="733602"/>
                  </a:lnTo>
                  <a:lnTo>
                    <a:pt x="440012" y="733602"/>
                  </a:lnTo>
                  <a:lnTo>
                    <a:pt x="586683" y="733602"/>
                  </a:lnTo>
                  <a:lnTo>
                    <a:pt x="733354" y="440161"/>
                  </a:lnTo>
                  <a:lnTo>
                    <a:pt x="880025" y="880322"/>
                  </a:lnTo>
                  <a:lnTo>
                    <a:pt x="1026696" y="1027043"/>
                  </a:lnTo>
                  <a:lnTo>
                    <a:pt x="1173367" y="880322"/>
                  </a:lnTo>
                  <a:lnTo>
                    <a:pt x="1320038" y="880322"/>
                  </a:lnTo>
                  <a:lnTo>
                    <a:pt x="1466709" y="733602"/>
                  </a:lnTo>
                  <a:lnTo>
                    <a:pt x="1613379" y="880322"/>
                  </a:lnTo>
                  <a:lnTo>
                    <a:pt x="1760050" y="1027043"/>
                  </a:lnTo>
                  <a:lnTo>
                    <a:pt x="1906721" y="880322"/>
                  </a:lnTo>
                  <a:lnTo>
                    <a:pt x="2053392" y="880322"/>
                  </a:lnTo>
                  <a:lnTo>
                    <a:pt x="2200063" y="733602"/>
                  </a:lnTo>
                  <a:lnTo>
                    <a:pt x="2346734" y="880322"/>
                  </a:lnTo>
                  <a:lnTo>
                    <a:pt x="2493405" y="0"/>
                  </a:lnTo>
                  <a:lnTo>
                    <a:pt x="2640076" y="1320484"/>
                  </a:lnTo>
                  <a:lnTo>
                    <a:pt x="2786747" y="1173763"/>
                  </a:lnTo>
                  <a:lnTo>
                    <a:pt x="2933418" y="880322"/>
                  </a:lnTo>
                  <a:lnTo>
                    <a:pt x="3080089" y="1173763"/>
                  </a:lnTo>
                  <a:lnTo>
                    <a:pt x="3226759" y="146720"/>
                  </a:lnTo>
                  <a:lnTo>
                    <a:pt x="3373430" y="440161"/>
                  </a:lnTo>
                  <a:lnTo>
                    <a:pt x="3520101" y="1320484"/>
                  </a:lnTo>
                </a:path>
              </a:pathLst>
            </a:custGeom>
            <a:ln w="27101" cap="flat">
              <a:solidFill>
                <a:srgbClr val="00833D">
                  <a:alpha val="80000"/>
                </a:srgbClr>
              </a:solidFill>
              <a:prstDash val="solid"/>
              <a:round/>
            </a:ln>
          </p:spPr>
          <p:txBody>
            <a:bodyPr/>
            <a:lstStyle/>
            <a:p/>
          </p:txBody>
        </p:sp>
        <p:sp>
          <p:nvSpPr>
            <p:cNvPr id="82" name="pl82"/>
            <p:cNvSpPr/>
            <p:nvPr/>
          </p:nvSpPr>
          <p:spPr>
            <a:xfrm>
              <a:off x="5308715" y="1872234"/>
              <a:ext cx="3520101" cy="3227850"/>
            </a:xfrm>
            <a:custGeom>
              <a:avLst/>
              <a:pathLst>
                <a:path w="3520101" h="3227850">
                  <a:moveTo>
                    <a:pt x="0" y="1467204"/>
                  </a:moveTo>
                  <a:lnTo>
                    <a:pt x="146670" y="2640968"/>
                  </a:lnTo>
                  <a:lnTo>
                    <a:pt x="293341" y="2054086"/>
                  </a:lnTo>
                  <a:lnTo>
                    <a:pt x="440012" y="2494248"/>
                  </a:lnTo>
                  <a:lnTo>
                    <a:pt x="586683" y="293440"/>
                  </a:lnTo>
                  <a:lnTo>
                    <a:pt x="733354" y="2494248"/>
                  </a:lnTo>
                  <a:lnTo>
                    <a:pt x="880025" y="2640968"/>
                  </a:lnTo>
                  <a:lnTo>
                    <a:pt x="1026696" y="2494248"/>
                  </a:lnTo>
                  <a:lnTo>
                    <a:pt x="1173367" y="2494248"/>
                  </a:lnTo>
                  <a:lnTo>
                    <a:pt x="1320038" y="2347527"/>
                  </a:lnTo>
                  <a:lnTo>
                    <a:pt x="1466709" y="1907366"/>
                  </a:lnTo>
                  <a:lnTo>
                    <a:pt x="1613379" y="2054086"/>
                  </a:lnTo>
                  <a:lnTo>
                    <a:pt x="1760050" y="1760645"/>
                  </a:lnTo>
                  <a:lnTo>
                    <a:pt x="1906721" y="1760645"/>
                  </a:lnTo>
                  <a:lnTo>
                    <a:pt x="2053392" y="2054086"/>
                  </a:lnTo>
                  <a:lnTo>
                    <a:pt x="2200063" y="3227850"/>
                  </a:lnTo>
                  <a:lnTo>
                    <a:pt x="2346734" y="2054086"/>
                  </a:lnTo>
                  <a:lnTo>
                    <a:pt x="2493405" y="586881"/>
                  </a:lnTo>
                  <a:lnTo>
                    <a:pt x="2640076" y="733602"/>
                  </a:lnTo>
                  <a:lnTo>
                    <a:pt x="2786747" y="2494248"/>
                  </a:lnTo>
                  <a:lnTo>
                    <a:pt x="2933418" y="3227850"/>
                  </a:lnTo>
                  <a:lnTo>
                    <a:pt x="3080089" y="0"/>
                  </a:lnTo>
                  <a:lnTo>
                    <a:pt x="3226759" y="1907366"/>
                  </a:lnTo>
                  <a:lnTo>
                    <a:pt x="3373430" y="880322"/>
                  </a:lnTo>
                  <a:lnTo>
                    <a:pt x="3520101" y="880322"/>
                  </a:lnTo>
                </a:path>
              </a:pathLst>
            </a:custGeom>
            <a:ln w="43362" cap="flat">
              <a:solidFill>
                <a:srgbClr val="000000">
                  <a:alpha val="100000"/>
                </a:srgbClr>
              </a:solidFill>
              <a:prstDash val="solid"/>
              <a:round/>
            </a:ln>
          </p:spPr>
          <p:txBody>
            <a:bodyPr/>
            <a:lstStyle/>
            <a:p/>
          </p:txBody>
        </p:sp>
        <p:sp>
          <p:nvSpPr>
            <p:cNvPr id="83" name="pl83"/>
            <p:cNvSpPr/>
            <p:nvPr/>
          </p:nvSpPr>
          <p:spPr>
            <a:xfrm>
              <a:off x="5308715" y="1872234"/>
              <a:ext cx="3520101" cy="3227850"/>
            </a:xfrm>
            <a:custGeom>
              <a:avLst/>
              <a:pathLst>
                <a:path w="3520101" h="3227850">
                  <a:moveTo>
                    <a:pt x="0" y="1467204"/>
                  </a:moveTo>
                  <a:lnTo>
                    <a:pt x="146670" y="2640968"/>
                  </a:lnTo>
                  <a:lnTo>
                    <a:pt x="293341" y="2054086"/>
                  </a:lnTo>
                  <a:lnTo>
                    <a:pt x="440012" y="2494248"/>
                  </a:lnTo>
                  <a:lnTo>
                    <a:pt x="586683" y="293440"/>
                  </a:lnTo>
                  <a:lnTo>
                    <a:pt x="733354" y="2494248"/>
                  </a:lnTo>
                  <a:lnTo>
                    <a:pt x="880025" y="2640968"/>
                  </a:lnTo>
                  <a:lnTo>
                    <a:pt x="1026696" y="2494248"/>
                  </a:lnTo>
                  <a:lnTo>
                    <a:pt x="1173367" y="2494248"/>
                  </a:lnTo>
                  <a:lnTo>
                    <a:pt x="1320038" y="2347527"/>
                  </a:lnTo>
                  <a:lnTo>
                    <a:pt x="1466709" y="1907366"/>
                  </a:lnTo>
                  <a:lnTo>
                    <a:pt x="1613379" y="2054086"/>
                  </a:lnTo>
                  <a:lnTo>
                    <a:pt x="1760050" y="1760645"/>
                  </a:lnTo>
                  <a:lnTo>
                    <a:pt x="1906721" y="1760645"/>
                  </a:lnTo>
                  <a:lnTo>
                    <a:pt x="2053392" y="2054086"/>
                  </a:lnTo>
                  <a:lnTo>
                    <a:pt x="2200063" y="3227850"/>
                  </a:lnTo>
                  <a:lnTo>
                    <a:pt x="2346734" y="2054086"/>
                  </a:lnTo>
                  <a:lnTo>
                    <a:pt x="2493405" y="586881"/>
                  </a:lnTo>
                  <a:lnTo>
                    <a:pt x="2640076" y="733602"/>
                  </a:lnTo>
                  <a:lnTo>
                    <a:pt x="2786747" y="2494248"/>
                  </a:lnTo>
                  <a:lnTo>
                    <a:pt x="2933418" y="3227850"/>
                  </a:lnTo>
                  <a:lnTo>
                    <a:pt x="3080089" y="0"/>
                  </a:lnTo>
                  <a:lnTo>
                    <a:pt x="3226759" y="1907366"/>
                  </a:lnTo>
                  <a:lnTo>
                    <a:pt x="3373430" y="880322"/>
                  </a:lnTo>
                  <a:lnTo>
                    <a:pt x="3520101" y="880322"/>
                  </a:lnTo>
                </a:path>
              </a:pathLst>
            </a:custGeom>
            <a:ln w="27101" cap="flat">
              <a:solidFill>
                <a:srgbClr val="0058AB">
                  <a:alpha val="100000"/>
                </a:srgbClr>
              </a:solidFill>
              <a:prstDash val="solid"/>
              <a:round/>
            </a:ln>
          </p:spPr>
          <p:txBody>
            <a:bodyPr/>
            <a:lstStyle/>
            <a:p/>
          </p:txBody>
        </p:sp>
        <p:sp>
          <p:nvSpPr>
            <p:cNvPr id="84" name="pl84"/>
            <p:cNvSpPr/>
            <p:nvPr/>
          </p:nvSpPr>
          <p:spPr>
            <a:xfrm>
              <a:off x="5132709" y="436648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899277"/>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33943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659923"/>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231239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2312395"/>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28327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2864003"/>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4" name="pg94"/>
            <p:cNvSpPr/>
            <p:nvPr/>
          </p:nvSpPr>
          <p:spPr>
            <a:xfrm>
              <a:off x="5983581"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8885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6" name="pg96"/>
            <p:cNvSpPr/>
            <p:nvPr/>
          </p:nvSpPr>
          <p:spPr>
            <a:xfrm>
              <a:off x="6716935"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30322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433443" y="459335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63796" y="462346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0" name="pg100"/>
            <p:cNvSpPr/>
            <p:nvPr/>
          </p:nvSpPr>
          <p:spPr>
            <a:xfrm>
              <a:off x="8036973"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88857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595522" y="22458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25875" y="22758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4" name="pg104"/>
            <p:cNvSpPr/>
            <p:nvPr/>
          </p:nvSpPr>
          <p:spPr>
            <a:xfrm>
              <a:off x="8742193" y="22458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72546" y="227588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6" name="tx106"/>
            <p:cNvSpPr/>
            <p:nvPr/>
          </p:nvSpPr>
          <p:spPr>
            <a:xfrm>
              <a:off x="8889106" y="3445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25206" y="44740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3238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856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38943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2749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2749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2978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9223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94592" y="6100844"/>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Grenada</a:t>
              </a:r>
            </a:p>
          </p:txBody>
        </p:sp>
        <p:sp>
          <p:nvSpPr>
            <p:cNvPr id="124" name="tx124"/>
            <p:cNvSpPr/>
            <p:nvPr/>
          </p:nvSpPr>
          <p:spPr>
            <a:xfrm>
              <a:off x="709688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859337"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11% of children who received DTP1 did not receive MCV1 (right).
The low DTP drop-out rates imply good ability to provide a complete series of vaccines early in life. The high DTP-MCV drop-out rates imply poor retention in immunization programmes and ability to provide a full course of vaccines in infancy (up to one year).
In 2024, Grenada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200761"/>
              <a:ext cx="2123063" cy="394765"/>
            </a:xfrm>
            <a:custGeom>
              <a:avLst/>
              <a:pathLst>
                <a:path w="2123063" h="394765">
                  <a:moveTo>
                    <a:pt x="0" y="0"/>
                  </a:moveTo>
                  <a:lnTo>
                    <a:pt x="88460" y="19738"/>
                  </a:lnTo>
                  <a:lnTo>
                    <a:pt x="176921" y="0"/>
                  </a:lnTo>
                  <a:lnTo>
                    <a:pt x="265382" y="0"/>
                  </a:lnTo>
                  <a:lnTo>
                    <a:pt x="353843" y="236859"/>
                  </a:lnTo>
                  <a:lnTo>
                    <a:pt x="442304" y="0"/>
                  </a:lnTo>
                  <a:lnTo>
                    <a:pt x="530765" y="39476"/>
                  </a:lnTo>
                  <a:lnTo>
                    <a:pt x="619226" y="19738"/>
                  </a:lnTo>
                  <a:lnTo>
                    <a:pt x="707687" y="0"/>
                  </a:lnTo>
                  <a:lnTo>
                    <a:pt x="796148" y="0"/>
                  </a:lnTo>
                  <a:lnTo>
                    <a:pt x="884609" y="0"/>
                  </a:lnTo>
                  <a:lnTo>
                    <a:pt x="973070" y="19738"/>
                  </a:lnTo>
                  <a:lnTo>
                    <a:pt x="1061531" y="0"/>
                  </a:lnTo>
                  <a:lnTo>
                    <a:pt x="1149992" y="0"/>
                  </a:lnTo>
                  <a:lnTo>
                    <a:pt x="1238453" y="39476"/>
                  </a:lnTo>
                  <a:lnTo>
                    <a:pt x="1326914" y="98691"/>
                  </a:lnTo>
                  <a:lnTo>
                    <a:pt x="1415375" y="19738"/>
                  </a:lnTo>
                  <a:lnTo>
                    <a:pt x="1503836" y="19738"/>
                  </a:lnTo>
                  <a:lnTo>
                    <a:pt x="1592297" y="59214"/>
                  </a:lnTo>
                  <a:lnTo>
                    <a:pt x="1680758" y="98691"/>
                  </a:lnTo>
                  <a:lnTo>
                    <a:pt x="1769219" y="394765"/>
                  </a:lnTo>
                  <a:lnTo>
                    <a:pt x="1857680" y="296073"/>
                  </a:lnTo>
                  <a:lnTo>
                    <a:pt x="1946141" y="394765"/>
                  </a:lnTo>
                  <a:lnTo>
                    <a:pt x="2034602" y="138167"/>
                  </a:lnTo>
                  <a:lnTo>
                    <a:pt x="2123063" y="118429"/>
                  </a:lnTo>
                </a:path>
              </a:pathLst>
            </a:custGeom>
            <a:ln w="27101" cap="flat">
              <a:solidFill>
                <a:srgbClr val="1CABE2">
                  <a:alpha val="100000"/>
                </a:srgbClr>
              </a:solidFill>
              <a:prstDash val="solid"/>
              <a:round/>
            </a:ln>
          </p:spPr>
          <p:txBody>
            <a:bodyPr/>
            <a:lstStyle/>
            <a:p/>
          </p:txBody>
        </p:sp>
        <p:sp>
          <p:nvSpPr>
            <p:cNvPr id="24" name="tx24"/>
            <p:cNvSpPr/>
            <p:nvPr/>
          </p:nvSpPr>
          <p:spPr>
            <a:xfrm>
              <a:off x="910275" y="1108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2268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6" name="tx26"/>
            <p:cNvSpPr/>
            <p:nvPr/>
          </p:nvSpPr>
          <p:spPr>
            <a:xfrm>
              <a:off x="2688703" y="11582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3042547" y="11977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3873542"/>
              <a:ext cx="2123063" cy="572409"/>
            </a:xfrm>
            <a:custGeom>
              <a:avLst/>
              <a:pathLst>
                <a:path w="2123063" h="572409">
                  <a:moveTo>
                    <a:pt x="0" y="138167"/>
                  </a:moveTo>
                  <a:lnTo>
                    <a:pt x="88460" y="0"/>
                  </a:lnTo>
                  <a:lnTo>
                    <a:pt x="176921" y="59214"/>
                  </a:lnTo>
                  <a:lnTo>
                    <a:pt x="265382" y="0"/>
                  </a:lnTo>
                  <a:lnTo>
                    <a:pt x="353843" y="493456"/>
                  </a:lnTo>
                  <a:lnTo>
                    <a:pt x="442304" y="0"/>
                  </a:lnTo>
                  <a:lnTo>
                    <a:pt x="530765" y="19738"/>
                  </a:lnTo>
                  <a:lnTo>
                    <a:pt x="619226" y="19738"/>
                  </a:lnTo>
                  <a:lnTo>
                    <a:pt x="707687" y="0"/>
                  </a:lnTo>
                  <a:lnTo>
                    <a:pt x="796148" y="19738"/>
                  </a:lnTo>
                  <a:lnTo>
                    <a:pt x="884609" y="78953"/>
                  </a:lnTo>
                  <a:lnTo>
                    <a:pt x="973070" y="78953"/>
                  </a:lnTo>
                  <a:lnTo>
                    <a:pt x="1061531" y="98691"/>
                  </a:lnTo>
                  <a:lnTo>
                    <a:pt x="1149992" y="98691"/>
                  </a:lnTo>
                  <a:lnTo>
                    <a:pt x="1238453" y="98691"/>
                  </a:lnTo>
                  <a:lnTo>
                    <a:pt x="1326914" y="0"/>
                  </a:lnTo>
                  <a:lnTo>
                    <a:pt x="1415375" y="78953"/>
                  </a:lnTo>
                  <a:lnTo>
                    <a:pt x="1503836" y="276335"/>
                  </a:lnTo>
                  <a:lnTo>
                    <a:pt x="1592297" y="296073"/>
                  </a:lnTo>
                  <a:lnTo>
                    <a:pt x="1680758" y="98691"/>
                  </a:lnTo>
                  <a:lnTo>
                    <a:pt x="1769219" y="315812"/>
                  </a:lnTo>
                  <a:lnTo>
                    <a:pt x="1857680" y="572409"/>
                  </a:lnTo>
                  <a:lnTo>
                    <a:pt x="1946141" y="453979"/>
                  </a:lnTo>
                  <a:lnTo>
                    <a:pt x="2034602" y="335550"/>
                  </a:lnTo>
                  <a:lnTo>
                    <a:pt x="2123063" y="315812"/>
                  </a:lnTo>
                </a:path>
              </a:pathLst>
            </a:custGeom>
            <a:ln w="27101" cap="flat">
              <a:solidFill>
                <a:srgbClr val="1CABE2">
                  <a:alpha val="100000"/>
                </a:srgbClr>
              </a:solidFill>
              <a:prstDash val="solid"/>
              <a:round/>
            </a:ln>
          </p:spPr>
          <p:txBody>
            <a:bodyPr/>
            <a:lstStyle/>
            <a:p/>
          </p:txBody>
        </p:sp>
        <p:sp>
          <p:nvSpPr>
            <p:cNvPr id="48" name="tx48"/>
            <p:cNvSpPr/>
            <p:nvPr/>
          </p:nvSpPr>
          <p:spPr>
            <a:xfrm>
              <a:off x="910275" y="39194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49" name="tx49"/>
            <p:cNvSpPr/>
            <p:nvPr/>
          </p:nvSpPr>
          <p:spPr>
            <a:xfrm>
              <a:off x="3217825" y="409703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50" name="tx50"/>
            <p:cNvSpPr/>
            <p:nvPr/>
          </p:nvSpPr>
          <p:spPr>
            <a:xfrm>
              <a:off x="2688703" y="38310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40679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52" name="pl52"/>
            <p:cNvSpPr/>
            <p:nvPr/>
          </p:nvSpPr>
          <p:spPr>
            <a:xfrm>
              <a:off x="3555625"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3555625"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3555625"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3555625"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3555625"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3555625"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3555625"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3555625"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3555625"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3555625"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3555625"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3555625"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385639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429869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474100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5183307"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5537151"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5890995"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979456"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856392" y="1200761"/>
              <a:ext cx="2123063" cy="532932"/>
            </a:xfrm>
            <a:custGeom>
              <a:avLst/>
              <a:pathLst>
                <a:path w="2123063" h="532932">
                  <a:moveTo>
                    <a:pt x="0" y="39476"/>
                  </a:moveTo>
                  <a:lnTo>
                    <a:pt x="88460" y="59214"/>
                  </a:lnTo>
                  <a:lnTo>
                    <a:pt x="176921" y="19738"/>
                  </a:lnTo>
                  <a:lnTo>
                    <a:pt x="265382" y="39476"/>
                  </a:lnTo>
                  <a:lnTo>
                    <a:pt x="353843" y="315812"/>
                  </a:lnTo>
                  <a:lnTo>
                    <a:pt x="442304" y="0"/>
                  </a:lnTo>
                  <a:lnTo>
                    <a:pt x="530765" y="157906"/>
                  </a:lnTo>
                  <a:lnTo>
                    <a:pt x="619226" y="59214"/>
                  </a:lnTo>
                  <a:lnTo>
                    <a:pt x="707687" y="0"/>
                  </a:lnTo>
                  <a:lnTo>
                    <a:pt x="796148" y="0"/>
                  </a:lnTo>
                  <a:lnTo>
                    <a:pt x="884609" y="39476"/>
                  </a:lnTo>
                  <a:lnTo>
                    <a:pt x="973070" y="78953"/>
                  </a:lnTo>
                  <a:lnTo>
                    <a:pt x="1061531" y="39476"/>
                  </a:lnTo>
                  <a:lnTo>
                    <a:pt x="1149992" y="39476"/>
                  </a:lnTo>
                  <a:lnTo>
                    <a:pt x="1238453" y="39476"/>
                  </a:lnTo>
                  <a:lnTo>
                    <a:pt x="1326914" y="138167"/>
                  </a:lnTo>
                  <a:lnTo>
                    <a:pt x="1415375" y="59214"/>
                  </a:lnTo>
                  <a:lnTo>
                    <a:pt x="1503836" y="59214"/>
                  </a:lnTo>
                  <a:lnTo>
                    <a:pt x="1592297" y="78953"/>
                  </a:lnTo>
                  <a:lnTo>
                    <a:pt x="1680758" y="98691"/>
                  </a:lnTo>
                  <a:lnTo>
                    <a:pt x="1769219" y="532932"/>
                  </a:lnTo>
                  <a:lnTo>
                    <a:pt x="1857680" y="434241"/>
                  </a:lnTo>
                  <a:lnTo>
                    <a:pt x="1946141" y="434241"/>
                  </a:lnTo>
                  <a:lnTo>
                    <a:pt x="2034602" y="256597"/>
                  </a:lnTo>
                  <a:lnTo>
                    <a:pt x="2123063" y="118429"/>
                  </a:lnTo>
                </a:path>
              </a:pathLst>
            </a:custGeom>
            <a:ln w="27101" cap="flat">
              <a:solidFill>
                <a:srgbClr val="1CABE2">
                  <a:alpha val="100000"/>
                </a:srgbClr>
              </a:solidFill>
              <a:prstDash val="solid"/>
              <a:round/>
            </a:ln>
          </p:spPr>
          <p:txBody>
            <a:bodyPr/>
            <a:lstStyle/>
            <a:p/>
          </p:txBody>
        </p:sp>
        <p:sp>
          <p:nvSpPr>
            <p:cNvPr id="72" name="tx72"/>
            <p:cNvSpPr/>
            <p:nvPr/>
          </p:nvSpPr>
          <p:spPr>
            <a:xfrm>
              <a:off x="3704462" y="1147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6012012" y="12268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74" name="tx74"/>
            <p:cNvSpPr/>
            <p:nvPr/>
          </p:nvSpPr>
          <p:spPr>
            <a:xfrm>
              <a:off x="5482890" y="11582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5836734" y="13162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4033314" y="4011709"/>
              <a:ext cx="1946141" cy="730315"/>
            </a:xfrm>
            <a:custGeom>
              <a:avLst/>
              <a:pathLst>
                <a:path w="1946141" h="730315">
                  <a:moveTo>
                    <a:pt x="0" y="355288"/>
                  </a:moveTo>
                  <a:lnTo>
                    <a:pt x="88460" y="473718"/>
                  </a:lnTo>
                  <a:lnTo>
                    <a:pt x="176921" y="611886"/>
                  </a:lnTo>
                  <a:lnTo>
                    <a:pt x="265382" y="217120"/>
                  </a:lnTo>
                  <a:lnTo>
                    <a:pt x="353843" y="98691"/>
                  </a:lnTo>
                  <a:lnTo>
                    <a:pt x="442304" y="118429"/>
                  </a:lnTo>
                  <a:lnTo>
                    <a:pt x="530765" y="118429"/>
                  </a:lnTo>
                  <a:lnTo>
                    <a:pt x="619226" y="276335"/>
                  </a:lnTo>
                  <a:lnTo>
                    <a:pt x="707687" y="118429"/>
                  </a:lnTo>
                  <a:lnTo>
                    <a:pt x="796148" y="138167"/>
                  </a:lnTo>
                  <a:lnTo>
                    <a:pt x="884609" y="335550"/>
                  </a:lnTo>
                  <a:lnTo>
                    <a:pt x="973070" y="138167"/>
                  </a:lnTo>
                  <a:lnTo>
                    <a:pt x="1061531" y="0"/>
                  </a:lnTo>
                  <a:lnTo>
                    <a:pt x="1149992" y="59214"/>
                  </a:lnTo>
                  <a:lnTo>
                    <a:pt x="1238453" y="138167"/>
                  </a:lnTo>
                  <a:lnTo>
                    <a:pt x="1326914" y="256597"/>
                  </a:lnTo>
                  <a:lnTo>
                    <a:pt x="1415375" y="355288"/>
                  </a:lnTo>
                  <a:lnTo>
                    <a:pt x="1503836" y="197382"/>
                  </a:lnTo>
                  <a:lnTo>
                    <a:pt x="1592297" y="256597"/>
                  </a:lnTo>
                  <a:lnTo>
                    <a:pt x="1680758" y="730315"/>
                  </a:lnTo>
                  <a:lnTo>
                    <a:pt x="1769219" y="473718"/>
                  </a:lnTo>
                  <a:lnTo>
                    <a:pt x="1857680" y="157906"/>
                  </a:lnTo>
                  <a:lnTo>
                    <a:pt x="1946141" y="493456"/>
                  </a:lnTo>
                </a:path>
              </a:pathLst>
            </a:custGeom>
            <a:ln w="27101" cap="flat">
              <a:solidFill>
                <a:srgbClr val="1CABE2">
                  <a:alpha val="100000"/>
                </a:srgbClr>
              </a:solidFill>
              <a:prstDash val="solid"/>
              <a:round/>
            </a:ln>
          </p:spPr>
          <p:txBody>
            <a:bodyPr/>
            <a:lstStyle/>
            <a:p/>
          </p:txBody>
        </p:sp>
        <p:sp>
          <p:nvSpPr>
            <p:cNvPr id="96" name="tx96"/>
            <p:cNvSpPr/>
            <p:nvPr/>
          </p:nvSpPr>
          <p:spPr>
            <a:xfrm>
              <a:off x="3881384" y="427620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97" name="tx97"/>
            <p:cNvSpPr/>
            <p:nvPr/>
          </p:nvSpPr>
          <p:spPr>
            <a:xfrm>
              <a:off x="6012012" y="44128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98" name="tx98"/>
            <p:cNvSpPr/>
            <p:nvPr/>
          </p:nvSpPr>
          <p:spPr>
            <a:xfrm>
              <a:off x="5482890" y="40679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99" name="tx99"/>
            <p:cNvSpPr/>
            <p:nvPr/>
          </p:nvSpPr>
          <p:spPr>
            <a:xfrm>
              <a:off x="5836734" y="40284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00" name="pl100"/>
            <p:cNvSpPr/>
            <p:nvPr/>
          </p:nvSpPr>
          <p:spPr>
            <a:xfrm>
              <a:off x="6349812" y="29574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6349812" y="256270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6349812" y="216793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6349812" y="177317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6349812" y="137840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6349812" y="983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6349812" y="315484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6349812" y="27600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6349812" y="23653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6349812" y="197055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6349812" y="157578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6349812" y="11810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6650580"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709288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535189"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977494"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8331338"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8685182"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773643" y="87508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977494" y="1240238"/>
              <a:ext cx="796148" cy="848745"/>
            </a:xfrm>
            <a:custGeom>
              <a:avLst/>
              <a:pathLst>
                <a:path w="796148" h="848745">
                  <a:moveTo>
                    <a:pt x="0" y="848745"/>
                  </a:moveTo>
                  <a:lnTo>
                    <a:pt x="88460" y="138167"/>
                  </a:lnTo>
                  <a:lnTo>
                    <a:pt x="176921" y="118429"/>
                  </a:lnTo>
                  <a:lnTo>
                    <a:pt x="265382" y="19738"/>
                  </a:lnTo>
                  <a:lnTo>
                    <a:pt x="353843" y="0"/>
                  </a:lnTo>
                  <a:lnTo>
                    <a:pt x="442304" y="355288"/>
                  </a:lnTo>
                  <a:lnTo>
                    <a:pt x="530765" y="453979"/>
                  </a:lnTo>
                  <a:lnTo>
                    <a:pt x="619226" y="355288"/>
                  </a:lnTo>
                  <a:lnTo>
                    <a:pt x="707687" y="98691"/>
                  </a:lnTo>
                  <a:lnTo>
                    <a:pt x="796148" y="78953"/>
                  </a:lnTo>
                </a:path>
              </a:pathLst>
            </a:custGeom>
            <a:ln w="27101" cap="flat">
              <a:solidFill>
                <a:srgbClr val="1CABE2">
                  <a:alpha val="100000"/>
                </a:srgbClr>
              </a:solidFill>
              <a:prstDash val="solid"/>
              <a:round/>
            </a:ln>
          </p:spPr>
          <p:txBody>
            <a:bodyPr/>
            <a:lstStyle/>
            <a:p/>
          </p:txBody>
        </p:sp>
        <p:sp>
          <p:nvSpPr>
            <p:cNvPr id="120" name="tx120"/>
            <p:cNvSpPr/>
            <p:nvPr/>
          </p:nvSpPr>
          <p:spPr>
            <a:xfrm>
              <a:off x="7825564" y="1997001"/>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121" name="tx121"/>
            <p:cNvSpPr/>
            <p:nvPr/>
          </p:nvSpPr>
          <p:spPr>
            <a:xfrm>
              <a:off x="8806200" y="122687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8277077" y="1099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8630921" y="11977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6349812" y="5630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523548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484071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44459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40511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36564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582762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543286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50380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46433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42485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38538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3547860"/>
              <a:ext cx="0" cy="2388329"/>
            </a:xfrm>
            <a:custGeom>
              <a:avLst/>
              <a:pathLst>
                <a:path w="0" h="2388329">
                  <a:moveTo>
                    <a:pt x="0" y="238832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3873542"/>
              <a:ext cx="2123063" cy="532932"/>
            </a:xfrm>
            <a:custGeom>
              <a:avLst/>
              <a:pathLst>
                <a:path w="2123063" h="532932">
                  <a:moveTo>
                    <a:pt x="0" y="39476"/>
                  </a:moveTo>
                  <a:lnTo>
                    <a:pt x="88460" y="59214"/>
                  </a:lnTo>
                  <a:lnTo>
                    <a:pt x="176921" y="19738"/>
                  </a:lnTo>
                  <a:lnTo>
                    <a:pt x="265382" y="19738"/>
                  </a:lnTo>
                  <a:lnTo>
                    <a:pt x="353843" y="296073"/>
                  </a:lnTo>
                  <a:lnTo>
                    <a:pt x="442304" y="0"/>
                  </a:lnTo>
                  <a:lnTo>
                    <a:pt x="530765" y="157906"/>
                  </a:lnTo>
                  <a:lnTo>
                    <a:pt x="619226" y="59214"/>
                  </a:lnTo>
                  <a:lnTo>
                    <a:pt x="707687" y="0"/>
                  </a:lnTo>
                  <a:lnTo>
                    <a:pt x="796148" y="0"/>
                  </a:lnTo>
                  <a:lnTo>
                    <a:pt x="884609" y="98691"/>
                  </a:lnTo>
                  <a:lnTo>
                    <a:pt x="973070" y="78953"/>
                  </a:lnTo>
                  <a:lnTo>
                    <a:pt x="1061531" y="19738"/>
                  </a:lnTo>
                  <a:lnTo>
                    <a:pt x="1149992" y="19738"/>
                  </a:lnTo>
                  <a:lnTo>
                    <a:pt x="1238453" y="355288"/>
                  </a:lnTo>
                  <a:lnTo>
                    <a:pt x="1326914" y="0"/>
                  </a:lnTo>
                  <a:lnTo>
                    <a:pt x="1415375" y="19738"/>
                  </a:lnTo>
                  <a:lnTo>
                    <a:pt x="1503836" y="157906"/>
                  </a:lnTo>
                  <a:lnTo>
                    <a:pt x="1592297" y="59214"/>
                  </a:lnTo>
                  <a:lnTo>
                    <a:pt x="1680758" y="98691"/>
                  </a:lnTo>
                  <a:lnTo>
                    <a:pt x="1769219" y="532932"/>
                  </a:lnTo>
                  <a:lnTo>
                    <a:pt x="1857680" y="434241"/>
                  </a:lnTo>
                  <a:lnTo>
                    <a:pt x="1946141" y="513194"/>
                  </a:lnTo>
                  <a:lnTo>
                    <a:pt x="2034602" y="256597"/>
                  </a:lnTo>
                  <a:lnTo>
                    <a:pt x="2123063" y="118429"/>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38207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8806200" y="389965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6" name="tx146"/>
            <p:cNvSpPr/>
            <p:nvPr/>
          </p:nvSpPr>
          <p:spPr>
            <a:xfrm>
              <a:off x="8277077" y="38310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8630921" y="3988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tx148"/>
            <p:cNvSpPr/>
            <p:nvPr/>
          </p:nvSpPr>
          <p:spPr>
            <a:xfrm>
              <a:off x="1968484" y="33977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49" name="tx149"/>
            <p:cNvSpPr/>
            <p:nvPr/>
          </p:nvSpPr>
          <p:spPr>
            <a:xfrm>
              <a:off x="4762672" y="339770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50" name="tx150"/>
            <p:cNvSpPr/>
            <p:nvPr/>
          </p:nvSpPr>
          <p:spPr>
            <a:xfrm>
              <a:off x="7569219" y="3397592"/>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51" name="tx15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52" name="tx15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53" name="tx15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54" name="tx15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55" name="tx15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56" name="tx15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57" name="tx15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58" name="tx15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59" name="tx15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0" name="tx16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1" name="tx16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2" name="tx16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63" name="tx16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64" name="tx16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65" name="tx16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66" name="tx16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67" name="tx16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68" name="tx168"/>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69" name="tx169"/>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70" name="tx170"/>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71" name="tx171"/>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72" name="tx172"/>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73" name="tx173"/>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74" name="tx174"/>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75" name="tx175"/>
            <p:cNvSpPr/>
            <p:nvPr/>
          </p:nvSpPr>
          <p:spPr>
            <a:xfrm>
              <a:off x="635239" y="311220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76" name="tx176"/>
            <p:cNvSpPr/>
            <p:nvPr/>
          </p:nvSpPr>
          <p:spPr>
            <a:xfrm>
              <a:off x="571671" y="27174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77" name="tx177"/>
            <p:cNvSpPr/>
            <p:nvPr/>
          </p:nvSpPr>
          <p:spPr>
            <a:xfrm>
              <a:off x="571671" y="232267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78" name="tx178"/>
            <p:cNvSpPr/>
            <p:nvPr/>
          </p:nvSpPr>
          <p:spPr>
            <a:xfrm>
              <a:off x="571671" y="192791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79" name="tx179"/>
            <p:cNvSpPr/>
            <p:nvPr/>
          </p:nvSpPr>
          <p:spPr>
            <a:xfrm>
              <a:off x="571671" y="153314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0" name="tx180"/>
            <p:cNvSpPr/>
            <p:nvPr/>
          </p:nvSpPr>
          <p:spPr>
            <a:xfrm>
              <a:off x="508103" y="113838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1" name="tx181"/>
            <p:cNvSpPr/>
            <p:nvPr/>
          </p:nvSpPr>
          <p:spPr>
            <a:xfrm>
              <a:off x="635239" y="578499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82" name="tx182"/>
            <p:cNvSpPr/>
            <p:nvPr/>
          </p:nvSpPr>
          <p:spPr>
            <a:xfrm>
              <a:off x="571671" y="539022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83" name="tx183"/>
            <p:cNvSpPr/>
            <p:nvPr/>
          </p:nvSpPr>
          <p:spPr>
            <a:xfrm>
              <a:off x="571671" y="49954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84" name="tx184"/>
            <p:cNvSpPr/>
            <p:nvPr/>
          </p:nvSpPr>
          <p:spPr>
            <a:xfrm>
              <a:off x="571671" y="4600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85" name="tx185"/>
            <p:cNvSpPr/>
            <p:nvPr/>
          </p:nvSpPr>
          <p:spPr>
            <a:xfrm>
              <a:off x="571671" y="42059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86" name="tx186"/>
            <p:cNvSpPr/>
            <p:nvPr/>
          </p:nvSpPr>
          <p:spPr>
            <a:xfrm>
              <a:off x="508103" y="38111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87" name="tx18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8" name="tx188"/>
            <p:cNvSpPr/>
            <p:nvPr/>
          </p:nvSpPr>
          <p:spPr>
            <a:xfrm>
              <a:off x="2350486" y="398022"/>
              <a:ext cx="51348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Grenada, 2000-2024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(67%), followed by MCV1 (83%).
Compared to 2019, coverage of 6 vaccines decreased (DTP1, DTP3, IPV1, MCV1, MCV2 and POL3).
Compared to 2023, coverage of 5 vaccines increased (DTP1, DTP3, IPV1, MCV1 and POL3) and one vaccine decreased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281139"/>
            </a:xfrm>
            <a:custGeom>
              <a:avLst/>
              <a:pathLst>
                <a:path w="6480943" h="1281139">
                  <a:moveTo>
                    <a:pt x="0" y="94899"/>
                  </a:moveTo>
                  <a:lnTo>
                    <a:pt x="270039" y="142348"/>
                  </a:lnTo>
                  <a:lnTo>
                    <a:pt x="540078" y="47449"/>
                  </a:lnTo>
                  <a:lnTo>
                    <a:pt x="810117" y="94899"/>
                  </a:lnTo>
                  <a:lnTo>
                    <a:pt x="1080157" y="759193"/>
                  </a:lnTo>
                  <a:lnTo>
                    <a:pt x="1350196" y="0"/>
                  </a:lnTo>
                  <a:lnTo>
                    <a:pt x="1620235" y="379596"/>
                  </a:lnTo>
                  <a:lnTo>
                    <a:pt x="1890275" y="142348"/>
                  </a:lnTo>
                  <a:lnTo>
                    <a:pt x="2160314" y="0"/>
                  </a:lnTo>
                  <a:lnTo>
                    <a:pt x="2430353" y="0"/>
                  </a:lnTo>
                  <a:lnTo>
                    <a:pt x="2700393" y="94899"/>
                  </a:lnTo>
                  <a:lnTo>
                    <a:pt x="2970432" y="189798"/>
                  </a:lnTo>
                  <a:lnTo>
                    <a:pt x="3240471" y="94899"/>
                  </a:lnTo>
                  <a:lnTo>
                    <a:pt x="3510510" y="94899"/>
                  </a:lnTo>
                  <a:lnTo>
                    <a:pt x="3780550" y="94899"/>
                  </a:lnTo>
                  <a:lnTo>
                    <a:pt x="4050589" y="332147"/>
                  </a:lnTo>
                  <a:lnTo>
                    <a:pt x="4320628" y="142348"/>
                  </a:lnTo>
                  <a:lnTo>
                    <a:pt x="4590668" y="142348"/>
                  </a:lnTo>
                  <a:lnTo>
                    <a:pt x="4860707" y="189798"/>
                  </a:lnTo>
                  <a:lnTo>
                    <a:pt x="5130746" y="237248"/>
                  </a:lnTo>
                  <a:lnTo>
                    <a:pt x="5400786" y="1281139"/>
                  </a:lnTo>
                  <a:lnTo>
                    <a:pt x="5670825" y="1043891"/>
                  </a:lnTo>
                  <a:lnTo>
                    <a:pt x="5940864" y="1043891"/>
                  </a:lnTo>
                  <a:lnTo>
                    <a:pt x="6210904" y="616844"/>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405294" y="930799"/>
              <a:ext cx="6210904" cy="1281139"/>
            </a:xfrm>
            <a:custGeom>
              <a:avLst/>
              <a:pathLst>
                <a:path w="6210904" h="1281139">
                  <a:moveTo>
                    <a:pt x="0" y="142348"/>
                  </a:moveTo>
                  <a:lnTo>
                    <a:pt x="270039" y="47449"/>
                  </a:lnTo>
                  <a:lnTo>
                    <a:pt x="540078" y="94899"/>
                  </a:lnTo>
                  <a:lnTo>
                    <a:pt x="810117" y="759193"/>
                  </a:lnTo>
                  <a:lnTo>
                    <a:pt x="1080157" y="0"/>
                  </a:lnTo>
                  <a:lnTo>
                    <a:pt x="1350196" y="379596"/>
                  </a:lnTo>
                  <a:lnTo>
                    <a:pt x="1620235" y="142348"/>
                  </a:lnTo>
                  <a:lnTo>
                    <a:pt x="1890275" y="0"/>
                  </a:lnTo>
                  <a:lnTo>
                    <a:pt x="2160314" y="0"/>
                  </a:lnTo>
                  <a:lnTo>
                    <a:pt x="2430353" y="94899"/>
                  </a:lnTo>
                  <a:lnTo>
                    <a:pt x="2700393" y="237248"/>
                  </a:lnTo>
                  <a:lnTo>
                    <a:pt x="2970432" y="94899"/>
                  </a:lnTo>
                  <a:lnTo>
                    <a:pt x="3240471" y="94899"/>
                  </a:lnTo>
                  <a:lnTo>
                    <a:pt x="3510510" y="94899"/>
                  </a:lnTo>
                  <a:lnTo>
                    <a:pt x="3780550" y="332147"/>
                  </a:lnTo>
                  <a:lnTo>
                    <a:pt x="4050589" y="142348"/>
                  </a:lnTo>
                  <a:lnTo>
                    <a:pt x="4320628" y="142348"/>
                  </a:lnTo>
                  <a:lnTo>
                    <a:pt x="4590668" y="189798"/>
                  </a:lnTo>
                  <a:lnTo>
                    <a:pt x="4860707" y="237248"/>
                  </a:lnTo>
                  <a:lnTo>
                    <a:pt x="5130746" y="1281139"/>
                  </a:lnTo>
                  <a:lnTo>
                    <a:pt x="5400786" y="1043891"/>
                  </a:lnTo>
                  <a:lnTo>
                    <a:pt x="5670825" y="1043891"/>
                  </a:lnTo>
                  <a:lnTo>
                    <a:pt x="5940864" y="616844"/>
                  </a:lnTo>
                  <a:lnTo>
                    <a:pt x="6210904" y="616844"/>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3131674"/>
            </a:xfrm>
            <a:custGeom>
              <a:avLst/>
              <a:pathLst>
                <a:path w="6480943" h="3131674">
                  <a:moveTo>
                    <a:pt x="0" y="3131674"/>
                  </a:moveTo>
                  <a:lnTo>
                    <a:pt x="270039" y="142348"/>
                  </a:lnTo>
                  <a:lnTo>
                    <a:pt x="540078" y="47449"/>
                  </a:lnTo>
                  <a:lnTo>
                    <a:pt x="810117" y="94899"/>
                  </a:lnTo>
                  <a:lnTo>
                    <a:pt x="1080157" y="759193"/>
                  </a:lnTo>
                  <a:lnTo>
                    <a:pt x="1350196" y="0"/>
                  </a:lnTo>
                  <a:lnTo>
                    <a:pt x="1620235" y="379596"/>
                  </a:lnTo>
                  <a:lnTo>
                    <a:pt x="1890275" y="142348"/>
                  </a:lnTo>
                  <a:lnTo>
                    <a:pt x="2160314" y="0"/>
                  </a:lnTo>
                  <a:lnTo>
                    <a:pt x="2430353" y="0"/>
                  </a:lnTo>
                  <a:lnTo>
                    <a:pt x="2700393" y="94899"/>
                  </a:lnTo>
                  <a:lnTo>
                    <a:pt x="2970432" y="189798"/>
                  </a:lnTo>
                  <a:lnTo>
                    <a:pt x="3240471" y="94899"/>
                  </a:lnTo>
                  <a:lnTo>
                    <a:pt x="3510510" y="94899"/>
                  </a:lnTo>
                  <a:lnTo>
                    <a:pt x="3780550" y="94899"/>
                  </a:lnTo>
                  <a:lnTo>
                    <a:pt x="4050589" y="332147"/>
                  </a:lnTo>
                  <a:lnTo>
                    <a:pt x="4320628" y="142348"/>
                  </a:lnTo>
                  <a:lnTo>
                    <a:pt x="4590668" y="142348"/>
                  </a:lnTo>
                  <a:lnTo>
                    <a:pt x="4860707" y="189798"/>
                  </a:lnTo>
                  <a:lnTo>
                    <a:pt x="5130746" y="237248"/>
                  </a:lnTo>
                  <a:lnTo>
                    <a:pt x="5400786" y="1281139"/>
                  </a:lnTo>
                  <a:lnTo>
                    <a:pt x="5670825" y="1043891"/>
                  </a:lnTo>
                  <a:lnTo>
                    <a:pt x="5940864" y="1043891"/>
                  </a:lnTo>
                  <a:lnTo>
                    <a:pt x="6210904" y="616844"/>
                  </a:lnTo>
                  <a:lnTo>
                    <a:pt x="6480943" y="284697"/>
                  </a:lnTo>
                </a:path>
              </a:pathLst>
            </a:custGeom>
            <a:ln w="27101" cap="flat">
              <a:solidFill>
                <a:srgbClr val="EE00EE">
                  <a:alpha val="100000"/>
                </a:srgbClr>
              </a:solidFill>
              <a:prstDash val="solid"/>
              <a:round/>
            </a:ln>
          </p:spPr>
          <p:txBody>
            <a:bodyPr/>
            <a:lstStyle/>
            <a:p/>
          </p:txBody>
        </p:sp>
        <p:sp>
          <p:nvSpPr>
            <p:cNvPr id="40" name="pl40"/>
            <p:cNvSpPr/>
            <p:nvPr/>
          </p:nvSpPr>
          <p:spPr>
            <a:xfrm>
              <a:off x="6266002" y="3635427"/>
              <a:ext cx="1350196" cy="1945434"/>
            </a:xfrm>
            <a:custGeom>
              <a:avLst/>
              <a:pathLst>
                <a:path w="1350196" h="1945434">
                  <a:moveTo>
                    <a:pt x="0" y="0"/>
                  </a:moveTo>
                  <a:lnTo>
                    <a:pt x="270039" y="427046"/>
                  </a:lnTo>
                  <a:lnTo>
                    <a:pt x="540078" y="1897984"/>
                  </a:lnTo>
                  <a:lnTo>
                    <a:pt x="810117" y="1708186"/>
                  </a:lnTo>
                  <a:lnTo>
                    <a:pt x="1080157" y="1945434"/>
                  </a:lnTo>
                  <a:lnTo>
                    <a:pt x="1350196" y="1755635"/>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25698"/>
              <a:ext cx="2430353" cy="2040333"/>
            </a:xfrm>
            <a:custGeom>
              <a:avLst/>
              <a:pathLst>
                <a:path w="2430353" h="2040333">
                  <a:moveTo>
                    <a:pt x="0" y="2040333"/>
                  </a:moveTo>
                  <a:lnTo>
                    <a:pt x="270039" y="332147"/>
                  </a:lnTo>
                  <a:lnTo>
                    <a:pt x="540078" y="284697"/>
                  </a:lnTo>
                  <a:lnTo>
                    <a:pt x="810117" y="47449"/>
                  </a:lnTo>
                  <a:lnTo>
                    <a:pt x="1080157" y="0"/>
                  </a:lnTo>
                  <a:lnTo>
                    <a:pt x="1350196" y="854093"/>
                  </a:lnTo>
                  <a:lnTo>
                    <a:pt x="1620235" y="1091341"/>
                  </a:lnTo>
                  <a:lnTo>
                    <a:pt x="1890275" y="854093"/>
                  </a:lnTo>
                  <a:lnTo>
                    <a:pt x="2160314" y="237248"/>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376038"/>
            </a:xfrm>
            <a:custGeom>
              <a:avLst/>
              <a:pathLst>
                <a:path w="6480943" h="1376038">
                  <a:moveTo>
                    <a:pt x="0" y="332147"/>
                  </a:moveTo>
                  <a:lnTo>
                    <a:pt x="270039" y="0"/>
                  </a:lnTo>
                  <a:lnTo>
                    <a:pt x="540078" y="142348"/>
                  </a:lnTo>
                  <a:lnTo>
                    <a:pt x="810117" y="0"/>
                  </a:lnTo>
                  <a:lnTo>
                    <a:pt x="1080157" y="1186240"/>
                  </a:lnTo>
                  <a:lnTo>
                    <a:pt x="1350196" y="0"/>
                  </a:lnTo>
                  <a:lnTo>
                    <a:pt x="1620235" y="47449"/>
                  </a:lnTo>
                  <a:lnTo>
                    <a:pt x="1890275" y="47449"/>
                  </a:lnTo>
                  <a:lnTo>
                    <a:pt x="2160314" y="0"/>
                  </a:lnTo>
                  <a:lnTo>
                    <a:pt x="2430353" y="47449"/>
                  </a:lnTo>
                  <a:lnTo>
                    <a:pt x="2700393" y="189798"/>
                  </a:lnTo>
                  <a:lnTo>
                    <a:pt x="2970432" y="189798"/>
                  </a:lnTo>
                  <a:lnTo>
                    <a:pt x="3240471" y="237248"/>
                  </a:lnTo>
                  <a:lnTo>
                    <a:pt x="3510510" y="237248"/>
                  </a:lnTo>
                  <a:lnTo>
                    <a:pt x="3780550" y="237248"/>
                  </a:lnTo>
                  <a:lnTo>
                    <a:pt x="4050589" y="0"/>
                  </a:lnTo>
                  <a:lnTo>
                    <a:pt x="4320628" y="189798"/>
                  </a:lnTo>
                  <a:lnTo>
                    <a:pt x="4590668" y="664294"/>
                  </a:lnTo>
                  <a:lnTo>
                    <a:pt x="4860707" y="711744"/>
                  </a:lnTo>
                  <a:lnTo>
                    <a:pt x="5130746" y="237248"/>
                  </a:lnTo>
                  <a:lnTo>
                    <a:pt x="5400786" y="759193"/>
                  </a:lnTo>
                  <a:lnTo>
                    <a:pt x="5670825" y="1376038"/>
                  </a:lnTo>
                  <a:lnTo>
                    <a:pt x="5940864" y="1091341"/>
                  </a:lnTo>
                  <a:lnTo>
                    <a:pt x="6210904" y="806643"/>
                  </a:lnTo>
                  <a:lnTo>
                    <a:pt x="6480943" y="759193"/>
                  </a:lnTo>
                </a:path>
              </a:pathLst>
            </a:custGeom>
            <a:ln w="27101" cap="flat">
              <a:solidFill>
                <a:srgbClr val="FF7F00">
                  <a:alpha val="100000"/>
                </a:srgbClr>
              </a:solidFill>
              <a:prstDash val="solid"/>
              <a:round/>
            </a:ln>
          </p:spPr>
          <p:txBody>
            <a:bodyPr/>
            <a:lstStyle/>
            <a:p/>
          </p:txBody>
        </p:sp>
        <p:sp>
          <p:nvSpPr>
            <p:cNvPr id="43" name="pl43"/>
            <p:cNvSpPr/>
            <p:nvPr/>
          </p:nvSpPr>
          <p:spPr>
            <a:xfrm>
              <a:off x="1675333" y="1262946"/>
              <a:ext cx="5940864" cy="1755635"/>
            </a:xfrm>
            <a:custGeom>
              <a:avLst/>
              <a:pathLst>
                <a:path w="5940864" h="1755635">
                  <a:moveTo>
                    <a:pt x="0" y="854093"/>
                  </a:moveTo>
                  <a:lnTo>
                    <a:pt x="270039" y="1138790"/>
                  </a:lnTo>
                  <a:lnTo>
                    <a:pt x="540078" y="1470937"/>
                  </a:lnTo>
                  <a:lnTo>
                    <a:pt x="810117" y="521945"/>
                  </a:lnTo>
                  <a:lnTo>
                    <a:pt x="1080157" y="237248"/>
                  </a:lnTo>
                  <a:lnTo>
                    <a:pt x="1350196" y="284697"/>
                  </a:lnTo>
                  <a:lnTo>
                    <a:pt x="1620235" y="284697"/>
                  </a:lnTo>
                  <a:lnTo>
                    <a:pt x="1890275" y="664294"/>
                  </a:lnTo>
                  <a:lnTo>
                    <a:pt x="2160314" y="284697"/>
                  </a:lnTo>
                  <a:lnTo>
                    <a:pt x="2430353" y="332147"/>
                  </a:lnTo>
                  <a:lnTo>
                    <a:pt x="2700393" y="806643"/>
                  </a:lnTo>
                  <a:lnTo>
                    <a:pt x="2970432" y="332147"/>
                  </a:lnTo>
                  <a:lnTo>
                    <a:pt x="3240471" y="0"/>
                  </a:lnTo>
                  <a:lnTo>
                    <a:pt x="3510510" y="142348"/>
                  </a:lnTo>
                  <a:lnTo>
                    <a:pt x="3780550" y="332147"/>
                  </a:lnTo>
                  <a:lnTo>
                    <a:pt x="4050589" y="616844"/>
                  </a:lnTo>
                  <a:lnTo>
                    <a:pt x="4320628" y="854093"/>
                  </a:lnTo>
                  <a:lnTo>
                    <a:pt x="4590668" y="474496"/>
                  </a:lnTo>
                  <a:lnTo>
                    <a:pt x="4860707" y="616844"/>
                  </a:lnTo>
                  <a:lnTo>
                    <a:pt x="5130746" y="1755635"/>
                  </a:lnTo>
                  <a:lnTo>
                    <a:pt x="5400786" y="1138790"/>
                  </a:lnTo>
                  <a:lnTo>
                    <a:pt x="5670825" y="379596"/>
                  </a:lnTo>
                  <a:lnTo>
                    <a:pt x="5940864" y="1186240"/>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281139"/>
            </a:xfrm>
            <a:custGeom>
              <a:avLst/>
              <a:pathLst>
                <a:path w="6480943" h="1281139">
                  <a:moveTo>
                    <a:pt x="0" y="94899"/>
                  </a:moveTo>
                  <a:lnTo>
                    <a:pt x="270039" y="142348"/>
                  </a:lnTo>
                  <a:lnTo>
                    <a:pt x="540078" y="47449"/>
                  </a:lnTo>
                  <a:lnTo>
                    <a:pt x="810117" y="47449"/>
                  </a:lnTo>
                  <a:lnTo>
                    <a:pt x="1080157" y="711744"/>
                  </a:lnTo>
                  <a:lnTo>
                    <a:pt x="1350196" y="0"/>
                  </a:lnTo>
                  <a:lnTo>
                    <a:pt x="1620235" y="379596"/>
                  </a:lnTo>
                  <a:lnTo>
                    <a:pt x="1890275" y="142348"/>
                  </a:lnTo>
                  <a:lnTo>
                    <a:pt x="2160314" y="0"/>
                  </a:lnTo>
                  <a:lnTo>
                    <a:pt x="2430353" y="0"/>
                  </a:lnTo>
                  <a:lnTo>
                    <a:pt x="2700393" y="237248"/>
                  </a:lnTo>
                  <a:lnTo>
                    <a:pt x="2970432" y="189798"/>
                  </a:lnTo>
                  <a:lnTo>
                    <a:pt x="3240471" y="47449"/>
                  </a:lnTo>
                  <a:lnTo>
                    <a:pt x="3510510" y="47449"/>
                  </a:lnTo>
                  <a:lnTo>
                    <a:pt x="3780550" y="854093"/>
                  </a:lnTo>
                  <a:lnTo>
                    <a:pt x="4050589" y="0"/>
                  </a:lnTo>
                  <a:lnTo>
                    <a:pt x="4320628" y="47449"/>
                  </a:lnTo>
                  <a:lnTo>
                    <a:pt x="4590668" y="379596"/>
                  </a:lnTo>
                  <a:lnTo>
                    <a:pt x="4860707" y="142348"/>
                  </a:lnTo>
                  <a:lnTo>
                    <a:pt x="5130746" y="237248"/>
                  </a:lnTo>
                  <a:lnTo>
                    <a:pt x="5400786" y="1281139"/>
                  </a:lnTo>
                  <a:lnTo>
                    <a:pt x="5670825" y="1043891"/>
                  </a:lnTo>
                  <a:lnTo>
                    <a:pt x="5940864" y="1233689"/>
                  </a:lnTo>
                  <a:lnTo>
                    <a:pt x="6210904" y="616844"/>
                  </a:lnTo>
                  <a:lnTo>
                    <a:pt x="6480943" y="284697"/>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376038"/>
            </a:xfrm>
            <a:custGeom>
              <a:avLst/>
              <a:pathLst>
                <a:path w="6480943" h="1376038">
                  <a:moveTo>
                    <a:pt x="0" y="332147"/>
                  </a:moveTo>
                  <a:lnTo>
                    <a:pt x="270039" y="0"/>
                  </a:lnTo>
                  <a:lnTo>
                    <a:pt x="540078" y="142348"/>
                  </a:lnTo>
                  <a:lnTo>
                    <a:pt x="810117" y="0"/>
                  </a:lnTo>
                  <a:lnTo>
                    <a:pt x="1080157" y="1186240"/>
                  </a:lnTo>
                  <a:lnTo>
                    <a:pt x="1350196" y="0"/>
                  </a:lnTo>
                  <a:lnTo>
                    <a:pt x="1620235" y="47449"/>
                  </a:lnTo>
                  <a:lnTo>
                    <a:pt x="1890275" y="47449"/>
                  </a:lnTo>
                  <a:lnTo>
                    <a:pt x="2160314" y="0"/>
                  </a:lnTo>
                  <a:lnTo>
                    <a:pt x="2430353" y="47449"/>
                  </a:lnTo>
                  <a:lnTo>
                    <a:pt x="2700393" y="189798"/>
                  </a:lnTo>
                  <a:lnTo>
                    <a:pt x="2970432" y="189798"/>
                  </a:lnTo>
                  <a:lnTo>
                    <a:pt x="3240471" y="237248"/>
                  </a:lnTo>
                  <a:lnTo>
                    <a:pt x="3510510" y="237248"/>
                  </a:lnTo>
                  <a:lnTo>
                    <a:pt x="3780550" y="237248"/>
                  </a:lnTo>
                  <a:lnTo>
                    <a:pt x="4050589" y="0"/>
                  </a:lnTo>
                  <a:lnTo>
                    <a:pt x="4320628" y="189798"/>
                  </a:lnTo>
                  <a:lnTo>
                    <a:pt x="4590668" y="664294"/>
                  </a:lnTo>
                  <a:lnTo>
                    <a:pt x="4860707" y="711744"/>
                  </a:lnTo>
                  <a:lnTo>
                    <a:pt x="5130746" y="237248"/>
                  </a:lnTo>
                  <a:lnTo>
                    <a:pt x="5400786" y="759193"/>
                  </a:lnTo>
                  <a:lnTo>
                    <a:pt x="5670825" y="1376038"/>
                  </a:lnTo>
                  <a:lnTo>
                    <a:pt x="5940864" y="1091341"/>
                  </a:lnTo>
                  <a:lnTo>
                    <a:pt x="6210904" y="806643"/>
                  </a:lnTo>
                  <a:lnTo>
                    <a:pt x="6480943" y="759193"/>
                  </a:lnTo>
                </a:path>
              </a:pathLst>
            </a:custGeom>
            <a:ln w="27101" cap="flat">
              <a:solidFill>
                <a:srgbClr val="9A32CD">
                  <a:alpha val="100000"/>
                </a:srgbClr>
              </a:solidFill>
              <a:prstDash val="solid"/>
              <a:round/>
            </a:ln>
          </p:spPr>
          <p:txBody>
            <a:bodyPr/>
            <a:lstStyle/>
            <a:p/>
          </p:txBody>
        </p:sp>
        <p:sp>
          <p:nvSpPr>
            <p:cNvPr id="46" name="pl46"/>
            <p:cNvSpPr/>
            <p:nvPr/>
          </p:nvSpPr>
          <p:spPr>
            <a:xfrm>
              <a:off x="7630118" y="813384"/>
              <a:ext cx="752827" cy="394812"/>
            </a:xfrm>
            <a:custGeom>
              <a:avLst/>
              <a:pathLst>
                <a:path w="752827" h="394812">
                  <a:moveTo>
                    <a:pt x="752827" y="0"/>
                  </a:moveTo>
                  <a:lnTo>
                    <a:pt x="0" y="394812"/>
                  </a:lnTo>
                </a:path>
              </a:pathLst>
            </a:custGeom>
          </p:spPr>
          <p:txBody>
            <a:bodyPr/>
            <a:lstStyle/>
            <a:p/>
          </p:txBody>
        </p:sp>
        <p:sp>
          <p:nvSpPr>
            <p:cNvPr id="47" name="pl47"/>
            <p:cNvSpPr/>
            <p:nvPr/>
          </p:nvSpPr>
          <p:spPr>
            <a:xfrm>
              <a:off x="7633928" y="1217904"/>
              <a:ext cx="803166" cy="109079"/>
            </a:xfrm>
            <a:custGeom>
              <a:avLst/>
              <a:pathLst>
                <a:path w="803166" h="109079">
                  <a:moveTo>
                    <a:pt x="803166" y="109079"/>
                  </a:moveTo>
                  <a:lnTo>
                    <a:pt x="0" y="0"/>
                  </a:lnTo>
                </a:path>
              </a:pathLst>
            </a:custGeom>
          </p:spPr>
          <p:txBody>
            <a:bodyPr/>
            <a:lstStyle/>
            <a:p/>
          </p:txBody>
        </p:sp>
        <p:sp>
          <p:nvSpPr>
            <p:cNvPr id="48" name="pl48"/>
            <p:cNvSpPr/>
            <p:nvPr/>
          </p:nvSpPr>
          <p:spPr>
            <a:xfrm>
              <a:off x="7630870" y="1222191"/>
              <a:ext cx="794156" cy="362382"/>
            </a:xfrm>
            <a:custGeom>
              <a:avLst/>
              <a:pathLst>
                <a:path w="794156" h="362382">
                  <a:moveTo>
                    <a:pt x="794156" y="362382"/>
                  </a:moveTo>
                  <a:lnTo>
                    <a:pt x="0" y="0"/>
                  </a:lnTo>
                </a:path>
              </a:pathLst>
            </a:custGeom>
          </p:spPr>
          <p:txBody>
            <a:bodyPr/>
            <a:lstStyle/>
            <a:p/>
          </p:txBody>
        </p:sp>
        <p:sp>
          <p:nvSpPr>
            <p:cNvPr id="49" name="pl49"/>
            <p:cNvSpPr/>
            <p:nvPr/>
          </p:nvSpPr>
          <p:spPr>
            <a:xfrm>
              <a:off x="7633538" y="1072297"/>
              <a:ext cx="725164" cy="139855"/>
            </a:xfrm>
            <a:custGeom>
              <a:avLst/>
              <a:pathLst>
                <a:path w="725164" h="139855">
                  <a:moveTo>
                    <a:pt x="725164" y="0"/>
                  </a:moveTo>
                  <a:lnTo>
                    <a:pt x="0" y="139855"/>
                  </a:lnTo>
                </a:path>
              </a:pathLst>
            </a:custGeom>
          </p:spPr>
          <p:txBody>
            <a:bodyPr/>
            <a:lstStyle/>
            <a:p/>
          </p:txBody>
        </p:sp>
        <p:sp>
          <p:nvSpPr>
            <p:cNvPr id="50" name="pl50"/>
            <p:cNvSpPr/>
            <p:nvPr/>
          </p:nvSpPr>
          <p:spPr>
            <a:xfrm>
              <a:off x="7631226" y="1554020"/>
              <a:ext cx="697357" cy="295867"/>
            </a:xfrm>
            <a:custGeom>
              <a:avLst/>
              <a:pathLst>
                <a:path w="697357" h="295867">
                  <a:moveTo>
                    <a:pt x="697357" y="295867"/>
                  </a:moveTo>
                  <a:lnTo>
                    <a:pt x="0" y="0"/>
                  </a:lnTo>
                </a:path>
              </a:pathLst>
            </a:custGeom>
          </p:spPr>
          <p:txBody>
            <a:bodyPr/>
            <a:lstStyle/>
            <a:p/>
          </p:txBody>
        </p:sp>
        <p:sp>
          <p:nvSpPr>
            <p:cNvPr id="51" name="pl51"/>
            <p:cNvSpPr/>
            <p:nvPr/>
          </p:nvSpPr>
          <p:spPr>
            <a:xfrm>
              <a:off x="7629659" y="1697624"/>
              <a:ext cx="729201" cy="413404"/>
            </a:xfrm>
            <a:custGeom>
              <a:avLst/>
              <a:pathLst>
                <a:path w="729201" h="413404">
                  <a:moveTo>
                    <a:pt x="729201" y="413404"/>
                  </a:moveTo>
                  <a:lnTo>
                    <a:pt x="0" y="0"/>
                  </a:lnTo>
                </a:path>
              </a:pathLst>
            </a:custGeom>
          </p:spPr>
          <p:txBody>
            <a:bodyPr/>
            <a:lstStyle/>
            <a:p/>
          </p:txBody>
        </p:sp>
        <p:sp>
          <p:nvSpPr>
            <p:cNvPr id="52" name="pl52"/>
            <p:cNvSpPr/>
            <p:nvPr/>
          </p:nvSpPr>
          <p:spPr>
            <a:xfrm>
              <a:off x="7625771" y="1699662"/>
              <a:ext cx="666659" cy="673380"/>
            </a:xfrm>
            <a:custGeom>
              <a:avLst/>
              <a:pathLst>
                <a:path w="666659" h="673380">
                  <a:moveTo>
                    <a:pt x="666659" y="673380"/>
                  </a:moveTo>
                  <a:lnTo>
                    <a:pt x="0" y="0"/>
                  </a:lnTo>
                </a:path>
              </a:pathLst>
            </a:custGeom>
          </p:spPr>
          <p:txBody>
            <a:bodyPr/>
            <a:lstStyle/>
            <a:p/>
          </p:txBody>
        </p:sp>
        <p:sp>
          <p:nvSpPr>
            <p:cNvPr id="53" name="pl53"/>
            <p:cNvSpPr/>
            <p:nvPr/>
          </p:nvSpPr>
          <p:spPr>
            <a:xfrm>
              <a:off x="7632965" y="2453532"/>
              <a:ext cx="725896" cy="188159"/>
            </a:xfrm>
            <a:custGeom>
              <a:avLst/>
              <a:pathLst>
                <a:path w="725896" h="188159">
                  <a:moveTo>
                    <a:pt x="725896" y="188159"/>
                  </a:moveTo>
                  <a:lnTo>
                    <a:pt x="0" y="0"/>
                  </a:lnTo>
                </a:path>
              </a:pathLst>
            </a:custGeom>
          </p:spPr>
          <p:txBody>
            <a:bodyPr/>
            <a:lstStyle/>
            <a:p/>
          </p:txBody>
        </p:sp>
        <p:sp>
          <p:nvSpPr>
            <p:cNvPr id="54" name="pl54"/>
            <p:cNvSpPr/>
            <p:nvPr/>
          </p:nvSpPr>
          <p:spPr>
            <a:xfrm>
              <a:off x="7634339" y="5391057"/>
              <a:ext cx="808896" cy="5"/>
            </a:xfrm>
            <a:custGeom>
              <a:avLst/>
              <a:pathLst>
                <a:path w="808896" h="5">
                  <a:moveTo>
                    <a:pt x="808896" y="0"/>
                  </a:moveTo>
                  <a:lnTo>
                    <a:pt x="0" y="5"/>
                  </a:lnTo>
                </a:path>
              </a:pathLst>
            </a:custGeom>
          </p:spPr>
          <p:txBody>
            <a:bodyPr/>
            <a:lstStyle/>
            <a:p/>
          </p:txBody>
        </p:sp>
        <p:sp>
          <p:nvSpPr>
            <p:cNvPr id="55" name="pg55"/>
            <p:cNvSpPr/>
            <p:nvPr/>
          </p:nvSpPr>
          <p:spPr>
            <a:xfrm>
              <a:off x="8314365" y="72201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7635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57" name="pg57"/>
            <p:cNvSpPr/>
            <p:nvPr/>
          </p:nvSpPr>
          <p:spPr>
            <a:xfrm>
              <a:off x="8368515" y="124431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8" name="tx58"/>
            <p:cNvSpPr/>
            <p:nvPr/>
          </p:nvSpPr>
          <p:spPr>
            <a:xfrm>
              <a:off x="8391375" y="128584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59" name="pg59"/>
            <p:cNvSpPr/>
            <p:nvPr/>
          </p:nvSpPr>
          <p:spPr>
            <a:xfrm>
              <a:off x="8356446" y="150625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154779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1" name="pg61"/>
            <p:cNvSpPr/>
            <p:nvPr/>
          </p:nvSpPr>
          <p:spPr>
            <a:xfrm>
              <a:off x="8290122" y="98460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102613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93%</a:t>
              </a:r>
            </a:p>
          </p:txBody>
        </p:sp>
        <p:sp>
          <p:nvSpPr>
            <p:cNvPr id="63" name="pg63"/>
            <p:cNvSpPr/>
            <p:nvPr/>
          </p:nvSpPr>
          <p:spPr>
            <a:xfrm>
              <a:off x="8260004" y="177208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79493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5" name="pg65"/>
            <p:cNvSpPr/>
            <p:nvPr/>
          </p:nvSpPr>
          <p:spPr>
            <a:xfrm>
              <a:off x="8290281" y="20336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20752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83%</a:t>
              </a:r>
            </a:p>
          </p:txBody>
        </p:sp>
        <p:sp>
          <p:nvSpPr>
            <p:cNvPr id="67" name="pg67"/>
            <p:cNvSpPr/>
            <p:nvPr/>
          </p:nvSpPr>
          <p:spPr>
            <a:xfrm>
              <a:off x="8223851" y="22958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246711" y="233743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83%</a:t>
              </a:r>
            </a:p>
          </p:txBody>
        </p:sp>
        <p:sp>
          <p:nvSpPr>
            <p:cNvPr id="69" name="pg69"/>
            <p:cNvSpPr/>
            <p:nvPr/>
          </p:nvSpPr>
          <p:spPr>
            <a:xfrm>
              <a:off x="8290281" y="25616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6031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67%</a:t>
              </a:r>
            </a:p>
          </p:txBody>
        </p:sp>
        <p:sp>
          <p:nvSpPr>
            <p:cNvPr id="71" name="pg71"/>
            <p:cNvSpPr/>
            <p:nvPr/>
          </p:nvSpPr>
          <p:spPr>
            <a:xfrm>
              <a:off x="8374655" y="5306538"/>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2"/>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2" name="tx72"/>
            <p:cNvSpPr/>
            <p:nvPr/>
          </p:nvSpPr>
          <p:spPr>
            <a:xfrm>
              <a:off x="8397515" y="5348076"/>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24771" y="401416"/>
              <a:ext cx="29820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Grenada,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6 vaccines (complete series).
In 2024, MCV2 had the lowest coverage of all vaccines (67%), followed by MCV1 (83%).
Coverage of 9 vaccines decreased (DTP3, HPVc, HepB3, Hib3, IPV1, MCV1, MCV2, Polio3 and Rubella) compared to respective coverage in 2019.
Coverage of 7 vaccines increased (DTP3, HPVc, Hib3, IPV1, MCV1, Polio3 and Rubella), 1 vaccine was the same (HepB3), and 1 vaccine decreased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96784" y="932216"/>
              <a:ext cx="1083246" cy="0"/>
            </a:xfrm>
            <a:custGeom>
              <a:avLst/>
              <a:pathLst>
                <a:path w="1083246" h="0">
                  <a:moveTo>
                    <a:pt x="0" y="0"/>
                  </a:moveTo>
                  <a:lnTo>
                    <a:pt x="0" y="0"/>
                  </a:lnTo>
                  <a:lnTo>
                    <a:pt x="361082" y="0"/>
                  </a:lnTo>
                  <a:lnTo>
                    <a:pt x="938813" y="0"/>
                  </a:lnTo>
                  <a:lnTo>
                    <a:pt x="1011029" y="0"/>
                  </a:lnTo>
                  <a:lnTo>
                    <a:pt x="1083246" y="0"/>
                  </a:lnTo>
                </a:path>
              </a:pathLst>
            </a:custGeom>
            <a:ln w="116535" cap="flat">
              <a:solidFill>
                <a:srgbClr val="E8E8E8">
                  <a:alpha val="100000"/>
                </a:srgbClr>
              </a:solidFill>
              <a:prstDash val="solid"/>
              <a:round/>
            </a:ln>
          </p:spPr>
          <p:txBody>
            <a:bodyPr/>
            <a:lstStyle/>
            <a:p/>
          </p:txBody>
        </p:sp>
        <p:sp>
          <p:nvSpPr>
            <p:cNvPr id="20" name="pl20"/>
            <p:cNvSpPr/>
            <p:nvPr/>
          </p:nvSpPr>
          <p:spPr>
            <a:xfrm>
              <a:off x="6691269" y="1385547"/>
              <a:ext cx="1588760" cy="0"/>
            </a:xfrm>
            <a:custGeom>
              <a:avLst/>
              <a:pathLst>
                <a:path w="1588760" h="0">
                  <a:moveTo>
                    <a:pt x="0" y="0"/>
                  </a:moveTo>
                  <a:lnTo>
                    <a:pt x="361082" y="0"/>
                  </a:lnTo>
                  <a:lnTo>
                    <a:pt x="361082" y="0"/>
                  </a:lnTo>
                  <a:lnTo>
                    <a:pt x="1011029" y="0"/>
                  </a:lnTo>
                  <a:lnTo>
                    <a:pt x="1516544" y="0"/>
                  </a:lnTo>
                  <a:lnTo>
                    <a:pt x="1588760" y="0"/>
                  </a:lnTo>
                </a:path>
              </a:pathLst>
            </a:custGeom>
            <a:ln w="116535" cap="flat">
              <a:solidFill>
                <a:srgbClr val="E8E8E8">
                  <a:alpha val="100000"/>
                </a:srgbClr>
              </a:solidFill>
              <a:prstDash val="solid"/>
              <a:round/>
            </a:ln>
          </p:spPr>
          <p:txBody>
            <a:bodyPr/>
            <a:lstStyle/>
            <a:p/>
          </p:txBody>
        </p:sp>
        <p:sp>
          <p:nvSpPr>
            <p:cNvPr id="21" name="pl21"/>
            <p:cNvSpPr/>
            <p:nvPr/>
          </p:nvSpPr>
          <p:spPr>
            <a:xfrm>
              <a:off x="6691269" y="1838878"/>
              <a:ext cx="1588760" cy="0"/>
            </a:xfrm>
            <a:custGeom>
              <a:avLst/>
              <a:pathLst>
                <a:path w="1588760" h="0">
                  <a:moveTo>
                    <a:pt x="0" y="0"/>
                  </a:moveTo>
                  <a:lnTo>
                    <a:pt x="361082" y="0"/>
                  </a:lnTo>
                  <a:lnTo>
                    <a:pt x="361082" y="0"/>
                  </a:lnTo>
                  <a:lnTo>
                    <a:pt x="1011029" y="0"/>
                  </a:lnTo>
                  <a:lnTo>
                    <a:pt x="1011029" y="0"/>
                  </a:lnTo>
                  <a:lnTo>
                    <a:pt x="1588760" y="0"/>
                  </a:lnTo>
                </a:path>
              </a:pathLst>
            </a:custGeom>
            <a:ln w="116535" cap="flat">
              <a:solidFill>
                <a:srgbClr val="E8E8E8">
                  <a:alpha val="100000"/>
                </a:srgbClr>
              </a:solidFill>
              <a:prstDash val="solid"/>
              <a:round/>
            </a:ln>
          </p:spPr>
          <p:txBody>
            <a:bodyPr/>
            <a:lstStyle/>
            <a:p/>
          </p:txBody>
        </p:sp>
        <p:sp>
          <p:nvSpPr>
            <p:cNvPr id="22" name="pl22"/>
            <p:cNvSpPr/>
            <p:nvPr/>
          </p:nvSpPr>
          <p:spPr>
            <a:xfrm>
              <a:off x="7991164" y="2292210"/>
              <a:ext cx="433298" cy="0"/>
            </a:xfrm>
            <a:custGeom>
              <a:avLst/>
              <a:pathLst>
                <a:path w="433298" h="0">
                  <a:moveTo>
                    <a:pt x="0" y="0"/>
                  </a:moveTo>
                  <a:lnTo>
                    <a:pt x="72216" y="0"/>
                  </a:lnTo>
                  <a:lnTo>
                    <a:pt x="144432" y="0"/>
                  </a:lnTo>
                  <a:lnTo>
                    <a:pt x="144432"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6691269" y="2745541"/>
              <a:ext cx="1588760" cy="0"/>
            </a:xfrm>
            <a:custGeom>
              <a:avLst/>
              <a:pathLst>
                <a:path w="1588760" h="0">
                  <a:moveTo>
                    <a:pt x="0" y="0"/>
                  </a:moveTo>
                  <a:lnTo>
                    <a:pt x="361082" y="0"/>
                  </a:lnTo>
                  <a:lnTo>
                    <a:pt x="361082" y="0"/>
                  </a:lnTo>
                  <a:lnTo>
                    <a:pt x="1011029" y="0"/>
                  </a:lnTo>
                  <a:lnTo>
                    <a:pt x="1516544" y="0"/>
                  </a:lnTo>
                  <a:lnTo>
                    <a:pt x="1588760"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3198872"/>
              <a:ext cx="1660977" cy="0"/>
            </a:xfrm>
            <a:custGeom>
              <a:avLst/>
              <a:pathLst>
                <a:path w="1660977" h="0">
                  <a:moveTo>
                    <a:pt x="0" y="0"/>
                  </a:moveTo>
                  <a:lnTo>
                    <a:pt x="361082" y="0"/>
                  </a:lnTo>
                  <a:lnTo>
                    <a:pt x="361082" y="0"/>
                  </a:lnTo>
                  <a:lnTo>
                    <a:pt x="1299895" y="0"/>
                  </a:lnTo>
                  <a:lnTo>
                    <a:pt x="1372111" y="0"/>
                  </a:lnTo>
                  <a:lnTo>
                    <a:pt x="1660977" y="0"/>
                  </a:lnTo>
                </a:path>
              </a:pathLst>
            </a:custGeom>
            <a:ln w="116535" cap="flat">
              <a:solidFill>
                <a:srgbClr val="E8E8E8">
                  <a:alpha val="100000"/>
                </a:srgbClr>
              </a:solidFill>
              <a:prstDash val="solid"/>
              <a:round/>
            </a:ln>
          </p:spPr>
          <p:txBody>
            <a:bodyPr/>
            <a:lstStyle/>
            <a:p/>
          </p:txBody>
        </p:sp>
        <p:sp>
          <p:nvSpPr>
            <p:cNvPr id="25" name="pl25"/>
            <p:cNvSpPr/>
            <p:nvPr/>
          </p:nvSpPr>
          <p:spPr>
            <a:xfrm>
              <a:off x="6546836" y="3652203"/>
              <a:ext cx="1733193" cy="0"/>
            </a:xfrm>
            <a:custGeom>
              <a:avLst/>
              <a:pathLst>
                <a:path w="1733193" h="0">
                  <a:moveTo>
                    <a:pt x="0" y="0"/>
                  </a:moveTo>
                  <a:lnTo>
                    <a:pt x="433298" y="0"/>
                  </a:lnTo>
                  <a:lnTo>
                    <a:pt x="866596" y="0"/>
                  </a:lnTo>
                  <a:lnTo>
                    <a:pt x="938813" y="0"/>
                  </a:lnTo>
                  <a:lnTo>
                    <a:pt x="938813" y="0"/>
                  </a:lnTo>
                  <a:lnTo>
                    <a:pt x="1733193" y="0"/>
                  </a:lnTo>
                </a:path>
              </a:pathLst>
            </a:custGeom>
            <a:ln w="116535" cap="flat">
              <a:solidFill>
                <a:srgbClr val="E8E8E8">
                  <a:alpha val="100000"/>
                </a:srgbClr>
              </a:solidFill>
              <a:prstDash val="solid"/>
              <a:round/>
            </a:ln>
          </p:spPr>
          <p:txBody>
            <a:bodyPr/>
            <a:lstStyle/>
            <a:p/>
          </p:txBody>
        </p:sp>
        <p:sp>
          <p:nvSpPr>
            <p:cNvPr id="26" name="pl26"/>
            <p:cNvSpPr/>
            <p:nvPr/>
          </p:nvSpPr>
          <p:spPr>
            <a:xfrm>
              <a:off x="5463590" y="4105534"/>
              <a:ext cx="2094275" cy="0"/>
            </a:xfrm>
            <a:custGeom>
              <a:avLst/>
              <a:pathLst>
                <a:path w="2094275" h="0">
                  <a:moveTo>
                    <a:pt x="0" y="0"/>
                  </a:moveTo>
                  <a:lnTo>
                    <a:pt x="866596" y="0"/>
                  </a:lnTo>
                  <a:lnTo>
                    <a:pt x="938813" y="0"/>
                  </a:lnTo>
                  <a:lnTo>
                    <a:pt x="1733193" y="0"/>
                  </a:lnTo>
                  <a:lnTo>
                    <a:pt x="1949842" y="0"/>
                  </a:lnTo>
                  <a:lnTo>
                    <a:pt x="2094275" y="0"/>
                  </a:lnTo>
                </a:path>
              </a:pathLst>
            </a:custGeom>
            <a:ln w="116535" cap="flat">
              <a:solidFill>
                <a:srgbClr val="E8E8E8">
                  <a:alpha val="100000"/>
                </a:srgbClr>
              </a:solidFill>
              <a:prstDash val="solid"/>
              <a:round/>
            </a:ln>
          </p:spPr>
          <p:txBody>
            <a:bodyPr/>
            <a:lstStyle/>
            <a:p/>
          </p:txBody>
        </p:sp>
        <p:sp>
          <p:nvSpPr>
            <p:cNvPr id="27" name="pl27"/>
            <p:cNvSpPr/>
            <p:nvPr/>
          </p:nvSpPr>
          <p:spPr>
            <a:xfrm>
              <a:off x="6691269" y="4558865"/>
              <a:ext cx="1588760" cy="0"/>
            </a:xfrm>
            <a:custGeom>
              <a:avLst/>
              <a:pathLst>
                <a:path w="1588760" h="0">
                  <a:moveTo>
                    <a:pt x="0" y="0"/>
                  </a:moveTo>
                  <a:lnTo>
                    <a:pt x="72216" y="0"/>
                  </a:lnTo>
                  <a:lnTo>
                    <a:pt x="361082" y="0"/>
                  </a:lnTo>
                  <a:lnTo>
                    <a:pt x="1011029" y="0"/>
                  </a:lnTo>
                  <a:lnTo>
                    <a:pt x="1516544" y="0"/>
                  </a:lnTo>
                  <a:lnTo>
                    <a:pt x="1588760" y="0"/>
                  </a:lnTo>
                </a:path>
              </a:pathLst>
            </a:custGeom>
            <a:ln w="116535" cap="flat">
              <a:solidFill>
                <a:srgbClr val="E8E8E8">
                  <a:alpha val="100000"/>
                </a:srgbClr>
              </a:solidFill>
              <a:prstDash val="solid"/>
              <a:round/>
            </a:ln>
          </p:spPr>
          <p:txBody>
            <a:bodyPr/>
            <a:lstStyle/>
            <a:p/>
          </p:txBody>
        </p:sp>
        <p:sp>
          <p:nvSpPr>
            <p:cNvPr id="28" name="pl28"/>
            <p:cNvSpPr/>
            <p:nvPr/>
          </p:nvSpPr>
          <p:spPr>
            <a:xfrm>
              <a:off x="6546836" y="5012197"/>
              <a:ext cx="1733193" cy="0"/>
            </a:xfrm>
            <a:custGeom>
              <a:avLst/>
              <a:pathLst>
                <a:path w="1733193" h="0">
                  <a:moveTo>
                    <a:pt x="0" y="0"/>
                  </a:moveTo>
                  <a:lnTo>
                    <a:pt x="433298" y="0"/>
                  </a:lnTo>
                  <a:lnTo>
                    <a:pt x="866596" y="0"/>
                  </a:lnTo>
                  <a:lnTo>
                    <a:pt x="938813" y="0"/>
                  </a:lnTo>
                  <a:lnTo>
                    <a:pt x="938813" y="0"/>
                  </a:lnTo>
                  <a:lnTo>
                    <a:pt x="1733193" y="0"/>
                  </a:lnTo>
                </a:path>
              </a:pathLst>
            </a:custGeom>
            <a:ln w="116535" cap="flat">
              <a:solidFill>
                <a:srgbClr val="E8E8E8">
                  <a:alpha val="100000"/>
                </a:srgbClr>
              </a:solidFill>
              <a:prstDash val="solid"/>
              <a:round/>
            </a:ln>
          </p:spPr>
          <p:txBody>
            <a:bodyPr/>
            <a:lstStyle/>
            <a:p/>
          </p:txBody>
        </p:sp>
        <p:sp>
          <p:nvSpPr>
            <p:cNvPr id="29" name="pt29"/>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1922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19228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68676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4785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4785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69779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0331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68676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9779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04785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9779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228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3120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9228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9228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45909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9790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32568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68676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04785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75898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7553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756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08933"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21726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072830"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145046"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217262"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7639531"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145046"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21726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639531"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639531"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361695"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07283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7639531"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145046"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07283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14504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217262"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350665"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422882"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7350665"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495098"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626741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21726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639531"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145046"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21726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350665"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42288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44863" y="2182936"/>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802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Grenada,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(92%). DTP1 coverage increased in 2024 (93%) compared to 2023, and was lower than in 2019. In 2019-2024, DTP1 coverage was at it's lowest level in 2020 and 2022 (79%).
In 2023, 9 vaccines had lower coverage than in 2019.
In 2024, 10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2154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55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757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5588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360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616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215412" y="2340189"/>
              <a:ext cx="5400786" cy="2501517"/>
            </a:xfrm>
            <a:custGeom>
              <a:avLst/>
              <a:pathLst>
                <a:path w="5400786" h="2501517">
                  <a:moveTo>
                    <a:pt x="0" y="0"/>
                  </a:moveTo>
                  <a:lnTo>
                    <a:pt x="1080157" y="548277"/>
                  </a:lnTo>
                  <a:lnTo>
                    <a:pt x="2160314" y="2467249"/>
                  </a:lnTo>
                  <a:lnTo>
                    <a:pt x="3240471" y="2021774"/>
                  </a:lnTo>
                  <a:lnTo>
                    <a:pt x="4320628" y="2501517"/>
                  </a:lnTo>
                  <a:lnTo>
                    <a:pt x="5400786" y="2364447"/>
                  </a:lnTo>
                </a:path>
              </a:pathLst>
            </a:custGeom>
            <a:ln w="29811" cap="flat">
              <a:solidFill>
                <a:srgbClr val="FF0000">
                  <a:alpha val="100000"/>
                </a:srgbClr>
              </a:solidFill>
              <a:prstDash val="solid"/>
              <a:round/>
            </a:ln>
          </p:spPr>
          <p:txBody>
            <a:bodyPr/>
            <a:lstStyle/>
            <a:p/>
          </p:txBody>
        </p:sp>
        <p:sp>
          <p:nvSpPr>
            <p:cNvPr id="24" name="pl24"/>
            <p:cNvSpPr/>
            <p:nvPr/>
          </p:nvSpPr>
          <p:spPr>
            <a:xfrm>
              <a:off x="2215412" y="3436744"/>
              <a:ext cx="5400786" cy="1404961"/>
            </a:xfrm>
            <a:custGeom>
              <a:avLst/>
              <a:pathLst>
                <a:path w="5400786" h="1404961">
                  <a:moveTo>
                    <a:pt x="0" y="0"/>
                  </a:moveTo>
                  <a:lnTo>
                    <a:pt x="1080157" y="308406"/>
                  </a:lnTo>
                  <a:lnTo>
                    <a:pt x="2160314" y="1370694"/>
                  </a:lnTo>
                  <a:lnTo>
                    <a:pt x="3240471" y="1233624"/>
                  </a:lnTo>
                  <a:lnTo>
                    <a:pt x="4320628" y="1404961"/>
                  </a:lnTo>
                  <a:lnTo>
                    <a:pt x="5400786" y="1267892"/>
                  </a:lnTo>
                </a:path>
              </a:pathLst>
            </a:custGeom>
            <a:ln w="29811" cap="flat">
              <a:solidFill>
                <a:srgbClr val="0058AB">
                  <a:alpha val="100000"/>
                </a:srgbClr>
              </a:solidFill>
              <a:prstDash val="solid"/>
              <a:round/>
            </a:ln>
          </p:spPr>
          <p:txBody>
            <a:bodyPr/>
            <a:lstStyle/>
            <a:p/>
          </p:txBody>
        </p:sp>
        <p:sp>
          <p:nvSpPr>
            <p:cNvPr id="25" name="pt25"/>
            <p:cNvSpPr/>
            <p:nvPr/>
          </p:nvSpPr>
          <p:spPr>
            <a:xfrm>
              <a:off x="2190586" y="231536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270743"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350901"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5431058"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6511215" y="48168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7591372"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190586"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3270743"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pt33"/>
            <p:cNvSpPr/>
            <p:nvPr/>
          </p:nvSpPr>
          <p:spPr>
            <a:xfrm>
              <a:off x="4350901"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5431058" y="46455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6511215"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7591372"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tx37"/>
            <p:cNvSpPr/>
            <p:nvPr/>
          </p:nvSpPr>
          <p:spPr>
            <a:xfrm>
              <a:off x="2215412"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38" name="tx38"/>
            <p:cNvSpPr/>
            <p:nvPr/>
          </p:nvSpPr>
          <p:spPr>
            <a:xfrm>
              <a:off x="3295569"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39" name="tx39"/>
            <p:cNvSpPr/>
            <p:nvPr/>
          </p:nvSpPr>
          <p:spPr>
            <a:xfrm>
              <a:off x="4375727"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0" name="tx40"/>
            <p:cNvSpPr/>
            <p:nvPr/>
          </p:nvSpPr>
          <p:spPr>
            <a:xfrm>
              <a:off x="5455884" y="4739997"/>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1" name="tx41"/>
            <p:cNvSpPr/>
            <p:nvPr/>
          </p:nvSpPr>
          <p:spPr>
            <a:xfrm>
              <a:off x="6536041"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2" name="tx42"/>
            <p:cNvSpPr/>
            <p:nvPr/>
          </p:nvSpPr>
          <p:spPr>
            <a:xfrm>
              <a:off x="7616198"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43" name="tx43"/>
            <p:cNvSpPr/>
            <p:nvPr/>
          </p:nvSpPr>
          <p:spPr>
            <a:xfrm>
              <a:off x="2215412" y="216947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44" name="tx44"/>
            <p:cNvSpPr/>
            <p:nvPr/>
          </p:nvSpPr>
          <p:spPr>
            <a:xfrm>
              <a:off x="3295569"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45" name="tx45"/>
            <p:cNvSpPr/>
            <p:nvPr/>
          </p:nvSpPr>
          <p:spPr>
            <a:xfrm>
              <a:off x="4375727"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46" name="tx46"/>
            <p:cNvSpPr/>
            <p:nvPr/>
          </p:nvSpPr>
          <p:spPr>
            <a:xfrm>
              <a:off x="5455884"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47" name="tx47"/>
            <p:cNvSpPr/>
            <p:nvPr/>
          </p:nvSpPr>
          <p:spPr>
            <a:xfrm>
              <a:off x="6536041" y="467069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48" name="tx48"/>
            <p:cNvSpPr/>
            <p:nvPr/>
          </p:nvSpPr>
          <p:spPr>
            <a:xfrm>
              <a:off x="7616198"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49" name="pl4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0" name="pl50"/>
            <p:cNvSpPr/>
            <p:nvPr/>
          </p:nvSpPr>
          <p:spPr>
            <a:xfrm>
              <a:off x="6536041"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51" name="tx51"/>
            <p:cNvSpPr/>
            <p:nvPr/>
          </p:nvSpPr>
          <p:spPr>
            <a:xfrm>
              <a:off x="6255845"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52" name="tx52"/>
            <p:cNvSpPr/>
            <p:nvPr/>
          </p:nvSpPr>
          <p:spPr>
            <a:xfrm>
              <a:off x="6141273"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53" name="rc5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4" name="tx5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5" name="tx55"/>
            <p:cNvSpPr/>
            <p:nvPr/>
          </p:nvSpPr>
          <p:spPr>
            <a:xfrm rot="-5400000">
              <a:off x="2087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6" name="tx56"/>
            <p:cNvSpPr/>
            <p:nvPr/>
          </p:nvSpPr>
          <p:spPr>
            <a:xfrm rot="-5400000">
              <a:off x="31675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57" name="tx57"/>
            <p:cNvSpPr/>
            <p:nvPr/>
          </p:nvSpPr>
          <p:spPr>
            <a:xfrm rot="-5400000">
              <a:off x="424772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8" name="tx58"/>
            <p:cNvSpPr/>
            <p:nvPr/>
          </p:nvSpPr>
          <p:spPr>
            <a:xfrm rot="-5400000">
              <a:off x="532788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9" name="tx59"/>
            <p:cNvSpPr/>
            <p:nvPr/>
          </p:nvSpPr>
          <p:spPr>
            <a:xfrm rot="-5400000">
              <a:off x="6408012"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0" name="tx60"/>
            <p:cNvSpPr/>
            <p:nvPr/>
          </p:nvSpPr>
          <p:spPr>
            <a:xfrm rot="-5400000">
              <a:off x="74881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1" name="tx61"/>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 name="tx62"/>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 name="tx63"/>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 name="tx64"/>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 name="tx65"/>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 name="tx66"/>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 name="tx67"/>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 name="pl68"/>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9" name="pl69"/>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0" name="tx70"/>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1" name="tx71"/>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2" name="tx72"/>
            <p:cNvSpPr/>
            <p:nvPr/>
          </p:nvSpPr>
          <p:spPr>
            <a:xfrm>
              <a:off x="757200" y="398022"/>
              <a:ext cx="54602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Grenada, 2019-2024</a:t>
              </a:r>
            </a:p>
          </p:txBody>
        </p:sp>
        <p:sp>
          <p:nvSpPr>
            <p:cNvPr id="73" name="tx73"/>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4" name="tx74"/>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Grenada was 2019.
In 2024, first dose (HPV1) programme coverage among girls was 5% and last dose (HPVc) programme coverage was 5%.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051791"/>
            </a:xfrm>
            <a:custGeom>
              <a:avLst/>
              <a:pathLst>
                <a:path w="6444618" h="1051791">
                  <a:moveTo>
                    <a:pt x="0" y="77910"/>
                  </a:moveTo>
                  <a:lnTo>
                    <a:pt x="268525" y="116865"/>
                  </a:lnTo>
                  <a:lnTo>
                    <a:pt x="537051" y="38955"/>
                  </a:lnTo>
                  <a:lnTo>
                    <a:pt x="805577" y="77910"/>
                  </a:lnTo>
                  <a:lnTo>
                    <a:pt x="1074103" y="623283"/>
                  </a:lnTo>
                  <a:lnTo>
                    <a:pt x="1342628" y="0"/>
                  </a:lnTo>
                  <a:lnTo>
                    <a:pt x="1611154" y="311641"/>
                  </a:lnTo>
                  <a:lnTo>
                    <a:pt x="1879680" y="116865"/>
                  </a:lnTo>
                  <a:lnTo>
                    <a:pt x="2148206" y="0"/>
                  </a:lnTo>
                  <a:lnTo>
                    <a:pt x="2416732" y="0"/>
                  </a:lnTo>
                  <a:lnTo>
                    <a:pt x="2685257" y="77910"/>
                  </a:lnTo>
                  <a:lnTo>
                    <a:pt x="2953783" y="155820"/>
                  </a:lnTo>
                  <a:lnTo>
                    <a:pt x="3222309" y="77910"/>
                  </a:lnTo>
                  <a:lnTo>
                    <a:pt x="3490835" y="77910"/>
                  </a:lnTo>
                  <a:lnTo>
                    <a:pt x="3759360" y="77910"/>
                  </a:lnTo>
                  <a:lnTo>
                    <a:pt x="4027886" y="272686"/>
                  </a:lnTo>
                  <a:lnTo>
                    <a:pt x="4296412" y="116865"/>
                  </a:lnTo>
                  <a:lnTo>
                    <a:pt x="4564938" y="116865"/>
                  </a:lnTo>
                  <a:lnTo>
                    <a:pt x="4833464" y="155820"/>
                  </a:lnTo>
                  <a:lnTo>
                    <a:pt x="5101989" y="194776"/>
                  </a:lnTo>
                  <a:lnTo>
                    <a:pt x="5370515" y="1051791"/>
                  </a:lnTo>
                  <a:lnTo>
                    <a:pt x="5639041" y="857015"/>
                  </a:lnTo>
                  <a:lnTo>
                    <a:pt x="5907567" y="857015"/>
                  </a:lnTo>
                  <a:lnTo>
                    <a:pt x="6176092" y="506418"/>
                  </a:lnTo>
                  <a:lnTo>
                    <a:pt x="6444618" y="233731"/>
                  </a:lnTo>
                </a:path>
              </a:pathLst>
            </a:custGeom>
            <a:ln w="27101" cap="flat">
              <a:solidFill>
                <a:srgbClr val="F8766D">
                  <a:alpha val="100000"/>
                </a:srgbClr>
              </a:solidFill>
              <a:prstDash val="solid"/>
              <a:round/>
            </a:ln>
          </p:spPr>
          <p:txBody>
            <a:bodyPr/>
            <a:lstStyle/>
            <a:p/>
          </p:txBody>
        </p:sp>
        <p:sp>
          <p:nvSpPr>
            <p:cNvPr id="27" name="pl27"/>
            <p:cNvSpPr/>
            <p:nvPr/>
          </p:nvSpPr>
          <p:spPr>
            <a:xfrm>
              <a:off x="1985330" y="1347687"/>
              <a:ext cx="5907567" cy="1441343"/>
            </a:xfrm>
            <a:custGeom>
              <a:avLst/>
              <a:pathLst>
                <a:path w="5907567" h="1441343">
                  <a:moveTo>
                    <a:pt x="0" y="701194"/>
                  </a:moveTo>
                  <a:lnTo>
                    <a:pt x="268525" y="934925"/>
                  </a:lnTo>
                  <a:lnTo>
                    <a:pt x="537051" y="1207612"/>
                  </a:lnTo>
                  <a:lnTo>
                    <a:pt x="805577" y="428507"/>
                  </a:lnTo>
                  <a:lnTo>
                    <a:pt x="1074103" y="194776"/>
                  </a:lnTo>
                  <a:lnTo>
                    <a:pt x="1342628" y="233731"/>
                  </a:lnTo>
                  <a:lnTo>
                    <a:pt x="1611154" y="233731"/>
                  </a:lnTo>
                  <a:lnTo>
                    <a:pt x="1879680" y="545373"/>
                  </a:lnTo>
                  <a:lnTo>
                    <a:pt x="2148206" y="233731"/>
                  </a:lnTo>
                  <a:lnTo>
                    <a:pt x="2416732" y="272686"/>
                  </a:lnTo>
                  <a:lnTo>
                    <a:pt x="2685257" y="662239"/>
                  </a:lnTo>
                  <a:lnTo>
                    <a:pt x="2953783" y="272686"/>
                  </a:lnTo>
                  <a:lnTo>
                    <a:pt x="3222309" y="0"/>
                  </a:lnTo>
                  <a:lnTo>
                    <a:pt x="3490835" y="116865"/>
                  </a:lnTo>
                  <a:lnTo>
                    <a:pt x="3759360" y="272686"/>
                  </a:lnTo>
                  <a:lnTo>
                    <a:pt x="4027886" y="506418"/>
                  </a:lnTo>
                  <a:lnTo>
                    <a:pt x="4296412" y="701194"/>
                  </a:lnTo>
                  <a:lnTo>
                    <a:pt x="4564938" y="389552"/>
                  </a:lnTo>
                  <a:lnTo>
                    <a:pt x="4833464" y="506418"/>
                  </a:lnTo>
                  <a:lnTo>
                    <a:pt x="5101989" y="1441343"/>
                  </a:lnTo>
                  <a:lnTo>
                    <a:pt x="5370515" y="934925"/>
                  </a:lnTo>
                  <a:lnTo>
                    <a:pt x="5639041" y="311641"/>
                  </a:lnTo>
                  <a:lnTo>
                    <a:pt x="5907567" y="973880"/>
                  </a:lnTo>
                </a:path>
              </a:pathLst>
            </a:custGeom>
            <a:ln w="27101" cap="flat">
              <a:solidFill>
                <a:srgbClr val="00BA38">
                  <a:alpha val="100000"/>
                </a:srgbClr>
              </a:solidFill>
              <a:prstDash val="solid"/>
              <a:round/>
            </a:ln>
          </p:spPr>
          <p:txBody>
            <a:bodyPr/>
            <a:lstStyle/>
            <a:p/>
          </p:txBody>
        </p:sp>
        <p:sp>
          <p:nvSpPr>
            <p:cNvPr id="28" name="pl28"/>
            <p:cNvSpPr/>
            <p:nvPr/>
          </p:nvSpPr>
          <p:spPr>
            <a:xfrm>
              <a:off x="6550268" y="3295448"/>
              <a:ext cx="1342628" cy="1597164"/>
            </a:xfrm>
            <a:custGeom>
              <a:avLst/>
              <a:pathLst>
                <a:path w="1342628" h="1597164">
                  <a:moveTo>
                    <a:pt x="0" y="0"/>
                  </a:moveTo>
                  <a:lnTo>
                    <a:pt x="268525" y="350597"/>
                  </a:lnTo>
                  <a:lnTo>
                    <a:pt x="537051" y="1558209"/>
                  </a:lnTo>
                  <a:lnTo>
                    <a:pt x="805577" y="1402388"/>
                  </a:lnTo>
                  <a:lnTo>
                    <a:pt x="1074103" y="1597164"/>
                  </a:lnTo>
                  <a:lnTo>
                    <a:pt x="1342628" y="1441343"/>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2703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2283191"/>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469841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946953" y="201050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511892" y="3257072"/>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308731"/>
              <a:ext cx="249607" cy="0"/>
            </a:xfrm>
            <a:custGeom>
              <a:avLst/>
              <a:pathLst>
                <a:path w="249607" h="0">
                  <a:moveTo>
                    <a:pt x="249607" y="0"/>
                  </a:moveTo>
                  <a:lnTo>
                    <a:pt x="0" y="0"/>
                  </a:lnTo>
                </a:path>
              </a:pathLst>
            </a:custGeom>
          </p:spPr>
          <p:txBody>
            <a:bodyPr/>
            <a:lstStyle/>
            <a:p/>
          </p:txBody>
        </p:sp>
        <p:sp>
          <p:nvSpPr>
            <p:cNvPr id="37" name="pl37"/>
            <p:cNvSpPr/>
            <p:nvPr/>
          </p:nvSpPr>
          <p:spPr>
            <a:xfrm>
              <a:off x="7911816" y="2321563"/>
              <a:ext cx="249607" cy="4"/>
            </a:xfrm>
            <a:custGeom>
              <a:avLst/>
              <a:pathLst>
                <a:path w="249607" h="4">
                  <a:moveTo>
                    <a:pt x="249607" y="0"/>
                  </a:moveTo>
                  <a:lnTo>
                    <a:pt x="0" y="4"/>
                  </a:lnTo>
                </a:path>
              </a:pathLst>
            </a:custGeom>
          </p:spPr>
          <p:txBody>
            <a:bodyPr/>
            <a:lstStyle/>
            <a:p/>
          </p:txBody>
        </p:sp>
        <p:sp>
          <p:nvSpPr>
            <p:cNvPr id="38" name="pl38"/>
            <p:cNvSpPr/>
            <p:nvPr/>
          </p:nvSpPr>
          <p:spPr>
            <a:xfrm>
              <a:off x="7911816" y="4736792"/>
              <a:ext cx="249607" cy="3"/>
            </a:xfrm>
            <a:custGeom>
              <a:avLst/>
              <a:pathLst>
                <a:path w="249607" h="3">
                  <a:moveTo>
                    <a:pt x="249607" y="3"/>
                  </a:moveTo>
                  <a:lnTo>
                    <a:pt x="0" y="0"/>
                  </a:lnTo>
                </a:path>
              </a:pathLst>
            </a:custGeom>
          </p:spPr>
          <p:txBody>
            <a:bodyPr/>
            <a:lstStyle/>
            <a:p/>
          </p:txBody>
        </p:sp>
        <p:sp>
          <p:nvSpPr>
            <p:cNvPr id="39" name="pg39"/>
            <p:cNvSpPr/>
            <p:nvPr/>
          </p:nvSpPr>
          <p:spPr>
            <a:xfrm>
              <a:off x="8092843" y="121774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5858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1" name="pg41"/>
            <p:cNvSpPr/>
            <p:nvPr/>
          </p:nvSpPr>
          <p:spPr>
            <a:xfrm>
              <a:off x="8092843" y="22305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22714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67%</a:t>
              </a:r>
            </a:p>
          </p:txBody>
        </p:sp>
        <p:sp>
          <p:nvSpPr>
            <p:cNvPr id="43" name="pg43"/>
            <p:cNvSpPr/>
            <p:nvPr/>
          </p:nvSpPr>
          <p:spPr>
            <a:xfrm>
              <a:off x="8092843" y="4645810"/>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1"/>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4686652"/>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HPVc : 5%</a:t>
              </a:r>
            </a:p>
          </p:txBody>
        </p:sp>
        <p:sp>
          <p:nvSpPr>
            <p:cNvPr id="45" name="pg45"/>
            <p:cNvSpPr/>
            <p:nvPr/>
          </p:nvSpPr>
          <p:spPr>
            <a:xfrm>
              <a:off x="1511245" y="9698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6965" y="10136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7" name="pg47"/>
            <p:cNvSpPr/>
            <p:nvPr/>
          </p:nvSpPr>
          <p:spPr>
            <a:xfrm>
              <a:off x="1689472" y="20510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735192" y="2096791"/>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74</a:t>
              </a:r>
            </a:p>
          </p:txBody>
        </p:sp>
        <p:sp>
          <p:nvSpPr>
            <p:cNvPr id="49" name="pg49"/>
            <p:cNvSpPr/>
            <p:nvPr/>
          </p:nvSpPr>
          <p:spPr>
            <a:xfrm>
              <a:off x="6614341" y="31110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6660061" y="315642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42</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6742"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22471"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9236"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7384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9570"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6336" y="5930805"/>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098593" y="579074"/>
              <a:ext cx="36810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Grenada,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1622" y="6568567"/>
              <a:ext cx="58827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Grenada has 3 out of the 4 SDG vaccines.
In 2024, Grenada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92% in 2023 to 93% in 2024.
• DTP3 coverage increased 7 percentage points from 86% in 2023 to 93% in 2024.
• There were there were &lt;100 fewer zero-dose children in 2024. This leaves &lt;100 children without vaccination, vulnerable to vaccine-preventable diseases and a further &lt;100 with incomplete protection.
• Grenada accounted for &lt;0.1% of zero-dose children in Latin America and the Caribbean (LACR) and &lt;0.1% of zero-dose children globally.
• MCV1 coverage increased 1 percentage point from 82% in 2023 to 83% in 2024. There were &lt;500 children who missed out on the first measles vaccination.
• MCV2 coverage declined 17 percentage points from 84% in 2023 to 67% in 2024.
• Last dose coverage of HPV vaccination (HPVc) among girls increased from 1% to 5%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Grenada,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Grenada.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DAPMHHIV-502652578-1605241</_dlc_DocId>
    <_dlc_DocIdUrl xmlns="9e17fbd9-fb4c-4d20-9ec4-18aa77a91b0d">
      <Url>https://unicef.sharepoint.com/teams/DAPM-Health-HIV/_layouts/15/DocIdRedir.aspx?ID=DAPMHHIV-502652578-1605241</Url>
      <Description>DAPMHHIV-502652578-1605241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a67f0e19-93b2-433e-af30-ae072c9e8c30</vt:lpwstr>
  </property>
  <property fmtid="{D5CDD505-2E9C-101B-9397-08002B2CF9AE}" pid="4" name="MediaServiceImageTags">
    <vt:lpwstr/>
  </property>
</Properties>
</file>