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7de55efbdedd83a70992ba0b8e19328f700354d.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2076764"/>
              <a:ext cx="6444618" cy="837957"/>
            </a:xfrm>
            <a:custGeom>
              <a:avLst/>
              <a:pathLst>
                <a:path w="6444618" h="837957">
                  <a:moveTo>
                    <a:pt x="0" y="638443"/>
                  </a:moveTo>
                  <a:lnTo>
                    <a:pt x="268525" y="638443"/>
                  </a:lnTo>
                  <a:lnTo>
                    <a:pt x="537051" y="678346"/>
                  </a:lnTo>
                  <a:lnTo>
                    <a:pt x="805577" y="678346"/>
                  </a:lnTo>
                  <a:lnTo>
                    <a:pt x="1074103" y="718249"/>
                  </a:lnTo>
                  <a:lnTo>
                    <a:pt x="1342628" y="718249"/>
                  </a:lnTo>
                  <a:lnTo>
                    <a:pt x="1611154" y="758151"/>
                  </a:lnTo>
                  <a:lnTo>
                    <a:pt x="1879680" y="758151"/>
                  </a:lnTo>
                  <a:lnTo>
                    <a:pt x="2148206" y="798054"/>
                  </a:lnTo>
                  <a:lnTo>
                    <a:pt x="2416732" y="798054"/>
                  </a:lnTo>
                  <a:lnTo>
                    <a:pt x="2685257" y="837957"/>
                  </a:lnTo>
                  <a:lnTo>
                    <a:pt x="2953783" y="638443"/>
                  </a:lnTo>
                  <a:lnTo>
                    <a:pt x="3222309" y="478832"/>
                  </a:lnTo>
                  <a:lnTo>
                    <a:pt x="3490835" y="279319"/>
                  </a:lnTo>
                  <a:lnTo>
                    <a:pt x="3759360" y="119708"/>
                  </a:lnTo>
                  <a:lnTo>
                    <a:pt x="4027886" y="638443"/>
                  </a:lnTo>
                  <a:lnTo>
                    <a:pt x="4296412" y="119708"/>
                  </a:lnTo>
                  <a:lnTo>
                    <a:pt x="4564938" y="119708"/>
                  </a:lnTo>
                  <a:lnTo>
                    <a:pt x="4833464" y="119708"/>
                  </a:lnTo>
                  <a:lnTo>
                    <a:pt x="5101989" y="119708"/>
                  </a:lnTo>
                  <a:lnTo>
                    <a:pt x="5370515" y="159610"/>
                  </a:lnTo>
                  <a:lnTo>
                    <a:pt x="5639041" y="159610"/>
                  </a:lnTo>
                  <a:lnTo>
                    <a:pt x="5907567" y="159610"/>
                  </a:lnTo>
                  <a:lnTo>
                    <a:pt x="6176092" y="0"/>
                  </a:lnTo>
                  <a:lnTo>
                    <a:pt x="6444618" y="199513"/>
                  </a:lnTo>
                </a:path>
              </a:pathLst>
            </a:custGeom>
            <a:ln w="27101" cap="flat">
              <a:solidFill>
                <a:srgbClr val="F8766D">
                  <a:alpha val="100000"/>
                </a:srgbClr>
              </a:solidFill>
              <a:prstDash val="solid"/>
              <a:round/>
            </a:ln>
          </p:spPr>
          <p:txBody>
            <a:bodyPr/>
            <a:lstStyle/>
            <a:p/>
          </p:txBody>
        </p:sp>
        <p:sp>
          <p:nvSpPr>
            <p:cNvPr id="28" name="pl28"/>
            <p:cNvSpPr/>
            <p:nvPr/>
          </p:nvSpPr>
          <p:spPr>
            <a:xfrm>
              <a:off x="1448278" y="2316180"/>
              <a:ext cx="6444618" cy="1556206"/>
            </a:xfrm>
            <a:custGeom>
              <a:avLst/>
              <a:pathLst>
                <a:path w="6444618" h="1556206">
                  <a:moveTo>
                    <a:pt x="0" y="1556206"/>
                  </a:moveTo>
                  <a:lnTo>
                    <a:pt x="268525" y="1476400"/>
                  </a:lnTo>
                  <a:lnTo>
                    <a:pt x="537051" y="1396595"/>
                  </a:lnTo>
                  <a:lnTo>
                    <a:pt x="805577" y="1316789"/>
                  </a:lnTo>
                  <a:lnTo>
                    <a:pt x="1074103" y="1236984"/>
                  </a:lnTo>
                  <a:lnTo>
                    <a:pt x="1342628" y="1197081"/>
                  </a:lnTo>
                  <a:lnTo>
                    <a:pt x="1611154" y="1117276"/>
                  </a:lnTo>
                  <a:lnTo>
                    <a:pt x="1879680" y="1037470"/>
                  </a:lnTo>
                  <a:lnTo>
                    <a:pt x="2148206" y="957665"/>
                  </a:lnTo>
                  <a:lnTo>
                    <a:pt x="2416732" y="877859"/>
                  </a:lnTo>
                  <a:lnTo>
                    <a:pt x="2685257" y="798054"/>
                  </a:lnTo>
                  <a:lnTo>
                    <a:pt x="2953783" y="798054"/>
                  </a:lnTo>
                  <a:lnTo>
                    <a:pt x="3222309" y="798054"/>
                  </a:lnTo>
                  <a:lnTo>
                    <a:pt x="3490835" y="837957"/>
                  </a:lnTo>
                  <a:lnTo>
                    <a:pt x="3759360" y="837957"/>
                  </a:lnTo>
                  <a:lnTo>
                    <a:pt x="4027886" y="1356692"/>
                  </a:lnTo>
                  <a:lnTo>
                    <a:pt x="4296412" y="837957"/>
                  </a:lnTo>
                  <a:lnTo>
                    <a:pt x="4564938" y="718249"/>
                  </a:lnTo>
                  <a:lnTo>
                    <a:pt x="4833464" y="598540"/>
                  </a:lnTo>
                  <a:lnTo>
                    <a:pt x="5101989" y="478832"/>
                  </a:lnTo>
                  <a:lnTo>
                    <a:pt x="5370515" y="399027"/>
                  </a:lnTo>
                  <a:lnTo>
                    <a:pt x="5639041" y="279319"/>
                  </a:lnTo>
                  <a:lnTo>
                    <a:pt x="5907567" y="159610"/>
                  </a:lnTo>
                  <a:lnTo>
                    <a:pt x="6176092" y="0"/>
                  </a:lnTo>
                  <a:lnTo>
                    <a:pt x="6444618" y="239416"/>
                  </a:lnTo>
                </a:path>
              </a:pathLst>
            </a:custGeom>
            <a:ln w="27101" cap="flat">
              <a:solidFill>
                <a:srgbClr val="7CAE00">
                  <a:alpha val="100000"/>
                </a:srgbClr>
              </a:solidFill>
              <a:prstDash val="solid"/>
              <a:round/>
            </a:ln>
          </p:spPr>
          <p:txBody>
            <a:bodyPr/>
            <a:lstStyle/>
            <a:p/>
          </p:txBody>
        </p:sp>
        <p:sp>
          <p:nvSpPr>
            <p:cNvPr id="29" name="pl29"/>
            <p:cNvSpPr/>
            <p:nvPr/>
          </p:nvSpPr>
          <p:spPr>
            <a:xfrm>
              <a:off x="1448278" y="2834916"/>
              <a:ext cx="6444618" cy="678346"/>
            </a:xfrm>
            <a:custGeom>
              <a:avLst/>
              <a:pathLst>
                <a:path w="6444618" h="678346">
                  <a:moveTo>
                    <a:pt x="0" y="438929"/>
                  </a:moveTo>
                  <a:lnTo>
                    <a:pt x="268525" y="438929"/>
                  </a:lnTo>
                  <a:lnTo>
                    <a:pt x="537051" y="478832"/>
                  </a:lnTo>
                  <a:lnTo>
                    <a:pt x="805577" y="518735"/>
                  </a:lnTo>
                  <a:lnTo>
                    <a:pt x="1074103" y="518735"/>
                  </a:lnTo>
                  <a:lnTo>
                    <a:pt x="1342628" y="558638"/>
                  </a:lnTo>
                  <a:lnTo>
                    <a:pt x="1611154" y="558638"/>
                  </a:lnTo>
                  <a:lnTo>
                    <a:pt x="1879680" y="598540"/>
                  </a:lnTo>
                  <a:lnTo>
                    <a:pt x="2148206" y="638443"/>
                  </a:lnTo>
                  <a:lnTo>
                    <a:pt x="2416732" y="638443"/>
                  </a:lnTo>
                  <a:lnTo>
                    <a:pt x="2685257" y="678346"/>
                  </a:lnTo>
                  <a:lnTo>
                    <a:pt x="2953783" y="598540"/>
                  </a:lnTo>
                  <a:lnTo>
                    <a:pt x="3222309" y="478832"/>
                  </a:lnTo>
                  <a:lnTo>
                    <a:pt x="3490835" y="399027"/>
                  </a:lnTo>
                  <a:lnTo>
                    <a:pt x="3759360" y="319221"/>
                  </a:lnTo>
                  <a:lnTo>
                    <a:pt x="4027886" y="438929"/>
                  </a:lnTo>
                  <a:lnTo>
                    <a:pt x="4296412" y="319221"/>
                  </a:lnTo>
                  <a:lnTo>
                    <a:pt x="4564938" y="359124"/>
                  </a:lnTo>
                  <a:lnTo>
                    <a:pt x="4833464" y="359124"/>
                  </a:lnTo>
                  <a:lnTo>
                    <a:pt x="5101989" y="399027"/>
                  </a:lnTo>
                  <a:lnTo>
                    <a:pt x="5370515" y="438929"/>
                  </a:lnTo>
                  <a:lnTo>
                    <a:pt x="5639041" y="438929"/>
                  </a:lnTo>
                  <a:lnTo>
                    <a:pt x="5907567" y="478832"/>
                  </a:lnTo>
                  <a:lnTo>
                    <a:pt x="6176092" y="0"/>
                  </a:lnTo>
                  <a:lnTo>
                    <a:pt x="6444618" y="319221"/>
                  </a:lnTo>
                </a:path>
              </a:pathLst>
            </a:custGeom>
            <a:ln w="27101" cap="flat">
              <a:solidFill>
                <a:srgbClr val="00BFC4">
                  <a:alpha val="100000"/>
                </a:srgbClr>
              </a:solidFill>
              <a:prstDash val="solid"/>
              <a:round/>
            </a:ln>
          </p:spPr>
          <p:txBody>
            <a:bodyPr/>
            <a:lstStyle/>
            <a:p/>
          </p:txBody>
        </p:sp>
        <p:sp>
          <p:nvSpPr>
            <p:cNvPr id="30" name="pl30"/>
            <p:cNvSpPr/>
            <p:nvPr/>
          </p:nvSpPr>
          <p:spPr>
            <a:xfrm>
              <a:off x="7087320" y="4031998"/>
              <a:ext cx="805577" cy="718249"/>
            </a:xfrm>
            <a:custGeom>
              <a:avLst/>
              <a:pathLst>
                <a:path w="805577" h="718249">
                  <a:moveTo>
                    <a:pt x="0" y="558638"/>
                  </a:moveTo>
                  <a:lnTo>
                    <a:pt x="268525" y="718249"/>
                  </a:lnTo>
                  <a:lnTo>
                    <a:pt x="537051" y="119708"/>
                  </a:lnTo>
                  <a:lnTo>
                    <a:pt x="80557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23790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51722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311576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9936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67683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83401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23546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048943" y="455225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2276278"/>
              <a:ext cx="250038" cy="1"/>
            </a:xfrm>
            <a:custGeom>
              <a:avLst/>
              <a:pathLst>
                <a:path w="250038" h="1">
                  <a:moveTo>
                    <a:pt x="250038" y="1"/>
                  </a:moveTo>
                  <a:lnTo>
                    <a:pt x="0" y="0"/>
                  </a:lnTo>
                </a:path>
              </a:pathLst>
            </a:custGeom>
          </p:spPr>
          <p:txBody>
            <a:bodyPr/>
            <a:lstStyle/>
            <a:p/>
          </p:txBody>
        </p:sp>
        <p:sp>
          <p:nvSpPr>
            <p:cNvPr id="41" name="pl41"/>
            <p:cNvSpPr/>
            <p:nvPr/>
          </p:nvSpPr>
          <p:spPr>
            <a:xfrm>
              <a:off x="7911385" y="2555597"/>
              <a:ext cx="250038" cy="3"/>
            </a:xfrm>
            <a:custGeom>
              <a:avLst/>
              <a:pathLst>
                <a:path w="250038" h="3">
                  <a:moveTo>
                    <a:pt x="250038" y="3"/>
                  </a:moveTo>
                  <a:lnTo>
                    <a:pt x="0" y="0"/>
                  </a:lnTo>
                </a:path>
              </a:pathLst>
            </a:custGeom>
          </p:spPr>
          <p:txBody>
            <a:bodyPr/>
            <a:lstStyle/>
            <a:p/>
          </p:txBody>
        </p:sp>
        <p:sp>
          <p:nvSpPr>
            <p:cNvPr id="42" name="pl42"/>
            <p:cNvSpPr/>
            <p:nvPr/>
          </p:nvSpPr>
          <p:spPr>
            <a:xfrm>
              <a:off x="7911385" y="3154138"/>
              <a:ext cx="250038" cy="0"/>
            </a:xfrm>
            <a:custGeom>
              <a:avLst/>
              <a:pathLst>
                <a:path w="250038" h="0">
                  <a:moveTo>
                    <a:pt x="250038" y="0"/>
                  </a:moveTo>
                  <a:lnTo>
                    <a:pt x="0" y="0"/>
                  </a:lnTo>
                </a:path>
              </a:pathLst>
            </a:custGeom>
          </p:spPr>
          <p:txBody>
            <a:bodyPr/>
            <a:lstStyle/>
            <a:p/>
          </p:txBody>
        </p:sp>
        <p:sp>
          <p:nvSpPr>
            <p:cNvPr id="43" name="pl43"/>
            <p:cNvSpPr/>
            <p:nvPr/>
          </p:nvSpPr>
          <p:spPr>
            <a:xfrm>
              <a:off x="7911385" y="4031998"/>
              <a:ext cx="250038" cy="3"/>
            </a:xfrm>
            <a:custGeom>
              <a:avLst/>
              <a:pathLst>
                <a:path w="250038" h="3">
                  <a:moveTo>
                    <a:pt x="250038" y="3"/>
                  </a:moveTo>
                  <a:lnTo>
                    <a:pt x="0" y="0"/>
                  </a:lnTo>
                </a:path>
              </a:pathLst>
            </a:custGeom>
          </p:spPr>
          <p:txBody>
            <a:bodyPr/>
            <a:lstStyle/>
            <a:p/>
          </p:txBody>
        </p:sp>
        <p:sp>
          <p:nvSpPr>
            <p:cNvPr id="44" name="pg44"/>
            <p:cNvSpPr/>
            <p:nvPr/>
          </p:nvSpPr>
          <p:spPr>
            <a:xfrm>
              <a:off x="8092843" y="218529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222613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75%</a:t>
              </a:r>
            </a:p>
          </p:txBody>
        </p:sp>
        <p:sp>
          <p:nvSpPr>
            <p:cNvPr id="46" name="pg46"/>
            <p:cNvSpPr/>
            <p:nvPr/>
          </p:nvSpPr>
          <p:spPr>
            <a:xfrm>
              <a:off x="8092843" y="246461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50545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68%</a:t>
              </a:r>
            </a:p>
          </p:txBody>
        </p:sp>
        <p:sp>
          <p:nvSpPr>
            <p:cNvPr id="48" name="pg48"/>
            <p:cNvSpPr/>
            <p:nvPr/>
          </p:nvSpPr>
          <p:spPr>
            <a:xfrm>
              <a:off x="8092843" y="306315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310399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53%</a:t>
              </a:r>
            </a:p>
          </p:txBody>
        </p:sp>
        <p:sp>
          <p:nvSpPr>
            <p:cNvPr id="50" name="pg50"/>
            <p:cNvSpPr/>
            <p:nvPr/>
          </p:nvSpPr>
          <p:spPr>
            <a:xfrm>
              <a:off x="8092843" y="394101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98185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31%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3210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Equatorial Guinea,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53%.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9994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5255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0516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25776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2624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7885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6314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8840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587239"/>
              <a:ext cx="249014" cy="286400"/>
            </a:xfrm>
            <a:prstGeom prst="rect">
              <a:avLst/>
            </a:prstGeom>
            <a:solidFill>
              <a:srgbClr val="1CABE2">
                <a:alpha val="100000"/>
              </a:srgbClr>
            </a:solidFill>
          </p:spPr>
          <p:txBody>
            <a:bodyPr/>
            <a:lstStyle/>
            <a:p/>
          </p:txBody>
        </p:sp>
        <p:sp>
          <p:nvSpPr>
            <p:cNvPr id="25" name="rc25"/>
            <p:cNvSpPr/>
            <p:nvPr/>
          </p:nvSpPr>
          <p:spPr>
            <a:xfrm>
              <a:off x="1587736" y="3570557"/>
              <a:ext cx="249014" cy="303082"/>
            </a:xfrm>
            <a:prstGeom prst="rect">
              <a:avLst/>
            </a:prstGeom>
            <a:solidFill>
              <a:srgbClr val="1CABE2">
                <a:alpha val="100000"/>
              </a:srgbClr>
            </a:solidFill>
          </p:spPr>
          <p:txBody>
            <a:bodyPr/>
            <a:lstStyle/>
            <a:p/>
          </p:txBody>
        </p:sp>
        <p:sp>
          <p:nvSpPr>
            <p:cNvPr id="26" name="rc26"/>
            <p:cNvSpPr/>
            <p:nvPr/>
          </p:nvSpPr>
          <p:spPr>
            <a:xfrm>
              <a:off x="1864419" y="3543621"/>
              <a:ext cx="249014" cy="330018"/>
            </a:xfrm>
            <a:prstGeom prst="rect">
              <a:avLst/>
            </a:prstGeom>
            <a:solidFill>
              <a:srgbClr val="1CABE2">
                <a:alpha val="100000"/>
              </a:srgbClr>
            </a:solidFill>
          </p:spPr>
          <p:txBody>
            <a:bodyPr/>
            <a:lstStyle/>
            <a:p/>
          </p:txBody>
        </p:sp>
        <p:sp>
          <p:nvSpPr>
            <p:cNvPr id="27" name="rc27"/>
            <p:cNvSpPr/>
            <p:nvPr/>
          </p:nvSpPr>
          <p:spPr>
            <a:xfrm>
              <a:off x="2141101" y="3523950"/>
              <a:ext cx="249014" cy="349689"/>
            </a:xfrm>
            <a:prstGeom prst="rect">
              <a:avLst/>
            </a:prstGeom>
            <a:solidFill>
              <a:srgbClr val="1CABE2">
                <a:alpha val="100000"/>
              </a:srgbClr>
            </a:solidFill>
          </p:spPr>
          <p:txBody>
            <a:bodyPr/>
            <a:lstStyle/>
            <a:p/>
          </p:txBody>
        </p:sp>
        <p:sp>
          <p:nvSpPr>
            <p:cNvPr id="28" name="rc28"/>
            <p:cNvSpPr/>
            <p:nvPr/>
          </p:nvSpPr>
          <p:spPr>
            <a:xfrm>
              <a:off x="2417783" y="3493277"/>
              <a:ext cx="249014" cy="380362"/>
            </a:xfrm>
            <a:prstGeom prst="rect">
              <a:avLst/>
            </a:prstGeom>
            <a:solidFill>
              <a:srgbClr val="1CABE2">
                <a:alpha val="100000"/>
              </a:srgbClr>
            </a:solidFill>
          </p:spPr>
          <p:txBody>
            <a:bodyPr/>
            <a:lstStyle/>
            <a:p/>
          </p:txBody>
        </p:sp>
        <p:sp>
          <p:nvSpPr>
            <p:cNvPr id="29" name="rc29"/>
            <p:cNvSpPr/>
            <p:nvPr/>
          </p:nvSpPr>
          <p:spPr>
            <a:xfrm>
              <a:off x="2694466" y="3471632"/>
              <a:ext cx="249014" cy="402007"/>
            </a:xfrm>
            <a:prstGeom prst="rect">
              <a:avLst/>
            </a:prstGeom>
            <a:solidFill>
              <a:srgbClr val="1CABE2">
                <a:alpha val="100000"/>
              </a:srgbClr>
            </a:solidFill>
          </p:spPr>
          <p:txBody>
            <a:bodyPr/>
            <a:lstStyle/>
            <a:p/>
          </p:txBody>
        </p:sp>
        <p:sp>
          <p:nvSpPr>
            <p:cNvPr id="30" name="rc30"/>
            <p:cNvSpPr/>
            <p:nvPr/>
          </p:nvSpPr>
          <p:spPr>
            <a:xfrm>
              <a:off x="2971148" y="3443979"/>
              <a:ext cx="249014" cy="429660"/>
            </a:xfrm>
            <a:prstGeom prst="rect">
              <a:avLst/>
            </a:prstGeom>
            <a:solidFill>
              <a:srgbClr val="1CABE2">
                <a:alpha val="100000"/>
              </a:srgbClr>
            </a:solidFill>
          </p:spPr>
          <p:txBody>
            <a:bodyPr/>
            <a:lstStyle/>
            <a:p/>
          </p:txBody>
        </p:sp>
        <p:sp>
          <p:nvSpPr>
            <p:cNvPr id="31" name="rc31"/>
            <p:cNvSpPr/>
            <p:nvPr/>
          </p:nvSpPr>
          <p:spPr>
            <a:xfrm>
              <a:off x="3247830" y="3426610"/>
              <a:ext cx="249014" cy="447030"/>
            </a:xfrm>
            <a:prstGeom prst="rect">
              <a:avLst/>
            </a:prstGeom>
            <a:solidFill>
              <a:srgbClr val="1CABE2">
                <a:alpha val="100000"/>
              </a:srgbClr>
            </a:solidFill>
          </p:spPr>
          <p:txBody>
            <a:bodyPr/>
            <a:lstStyle/>
            <a:p/>
          </p:txBody>
        </p:sp>
        <p:sp>
          <p:nvSpPr>
            <p:cNvPr id="32" name="rc32"/>
            <p:cNvSpPr/>
            <p:nvPr/>
          </p:nvSpPr>
          <p:spPr>
            <a:xfrm>
              <a:off x="3524513" y="3397461"/>
              <a:ext cx="249014" cy="476178"/>
            </a:xfrm>
            <a:prstGeom prst="rect">
              <a:avLst/>
            </a:prstGeom>
            <a:solidFill>
              <a:srgbClr val="1CABE2">
                <a:alpha val="100000"/>
              </a:srgbClr>
            </a:solidFill>
          </p:spPr>
          <p:txBody>
            <a:bodyPr/>
            <a:lstStyle/>
            <a:p/>
          </p:txBody>
        </p:sp>
        <p:sp>
          <p:nvSpPr>
            <p:cNvPr id="33" name="rc33"/>
            <p:cNvSpPr/>
            <p:nvPr/>
          </p:nvSpPr>
          <p:spPr>
            <a:xfrm>
              <a:off x="3801195" y="3379912"/>
              <a:ext cx="249014" cy="493727"/>
            </a:xfrm>
            <a:prstGeom prst="rect">
              <a:avLst/>
            </a:prstGeom>
            <a:solidFill>
              <a:srgbClr val="1CABE2">
                <a:alpha val="100000"/>
              </a:srgbClr>
            </a:solidFill>
          </p:spPr>
          <p:txBody>
            <a:bodyPr/>
            <a:lstStyle/>
            <a:p/>
          </p:txBody>
        </p:sp>
        <p:sp>
          <p:nvSpPr>
            <p:cNvPr id="34" name="rc34"/>
            <p:cNvSpPr/>
            <p:nvPr/>
          </p:nvSpPr>
          <p:spPr>
            <a:xfrm>
              <a:off x="4077877" y="3350107"/>
              <a:ext cx="249014" cy="523533"/>
            </a:xfrm>
            <a:prstGeom prst="rect">
              <a:avLst/>
            </a:prstGeom>
            <a:solidFill>
              <a:srgbClr val="1CABE2">
                <a:alpha val="100000"/>
              </a:srgbClr>
            </a:solidFill>
          </p:spPr>
          <p:txBody>
            <a:bodyPr/>
            <a:lstStyle/>
            <a:p/>
          </p:txBody>
        </p:sp>
        <p:sp>
          <p:nvSpPr>
            <p:cNvPr id="35" name="rc35"/>
            <p:cNvSpPr/>
            <p:nvPr/>
          </p:nvSpPr>
          <p:spPr>
            <a:xfrm>
              <a:off x="4354560" y="3399644"/>
              <a:ext cx="249014" cy="473995"/>
            </a:xfrm>
            <a:prstGeom prst="rect">
              <a:avLst/>
            </a:prstGeom>
            <a:solidFill>
              <a:srgbClr val="1CABE2">
                <a:alpha val="100000"/>
              </a:srgbClr>
            </a:solidFill>
          </p:spPr>
          <p:txBody>
            <a:bodyPr/>
            <a:lstStyle/>
            <a:p/>
          </p:txBody>
        </p:sp>
        <p:sp>
          <p:nvSpPr>
            <p:cNvPr id="36" name="rc36"/>
            <p:cNvSpPr/>
            <p:nvPr/>
          </p:nvSpPr>
          <p:spPr>
            <a:xfrm>
              <a:off x="4631242" y="3442753"/>
              <a:ext cx="249014" cy="430886"/>
            </a:xfrm>
            <a:prstGeom prst="rect">
              <a:avLst/>
            </a:prstGeom>
            <a:solidFill>
              <a:srgbClr val="1CABE2">
                <a:alpha val="100000"/>
              </a:srgbClr>
            </a:solidFill>
          </p:spPr>
          <p:txBody>
            <a:bodyPr/>
            <a:lstStyle/>
            <a:p/>
          </p:txBody>
        </p:sp>
        <p:sp>
          <p:nvSpPr>
            <p:cNvPr id="37" name="rc37"/>
            <p:cNvSpPr/>
            <p:nvPr/>
          </p:nvSpPr>
          <p:spPr>
            <a:xfrm>
              <a:off x="4907924" y="3502455"/>
              <a:ext cx="249014" cy="371184"/>
            </a:xfrm>
            <a:prstGeom prst="rect">
              <a:avLst/>
            </a:prstGeom>
            <a:solidFill>
              <a:srgbClr val="1CABE2">
                <a:alpha val="100000"/>
              </a:srgbClr>
            </a:solidFill>
          </p:spPr>
          <p:txBody>
            <a:bodyPr/>
            <a:lstStyle/>
            <a:p/>
          </p:txBody>
        </p:sp>
        <p:sp>
          <p:nvSpPr>
            <p:cNvPr id="38" name="rc38"/>
            <p:cNvSpPr/>
            <p:nvPr/>
          </p:nvSpPr>
          <p:spPr>
            <a:xfrm>
              <a:off x="5184607" y="3551394"/>
              <a:ext cx="249014" cy="322245"/>
            </a:xfrm>
            <a:prstGeom prst="rect">
              <a:avLst/>
            </a:prstGeom>
            <a:solidFill>
              <a:srgbClr val="1CABE2">
                <a:alpha val="100000"/>
              </a:srgbClr>
            </a:solidFill>
          </p:spPr>
          <p:txBody>
            <a:bodyPr/>
            <a:lstStyle/>
            <a:p/>
          </p:txBody>
        </p:sp>
        <p:sp>
          <p:nvSpPr>
            <p:cNvPr id="39" name="rc39"/>
            <p:cNvSpPr/>
            <p:nvPr/>
          </p:nvSpPr>
          <p:spPr>
            <a:xfrm>
              <a:off x="5461289" y="3360361"/>
              <a:ext cx="249014" cy="513278"/>
            </a:xfrm>
            <a:prstGeom prst="rect">
              <a:avLst/>
            </a:prstGeom>
            <a:solidFill>
              <a:srgbClr val="1CABE2">
                <a:alpha val="100000"/>
              </a:srgbClr>
            </a:solidFill>
          </p:spPr>
          <p:txBody>
            <a:bodyPr/>
            <a:lstStyle/>
            <a:p/>
          </p:txBody>
        </p:sp>
        <p:sp>
          <p:nvSpPr>
            <p:cNvPr id="40" name="rc40"/>
            <p:cNvSpPr/>
            <p:nvPr/>
          </p:nvSpPr>
          <p:spPr>
            <a:xfrm>
              <a:off x="5737971" y="3540392"/>
              <a:ext cx="249014" cy="333247"/>
            </a:xfrm>
            <a:prstGeom prst="rect">
              <a:avLst/>
            </a:prstGeom>
            <a:solidFill>
              <a:srgbClr val="1CABE2">
                <a:alpha val="100000"/>
              </a:srgbClr>
            </a:solidFill>
          </p:spPr>
          <p:txBody>
            <a:bodyPr/>
            <a:lstStyle/>
            <a:p/>
          </p:txBody>
        </p:sp>
        <p:sp>
          <p:nvSpPr>
            <p:cNvPr id="41" name="rc41"/>
            <p:cNvSpPr/>
            <p:nvPr/>
          </p:nvSpPr>
          <p:spPr>
            <a:xfrm>
              <a:off x="6014654" y="3535430"/>
              <a:ext cx="249014" cy="338209"/>
            </a:xfrm>
            <a:prstGeom prst="rect">
              <a:avLst/>
            </a:prstGeom>
            <a:solidFill>
              <a:srgbClr val="1CABE2">
                <a:alpha val="100000"/>
              </a:srgbClr>
            </a:solidFill>
          </p:spPr>
          <p:txBody>
            <a:bodyPr/>
            <a:lstStyle/>
            <a:p/>
          </p:txBody>
        </p:sp>
        <p:sp>
          <p:nvSpPr>
            <p:cNvPr id="42" name="rc42"/>
            <p:cNvSpPr/>
            <p:nvPr/>
          </p:nvSpPr>
          <p:spPr>
            <a:xfrm>
              <a:off x="6291336" y="3530437"/>
              <a:ext cx="249014" cy="343202"/>
            </a:xfrm>
            <a:prstGeom prst="rect">
              <a:avLst/>
            </a:prstGeom>
            <a:solidFill>
              <a:srgbClr val="1CABE2">
                <a:alpha val="100000"/>
              </a:srgbClr>
            </a:solidFill>
          </p:spPr>
          <p:txBody>
            <a:bodyPr/>
            <a:lstStyle/>
            <a:p/>
          </p:txBody>
        </p:sp>
        <p:sp>
          <p:nvSpPr>
            <p:cNvPr id="43" name="rc43"/>
            <p:cNvSpPr/>
            <p:nvPr/>
          </p:nvSpPr>
          <p:spPr>
            <a:xfrm>
              <a:off x="6568018" y="3525415"/>
              <a:ext cx="249014" cy="348224"/>
            </a:xfrm>
            <a:prstGeom prst="rect">
              <a:avLst/>
            </a:prstGeom>
            <a:solidFill>
              <a:srgbClr val="1CABE2">
                <a:alpha val="100000"/>
              </a:srgbClr>
            </a:solidFill>
          </p:spPr>
          <p:txBody>
            <a:bodyPr/>
            <a:lstStyle/>
            <a:p/>
          </p:txBody>
        </p:sp>
        <p:sp>
          <p:nvSpPr>
            <p:cNvPr id="44" name="rc44"/>
            <p:cNvSpPr/>
            <p:nvPr/>
          </p:nvSpPr>
          <p:spPr>
            <a:xfrm>
              <a:off x="6844701" y="3504876"/>
              <a:ext cx="249014" cy="368763"/>
            </a:xfrm>
            <a:prstGeom prst="rect">
              <a:avLst/>
            </a:prstGeom>
            <a:solidFill>
              <a:srgbClr val="1CABE2">
                <a:alpha val="100000"/>
              </a:srgbClr>
            </a:solidFill>
          </p:spPr>
          <p:txBody>
            <a:bodyPr/>
            <a:lstStyle/>
            <a:p/>
          </p:txBody>
        </p:sp>
        <p:sp>
          <p:nvSpPr>
            <p:cNvPr id="45" name="rc45"/>
            <p:cNvSpPr/>
            <p:nvPr/>
          </p:nvSpPr>
          <p:spPr>
            <a:xfrm>
              <a:off x="7121383" y="3503202"/>
              <a:ext cx="249014" cy="370437"/>
            </a:xfrm>
            <a:prstGeom prst="rect">
              <a:avLst/>
            </a:prstGeom>
            <a:solidFill>
              <a:srgbClr val="1CABE2">
                <a:alpha val="100000"/>
              </a:srgbClr>
            </a:solidFill>
          </p:spPr>
          <p:txBody>
            <a:bodyPr/>
            <a:lstStyle/>
            <a:p/>
          </p:txBody>
        </p:sp>
        <p:sp>
          <p:nvSpPr>
            <p:cNvPr id="46" name="rc46"/>
            <p:cNvSpPr/>
            <p:nvPr/>
          </p:nvSpPr>
          <p:spPr>
            <a:xfrm>
              <a:off x="7398065" y="3500571"/>
              <a:ext cx="249014" cy="373068"/>
            </a:xfrm>
            <a:prstGeom prst="rect">
              <a:avLst/>
            </a:prstGeom>
            <a:solidFill>
              <a:srgbClr val="1CABE2">
                <a:alpha val="100000"/>
              </a:srgbClr>
            </a:solidFill>
          </p:spPr>
          <p:txBody>
            <a:bodyPr/>
            <a:lstStyle/>
            <a:p/>
          </p:txBody>
        </p:sp>
        <p:sp>
          <p:nvSpPr>
            <p:cNvPr id="47" name="rc47"/>
            <p:cNvSpPr/>
            <p:nvPr/>
          </p:nvSpPr>
          <p:spPr>
            <a:xfrm>
              <a:off x="7674748" y="3560303"/>
              <a:ext cx="249014" cy="313336"/>
            </a:xfrm>
            <a:prstGeom prst="rect">
              <a:avLst/>
            </a:prstGeom>
            <a:solidFill>
              <a:srgbClr val="1CABE2">
                <a:alpha val="100000"/>
              </a:srgbClr>
            </a:solidFill>
          </p:spPr>
          <p:txBody>
            <a:bodyPr/>
            <a:lstStyle/>
            <a:p/>
          </p:txBody>
        </p:sp>
        <p:sp>
          <p:nvSpPr>
            <p:cNvPr id="48" name="rc48"/>
            <p:cNvSpPr/>
            <p:nvPr/>
          </p:nvSpPr>
          <p:spPr>
            <a:xfrm>
              <a:off x="7951430" y="3466879"/>
              <a:ext cx="249014" cy="406760"/>
            </a:xfrm>
            <a:prstGeom prst="rect">
              <a:avLst/>
            </a:prstGeom>
            <a:solidFill>
              <a:srgbClr val="1CABE2">
                <a:alpha val="100000"/>
              </a:srgbClr>
            </a:solidFill>
          </p:spPr>
          <p:txBody>
            <a:bodyPr/>
            <a:lstStyle/>
            <a:p/>
          </p:txBody>
        </p:sp>
        <p:sp>
          <p:nvSpPr>
            <p:cNvPr id="49" name="rc49"/>
            <p:cNvSpPr/>
            <p:nvPr/>
          </p:nvSpPr>
          <p:spPr>
            <a:xfrm>
              <a:off x="1311054" y="3356534"/>
              <a:ext cx="249014" cy="230704"/>
            </a:xfrm>
            <a:prstGeom prst="rect">
              <a:avLst/>
            </a:prstGeom>
            <a:solidFill>
              <a:srgbClr val="B3B3B3">
                <a:alpha val="100000"/>
              </a:srgbClr>
            </a:solidFill>
          </p:spPr>
          <p:txBody>
            <a:bodyPr/>
            <a:lstStyle/>
            <a:p/>
          </p:txBody>
        </p:sp>
        <p:sp>
          <p:nvSpPr>
            <p:cNvPr id="50" name="rc50"/>
            <p:cNvSpPr/>
            <p:nvPr/>
          </p:nvSpPr>
          <p:spPr>
            <a:xfrm>
              <a:off x="1587736" y="3343230"/>
              <a:ext cx="249014" cy="227326"/>
            </a:xfrm>
            <a:prstGeom prst="rect">
              <a:avLst/>
            </a:prstGeom>
            <a:solidFill>
              <a:srgbClr val="B3B3B3">
                <a:alpha val="100000"/>
              </a:srgbClr>
            </a:solidFill>
          </p:spPr>
          <p:txBody>
            <a:bodyPr/>
            <a:lstStyle/>
            <a:p/>
          </p:txBody>
        </p:sp>
        <p:sp>
          <p:nvSpPr>
            <p:cNvPr id="51" name="rc51"/>
            <p:cNvSpPr/>
            <p:nvPr/>
          </p:nvSpPr>
          <p:spPr>
            <a:xfrm>
              <a:off x="1864419" y="3329568"/>
              <a:ext cx="249014" cy="214053"/>
            </a:xfrm>
            <a:prstGeom prst="rect">
              <a:avLst/>
            </a:prstGeom>
            <a:solidFill>
              <a:srgbClr val="B3B3B3">
                <a:alpha val="100000"/>
              </a:srgbClr>
            </a:solidFill>
          </p:spPr>
          <p:txBody>
            <a:bodyPr/>
            <a:lstStyle/>
            <a:p/>
          </p:txBody>
        </p:sp>
        <p:sp>
          <p:nvSpPr>
            <p:cNvPr id="52" name="rc52"/>
            <p:cNvSpPr/>
            <p:nvPr/>
          </p:nvSpPr>
          <p:spPr>
            <a:xfrm>
              <a:off x="2141101" y="3316025"/>
              <a:ext cx="249014" cy="207924"/>
            </a:xfrm>
            <a:prstGeom prst="rect">
              <a:avLst/>
            </a:prstGeom>
            <a:solidFill>
              <a:srgbClr val="B3B3B3">
                <a:alpha val="100000"/>
              </a:srgbClr>
            </a:solidFill>
          </p:spPr>
          <p:txBody>
            <a:bodyPr/>
            <a:lstStyle/>
            <a:p/>
          </p:txBody>
        </p:sp>
        <p:sp>
          <p:nvSpPr>
            <p:cNvPr id="53" name="rc53"/>
            <p:cNvSpPr/>
            <p:nvPr/>
          </p:nvSpPr>
          <p:spPr>
            <a:xfrm>
              <a:off x="2417783" y="3303081"/>
              <a:ext cx="249014" cy="190196"/>
            </a:xfrm>
            <a:prstGeom prst="rect">
              <a:avLst/>
            </a:prstGeom>
            <a:solidFill>
              <a:srgbClr val="B3B3B3">
                <a:alpha val="100000"/>
              </a:srgbClr>
            </a:solidFill>
          </p:spPr>
          <p:txBody>
            <a:bodyPr/>
            <a:lstStyle/>
            <a:p/>
          </p:txBody>
        </p:sp>
        <p:sp>
          <p:nvSpPr>
            <p:cNvPr id="54" name="rc54"/>
            <p:cNvSpPr/>
            <p:nvPr/>
          </p:nvSpPr>
          <p:spPr>
            <a:xfrm>
              <a:off x="2694466" y="3281197"/>
              <a:ext cx="249014" cy="190435"/>
            </a:xfrm>
            <a:prstGeom prst="rect">
              <a:avLst/>
            </a:prstGeom>
            <a:solidFill>
              <a:srgbClr val="B3B3B3">
                <a:alpha val="100000"/>
              </a:srgbClr>
            </a:solidFill>
          </p:spPr>
          <p:txBody>
            <a:bodyPr/>
            <a:lstStyle/>
            <a:p/>
          </p:txBody>
        </p:sp>
        <p:sp>
          <p:nvSpPr>
            <p:cNvPr id="55" name="rc55"/>
            <p:cNvSpPr/>
            <p:nvPr/>
          </p:nvSpPr>
          <p:spPr>
            <a:xfrm>
              <a:off x="2971148" y="3278716"/>
              <a:ext cx="249014" cy="165263"/>
            </a:xfrm>
            <a:prstGeom prst="rect">
              <a:avLst/>
            </a:prstGeom>
            <a:solidFill>
              <a:srgbClr val="B3B3B3">
                <a:alpha val="100000"/>
              </a:srgbClr>
            </a:solidFill>
          </p:spPr>
          <p:txBody>
            <a:bodyPr/>
            <a:lstStyle/>
            <a:p/>
          </p:txBody>
        </p:sp>
        <p:sp>
          <p:nvSpPr>
            <p:cNvPr id="56" name="rc56"/>
            <p:cNvSpPr/>
            <p:nvPr/>
          </p:nvSpPr>
          <p:spPr>
            <a:xfrm>
              <a:off x="3247830" y="3277609"/>
              <a:ext cx="249014" cy="149000"/>
            </a:xfrm>
            <a:prstGeom prst="rect">
              <a:avLst/>
            </a:prstGeom>
            <a:solidFill>
              <a:srgbClr val="B3B3B3">
                <a:alpha val="100000"/>
              </a:srgbClr>
            </a:solidFill>
          </p:spPr>
          <p:txBody>
            <a:bodyPr/>
            <a:lstStyle/>
            <a:p/>
          </p:txBody>
        </p:sp>
        <p:sp>
          <p:nvSpPr>
            <p:cNvPr id="57" name="rc57"/>
            <p:cNvSpPr/>
            <p:nvPr/>
          </p:nvSpPr>
          <p:spPr>
            <a:xfrm>
              <a:off x="3524513" y="3278417"/>
              <a:ext cx="249014" cy="119044"/>
            </a:xfrm>
            <a:prstGeom prst="rect">
              <a:avLst/>
            </a:prstGeom>
            <a:solidFill>
              <a:srgbClr val="B3B3B3">
                <a:alpha val="100000"/>
              </a:srgbClr>
            </a:solidFill>
          </p:spPr>
          <p:txBody>
            <a:bodyPr/>
            <a:lstStyle/>
            <a:p/>
          </p:txBody>
        </p:sp>
        <p:sp>
          <p:nvSpPr>
            <p:cNvPr id="58" name="rc58"/>
            <p:cNvSpPr/>
            <p:nvPr/>
          </p:nvSpPr>
          <p:spPr>
            <a:xfrm>
              <a:off x="3801195" y="3281167"/>
              <a:ext cx="249014" cy="98745"/>
            </a:xfrm>
            <a:prstGeom prst="rect">
              <a:avLst/>
            </a:prstGeom>
            <a:solidFill>
              <a:srgbClr val="B3B3B3">
                <a:alpha val="100000"/>
              </a:srgbClr>
            </a:solidFill>
          </p:spPr>
          <p:txBody>
            <a:bodyPr/>
            <a:lstStyle/>
            <a:p/>
          </p:txBody>
        </p:sp>
        <p:sp>
          <p:nvSpPr>
            <p:cNvPr id="59" name="rc59"/>
            <p:cNvSpPr/>
            <p:nvPr/>
          </p:nvSpPr>
          <p:spPr>
            <a:xfrm>
              <a:off x="4077877" y="3286279"/>
              <a:ext cx="249014" cy="63827"/>
            </a:xfrm>
            <a:prstGeom prst="rect">
              <a:avLst/>
            </a:prstGeom>
            <a:solidFill>
              <a:srgbClr val="B3B3B3">
                <a:alpha val="100000"/>
              </a:srgbClr>
            </a:solidFill>
          </p:spPr>
          <p:txBody>
            <a:bodyPr/>
            <a:lstStyle/>
            <a:p/>
          </p:txBody>
        </p:sp>
        <p:sp>
          <p:nvSpPr>
            <p:cNvPr id="60" name="rc60"/>
            <p:cNvSpPr/>
            <p:nvPr/>
          </p:nvSpPr>
          <p:spPr>
            <a:xfrm>
              <a:off x="4354560" y="3267983"/>
              <a:ext cx="249014" cy="131660"/>
            </a:xfrm>
            <a:prstGeom prst="rect">
              <a:avLst/>
            </a:prstGeom>
            <a:solidFill>
              <a:srgbClr val="B3B3B3">
                <a:alpha val="100000"/>
              </a:srgbClr>
            </a:solidFill>
          </p:spPr>
          <p:txBody>
            <a:bodyPr/>
            <a:lstStyle/>
            <a:p/>
          </p:txBody>
        </p:sp>
        <p:sp>
          <p:nvSpPr>
            <p:cNvPr id="61" name="rc61"/>
            <p:cNvSpPr/>
            <p:nvPr/>
          </p:nvSpPr>
          <p:spPr>
            <a:xfrm>
              <a:off x="4631242" y="3254261"/>
              <a:ext cx="249014" cy="188492"/>
            </a:xfrm>
            <a:prstGeom prst="rect">
              <a:avLst/>
            </a:prstGeom>
            <a:solidFill>
              <a:srgbClr val="B3B3B3">
                <a:alpha val="100000"/>
              </a:srgbClr>
            </a:solidFill>
          </p:spPr>
          <p:txBody>
            <a:bodyPr/>
            <a:lstStyle/>
            <a:p/>
          </p:txBody>
        </p:sp>
        <p:sp>
          <p:nvSpPr>
            <p:cNvPr id="62" name="rc62"/>
            <p:cNvSpPr/>
            <p:nvPr/>
          </p:nvSpPr>
          <p:spPr>
            <a:xfrm>
              <a:off x="4907924" y="3227534"/>
              <a:ext cx="249014" cy="274920"/>
            </a:xfrm>
            <a:prstGeom prst="rect">
              <a:avLst/>
            </a:prstGeom>
            <a:solidFill>
              <a:srgbClr val="B3B3B3">
                <a:alpha val="100000"/>
              </a:srgbClr>
            </a:solidFill>
          </p:spPr>
          <p:txBody>
            <a:bodyPr/>
            <a:lstStyle/>
            <a:p/>
          </p:txBody>
        </p:sp>
        <p:sp>
          <p:nvSpPr>
            <p:cNvPr id="63" name="rc63"/>
            <p:cNvSpPr/>
            <p:nvPr/>
          </p:nvSpPr>
          <p:spPr>
            <a:xfrm>
              <a:off x="5184607" y="3215128"/>
              <a:ext cx="249014" cy="336266"/>
            </a:xfrm>
            <a:prstGeom prst="rect">
              <a:avLst/>
            </a:prstGeom>
            <a:solidFill>
              <a:srgbClr val="B3B3B3">
                <a:alpha val="100000"/>
              </a:srgbClr>
            </a:solidFill>
          </p:spPr>
          <p:txBody>
            <a:bodyPr/>
            <a:lstStyle/>
            <a:p/>
          </p:txBody>
        </p:sp>
        <p:sp>
          <p:nvSpPr>
            <p:cNvPr id="64" name="rc64"/>
            <p:cNvSpPr/>
            <p:nvPr/>
          </p:nvSpPr>
          <p:spPr>
            <a:xfrm>
              <a:off x="5461289" y="3018175"/>
              <a:ext cx="249014" cy="342185"/>
            </a:xfrm>
            <a:prstGeom prst="rect">
              <a:avLst/>
            </a:prstGeom>
            <a:solidFill>
              <a:srgbClr val="B3B3B3">
                <a:alpha val="100000"/>
              </a:srgbClr>
            </a:solidFill>
          </p:spPr>
          <p:txBody>
            <a:bodyPr/>
            <a:lstStyle/>
            <a:p/>
          </p:txBody>
        </p:sp>
        <p:sp>
          <p:nvSpPr>
            <p:cNvPr id="65" name="rc65"/>
            <p:cNvSpPr/>
            <p:nvPr/>
          </p:nvSpPr>
          <p:spPr>
            <a:xfrm>
              <a:off x="5737971" y="3192646"/>
              <a:ext cx="249014" cy="347746"/>
            </a:xfrm>
            <a:prstGeom prst="rect">
              <a:avLst/>
            </a:prstGeom>
            <a:solidFill>
              <a:srgbClr val="B3B3B3">
                <a:alpha val="100000"/>
              </a:srgbClr>
            </a:solidFill>
          </p:spPr>
          <p:txBody>
            <a:bodyPr/>
            <a:lstStyle/>
            <a:p/>
          </p:txBody>
        </p:sp>
        <p:sp>
          <p:nvSpPr>
            <p:cNvPr id="66" name="rc66"/>
            <p:cNvSpPr/>
            <p:nvPr/>
          </p:nvSpPr>
          <p:spPr>
            <a:xfrm>
              <a:off x="6014654" y="3226607"/>
              <a:ext cx="249014" cy="308822"/>
            </a:xfrm>
            <a:prstGeom prst="rect">
              <a:avLst/>
            </a:prstGeom>
            <a:solidFill>
              <a:srgbClr val="B3B3B3">
                <a:alpha val="100000"/>
              </a:srgbClr>
            </a:solidFill>
          </p:spPr>
          <p:txBody>
            <a:bodyPr/>
            <a:lstStyle/>
            <a:p/>
          </p:txBody>
        </p:sp>
        <p:sp>
          <p:nvSpPr>
            <p:cNvPr id="67" name="rc67"/>
            <p:cNvSpPr/>
            <p:nvPr/>
          </p:nvSpPr>
          <p:spPr>
            <a:xfrm>
              <a:off x="6291336" y="3261854"/>
              <a:ext cx="249014" cy="268582"/>
            </a:xfrm>
            <a:prstGeom prst="rect">
              <a:avLst/>
            </a:prstGeom>
            <a:solidFill>
              <a:srgbClr val="B3B3B3">
                <a:alpha val="100000"/>
              </a:srgbClr>
            </a:solidFill>
          </p:spPr>
          <p:txBody>
            <a:bodyPr/>
            <a:lstStyle/>
            <a:p/>
          </p:txBody>
        </p:sp>
        <p:sp>
          <p:nvSpPr>
            <p:cNvPr id="68" name="rc68"/>
            <p:cNvSpPr/>
            <p:nvPr/>
          </p:nvSpPr>
          <p:spPr>
            <a:xfrm>
              <a:off x="6568018" y="3298327"/>
              <a:ext cx="249014" cy="227087"/>
            </a:xfrm>
            <a:prstGeom prst="rect">
              <a:avLst/>
            </a:prstGeom>
            <a:solidFill>
              <a:srgbClr val="B3B3B3">
                <a:alpha val="100000"/>
              </a:srgbClr>
            </a:solidFill>
          </p:spPr>
          <p:txBody>
            <a:bodyPr/>
            <a:lstStyle/>
            <a:p/>
          </p:txBody>
        </p:sp>
        <p:sp>
          <p:nvSpPr>
            <p:cNvPr id="69" name="rc69"/>
            <p:cNvSpPr/>
            <p:nvPr/>
          </p:nvSpPr>
          <p:spPr>
            <a:xfrm>
              <a:off x="6844701" y="3320510"/>
              <a:ext cx="249014" cy="184366"/>
            </a:xfrm>
            <a:prstGeom prst="rect">
              <a:avLst/>
            </a:prstGeom>
            <a:solidFill>
              <a:srgbClr val="B3B3B3">
                <a:alpha val="100000"/>
              </a:srgbClr>
            </a:solidFill>
          </p:spPr>
          <p:txBody>
            <a:bodyPr/>
            <a:lstStyle/>
            <a:p/>
          </p:txBody>
        </p:sp>
        <p:sp>
          <p:nvSpPr>
            <p:cNvPr id="70" name="rc70"/>
            <p:cNvSpPr/>
            <p:nvPr/>
          </p:nvSpPr>
          <p:spPr>
            <a:xfrm>
              <a:off x="7121383" y="3364307"/>
              <a:ext cx="249014" cy="138895"/>
            </a:xfrm>
            <a:prstGeom prst="rect">
              <a:avLst/>
            </a:prstGeom>
            <a:solidFill>
              <a:srgbClr val="B3B3B3">
                <a:alpha val="100000"/>
              </a:srgbClr>
            </a:solidFill>
          </p:spPr>
          <p:txBody>
            <a:bodyPr/>
            <a:lstStyle/>
            <a:p/>
          </p:txBody>
        </p:sp>
        <p:sp>
          <p:nvSpPr>
            <p:cNvPr id="71" name="rc71"/>
            <p:cNvSpPr/>
            <p:nvPr/>
          </p:nvSpPr>
          <p:spPr>
            <a:xfrm>
              <a:off x="7398065" y="3407297"/>
              <a:ext cx="249014" cy="93274"/>
            </a:xfrm>
            <a:prstGeom prst="rect">
              <a:avLst/>
            </a:prstGeom>
            <a:solidFill>
              <a:srgbClr val="B3B3B3">
                <a:alpha val="100000"/>
              </a:srgbClr>
            </a:solidFill>
          </p:spPr>
          <p:txBody>
            <a:bodyPr/>
            <a:lstStyle/>
            <a:p/>
          </p:txBody>
        </p:sp>
        <p:sp>
          <p:nvSpPr>
            <p:cNvPr id="72" name="rc72"/>
            <p:cNvSpPr/>
            <p:nvPr/>
          </p:nvSpPr>
          <p:spPr>
            <a:xfrm>
              <a:off x="7674748" y="3466311"/>
              <a:ext cx="249014" cy="93992"/>
            </a:xfrm>
            <a:prstGeom prst="rect">
              <a:avLst/>
            </a:prstGeom>
            <a:solidFill>
              <a:srgbClr val="B3B3B3">
                <a:alpha val="100000"/>
              </a:srgbClr>
            </a:solidFill>
          </p:spPr>
          <p:txBody>
            <a:bodyPr/>
            <a:lstStyle/>
            <a:p/>
          </p:txBody>
        </p:sp>
        <p:sp>
          <p:nvSpPr>
            <p:cNvPr id="73" name="rc73"/>
            <p:cNvSpPr/>
            <p:nvPr/>
          </p:nvSpPr>
          <p:spPr>
            <a:xfrm>
              <a:off x="7951430" y="3352976"/>
              <a:ext cx="249014" cy="113902"/>
            </a:xfrm>
            <a:prstGeom prst="rect">
              <a:avLst/>
            </a:prstGeom>
            <a:solidFill>
              <a:srgbClr val="B3B3B3">
                <a:alpha val="100000"/>
              </a:srgbClr>
            </a:solidFill>
          </p:spPr>
          <p:txBody>
            <a:bodyPr/>
            <a:lstStyle/>
            <a:p/>
          </p:txBody>
        </p:sp>
        <p:sp>
          <p:nvSpPr>
            <p:cNvPr id="74" name="pl74"/>
            <p:cNvSpPr/>
            <p:nvPr/>
          </p:nvSpPr>
          <p:spPr>
            <a:xfrm>
              <a:off x="1435561" y="1592400"/>
              <a:ext cx="6640376" cy="598825"/>
            </a:xfrm>
            <a:custGeom>
              <a:avLst/>
              <a:pathLst>
                <a:path w="6640376" h="598825">
                  <a:moveTo>
                    <a:pt x="0" y="456247"/>
                  </a:moveTo>
                  <a:lnTo>
                    <a:pt x="276682" y="456247"/>
                  </a:lnTo>
                  <a:lnTo>
                    <a:pt x="553364" y="484763"/>
                  </a:lnTo>
                  <a:lnTo>
                    <a:pt x="830047" y="484763"/>
                  </a:lnTo>
                  <a:lnTo>
                    <a:pt x="1106729" y="513278"/>
                  </a:lnTo>
                  <a:lnTo>
                    <a:pt x="1383411" y="513278"/>
                  </a:lnTo>
                  <a:lnTo>
                    <a:pt x="1660094" y="541794"/>
                  </a:lnTo>
                  <a:lnTo>
                    <a:pt x="1936776" y="541794"/>
                  </a:lnTo>
                  <a:lnTo>
                    <a:pt x="2213458" y="570309"/>
                  </a:lnTo>
                  <a:lnTo>
                    <a:pt x="2490141" y="570309"/>
                  </a:lnTo>
                  <a:lnTo>
                    <a:pt x="2766823" y="598825"/>
                  </a:lnTo>
                  <a:lnTo>
                    <a:pt x="3043505" y="456247"/>
                  </a:lnTo>
                  <a:lnTo>
                    <a:pt x="3320188" y="342185"/>
                  </a:lnTo>
                  <a:lnTo>
                    <a:pt x="3596870" y="199608"/>
                  </a:lnTo>
                  <a:lnTo>
                    <a:pt x="3873552" y="85546"/>
                  </a:lnTo>
                  <a:lnTo>
                    <a:pt x="4150235" y="456247"/>
                  </a:lnTo>
                  <a:lnTo>
                    <a:pt x="4426917" y="85546"/>
                  </a:lnTo>
                  <a:lnTo>
                    <a:pt x="4703599" y="85546"/>
                  </a:lnTo>
                  <a:lnTo>
                    <a:pt x="4980282" y="85546"/>
                  </a:lnTo>
                  <a:lnTo>
                    <a:pt x="5256964" y="85546"/>
                  </a:lnTo>
                  <a:lnTo>
                    <a:pt x="5533646" y="114061"/>
                  </a:lnTo>
                  <a:lnTo>
                    <a:pt x="5810329" y="114061"/>
                  </a:lnTo>
                  <a:lnTo>
                    <a:pt x="6087011" y="114061"/>
                  </a:lnTo>
                  <a:lnTo>
                    <a:pt x="6363693" y="0"/>
                  </a:lnTo>
                  <a:lnTo>
                    <a:pt x="6640376" y="142577"/>
                  </a:lnTo>
                </a:path>
              </a:pathLst>
            </a:custGeom>
            <a:ln w="27101" cap="flat">
              <a:solidFill>
                <a:srgbClr val="0058AB">
                  <a:alpha val="50196"/>
                </a:srgbClr>
              </a:solidFill>
              <a:prstDash val="solid"/>
              <a:round/>
            </a:ln>
          </p:spPr>
          <p:txBody>
            <a:bodyPr/>
            <a:lstStyle/>
            <a:p/>
          </p:txBody>
        </p:sp>
        <p:sp>
          <p:nvSpPr>
            <p:cNvPr id="75" name="pl75"/>
            <p:cNvSpPr/>
            <p:nvPr/>
          </p:nvSpPr>
          <p:spPr>
            <a:xfrm>
              <a:off x="1435561" y="1763493"/>
              <a:ext cx="6640376" cy="1112104"/>
            </a:xfrm>
            <a:custGeom>
              <a:avLst/>
              <a:pathLst>
                <a:path w="6640376" h="1112104">
                  <a:moveTo>
                    <a:pt x="0" y="1112104"/>
                  </a:moveTo>
                  <a:lnTo>
                    <a:pt x="276682" y="1055073"/>
                  </a:lnTo>
                  <a:lnTo>
                    <a:pt x="553364" y="998042"/>
                  </a:lnTo>
                  <a:lnTo>
                    <a:pt x="830047" y="941011"/>
                  </a:lnTo>
                  <a:lnTo>
                    <a:pt x="1106729" y="883980"/>
                  </a:lnTo>
                  <a:lnTo>
                    <a:pt x="1383411" y="855464"/>
                  </a:lnTo>
                  <a:lnTo>
                    <a:pt x="1660094" y="798433"/>
                  </a:lnTo>
                  <a:lnTo>
                    <a:pt x="1936776" y="741402"/>
                  </a:lnTo>
                  <a:lnTo>
                    <a:pt x="2213458" y="684371"/>
                  </a:lnTo>
                  <a:lnTo>
                    <a:pt x="2490141" y="627340"/>
                  </a:lnTo>
                  <a:lnTo>
                    <a:pt x="2766823" y="570309"/>
                  </a:lnTo>
                  <a:lnTo>
                    <a:pt x="3043505" y="570309"/>
                  </a:lnTo>
                  <a:lnTo>
                    <a:pt x="3320188" y="570309"/>
                  </a:lnTo>
                  <a:lnTo>
                    <a:pt x="3596870" y="598825"/>
                  </a:lnTo>
                  <a:lnTo>
                    <a:pt x="3873552" y="598825"/>
                  </a:lnTo>
                  <a:lnTo>
                    <a:pt x="4150235" y="969526"/>
                  </a:lnTo>
                  <a:lnTo>
                    <a:pt x="4426917" y="598825"/>
                  </a:lnTo>
                  <a:lnTo>
                    <a:pt x="4703599" y="513278"/>
                  </a:lnTo>
                  <a:lnTo>
                    <a:pt x="4980282" y="427732"/>
                  </a:lnTo>
                  <a:lnTo>
                    <a:pt x="5256964" y="342185"/>
                  </a:lnTo>
                  <a:lnTo>
                    <a:pt x="5533646" y="285154"/>
                  </a:lnTo>
                  <a:lnTo>
                    <a:pt x="5810329" y="199608"/>
                  </a:lnTo>
                  <a:lnTo>
                    <a:pt x="6087011" y="114061"/>
                  </a:lnTo>
                  <a:lnTo>
                    <a:pt x="6363693" y="0"/>
                  </a:lnTo>
                  <a:lnTo>
                    <a:pt x="6640376" y="171092"/>
                  </a:lnTo>
                </a:path>
              </a:pathLst>
            </a:custGeom>
            <a:ln w="27101" cap="flat">
              <a:solidFill>
                <a:srgbClr val="333333">
                  <a:alpha val="50196"/>
                </a:srgbClr>
              </a:solidFill>
              <a:prstDash val="solid"/>
              <a:round/>
            </a:ln>
          </p:spPr>
          <p:txBody>
            <a:bodyPr/>
            <a:lstStyle/>
            <a:p/>
          </p:txBody>
        </p:sp>
        <p:sp>
          <p:nvSpPr>
            <p:cNvPr id="76" name="tx76"/>
            <p:cNvSpPr/>
            <p:nvPr/>
          </p:nvSpPr>
          <p:spPr>
            <a:xfrm>
              <a:off x="6632236" y="152375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7" name="tx77"/>
            <p:cNvSpPr/>
            <p:nvPr/>
          </p:nvSpPr>
          <p:spPr>
            <a:xfrm>
              <a:off x="6908918"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8" name="tx78"/>
            <p:cNvSpPr/>
            <p:nvPr/>
          </p:nvSpPr>
          <p:spPr>
            <a:xfrm>
              <a:off x="7185600"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9" name="tx79"/>
            <p:cNvSpPr/>
            <p:nvPr/>
          </p:nvSpPr>
          <p:spPr>
            <a:xfrm>
              <a:off x="7462283"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0" name="tx80"/>
            <p:cNvSpPr/>
            <p:nvPr/>
          </p:nvSpPr>
          <p:spPr>
            <a:xfrm>
              <a:off x="7738965" y="1435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8015647" y="15794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2" name="tx82"/>
            <p:cNvSpPr/>
            <p:nvPr/>
          </p:nvSpPr>
          <p:spPr>
            <a:xfrm>
              <a:off x="6632236" y="2158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62</a:t>
              </a:r>
            </a:p>
          </p:txBody>
        </p:sp>
        <p:sp>
          <p:nvSpPr>
            <p:cNvPr id="83" name="tx83"/>
            <p:cNvSpPr/>
            <p:nvPr/>
          </p:nvSpPr>
          <p:spPr>
            <a:xfrm>
              <a:off x="6908918" y="21013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64</a:t>
              </a:r>
            </a:p>
          </p:txBody>
        </p:sp>
        <p:sp>
          <p:nvSpPr>
            <p:cNvPr id="84" name="tx84"/>
            <p:cNvSpPr/>
            <p:nvPr/>
          </p:nvSpPr>
          <p:spPr>
            <a:xfrm>
              <a:off x="7185600" y="2015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67</a:t>
              </a:r>
            </a:p>
          </p:txBody>
        </p:sp>
        <p:sp>
          <p:nvSpPr>
            <p:cNvPr id="85" name="tx85"/>
            <p:cNvSpPr/>
            <p:nvPr/>
          </p:nvSpPr>
          <p:spPr>
            <a:xfrm>
              <a:off x="7462283"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6" name="tx86"/>
            <p:cNvSpPr/>
            <p:nvPr/>
          </p:nvSpPr>
          <p:spPr>
            <a:xfrm>
              <a:off x="7738965" y="18178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74</a:t>
              </a:r>
            </a:p>
          </p:txBody>
        </p:sp>
        <p:sp>
          <p:nvSpPr>
            <p:cNvPr id="87" name="tx87"/>
            <p:cNvSpPr/>
            <p:nvPr/>
          </p:nvSpPr>
          <p:spPr>
            <a:xfrm>
              <a:off x="8015647" y="1987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68</a:t>
              </a:r>
            </a:p>
          </p:txBody>
        </p:sp>
        <p:sp>
          <p:nvSpPr>
            <p:cNvPr id="88" name="tx88"/>
            <p:cNvSpPr/>
            <p:nvPr/>
          </p:nvSpPr>
          <p:spPr>
            <a:xfrm>
              <a:off x="1360212" y="36899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89" name="tx89"/>
            <p:cNvSpPr/>
            <p:nvPr/>
          </p:nvSpPr>
          <p:spPr>
            <a:xfrm>
              <a:off x="2713479" y="363214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90" name="tx90"/>
            <p:cNvSpPr/>
            <p:nvPr/>
          </p:nvSpPr>
          <p:spPr>
            <a:xfrm>
              <a:off x="4096891" y="357143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91" name="tx91"/>
            <p:cNvSpPr/>
            <p:nvPr/>
          </p:nvSpPr>
          <p:spPr>
            <a:xfrm>
              <a:off x="5480302" y="357788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92" name="tx92"/>
            <p:cNvSpPr/>
            <p:nvPr/>
          </p:nvSpPr>
          <p:spPr>
            <a:xfrm>
              <a:off x="6587032" y="366041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93" name="tx93"/>
            <p:cNvSpPr/>
            <p:nvPr/>
          </p:nvSpPr>
          <p:spPr>
            <a:xfrm>
              <a:off x="6863714" y="364876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94" name="tx94"/>
            <p:cNvSpPr/>
            <p:nvPr/>
          </p:nvSpPr>
          <p:spPr>
            <a:xfrm>
              <a:off x="7140396" y="364930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95" name="tx95"/>
            <p:cNvSpPr/>
            <p:nvPr/>
          </p:nvSpPr>
          <p:spPr>
            <a:xfrm>
              <a:off x="7417079" y="36466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96" name="tx96"/>
            <p:cNvSpPr/>
            <p:nvPr/>
          </p:nvSpPr>
          <p:spPr>
            <a:xfrm>
              <a:off x="7693761" y="36765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97" name="tx97"/>
            <p:cNvSpPr/>
            <p:nvPr/>
          </p:nvSpPr>
          <p:spPr>
            <a:xfrm>
              <a:off x="7970443" y="362976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98" name="tx98"/>
            <p:cNvSpPr/>
            <p:nvPr/>
          </p:nvSpPr>
          <p:spPr>
            <a:xfrm>
              <a:off x="1360212" y="3434093"/>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99" name="tx99"/>
            <p:cNvSpPr/>
            <p:nvPr/>
          </p:nvSpPr>
          <p:spPr>
            <a:xfrm>
              <a:off x="2743624" y="33359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0" name="tx100"/>
            <p:cNvSpPr/>
            <p:nvPr/>
          </p:nvSpPr>
          <p:spPr>
            <a:xfrm>
              <a:off x="4127035" y="32790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1" name="tx101"/>
            <p:cNvSpPr/>
            <p:nvPr/>
          </p:nvSpPr>
          <p:spPr>
            <a:xfrm>
              <a:off x="5480302" y="315015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02" name="tx102"/>
            <p:cNvSpPr/>
            <p:nvPr/>
          </p:nvSpPr>
          <p:spPr>
            <a:xfrm>
              <a:off x="6617176" y="33714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03" name="tx103"/>
            <p:cNvSpPr/>
            <p:nvPr/>
          </p:nvSpPr>
          <p:spPr>
            <a:xfrm>
              <a:off x="6893859" y="33722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4" name="tx104"/>
            <p:cNvSpPr/>
            <p:nvPr/>
          </p:nvSpPr>
          <p:spPr>
            <a:xfrm>
              <a:off x="7170541" y="339495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5" name="tx105"/>
            <p:cNvSpPr/>
            <p:nvPr/>
          </p:nvSpPr>
          <p:spPr>
            <a:xfrm>
              <a:off x="7447223" y="341344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6" name="tx106"/>
            <p:cNvSpPr/>
            <p:nvPr/>
          </p:nvSpPr>
          <p:spPr>
            <a:xfrm>
              <a:off x="7723906" y="347281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7" name="tx107"/>
            <p:cNvSpPr/>
            <p:nvPr/>
          </p:nvSpPr>
          <p:spPr>
            <a:xfrm>
              <a:off x="8000588" y="336943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8" name="tx108"/>
            <p:cNvSpPr/>
            <p:nvPr/>
          </p:nvSpPr>
          <p:spPr>
            <a:xfrm>
              <a:off x="1330067" y="323844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17.3</a:t>
              </a:r>
            </a:p>
          </p:txBody>
        </p:sp>
        <p:sp>
          <p:nvSpPr>
            <p:cNvPr id="109" name="tx109"/>
            <p:cNvSpPr/>
            <p:nvPr/>
          </p:nvSpPr>
          <p:spPr>
            <a:xfrm>
              <a:off x="2713479" y="316315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a:t>
              </a:r>
            </a:p>
          </p:txBody>
        </p:sp>
        <p:sp>
          <p:nvSpPr>
            <p:cNvPr id="110" name="tx110"/>
            <p:cNvSpPr/>
            <p:nvPr/>
          </p:nvSpPr>
          <p:spPr>
            <a:xfrm>
              <a:off x="4096891" y="316824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19.6</a:t>
              </a:r>
            </a:p>
          </p:txBody>
        </p:sp>
        <p:sp>
          <p:nvSpPr>
            <p:cNvPr id="111" name="tx111"/>
            <p:cNvSpPr/>
            <p:nvPr/>
          </p:nvSpPr>
          <p:spPr>
            <a:xfrm>
              <a:off x="5480302" y="29001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28.6</a:t>
              </a:r>
            </a:p>
          </p:txBody>
        </p:sp>
        <p:sp>
          <p:nvSpPr>
            <p:cNvPr id="112" name="tx112"/>
            <p:cNvSpPr/>
            <p:nvPr/>
          </p:nvSpPr>
          <p:spPr>
            <a:xfrm>
              <a:off x="6587032" y="31802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19.2</a:t>
              </a:r>
            </a:p>
          </p:txBody>
        </p:sp>
        <p:sp>
          <p:nvSpPr>
            <p:cNvPr id="113" name="tx113"/>
            <p:cNvSpPr/>
            <p:nvPr/>
          </p:nvSpPr>
          <p:spPr>
            <a:xfrm>
              <a:off x="6863714" y="32024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a:t>
              </a:r>
            </a:p>
          </p:txBody>
        </p:sp>
        <p:sp>
          <p:nvSpPr>
            <p:cNvPr id="114" name="tx114"/>
            <p:cNvSpPr/>
            <p:nvPr/>
          </p:nvSpPr>
          <p:spPr>
            <a:xfrm>
              <a:off x="7185600" y="32475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5" name="tx115"/>
            <p:cNvSpPr/>
            <p:nvPr/>
          </p:nvSpPr>
          <p:spPr>
            <a:xfrm>
              <a:off x="7417079" y="328925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a:t>
              </a:r>
            </a:p>
          </p:txBody>
        </p:sp>
        <p:sp>
          <p:nvSpPr>
            <p:cNvPr id="116" name="tx116"/>
            <p:cNvSpPr/>
            <p:nvPr/>
          </p:nvSpPr>
          <p:spPr>
            <a:xfrm>
              <a:off x="7693761" y="334821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17" name="tx117"/>
            <p:cNvSpPr/>
            <p:nvPr/>
          </p:nvSpPr>
          <p:spPr>
            <a:xfrm>
              <a:off x="7970443" y="323626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18" name="tx118"/>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55386" y="307413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0" name="tx120"/>
            <p:cNvSpPr/>
            <p:nvPr/>
          </p:nvSpPr>
          <p:spPr>
            <a:xfrm>
              <a:off x="655386" y="232674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1" name="tx121"/>
            <p:cNvSpPr/>
            <p:nvPr/>
          </p:nvSpPr>
          <p:spPr>
            <a:xfrm>
              <a:off x="655386" y="1579758"/>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2" name="tx122"/>
            <p:cNvSpPr/>
            <p:nvPr/>
          </p:nvSpPr>
          <p:spPr>
            <a:xfrm>
              <a:off x="577692" y="8319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3" name="tx12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70912" y="4778716"/>
              <a:ext cx="201456" cy="201456"/>
            </a:xfrm>
            <a:prstGeom prst="rect">
              <a:avLst/>
            </a:prstGeom>
            <a:solidFill>
              <a:srgbClr val="B3B3B3">
                <a:alpha val="100000"/>
              </a:srgbClr>
            </a:solidFill>
          </p:spPr>
          <p:txBody>
            <a:bodyPr/>
            <a:lstStyle/>
            <a:p/>
          </p:txBody>
        </p:sp>
        <p:sp>
          <p:nvSpPr>
            <p:cNvPr id="145" name="rc145"/>
            <p:cNvSpPr/>
            <p:nvPr/>
          </p:nvSpPr>
          <p:spPr>
            <a:xfrm>
              <a:off x="5573066" y="4778716"/>
              <a:ext cx="201456" cy="201456"/>
            </a:xfrm>
            <a:prstGeom prst="rect">
              <a:avLst/>
            </a:prstGeom>
            <a:solidFill>
              <a:srgbClr val="1CABE2">
                <a:alpha val="100000"/>
              </a:srgbClr>
            </a:solidFill>
          </p:spPr>
          <p:txBody>
            <a:bodyPr/>
            <a:lstStyle/>
            <a:p/>
          </p:txBody>
        </p:sp>
        <p:sp>
          <p:nvSpPr>
            <p:cNvPr id="146" name="tx146"/>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66584" y="467611"/>
              <a:ext cx="81447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Equatorial Guinea, 2000-2024</a:t>
              </a:r>
            </a:p>
          </p:txBody>
        </p:sp>
        <p:sp>
          <p:nvSpPr>
            <p:cNvPr id="149" name="pl149"/>
            <p:cNvSpPr/>
            <p:nvPr/>
          </p:nvSpPr>
          <p:spPr>
            <a:xfrm>
              <a:off x="220605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399606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78607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57608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0106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89107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68108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847109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11054" y="5650800"/>
              <a:ext cx="4170007" cy="164676"/>
            </a:xfrm>
            <a:prstGeom prst="rect">
              <a:avLst/>
            </a:prstGeom>
            <a:solidFill>
              <a:srgbClr val="1CABE2">
                <a:alpha val="100000"/>
              </a:srgbClr>
            </a:solidFill>
          </p:spPr>
          <p:txBody>
            <a:bodyPr/>
            <a:lstStyle/>
            <a:p/>
          </p:txBody>
        </p:sp>
        <p:sp>
          <p:nvSpPr>
            <p:cNvPr id="162" name="rc162"/>
            <p:cNvSpPr/>
            <p:nvPr/>
          </p:nvSpPr>
          <p:spPr>
            <a:xfrm>
              <a:off x="1311054" y="5444954"/>
              <a:ext cx="3752218" cy="164676"/>
            </a:xfrm>
            <a:prstGeom prst="rect">
              <a:avLst/>
            </a:prstGeom>
            <a:solidFill>
              <a:srgbClr val="1CABE2">
                <a:alpha val="100000"/>
              </a:srgbClr>
            </a:solidFill>
          </p:spPr>
          <p:txBody>
            <a:bodyPr/>
            <a:lstStyle/>
            <a:p/>
          </p:txBody>
        </p:sp>
        <p:sp>
          <p:nvSpPr>
            <p:cNvPr id="163" name="rc163"/>
            <p:cNvSpPr/>
            <p:nvPr/>
          </p:nvSpPr>
          <p:spPr>
            <a:xfrm>
              <a:off x="1311054" y="5239108"/>
              <a:ext cx="4870974" cy="164676"/>
            </a:xfrm>
            <a:prstGeom prst="rect">
              <a:avLst/>
            </a:prstGeom>
            <a:solidFill>
              <a:srgbClr val="1CABE2">
                <a:alpha val="100000"/>
              </a:srgbClr>
            </a:solidFill>
          </p:spPr>
          <p:txBody>
            <a:bodyPr/>
            <a:lstStyle/>
            <a:p/>
          </p:txBody>
        </p:sp>
        <p:sp>
          <p:nvSpPr>
            <p:cNvPr id="164" name="rc164"/>
            <p:cNvSpPr/>
            <p:nvPr/>
          </p:nvSpPr>
          <p:spPr>
            <a:xfrm>
              <a:off x="5481061" y="5650800"/>
              <a:ext cx="2719383" cy="164676"/>
            </a:xfrm>
            <a:prstGeom prst="rect">
              <a:avLst/>
            </a:prstGeom>
            <a:solidFill>
              <a:srgbClr val="B3B3B3">
                <a:alpha val="100000"/>
              </a:srgbClr>
            </a:solidFill>
          </p:spPr>
          <p:txBody>
            <a:bodyPr/>
            <a:lstStyle/>
            <a:p/>
          </p:txBody>
        </p:sp>
        <p:sp>
          <p:nvSpPr>
            <p:cNvPr id="165" name="rc165"/>
            <p:cNvSpPr/>
            <p:nvPr/>
          </p:nvSpPr>
          <p:spPr>
            <a:xfrm>
              <a:off x="5063273" y="5444954"/>
              <a:ext cx="1125558" cy="164676"/>
            </a:xfrm>
            <a:prstGeom prst="rect">
              <a:avLst/>
            </a:prstGeom>
            <a:solidFill>
              <a:srgbClr val="B3B3B3">
                <a:alpha val="100000"/>
              </a:srgbClr>
            </a:solidFill>
          </p:spPr>
          <p:txBody>
            <a:bodyPr/>
            <a:lstStyle/>
            <a:p/>
          </p:txBody>
        </p:sp>
        <p:sp>
          <p:nvSpPr>
            <p:cNvPr id="166" name="rc166"/>
            <p:cNvSpPr/>
            <p:nvPr/>
          </p:nvSpPr>
          <p:spPr>
            <a:xfrm>
              <a:off x="6182029" y="5239108"/>
              <a:ext cx="1363987" cy="164676"/>
            </a:xfrm>
            <a:prstGeom prst="rect">
              <a:avLst/>
            </a:prstGeom>
            <a:solidFill>
              <a:srgbClr val="B3B3B3">
                <a:alpha val="100000"/>
              </a:srgbClr>
            </a:solidFill>
          </p:spPr>
          <p:txBody>
            <a:bodyPr/>
            <a:lstStyle/>
            <a:p/>
          </p:txBody>
        </p:sp>
        <p:sp>
          <p:nvSpPr>
            <p:cNvPr id="167" name="tx167"/>
            <p:cNvSpPr/>
            <p:nvPr/>
          </p:nvSpPr>
          <p:spPr>
            <a:xfrm>
              <a:off x="8312971"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68" name="tx168"/>
            <p:cNvSpPr/>
            <p:nvPr/>
          </p:nvSpPr>
          <p:spPr>
            <a:xfrm>
              <a:off x="6301357"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13.6</a:t>
              </a:r>
            </a:p>
          </p:txBody>
        </p:sp>
        <p:sp>
          <p:nvSpPr>
            <p:cNvPr id="169" name="tx169"/>
            <p:cNvSpPr/>
            <p:nvPr/>
          </p:nvSpPr>
          <p:spPr>
            <a:xfrm>
              <a:off x="7658543" y="527972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17.4</a:t>
              </a:r>
            </a:p>
          </p:txBody>
        </p:sp>
        <p:sp>
          <p:nvSpPr>
            <p:cNvPr id="170" name="tx170"/>
            <p:cNvSpPr/>
            <p:nvPr/>
          </p:nvSpPr>
          <p:spPr>
            <a:xfrm>
              <a:off x="3283531" y="569141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11.7</a:t>
              </a:r>
            </a:p>
          </p:txBody>
        </p:sp>
        <p:sp>
          <p:nvSpPr>
            <p:cNvPr id="171" name="tx171"/>
            <p:cNvSpPr/>
            <p:nvPr/>
          </p:nvSpPr>
          <p:spPr>
            <a:xfrm>
              <a:off x="3074637"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10.5</a:t>
              </a:r>
            </a:p>
          </p:txBody>
        </p:sp>
        <p:sp>
          <p:nvSpPr>
            <p:cNvPr id="172" name="tx172"/>
            <p:cNvSpPr/>
            <p:nvPr/>
          </p:nvSpPr>
          <p:spPr>
            <a:xfrm>
              <a:off x="3634015"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13.6</a:t>
              </a:r>
            </a:p>
          </p:txBody>
        </p:sp>
        <p:sp>
          <p:nvSpPr>
            <p:cNvPr id="173" name="tx173"/>
            <p:cNvSpPr/>
            <p:nvPr/>
          </p:nvSpPr>
          <p:spPr>
            <a:xfrm>
              <a:off x="6760380"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7.6</a:t>
              </a:r>
            </a:p>
          </p:txBody>
        </p:sp>
        <p:sp>
          <p:nvSpPr>
            <p:cNvPr id="174" name="tx174"/>
            <p:cNvSpPr/>
            <p:nvPr/>
          </p:nvSpPr>
          <p:spPr>
            <a:xfrm>
              <a:off x="5545680"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75" name="tx175"/>
            <p:cNvSpPr/>
            <p:nvPr/>
          </p:nvSpPr>
          <p:spPr>
            <a:xfrm>
              <a:off x="6783650"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76" name="tx176"/>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3015627"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1" name="tx181"/>
            <p:cNvSpPr/>
            <p:nvPr/>
          </p:nvSpPr>
          <p:spPr>
            <a:xfrm>
              <a:off x="476679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2" name="tx182"/>
            <p:cNvSpPr/>
            <p:nvPr/>
          </p:nvSpPr>
          <p:spPr>
            <a:xfrm>
              <a:off x="655680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3" name="tx183"/>
            <p:cNvSpPr/>
            <p:nvPr/>
          </p:nvSpPr>
          <p:spPr>
            <a:xfrm>
              <a:off x="834681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4" name="tx184"/>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6" name="tx18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7" name="tx18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Equatorial Guinea.
In 2024, DTP1 coverage in Equatorial Guinea declined at 75%. The number of children missing out on any DTP vaccination (zero-dose children) increased from 10,000 in 2023 to 14,000 in 2024.
DTP3 coverage declined at 68% in 2024, leaving 17,000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579940"/>
              <a:ext cx="3397293" cy="599975"/>
            </a:xfrm>
            <a:custGeom>
              <a:avLst/>
              <a:pathLst>
                <a:path w="3397293" h="599975">
                  <a:moveTo>
                    <a:pt x="0" y="457124"/>
                  </a:moveTo>
                  <a:lnTo>
                    <a:pt x="141553" y="457124"/>
                  </a:lnTo>
                  <a:lnTo>
                    <a:pt x="283107" y="485694"/>
                  </a:lnTo>
                  <a:lnTo>
                    <a:pt x="424661" y="485694"/>
                  </a:lnTo>
                  <a:lnTo>
                    <a:pt x="566215" y="514264"/>
                  </a:lnTo>
                  <a:lnTo>
                    <a:pt x="707769" y="514264"/>
                  </a:lnTo>
                  <a:lnTo>
                    <a:pt x="849323" y="542834"/>
                  </a:lnTo>
                  <a:lnTo>
                    <a:pt x="990877" y="542834"/>
                  </a:lnTo>
                  <a:lnTo>
                    <a:pt x="1132431" y="571405"/>
                  </a:lnTo>
                  <a:lnTo>
                    <a:pt x="1273984" y="571405"/>
                  </a:lnTo>
                  <a:lnTo>
                    <a:pt x="1415538" y="599975"/>
                  </a:lnTo>
                  <a:lnTo>
                    <a:pt x="1557092" y="457124"/>
                  </a:lnTo>
                  <a:lnTo>
                    <a:pt x="1698646" y="342843"/>
                  </a:lnTo>
                  <a:lnTo>
                    <a:pt x="1840200" y="199991"/>
                  </a:lnTo>
                  <a:lnTo>
                    <a:pt x="1981754" y="85710"/>
                  </a:lnTo>
                  <a:lnTo>
                    <a:pt x="2123308" y="457124"/>
                  </a:lnTo>
                  <a:lnTo>
                    <a:pt x="2264862" y="85710"/>
                  </a:lnTo>
                  <a:lnTo>
                    <a:pt x="2406416" y="85710"/>
                  </a:lnTo>
                  <a:lnTo>
                    <a:pt x="2547969" y="85710"/>
                  </a:lnTo>
                  <a:lnTo>
                    <a:pt x="2689523" y="85710"/>
                  </a:lnTo>
                  <a:lnTo>
                    <a:pt x="2831077" y="114281"/>
                  </a:lnTo>
                  <a:lnTo>
                    <a:pt x="2972631" y="114281"/>
                  </a:lnTo>
                  <a:lnTo>
                    <a:pt x="3114185" y="114281"/>
                  </a:lnTo>
                  <a:lnTo>
                    <a:pt x="3255739" y="0"/>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579940"/>
              <a:ext cx="3397293" cy="599975"/>
            </a:xfrm>
            <a:custGeom>
              <a:avLst/>
              <a:pathLst>
                <a:path w="3397293" h="599975">
                  <a:moveTo>
                    <a:pt x="0" y="457124"/>
                  </a:moveTo>
                  <a:lnTo>
                    <a:pt x="141553" y="457124"/>
                  </a:lnTo>
                  <a:lnTo>
                    <a:pt x="283107" y="485694"/>
                  </a:lnTo>
                  <a:lnTo>
                    <a:pt x="424661" y="485694"/>
                  </a:lnTo>
                  <a:lnTo>
                    <a:pt x="566215" y="514264"/>
                  </a:lnTo>
                  <a:lnTo>
                    <a:pt x="707769" y="514264"/>
                  </a:lnTo>
                  <a:lnTo>
                    <a:pt x="849323" y="542834"/>
                  </a:lnTo>
                  <a:lnTo>
                    <a:pt x="990877" y="542834"/>
                  </a:lnTo>
                  <a:lnTo>
                    <a:pt x="1132431" y="571405"/>
                  </a:lnTo>
                  <a:lnTo>
                    <a:pt x="1273984" y="571405"/>
                  </a:lnTo>
                  <a:lnTo>
                    <a:pt x="1415538" y="599975"/>
                  </a:lnTo>
                  <a:lnTo>
                    <a:pt x="1557092" y="457124"/>
                  </a:lnTo>
                  <a:lnTo>
                    <a:pt x="1698646" y="342843"/>
                  </a:lnTo>
                  <a:lnTo>
                    <a:pt x="1840200" y="199991"/>
                  </a:lnTo>
                  <a:lnTo>
                    <a:pt x="1981754" y="85710"/>
                  </a:lnTo>
                  <a:lnTo>
                    <a:pt x="2123308" y="457124"/>
                  </a:lnTo>
                  <a:lnTo>
                    <a:pt x="2264862" y="85710"/>
                  </a:lnTo>
                  <a:lnTo>
                    <a:pt x="2406416" y="85710"/>
                  </a:lnTo>
                  <a:lnTo>
                    <a:pt x="2547969" y="85710"/>
                  </a:lnTo>
                  <a:lnTo>
                    <a:pt x="2689523" y="85710"/>
                  </a:lnTo>
                  <a:lnTo>
                    <a:pt x="2831077" y="114281"/>
                  </a:lnTo>
                  <a:lnTo>
                    <a:pt x="2972631" y="114281"/>
                  </a:lnTo>
                  <a:lnTo>
                    <a:pt x="3114185" y="114281"/>
                  </a:lnTo>
                  <a:lnTo>
                    <a:pt x="3255739" y="0"/>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0"/>
            </a:xfrm>
            <a:custGeom>
              <a:avLst/>
              <a:pathLst>
                <a:path w="0" h="1142810">
                  <a:moveTo>
                    <a:pt x="0" y="0"/>
                  </a:moveTo>
                  <a:lnTo>
                    <a:pt x="0" y="11428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228520"/>
            </a:xfrm>
            <a:custGeom>
              <a:avLst/>
              <a:pathLst>
                <a:path w="0" h="1228520">
                  <a:moveTo>
                    <a:pt x="0" y="0"/>
                  </a:moveTo>
                  <a:lnTo>
                    <a:pt x="0" y="122852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32" name="pl32"/>
            <p:cNvSpPr/>
            <p:nvPr/>
          </p:nvSpPr>
          <p:spPr>
            <a:xfrm>
              <a:off x="1120965" y="1579940"/>
              <a:ext cx="3397293" cy="599975"/>
            </a:xfrm>
            <a:custGeom>
              <a:avLst/>
              <a:pathLst>
                <a:path w="3397293" h="599975">
                  <a:moveTo>
                    <a:pt x="0" y="457124"/>
                  </a:moveTo>
                  <a:lnTo>
                    <a:pt x="141553" y="457124"/>
                  </a:lnTo>
                  <a:lnTo>
                    <a:pt x="283107" y="485694"/>
                  </a:lnTo>
                  <a:lnTo>
                    <a:pt x="424661" y="485694"/>
                  </a:lnTo>
                  <a:lnTo>
                    <a:pt x="566215" y="514264"/>
                  </a:lnTo>
                  <a:lnTo>
                    <a:pt x="707769" y="514264"/>
                  </a:lnTo>
                  <a:lnTo>
                    <a:pt x="849323" y="542834"/>
                  </a:lnTo>
                  <a:lnTo>
                    <a:pt x="990877" y="542834"/>
                  </a:lnTo>
                  <a:lnTo>
                    <a:pt x="1132431" y="571405"/>
                  </a:lnTo>
                  <a:lnTo>
                    <a:pt x="1273984" y="571405"/>
                  </a:lnTo>
                  <a:lnTo>
                    <a:pt x="1415538" y="599975"/>
                  </a:lnTo>
                  <a:lnTo>
                    <a:pt x="1557092" y="457124"/>
                  </a:lnTo>
                  <a:lnTo>
                    <a:pt x="1698646" y="342843"/>
                  </a:lnTo>
                  <a:lnTo>
                    <a:pt x="1840200" y="199991"/>
                  </a:lnTo>
                  <a:lnTo>
                    <a:pt x="1981754" y="85710"/>
                  </a:lnTo>
                  <a:lnTo>
                    <a:pt x="2123308" y="457124"/>
                  </a:lnTo>
                  <a:lnTo>
                    <a:pt x="2264862" y="85710"/>
                  </a:lnTo>
                  <a:lnTo>
                    <a:pt x="2406416" y="85710"/>
                  </a:lnTo>
                  <a:lnTo>
                    <a:pt x="2547969" y="85710"/>
                  </a:lnTo>
                  <a:lnTo>
                    <a:pt x="2689523" y="85710"/>
                  </a:lnTo>
                  <a:lnTo>
                    <a:pt x="2831077" y="114281"/>
                  </a:lnTo>
                  <a:lnTo>
                    <a:pt x="2972631" y="114281"/>
                  </a:lnTo>
                  <a:lnTo>
                    <a:pt x="3114185" y="114281"/>
                  </a:lnTo>
                  <a:lnTo>
                    <a:pt x="3255739" y="0"/>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750199"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408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033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10" y="4803947"/>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Equatorial Guinea</a:t>
              </a:r>
            </a:p>
          </p:txBody>
        </p:sp>
        <p:sp>
          <p:nvSpPr>
            <p:cNvPr id="60" name="tx60"/>
            <p:cNvSpPr/>
            <p:nvPr/>
          </p:nvSpPr>
          <p:spPr>
            <a:xfrm>
              <a:off x="31079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7044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231094" y="471005"/>
              <a:ext cx="317703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Equatorial Guinea, 2000-2024</a:t>
              </a:r>
            </a:p>
          </p:txBody>
        </p:sp>
        <p:sp>
          <p:nvSpPr>
            <p:cNvPr id="63" name="pl63"/>
            <p:cNvSpPr/>
            <p:nvPr/>
          </p:nvSpPr>
          <p:spPr>
            <a:xfrm>
              <a:off x="5267799" y="31989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323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1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822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489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1156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698983"/>
              <a:ext cx="3397293" cy="1749927"/>
            </a:xfrm>
            <a:custGeom>
              <a:avLst/>
              <a:pathLst>
                <a:path w="3397293" h="1749927">
                  <a:moveTo>
                    <a:pt x="0" y="1333278"/>
                  </a:moveTo>
                  <a:lnTo>
                    <a:pt x="141553" y="1333278"/>
                  </a:lnTo>
                  <a:lnTo>
                    <a:pt x="283107" y="1416608"/>
                  </a:lnTo>
                  <a:lnTo>
                    <a:pt x="424661" y="1416608"/>
                  </a:lnTo>
                  <a:lnTo>
                    <a:pt x="566215" y="1499938"/>
                  </a:lnTo>
                  <a:lnTo>
                    <a:pt x="707769" y="1499938"/>
                  </a:lnTo>
                  <a:lnTo>
                    <a:pt x="849323" y="1583268"/>
                  </a:lnTo>
                  <a:lnTo>
                    <a:pt x="990877" y="1583268"/>
                  </a:lnTo>
                  <a:lnTo>
                    <a:pt x="1132431" y="1666597"/>
                  </a:lnTo>
                  <a:lnTo>
                    <a:pt x="1273984" y="1666597"/>
                  </a:lnTo>
                  <a:lnTo>
                    <a:pt x="1415538" y="1749927"/>
                  </a:lnTo>
                  <a:lnTo>
                    <a:pt x="1557092" y="1333278"/>
                  </a:lnTo>
                  <a:lnTo>
                    <a:pt x="1698646" y="999958"/>
                  </a:lnTo>
                  <a:lnTo>
                    <a:pt x="1840200" y="583309"/>
                  </a:lnTo>
                  <a:lnTo>
                    <a:pt x="1981754" y="249989"/>
                  </a:lnTo>
                  <a:lnTo>
                    <a:pt x="2123308" y="1333278"/>
                  </a:lnTo>
                  <a:lnTo>
                    <a:pt x="2264862" y="249989"/>
                  </a:lnTo>
                  <a:lnTo>
                    <a:pt x="2406416" y="249989"/>
                  </a:lnTo>
                  <a:lnTo>
                    <a:pt x="2547969" y="249989"/>
                  </a:lnTo>
                  <a:lnTo>
                    <a:pt x="2689523" y="249989"/>
                  </a:lnTo>
                  <a:lnTo>
                    <a:pt x="2831077" y="333319"/>
                  </a:lnTo>
                  <a:lnTo>
                    <a:pt x="2972631" y="333319"/>
                  </a:lnTo>
                  <a:lnTo>
                    <a:pt x="3114185" y="333319"/>
                  </a:lnTo>
                  <a:lnTo>
                    <a:pt x="3255739" y="0"/>
                  </a:lnTo>
                  <a:lnTo>
                    <a:pt x="3397293" y="416649"/>
                  </a:lnTo>
                </a:path>
              </a:pathLst>
            </a:custGeom>
            <a:ln w="27101" cap="flat">
              <a:solidFill>
                <a:srgbClr val="0058AB">
                  <a:alpha val="100000"/>
                </a:srgbClr>
              </a:solidFill>
              <a:prstDash val="solid"/>
              <a:round/>
            </a:ln>
          </p:spPr>
          <p:txBody>
            <a:bodyPr/>
            <a:lstStyle/>
            <a:p/>
          </p:txBody>
        </p:sp>
        <p:sp>
          <p:nvSpPr>
            <p:cNvPr id="78" name="pl78"/>
            <p:cNvSpPr/>
            <p:nvPr/>
          </p:nvSpPr>
          <p:spPr>
            <a:xfrm>
              <a:off x="5437664" y="1948973"/>
              <a:ext cx="3397293" cy="666639"/>
            </a:xfrm>
            <a:custGeom>
              <a:avLst/>
              <a:pathLst>
                <a:path w="3397293" h="666639">
                  <a:moveTo>
                    <a:pt x="0" y="666639"/>
                  </a:moveTo>
                  <a:lnTo>
                    <a:pt x="141553" y="583309"/>
                  </a:lnTo>
                  <a:lnTo>
                    <a:pt x="283107" y="583309"/>
                  </a:lnTo>
                  <a:lnTo>
                    <a:pt x="424661" y="499979"/>
                  </a:lnTo>
                  <a:lnTo>
                    <a:pt x="566215" y="416649"/>
                  </a:lnTo>
                  <a:lnTo>
                    <a:pt x="707769" y="333319"/>
                  </a:lnTo>
                  <a:lnTo>
                    <a:pt x="849323" y="249989"/>
                  </a:lnTo>
                  <a:lnTo>
                    <a:pt x="990877" y="249989"/>
                  </a:lnTo>
                  <a:lnTo>
                    <a:pt x="1132431" y="166659"/>
                  </a:lnTo>
                  <a:lnTo>
                    <a:pt x="1273984" y="83329"/>
                  </a:lnTo>
                  <a:lnTo>
                    <a:pt x="1415538" y="83329"/>
                  </a:lnTo>
                  <a:lnTo>
                    <a:pt x="1557092" y="83329"/>
                  </a:lnTo>
                  <a:lnTo>
                    <a:pt x="1698646" y="83329"/>
                  </a:lnTo>
                  <a:lnTo>
                    <a:pt x="1840200" y="83329"/>
                  </a:lnTo>
                  <a:lnTo>
                    <a:pt x="1981754" y="83329"/>
                  </a:lnTo>
                  <a:lnTo>
                    <a:pt x="2123308" y="83329"/>
                  </a:lnTo>
                  <a:lnTo>
                    <a:pt x="2264862" y="0"/>
                  </a:lnTo>
                  <a:lnTo>
                    <a:pt x="2406416" y="0"/>
                  </a:lnTo>
                  <a:lnTo>
                    <a:pt x="2547969" y="0"/>
                  </a:lnTo>
                  <a:lnTo>
                    <a:pt x="2689523" y="0"/>
                  </a:lnTo>
                  <a:lnTo>
                    <a:pt x="2831077" y="166659"/>
                  </a:lnTo>
                  <a:lnTo>
                    <a:pt x="2972631" y="249989"/>
                  </a:lnTo>
                  <a:lnTo>
                    <a:pt x="3114185" y="83329"/>
                  </a:lnTo>
                  <a:lnTo>
                    <a:pt x="3255739" y="83329"/>
                  </a:lnTo>
                  <a:lnTo>
                    <a:pt x="3397293" y="83329"/>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65643"/>
              <a:ext cx="3397293" cy="1999917"/>
            </a:xfrm>
            <a:custGeom>
              <a:avLst/>
              <a:pathLst>
                <a:path w="3397293" h="1999917">
                  <a:moveTo>
                    <a:pt x="0" y="1999917"/>
                  </a:moveTo>
                  <a:lnTo>
                    <a:pt x="141553" y="1999917"/>
                  </a:lnTo>
                  <a:lnTo>
                    <a:pt x="283107" y="1916587"/>
                  </a:lnTo>
                  <a:lnTo>
                    <a:pt x="424661" y="1749927"/>
                  </a:lnTo>
                  <a:lnTo>
                    <a:pt x="566215" y="1499938"/>
                  </a:lnTo>
                  <a:lnTo>
                    <a:pt x="707769" y="1249948"/>
                  </a:lnTo>
                  <a:lnTo>
                    <a:pt x="849323" y="1083288"/>
                  </a:lnTo>
                  <a:lnTo>
                    <a:pt x="990877" y="916628"/>
                  </a:lnTo>
                  <a:lnTo>
                    <a:pt x="1132431" y="499979"/>
                  </a:lnTo>
                  <a:lnTo>
                    <a:pt x="1273984" y="166659"/>
                  </a:lnTo>
                  <a:lnTo>
                    <a:pt x="1415538" y="666639"/>
                  </a:lnTo>
                  <a:lnTo>
                    <a:pt x="1557092" y="833298"/>
                  </a:lnTo>
                  <a:lnTo>
                    <a:pt x="1698646" y="1166618"/>
                  </a:lnTo>
                  <a:lnTo>
                    <a:pt x="1840200" y="1249948"/>
                  </a:lnTo>
                  <a:lnTo>
                    <a:pt x="1981754" y="916628"/>
                  </a:lnTo>
                  <a:lnTo>
                    <a:pt x="2123308" y="833298"/>
                  </a:lnTo>
                  <a:lnTo>
                    <a:pt x="2264862" y="416649"/>
                  </a:lnTo>
                  <a:lnTo>
                    <a:pt x="2406416" y="333319"/>
                  </a:lnTo>
                  <a:lnTo>
                    <a:pt x="2547969" y="249989"/>
                  </a:lnTo>
                  <a:lnTo>
                    <a:pt x="2689523" y="83329"/>
                  </a:lnTo>
                  <a:lnTo>
                    <a:pt x="2831077" y="249989"/>
                  </a:lnTo>
                  <a:lnTo>
                    <a:pt x="2972631" y="333319"/>
                  </a:lnTo>
                  <a:lnTo>
                    <a:pt x="3114185" y="333319"/>
                  </a:lnTo>
                  <a:lnTo>
                    <a:pt x="3255739" y="83329"/>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94897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698983"/>
              <a:ext cx="3397293" cy="1749927"/>
            </a:xfrm>
            <a:custGeom>
              <a:avLst/>
              <a:pathLst>
                <a:path w="3397293" h="1749927">
                  <a:moveTo>
                    <a:pt x="0" y="1333278"/>
                  </a:moveTo>
                  <a:lnTo>
                    <a:pt x="141553" y="1333278"/>
                  </a:lnTo>
                  <a:lnTo>
                    <a:pt x="283107" y="1416608"/>
                  </a:lnTo>
                  <a:lnTo>
                    <a:pt x="424661" y="1416608"/>
                  </a:lnTo>
                  <a:lnTo>
                    <a:pt x="566215" y="1499938"/>
                  </a:lnTo>
                  <a:lnTo>
                    <a:pt x="707769" y="1499938"/>
                  </a:lnTo>
                  <a:lnTo>
                    <a:pt x="849323" y="1583268"/>
                  </a:lnTo>
                  <a:lnTo>
                    <a:pt x="990877" y="1583268"/>
                  </a:lnTo>
                  <a:lnTo>
                    <a:pt x="1132431" y="1666597"/>
                  </a:lnTo>
                  <a:lnTo>
                    <a:pt x="1273984" y="1666597"/>
                  </a:lnTo>
                  <a:lnTo>
                    <a:pt x="1415538" y="1749927"/>
                  </a:lnTo>
                  <a:lnTo>
                    <a:pt x="1557092" y="1333278"/>
                  </a:lnTo>
                  <a:lnTo>
                    <a:pt x="1698646" y="999958"/>
                  </a:lnTo>
                  <a:lnTo>
                    <a:pt x="1840200" y="583309"/>
                  </a:lnTo>
                  <a:lnTo>
                    <a:pt x="1981754" y="249989"/>
                  </a:lnTo>
                  <a:lnTo>
                    <a:pt x="2123308" y="1333278"/>
                  </a:lnTo>
                  <a:lnTo>
                    <a:pt x="2264862" y="249989"/>
                  </a:lnTo>
                  <a:lnTo>
                    <a:pt x="2406416" y="249989"/>
                  </a:lnTo>
                  <a:lnTo>
                    <a:pt x="2547969" y="249989"/>
                  </a:lnTo>
                  <a:lnTo>
                    <a:pt x="2689523" y="249989"/>
                  </a:lnTo>
                  <a:lnTo>
                    <a:pt x="2831077" y="333319"/>
                  </a:lnTo>
                  <a:lnTo>
                    <a:pt x="2972631" y="333319"/>
                  </a:lnTo>
                  <a:lnTo>
                    <a:pt x="3114185" y="333319"/>
                  </a:lnTo>
                  <a:lnTo>
                    <a:pt x="3255739" y="0"/>
                  </a:lnTo>
                  <a:lnTo>
                    <a:pt x="3397293" y="416649"/>
                  </a:lnTo>
                </a:path>
              </a:pathLst>
            </a:custGeom>
            <a:ln w="43362" cap="flat">
              <a:solidFill>
                <a:srgbClr val="000000">
                  <a:alpha val="100000"/>
                </a:srgbClr>
              </a:solidFill>
              <a:prstDash val="solid"/>
              <a:round/>
            </a:ln>
          </p:spPr>
          <p:txBody>
            <a:bodyPr/>
            <a:lstStyle/>
            <a:p/>
          </p:txBody>
        </p:sp>
        <p:sp>
          <p:nvSpPr>
            <p:cNvPr id="82" name="pl82"/>
            <p:cNvSpPr/>
            <p:nvPr/>
          </p:nvSpPr>
          <p:spPr>
            <a:xfrm>
              <a:off x="5437664" y="982346"/>
              <a:ext cx="0" cy="2049915"/>
            </a:xfrm>
            <a:custGeom>
              <a:avLst/>
              <a:pathLst>
                <a:path w="0" h="2049915">
                  <a:moveTo>
                    <a:pt x="0" y="204991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982346"/>
              <a:ext cx="0" cy="2216575"/>
            </a:xfrm>
            <a:custGeom>
              <a:avLst/>
              <a:pathLst>
                <a:path w="0" h="2216575">
                  <a:moveTo>
                    <a:pt x="0" y="221657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982346"/>
              <a:ext cx="0" cy="2466565"/>
            </a:xfrm>
            <a:custGeom>
              <a:avLst/>
              <a:pathLst>
                <a:path w="0" h="2466565">
                  <a:moveTo>
                    <a:pt x="0" y="246656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982346"/>
              <a:ext cx="0" cy="2049915"/>
            </a:xfrm>
            <a:custGeom>
              <a:avLst/>
              <a:pathLst>
                <a:path w="0" h="2049915">
                  <a:moveTo>
                    <a:pt x="0" y="204991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982346"/>
              <a:ext cx="0" cy="966626"/>
            </a:xfrm>
            <a:custGeom>
              <a:avLst/>
              <a:pathLst>
                <a:path w="0" h="966626">
                  <a:moveTo>
                    <a:pt x="0" y="96662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982346"/>
              <a:ext cx="0" cy="716637"/>
            </a:xfrm>
            <a:custGeom>
              <a:avLst/>
              <a:pathLst>
                <a:path w="0" h="716637">
                  <a:moveTo>
                    <a:pt x="0" y="71663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982346"/>
              <a:ext cx="0" cy="1133286"/>
            </a:xfrm>
            <a:custGeom>
              <a:avLst/>
              <a:pathLst>
                <a:path w="0" h="1133286">
                  <a:moveTo>
                    <a:pt x="0" y="11332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698983"/>
              <a:ext cx="3397293" cy="1749927"/>
            </a:xfrm>
            <a:custGeom>
              <a:avLst/>
              <a:pathLst>
                <a:path w="3397293" h="1749927">
                  <a:moveTo>
                    <a:pt x="0" y="1333278"/>
                  </a:moveTo>
                  <a:lnTo>
                    <a:pt x="141553" y="1333278"/>
                  </a:lnTo>
                  <a:lnTo>
                    <a:pt x="283107" y="1416608"/>
                  </a:lnTo>
                  <a:lnTo>
                    <a:pt x="424661" y="1416608"/>
                  </a:lnTo>
                  <a:lnTo>
                    <a:pt x="566215" y="1499938"/>
                  </a:lnTo>
                  <a:lnTo>
                    <a:pt x="707769" y="1499938"/>
                  </a:lnTo>
                  <a:lnTo>
                    <a:pt x="849323" y="1583268"/>
                  </a:lnTo>
                  <a:lnTo>
                    <a:pt x="990877" y="1583268"/>
                  </a:lnTo>
                  <a:lnTo>
                    <a:pt x="1132431" y="1666597"/>
                  </a:lnTo>
                  <a:lnTo>
                    <a:pt x="1273984" y="1666597"/>
                  </a:lnTo>
                  <a:lnTo>
                    <a:pt x="1415538" y="1749927"/>
                  </a:lnTo>
                  <a:lnTo>
                    <a:pt x="1557092" y="1333278"/>
                  </a:lnTo>
                  <a:lnTo>
                    <a:pt x="1698646" y="999958"/>
                  </a:lnTo>
                  <a:lnTo>
                    <a:pt x="1840200" y="583309"/>
                  </a:lnTo>
                  <a:lnTo>
                    <a:pt x="1981754" y="249989"/>
                  </a:lnTo>
                  <a:lnTo>
                    <a:pt x="2123308" y="1333278"/>
                  </a:lnTo>
                  <a:lnTo>
                    <a:pt x="2264862" y="249989"/>
                  </a:lnTo>
                  <a:lnTo>
                    <a:pt x="2406416" y="249989"/>
                  </a:lnTo>
                  <a:lnTo>
                    <a:pt x="2547969" y="249989"/>
                  </a:lnTo>
                  <a:lnTo>
                    <a:pt x="2689523" y="249989"/>
                  </a:lnTo>
                  <a:lnTo>
                    <a:pt x="2831077" y="333319"/>
                  </a:lnTo>
                  <a:lnTo>
                    <a:pt x="2972631" y="333319"/>
                  </a:lnTo>
                  <a:lnTo>
                    <a:pt x="3114185" y="333319"/>
                  </a:lnTo>
                  <a:lnTo>
                    <a:pt x="3255739" y="0"/>
                  </a:lnTo>
                  <a:lnTo>
                    <a:pt x="3397293" y="416649"/>
                  </a:lnTo>
                </a:path>
              </a:pathLst>
            </a:custGeom>
            <a:ln w="27101" cap="flat">
              <a:solidFill>
                <a:srgbClr val="0058AB">
                  <a:alpha val="100000"/>
                </a:srgbClr>
              </a:solidFill>
              <a:prstDash val="solid"/>
              <a:round/>
            </a:ln>
          </p:spPr>
          <p:txBody>
            <a:bodyPr/>
            <a:lstStyle/>
            <a:p/>
          </p:txBody>
        </p:sp>
        <p:sp>
          <p:nvSpPr>
            <p:cNvPr id="90" name="tx90"/>
            <p:cNvSpPr/>
            <p:nvPr/>
          </p:nvSpPr>
          <p:spPr>
            <a:xfrm>
              <a:off x="5359324" y="90852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1" name="tx91"/>
            <p:cNvSpPr/>
            <p:nvPr/>
          </p:nvSpPr>
          <p:spPr>
            <a:xfrm>
              <a:off x="6067093" y="90857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2" name="tx92"/>
            <p:cNvSpPr/>
            <p:nvPr/>
          </p:nvSpPr>
          <p:spPr>
            <a:xfrm>
              <a:off x="6774863" y="90857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3" name="tx93"/>
            <p:cNvSpPr/>
            <p:nvPr/>
          </p:nvSpPr>
          <p:spPr>
            <a:xfrm>
              <a:off x="7482632" y="90852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4" name="tx94"/>
            <p:cNvSpPr/>
            <p:nvPr/>
          </p:nvSpPr>
          <p:spPr>
            <a:xfrm>
              <a:off x="8097042" y="9085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9085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9098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19931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5634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7301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8968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0635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806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806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1575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92004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5947709" y="4803947"/>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Equatorial Guinea</a:t>
              </a:r>
            </a:p>
          </p:txBody>
        </p:sp>
        <p:sp>
          <p:nvSpPr>
            <p:cNvPr id="116" name="tx116"/>
            <p:cNvSpPr/>
            <p:nvPr/>
          </p:nvSpPr>
          <p:spPr>
            <a:xfrm>
              <a:off x="742469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187148"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6624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3530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0435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0077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6983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6267939" cy="149993"/>
            </a:xfrm>
            <a:prstGeom prst="rect">
              <a:avLst/>
            </a:prstGeom>
            <a:solidFill>
              <a:srgbClr val="1CABE2">
                <a:alpha val="80000"/>
              </a:srgbClr>
            </a:solidFill>
          </p:spPr>
          <p:txBody>
            <a:bodyPr/>
            <a:lstStyle/>
            <a:p/>
          </p:txBody>
        </p:sp>
        <p:sp>
          <p:nvSpPr>
            <p:cNvPr id="129" name="rc129"/>
            <p:cNvSpPr/>
            <p:nvPr/>
          </p:nvSpPr>
          <p:spPr>
            <a:xfrm>
              <a:off x="1317178" y="5637654"/>
              <a:ext cx="5639961" cy="149993"/>
            </a:xfrm>
            <a:prstGeom prst="rect">
              <a:avLst/>
            </a:prstGeom>
            <a:solidFill>
              <a:srgbClr val="1CABE2">
                <a:alpha val="80000"/>
              </a:srgbClr>
            </a:solidFill>
          </p:spPr>
          <p:txBody>
            <a:bodyPr/>
            <a:lstStyle/>
            <a:p/>
          </p:txBody>
        </p:sp>
        <p:sp>
          <p:nvSpPr>
            <p:cNvPr id="130" name="rc130"/>
            <p:cNvSpPr/>
            <p:nvPr/>
          </p:nvSpPr>
          <p:spPr>
            <a:xfrm>
              <a:off x="1317178" y="5450161"/>
              <a:ext cx="7321564" cy="149993"/>
            </a:xfrm>
            <a:prstGeom prst="rect">
              <a:avLst/>
            </a:prstGeom>
            <a:solidFill>
              <a:srgbClr val="1CABE2">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65815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6" name="tx136"/>
            <p:cNvSpPr/>
            <p:nvPr/>
          </p:nvSpPr>
          <p:spPr>
            <a:xfrm>
              <a:off x="627102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Equatorial Guinea (75%) was 14 percentage points lower than the global average (89%) and 6 percentage points lower than the average across all WCAR countries (81%).
National DTP1 coverage was 2 percentage points lower than in 2019 (77%).
This equates to 14,000 zero-dose children in 2024 compared to 12,000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Equatorial Guinea ranked number 5 out of 24 countries for lowest DTP1 coverage (based on tied ranks).
Equatorial Guinea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F26A21">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Equatorial Guinea ranked number 20 out of 24 countries with 12,000 zero-dose children.
In 2024, Equatorial Guinea ranked number 20 out of 24 countries with 14,000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3306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4812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16319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17825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64059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65566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7072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4319745"/>
              <a:ext cx="204851" cy="305790"/>
            </a:xfrm>
            <a:prstGeom prst="rect">
              <a:avLst/>
            </a:prstGeom>
            <a:solidFill>
              <a:srgbClr val="80BD41">
                <a:alpha val="100000"/>
              </a:srgbClr>
            </a:solidFill>
          </p:spPr>
          <p:txBody>
            <a:bodyPr/>
            <a:lstStyle/>
            <a:p/>
          </p:txBody>
        </p:sp>
        <p:sp>
          <p:nvSpPr>
            <p:cNvPr id="26" name="rc26"/>
            <p:cNvSpPr/>
            <p:nvPr/>
          </p:nvSpPr>
          <p:spPr>
            <a:xfrm>
              <a:off x="1271992" y="3751863"/>
              <a:ext cx="204851" cy="314523"/>
            </a:xfrm>
            <a:prstGeom prst="rect">
              <a:avLst/>
            </a:prstGeom>
            <a:solidFill>
              <a:srgbClr val="0058AB">
                <a:alpha val="100000"/>
              </a:srgbClr>
            </a:solidFill>
          </p:spPr>
          <p:txBody>
            <a:bodyPr/>
            <a:lstStyle/>
            <a:p/>
          </p:txBody>
        </p:sp>
        <p:sp>
          <p:nvSpPr>
            <p:cNvPr id="27" name="rc27"/>
            <p:cNvSpPr/>
            <p:nvPr/>
          </p:nvSpPr>
          <p:spPr>
            <a:xfrm>
              <a:off x="1271992" y="4066386"/>
              <a:ext cx="204851" cy="253358"/>
            </a:xfrm>
            <a:prstGeom prst="rect">
              <a:avLst/>
            </a:prstGeom>
            <a:solidFill>
              <a:srgbClr val="1CABE2">
                <a:alpha val="100000"/>
              </a:srgbClr>
            </a:solidFill>
          </p:spPr>
          <p:txBody>
            <a:bodyPr/>
            <a:lstStyle/>
            <a:p/>
          </p:txBody>
        </p:sp>
        <p:sp>
          <p:nvSpPr>
            <p:cNvPr id="28" name="rc28"/>
            <p:cNvSpPr/>
            <p:nvPr/>
          </p:nvSpPr>
          <p:spPr>
            <a:xfrm>
              <a:off x="1499604" y="4283433"/>
              <a:ext cx="204851" cy="342101"/>
            </a:xfrm>
            <a:prstGeom prst="rect">
              <a:avLst/>
            </a:prstGeom>
            <a:solidFill>
              <a:srgbClr val="80BD41">
                <a:alpha val="100000"/>
              </a:srgbClr>
            </a:solidFill>
          </p:spPr>
          <p:txBody>
            <a:bodyPr/>
            <a:lstStyle/>
            <a:p/>
          </p:txBody>
        </p:sp>
        <p:sp>
          <p:nvSpPr>
            <p:cNvPr id="29" name="rc29"/>
            <p:cNvSpPr/>
            <p:nvPr/>
          </p:nvSpPr>
          <p:spPr>
            <a:xfrm>
              <a:off x="1499604" y="3700941"/>
              <a:ext cx="204851" cy="332843"/>
            </a:xfrm>
            <a:prstGeom prst="rect">
              <a:avLst/>
            </a:prstGeom>
            <a:solidFill>
              <a:srgbClr val="0058AB">
                <a:alpha val="100000"/>
              </a:srgbClr>
            </a:solidFill>
          </p:spPr>
          <p:txBody>
            <a:bodyPr/>
            <a:lstStyle/>
            <a:p/>
          </p:txBody>
        </p:sp>
        <p:sp>
          <p:nvSpPr>
            <p:cNvPr id="30" name="rc30"/>
            <p:cNvSpPr/>
            <p:nvPr/>
          </p:nvSpPr>
          <p:spPr>
            <a:xfrm>
              <a:off x="1499604" y="4033785"/>
              <a:ext cx="204851" cy="249648"/>
            </a:xfrm>
            <a:prstGeom prst="rect">
              <a:avLst/>
            </a:prstGeom>
            <a:solidFill>
              <a:srgbClr val="1CABE2">
                <a:alpha val="100000"/>
              </a:srgbClr>
            </a:solidFill>
          </p:spPr>
          <p:txBody>
            <a:bodyPr/>
            <a:lstStyle/>
            <a:p/>
          </p:txBody>
        </p:sp>
        <p:sp>
          <p:nvSpPr>
            <p:cNvPr id="31" name="rc31"/>
            <p:cNvSpPr/>
            <p:nvPr/>
          </p:nvSpPr>
          <p:spPr>
            <a:xfrm>
              <a:off x="1727217" y="4243544"/>
              <a:ext cx="204851" cy="381991"/>
            </a:xfrm>
            <a:prstGeom prst="rect">
              <a:avLst/>
            </a:prstGeom>
            <a:solidFill>
              <a:srgbClr val="80BD41">
                <a:alpha val="100000"/>
              </a:srgbClr>
            </a:solidFill>
          </p:spPr>
          <p:txBody>
            <a:bodyPr/>
            <a:lstStyle/>
            <a:p/>
          </p:txBody>
        </p:sp>
        <p:sp>
          <p:nvSpPr>
            <p:cNvPr id="32" name="rc32"/>
            <p:cNvSpPr/>
            <p:nvPr/>
          </p:nvSpPr>
          <p:spPr>
            <a:xfrm>
              <a:off x="1727217" y="3646048"/>
              <a:ext cx="204851" cy="362424"/>
            </a:xfrm>
            <a:prstGeom prst="rect">
              <a:avLst/>
            </a:prstGeom>
            <a:solidFill>
              <a:srgbClr val="0058AB">
                <a:alpha val="100000"/>
              </a:srgbClr>
            </a:solidFill>
          </p:spPr>
          <p:txBody>
            <a:bodyPr/>
            <a:lstStyle/>
            <a:p/>
          </p:txBody>
        </p:sp>
        <p:sp>
          <p:nvSpPr>
            <p:cNvPr id="33" name="rc33"/>
            <p:cNvSpPr/>
            <p:nvPr/>
          </p:nvSpPr>
          <p:spPr>
            <a:xfrm>
              <a:off x="1727217" y="4008472"/>
              <a:ext cx="204851" cy="235071"/>
            </a:xfrm>
            <a:prstGeom prst="rect">
              <a:avLst/>
            </a:prstGeom>
            <a:solidFill>
              <a:srgbClr val="1CABE2">
                <a:alpha val="100000"/>
              </a:srgbClr>
            </a:solidFill>
          </p:spPr>
          <p:txBody>
            <a:bodyPr/>
            <a:lstStyle/>
            <a:p/>
          </p:txBody>
        </p:sp>
        <p:sp>
          <p:nvSpPr>
            <p:cNvPr id="34" name="rc34"/>
            <p:cNvSpPr/>
            <p:nvPr/>
          </p:nvSpPr>
          <p:spPr>
            <a:xfrm>
              <a:off x="1954829" y="4200009"/>
              <a:ext cx="204851" cy="425525"/>
            </a:xfrm>
            <a:prstGeom prst="rect">
              <a:avLst/>
            </a:prstGeom>
            <a:solidFill>
              <a:srgbClr val="80BD41">
                <a:alpha val="100000"/>
              </a:srgbClr>
            </a:solidFill>
          </p:spPr>
          <p:txBody>
            <a:bodyPr/>
            <a:lstStyle/>
            <a:p/>
          </p:txBody>
        </p:sp>
        <p:sp>
          <p:nvSpPr>
            <p:cNvPr id="35" name="rc35"/>
            <p:cNvSpPr/>
            <p:nvPr/>
          </p:nvSpPr>
          <p:spPr>
            <a:xfrm>
              <a:off x="1954829" y="3587641"/>
              <a:ext cx="204851" cy="384027"/>
            </a:xfrm>
            <a:prstGeom prst="rect">
              <a:avLst/>
            </a:prstGeom>
            <a:solidFill>
              <a:srgbClr val="0058AB">
                <a:alpha val="100000"/>
              </a:srgbClr>
            </a:solidFill>
          </p:spPr>
          <p:txBody>
            <a:bodyPr/>
            <a:lstStyle/>
            <a:p/>
          </p:txBody>
        </p:sp>
        <p:sp>
          <p:nvSpPr>
            <p:cNvPr id="36" name="rc36"/>
            <p:cNvSpPr/>
            <p:nvPr/>
          </p:nvSpPr>
          <p:spPr>
            <a:xfrm>
              <a:off x="1954829" y="3971668"/>
              <a:ext cx="204851" cy="228341"/>
            </a:xfrm>
            <a:prstGeom prst="rect">
              <a:avLst/>
            </a:prstGeom>
            <a:solidFill>
              <a:srgbClr val="1CABE2">
                <a:alpha val="100000"/>
              </a:srgbClr>
            </a:solidFill>
          </p:spPr>
          <p:txBody>
            <a:bodyPr/>
            <a:lstStyle/>
            <a:p/>
          </p:txBody>
        </p:sp>
        <p:sp>
          <p:nvSpPr>
            <p:cNvPr id="37" name="rc37"/>
            <p:cNvSpPr/>
            <p:nvPr/>
          </p:nvSpPr>
          <p:spPr>
            <a:xfrm>
              <a:off x="2182442" y="4152864"/>
              <a:ext cx="204851" cy="472671"/>
            </a:xfrm>
            <a:prstGeom prst="rect">
              <a:avLst/>
            </a:prstGeom>
            <a:solidFill>
              <a:srgbClr val="80BD41">
                <a:alpha val="100000"/>
              </a:srgbClr>
            </a:solidFill>
          </p:spPr>
          <p:txBody>
            <a:bodyPr/>
            <a:lstStyle/>
            <a:p/>
          </p:txBody>
        </p:sp>
        <p:sp>
          <p:nvSpPr>
            <p:cNvPr id="38" name="rc38"/>
            <p:cNvSpPr/>
            <p:nvPr/>
          </p:nvSpPr>
          <p:spPr>
            <a:xfrm>
              <a:off x="2182442" y="3526279"/>
              <a:ext cx="204851" cy="417711"/>
            </a:xfrm>
            <a:prstGeom prst="rect">
              <a:avLst/>
            </a:prstGeom>
            <a:solidFill>
              <a:srgbClr val="0058AB">
                <a:alpha val="100000"/>
              </a:srgbClr>
            </a:solidFill>
          </p:spPr>
          <p:txBody>
            <a:bodyPr/>
            <a:lstStyle/>
            <a:p/>
          </p:txBody>
        </p:sp>
        <p:sp>
          <p:nvSpPr>
            <p:cNvPr id="39" name="rc39"/>
            <p:cNvSpPr/>
            <p:nvPr/>
          </p:nvSpPr>
          <p:spPr>
            <a:xfrm>
              <a:off x="2182442" y="3943991"/>
              <a:ext cx="204851" cy="208872"/>
            </a:xfrm>
            <a:prstGeom prst="rect">
              <a:avLst/>
            </a:prstGeom>
            <a:solidFill>
              <a:srgbClr val="1CABE2">
                <a:alpha val="100000"/>
              </a:srgbClr>
            </a:solidFill>
          </p:spPr>
          <p:txBody>
            <a:bodyPr/>
            <a:lstStyle/>
            <a:p/>
          </p:txBody>
        </p:sp>
        <p:sp>
          <p:nvSpPr>
            <p:cNvPr id="40" name="rc40"/>
            <p:cNvSpPr/>
            <p:nvPr/>
          </p:nvSpPr>
          <p:spPr>
            <a:xfrm>
              <a:off x="2410055" y="4114353"/>
              <a:ext cx="204851" cy="511182"/>
            </a:xfrm>
            <a:prstGeom prst="rect">
              <a:avLst/>
            </a:prstGeom>
            <a:solidFill>
              <a:srgbClr val="80BD41">
                <a:alpha val="100000"/>
              </a:srgbClr>
            </a:solidFill>
          </p:spPr>
          <p:txBody>
            <a:bodyPr/>
            <a:lstStyle/>
            <a:p/>
          </p:txBody>
        </p:sp>
        <p:sp>
          <p:nvSpPr>
            <p:cNvPr id="41" name="rc41"/>
            <p:cNvSpPr/>
            <p:nvPr/>
          </p:nvSpPr>
          <p:spPr>
            <a:xfrm>
              <a:off x="2410055" y="3463736"/>
              <a:ext cx="204851" cy="441481"/>
            </a:xfrm>
            <a:prstGeom prst="rect">
              <a:avLst/>
            </a:prstGeom>
            <a:solidFill>
              <a:srgbClr val="0058AB">
                <a:alpha val="100000"/>
              </a:srgbClr>
            </a:solidFill>
          </p:spPr>
          <p:txBody>
            <a:bodyPr/>
            <a:lstStyle/>
            <a:p/>
          </p:txBody>
        </p:sp>
        <p:sp>
          <p:nvSpPr>
            <p:cNvPr id="42" name="rc42"/>
            <p:cNvSpPr/>
            <p:nvPr/>
          </p:nvSpPr>
          <p:spPr>
            <a:xfrm>
              <a:off x="2410055" y="3905218"/>
              <a:ext cx="204851" cy="209135"/>
            </a:xfrm>
            <a:prstGeom prst="rect">
              <a:avLst/>
            </a:prstGeom>
            <a:solidFill>
              <a:srgbClr val="1CABE2">
                <a:alpha val="100000"/>
              </a:srgbClr>
            </a:solidFill>
          </p:spPr>
          <p:txBody>
            <a:bodyPr/>
            <a:lstStyle/>
            <a:p/>
          </p:txBody>
        </p:sp>
        <p:sp>
          <p:nvSpPr>
            <p:cNvPr id="43" name="rc43"/>
            <p:cNvSpPr/>
            <p:nvPr/>
          </p:nvSpPr>
          <p:spPr>
            <a:xfrm>
              <a:off x="2637667" y="4069013"/>
              <a:ext cx="204851" cy="556522"/>
            </a:xfrm>
            <a:prstGeom prst="rect">
              <a:avLst/>
            </a:prstGeom>
            <a:solidFill>
              <a:srgbClr val="80BD41">
                <a:alpha val="100000"/>
              </a:srgbClr>
            </a:solidFill>
          </p:spPr>
          <p:txBody>
            <a:bodyPr/>
            <a:lstStyle/>
            <a:p/>
          </p:txBody>
        </p:sp>
        <p:sp>
          <p:nvSpPr>
            <p:cNvPr id="44" name="rc44"/>
            <p:cNvSpPr/>
            <p:nvPr/>
          </p:nvSpPr>
          <p:spPr>
            <a:xfrm>
              <a:off x="2637667" y="3415671"/>
              <a:ext cx="204851" cy="471850"/>
            </a:xfrm>
            <a:prstGeom prst="rect">
              <a:avLst/>
            </a:prstGeom>
            <a:solidFill>
              <a:srgbClr val="0058AB">
                <a:alpha val="100000"/>
              </a:srgbClr>
            </a:solidFill>
          </p:spPr>
          <p:txBody>
            <a:bodyPr/>
            <a:lstStyle/>
            <a:p/>
          </p:txBody>
        </p:sp>
        <p:sp>
          <p:nvSpPr>
            <p:cNvPr id="45" name="rc45"/>
            <p:cNvSpPr/>
            <p:nvPr/>
          </p:nvSpPr>
          <p:spPr>
            <a:xfrm>
              <a:off x="2637667" y="3887521"/>
              <a:ext cx="204851" cy="181491"/>
            </a:xfrm>
            <a:prstGeom prst="rect">
              <a:avLst/>
            </a:prstGeom>
            <a:solidFill>
              <a:srgbClr val="1CABE2">
                <a:alpha val="100000"/>
              </a:srgbClr>
            </a:solidFill>
          </p:spPr>
          <p:txBody>
            <a:bodyPr/>
            <a:lstStyle/>
            <a:p/>
          </p:txBody>
        </p:sp>
        <p:sp>
          <p:nvSpPr>
            <p:cNvPr id="46" name="rc46"/>
            <p:cNvSpPr/>
            <p:nvPr/>
          </p:nvSpPr>
          <p:spPr>
            <a:xfrm>
              <a:off x="2865280" y="4021342"/>
              <a:ext cx="204851" cy="604193"/>
            </a:xfrm>
            <a:prstGeom prst="rect">
              <a:avLst/>
            </a:prstGeom>
            <a:solidFill>
              <a:srgbClr val="80BD41">
                <a:alpha val="100000"/>
              </a:srgbClr>
            </a:solidFill>
          </p:spPr>
          <p:txBody>
            <a:bodyPr/>
            <a:lstStyle/>
            <a:p/>
          </p:txBody>
        </p:sp>
        <p:sp>
          <p:nvSpPr>
            <p:cNvPr id="47" name="rc47"/>
            <p:cNvSpPr/>
            <p:nvPr/>
          </p:nvSpPr>
          <p:spPr>
            <a:xfrm>
              <a:off x="2865280" y="3366785"/>
              <a:ext cx="204851" cy="490925"/>
            </a:xfrm>
            <a:prstGeom prst="rect">
              <a:avLst/>
            </a:prstGeom>
            <a:solidFill>
              <a:srgbClr val="0058AB">
                <a:alpha val="100000"/>
              </a:srgbClr>
            </a:solidFill>
          </p:spPr>
          <p:txBody>
            <a:bodyPr/>
            <a:lstStyle/>
            <a:p/>
          </p:txBody>
        </p:sp>
        <p:sp>
          <p:nvSpPr>
            <p:cNvPr id="48" name="rc48"/>
            <p:cNvSpPr/>
            <p:nvPr/>
          </p:nvSpPr>
          <p:spPr>
            <a:xfrm>
              <a:off x="2865280" y="3857711"/>
              <a:ext cx="204851" cy="163630"/>
            </a:xfrm>
            <a:prstGeom prst="rect">
              <a:avLst/>
            </a:prstGeom>
            <a:solidFill>
              <a:srgbClr val="1CABE2">
                <a:alpha val="100000"/>
              </a:srgbClr>
            </a:solidFill>
          </p:spPr>
          <p:txBody>
            <a:bodyPr/>
            <a:lstStyle/>
            <a:p/>
          </p:txBody>
        </p:sp>
        <p:sp>
          <p:nvSpPr>
            <p:cNvPr id="49" name="rc49"/>
            <p:cNvSpPr/>
            <p:nvPr/>
          </p:nvSpPr>
          <p:spPr>
            <a:xfrm>
              <a:off x="3092892" y="3971865"/>
              <a:ext cx="204851" cy="653670"/>
            </a:xfrm>
            <a:prstGeom prst="rect">
              <a:avLst/>
            </a:prstGeom>
            <a:solidFill>
              <a:srgbClr val="80BD41">
                <a:alpha val="100000"/>
              </a:srgbClr>
            </a:solidFill>
          </p:spPr>
          <p:txBody>
            <a:bodyPr/>
            <a:lstStyle/>
            <a:p/>
          </p:txBody>
        </p:sp>
        <p:sp>
          <p:nvSpPr>
            <p:cNvPr id="50" name="rc50"/>
            <p:cNvSpPr/>
            <p:nvPr/>
          </p:nvSpPr>
          <p:spPr>
            <a:xfrm>
              <a:off x="3092892" y="3318195"/>
              <a:ext cx="204851" cy="522936"/>
            </a:xfrm>
            <a:prstGeom prst="rect">
              <a:avLst/>
            </a:prstGeom>
            <a:solidFill>
              <a:srgbClr val="0058AB">
                <a:alpha val="100000"/>
              </a:srgbClr>
            </a:solidFill>
          </p:spPr>
          <p:txBody>
            <a:bodyPr/>
            <a:lstStyle/>
            <a:p/>
          </p:txBody>
        </p:sp>
        <p:sp>
          <p:nvSpPr>
            <p:cNvPr id="51" name="rc51"/>
            <p:cNvSpPr/>
            <p:nvPr/>
          </p:nvSpPr>
          <p:spPr>
            <a:xfrm>
              <a:off x="3092892" y="3841131"/>
              <a:ext cx="204851" cy="130734"/>
            </a:xfrm>
            <a:prstGeom prst="rect">
              <a:avLst/>
            </a:prstGeom>
            <a:solidFill>
              <a:srgbClr val="1CABE2">
                <a:alpha val="100000"/>
              </a:srgbClr>
            </a:solidFill>
          </p:spPr>
          <p:txBody>
            <a:bodyPr/>
            <a:lstStyle/>
            <a:p/>
          </p:txBody>
        </p:sp>
        <p:sp>
          <p:nvSpPr>
            <p:cNvPr id="52" name="rc52"/>
            <p:cNvSpPr/>
            <p:nvPr/>
          </p:nvSpPr>
          <p:spPr>
            <a:xfrm>
              <a:off x="3320505" y="3920681"/>
              <a:ext cx="204851" cy="704854"/>
            </a:xfrm>
            <a:prstGeom prst="rect">
              <a:avLst/>
            </a:prstGeom>
            <a:solidFill>
              <a:srgbClr val="80BD41">
                <a:alpha val="100000"/>
              </a:srgbClr>
            </a:solidFill>
          </p:spPr>
          <p:txBody>
            <a:bodyPr/>
            <a:lstStyle/>
            <a:p/>
          </p:txBody>
        </p:sp>
        <p:sp>
          <p:nvSpPr>
            <p:cNvPr id="53" name="rc53"/>
            <p:cNvSpPr/>
            <p:nvPr/>
          </p:nvSpPr>
          <p:spPr>
            <a:xfrm>
              <a:off x="3320505" y="3270031"/>
              <a:ext cx="204851" cy="542208"/>
            </a:xfrm>
            <a:prstGeom prst="rect">
              <a:avLst/>
            </a:prstGeom>
            <a:solidFill>
              <a:srgbClr val="0058AB">
                <a:alpha val="100000"/>
              </a:srgbClr>
            </a:solidFill>
          </p:spPr>
          <p:txBody>
            <a:bodyPr/>
            <a:lstStyle/>
            <a:p/>
          </p:txBody>
        </p:sp>
        <p:sp>
          <p:nvSpPr>
            <p:cNvPr id="54" name="rc54"/>
            <p:cNvSpPr/>
            <p:nvPr/>
          </p:nvSpPr>
          <p:spPr>
            <a:xfrm>
              <a:off x="3320505" y="3812239"/>
              <a:ext cx="204851" cy="108441"/>
            </a:xfrm>
            <a:prstGeom prst="rect">
              <a:avLst/>
            </a:prstGeom>
            <a:solidFill>
              <a:srgbClr val="1CABE2">
                <a:alpha val="100000"/>
              </a:srgbClr>
            </a:solidFill>
          </p:spPr>
          <p:txBody>
            <a:bodyPr/>
            <a:lstStyle/>
            <a:p/>
          </p:txBody>
        </p:sp>
        <p:sp>
          <p:nvSpPr>
            <p:cNvPr id="55" name="rc55"/>
            <p:cNvSpPr/>
            <p:nvPr/>
          </p:nvSpPr>
          <p:spPr>
            <a:xfrm>
              <a:off x="3548117" y="3868315"/>
              <a:ext cx="204851" cy="757219"/>
            </a:xfrm>
            <a:prstGeom prst="rect">
              <a:avLst/>
            </a:prstGeom>
            <a:solidFill>
              <a:srgbClr val="80BD41">
                <a:alpha val="100000"/>
              </a:srgbClr>
            </a:solidFill>
          </p:spPr>
          <p:txBody>
            <a:bodyPr/>
            <a:lstStyle/>
            <a:p/>
          </p:txBody>
        </p:sp>
        <p:sp>
          <p:nvSpPr>
            <p:cNvPr id="56" name="rc56"/>
            <p:cNvSpPr/>
            <p:nvPr/>
          </p:nvSpPr>
          <p:spPr>
            <a:xfrm>
              <a:off x="3548117" y="3223280"/>
              <a:ext cx="204851" cy="574940"/>
            </a:xfrm>
            <a:prstGeom prst="rect">
              <a:avLst/>
            </a:prstGeom>
            <a:solidFill>
              <a:srgbClr val="0058AB">
                <a:alpha val="100000"/>
              </a:srgbClr>
            </a:solidFill>
          </p:spPr>
          <p:txBody>
            <a:bodyPr/>
            <a:lstStyle/>
            <a:p/>
          </p:txBody>
        </p:sp>
        <p:sp>
          <p:nvSpPr>
            <p:cNvPr id="57" name="rc57"/>
            <p:cNvSpPr/>
            <p:nvPr/>
          </p:nvSpPr>
          <p:spPr>
            <a:xfrm>
              <a:off x="3548117" y="3798220"/>
              <a:ext cx="204851" cy="70094"/>
            </a:xfrm>
            <a:prstGeom prst="rect">
              <a:avLst/>
            </a:prstGeom>
            <a:solidFill>
              <a:srgbClr val="1CABE2">
                <a:alpha val="100000"/>
              </a:srgbClr>
            </a:solidFill>
          </p:spPr>
          <p:txBody>
            <a:bodyPr/>
            <a:lstStyle/>
            <a:p/>
          </p:txBody>
        </p:sp>
        <p:sp>
          <p:nvSpPr>
            <p:cNvPr id="58" name="rc58"/>
            <p:cNvSpPr/>
            <p:nvPr/>
          </p:nvSpPr>
          <p:spPr>
            <a:xfrm>
              <a:off x="3775730" y="3844710"/>
              <a:ext cx="204851" cy="780825"/>
            </a:xfrm>
            <a:prstGeom prst="rect">
              <a:avLst/>
            </a:prstGeom>
            <a:solidFill>
              <a:srgbClr val="80BD41">
                <a:alpha val="100000"/>
              </a:srgbClr>
            </a:solidFill>
          </p:spPr>
          <p:txBody>
            <a:bodyPr/>
            <a:lstStyle/>
            <a:p/>
          </p:txBody>
        </p:sp>
        <p:sp>
          <p:nvSpPr>
            <p:cNvPr id="59" name="rc59"/>
            <p:cNvSpPr/>
            <p:nvPr/>
          </p:nvSpPr>
          <p:spPr>
            <a:xfrm>
              <a:off x="3775730" y="3179581"/>
              <a:ext cx="204851" cy="520539"/>
            </a:xfrm>
            <a:prstGeom prst="rect">
              <a:avLst/>
            </a:prstGeom>
            <a:solidFill>
              <a:srgbClr val="0058AB">
                <a:alpha val="100000"/>
              </a:srgbClr>
            </a:solidFill>
          </p:spPr>
          <p:txBody>
            <a:bodyPr/>
            <a:lstStyle/>
            <a:p/>
          </p:txBody>
        </p:sp>
        <p:sp>
          <p:nvSpPr>
            <p:cNvPr id="60" name="rc60"/>
            <p:cNvSpPr/>
            <p:nvPr/>
          </p:nvSpPr>
          <p:spPr>
            <a:xfrm>
              <a:off x="3775730" y="3700121"/>
              <a:ext cx="204851" cy="144588"/>
            </a:xfrm>
            <a:prstGeom prst="rect">
              <a:avLst/>
            </a:prstGeom>
            <a:solidFill>
              <a:srgbClr val="1CABE2">
                <a:alpha val="100000"/>
              </a:srgbClr>
            </a:solidFill>
          </p:spPr>
          <p:txBody>
            <a:bodyPr/>
            <a:lstStyle/>
            <a:p/>
          </p:txBody>
        </p:sp>
        <p:sp>
          <p:nvSpPr>
            <p:cNvPr id="61" name="rc61"/>
            <p:cNvSpPr/>
            <p:nvPr/>
          </p:nvSpPr>
          <p:spPr>
            <a:xfrm>
              <a:off x="4003342" y="3827013"/>
              <a:ext cx="204851" cy="798521"/>
            </a:xfrm>
            <a:prstGeom prst="rect">
              <a:avLst/>
            </a:prstGeom>
            <a:solidFill>
              <a:srgbClr val="80BD41">
                <a:alpha val="100000"/>
              </a:srgbClr>
            </a:solidFill>
          </p:spPr>
          <p:txBody>
            <a:bodyPr/>
            <a:lstStyle/>
            <a:p/>
          </p:txBody>
        </p:sp>
        <p:sp>
          <p:nvSpPr>
            <p:cNvPr id="62" name="rc62"/>
            <p:cNvSpPr/>
            <p:nvPr/>
          </p:nvSpPr>
          <p:spPr>
            <a:xfrm>
              <a:off x="4003342" y="3146816"/>
              <a:ext cx="204851" cy="473196"/>
            </a:xfrm>
            <a:prstGeom prst="rect">
              <a:avLst/>
            </a:prstGeom>
            <a:solidFill>
              <a:srgbClr val="0058AB">
                <a:alpha val="100000"/>
              </a:srgbClr>
            </a:solidFill>
          </p:spPr>
          <p:txBody>
            <a:bodyPr/>
            <a:lstStyle/>
            <a:p/>
          </p:txBody>
        </p:sp>
        <p:sp>
          <p:nvSpPr>
            <p:cNvPr id="63" name="rc63"/>
            <p:cNvSpPr/>
            <p:nvPr/>
          </p:nvSpPr>
          <p:spPr>
            <a:xfrm>
              <a:off x="4003342" y="3620012"/>
              <a:ext cx="204851" cy="207001"/>
            </a:xfrm>
            <a:prstGeom prst="rect">
              <a:avLst/>
            </a:prstGeom>
            <a:solidFill>
              <a:srgbClr val="1CABE2">
                <a:alpha val="100000"/>
              </a:srgbClr>
            </a:solidFill>
          </p:spPr>
          <p:txBody>
            <a:bodyPr/>
            <a:lstStyle/>
            <a:p/>
          </p:txBody>
        </p:sp>
        <p:sp>
          <p:nvSpPr>
            <p:cNvPr id="64" name="rc64"/>
            <p:cNvSpPr/>
            <p:nvPr/>
          </p:nvSpPr>
          <p:spPr>
            <a:xfrm>
              <a:off x="4230955" y="3825372"/>
              <a:ext cx="204851" cy="800163"/>
            </a:xfrm>
            <a:prstGeom prst="rect">
              <a:avLst/>
            </a:prstGeom>
            <a:solidFill>
              <a:srgbClr val="80BD41">
                <a:alpha val="100000"/>
              </a:srgbClr>
            </a:solidFill>
          </p:spPr>
          <p:txBody>
            <a:bodyPr/>
            <a:lstStyle/>
            <a:p/>
          </p:txBody>
        </p:sp>
        <p:sp>
          <p:nvSpPr>
            <p:cNvPr id="65" name="rc65"/>
            <p:cNvSpPr/>
            <p:nvPr/>
          </p:nvSpPr>
          <p:spPr>
            <a:xfrm>
              <a:off x="4230955" y="3115823"/>
              <a:ext cx="204851" cy="407632"/>
            </a:xfrm>
            <a:prstGeom prst="rect">
              <a:avLst/>
            </a:prstGeom>
            <a:solidFill>
              <a:srgbClr val="0058AB">
                <a:alpha val="100000"/>
              </a:srgbClr>
            </a:solidFill>
          </p:spPr>
          <p:txBody>
            <a:bodyPr/>
            <a:lstStyle/>
            <a:p/>
          </p:txBody>
        </p:sp>
        <p:sp>
          <p:nvSpPr>
            <p:cNvPr id="66" name="rc66"/>
            <p:cNvSpPr/>
            <p:nvPr/>
          </p:nvSpPr>
          <p:spPr>
            <a:xfrm>
              <a:off x="4230955" y="3523456"/>
              <a:ext cx="204851" cy="301916"/>
            </a:xfrm>
            <a:prstGeom prst="rect">
              <a:avLst/>
            </a:prstGeom>
            <a:solidFill>
              <a:srgbClr val="1CABE2">
                <a:alpha val="100000"/>
              </a:srgbClr>
            </a:solidFill>
          </p:spPr>
          <p:txBody>
            <a:bodyPr/>
            <a:lstStyle/>
            <a:p/>
          </p:txBody>
        </p:sp>
        <p:sp>
          <p:nvSpPr>
            <p:cNvPr id="67" name="rc67"/>
            <p:cNvSpPr/>
            <p:nvPr/>
          </p:nvSpPr>
          <p:spPr>
            <a:xfrm>
              <a:off x="4458568" y="3810007"/>
              <a:ext cx="204851" cy="815528"/>
            </a:xfrm>
            <a:prstGeom prst="rect">
              <a:avLst/>
            </a:prstGeom>
            <a:solidFill>
              <a:srgbClr val="80BD41">
                <a:alpha val="100000"/>
              </a:srgbClr>
            </a:solidFill>
          </p:spPr>
          <p:txBody>
            <a:bodyPr/>
            <a:lstStyle/>
            <a:p/>
          </p:txBody>
        </p:sp>
        <p:sp>
          <p:nvSpPr>
            <p:cNvPr id="68" name="rc68"/>
            <p:cNvSpPr/>
            <p:nvPr/>
          </p:nvSpPr>
          <p:spPr>
            <a:xfrm>
              <a:off x="4458568" y="3086833"/>
              <a:ext cx="204851" cy="353888"/>
            </a:xfrm>
            <a:prstGeom prst="rect">
              <a:avLst/>
            </a:prstGeom>
            <a:solidFill>
              <a:srgbClr val="0058AB">
                <a:alpha val="100000"/>
              </a:srgbClr>
            </a:solidFill>
          </p:spPr>
          <p:txBody>
            <a:bodyPr/>
            <a:lstStyle/>
            <a:p/>
          </p:txBody>
        </p:sp>
        <p:sp>
          <p:nvSpPr>
            <p:cNvPr id="69" name="rc69"/>
            <p:cNvSpPr/>
            <p:nvPr/>
          </p:nvSpPr>
          <p:spPr>
            <a:xfrm>
              <a:off x="4458568" y="3440721"/>
              <a:ext cx="204851" cy="369285"/>
            </a:xfrm>
            <a:prstGeom prst="rect">
              <a:avLst/>
            </a:prstGeom>
            <a:solidFill>
              <a:srgbClr val="1CABE2">
                <a:alpha val="100000"/>
              </a:srgbClr>
            </a:solidFill>
          </p:spPr>
          <p:txBody>
            <a:bodyPr/>
            <a:lstStyle/>
            <a:p/>
          </p:txBody>
        </p:sp>
        <p:sp>
          <p:nvSpPr>
            <p:cNvPr id="70" name="rc70"/>
            <p:cNvSpPr/>
            <p:nvPr/>
          </p:nvSpPr>
          <p:spPr>
            <a:xfrm>
              <a:off x="4686180" y="3999213"/>
              <a:ext cx="204851" cy="626321"/>
            </a:xfrm>
            <a:prstGeom prst="rect">
              <a:avLst/>
            </a:prstGeom>
            <a:solidFill>
              <a:srgbClr val="80BD41">
                <a:alpha val="100000"/>
              </a:srgbClr>
            </a:solidFill>
          </p:spPr>
          <p:txBody>
            <a:bodyPr/>
            <a:lstStyle/>
            <a:p/>
          </p:txBody>
        </p:sp>
        <p:sp>
          <p:nvSpPr>
            <p:cNvPr id="71" name="rc71"/>
            <p:cNvSpPr/>
            <p:nvPr/>
          </p:nvSpPr>
          <p:spPr>
            <a:xfrm>
              <a:off x="4686180" y="3059747"/>
              <a:ext cx="204851" cy="563679"/>
            </a:xfrm>
            <a:prstGeom prst="rect">
              <a:avLst/>
            </a:prstGeom>
            <a:solidFill>
              <a:srgbClr val="0058AB">
                <a:alpha val="100000"/>
              </a:srgbClr>
            </a:solidFill>
          </p:spPr>
          <p:txBody>
            <a:bodyPr/>
            <a:lstStyle/>
            <a:p/>
          </p:txBody>
        </p:sp>
        <p:sp>
          <p:nvSpPr>
            <p:cNvPr id="72" name="rc72"/>
            <p:cNvSpPr/>
            <p:nvPr/>
          </p:nvSpPr>
          <p:spPr>
            <a:xfrm>
              <a:off x="4686180" y="3623427"/>
              <a:ext cx="204851" cy="375786"/>
            </a:xfrm>
            <a:prstGeom prst="rect">
              <a:avLst/>
            </a:prstGeom>
            <a:solidFill>
              <a:srgbClr val="1CABE2">
                <a:alpha val="100000"/>
              </a:srgbClr>
            </a:solidFill>
          </p:spPr>
          <p:txBody>
            <a:bodyPr/>
            <a:lstStyle/>
            <a:p/>
          </p:txBody>
        </p:sp>
        <p:sp>
          <p:nvSpPr>
            <p:cNvPr id="73" name="rc73"/>
            <p:cNvSpPr/>
            <p:nvPr/>
          </p:nvSpPr>
          <p:spPr>
            <a:xfrm>
              <a:off x="4913793" y="3782199"/>
              <a:ext cx="204851" cy="843336"/>
            </a:xfrm>
            <a:prstGeom prst="rect">
              <a:avLst/>
            </a:prstGeom>
            <a:solidFill>
              <a:srgbClr val="80BD41">
                <a:alpha val="100000"/>
              </a:srgbClr>
            </a:solidFill>
          </p:spPr>
          <p:txBody>
            <a:bodyPr/>
            <a:lstStyle/>
            <a:p/>
          </p:txBody>
        </p:sp>
        <p:sp>
          <p:nvSpPr>
            <p:cNvPr id="74" name="rc74"/>
            <p:cNvSpPr/>
            <p:nvPr/>
          </p:nvSpPr>
          <p:spPr>
            <a:xfrm>
              <a:off x="4913793" y="3034336"/>
              <a:ext cx="204851" cy="365969"/>
            </a:xfrm>
            <a:prstGeom prst="rect">
              <a:avLst/>
            </a:prstGeom>
            <a:solidFill>
              <a:srgbClr val="0058AB">
                <a:alpha val="100000"/>
              </a:srgbClr>
            </a:solidFill>
          </p:spPr>
          <p:txBody>
            <a:bodyPr/>
            <a:lstStyle/>
            <a:p/>
          </p:txBody>
        </p:sp>
        <p:sp>
          <p:nvSpPr>
            <p:cNvPr id="75" name="rc75"/>
            <p:cNvSpPr/>
            <p:nvPr/>
          </p:nvSpPr>
          <p:spPr>
            <a:xfrm>
              <a:off x="4913793" y="3400306"/>
              <a:ext cx="204851" cy="381893"/>
            </a:xfrm>
            <a:prstGeom prst="rect">
              <a:avLst/>
            </a:prstGeom>
            <a:solidFill>
              <a:srgbClr val="1CABE2">
                <a:alpha val="100000"/>
              </a:srgbClr>
            </a:solidFill>
          </p:spPr>
          <p:txBody>
            <a:bodyPr/>
            <a:lstStyle/>
            <a:p/>
          </p:txBody>
        </p:sp>
        <p:sp>
          <p:nvSpPr>
            <p:cNvPr id="76" name="rc76"/>
            <p:cNvSpPr/>
            <p:nvPr/>
          </p:nvSpPr>
          <p:spPr>
            <a:xfrm>
              <a:off x="5141405" y="3721198"/>
              <a:ext cx="204851" cy="904336"/>
            </a:xfrm>
            <a:prstGeom prst="rect">
              <a:avLst/>
            </a:prstGeom>
            <a:solidFill>
              <a:srgbClr val="80BD41">
                <a:alpha val="100000"/>
              </a:srgbClr>
            </a:solidFill>
          </p:spPr>
          <p:txBody>
            <a:bodyPr/>
            <a:lstStyle/>
            <a:p/>
          </p:txBody>
        </p:sp>
        <p:sp>
          <p:nvSpPr>
            <p:cNvPr id="77" name="rc77"/>
            <p:cNvSpPr/>
            <p:nvPr/>
          </p:nvSpPr>
          <p:spPr>
            <a:xfrm>
              <a:off x="5141405" y="3010632"/>
              <a:ext cx="204851" cy="371419"/>
            </a:xfrm>
            <a:prstGeom prst="rect">
              <a:avLst/>
            </a:prstGeom>
            <a:solidFill>
              <a:srgbClr val="0058AB">
                <a:alpha val="100000"/>
              </a:srgbClr>
            </a:solidFill>
          </p:spPr>
          <p:txBody>
            <a:bodyPr/>
            <a:lstStyle/>
            <a:p/>
          </p:txBody>
        </p:sp>
        <p:sp>
          <p:nvSpPr>
            <p:cNvPr id="78" name="rc78"/>
            <p:cNvSpPr/>
            <p:nvPr/>
          </p:nvSpPr>
          <p:spPr>
            <a:xfrm>
              <a:off x="5141405" y="3382052"/>
              <a:ext cx="204851" cy="339146"/>
            </a:xfrm>
            <a:prstGeom prst="rect">
              <a:avLst/>
            </a:prstGeom>
            <a:solidFill>
              <a:srgbClr val="1CABE2">
                <a:alpha val="100000"/>
              </a:srgbClr>
            </a:solidFill>
          </p:spPr>
          <p:txBody>
            <a:bodyPr/>
            <a:lstStyle/>
            <a:p/>
          </p:txBody>
        </p:sp>
        <p:sp>
          <p:nvSpPr>
            <p:cNvPr id="79" name="rc79"/>
            <p:cNvSpPr/>
            <p:nvPr/>
          </p:nvSpPr>
          <p:spPr>
            <a:xfrm>
              <a:off x="5369018" y="3658753"/>
              <a:ext cx="204851" cy="966781"/>
            </a:xfrm>
            <a:prstGeom prst="rect">
              <a:avLst/>
            </a:prstGeom>
            <a:solidFill>
              <a:srgbClr val="80BD41">
                <a:alpha val="100000"/>
              </a:srgbClr>
            </a:solidFill>
          </p:spPr>
          <p:txBody>
            <a:bodyPr/>
            <a:lstStyle/>
            <a:p/>
          </p:txBody>
        </p:sp>
        <p:sp>
          <p:nvSpPr>
            <p:cNvPr id="80" name="rc80"/>
            <p:cNvSpPr/>
            <p:nvPr/>
          </p:nvSpPr>
          <p:spPr>
            <a:xfrm>
              <a:off x="5369018" y="2986895"/>
              <a:ext cx="204851" cy="376902"/>
            </a:xfrm>
            <a:prstGeom prst="rect">
              <a:avLst/>
            </a:prstGeom>
            <a:solidFill>
              <a:srgbClr val="0058AB">
                <a:alpha val="100000"/>
              </a:srgbClr>
            </a:solidFill>
          </p:spPr>
          <p:txBody>
            <a:bodyPr/>
            <a:lstStyle/>
            <a:p/>
          </p:txBody>
        </p:sp>
        <p:sp>
          <p:nvSpPr>
            <p:cNvPr id="81" name="rc81"/>
            <p:cNvSpPr/>
            <p:nvPr/>
          </p:nvSpPr>
          <p:spPr>
            <a:xfrm>
              <a:off x="5369018" y="3363797"/>
              <a:ext cx="204851" cy="294955"/>
            </a:xfrm>
            <a:prstGeom prst="rect">
              <a:avLst/>
            </a:prstGeom>
            <a:solidFill>
              <a:srgbClr val="1CABE2">
                <a:alpha val="100000"/>
              </a:srgbClr>
            </a:solidFill>
          </p:spPr>
          <p:txBody>
            <a:bodyPr/>
            <a:lstStyle/>
            <a:p/>
          </p:txBody>
        </p:sp>
        <p:sp>
          <p:nvSpPr>
            <p:cNvPr id="82" name="rc82"/>
            <p:cNvSpPr/>
            <p:nvPr/>
          </p:nvSpPr>
          <p:spPr>
            <a:xfrm>
              <a:off x="5596630" y="3594667"/>
              <a:ext cx="204851" cy="1030868"/>
            </a:xfrm>
            <a:prstGeom prst="rect">
              <a:avLst/>
            </a:prstGeom>
            <a:solidFill>
              <a:srgbClr val="80BD41">
                <a:alpha val="100000"/>
              </a:srgbClr>
            </a:solidFill>
          </p:spPr>
          <p:txBody>
            <a:bodyPr/>
            <a:lstStyle/>
            <a:p/>
          </p:txBody>
        </p:sp>
        <p:sp>
          <p:nvSpPr>
            <p:cNvPr id="83" name="rc83"/>
            <p:cNvSpPr/>
            <p:nvPr/>
          </p:nvSpPr>
          <p:spPr>
            <a:xfrm>
              <a:off x="5596630" y="2962862"/>
              <a:ext cx="204851" cy="382418"/>
            </a:xfrm>
            <a:prstGeom prst="rect">
              <a:avLst/>
            </a:prstGeom>
            <a:solidFill>
              <a:srgbClr val="0058AB">
                <a:alpha val="100000"/>
              </a:srgbClr>
            </a:solidFill>
          </p:spPr>
          <p:txBody>
            <a:bodyPr/>
            <a:lstStyle/>
            <a:p/>
          </p:txBody>
        </p:sp>
        <p:sp>
          <p:nvSpPr>
            <p:cNvPr id="84" name="rc84"/>
            <p:cNvSpPr/>
            <p:nvPr/>
          </p:nvSpPr>
          <p:spPr>
            <a:xfrm>
              <a:off x="5596630" y="3345281"/>
              <a:ext cx="204851" cy="249386"/>
            </a:xfrm>
            <a:prstGeom prst="rect">
              <a:avLst/>
            </a:prstGeom>
            <a:solidFill>
              <a:srgbClr val="1CABE2">
                <a:alpha val="100000"/>
              </a:srgbClr>
            </a:solidFill>
          </p:spPr>
          <p:txBody>
            <a:bodyPr/>
            <a:lstStyle/>
            <a:p/>
          </p:txBody>
        </p:sp>
        <p:sp>
          <p:nvSpPr>
            <p:cNvPr id="85" name="rc85"/>
            <p:cNvSpPr/>
            <p:nvPr/>
          </p:nvSpPr>
          <p:spPr>
            <a:xfrm>
              <a:off x="5824243" y="3545617"/>
              <a:ext cx="204851" cy="1079918"/>
            </a:xfrm>
            <a:prstGeom prst="rect">
              <a:avLst/>
            </a:prstGeom>
            <a:solidFill>
              <a:srgbClr val="80BD41">
                <a:alpha val="100000"/>
              </a:srgbClr>
            </a:solidFill>
          </p:spPr>
          <p:txBody>
            <a:bodyPr/>
            <a:lstStyle/>
            <a:p/>
          </p:txBody>
        </p:sp>
        <p:sp>
          <p:nvSpPr>
            <p:cNvPr id="86" name="rc86"/>
            <p:cNvSpPr/>
            <p:nvPr/>
          </p:nvSpPr>
          <p:spPr>
            <a:xfrm>
              <a:off x="5824243" y="2938173"/>
              <a:ext cx="204851" cy="404973"/>
            </a:xfrm>
            <a:prstGeom prst="rect">
              <a:avLst/>
            </a:prstGeom>
            <a:solidFill>
              <a:srgbClr val="0058AB">
                <a:alpha val="100000"/>
              </a:srgbClr>
            </a:solidFill>
          </p:spPr>
          <p:txBody>
            <a:bodyPr/>
            <a:lstStyle/>
            <a:p/>
          </p:txBody>
        </p:sp>
        <p:sp>
          <p:nvSpPr>
            <p:cNvPr id="87" name="rc87"/>
            <p:cNvSpPr/>
            <p:nvPr/>
          </p:nvSpPr>
          <p:spPr>
            <a:xfrm>
              <a:off x="5824243" y="3343147"/>
              <a:ext cx="204851" cy="202470"/>
            </a:xfrm>
            <a:prstGeom prst="rect">
              <a:avLst/>
            </a:prstGeom>
            <a:solidFill>
              <a:srgbClr val="1CABE2">
                <a:alpha val="100000"/>
              </a:srgbClr>
            </a:solidFill>
          </p:spPr>
          <p:txBody>
            <a:bodyPr/>
            <a:lstStyle/>
            <a:p/>
          </p:txBody>
        </p:sp>
        <p:sp>
          <p:nvSpPr>
            <p:cNvPr id="88" name="rc88"/>
            <p:cNvSpPr/>
            <p:nvPr/>
          </p:nvSpPr>
          <p:spPr>
            <a:xfrm>
              <a:off x="6051856" y="3489869"/>
              <a:ext cx="204851" cy="1135665"/>
            </a:xfrm>
            <a:prstGeom prst="rect">
              <a:avLst/>
            </a:prstGeom>
            <a:solidFill>
              <a:srgbClr val="80BD41">
                <a:alpha val="100000"/>
              </a:srgbClr>
            </a:solidFill>
          </p:spPr>
          <p:txBody>
            <a:bodyPr/>
            <a:lstStyle/>
            <a:p/>
          </p:txBody>
        </p:sp>
        <p:sp>
          <p:nvSpPr>
            <p:cNvPr id="89" name="rc89"/>
            <p:cNvSpPr/>
            <p:nvPr/>
          </p:nvSpPr>
          <p:spPr>
            <a:xfrm>
              <a:off x="6051856" y="2930523"/>
              <a:ext cx="204851" cy="406811"/>
            </a:xfrm>
            <a:prstGeom prst="rect">
              <a:avLst/>
            </a:prstGeom>
            <a:solidFill>
              <a:srgbClr val="0058AB">
                <a:alpha val="100000"/>
              </a:srgbClr>
            </a:solidFill>
          </p:spPr>
          <p:txBody>
            <a:bodyPr/>
            <a:lstStyle/>
            <a:p/>
          </p:txBody>
        </p:sp>
        <p:sp>
          <p:nvSpPr>
            <p:cNvPr id="90" name="rc90"/>
            <p:cNvSpPr/>
            <p:nvPr/>
          </p:nvSpPr>
          <p:spPr>
            <a:xfrm>
              <a:off x="6051856" y="3337335"/>
              <a:ext cx="204851" cy="152533"/>
            </a:xfrm>
            <a:prstGeom prst="rect">
              <a:avLst/>
            </a:prstGeom>
            <a:solidFill>
              <a:srgbClr val="1CABE2">
                <a:alpha val="100000"/>
              </a:srgbClr>
            </a:solidFill>
          </p:spPr>
          <p:txBody>
            <a:bodyPr/>
            <a:lstStyle/>
            <a:p/>
          </p:txBody>
        </p:sp>
        <p:sp>
          <p:nvSpPr>
            <p:cNvPr id="91" name="rc91"/>
            <p:cNvSpPr/>
            <p:nvPr/>
          </p:nvSpPr>
          <p:spPr>
            <a:xfrm>
              <a:off x="6279468" y="3430543"/>
              <a:ext cx="204851" cy="1194991"/>
            </a:xfrm>
            <a:prstGeom prst="rect">
              <a:avLst/>
            </a:prstGeom>
            <a:solidFill>
              <a:srgbClr val="80BD41">
                <a:alpha val="100000"/>
              </a:srgbClr>
            </a:solidFill>
          </p:spPr>
          <p:txBody>
            <a:bodyPr/>
            <a:lstStyle/>
            <a:p/>
          </p:txBody>
        </p:sp>
        <p:sp>
          <p:nvSpPr>
            <p:cNvPr id="92" name="rc92"/>
            <p:cNvSpPr/>
            <p:nvPr/>
          </p:nvSpPr>
          <p:spPr>
            <a:xfrm>
              <a:off x="6279468" y="2918409"/>
              <a:ext cx="204851" cy="409701"/>
            </a:xfrm>
            <a:prstGeom prst="rect">
              <a:avLst/>
            </a:prstGeom>
            <a:solidFill>
              <a:srgbClr val="0058AB">
                <a:alpha val="100000"/>
              </a:srgbClr>
            </a:solidFill>
          </p:spPr>
          <p:txBody>
            <a:bodyPr/>
            <a:lstStyle/>
            <a:p/>
          </p:txBody>
        </p:sp>
        <p:sp>
          <p:nvSpPr>
            <p:cNvPr id="93" name="rc93"/>
            <p:cNvSpPr/>
            <p:nvPr/>
          </p:nvSpPr>
          <p:spPr>
            <a:xfrm>
              <a:off x="6279468" y="3328110"/>
              <a:ext cx="204851" cy="102433"/>
            </a:xfrm>
            <a:prstGeom prst="rect">
              <a:avLst/>
            </a:prstGeom>
            <a:solidFill>
              <a:srgbClr val="1CABE2">
                <a:alpha val="100000"/>
              </a:srgbClr>
            </a:solidFill>
          </p:spPr>
          <p:txBody>
            <a:bodyPr/>
            <a:lstStyle/>
            <a:p/>
          </p:txBody>
        </p:sp>
        <p:sp>
          <p:nvSpPr>
            <p:cNvPr id="94" name="rc94"/>
            <p:cNvSpPr/>
            <p:nvPr/>
          </p:nvSpPr>
          <p:spPr>
            <a:xfrm>
              <a:off x="6507081" y="3352372"/>
              <a:ext cx="204851" cy="1273162"/>
            </a:xfrm>
            <a:prstGeom prst="rect">
              <a:avLst/>
            </a:prstGeom>
            <a:solidFill>
              <a:srgbClr val="80BD41">
                <a:alpha val="100000"/>
              </a:srgbClr>
            </a:solidFill>
          </p:spPr>
          <p:txBody>
            <a:bodyPr/>
            <a:lstStyle/>
            <a:p/>
          </p:txBody>
        </p:sp>
        <p:sp>
          <p:nvSpPr>
            <p:cNvPr id="95" name="rc95"/>
            <p:cNvSpPr/>
            <p:nvPr/>
          </p:nvSpPr>
          <p:spPr>
            <a:xfrm>
              <a:off x="6507081" y="2905046"/>
              <a:ext cx="204851" cy="344104"/>
            </a:xfrm>
            <a:prstGeom prst="rect">
              <a:avLst/>
            </a:prstGeom>
            <a:solidFill>
              <a:srgbClr val="0058AB">
                <a:alpha val="100000"/>
              </a:srgbClr>
            </a:solidFill>
          </p:spPr>
          <p:txBody>
            <a:bodyPr/>
            <a:lstStyle/>
            <a:p/>
          </p:txBody>
        </p:sp>
        <p:sp>
          <p:nvSpPr>
            <p:cNvPr id="96" name="rc96"/>
            <p:cNvSpPr/>
            <p:nvPr/>
          </p:nvSpPr>
          <p:spPr>
            <a:xfrm>
              <a:off x="6507081" y="3249151"/>
              <a:ext cx="204851" cy="103221"/>
            </a:xfrm>
            <a:prstGeom prst="rect">
              <a:avLst/>
            </a:prstGeom>
            <a:solidFill>
              <a:srgbClr val="1CABE2">
                <a:alpha val="100000"/>
              </a:srgbClr>
            </a:solidFill>
          </p:spPr>
          <p:txBody>
            <a:bodyPr/>
            <a:lstStyle/>
            <a:p/>
          </p:txBody>
        </p:sp>
        <p:sp>
          <p:nvSpPr>
            <p:cNvPr id="97" name="rc97"/>
            <p:cNvSpPr/>
            <p:nvPr/>
          </p:nvSpPr>
          <p:spPr>
            <a:xfrm>
              <a:off x="6734693" y="3410516"/>
              <a:ext cx="204851" cy="1215018"/>
            </a:xfrm>
            <a:prstGeom prst="rect">
              <a:avLst/>
            </a:prstGeom>
            <a:solidFill>
              <a:srgbClr val="80BD41">
                <a:alpha val="100000"/>
              </a:srgbClr>
            </a:solidFill>
          </p:spPr>
          <p:txBody>
            <a:bodyPr/>
            <a:lstStyle/>
            <a:p/>
          </p:txBody>
        </p:sp>
        <p:sp>
          <p:nvSpPr>
            <p:cNvPr id="98" name="rc98"/>
            <p:cNvSpPr/>
            <p:nvPr/>
          </p:nvSpPr>
          <p:spPr>
            <a:xfrm>
              <a:off x="6734693" y="2838727"/>
              <a:ext cx="204851" cy="446701"/>
            </a:xfrm>
            <a:prstGeom prst="rect">
              <a:avLst/>
            </a:prstGeom>
            <a:solidFill>
              <a:srgbClr val="0058AB">
                <a:alpha val="100000"/>
              </a:srgbClr>
            </a:solidFill>
          </p:spPr>
          <p:txBody>
            <a:bodyPr/>
            <a:lstStyle/>
            <a:p/>
          </p:txBody>
        </p:sp>
        <p:sp>
          <p:nvSpPr>
            <p:cNvPr id="99" name="rc99"/>
            <p:cNvSpPr/>
            <p:nvPr/>
          </p:nvSpPr>
          <p:spPr>
            <a:xfrm>
              <a:off x="6734693" y="3285429"/>
              <a:ext cx="204851" cy="125087"/>
            </a:xfrm>
            <a:prstGeom prst="rect">
              <a:avLst/>
            </a:prstGeom>
            <a:solidFill>
              <a:srgbClr val="1CABE2">
                <a:alpha val="100000"/>
              </a:srgbClr>
            </a:solidFill>
          </p:spPr>
          <p:txBody>
            <a:bodyPr/>
            <a:lstStyle/>
            <a:p/>
          </p:txBody>
        </p:sp>
        <p:sp>
          <p:nvSpPr>
            <p:cNvPr id="100" name="rc100"/>
            <p:cNvSpPr/>
            <p:nvPr/>
          </p:nvSpPr>
          <p:spPr>
            <a:xfrm>
              <a:off x="6962306" y="2819029"/>
              <a:ext cx="204851" cy="387792"/>
            </a:xfrm>
            <a:prstGeom prst="rect">
              <a:avLst/>
            </a:prstGeom>
            <a:solidFill>
              <a:srgbClr val="F26A21">
                <a:alpha val="100000"/>
              </a:srgbClr>
            </a:solidFill>
          </p:spPr>
          <p:txBody>
            <a:bodyPr/>
            <a:lstStyle/>
            <a:p/>
          </p:txBody>
        </p:sp>
        <p:sp>
          <p:nvSpPr>
            <p:cNvPr id="101" name="rc101"/>
            <p:cNvSpPr/>
            <p:nvPr/>
          </p:nvSpPr>
          <p:spPr>
            <a:xfrm>
              <a:off x="6962306" y="3206821"/>
              <a:ext cx="204851" cy="1418713"/>
            </a:xfrm>
            <a:prstGeom prst="rect">
              <a:avLst/>
            </a:prstGeom>
            <a:solidFill>
              <a:srgbClr val="FFC20E">
                <a:alpha val="100000"/>
              </a:srgbClr>
            </a:solidFill>
          </p:spPr>
          <p:txBody>
            <a:bodyPr/>
            <a:lstStyle/>
            <a:p/>
          </p:txBody>
        </p:sp>
        <p:sp>
          <p:nvSpPr>
            <p:cNvPr id="102" name="rc102"/>
            <p:cNvSpPr/>
            <p:nvPr/>
          </p:nvSpPr>
          <p:spPr>
            <a:xfrm>
              <a:off x="7189918" y="2800643"/>
              <a:ext cx="204851" cy="336652"/>
            </a:xfrm>
            <a:prstGeom prst="rect">
              <a:avLst/>
            </a:prstGeom>
            <a:solidFill>
              <a:srgbClr val="F26A21">
                <a:alpha val="100000"/>
              </a:srgbClr>
            </a:solidFill>
          </p:spPr>
          <p:txBody>
            <a:bodyPr/>
            <a:lstStyle/>
            <a:p/>
          </p:txBody>
        </p:sp>
        <p:sp>
          <p:nvSpPr>
            <p:cNvPr id="103" name="rc103"/>
            <p:cNvSpPr/>
            <p:nvPr/>
          </p:nvSpPr>
          <p:spPr>
            <a:xfrm>
              <a:off x="7189918" y="3137295"/>
              <a:ext cx="204851" cy="1488239"/>
            </a:xfrm>
            <a:prstGeom prst="rect">
              <a:avLst/>
            </a:prstGeom>
            <a:solidFill>
              <a:srgbClr val="FFC20E">
                <a:alpha val="100000"/>
              </a:srgbClr>
            </a:solidFill>
          </p:spPr>
          <p:txBody>
            <a:bodyPr/>
            <a:lstStyle/>
            <a:p/>
          </p:txBody>
        </p:sp>
        <p:sp>
          <p:nvSpPr>
            <p:cNvPr id="104" name="rc104"/>
            <p:cNvSpPr/>
            <p:nvPr/>
          </p:nvSpPr>
          <p:spPr>
            <a:xfrm>
              <a:off x="7417531" y="2781896"/>
              <a:ext cx="204851" cy="292255"/>
            </a:xfrm>
            <a:prstGeom prst="rect">
              <a:avLst/>
            </a:prstGeom>
            <a:solidFill>
              <a:srgbClr val="F26A21">
                <a:alpha val="100000"/>
              </a:srgbClr>
            </a:solidFill>
          </p:spPr>
          <p:txBody>
            <a:bodyPr/>
            <a:lstStyle/>
            <a:p/>
          </p:txBody>
        </p:sp>
        <p:sp>
          <p:nvSpPr>
            <p:cNvPr id="105" name="rc105"/>
            <p:cNvSpPr/>
            <p:nvPr/>
          </p:nvSpPr>
          <p:spPr>
            <a:xfrm>
              <a:off x="7417531" y="3074152"/>
              <a:ext cx="204851" cy="1551382"/>
            </a:xfrm>
            <a:prstGeom prst="rect">
              <a:avLst/>
            </a:prstGeom>
            <a:solidFill>
              <a:srgbClr val="FFC20E">
                <a:alpha val="100000"/>
              </a:srgbClr>
            </a:solidFill>
          </p:spPr>
          <p:txBody>
            <a:bodyPr/>
            <a:lstStyle/>
            <a:p/>
          </p:txBody>
        </p:sp>
        <p:sp>
          <p:nvSpPr>
            <p:cNvPr id="106" name="rc106"/>
            <p:cNvSpPr/>
            <p:nvPr/>
          </p:nvSpPr>
          <p:spPr>
            <a:xfrm>
              <a:off x="7645143" y="2760622"/>
              <a:ext cx="204851" cy="253714"/>
            </a:xfrm>
            <a:prstGeom prst="rect">
              <a:avLst/>
            </a:prstGeom>
            <a:solidFill>
              <a:srgbClr val="F26A21">
                <a:alpha val="100000"/>
              </a:srgbClr>
            </a:solidFill>
          </p:spPr>
          <p:txBody>
            <a:bodyPr/>
            <a:lstStyle/>
            <a:p/>
          </p:txBody>
        </p:sp>
        <p:sp>
          <p:nvSpPr>
            <p:cNvPr id="107" name="rc107"/>
            <p:cNvSpPr/>
            <p:nvPr/>
          </p:nvSpPr>
          <p:spPr>
            <a:xfrm>
              <a:off x="7645143" y="3014336"/>
              <a:ext cx="204851" cy="1611198"/>
            </a:xfrm>
            <a:prstGeom prst="rect">
              <a:avLst/>
            </a:prstGeom>
            <a:solidFill>
              <a:srgbClr val="FFC20E">
                <a:alpha val="100000"/>
              </a:srgbClr>
            </a:solidFill>
          </p:spPr>
          <p:txBody>
            <a:bodyPr/>
            <a:lstStyle/>
            <a:p/>
          </p:txBody>
        </p:sp>
        <p:sp>
          <p:nvSpPr>
            <p:cNvPr id="108" name="rc108"/>
            <p:cNvSpPr/>
            <p:nvPr/>
          </p:nvSpPr>
          <p:spPr>
            <a:xfrm>
              <a:off x="7872756" y="2739675"/>
              <a:ext cx="204851" cy="220255"/>
            </a:xfrm>
            <a:prstGeom prst="rect">
              <a:avLst/>
            </a:prstGeom>
            <a:solidFill>
              <a:srgbClr val="F26A21">
                <a:alpha val="100000"/>
              </a:srgbClr>
            </a:solidFill>
          </p:spPr>
          <p:txBody>
            <a:bodyPr/>
            <a:lstStyle/>
            <a:p/>
          </p:txBody>
        </p:sp>
        <p:sp>
          <p:nvSpPr>
            <p:cNvPr id="109" name="rc109"/>
            <p:cNvSpPr/>
            <p:nvPr/>
          </p:nvSpPr>
          <p:spPr>
            <a:xfrm>
              <a:off x="7872756" y="2959931"/>
              <a:ext cx="204851" cy="1665604"/>
            </a:xfrm>
            <a:prstGeom prst="rect">
              <a:avLst/>
            </a:prstGeom>
            <a:solidFill>
              <a:srgbClr val="FFC20E">
                <a:alpha val="100000"/>
              </a:srgbClr>
            </a:solidFill>
          </p:spPr>
          <p:txBody>
            <a:bodyPr/>
            <a:lstStyle/>
            <a:p/>
          </p:txBody>
        </p:sp>
        <p:sp>
          <p:nvSpPr>
            <p:cNvPr id="110" name="rc110"/>
            <p:cNvSpPr/>
            <p:nvPr/>
          </p:nvSpPr>
          <p:spPr>
            <a:xfrm>
              <a:off x="8100369" y="2718105"/>
              <a:ext cx="204851" cy="191209"/>
            </a:xfrm>
            <a:prstGeom prst="rect">
              <a:avLst/>
            </a:prstGeom>
            <a:solidFill>
              <a:srgbClr val="F26A21">
                <a:alpha val="100000"/>
              </a:srgbClr>
            </a:solidFill>
          </p:spPr>
          <p:txBody>
            <a:bodyPr/>
            <a:lstStyle/>
            <a:p/>
          </p:txBody>
        </p:sp>
        <p:sp>
          <p:nvSpPr>
            <p:cNvPr id="111" name="rc111"/>
            <p:cNvSpPr/>
            <p:nvPr/>
          </p:nvSpPr>
          <p:spPr>
            <a:xfrm>
              <a:off x="8100369" y="2909314"/>
              <a:ext cx="204851" cy="1716220"/>
            </a:xfrm>
            <a:prstGeom prst="rect">
              <a:avLst/>
            </a:prstGeom>
            <a:solidFill>
              <a:srgbClr val="FFC20E">
                <a:alpha val="100000"/>
              </a:srgbClr>
            </a:solidFill>
          </p:spPr>
          <p:txBody>
            <a:bodyPr/>
            <a:lstStyle/>
            <a:p/>
          </p:txBody>
        </p:sp>
        <p:sp>
          <p:nvSpPr>
            <p:cNvPr id="112" name="pl112"/>
            <p:cNvSpPr/>
            <p:nvPr/>
          </p:nvSpPr>
          <p:spPr>
            <a:xfrm>
              <a:off x="1374417" y="1879582"/>
              <a:ext cx="5462701" cy="720812"/>
            </a:xfrm>
            <a:custGeom>
              <a:avLst/>
              <a:pathLst>
                <a:path w="5462701" h="720812">
                  <a:moveTo>
                    <a:pt x="0" y="549190"/>
                  </a:moveTo>
                  <a:lnTo>
                    <a:pt x="227612" y="549190"/>
                  </a:lnTo>
                  <a:lnTo>
                    <a:pt x="455225" y="583515"/>
                  </a:lnTo>
                  <a:lnTo>
                    <a:pt x="682837" y="583515"/>
                  </a:lnTo>
                  <a:lnTo>
                    <a:pt x="910450" y="617839"/>
                  </a:lnTo>
                  <a:lnTo>
                    <a:pt x="1138062" y="617839"/>
                  </a:lnTo>
                  <a:lnTo>
                    <a:pt x="1365675" y="652163"/>
                  </a:lnTo>
                  <a:lnTo>
                    <a:pt x="1593287" y="652163"/>
                  </a:lnTo>
                  <a:lnTo>
                    <a:pt x="1820900" y="686488"/>
                  </a:lnTo>
                  <a:lnTo>
                    <a:pt x="2048513" y="686488"/>
                  </a:lnTo>
                  <a:lnTo>
                    <a:pt x="2276125" y="720812"/>
                  </a:lnTo>
                  <a:lnTo>
                    <a:pt x="2503738" y="549190"/>
                  </a:lnTo>
                  <a:lnTo>
                    <a:pt x="2731350" y="411892"/>
                  </a:lnTo>
                  <a:lnTo>
                    <a:pt x="2958963" y="240270"/>
                  </a:lnTo>
                  <a:lnTo>
                    <a:pt x="3186575" y="102973"/>
                  </a:lnTo>
                  <a:lnTo>
                    <a:pt x="3414188" y="549190"/>
                  </a:lnTo>
                  <a:lnTo>
                    <a:pt x="3641800" y="102973"/>
                  </a:lnTo>
                  <a:lnTo>
                    <a:pt x="3869413" y="102973"/>
                  </a:lnTo>
                  <a:lnTo>
                    <a:pt x="4097026" y="102973"/>
                  </a:lnTo>
                  <a:lnTo>
                    <a:pt x="4324638" y="102973"/>
                  </a:lnTo>
                  <a:lnTo>
                    <a:pt x="4552251" y="137297"/>
                  </a:lnTo>
                  <a:lnTo>
                    <a:pt x="4779863" y="137297"/>
                  </a:lnTo>
                  <a:lnTo>
                    <a:pt x="5007476" y="137297"/>
                  </a:lnTo>
                  <a:lnTo>
                    <a:pt x="5235088" y="0"/>
                  </a:lnTo>
                  <a:lnTo>
                    <a:pt x="5462701" y="171622"/>
                  </a:lnTo>
                </a:path>
              </a:pathLst>
            </a:custGeom>
            <a:ln w="27101" cap="flat">
              <a:solidFill>
                <a:srgbClr val="0058AB">
                  <a:alpha val="100000"/>
                </a:srgbClr>
              </a:solidFill>
              <a:prstDash val="solid"/>
              <a:round/>
            </a:ln>
          </p:spPr>
          <p:txBody>
            <a:bodyPr/>
            <a:lstStyle/>
            <a:p/>
          </p:txBody>
        </p:sp>
        <p:sp>
          <p:nvSpPr>
            <p:cNvPr id="113" name="pl113"/>
            <p:cNvSpPr/>
            <p:nvPr/>
          </p:nvSpPr>
          <p:spPr>
            <a:xfrm>
              <a:off x="1374417" y="2085529"/>
              <a:ext cx="5462701" cy="1338652"/>
            </a:xfrm>
            <a:custGeom>
              <a:avLst/>
              <a:pathLst>
                <a:path w="5462701" h="1338652">
                  <a:moveTo>
                    <a:pt x="0" y="1338652"/>
                  </a:moveTo>
                  <a:lnTo>
                    <a:pt x="227612" y="1270003"/>
                  </a:lnTo>
                  <a:lnTo>
                    <a:pt x="455225" y="1201354"/>
                  </a:lnTo>
                  <a:lnTo>
                    <a:pt x="682837" y="1132705"/>
                  </a:lnTo>
                  <a:lnTo>
                    <a:pt x="910450" y="1064056"/>
                  </a:lnTo>
                  <a:lnTo>
                    <a:pt x="1138062" y="1029732"/>
                  </a:lnTo>
                  <a:lnTo>
                    <a:pt x="1365675" y="961083"/>
                  </a:lnTo>
                  <a:lnTo>
                    <a:pt x="1593287" y="892434"/>
                  </a:lnTo>
                  <a:lnTo>
                    <a:pt x="1820900" y="823785"/>
                  </a:lnTo>
                  <a:lnTo>
                    <a:pt x="2048513" y="755137"/>
                  </a:lnTo>
                  <a:lnTo>
                    <a:pt x="2276125" y="686488"/>
                  </a:lnTo>
                  <a:lnTo>
                    <a:pt x="2503738" y="686488"/>
                  </a:lnTo>
                  <a:lnTo>
                    <a:pt x="2731350" y="686488"/>
                  </a:lnTo>
                  <a:lnTo>
                    <a:pt x="2958963" y="720812"/>
                  </a:lnTo>
                  <a:lnTo>
                    <a:pt x="3186575" y="720812"/>
                  </a:lnTo>
                  <a:lnTo>
                    <a:pt x="3414188" y="1167030"/>
                  </a:lnTo>
                  <a:lnTo>
                    <a:pt x="3641800" y="720812"/>
                  </a:lnTo>
                  <a:lnTo>
                    <a:pt x="3869413" y="617839"/>
                  </a:lnTo>
                  <a:lnTo>
                    <a:pt x="4097026" y="514866"/>
                  </a:lnTo>
                  <a:lnTo>
                    <a:pt x="4324638" y="411892"/>
                  </a:lnTo>
                  <a:lnTo>
                    <a:pt x="4552251" y="343244"/>
                  </a:lnTo>
                  <a:lnTo>
                    <a:pt x="4779863" y="240270"/>
                  </a:lnTo>
                  <a:lnTo>
                    <a:pt x="5007476" y="137297"/>
                  </a:lnTo>
                  <a:lnTo>
                    <a:pt x="5235088" y="0"/>
                  </a:lnTo>
                  <a:lnTo>
                    <a:pt x="5462701" y="205946"/>
                  </a:lnTo>
                </a:path>
              </a:pathLst>
            </a:custGeom>
            <a:ln w="27101" cap="flat">
              <a:solidFill>
                <a:srgbClr val="80BD41">
                  <a:alpha val="100000"/>
                </a:srgbClr>
              </a:solidFill>
              <a:prstDash val="solid"/>
              <a:round/>
            </a:ln>
          </p:spPr>
          <p:txBody>
            <a:bodyPr/>
            <a:lstStyle/>
            <a:p/>
          </p:txBody>
        </p:sp>
        <p:sp>
          <p:nvSpPr>
            <p:cNvPr id="114" name="tx114"/>
            <p:cNvSpPr/>
            <p:nvPr/>
          </p:nvSpPr>
          <p:spPr>
            <a:xfrm>
              <a:off x="1306089" y="22246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15" name="tx115"/>
            <p:cNvSpPr/>
            <p:nvPr/>
          </p:nvSpPr>
          <p:spPr>
            <a:xfrm>
              <a:off x="2444152" y="22932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62</a:t>
              </a:r>
            </a:p>
          </p:txBody>
        </p:sp>
        <p:sp>
          <p:nvSpPr>
            <p:cNvPr id="116" name="tx116"/>
            <p:cNvSpPr/>
            <p:nvPr/>
          </p:nvSpPr>
          <p:spPr>
            <a:xfrm>
              <a:off x="3582215" y="239626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59</a:t>
              </a:r>
            </a:p>
          </p:txBody>
        </p:sp>
        <p:sp>
          <p:nvSpPr>
            <p:cNvPr id="117" name="tx117"/>
            <p:cNvSpPr/>
            <p:nvPr/>
          </p:nvSpPr>
          <p:spPr>
            <a:xfrm>
              <a:off x="4720277" y="22246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18" name="tx118"/>
            <p:cNvSpPr/>
            <p:nvPr/>
          </p:nvSpPr>
          <p:spPr>
            <a:xfrm>
              <a:off x="5630728"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19" name="tx119"/>
            <p:cNvSpPr/>
            <p:nvPr/>
          </p:nvSpPr>
          <p:spPr>
            <a:xfrm>
              <a:off x="5858340"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0" name="tx120"/>
            <p:cNvSpPr/>
            <p:nvPr/>
          </p:nvSpPr>
          <p:spPr>
            <a:xfrm>
              <a:off x="6085953"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1" name="tx121"/>
            <p:cNvSpPr/>
            <p:nvPr/>
          </p:nvSpPr>
          <p:spPr>
            <a:xfrm>
              <a:off x="6313565"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2" name="tx122"/>
            <p:cNvSpPr/>
            <p:nvPr/>
          </p:nvSpPr>
          <p:spPr>
            <a:xfrm>
              <a:off x="6541178"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3" name="tx123"/>
            <p:cNvSpPr/>
            <p:nvPr/>
          </p:nvSpPr>
          <p:spPr>
            <a:xfrm>
              <a:off x="6768791" y="184857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4" name="tx124"/>
            <p:cNvSpPr/>
            <p:nvPr/>
          </p:nvSpPr>
          <p:spPr>
            <a:xfrm>
              <a:off x="1306089" y="349261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35</a:t>
              </a:r>
            </a:p>
          </p:txBody>
        </p:sp>
        <p:sp>
          <p:nvSpPr>
            <p:cNvPr id="125" name="tx125"/>
            <p:cNvSpPr/>
            <p:nvPr/>
          </p:nvSpPr>
          <p:spPr>
            <a:xfrm>
              <a:off x="2444152" y="3185617"/>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44</a:t>
              </a:r>
            </a:p>
          </p:txBody>
        </p:sp>
        <p:sp>
          <p:nvSpPr>
            <p:cNvPr id="126" name="tx126"/>
            <p:cNvSpPr/>
            <p:nvPr/>
          </p:nvSpPr>
          <p:spPr>
            <a:xfrm>
              <a:off x="3582215" y="284087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27" name="tx127"/>
            <p:cNvSpPr/>
            <p:nvPr/>
          </p:nvSpPr>
          <p:spPr>
            <a:xfrm>
              <a:off x="4720277" y="332105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40</a:t>
              </a:r>
            </a:p>
          </p:txBody>
        </p:sp>
        <p:sp>
          <p:nvSpPr>
            <p:cNvPr id="128" name="tx128"/>
            <p:cNvSpPr/>
            <p:nvPr/>
          </p:nvSpPr>
          <p:spPr>
            <a:xfrm>
              <a:off x="5630728" y="25659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29" name="tx129"/>
            <p:cNvSpPr/>
            <p:nvPr/>
          </p:nvSpPr>
          <p:spPr>
            <a:xfrm>
              <a:off x="5858340" y="249726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30" name="tx130"/>
            <p:cNvSpPr/>
            <p:nvPr/>
          </p:nvSpPr>
          <p:spPr>
            <a:xfrm>
              <a:off x="6085953"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1" name="tx131"/>
            <p:cNvSpPr/>
            <p:nvPr/>
          </p:nvSpPr>
          <p:spPr>
            <a:xfrm>
              <a:off x="6313565"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2" name="tx132"/>
            <p:cNvSpPr/>
            <p:nvPr/>
          </p:nvSpPr>
          <p:spPr>
            <a:xfrm>
              <a:off x="6541178"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3" name="tx133"/>
            <p:cNvSpPr/>
            <p:nvPr/>
          </p:nvSpPr>
          <p:spPr>
            <a:xfrm>
              <a:off x="6768791" y="2359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4" name="tx134"/>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8316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36" name="tx136"/>
            <p:cNvSpPr/>
            <p:nvPr/>
          </p:nvSpPr>
          <p:spPr>
            <a:xfrm>
              <a:off x="508103" y="259823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37" name="tx137"/>
            <p:cNvSpPr/>
            <p:nvPr/>
          </p:nvSpPr>
          <p:spPr>
            <a:xfrm>
              <a:off x="508103" y="161329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84039" y="5504603"/>
              <a:ext cx="201455" cy="201456"/>
            </a:xfrm>
            <a:prstGeom prst="rect">
              <a:avLst/>
            </a:prstGeom>
            <a:solidFill>
              <a:srgbClr val="80BD41">
                <a:alpha val="100000"/>
              </a:srgbClr>
            </a:solidFill>
          </p:spPr>
          <p:txBody>
            <a:bodyPr/>
            <a:lstStyle/>
            <a:p/>
          </p:txBody>
        </p:sp>
        <p:sp>
          <p:nvSpPr>
            <p:cNvPr id="159" name="rc159"/>
            <p:cNvSpPr/>
            <p:nvPr/>
          </p:nvSpPr>
          <p:spPr>
            <a:xfrm>
              <a:off x="2585989" y="5504603"/>
              <a:ext cx="201456" cy="201456"/>
            </a:xfrm>
            <a:prstGeom prst="rect">
              <a:avLst/>
            </a:prstGeom>
            <a:solidFill>
              <a:srgbClr val="1CABE2">
                <a:alpha val="100000"/>
              </a:srgbClr>
            </a:solidFill>
          </p:spPr>
          <p:txBody>
            <a:bodyPr/>
            <a:lstStyle/>
            <a:p/>
          </p:txBody>
        </p:sp>
        <p:sp>
          <p:nvSpPr>
            <p:cNvPr id="160" name="rc160"/>
            <p:cNvSpPr/>
            <p:nvPr/>
          </p:nvSpPr>
          <p:spPr>
            <a:xfrm>
              <a:off x="3658812" y="5504603"/>
              <a:ext cx="201456" cy="201456"/>
            </a:xfrm>
            <a:prstGeom prst="rect">
              <a:avLst/>
            </a:prstGeom>
            <a:solidFill>
              <a:srgbClr val="0058AB">
                <a:alpha val="100000"/>
              </a:srgbClr>
            </a:solidFill>
          </p:spPr>
          <p:txBody>
            <a:bodyPr/>
            <a:lstStyle/>
            <a:p/>
          </p:txBody>
        </p:sp>
        <p:sp>
          <p:nvSpPr>
            <p:cNvPr id="161" name="rc161"/>
            <p:cNvSpPr/>
            <p:nvPr/>
          </p:nvSpPr>
          <p:spPr>
            <a:xfrm>
              <a:off x="4654145" y="5504603"/>
              <a:ext cx="201456" cy="201456"/>
            </a:xfrm>
            <a:prstGeom prst="rect">
              <a:avLst/>
            </a:prstGeom>
            <a:solidFill>
              <a:srgbClr val="FFC20E">
                <a:alpha val="100000"/>
              </a:srgbClr>
            </a:solidFill>
          </p:spPr>
          <p:txBody>
            <a:bodyPr/>
            <a:lstStyle/>
            <a:p/>
          </p:txBody>
        </p:sp>
        <p:sp>
          <p:nvSpPr>
            <p:cNvPr id="162" name="rc162"/>
            <p:cNvSpPr/>
            <p:nvPr/>
          </p:nvSpPr>
          <p:spPr>
            <a:xfrm>
              <a:off x="6558279" y="5504603"/>
              <a:ext cx="201455" cy="201456"/>
            </a:xfrm>
            <a:prstGeom prst="rect">
              <a:avLst/>
            </a:prstGeom>
            <a:solidFill>
              <a:srgbClr val="F26A21">
                <a:alpha val="100000"/>
              </a:srgbClr>
            </a:solidFill>
          </p:spPr>
          <p:txBody>
            <a:bodyPr/>
            <a:lstStyle/>
            <a:p/>
          </p:txBody>
        </p:sp>
        <p:sp>
          <p:nvSpPr>
            <p:cNvPr id="163" name="tx163"/>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20330" y="579074"/>
              <a:ext cx="50141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Equatorial Guinea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Equatorial Guinea is projected to have a  small increase (&lt;10,000) in the number of surviving infants by 2030. Therefore, to achieve the IA2030 ZD target, more (~4.21%)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0197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2440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4683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86926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1318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63561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45804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2734533"/>
              <a:ext cx="215906" cy="2256226"/>
            </a:xfrm>
            <a:prstGeom prst="rect">
              <a:avLst/>
            </a:prstGeom>
            <a:solidFill>
              <a:srgbClr val="0058AB">
                <a:alpha val="100000"/>
              </a:srgbClr>
            </a:solidFill>
          </p:spPr>
          <p:txBody>
            <a:bodyPr/>
            <a:lstStyle/>
            <a:p/>
          </p:txBody>
        </p:sp>
        <p:sp>
          <p:nvSpPr>
            <p:cNvPr id="40" name="rc40"/>
            <p:cNvSpPr/>
            <p:nvPr/>
          </p:nvSpPr>
          <p:spPr>
            <a:xfrm>
              <a:off x="1530867" y="2603116"/>
              <a:ext cx="215906" cy="2387643"/>
            </a:xfrm>
            <a:prstGeom prst="rect">
              <a:avLst/>
            </a:prstGeom>
            <a:solidFill>
              <a:srgbClr val="0058AB">
                <a:alpha val="100000"/>
              </a:srgbClr>
            </a:solidFill>
          </p:spPr>
          <p:txBody>
            <a:bodyPr/>
            <a:lstStyle/>
            <a:p/>
          </p:txBody>
        </p:sp>
        <p:sp>
          <p:nvSpPr>
            <p:cNvPr id="41" name="rc41"/>
            <p:cNvSpPr/>
            <p:nvPr/>
          </p:nvSpPr>
          <p:spPr>
            <a:xfrm>
              <a:off x="1770763" y="2390918"/>
              <a:ext cx="215906" cy="2599842"/>
            </a:xfrm>
            <a:prstGeom prst="rect">
              <a:avLst/>
            </a:prstGeom>
            <a:solidFill>
              <a:srgbClr val="0058AB">
                <a:alpha val="100000"/>
              </a:srgbClr>
            </a:solidFill>
          </p:spPr>
          <p:txBody>
            <a:bodyPr/>
            <a:lstStyle/>
            <a:p/>
          </p:txBody>
        </p:sp>
        <p:sp>
          <p:nvSpPr>
            <p:cNvPr id="42" name="rc42"/>
            <p:cNvSpPr/>
            <p:nvPr/>
          </p:nvSpPr>
          <p:spPr>
            <a:xfrm>
              <a:off x="2010660" y="2235949"/>
              <a:ext cx="215906" cy="2754810"/>
            </a:xfrm>
            <a:prstGeom prst="rect">
              <a:avLst/>
            </a:prstGeom>
            <a:solidFill>
              <a:srgbClr val="0058AB">
                <a:alpha val="100000"/>
              </a:srgbClr>
            </a:solidFill>
          </p:spPr>
          <p:txBody>
            <a:bodyPr/>
            <a:lstStyle/>
            <a:p/>
          </p:txBody>
        </p:sp>
        <p:sp>
          <p:nvSpPr>
            <p:cNvPr id="43" name="rc43"/>
            <p:cNvSpPr/>
            <p:nvPr/>
          </p:nvSpPr>
          <p:spPr>
            <a:xfrm>
              <a:off x="2250556" y="1994312"/>
              <a:ext cx="215906" cy="2996448"/>
            </a:xfrm>
            <a:prstGeom prst="rect">
              <a:avLst/>
            </a:prstGeom>
            <a:solidFill>
              <a:srgbClr val="0058AB">
                <a:alpha val="100000"/>
              </a:srgbClr>
            </a:solidFill>
          </p:spPr>
          <p:txBody>
            <a:bodyPr/>
            <a:lstStyle/>
            <a:p/>
          </p:txBody>
        </p:sp>
        <p:sp>
          <p:nvSpPr>
            <p:cNvPr id="44" name="rc44"/>
            <p:cNvSpPr/>
            <p:nvPr/>
          </p:nvSpPr>
          <p:spPr>
            <a:xfrm>
              <a:off x="2490453" y="1823799"/>
              <a:ext cx="215906" cy="3166960"/>
            </a:xfrm>
            <a:prstGeom prst="rect">
              <a:avLst/>
            </a:prstGeom>
            <a:solidFill>
              <a:srgbClr val="0058AB">
                <a:alpha val="100000"/>
              </a:srgbClr>
            </a:solidFill>
          </p:spPr>
          <p:txBody>
            <a:bodyPr/>
            <a:lstStyle/>
            <a:p/>
          </p:txBody>
        </p:sp>
        <p:sp>
          <p:nvSpPr>
            <p:cNvPr id="45" name="rc45"/>
            <p:cNvSpPr/>
            <p:nvPr/>
          </p:nvSpPr>
          <p:spPr>
            <a:xfrm>
              <a:off x="2730349" y="1605949"/>
              <a:ext cx="215906" cy="3384811"/>
            </a:xfrm>
            <a:prstGeom prst="rect">
              <a:avLst/>
            </a:prstGeom>
            <a:solidFill>
              <a:srgbClr val="0058AB">
                <a:alpha val="100000"/>
              </a:srgbClr>
            </a:solidFill>
          </p:spPr>
          <p:txBody>
            <a:bodyPr/>
            <a:lstStyle/>
            <a:p/>
          </p:txBody>
        </p:sp>
        <p:sp>
          <p:nvSpPr>
            <p:cNvPr id="46" name="rc46"/>
            <p:cNvSpPr/>
            <p:nvPr/>
          </p:nvSpPr>
          <p:spPr>
            <a:xfrm>
              <a:off x="2970245" y="1469115"/>
              <a:ext cx="215906" cy="3521644"/>
            </a:xfrm>
            <a:prstGeom prst="rect">
              <a:avLst/>
            </a:prstGeom>
            <a:solidFill>
              <a:srgbClr val="0058AB">
                <a:alpha val="100000"/>
              </a:srgbClr>
            </a:solidFill>
          </p:spPr>
          <p:txBody>
            <a:bodyPr/>
            <a:lstStyle/>
            <a:p/>
          </p:txBody>
        </p:sp>
        <p:sp>
          <p:nvSpPr>
            <p:cNvPr id="47" name="rc47"/>
            <p:cNvSpPr/>
            <p:nvPr/>
          </p:nvSpPr>
          <p:spPr>
            <a:xfrm>
              <a:off x="3210142" y="1239488"/>
              <a:ext cx="215906" cy="3751271"/>
            </a:xfrm>
            <a:prstGeom prst="rect">
              <a:avLst/>
            </a:prstGeom>
            <a:solidFill>
              <a:srgbClr val="0058AB">
                <a:alpha val="100000"/>
              </a:srgbClr>
            </a:solidFill>
          </p:spPr>
          <p:txBody>
            <a:bodyPr/>
            <a:lstStyle/>
            <a:p/>
          </p:txBody>
        </p:sp>
        <p:sp>
          <p:nvSpPr>
            <p:cNvPr id="48" name="rc48"/>
            <p:cNvSpPr/>
            <p:nvPr/>
          </p:nvSpPr>
          <p:spPr>
            <a:xfrm>
              <a:off x="3450038" y="1101241"/>
              <a:ext cx="215906" cy="3889518"/>
            </a:xfrm>
            <a:prstGeom prst="rect">
              <a:avLst/>
            </a:prstGeom>
            <a:solidFill>
              <a:srgbClr val="0058AB">
                <a:alpha val="100000"/>
              </a:srgbClr>
            </a:solidFill>
          </p:spPr>
          <p:txBody>
            <a:bodyPr/>
            <a:lstStyle/>
            <a:p/>
          </p:txBody>
        </p:sp>
        <p:sp>
          <p:nvSpPr>
            <p:cNvPr id="49" name="rc49"/>
            <p:cNvSpPr/>
            <p:nvPr/>
          </p:nvSpPr>
          <p:spPr>
            <a:xfrm>
              <a:off x="3689935" y="866434"/>
              <a:ext cx="215906" cy="4124325"/>
            </a:xfrm>
            <a:prstGeom prst="rect">
              <a:avLst/>
            </a:prstGeom>
            <a:solidFill>
              <a:srgbClr val="0058AB">
                <a:alpha val="100000"/>
              </a:srgbClr>
            </a:solidFill>
          </p:spPr>
          <p:txBody>
            <a:bodyPr/>
            <a:lstStyle/>
            <a:p/>
          </p:txBody>
        </p:sp>
        <p:sp>
          <p:nvSpPr>
            <p:cNvPr id="50" name="rc50"/>
            <p:cNvSpPr/>
            <p:nvPr/>
          </p:nvSpPr>
          <p:spPr>
            <a:xfrm>
              <a:off x="3929831" y="1256681"/>
              <a:ext cx="215906" cy="3734078"/>
            </a:xfrm>
            <a:prstGeom prst="rect">
              <a:avLst/>
            </a:prstGeom>
            <a:solidFill>
              <a:srgbClr val="0058AB">
                <a:alpha val="100000"/>
              </a:srgbClr>
            </a:solidFill>
          </p:spPr>
          <p:txBody>
            <a:bodyPr/>
            <a:lstStyle/>
            <a:p/>
          </p:txBody>
        </p:sp>
        <p:sp>
          <p:nvSpPr>
            <p:cNvPr id="51" name="rc51"/>
            <p:cNvSpPr/>
            <p:nvPr/>
          </p:nvSpPr>
          <p:spPr>
            <a:xfrm>
              <a:off x="4169728" y="1596292"/>
              <a:ext cx="215906" cy="3394467"/>
            </a:xfrm>
            <a:prstGeom prst="rect">
              <a:avLst/>
            </a:prstGeom>
            <a:solidFill>
              <a:srgbClr val="0058AB">
                <a:alpha val="100000"/>
              </a:srgbClr>
            </a:solidFill>
          </p:spPr>
          <p:txBody>
            <a:bodyPr/>
            <a:lstStyle/>
            <a:p/>
          </p:txBody>
        </p:sp>
        <p:sp>
          <p:nvSpPr>
            <p:cNvPr id="52" name="rc52"/>
            <p:cNvSpPr/>
            <p:nvPr/>
          </p:nvSpPr>
          <p:spPr>
            <a:xfrm>
              <a:off x="4409624" y="2066614"/>
              <a:ext cx="215906" cy="2924145"/>
            </a:xfrm>
            <a:prstGeom prst="rect">
              <a:avLst/>
            </a:prstGeom>
            <a:solidFill>
              <a:srgbClr val="0058AB">
                <a:alpha val="100000"/>
              </a:srgbClr>
            </a:solidFill>
          </p:spPr>
          <p:txBody>
            <a:bodyPr/>
            <a:lstStyle/>
            <a:p/>
          </p:txBody>
        </p:sp>
        <p:sp>
          <p:nvSpPr>
            <p:cNvPr id="53" name="rc53"/>
            <p:cNvSpPr/>
            <p:nvPr/>
          </p:nvSpPr>
          <p:spPr>
            <a:xfrm>
              <a:off x="4649521" y="2452151"/>
              <a:ext cx="215906" cy="2538608"/>
            </a:xfrm>
            <a:prstGeom prst="rect">
              <a:avLst/>
            </a:prstGeom>
            <a:solidFill>
              <a:srgbClr val="0058AB">
                <a:alpha val="100000"/>
              </a:srgbClr>
            </a:solidFill>
          </p:spPr>
          <p:txBody>
            <a:bodyPr/>
            <a:lstStyle/>
            <a:p/>
          </p:txBody>
        </p:sp>
        <p:sp>
          <p:nvSpPr>
            <p:cNvPr id="54" name="rc54"/>
            <p:cNvSpPr/>
            <p:nvPr/>
          </p:nvSpPr>
          <p:spPr>
            <a:xfrm>
              <a:off x="4889417" y="947215"/>
              <a:ext cx="215906" cy="4043544"/>
            </a:xfrm>
            <a:prstGeom prst="rect">
              <a:avLst/>
            </a:prstGeom>
            <a:solidFill>
              <a:srgbClr val="0058AB">
                <a:alpha val="100000"/>
              </a:srgbClr>
            </a:solidFill>
          </p:spPr>
          <p:txBody>
            <a:bodyPr/>
            <a:lstStyle/>
            <a:p/>
          </p:txBody>
        </p:sp>
        <p:sp>
          <p:nvSpPr>
            <p:cNvPr id="55" name="rc55"/>
            <p:cNvSpPr/>
            <p:nvPr/>
          </p:nvSpPr>
          <p:spPr>
            <a:xfrm>
              <a:off x="5129313" y="2365482"/>
              <a:ext cx="215906" cy="2625277"/>
            </a:xfrm>
            <a:prstGeom prst="rect">
              <a:avLst/>
            </a:prstGeom>
            <a:solidFill>
              <a:srgbClr val="0058AB">
                <a:alpha val="100000"/>
              </a:srgbClr>
            </a:solidFill>
          </p:spPr>
          <p:txBody>
            <a:bodyPr/>
            <a:lstStyle/>
            <a:p/>
          </p:txBody>
        </p:sp>
        <p:sp>
          <p:nvSpPr>
            <p:cNvPr id="56" name="rc56"/>
            <p:cNvSpPr/>
            <p:nvPr/>
          </p:nvSpPr>
          <p:spPr>
            <a:xfrm>
              <a:off x="5369210" y="2326387"/>
              <a:ext cx="215906" cy="2664372"/>
            </a:xfrm>
            <a:prstGeom prst="rect">
              <a:avLst/>
            </a:prstGeom>
            <a:solidFill>
              <a:srgbClr val="0058AB">
                <a:alpha val="100000"/>
              </a:srgbClr>
            </a:solidFill>
          </p:spPr>
          <p:txBody>
            <a:bodyPr/>
            <a:lstStyle/>
            <a:p/>
          </p:txBody>
        </p:sp>
        <p:sp>
          <p:nvSpPr>
            <p:cNvPr id="57" name="rc57"/>
            <p:cNvSpPr/>
            <p:nvPr/>
          </p:nvSpPr>
          <p:spPr>
            <a:xfrm>
              <a:off x="5609106" y="2287056"/>
              <a:ext cx="215906" cy="2703703"/>
            </a:xfrm>
            <a:prstGeom prst="rect">
              <a:avLst/>
            </a:prstGeom>
            <a:solidFill>
              <a:srgbClr val="0058AB">
                <a:alpha val="100000"/>
              </a:srgbClr>
            </a:solidFill>
          </p:spPr>
          <p:txBody>
            <a:bodyPr/>
            <a:lstStyle/>
            <a:p/>
          </p:txBody>
        </p:sp>
        <p:sp>
          <p:nvSpPr>
            <p:cNvPr id="58" name="rc58"/>
            <p:cNvSpPr/>
            <p:nvPr/>
          </p:nvSpPr>
          <p:spPr>
            <a:xfrm>
              <a:off x="5849003" y="2247489"/>
              <a:ext cx="215906" cy="2743270"/>
            </a:xfrm>
            <a:prstGeom prst="rect">
              <a:avLst/>
            </a:prstGeom>
            <a:solidFill>
              <a:srgbClr val="0058AB">
                <a:alpha val="100000"/>
              </a:srgbClr>
            </a:solidFill>
          </p:spPr>
          <p:txBody>
            <a:bodyPr/>
            <a:lstStyle/>
            <a:p/>
          </p:txBody>
        </p:sp>
        <p:sp>
          <p:nvSpPr>
            <p:cNvPr id="59" name="rc59"/>
            <p:cNvSpPr/>
            <p:nvPr/>
          </p:nvSpPr>
          <p:spPr>
            <a:xfrm>
              <a:off x="6088899" y="2085691"/>
              <a:ext cx="215906" cy="2905068"/>
            </a:xfrm>
            <a:prstGeom prst="rect">
              <a:avLst/>
            </a:prstGeom>
            <a:solidFill>
              <a:srgbClr val="0058AB">
                <a:alpha val="100000"/>
              </a:srgbClr>
            </a:solidFill>
          </p:spPr>
          <p:txBody>
            <a:bodyPr/>
            <a:lstStyle/>
            <a:p/>
          </p:txBody>
        </p:sp>
        <p:sp>
          <p:nvSpPr>
            <p:cNvPr id="60" name="rc60"/>
            <p:cNvSpPr/>
            <p:nvPr/>
          </p:nvSpPr>
          <p:spPr>
            <a:xfrm>
              <a:off x="6328796" y="2072502"/>
              <a:ext cx="215906" cy="2918257"/>
            </a:xfrm>
            <a:prstGeom prst="rect">
              <a:avLst/>
            </a:prstGeom>
            <a:solidFill>
              <a:srgbClr val="0058AB">
                <a:alpha val="100000"/>
              </a:srgbClr>
            </a:solidFill>
          </p:spPr>
          <p:txBody>
            <a:bodyPr/>
            <a:lstStyle/>
            <a:p/>
          </p:txBody>
        </p:sp>
        <p:sp>
          <p:nvSpPr>
            <p:cNvPr id="61" name="rc61"/>
            <p:cNvSpPr/>
            <p:nvPr/>
          </p:nvSpPr>
          <p:spPr>
            <a:xfrm>
              <a:off x="6568692" y="2051777"/>
              <a:ext cx="215906" cy="2938982"/>
            </a:xfrm>
            <a:prstGeom prst="rect">
              <a:avLst/>
            </a:prstGeom>
            <a:solidFill>
              <a:srgbClr val="0058AB">
                <a:alpha val="100000"/>
              </a:srgbClr>
            </a:solidFill>
          </p:spPr>
          <p:txBody>
            <a:bodyPr/>
            <a:lstStyle/>
            <a:p/>
          </p:txBody>
        </p:sp>
        <p:sp>
          <p:nvSpPr>
            <p:cNvPr id="62" name="rc62"/>
            <p:cNvSpPr/>
            <p:nvPr/>
          </p:nvSpPr>
          <p:spPr>
            <a:xfrm>
              <a:off x="6808589" y="2522335"/>
              <a:ext cx="215906" cy="2468425"/>
            </a:xfrm>
            <a:prstGeom prst="rect">
              <a:avLst/>
            </a:prstGeom>
            <a:solidFill>
              <a:srgbClr val="0058AB">
                <a:alpha val="100000"/>
              </a:srgbClr>
            </a:solidFill>
          </p:spPr>
          <p:txBody>
            <a:bodyPr/>
            <a:lstStyle/>
            <a:p/>
          </p:txBody>
        </p:sp>
        <p:sp>
          <p:nvSpPr>
            <p:cNvPr id="63" name="rc63"/>
            <p:cNvSpPr/>
            <p:nvPr/>
          </p:nvSpPr>
          <p:spPr>
            <a:xfrm>
              <a:off x="7048485" y="1786352"/>
              <a:ext cx="215906" cy="3204407"/>
            </a:xfrm>
            <a:prstGeom prst="rect">
              <a:avLst/>
            </a:prstGeom>
            <a:solidFill>
              <a:srgbClr val="0058AB">
                <a:alpha val="100000"/>
              </a:srgbClr>
            </a:solidFill>
          </p:spPr>
          <p:txBody>
            <a:bodyPr/>
            <a:lstStyle/>
            <a:p/>
          </p:txBody>
        </p:sp>
        <p:sp>
          <p:nvSpPr>
            <p:cNvPr id="64" name="rc64"/>
            <p:cNvSpPr/>
            <p:nvPr/>
          </p:nvSpPr>
          <p:spPr>
            <a:xfrm>
              <a:off x="8487864" y="3619124"/>
              <a:ext cx="215906" cy="1371635"/>
            </a:xfrm>
            <a:prstGeom prst="rect">
              <a:avLst/>
            </a:prstGeom>
            <a:solidFill>
              <a:srgbClr val="69DBFF">
                <a:alpha val="100000"/>
              </a:srgbClr>
            </a:solidFill>
          </p:spPr>
          <p:txBody>
            <a:bodyPr/>
            <a:lstStyle/>
            <a:p/>
          </p:txBody>
        </p:sp>
        <p:sp>
          <p:nvSpPr>
            <p:cNvPr id="65" name="pl65"/>
            <p:cNvSpPr/>
            <p:nvPr/>
          </p:nvSpPr>
          <p:spPr>
            <a:xfrm>
              <a:off x="6196853" y="2247489"/>
              <a:ext cx="2398964" cy="1371635"/>
            </a:xfrm>
            <a:custGeom>
              <a:avLst/>
              <a:pathLst>
                <a:path w="2398964" h="1371635">
                  <a:moveTo>
                    <a:pt x="0" y="0"/>
                  </a:moveTo>
                  <a:lnTo>
                    <a:pt x="239896" y="137163"/>
                  </a:lnTo>
                  <a:lnTo>
                    <a:pt x="479792" y="274327"/>
                  </a:lnTo>
                  <a:lnTo>
                    <a:pt x="719689" y="411490"/>
                  </a:lnTo>
                  <a:lnTo>
                    <a:pt x="959585" y="548654"/>
                  </a:lnTo>
                  <a:lnTo>
                    <a:pt x="1199482" y="685817"/>
                  </a:lnTo>
                  <a:lnTo>
                    <a:pt x="1439378" y="822981"/>
                  </a:lnTo>
                  <a:lnTo>
                    <a:pt x="1679275" y="960144"/>
                  </a:lnTo>
                  <a:lnTo>
                    <a:pt x="1919171" y="1097308"/>
                  </a:lnTo>
                  <a:lnTo>
                    <a:pt x="2159067" y="1234471"/>
                  </a:lnTo>
                  <a:lnTo>
                    <a:pt x="2398964" y="1371635"/>
                  </a:lnTo>
                </a:path>
              </a:pathLst>
            </a:custGeom>
            <a:ln w="13550" cap="flat">
              <a:solidFill>
                <a:srgbClr val="000000">
                  <a:alpha val="100000"/>
                </a:srgbClr>
              </a:solidFill>
              <a:prstDash val="solid"/>
              <a:round/>
            </a:ln>
          </p:spPr>
          <p:txBody>
            <a:bodyPr/>
            <a:lstStyle/>
            <a:p/>
          </p:txBody>
        </p:sp>
        <p:sp>
          <p:nvSpPr>
            <p:cNvPr id="66" name="pt66"/>
            <p:cNvSpPr/>
            <p:nvPr/>
          </p:nvSpPr>
          <p:spPr>
            <a:xfrm>
              <a:off x="6172027" y="22226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23598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24969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26341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27713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29084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0456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1828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3199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4571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35942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75575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9" name="tx79"/>
            <p:cNvSpPr/>
            <p:nvPr/>
          </p:nvSpPr>
          <p:spPr>
            <a:xfrm>
              <a:off x="508103" y="257818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a:off x="508103" y="140061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1" name="tx81"/>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881714"/>
              <a:ext cx="201456" cy="201456"/>
            </a:xfrm>
            <a:prstGeom prst="rect">
              <a:avLst/>
            </a:prstGeom>
            <a:solidFill>
              <a:srgbClr val="0058AB">
                <a:alpha val="100000"/>
              </a:srgbClr>
            </a:solidFill>
          </p:spPr>
          <p:txBody>
            <a:bodyPr/>
            <a:lstStyle/>
            <a:p/>
          </p:txBody>
        </p:sp>
        <p:sp>
          <p:nvSpPr>
            <p:cNvPr id="110" name="rc110"/>
            <p:cNvSpPr/>
            <p:nvPr/>
          </p:nvSpPr>
          <p:spPr>
            <a:xfrm>
              <a:off x="4563470" y="5881714"/>
              <a:ext cx="201456" cy="201456"/>
            </a:xfrm>
            <a:prstGeom prst="rect">
              <a:avLst/>
            </a:prstGeom>
            <a:solidFill>
              <a:srgbClr val="69DBFF">
                <a:alpha val="100000"/>
              </a:srgbClr>
            </a:solidFill>
          </p:spPr>
          <p:txBody>
            <a:bodyPr/>
            <a:lstStyle/>
            <a:p/>
          </p:txBody>
        </p:sp>
        <p:sp>
          <p:nvSpPr>
            <p:cNvPr id="111" name="tx111"/>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623820" y="398022"/>
              <a:ext cx="67471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Equatorial Guinea</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46%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37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058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078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099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47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068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089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109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49740"/>
              <a:ext cx="249522" cy="452956"/>
            </a:xfrm>
            <a:prstGeom prst="rect">
              <a:avLst/>
            </a:prstGeom>
            <a:solidFill>
              <a:srgbClr val="80BD41">
                <a:alpha val="100000"/>
              </a:srgbClr>
            </a:solidFill>
          </p:spPr>
          <p:txBody>
            <a:bodyPr/>
            <a:lstStyle/>
            <a:p/>
          </p:txBody>
        </p:sp>
        <p:sp>
          <p:nvSpPr>
            <p:cNvPr id="25" name="rc25"/>
            <p:cNvSpPr/>
            <p:nvPr/>
          </p:nvSpPr>
          <p:spPr>
            <a:xfrm>
              <a:off x="1296273" y="3394935"/>
              <a:ext cx="249522" cy="254804"/>
            </a:xfrm>
            <a:prstGeom prst="rect">
              <a:avLst/>
            </a:prstGeom>
            <a:solidFill>
              <a:srgbClr val="1CABE2">
                <a:alpha val="100000"/>
              </a:srgbClr>
            </a:solidFill>
          </p:spPr>
          <p:txBody>
            <a:bodyPr/>
            <a:lstStyle/>
            <a:p/>
          </p:txBody>
        </p:sp>
        <p:sp>
          <p:nvSpPr>
            <p:cNvPr id="26" name="rc26"/>
            <p:cNvSpPr/>
            <p:nvPr/>
          </p:nvSpPr>
          <p:spPr>
            <a:xfrm>
              <a:off x="1573521" y="3623409"/>
              <a:ext cx="249522" cy="479288"/>
            </a:xfrm>
            <a:prstGeom prst="rect">
              <a:avLst/>
            </a:prstGeom>
            <a:solidFill>
              <a:srgbClr val="80BD41">
                <a:alpha val="100000"/>
              </a:srgbClr>
            </a:solidFill>
          </p:spPr>
          <p:txBody>
            <a:bodyPr/>
            <a:lstStyle/>
            <a:p/>
          </p:txBody>
        </p:sp>
        <p:sp>
          <p:nvSpPr>
            <p:cNvPr id="27" name="rc27"/>
            <p:cNvSpPr/>
            <p:nvPr/>
          </p:nvSpPr>
          <p:spPr>
            <a:xfrm>
              <a:off x="1573521" y="3353709"/>
              <a:ext cx="249522" cy="269699"/>
            </a:xfrm>
            <a:prstGeom prst="rect">
              <a:avLst/>
            </a:prstGeom>
            <a:solidFill>
              <a:srgbClr val="1CABE2">
                <a:alpha val="100000"/>
              </a:srgbClr>
            </a:solidFill>
          </p:spPr>
          <p:txBody>
            <a:bodyPr/>
            <a:lstStyle/>
            <a:p/>
          </p:txBody>
        </p:sp>
        <p:sp>
          <p:nvSpPr>
            <p:cNvPr id="28" name="rc28"/>
            <p:cNvSpPr/>
            <p:nvPr/>
          </p:nvSpPr>
          <p:spPr>
            <a:xfrm>
              <a:off x="1850769" y="3602663"/>
              <a:ext cx="249522" cy="500034"/>
            </a:xfrm>
            <a:prstGeom prst="rect">
              <a:avLst/>
            </a:prstGeom>
            <a:solidFill>
              <a:srgbClr val="80BD41">
                <a:alpha val="100000"/>
              </a:srgbClr>
            </a:solidFill>
          </p:spPr>
          <p:txBody>
            <a:bodyPr/>
            <a:lstStyle/>
            <a:p/>
          </p:txBody>
        </p:sp>
        <p:sp>
          <p:nvSpPr>
            <p:cNvPr id="29" name="rc29"/>
            <p:cNvSpPr/>
            <p:nvPr/>
          </p:nvSpPr>
          <p:spPr>
            <a:xfrm>
              <a:off x="1850769" y="3309025"/>
              <a:ext cx="249522" cy="293637"/>
            </a:xfrm>
            <a:prstGeom prst="rect">
              <a:avLst/>
            </a:prstGeom>
            <a:solidFill>
              <a:srgbClr val="1CABE2">
                <a:alpha val="100000"/>
              </a:srgbClr>
            </a:solidFill>
          </p:spPr>
          <p:txBody>
            <a:bodyPr/>
            <a:lstStyle/>
            <a:p/>
          </p:txBody>
        </p:sp>
        <p:sp>
          <p:nvSpPr>
            <p:cNvPr id="30" name="rc30"/>
            <p:cNvSpPr/>
            <p:nvPr/>
          </p:nvSpPr>
          <p:spPr>
            <a:xfrm>
              <a:off x="2128016" y="3572873"/>
              <a:ext cx="249522" cy="529823"/>
            </a:xfrm>
            <a:prstGeom prst="rect">
              <a:avLst/>
            </a:prstGeom>
            <a:solidFill>
              <a:srgbClr val="80BD41">
                <a:alpha val="100000"/>
              </a:srgbClr>
            </a:solidFill>
          </p:spPr>
          <p:txBody>
            <a:bodyPr/>
            <a:lstStyle/>
            <a:p/>
          </p:txBody>
        </p:sp>
        <p:sp>
          <p:nvSpPr>
            <p:cNvPr id="31" name="rc31"/>
            <p:cNvSpPr/>
            <p:nvPr/>
          </p:nvSpPr>
          <p:spPr>
            <a:xfrm>
              <a:off x="2128016" y="3261682"/>
              <a:ext cx="249522" cy="311191"/>
            </a:xfrm>
            <a:prstGeom prst="rect">
              <a:avLst/>
            </a:prstGeom>
            <a:solidFill>
              <a:srgbClr val="1CABE2">
                <a:alpha val="100000"/>
              </a:srgbClr>
            </a:solidFill>
          </p:spPr>
          <p:txBody>
            <a:bodyPr/>
            <a:lstStyle/>
            <a:p/>
          </p:txBody>
        </p:sp>
        <p:sp>
          <p:nvSpPr>
            <p:cNvPr id="32" name="rc32"/>
            <p:cNvSpPr/>
            <p:nvPr/>
          </p:nvSpPr>
          <p:spPr>
            <a:xfrm>
              <a:off x="2405264" y="3550531"/>
              <a:ext cx="249522" cy="552165"/>
            </a:xfrm>
            <a:prstGeom prst="rect">
              <a:avLst/>
            </a:prstGeom>
            <a:solidFill>
              <a:srgbClr val="80BD41">
                <a:alpha val="100000"/>
              </a:srgbClr>
            </a:solidFill>
          </p:spPr>
          <p:txBody>
            <a:bodyPr/>
            <a:lstStyle/>
            <a:p/>
          </p:txBody>
        </p:sp>
        <p:sp>
          <p:nvSpPr>
            <p:cNvPr id="33" name="rc33"/>
            <p:cNvSpPr/>
            <p:nvPr/>
          </p:nvSpPr>
          <p:spPr>
            <a:xfrm>
              <a:off x="2405264" y="3212210"/>
              <a:ext cx="249522" cy="338321"/>
            </a:xfrm>
            <a:prstGeom prst="rect">
              <a:avLst/>
            </a:prstGeom>
            <a:solidFill>
              <a:srgbClr val="1CABE2">
                <a:alpha val="100000"/>
              </a:srgbClr>
            </a:solidFill>
          </p:spPr>
          <p:txBody>
            <a:bodyPr/>
            <a:lstStyle/>
            <a:p/>
          </p:txBody>
        </p:sp>
        <p:sp>
          <p:nvSpPr>
            <p:cNvPr id="34" name="rc34"/>
            <p:cNvSpPr/>
            <p:nvPr/>
          </p:nvSpPr>
          <p:spPr>
            <a:xfrm>
              <a:off x="2682512" y="3519146"/>
              <a:ext cx="249522" cy="583550"/>
            </a:xfrm>
            <a:prstGeom prst="rect">
              <a:avLst/>
            </a:prstGeom>
            <a:solidFill>
              <a:srgbClr val="80BD41">
                <a:alpha val="100000"/>
              </a:srgbClr>
            </a:solidFill>
          </p:spPr>
          <p:txBody>
            <a:bodyPr/>
            <a:lstStyle/>
            <a:p/>
          </p:txBody>
        </p:sp>
        <p:sp>
          <p:nvSpPr>
            <p:cNvPr id="35" name="rc35"/>
            <p:cNvSpPr/>
            <p:nvPr/>
          </p:nvSpPr>
          <p:spPr>
            <a:xfrm>
              <a:off x="2682512" y="3161409"/>
              <a:ext cx="249522" cy="357737"/>
            </a:xfrm>
            <a:prstGeom prst="rect">
              <a:avLst/>
            </a:prstGeom>
            <a:solidFill>
              <a:srgbClr val="1CABE2">
                <a:alpha val="100000"/>
              </a:srgbClr>
            </a:solidFill>
          </p:spPr>
          <p:txBody>
            <a:bodyPr/>
            <a:lstStyle/>
            <a:p/>
          </p:txBody>
        </p:sp>
        <p:sp>
          <p:nvSpPr>
            <p:cNvPr id="36" name="rc36"/>
            <p:cNvSpPr/>
            <p:nvPr/>
          </p:nvSpPr>
          <p:spPr>
            <a:xfrm>
              <a:off x="2959759" y="3504783"/>
              <a:ext cx="249522" cy="597913"/>
            </a:xfrm>
            <a:prstGeom prst="rect">
              <a:avLst/>
            </a:prstGeom>
            <a:solidFill>
              <a:srgbClr val="80BD41">
                <a:alpha val="100000"/>
              </a:srgbClr>
            </a:solidFill>
          </p:spPr>
          <p:txBody>
            <a:bodyPr/>
            <a:lstStyle/>
            <a:p/>
          </p:txBody>
        </p:sp>
        <p:sp>
          <p:nvSpPr>
            <p:cNvPr id="37" name="rc37"/>
            <p:cNvSpPr/>
            <p:nvPr/>
          </p:nvSpPr>
          <p:spPr>
            <a:xfrm>
              <a:off x="2959759" y="3122576"/>
              <a:ext cx="249522" cy="382207"/>
            </a:xfrm>
            <a:prstGeom prst="rect">
              <a:avLst/>
            </a:prstGeom>
            <a:solidFill>
              <a:srgbClr val="1CABE2">
                <a:alpha val="100000"/>
              </a:srgbClr>
            </a:solidFill>
          </p:spPr>
          <p:txBody>
            <a:bodyPr/>
            <a:lstStyle/>
            <a:p/>
          </p:txBody>
        </p:sp>
        <p:sp>
          <p:nvSpPr>
            <p:cNvPr id="38" name="rc38"/>
            <p:cNvSpPr/>
            <p:nvPr/>
          </p:nvSpPr>
          <p:spPr>
            <a:xfrm>
              <a:off x="3237007" y="3480580"/>
              <a:ext cx="249522" cy="622117"/>
            </a:xfrm>
            <a:prstGeom prst="rect">
              <a:avLst/>
            </a:prstGeom>
            <a:solidFill>
              <a:srgbClr val="80BD41">
                <a:alpha val="100000"/>
              </a:srgbClr>
            </a:solidFill>
          </p:spPr>
          <p:txBody>
            <a:bodyPr/>
            <a:lstStyle/>
            <a:p/>
          </p:txBody>
        </p:sp>
        <p:sp>
          <p:nvSpPr>
            <p:cNvPr id="39" name="rc39"/>
            <p:cNvSpPr/>
            <p:nvPr/>
          </p:nvSpPr>
          <p:spPr>
            <a:xfrm>
              <a:off x="3237007" y="3082946"/>
              <a:ext cx="249522" cy="397633"/>
            </a:xfrm>
            <a:prstGeom prst="rect">
              <a:avLst/>
            </a:prstGeom>
            <a:solidFill>
              <a:srgbClr val="1CABE2">
                <a:alpha val="100000"/>
              </a:srgbClr>
            </a:solidFill>
          </p:spPr>
          <p:txBody>
            <a:bodyPr/>
            <a:lstStyle/>
            <a:p/>
          </p:txBody>
        </p:sp>
        <p:sp>
          <p:nvSpPr>
            <p:cNvPr id="40" name="rc40"/>
            <p:cNvSpPr/>
            <p:nvPr/>
          </p:nvSpPr>
          <p:spPr>
            <a:xfrm>
              <a:off x="3514255" y="3467281"/>
              <a:ext cx="249522" cy="635415"/>
            </a:xfrm>
            <a:prstGeom prst="rect">
              <a:avLst/>
            </a:prstGeom>
            <a:solidFill>
              <a:srgbClr val="80BD41">
                <a:alpha val="100000"/>
              </a:srgbClr>
            </a:solidFill>
          </p:spPr>
          <p:txBody>
            <a:bodyPr/>
            <a:lstStyle/>
            <a:p/>
          </p:txBody>
        </p:sp>
        <p:sp>
          <p:nvSpPr>
            <p:cNvPr id="41" name="rc41"/>
            <p:cNvSpPr/>
            <p:nvPr/>
          </p:nvSpPr>
          <p:spPr>
            <a:xfrm>
              <a:off x="3514255" y="3043582"/>
              <a:ext cx="249522" cy="423699"/>
            </a:xfrm>
            <a:prstGeom prst="rect">
              <a:avLst/>
            </a:prstGeom>
            <a:solidFill>
              <a:srgbClr val="1CABE2">
                <a:alpha val="100000"/>
              </a:srgbClr>
            </a:solidFill>
          </p:spPr>
          <p:txBody>
            <a:bodyPr/>
            <a:lstStyle/>
            <a:p/>
          </p:txBody>
        </p:sp>
        <p:sp>
          <p:nvSpPr>
            <p:cNvPr id="42" name="rc42"/>
            <p:cNvSpPr/>
            <p:nvPr/>
          </p:nvSpPr>
          <p:spPr>
            <a:xfrm>
              <a:off x="3791502" y="3443875"/>
              <a:ext cx="249522" cy="658821"/>
            </a:xfrm>
            <a:prstGeom prst="rect">
              <a:avLst/>
            </a:prstGeom>
            <a:solidFill>
              <a:srgbClr val="80BD41">
                <a:alpha val="100000"/>
              </a:srgbClr>
            </a:solidFill>
          </p:spPr>
          <p:txBody>
            <a:bodyPr/>
            <a:lstStyle/>
            <a:p/>
          </p:txBody>
        </p:sp>
        <p:sp>
          <p:nvSpPr>
            <p:cNvPr id="43" name="rc43"/>
            <p:cNvSpPr/>
            <p:nvPr/>
          </p:nvSpPr>
          <p:spPr>
            <a:xfrm>
              <a:off x="3791502" y="3004483"/>
              <a:ext cx="249522" cy="439391"/>
            </a:xfrm>
            <a:prstGeom prst="rect">
              <a:avLst/>
            </a:prstGeom>
            <a:solidFill>
              <a:srgbClr val="1CABE2">
                <a:alpha val="100000"/>
              </a:srgbClr>
            </a:solidFill>
          </p:spPr>
          <p:txBody>
            <a:bodyPr/>
            <a:lstStyle/>
            <a:p/>
          </p:txBody>
        </p:sp>
        <p:sp>
          <p:nvSpPr>
            <p:cNvPr id="44" name="rc44"/>
            <p:cNvSpPr/>
            <p:nvPr/>
          </p:nvSpPr>
          <p:spPr>
            <a:xfrm>
              <a:off x="4068750" y="3432438"/>
              <a:ext cx="249522" cy="670258"/>
            </a:xfrm>
            <a:prstGeom prst="rect">
              <a:avLst/>
            </a:prstGeom>
            <a:solidFill>
              <a:srgbClr val="80BD41">
                <a:alpha val="100000"/>
              </a:srgbClr>
            </a:solidFill>
          </p:spPr>
          <p:txBody>
            <a:bodyPr/>
            <a:lstStyle/>
            <a:p/>
          </p:txBody>
        </p:sp>
        <p:sp>
          <p:nvSpPr>
            <p:cNvPr id="45" name="rc45"/>
            <p:cNvSpPr/>
            <p:nvPr/>
          </p:nvSpPr>
          <p:spPr>
            <a:xfrm>
              <a:off x="4068750" y="2966715"/>
              <a:ext cx="249522" cy="465723"/>
            </a:xfrm>
            <a:prstGeom prst="rect">
              <a:avLst/>
            </a:prstGeom>
            <a:solidFill>
              <a:srgbClr val="1CABE2">
                <a:alpha val="100000"/>
              </a:srgbClr>
            </a:solidFill>
          </p:spPr>
          <p:txBody>
            <a:bodyPr/>
            <a:lstStyle/>
            <a:p/>
          </p:txBody>
        </p:sp>
        <p:sp>
          <p:nvSpPr>
            <p:cNvPr id="46" name="rc46"/>
            <p:cNvSpPr/>
            <p:nvPr/>
          </p:nvSpPr>
          <p:spPr>
            <a:xfrm>
              <a:off x="4345998" y="3352911"/>
              <a:ext cx="249522" cy="749785"/>
            </a:xfrm>
            <a:prstGeom prst="rect">
              <a:avLst/>
            </a:prstGeom>
            <a:solidFill>
              <a:srgbClr val="80BD41">
                <a:alpha val="100000"/>
              </a:srgbClr>
            </a:solidFill>
          </p:spPr>
          <p:txBody>
            <a:bodyPr/>
            <a:lstStyle/>
            <a:p/>
          </p:txBody>
        </p:sp>
        <p:sp>
          <p:nvSpPr>
            <p:cNvPr id="47" name="rc47"/>
            <p:cNvSpPr/>
            <p:nvPr/>
          </p:nvSpPr>
          <p:spPr>
            <a:xfrm>
              <a:off x="4345998" y="2931074"/>
              <a:ext cx="249522" cy="421837"/>
            </a:xfrm>
            <a:prstGeom prst="rect">
              <a:avLst/>
            </a:prstGeom>
            <a:solidFill>
              <a:srgbClr val="1CABE2">
                <a:alpha val="100000"/>
              </a:srgbClr>
            </a:solidFill>
          </p:spPr>
          <p:txBody>
            <a:bodyPr/>
            <a:lstStyle/>
            <a:p/>
          </p:txBody>
        </p:sp>
        <p:sp>
          <p:nvSpPr>
            <p:cNvPr id="48" name="rc48"/>
            <p:cNvSpPr/>
            <p:nvPr/>
          </p:nvSpPr>
          <p:spPr>
            <a:xfrm>
              <a:off x="4623245" y="3288013"/>
              <a:ext cx="249522" cy="814683"/>
            </a:xfrm>
            <a:prstGeom prst="rect">
              <a:avLst/>
            </a:prstGeom>
            <a:solidFill>
              <a:srgbClr val="80BD41">
                <a:alpha val="100000"/>
              </a:srgbClr>
            </a:solidFill>
          </p:spPr>
          <p:txBody>
            <a:bodyPr/>
            <a:lstStyle/>
            <a:p/>
          </p:txBody>
        </p:sp>
        <p:sp>
          <p:nvSpPr>
            <p:cNvPr id="49" name="rc49"/>
            <p:cNvSpPr/>
            <p:nvPr/>
          </p:nvSpPr>
          <p:spPr>
            <a:xfrm>
              <a:off x="4623245" y="2904742"/>
              <a:ext cx="249522" cy="383270"/>
            </a:xfrm>
            <a:prstGeom prst="rect">
              <a:avLst/>
            </a:prstGeom>
            <a:solidFill>
              <a:srgbClr val="1CABE2">
                <a:alpha val="100000"/>
              </a:srgbClr>
            </a:solidFill>
          </p:spPr>
          <p:txBody>
            <a:bodyPr/>
            <a:lstStyle/>
            <a:p/>
          </p:txBody>
        </p:sp>
        <p:sp>
          <p:nvSpPr>
            <p:cNvPr id="50" name="rc50"/>
            <p:cNvSpPr/>
            <p:nvPr/>
          </p:nvSpPr>
          <p:spPr>
            <a:xfrm>
              <a:off x="4900493" y="3209816"/>
              <a:ext cx="249522" cy="892880"/>
            </a:xfrm>
            <a:prstGeom prst="rect">
              <a:avLst/>
            </a:prstGeom>
            <a:solidFill>
              <a:srgbClr val="80BD41">
                <a:alpha val="100000"/>
              </a:srgbClr>
            </a:solidFill>
          </p:spPr>
          <p:txBody>
            <a:bodyPr/>
            <a:lstStyle/>
            <a:p/>
          </p:txBody>
        </p:sp>
        <p:sp>
          <p:nvSpPr>
            <p:cNvPr id="51" name="rc51"/>
            <p:cNvSpPr/>
            <p:nvPr/>
          </p:nvSpPr>
          <p:spPr>
            <a:xfrm>
              <a:off x="4900493" y="2879475"/>
              <a:ext cx="249522" cy="330341"/>
            </a:xfrm>
            <a:prstGeom prst="rect">
              <a:avLst/>
            </a:prstGeom>
            <a:solidFill>
              <a:srgbClr val="1CABE2">
                <a:alpha val="100000"/>
              </a:srgbClr>
            </a:solidFill>
          </p:spPr>
          <p:txBody>
            <a:bodyPr/>
            <a:lstStyle/>
            <a:p/>
          </p:txBody>
        </p:sp>
        <p:sp>
          <p:nvSpPr>
            <p:cNvPr id="52" name="rc52"/>
            <p:cNvSpPr/>
            <p:nvPr/>
          </p:nvSpPr>
          <p:spPr>
            <a:xfrm>
              <a:off x="5177741" y="3142791"/>
              <a:ext cx="249522" cy="959906"/>
            </a:xfrm>
            <a:prstGeom prst="rect">
              <a:avLst/>
            </a:prstGeom>
            <a:solidFill>
              <a:srgbClr val="80BD41">
                <a:alpha val="100000"/>
              </a:srgbClr>
            </a:solidFill>
          </p:spPr>
          <p:txBody>
            <a:bodyPr/>
            <a:lstStyle/>
            <a:p/>
          </p:txBody>
        </p:sp>
        <p:sp>
          <p:nvSpPr>
            <p:cNvPr id="53" name="rc53"/>
            <p:cNvSpPr/>
            <p:nvPr/>
          </p:nvSpPr>
          <p:spPr>
            <a:xfrm>
              <a:off x="5177741" y="2856069"/>
              <a:ext cx="249522" cy="286721"/>
            </a:xfrm>
            <a:prstGeom prst="rect">
              <a:avLst/>
            </a:prstGeom>
            <a:solidFill>
              <a:srgbClr val="1CABE2">
                <a:alpha val="100000"/>
              </a:srgbClr>
            </a:solidFill>
          </p:spPr>
          <p:txBody>
            <a:bodyPr/>
            <a:lstStyle/>
            <a:p/>
          </p:txBody>
        </p:sp>
        <p:sp>
          <p:nvSpPr>
            <p:cNvPr id="54" name="rc54"/>
            <p:cNvSpPr/>
            <p:nvPr/>
          </p:nvSpPr>
          <p:spPr>
            <a:xfrm>
              <a:off x="5454988" y="3290939"/>
              <a:ext cx="249522" cy="811757"/>
            </a:xfrm>
            <a:prstGeom prst="rect">
              <a:avLst/>
            </a:prstGeom>
            <a:solidFill>
              <a:srgbClr val="80BD41">
                <a:alpha val="100000"/>
              </a:srgbClr>
            </a:solidFill>
          </p:spPr>
          <p:txBody>
            <a:bodyPr/>
            <a:lstStyle/>
            <a:p/>
          </p:txBody>
        </p:sp>
        <p:sp>
          <p:nvSpPr>
            <p:cNvPr id="55" name="rc55"/>
            <p:cNvSpPr/>
            <p:nvPr/>
          </p:nvSpPr>
          <p:spPr>
            <a:xfrm>
              <a:off x="5454988" y="2834259"/>
              <a:ext cx="249522" cy="456680"/>
            </a:xfrm>
            <a:prstGeom prst="rect">
              <a:avLst/>
            </a:prstGeom>
            <a:solidFill>
              <a:srgbClr val="1CABE2">
                <a:alpha val="100000"/>
              </a:srgbClr>
            </a:solidFill>
          </p:spPr>
          <p:txBody>
            <a:bodyPr/>
            <a:lstStyle/>
            <a:p/>
          </p:txBody>
        </p:sp>
        <p:sp>
          <p:nvSpPr>
            <p:cNvPr id="56" name="rc56"/>
            <p:cNvSpPr/>
            <p:nvPr/>
          </p:nvSpPr>
          <p:spPr>
            <a:xfrm>
              <a:off x="5732236" y="3110076"/>
              <a:ext cx="249522" cy="992621"/>
            </a:xfrm>
            <a:prstGeom prst="rect">
              <a:avLst/>
            </a:prstGeom>
            <a:solidFill>
              <a:srgbClr val="80BD41">
                <a:alpha val="100000"/>
              </a:srgbClr>
            </a:solidFill>
          </p:spPr>
          <p:txBody>
            <a:bodyPr/>
            <a:lstStyle/>
            <a:p/>
          </p:txBody>
        </p:sp>
        <p:sp>
          <p:nvSpPr>
            <p:cNvPr id="57" name="rc57"/>
            <p:cNvSpPr/>
            <p:nvPr/>
          </p:nvSpPr>
          <p:spPr>
            <a:xfrm>
              <a:off x="5732236" y="2813513"/>
              <a:ext cx="249522" cy="296562"/>
            </a:xfrm>
            <a:prstGeom prst="rect">
              <a:avLst/>
            </a:prstGeom>
            <a:solidFill>
              <a:srgbClr val="1CABE2">
                <a:alpha val="100000"/>
              </a:srgbClr>
            </a:solidFill>
          </p:spPr>
          <p:txBody>
            <a:bodyPr/>
            <a:lstStyle/>
            <a:p/>
          </p:txBody>
        </p:sp>
        <p:sp>
          <p:nvSpPr>
            <p:cNvPr id="58" name="rc58"/>
            <p:cNvSpPr/>
            <p:nvPr/>
          </p:nvSpPr>
          <p:spPr>
            <a:xfrm>
              <a:off x="6009484" y="3095181"/>
              <a:ext cx="249522" cy="1007515"/>
            </a:xfrm>
            <a:prstGeom prst="rect">
              <a:avLst/>
            </a:prstGeom>
            <a:solidFill>
              <a:srgbClr val="80BD41">
                <a:alpha val="100000"/>
              </a:srgbClr>
            </a:solidFill>
          </p:spPr>
          <p:txBody>
            <a:bodyPr/>
            <a:lstStyle/>
            <a:p/>
          </p:txBody>
        </p:sp>
        <p:sp>
          <p:nvSpPr>
            <p:cNvPr id="59" name="rc59"/>
            <p:cNvSpPr/>
            <p:nvPr/>
          </p:nvSpPr>
          <p:spPr>
            <a:xfrm>
              <a:off x="6009484" y="2794362"/>
              <a:ext cx="249522" cy="300818"/>
            </a:xfrm>
            <a:prstGeom prst="rect">
              <a:avLst/>
            </a:prstGeom>
            <a:solidFill>
              <a:srgbClr val="1CABE2">
                <a:alpha val="100000"/>
              </a:srgbClr>
            </a:solidFill>
          </p:spPr>
          <p:txBody>
            <a:bodyPr/>
            <a:lstStyle/>
            <a:p/>
          </p:txBody>
        </p:sp>
        <p:sp>
          <p:nvSpPr>
            <p:cNvPr id="60" name="rc60"/>
            <p:cNvSpPr/>
            <p:nvPr/>
          </p:nvSpPr>
          <p:spPr>
            <a:xfrm>
              <a:off x="6286731" y="3080552"/>
              <a:ext cx="249522" cy="1022144"/>
            </a:xfrm>
            <a:prstGeom prst="rect">
              <a:avLst/>
            </a:prstGeom>
            <a:solidFill>
              <a:srgbClr val="80BD41">
                <a:alpha val="100000"/>
              </a:srgbClr>
            </a:solidFill>
          </p:spPr>
          <p:txBody>
            <a:bodyPr/>
            <a:lstStyle/>
            <a:p/>
          </p:txBody>
        </p:sp>
        <p:sp>
          <p:nvSpPr>
            <p:cNvPr id="61" name="rc61"/>
            <p:cNvSpPr/>
            <p:nvPr/>
          </p:nvSpPr>
          <p:spPr>
            <a:xfrm>
              <a:off x="6286731" y="2775212"/>
              <a:ext cx="249522" cy="305340"/>
            </a:xfrm>
            <a:prstGeom prst="rect">
              <a:avLst/>
            </a:prstGeom>
            <a:solidFill>
              <a:srgbClr val="1CABE2">
                <a:alpha val="100000"/>
              </a:srgbClr>
            </a:solidFill>
          </p:spPr>
          <p:txBody>
            <a:bodyPr/>
            <a:lstStyle/>
            <a:p/>
          </p:txBody>
        </p:sp>
        <p:sp>
          <p:nvSpPr>
            <p:cNvPr id="62" name="rc62"/>
            <p:cNvSpPr/>
            <p:nvPr/>
          </p:nvSpPr>
          <p:spPr>
            <a:xfrm>
              <a:off x="6563979" y="3065658"/>
              <a:ext cx="249522" cy="1037039"/>
            </a:xfrm>
            <a:prstGeom prst="rect">
              <a:avLst/>
            </a:prstGeom>
            <a:solidFill>
              <a:srgbClr val="80BD41">
                <a:alpha val="100000"/>
              </a:srgbClr>
            </a:solidFill>
          </p:spPr>
          <p:txBody>
            <a:bodyPr/>
            <a:lstStyle/>
            <a:p/>
          </p:txBody>
        </p:sp>
        <p:sp>
          <p:nvSpPr>
            <p:cNvPr id="63" name="rc63"/>
            <p:cNvSpPr/>
            <p:nvPr/>
          </p:nvSpPr>
          <p:spPr>
            <a:xfrm>
              <a:off x="6563979" y="2755796"/>
              <a:ext cx="249522" cy="309861"/>
            </a:xfrm>
            <a:prstGeom prst="rect">
              <a:avLst/>
            </a:prstGeom>
            <a:solidFill>
              <a:srgbClr val="1CABE2">
                <a:alpha val="100000"/>
              </a:srgbClr>
            </a:solidFill>
          </p:spPr>
          <p:txBody>
            <a:bodyPr/>
            <a:lstStyle/>
            <a:p/>
          </p:txBody>
        </p:sp>
        <p:sp>
          <p:nvSpPr>
            <p:cNvPr id="64" name="rc64"/>
            <p:cNvSpPr/>
            <p:nvPr/>
          </p:nvSpPr>
          <p:spPr>
            <a:xfrm>
              <a:off x="6841227" y="3063796"/>
              <a:ext cx="249522" cy="1038901"/>
            </a:xfrm>
            <a:prstGeom prst="rect">
              <a:avLst/>
            </a:prstGeom>
            <a:solidFill>
              <a:srgbClr val="80BD41">
                <a:alpha val="100000"/>
              </a:srgbClr>
            </a:solidFill>
          </p:spPr>
          <p:txBody>
            <a:bodyPr/>
            <a:lstStyle/>
            <a:p/>
          </p:txBody>
        </p:sp>
        <p:sp>
          <p:nvSpPr>
            <p:cNvPr id="65" name="rc65"/>
            <p:cNvSpPr/>
            <p:nvPr/>
          </p:nvSpPr>
          <p:spPr>
            <a:xfrm>
              <a:off x="6841227" y="2735582"/>
              <a:ext cx="249522" cy="328214"/>
            </a:xfrm>
            <a:prstGeom prst="rect">
              <a:avLst/>
            </a:prstGeom>
            <a:solidFill>
              <a:srgbClr val="1CABE2">
                <a:alpha val="100000"/>
              </a:srgbClr>
            </a:solidFill>
          </p:spPr>
          <p:txBody>
            <a:bodyPr/>
            <a:lstStyle/>
            <a:p/>
          </p:txBody>
        </p:sp>
        <p:sp>
          <p:nvSpPr>
            <p:cNvPr id="66" name="rc66"/>
            <p:cNvSpPr/>
            <p:nvPr/>
          </p:nvSpPr>
          <p:spPr>
            <a:xfrm>
              <a:off x="7118474" y="3059008"/>
              <a:ext cx="249522" cy="1043688"/>
            </a:xfrm>
            <a:prstGeom prst="rect">
              <a:avLst/>
            </a:prstGeom>
            <a:solidFill>
              <a:srgbClr val="80BD41">
                <a:alpha val="100000"/>
              </a:srgbClr>
            </a:solidFill>
          </p:spPr>
          <p:txBody>
            <a:bodyPr/>
            <a:lstStyle/>
            <a:p/>
          </p:txBody>
        </p:sp>
        <p:sp>
          <p:nvSpPr>
            <p:cNvPr id="67" name="rc67"/>
            <p:cNvSpPr/>
            <p:nvPr/>
          </p:nvSpPr>
          <p:spPr>
            <a:xfrm>
              <a:off x="7118474" y="2729464"/>
              <a:ext cx="249522" cy="329543"/>
            </a:xfrm>
            <a:prstGeom prst="rect">
              <a:avLst/>
            </a:prstGeom>
            <a:solidFill>
              <a:srgbClr val="1CABE2">
                <a:alpha val="100000"/>
              </a:srgbClr>
            </a:solidFill>
          </p:spPr>
          <p:txBody>
            <a:bodyPr/>
            <a:lstStyle/>
            <a:p/>
          </p:txBody>
        </p:sp>
        <p:sp>
          <p:nvSpPr>
            <p:cNvPr id="68" name="rc68"/>
            <p:cNvSpPr/>
            <p:nvPr/>
          </p:nvSpPr>
          <p:spPr>
            <a:xfrm>
              <a:off x="7395722" y="3051561"/>
              <a:ext cx="249522" cy="1051135"/>
            </a:xfrm>
            <a:prstGeom prst="rect">
              <a:avLst/>
            </a:prstGeom>
            <a:solidFill>
              <a:srgbClr val="80BD41">
                <a:alpha val="100000"/>
              </a:srgbClr>
            </a:solidFill>
          </p:spPr>
          <p:txBody>
            <a:bodyPr/>
            <a:lstStyle/>
            <a:p/>
          </p:txBody>
        </p:sp>
        <p:sp>
          <p:nvSpPr>
            <p:cNvPr id="69" name="rc69"/>
            <p:cNvSpPr/>
            <p:nvPr/>
          </p:nvSpPr>
          <p:spPr>
            <a:xfrm>
              <a:off x="7395722" y="2719623"/>
              <a:ext cx="249522" cy="331937"/>
            </a:xfrm>
            <a:prstGeom prst="rect">
              <a:avLst/>
            </a:prstGeom>
            <a:solidFill>
              <a:srgbClr val="1CABE2">
                <a:alpha val="100000"/>
              </a:srgbClr>
            </a:solidFill>
          </p:spPr>
          <p:txBody>
            <a:bodyPr/>
            <a:lstStyle/>
            <a:p/>
          </p:txBody>
        </p:sp>
        <p:sp>
          <p:nvSpPr>
            <p:cNvPr id="70" name="rc70"/>
            <p:cNvSpPr/>
            <p:nvPr/>
          </p:nvSpPr>
          <p:spPr>
            <a:xfrm>
              <a:off x="7672970" y="2987727"/>
              <a:ext cx="249522" cy="1114970"/>
            </a:xfrm>
            <a:prstGeom prst="rect">
              <a:avLst/>
            </a:prstGeom>
            <a:solidFill>
              <a:srgbClr val="80BD41">
                <a:alpha val="100000"/>
              </a:srgbClr>
            </a:solidFill>
          </p:spPr>
          <p:txBody>
            <a:bodyPr/>
            <a:lstStyle/>
            <a:p/>
          </p:txBody>
        </p:sp>
        <p:sp>
          <p:nvSpPr>
            <p:cNvPr id="71" name="rc71"/>
            <p:cNvSpPr/>
            <p:nvPr/>
          </p:nvSpPr>
          <p:spPr>
            <a:xfrm>
              <a:off x="7672970" y="2708984"/>
              <a:ext cx="249522" cy="278742"/>
            </a:xfrm>
            <a:prstGeom prst="rect">
              <a:avLst/>
            </a:prstGeom>
            <a:solidFill>
              <a:srgbClr val="1CABE2">
                <a:alpha val="100000"/>
              </a:srgbClr>
            </a:solidFill>
          </p:spPr>
          <p:txBody>
            <a:bodyPr/>
            <a:lstStyle/>
            <a:p/>
          </p:txBody>
        </p:sp>
        <p:sp>
          <p:nvSpPr>
            <p:cNvPr id="72" name="rc72"/>
            <p:cNvSpPr/>
            <p:nvPr/>
          </p:nvSpPr>
          <p:spPr>
            <a:xfrm>
              <a:off x="7950217" y="3016984"/>
              <a:ext cx="249522" cy="1085712"/>
            </a:xfrm>
            <a:prstGeom prst="rect">
              <a:avLst/>
            </a:prstGeom>
            <a:solidFill>
              <a:srgbClr val="80BD41">
                <a:alpha val="100000"/>
              </a:srgbClr>
            </a:solidFill>
          </p:spPr>
          <p:txBody>
            <a:bodyPr/>
            <a:lstStyle/>
            <a:p/>
          </p:txBody>
        </p:sp>
        <p:sp>
          <p:nvSpPr>
            <p:cNvPr id="73" name="rc73"/>
            <p:cNvSpPr/>
            <p:nvPr/>
          </p:nvSpPr>
          <p:spPr>
            <a:xfrm>
              <a:off x="7950217" y="2654991"/>
              <a:ext cx="249522" cy="361992"/>
            </a:xfrm>
            <a:prstGeom prst="rect">
              <a:avLst/>
            </a:prstGeom>
            <a:solidFill>
              <a:srgbClr val="1CABE2">
                <a:alpha val="100000"/>
              </a:srgbClr>
            </a:solidFill>
          </p:spPr>
          <p:txBody>
            <a:bodyPr/>
            <a:lstStyle/>
            <a:p/>
          </p:txBody>
        </p:sp>
        <p:sp>
          <p:nvSpPr>
            <p:cNvPr id="74" name="pl74"/>
            <p:cNvSpPr/>
            <p:nvPr/>
          </p:nvSpPr>
          <p:spPr>
            <a:xfrm>
              <a:off x="1421035" y="1786623"/>
              <a:ext cx="6653943" cy="607969"/>
            </a:xfrm>
            <a:custGeom>
              <a:avLst/>
              <a:pathLst>
                <a:path w="6653943" h="607969">
                  <a:moveTo>
                    <a:pt x="0" y="463214"/>
                  </a:moveTo>
                  <a:lnTo>
                    <a:pt x="277247" y="463214"/>
                  </a:lnTo>
                  <a:lnTo>
                    <a:pt x="554495" y="492165"/>
                  </a:lnTo>
                  <a:lnTo>
                    <a:pt x="831742" y="492165"/>
                  </a:lnTo>
                  <a:lnTo>
                    <a:pt x="1108990" y="521116"/>
                  </a:lnTo>
                  <a:lnTo>
                    <a:pt x="1386238" y="521116"/>
                  </a:lnTo>
                  <a:lnTo>
                    <a:pt x="1663485" y="550067"/>
                  </a:lnTo>
                  <a:lnTo>
                    <a:pt x="1940733" y="550067"/>
                  </a:lnTo>
                  <a:lnTo>
                    <a:pt x="2217981" y="579018"/>
                  </a:lnTo>
                  <a:lnTo>
                    <a:pt x="2495228" y="579018"/>
                  </a:lnTo>
                  <a:lnTo>
                    <a:pt x="2772476" y="607969"/>
                  </a:lnTo>
                  <a:lnTo>
                    <a:pt x="3049724" y="463214"/>
                  </a:lnTo>
                  <a:lnTo>
                    <a:pt x="3326971" y="347411"/>
                  </a:lnTo>
                  <a:lnTo>
                    <a:pt x="3604219" y="202656"/>
                  </a:lnTo>
                  <a:lnTo>
                    <a:pt x="3881467" y="86852"/>
                  </a:lnTo>
                  <a:lnTo>
                    <a:pt x="4158714" y="463214"/>
                  </a:lnTo>
                  <a:lnTo>
                    <a:pt x="4435962" y="86852"/>
                  </a:lnTo>
                  <a:lnTo>
                    <a:pt x="4713210" y="86852"/>
                  </a:lnTo>
                  <a:lnTo>
                    <a:pt x="4990457" y="86852"/>
                  </a:lnTo>
                  <a:lnTo>
                    <a:pt x="5267705" y="86852"/>
                  </a:lnTo>
                  <a:lnTo>
                    <a:pt x="5544953" y="115803"/>
                  </a:lnTo>
                  <a:lnTo>
                    <a:pt x="5822200" y="115803"/>
                  </a:lnTo>
                  <a:lnTo>
                    <a:pt x="6099448" y="115803"/>
                  </a:lnTo>
                  <a:lnTo>
                    <a:pt x="6376696" y="0"/>
                  </a:lnTo>
                  <a:lnTo>
                    <a:pt x="6653943" y="144754"/>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9" name="tx79"/>
            <p:cNvSpPr/>
            <p:nvPr/>
          </p:nvSpPr>
          <p:spPr>
            <a:xfrm>
              <a:off x="6628451"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5" name="tx85"/>
            <p:cNvSpPr/>
            <p:nvPr/>
          </p:nvSpPr>
          <p:spPr>
            <a:xfrm>
              <a:off x="1329607" y="32590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a:t>
              </a:r>
            </a:p>
          </p:txBody>
        </p:sp>
        <p:sp>
          <p:nvSpPr>
            <p:cNvPr id="86" name="tx86"/>
            <p:cNvSpPr/>
            <p:nvPr/>
          </p:nvSpPr>
          <p:spPr>
            <a:xfrm>
              <a:off x="2715845" y="30254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35.4</a:t>
              </a:r>
            </a:p>
          </p:txBody>
        </p:sp>
        <p:sp>
          <p:nvSpPr>
            <p:cNvPr id="87" name="tx87"/>
            <p:cNvSpPr/>
            <p:nvPr/>
          </p:nvSpPr>
          <p:spPr>
            <a:xfrm>
              <a:off x="4102084" y="283193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88" name="tx88"/>
            <p:cNvSpPr/>
            <p:nvPr/>
          </p:nvSpPr>
          <p:spPr>
            <a:xfrm>
              <a:off x="5488322" y="2699755"/>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47.7</a:t>
              </a:r>
            </a:p>
          </p:txBody>
        </p:sp>
        <p:sp>
          <p:nvSpPr>
            <p:cNvPr id="89" name="tx89"/>
            <p:cNvSpPr/>
            <p:nvPr/>
          </p:nvSpPr>
          <p:spPr>
            <a:xfrm>
              <a:off x="6597312" y="26198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50.6</a:t>
              </a:r>
            </a:p>
          </p:txBody>
        </p:sp>
        <p:sp>
          <p:nvSpPr>
            <p:cNvPr id="90" name="tx90"/>
            <p:cNvSpPr/>
            <p:nvPr/>
          </p:nvSpPr>
          <p:spPr>
            <a:xfrm>
              <a:off x="6874560" y="2599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51.4</a:t>
              </a:r>
            </a:p>
          </p:txBody>
        </p:sp>
        <p:sp>
          <p:nvSpPr>
            <p:cNvPr id="91" name="tx91"/>
            <p:cNvSpPr/>
            <p:nvPr/>
          </p:nvSpPr>
          <p:spPr>
            <a:xfrm>
              <a:off x="7151808" y="25935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51.6</a:t>
              </a:r>
            </a:p>
          </p:txBody>
        </p:sp>
        <p:sp>
          <p:nvSpPr>
            <p:cNvPr id="92" name="tx92"/>
            <p:cNvSpPr/>
            <p:nvPr/>
          </p:nvSpPr>
          <p:spPr>
            <a:xfrm>
              <a:off x="7468232" y="258369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a:t>
              </a:r>
            </a:p>
          </p:txBody>
        </p:sp>
        <p:sp>
          <p:nvSpPr>
            <p:cNvPr id="93" name="tx93"/>
            <p:cNvSpPr/>
            <p:nvPr/>
          </p:nvSpPr>
          <p:spPr>
            <a:xfrm>
              <a:off x="7706303" y="25730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4" name="tx94"/>
            <p:cNvSpPr/>
            <p:nvPr/>
          </p:nvSpPr>
          <p:spPr>
            <a:xfrm>
              <a:off x="7983551" y="2519606"/>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95" name="pl95"/>
            <p:cNvSpPr/>
            <p:nvPr/>
          </p:nvSpPr>
          <p:spPr>
            <a:xfrm>
              <a:off x="1421035"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1186987"/>
            </a:xfrm>
            <a:custGeom>
              <a:avLst/>
              <a:pathLst>
                <a:path w="0" h="1186987">
                  <a:moveTo>
                    <a:pt x="0" y="118698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68784" y="384231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6" name="tx106"/>
            <p:cNvSpPr/>
            <p:nvPr/>
          </p:nvSpPr>
          <p:spPr>
            <a:xfrm>
              <a:off x="1355732" y="34872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07" name="tx107"/>
            <p:cNvSpPr/>
            <p:nvPr/>
          </p:nvSpPr>
          <p:spPr>
            <a:xfrm>
              <a:off x="2715845" y="37758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08" name="tx108"/>
            <p:cNvSpPr/>
            <p:nvPr/>
          </p:nvSpPr>
          <p:spPr>
            <a:xfrm>
              <a:off x="2715845" y="33051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09" name="tx109"/>
            <p:cNvSpPr/>
            <p:nvPr/>
          </p:nvSpPr>
          <p:spPr>
            <a:xfrm>
              <a:off x="4102084" y="37325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10" name="tx110"/>
            <p:cNvSpPr/>
            <p:nvPr/>
          </p:nvSpPr>
          <p:spPr>
            <a:xfrm>
              <a:off x="4102084" y="31645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11" name="tx111"/>
            <p:cNvSpPr/>
            <p:nvPr/>
          </p:nvSpPr>
          <p:spPr>
            <a:xfrm>
              <a:off x="5488322" y="36617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2" name="tx112"/>
            <p:cNvSpPr/>
            <p:nvPr/>
          </p:nvSpPr>
          <p:spPr>
            <a:xfrm>
              <a:off x="5488322" y="302869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3" name="tx113"/>
            <p:cNvSpPr/>
            <p:nvPr/>
          </p:nvSpPr>
          <p:spPr>
            <a:xfrm>
              <a:off x="6636489" y="354908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4" name="tx114"/>
            <p:cNvSpPr/>
            <p:nvPr/>
          </p:nvSpPr>
          <p:spPr>
            <a:xfrm>
              <a:off x="6597312" y="287682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5" name="tx115"/>
            <p:cNvSpPr/>
            <p:nvPr/>
          </p:nvSpPr>
          <p:spPr>
            <a:xfrm>
              <a:off x="6874560" y="35481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a:t>
              </a:r>
            </a:p>
          </p:txBody>
        </p:sp>
        <p:sp>
          <p:nvSpPr>
            <p:cNvPr id="116" name="tx116"/>
            <p:cNvSpPr/>
            <p:nvPr/>
          </p:nvSpPr>
          <p:spPr>
            <a:xfrm>
              <a:off x="6874560" y="28645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7" name="tx117"/>
            <p:cNvSpPr/>
            <p:nvPr/>
          </p:nvSpPr>
          <p:spPr>
            <a:xfrm>
              <a:off x="7151808" y="35457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a:t>
              </a:r>
            </a:p>
          </p:txBody>
        </p:sp>
        <p:sp>
          <p:nvSpPr>
            <p:cNvPr id="118" name="tx118"/>
            <p:cNvSpPr/>
            <p:nvPr/>
          </p:nvSpPr>
          <p:spPr>
            <a:xfrm>
              <a:off x="7151808" y="286033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19" name="tx119"/>
            <p:cNvSpPr/>
            <p:nvPr/>
          </p:nvSpPr>
          <p:spPr>
            <a:xfrm>
              <a:off x="7429055" y="35420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39.5</a:t>
              </a:r>
            </a:p>
          </p:txBody>
        </p:sp>
        <p:sp>
          <p:nvSpPr>
            <p:cNvPr id="120" name="tx120"/>
            <p:cNvSpPr/>
            <p:nvPr/>
          </p:nvSpPr>
          <p:spPr>
            <a:xfrm>
              <a:off x="7429055" y="28505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1" name="tx121"/>
            <p:cNvSpPr/>
            <p:nvPr/>
          </p:nvSpPr>
          <p:spPr>
            <a:xfrm>
              <a:off x="7706303" y="35101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a:t>
              </a:r>
            </a:p>
          </p:txBody>
        </p:sp>
        <p:sp>
          <p:nvSpPr>
            <p:cNvPr id="122" name="tx122"/>
            <p:cNvSpPr/>
            <p:nvPr/>
          </p:nvSpPr>
          <p:spPr>
            <a:xfrm>
              <a:off x="7706303" y="28133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23" name="tx123"/>
            <p:cNvSpPr/>
            <p:nvPr/>
          </p:nvSpPr>
          <p:spPr>
            <a:xfrm>
              <a:off x="7983551" y="35247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40.8</a:t>
              </a:r>
            </a:p>
          </p:txBody>
        </p:sp>
        <p:sp>
          <p:nvSpPr>
            <p:cNvPr id="124" name="tx124"/>
            <p:cNvSpPr/>
            <p:nvPr/>
          </p:nvSpPr>
          <p:spPr>
            <a:xfrm>
              <a:off x="7983551" y="28008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5258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7" name="tx127"/>
            <p:cNvSpPr/>
            <p:nvPr/>
          </p:nvSpPr>
          <p:spPr>
            <a:xfrm>
              <a:off x="733081" y="24547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8" name="tx128"/>
            <p:cNvSpPr/>
            <p:nvPr/>
          </p:nvSpPr>
          <p:spPr>
            <a:xfrm>
              <a:off x="733081" y="16568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9" name="tx129"/>
            <p:cNvSpPr/>
            <p:nvPr/>
          </p:nvSpPr>
          <p:spPr>
            <a:xfrm>
              <a:off x="655386" y="8588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50627"/>
              <a:ext cx="223686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Equatorial Guinea, 2000-2024</a:t>
              </a:r>
            </a:p>
          </p:txBody>
        </p:sp>
        <p:sp>
          <p:nvSpPr>
            <p:cNvPr id="155" name="pl155"/>
            <p:cNvSpPr/>
            <p:nvPr/>
          </p:nvSpPr>
          <p:spPr>
            <a:xfrm>
              <a:off x="25044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92071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33700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7125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288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4710561" cy="167191"/>
            </a:xfrm>
            <a:prstGeom prst="rect">
              <a:avLst/>
            </a:prstGeom>
            <a:solidFill>
              <a:srgbClr val="80BD41">
                <a:alpha val="100000"/>
              </a:srgbClr>
            </a:solidFill>
          </p:spPr>
          <p:txBody>
            <a:bodyPr/>
            <a:lstStyle/>
            <a:p/>
          </p:txBody>
        </p:sp>
        <p:sp>
          <p:nvSpPr>
            <p:cNvPr id="165" name="rc165"/>
            <p:cNvSpPr/>
            <p:nvPr/>
          </p:nvSpPr>
          <p:spPr>
            <a:xfrm>
              <a:off x="6006834" y="5889059"/>
              <a:ext cx="1407490" cy="167191"/>
            </a:xfrm>
            <a:prstGeom prst="rect">
              <a:avLst/>
            </a:prstGeom>
            <a:solidFill>
              <a:srgbClr val="1CABE2">
                <a:alpha val="100000"/>
              </a:srgbClr>
            </a:solidFill>
          </p:spPr>
          <p:txBody>
            <a:bodyPr/>
            <a:lstStyle/>
            <a:p/>
          </p:txBody>
        </p:sp>
        <p:sp>
          <p:nvSpPr>
            <p:cNvPr id="166" name="rc166"/>
            <p:cNvSpPr/>
            <p:nvPr/>
          </p:nvSpPr>
          <p:spPr>
            <a:xfrm>
              <a:off x="1296273" y="5680069"/>
              <a:ext cx="5064547" cy="167191"/>
            </a:xfrm>
            <a:prstGeom prst="rect">
              <a:avLst/>
            </a:prstGeom>
            <a:solidFill>
              <a:srgbClr val="80BD41">
                <a:alpha val="100000"/>
              </a:srgbClr>
            </a:solidFill>
          </p:spPr>
          <p:txBody>
            <a:bodyPr/>
            <a:lstStyle/>
            <a:p/>
          </p:txBody>
        </p:sp>
        <p:sp>
          <p:nvSpPr>
            <p:cNvPr id="167" name="rc167"/>
            <p:cNvSpPr/>
            <p:nvPr/>
          </p:nvSpPr>
          <p:spPr>
            <a:xfrm>
              <a:off x="6360821" y="5680069"/>
              <a:ext cx="1266136" cy="167191"/>
            </a:xfrm>
            <a:prstGeom prst="rect">
              <a:avLst/>
            </a:prstGeom>
            <a:solidFill>
              <a:srgbClr val="1CABE2">
                <a:alpha val="100000"/>
              </a:srgbClr>
            </a:solidFill>
          </p:spPr>
          <p:txBody>
            <a:bodyPr/>
            <a:lstStyle/>
            <a:p/>
          </p:txBody>
        </p:sp>
        <p:sp>
          <p:nvSpPr>
            <p:cNvPr id="168" name="rc168"/>
            <p:cNvSpPr/>
            <p:nvPr/>
          </p:nvSpPr>
          <p:spPr>
            <a:xfrm>
              <a:off x="1296273" y="5471080"/>
              <a:ext cx="4931651" cy="167191"/>
            </a:xfrm>
            <a:prstGeom prst="rect">
              <a:avLst/>
            </a:prstGeom>
            <a:solidFill>
              <a:srgbClr val="80BD41">
                <a:alpha val="100000"/>
              </a:srgbClr>
            </a:solidFill>
          </p:spPr>
          <p:txBody>
            <a:bodyPr/>
            <a:lstStyle/>
            <a:p/>
          </p:txBody>
        </p:sp>
        <p:sp>
          <p:nvSpPr>
            <p:cNvPr id="169" name="rc169"/>
            <p:cNvSpPr/>
            <p:nvPr/>
          </p:nvSpPr>
          <p:spPr>
            <a:xfrm>
              <a:off x="6227925" y="5471080"/>
              <a:ext cx="1644286" cy="167191"/>
            </a:xfrm>
            <a:prstGeom prst="rect">
              <a:avLst/>
            </a:prstGeom>
            <a:solidFill>
              <a:srgbClr val="1CABE2">
                <a:alpha val="100000"/>
              </a:srgbClr>
            </a:solidFill>
          </p:spPr>
          <p:txBody>
            <a:bodyPr/>
            <a:lstStyle/>
            <a:p/>
          </p:txBody>
        </p:sp>
        <p:sp>
          <p:nvSpPr>
            <p:cNvPr id="170" name="tx170"/>
            <p:cNvSpPr/>
            <p:nvPr/>
          </p:nvSpPr>
          <p:spPr>
            <a:xfrm>
              <a:off x="7607700"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50.6</a:t>
              </a:r>
            </a:p>
          </p:txBody>
        </p:sp>
        <p:sp>
          <p:nvSpPr>
            <p:cNvPr id="171" name="tx171"/>
            <p:cNvSpPr/>
            <p:nvPr/>
          </p:nvSpPr>
          <p:spPr>
            <a:xfrm>
              <a:off x="7830966"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52.4</a:t>
              </a:r>
            </a:p>
          </p:txBody>
        </p:sp>
        <p:sp>
          <p:nvSpPr>
            <p:cNvPr id="172" name="tx172"/>
            <p:cNvSpPr/>
            <p:nvPr/>
          </p:nvSpPr>
          <p:spPr>
            <a:xfrm>
              <a:off x="8087213" y="5511878"/>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54.4</a:t>
              </a:r>
            </a:p>
          </p:txBody>
        </p:sp>
        <p:sp>
          <p:nvSpPr>
            <p:cNvPr id="173" name="tx173"/>
            <p:cNvSpPr/>
            <p:nvPr/>
          </p:nvSpPr>
          <p:spPr>
            <a:xfrm>
              <a:off x="3591264" y="59321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74" name="tx174"/>
            <p:cNvSpPr/>
            <p:nvPr/>
          </p:nvSpPr>
          <p:spPr>
            <a:xfrm>
              <a:off x="6605086"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75" name="tx175"/>
            <p:cNvSpPr/>
            <p:nvPr/>
          </p:nvSpPr>
          <p:spPr>
            <a:xfrm>
              <a:off x="372305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41.9</a:t>
              </a:r>
            </a:p>
          </p:txBody>
        </p:sp>
        <p:sp>
          <p:nvSpPr>
            <p:cNvPr id="176" name="tx176"/>
            <p:cNvSpPr/>
            <p:nvPr/>
          </p:nvSpPr>
          <p:spPr>
            <a:xfrm>
              <a:off x="688839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177" name="tx177"/>
            <p:cNvSpPr/>
            <p:nvPr/>
          </p:nvSpPr>
          <p:spPr>
            <a:xfrm>
              <a:off x="365660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40.8</a:t>
              </a:r>
            </a:p>
          </p:txBody>
        </p:sp>
        <p:sp>
          <p:nvSpPr>
            <p:cNvPr id="178" name="tx178"/>
            <p:cNvSpPr/>
            <p:nvPr/>
          </p:nvSpPr>
          <p:spPr>
            <a:xfrm>
              <a:off x="6944575"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63487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4" name="tx184"/>
            <p:cNvSpPr/>
            <p:nvPr/>
          </p:nvSpPr>
          <p:spPr>
            <a:xfrm>
              <a:off x="605116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(75%) was lower than in 2019 (77%).
The number of children vaccinated with DTP1 increased 5% compared to in 2019.
The number of surviving infants increased approximately 7%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Equatorial Guinea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751362"/>
              <a:ext cx="3397293" cy="1114239"/>
            </a:xfrm>
            <a:custGeom>
              <a:avLst/>
              <a:pathLst>
                <a:path w="3397293" h="1114239">
                  <a:moveTo>
                    <a:pt x="0" y="1114239"/>
                  </a:moveTo>
                  <a:lnTo>
                    <a:pt x="141553" y="1057099"/>
                  </a:lnTo>
                  <a:lnTo>
                    <a:pt x="283107" y="999958"/>
                  </a:lnTo>
                  <a:lnTo>
                    <a:pt x="424661" y="942818"/>
                  </a:lnTo>
                  <a:lnTo>
                    <a:pt x="566215" y="885677"/>
                  </a:lnTo>
                  <a:lnTo>
                    <a:pt x="707769" y="857107"/>
                  </a:lnTo>
                  <a:lnTo>
                    <a:pt x="849323" y="799967"/>
                  </a:lnTo>
                  <a:lnTo>
                    <a:pt x="990877" y="742826"/>
                  </a:lnTo>
                  <a:lnTo>
                    <a:pt x="1132431" y="685686"/>
                  </a:lnTo>
                  <a:lnTo>
                    <a:pt x="1273984" y="628545"/>
                  </a:lnTo>
                  <a:lnTo>
                    <a:pt x="1415538" y="571405"/>
                  </a:lnTo>
                  <a:lnTo>
                    <a:pt x="1557092" y="571405"/>
                  </a:lnTo>
                  <a:lnTo>
                    <a:pt x="1698646" y="571405"/>
                  </a:lnTo>
                  <a:lnTo>
                    <a:pt x="1840200" y="599975"/>
                  </a:lnTo>
                  <a:lnTo>
                    <a:pt x="1981754" y="599975"/>
                  </a:lnTo>
                  <a:lnTo>
                    <a:pt x="2123308" y="971388"/>
                  </a:lnTo>
                  <a:lnTo>
                    <a:pt x="2264862" y="599975"/>
                  </a:lnTo>
                  <a:lnTo>
                    <a:pt x="2406416" y="514264"/>
                  </a:lnTo>
                  <a:lnTo>
                    <a:pt x="2547969" y="428553"/>
                  </a:lnTo>
                  <a:lnTo>
                    <a:pt x="2689523" y="342843"/>
                  </a:lnTo>
                  <a:lnTo>
                    <a:pt x="2831077" y="285702"/>
                  </a:lnTo>
                  <a:lnTo>
                    <a:pt x="2972631" y="199991"/>
                  </a:lnTo>
                  <a:lnTo>
                    <a:pt x="3114185" y="114281"/>
                  </a:lnTo>
                  <a:lnTo>
                    <a:pt x="3255739" y="0"/>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751362"/>
              <a:ext cx="3397293" cy="1114239"/>
            </a:xfrm>
            <a:custGeom>
              <a:avLst/>
              <a:pathLst>
                <a:path w="3397293" h="1114239">
                  <a:moveTo>
                    <a:pt x="0" y="1114239"/>
                  </a:moveTo>
                  <a:lnTo>
                    <a:pt x="141553" y="1057099"/>
                  </a:lnTo>
                  <a:lnTo>
                    <a:pt x="283107" y="999958"/>
                  </a:lnTo>
                  <a:lnTo>
                    <a:pt x="424661" y="942818"/>
                  </a:lnTo>
                  <a:lnTo>
                    <a:pt x="566215" y="885677"/>
                  </a:lnTo>
                  <a:lnTo>
                    <a:pt x="707769" y="857107"/>
                  </a:lnTo>
                  <a:lnTo>
                    <a:pt x="849323" y="799967"/>
                  </a:lnTo>
                  <a:lnTo>
                    <a:pt x="990877" y="742826"/>
                  </a:lnTo>
                  <a:lnTo>
                    <a:pt x="1132431" y="685686"/>
                  </a:lnTo>
                  <a:lnTo>
                    <a:pt x="1273984" y="628545"/>
                  </a:lnTo>
                  <a:lnTo>
                    <a:pt x="1415538" y="571405"/>
                  </a:lnTo>
                  <a:lnTo>
                    <a:pt x="1557092" y="571405"/>
                  </a:lnTo>
                  <a:lnTo>
                    <a:pt x="1698646" y="571405"/>
                  </a:lnTo>
                  <a:lnTo>
                    <a:pt x="1840200" y="599975"/>
                  </a:lnTo>
                  <a:lnTo>
                    <a:pt x="1981754" y="599975"/>
                  </a:lnTo>
                  <a:lnTo>
                    <a:pt x="2123308" y="971388"/>
                  </a:lnTo>
                  <a:lnTo>
                    <a:pt x="2264862" y="599975"/>
                  </a:lnTo>
                  <a:lnTo>
                    <a:pt x="2406416" y="514264"/>
                  </a:lnTo>
                  <a:lnTo>
                    <a:pt x="2547969" y="428553"/>
                  </a:lnTo>
                  <a:lnTo>
                    <a:pt x="2689523" y="342843"/>
                  </a:lnTo>
                  <a:lnTo>
                    <a:pt x="2831077" y="285702"/>
                  </a:lnTo>
                  <a:lnTo>
                    <a:pt x="2972631" y="199991"/>
                  </a:lnTo>
                  <a:lnTo>
                    <a:pt x="3114185" y="114281"/>
                  </a:lnTo>
                  <a:lnTo>
                    <a:pt x="3255739" y="0"/>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14206"/>
            </a:xfrm>
            <a:custGeom>
              <a:avLst/>
              <a:pathLst>
                <a:path w="0" h="1914206">
                  <a:moveTo>
                    <a:pt x="0" y="0"/>
                  </a:moveTo>
                  <a:lnTo>
                    <a:pt x="0" y="191420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657074"/>
            </a:xfrm>
            <a:custGeom>
              <a:avLst/>
              <a:pathLst>
                <a:path w="0" h="1657074">
                  <a:moveTo>
                    <a:pt x="0" y="0"/>
                  </a:moveTo>
                  <a:lnTo>
                    <a:pt x="0" y="165707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371372"/>
            </a:xfrm>
            <a:custGeom>
              <a:avLst/>
              <a:pathLst>
                <a:path w="0" h="1371372">
                  <a:moveTo>
                    <a:pt x="0" y="0"/>
                  </a:moveTo>
                  <a:lnTo>
                    <a:pt x="0" y="137137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71355"/>
            </a:xfrm>
            <a:custGeom>
              <a:avLst/>
              <a:pathLst>
                <a:path w="0" h="1771355">
                  <a:moveTo>
                    <a:pt x="0" y="0"/>
                  </a:moveTo>
                  <a:lnTo>
                    <a:pt x="0" y="177135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0"/>
            </a:xfrm>
            <a:custGeom>
              <a:avLst/>
              <a:pathLst>
                <a:path w="0" h="1142810">
                  <a:moveTo>
                    <a:pt x="0" y="0"/>
                  </a:moveTo>
                  <a:lnTo>
                    <a:pt x="0" y="11428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32" name="pl32"/>
            <p:cNvSpPr/>
            <p:nvPr/>
          </p:nvSpPr>
          <p:spPr>
            <a:xfrm>
              <a:off x="1120965" y="1751362"/>
              <a:ext cx="3397293" cy="1114239"/>
            </a:xfrm>
            <a:custGeom>
              <a:avLst/>
              <a:pathLst>
                <a:path w="3397293" h="1114239">
                  <a:moveTo>
                    <a:pt x="0" y="1114239"/>
                  </a:moveTo>
                  <a:lnTo>
                    <a:pt x="141553" y="1057099"/>
                  </a:lnTo>
                  <a:lnTo>
                    <a:pt x="283107" y="999958"/>
                  </a:lnTo>
                  <a:lnTo>
                    <a:pt x="424661" y="942818"/>
                  </a:lnTo>
                  <a:lnTo>
                    <a:pt x="566215" y="885677"/>
                  </a:lnTo>
                  <a:lnTo>
                    <a:pt x="707769" y="857107"/>
                  </a:lnTo>
                  <a:lnTo>
                    <a:pt x="849323" y="799967"/>
                  </a:lnTo>
                  <a:lnTo>
                    <a:pt x="990877" y="742826"/>
                  </a:lnTo>
                  <a:lnTo>
                    <a:pt x="1132431" y="685686"/>
                  </a:lnTo>
                  <a:lnTo>
                    <a:pt x="1273984" y="628545"/>
                  </a:lnTo>
                  <a:lnTo>
                    <a:pt x="1415538" y="571405"/>
                  </a:lnTo>
                  <a:lnTo>
                    <a:pt x="1557092" y="571405"/>
                  </a:lnTo>
                  <a:lnTo>
                    <a:pt x="1698646" y="571405"/>
                  </a:lnTo>
                  <a:lnTo>
                    <a:pt x="1840200" y="599975"/>
                  </a:lnTo>
                  <a:lnTo>
                    <a:pt x="1981754" y="599975"/>
                  </a:lnTo>
                  <a:lnTo>
                    <a:pt x="2123308" y="971388"/>
                  </a:lnTo>
                  <a:lnTo>
                    <a:pt x="2264862" y="599975"/>
                  </a:lnTo>
                  <a:lnTo>
                    <a:pt x="2406416" y="514264"/>
                  </a:lnTo>
                  <a:lnTo>
                    <a:pt x="2547969" y="428553"/>
                  </a:lnTo>
                  <a:lnTo>
                    <a:pt x="2689523" y="342843"/>
                  </a:lnTo>
                  <a:lnTo>
                    <a:pt x="2831077" y="285702"/>
                  </a:lnTo>
                  <a:lnTo>
                    <a:pt x="2972631" y="199991"/>
                  </a:lnTo>
                  <a:lnTo>
                    <a:pt x="3114185" y="114281"/>
                  </a:lnTo>
                  <a:lnTo>
                    <a:pt x="3255739" y="0"/>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34" name="tx34"/>
            <p:cNvSpPr/>
            <p:nvPr/>
          </p:nvSpPr>
          <p:spPr>
            <a:xfrm>
              <a:off x="176844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5" name="tx35"/>
            <p:cNvSpPr/>
            <p:nvPr/>
          </p:nvSpPr>
          <p:spPr>
            <a:xfrm>
              <a:off x="2476214"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8" name="tx38"/>
            <p:cNvSpPr/>
            <p:nvPr/>
          </p:nvSpPr>
          <p:spPr>
            <a:xfrm>
              <a:off x="431641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408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033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10" y="4803947"/>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Equatorial Guinea</a:t>
              </a:r>
            </a:p>
          </p:txBody>
        </p:sp>
        <p:sp>
          <p:nvSpPr>
            <p:cNvPr id="60" name="tx60"/>
            <p:cNvSpPr/>
            <p:nvPr/>
          </p:nvSpPr>
          <p:spPr>
            <a:xfrm>
              <a:off x="31079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7044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231094" y="471005"/>
              <a:ext cx="317703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Equatorial Guinea, 2000-2024</a:t>
              </a:r>
            </a:p>
          </p:txBody>
        </p:sp>
        <p:sp>
          <p:nvSpPr>
            <p:cNvPr id="63" name="pl63"/>
            <p:cNvSpPr/>
            <p:nvPr/>
          </p:nvSpPr>
          <p:spPr>
            <a:xfrm>
              <a:off x="5267799" y="37544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433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323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198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087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9767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421217"/>
              <a:ext cx="3397293" cy="2166577"/>
            </a:xfrm>
            <a:custGeom>
              <a:avLst/>
              <a:pathLst>
                <a:path w="3397293" h="2166577">
                  <a:moveTo>
                    <a:pt x="0" y="2166577"/>
                  </a:moveTo>
                  <a:lnTo>
                    <a:pt x="141553" y="2055470"/>
                  </a:lnTo>
                  <a:lnTo>
                    <a:pt x="283107" y="1944364"/>
                  </a:lnTo>
                  <a:lnTo>
                    <a:pt x="424661" y="1833257"/>
                  </a:lnTo>
                  <a:lnTo>
                    <a:pt x="566215" y="1722151"/>
                  </a:lnTo>
                  <a:lnTo>
                    <a:pt x="707769" y="1666597"/>
                  </a:lnTo>
                  <a:lnTo>
                    <a:pt x="849323" y="1555491"/>
                  </a:lnTo>
                  <a:lnTo>
                    <a:pt x="990877" y="1444384"/>
                  </a:lnTo>
                  <a:lnTo>
                    <a:pt x="1132431" y="1333278"/>
                  </a:lnTo>
                  <a:lnTo>
                    <a:pt x="1273984" y="1222171"/>
                  </a:lnTo>
                  <a:lnTo>
                    <a:pt x="1415538" y="1111065"/>
                  </a:lnTo>
                  <a:lnTo>
                    <a:pt x="1557092" y="1111065"/>
                  </a:lnTo>
                  <a:lnTo>
                    <a:pt x="1698646" y="1111065"/>
                  </a:lnTo>
                  <a:lnTo>
                    <a:pt x="1840200" y="1166618"/>
                  </a:lnTo>
                  <a:lnTo>
                    <a:pt x="1981754" y="1166618"/>
                  </a:lnTo>
                  <a:lnTo>
                    <a:pt x="2123308" y="1888811"/>
                  </a:lnTo>
                  <a:lnTo>
                    <a:pt x="2264862" y="1166618"/>
                  </a:lnTo>
                  <a:lnTo>
                    <a:pt x="2406416" y="999958"/>
                  </a:lnTo>
                  <a:lnTo>
                    <a:pt x="2547969" y="833298"/>
                  </a:lnTo>
                  <a:lnTo>
                    <a:pt x="2689523" y="666639"/>
                  </a:lnTo>
                  <a:lnTo>
                    <a:pt x="2831077" y="555532"/>
                  </a:lnTo>
                  <a:lnTo>
                    <a:pt x="2972631" y="388872"/>
                  </a:lnTo>
                  <a:lnTo>
                    <a:pt x="3114185" y="222213"/>
                  </a:lnTo>
                  <a:lnTo>
                    <a:pt x="3255739" y="0"/>
                  </a:lnTo>
                  <a:lnTo>
                    <a:pt x="3397293" y="333319"/>
                  </a:lnTo>
                </a:path>
              </a:pathLst>
            </a:custGeom>
            <a:ln w="27101" cap="flat">
              <a:solidFill>
                <a:srgbClr val="0058AB">
                  <a:alpha val="100000"/>
                </a:srgbClr>
              </a:solidFill>
              <a:prstDash val="solid"/>
              <a:round/>
            </a:ln>
          </p:spPr>
          <p:txBody>
            <a:bodyPr/>
            <a:lstStyle/>
            <a:p/>
          </p:txBody>
        </p:sp>
        <p:sp>
          <p:nvSpPr>
            <p:cNvPr id="77" name="pl77"/>
            <p:cNvSpPr/>
            <p:nvPr/>
          </p:nvSpPr>
          <p:spPr>
            <a:xfrm>
              <a:off x="5437664" y="2087856"/>
              <a:ext cx="3397293" cy="777745"/>
            </a:xfrm>
            <a:custGeom>
              <a:avLst/>
              <a:pathLst>
                <a:path w="3397293" h="777745">
                  <a:moveTo>
                    <a:pt x="0" y="777745"/>
                  </a:moveTo>
                  <a:lnTo>
                    <a:pt x="141553" y="777745"/>
                  </a:lnTo>
                  <a:lnTo>
                    <a:pt x="283107" y="777745"/>
                  </a:lnTo>
                  <a:lnTo>
                    <a:pt x="424661" y="666639"/>
                  </a:lnTo>
                  <a:lnTo>
                    <a:pt x="566215" y="555532"/>
                  </a:lnTo>
                  <a:lnTo>
                    <a:pt x="707769" y="499979"/>
                  </a:lnTo>
                  <a:lnTo>
                    <a:pt x="849323" y="444426"/>
                  </a:lnTo>
                  <a:lnTo>
                    <a:pt x="990877" y="444426"/>
                  </a:lnTo>
                  <a:lnTo>
                    <a:pt x="1132431" y="277766"/>
                  </a:lnTo>
                  <a:lnTo>
                    <a:pt x="1273984" y="166659"/>
                  </a:lnTo>
                  <a:lnTo>
                    <a:pt x="1415538" y="166659"/>
                  </a:lnTo>
                  <a:lnTo>
                    <a:pt x="1557092" y="111106"/>
                  </a:lnTo>
                  <a:lnTo>
                    <a:pt x="1698646" y="111106"/>
                  </a:lnTo>
                  <a:lnTo>
                    <a:pt x="1840200" y="166659"/>
                  </a:lnTo>
                  <a:lnTo>
                    <a:pt x="1981754" y="111106"/>
                  </a:lnTo>
                  <a:lnTo>
                    <a:pt x="2123308" y="55553"/>
                  </a:lnTo>
                  <a:lnTo>
                    <a:pt x="2264862" y="0"/>
                  </a:lnTo>
                  <a:lnTo>
                    <a:pt x="2406416" y="0"/>
                  </a:lnTo>
                  <a:lnTo>
                    <a:pt x="2547969" y="0"/>
                  </a:lnTo>
                  <a:lnTo>
                    <a:pt x="2689523" y="0"/>
                  </a:lnTo>
                  <a:lnTo>
                    <a:pt x="2831077" y="166659"/>
                  </a:lnTo>
                  <a:lnTo>
                    <a:pt x="2972631" y="222213"/>
                  </a:lnTo>
                  <a:lnTo>
                    <a:pt x="3114185" y="55553"/>
                  </a:lnTo>
                  <a:lnTo>
                    <a:pt x="3255739" y="111106"/>
                  </a:lnTo>
                  <a:lnTo>
                    <a:pt x="3397293" y="55553"/>
                  </a:lnTo>
                </a:path>
              </a:pathLst>
            </a:custGeom>
            <a:ln w="27101" cap="flat">
              <a:solidFill>
                <a:srgbClr val="80BD41">
                  <a:alpha val="100000"/>
                </a:srgbClr>
              </a:solidFill>
              <a:prstDash val="solid"/>
              <a:round/>
            </a:ln>
          </p:spPr>
          <p:txBody>
            <a:bodyPr/>
            <a:lstStyle/>
            <a:p/>
          </p:txBody>
        </p:sp>
        <p:sp>
          <p:nvSpPr>
            <p:cNvPr id="78" name="pl78"/>
            <p:cNvSpPr/>
            <p:nvPr/>
          </p:nvSpPr>
          <p:spPr>
            <a:xfrm>
              <a:off x="5437664" y="2087856"/>
              <a:ext cx="3397293" cy="1777704"/>
            </a:xfrm>
            <a:custGeom>
              <a:avLst/>
              <a:pathLst>
                <a:path w="3397293" h="1777704">
                  <a:moveTo>
                    <a:pt x="0" y="1722151"/>
                  </a:moveTo>
                  <a:lnTo>
                    <a:pt x="141553" y="1777704"/>
                  </a:lnTo>
                  <a:lnTo>
                    <a:pt x="283107" y="1666597"/>
                  </a:lnTo>
                  <a:lnTo>
                    <a:pt x="424661" y="1444384"/>
                  </a:lnTo>
                  <a:lnTo>
                    <a:pt x="566215" y="1166618"/>
                  </a:lnTo>
                  <a:lnTo>
                    <a:pt x="707769" y="944405"/>
                  </a:lnTo>
                  <a:lnTo>
                    <a:pt x="849323" y="777745"/>
                  </a:lnTo>
                  <a:lnTo>
                    <a:pt x="990877" y="666639"/>
                  </a:lnTo>
                  <a:lnTo>
                    <a:pt x="1132431" y="388872"/>
                  </a:lnTo>
                  <a:lnTo>
                    <a:pt x="1273984" y="111106"/>
                  </a:lnTo>
                  <a:lnTo>
                    <a:pt x="1415538" y="333319"/>
                  </a:lnTo>
                  <a:lnTo>
                    <a:pt x="1557092" y="388872"/>
                  </a:lnTo>
                  <a:lnTo>
                    <a:pt x="1698646" y="666639"/>
                  </a:lnTo>
                  <a:lnTo>
                    <a:pt x="1840200" y="666639"/>
                  </a:lnTo>
                  <a:lnTo>
                    <a:pt x="1981754" y="499979"/>
                  </a:lnTo>
                  <a:lnTo>
                    <a:pt x="2123308" y="555532"/>
                  </a:lnTo>
                  <a:lnTo>
                    <a:pt x="2264862" y="277766"/>
                  </a:lnTo>
                  <a:lnTo>
                    <a:pt x="2406416" y="222213"/>
                  </a:lnTo>
                  <a:lnTo>
                    <a:pt x="2547969" y="111106"/>
                  </a:lnTo>
                  <a:lnTo>
                    <a:pt x="2689523" y="0"/>
                  </a:lnTo>
                  <a:lnTo>
                    <a:pt x="2831077" y="166659"/>
                  </a:lnTo>
                  <a:lnTo>
                    <a:pt x="2972631" y="166659"/>
                  </a:lnTo>
                  <a:lnTo>
                    <a:pt x="3114185" y="166659"/>
                  </a:lnTo>
                  <a:lnTo>
                    <a:pt x="3255739" y="55553"/>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08785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421217"/>
              <a:ext cx="3397293" cy="2166577"/>
            </a:xfrm>
            <a:custGeom>
              <a:avLst/>
              <a:pathLst>
                <a:path w="3397293" h="2166577">
                  <a:moveTo>
                    <a:pt x="0" y="2166577"/>
                  </a:moveTo>
                  <a:lnTo>
                    <a:pt x="141553" y="2055470"/>
                  </a:lnTo>
                  <a:lnTo>
                    <a:pt x="283107" y="1944364"/>
                  </a:lnTo>
                  <a:lnTo>
                    <a:pt x="424661" y="1833257"/>
                  </a:lnTo>
                  <a:lnTo>
                    <a:pt x="566215" y="1722151"/>
                  </a:lnTo>
                  <a:lnTo>
                    <a:pt x="707769" y="1666597"/>
                  </a:lnTo>
                  <a:lnTo>
                    <a:pt x="849323" y="1555491"/>
                  </a:lnTo>
                  <a:lnTo>
                    <a:pt x="990877" y="1444384"/>
                  </a:lnTo>
                  <a:lnTo>
                    <a:pt x="1132431" y="1333278"/>
                  </a:lnTo>
                  <a:lnTo>
                    <a:pt x="1273984" y="1222171"/>
                  </a:lnTo>
                  <a:lnTo>
                    <a:pt x="1415538" y="1111065"/>
                  </a:lnTo>
                  <a:lnTo>
                    <a:pt x="1557092" y="1111065"/>
                  </a:lnTo>
                  <a:lnTo>
                    <a:pt x="1698646" y="1111065"/>
                  </a:lnTo>
                  <a:lnTo>
                    <a:pt x="1840200" y="1166618"/>
                  </a:lnTo>
                  <a:lnTo>
                    <a:pt x="1981754" y="1166618"/>
                  </a:lnTo>
                  <a:lnTo>
                    <a:pt x="2123308" y="1888811"/>
                  </a:lnTo>
                  <a:lnTo>
                    <a:pt x="2264862" y="1166618"/>
                  </a:lnTo>
                  <a:lnTo>
                    <a:pt x="2406416" y="999958"/>
                  </a:lnTo>
                  <a:lnTo>
                    <a:pt x="2547969" y="833298"/>
                  </a:lnTo>
                  <a:lnTo>
                    <a:pt x="2689523" y="666639"/>
                  </a:lnTo>
                  <a:lnTo>
                    <a:pt x="2831077" y="555532"/>
                  </a:lnTo>
                  <a:lnTo>
                    <a:pt x="2972631" y="388872"/>
                  </a:lnTo>
                  <a:lnTo>
                    <a:pt x="3114185" y="222213"/>
                  </a:lnTo>
                  <a:lnTo>
                    <a:pt x="3255739" y="0"/>
                  </a:lnTo>
                  <a:lnTo>
                    <a:pt x="3397293" y="333319"/>
                  </a:lnTo>
                </a:path>
              </a:pathLst>
            </a:custGeom>
            <a:ln w="43362" cap="flat">
              <a:solidFill>
                <a:srgbClr val="000000">
                  <a:alpha val="100000"/>
                </a:srgbClr>
              </a:solidFill>
              <a:prstDash val="solid"/>
              <a:round/>
            </a:ln>
          </p:spPr>
          <p:txBody>
            <a:bodyPr/>
            <a:lstStyle/>
            <a:p/>
          </p:txBody>
        </p:sp>
        <p:sp>
          <p:nvSpPr>
            <p:cNvPr id="81" name="pl81"/>
            <p:cNvSpPr/>
            <p:nvPr/>
          </p:nvSpPr>
          <p:spPr>
            <a:xfrm>
              <a:off x="5437664" y="1443438"/>
              <a:ext cx="0" cy="2144356"/>
            </a:xfrm>
            <a:custGeom>
              <a:avLst/>
              <a:pathLst>
                <a:path w="0" h="2144356">
                  <a:moveTo>
                    <a:pt x="0" y="2144356"/>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443438"/>
              <a:ext cx="0" cy="1644376"/>
            </a:xfrm>
            <a:custGeom>
              <a:avLst/>
              <a:pathLst>
                <a:path w="0" h="1644376">
                  <a:moveTo>
                    <a:pt x="0" y="164437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443438"/>
              <a:ext cx="0" cy="1088844"/>
            </a:xfrm>
            <a:custGeom>
              <a:avLst/>
              <a:pathLst>
                <a:path w="0" h="1088844">
                  <a:moveTo>
                    <a:pt x="0" y="108884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443438"/>
              <a:ext cx="0" cy="1866589"/>
            </a:xfrm>
            <a:custGeom>
              <a:avLst/>
              <a:pathLst>
                <a:path w="0" h="1866589">
                  <a:moveTo>
                    <a:pt x="0" y="186658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443438"/>
              <a:ext cx="0" cy="644417"/>
            </a:xfrm>
            <a:custGeom>
              <a:avLst/>
              <a:pathLst>
                <a:path w="0" h="644417">
                  <a:moveTo>
                    <a:pt x="0" y="64441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421217"/>
              <a:ext cx="0" cy="22221"/>
            </a:xfrm>
            <a:custGeom>
              <a:avLst/>
              <a:pathLst>
                <a:path w="0" h="22221">
                  <a:moveTo>
                    <a:pt x="0" y="0"/>
                  </a:moveTo>
                  <a:lnTo>
                    <a:pt x="0" y="22221"/>
                  </a:lnTo>
                </a:path>
              </a:pathLst>
            </a:custGeom>
            <a:ln w="13550" cap="flat">
              <a:solidFill>
                <a:srgbClr val="0058AB">
                  <a:alpha val="100000"/>
                </a:srgbClr>
              </a:solidFill>
              <a:prstDash val="dot"/>
              <a:round/>
            </a:ln>
          </p:spPr>
          <p:txBody>
            <a:bodyPr/>
            <a:lstStyle/>
            <a:p/>
          </p:txBody>
        </p:sp>
        <p:sp>
          <p:nvSpPr>
            <p:cNvPr id="87" name="pl87"/>
            <p:cNvSpPr/>
            <p:nvPr/>
          </p:nvSpPr>
          <p:spPr>
            <a:xfrm>
              <a:off x="8834957" y="1443438"/>
              <a:ext cx="0" cy="311098"/>
            </a:xfrm>
            <a:custGeom>
              <a:avLst/>
              <a:pathLst>
                <a:path w="0" h="311098">
                  <a:moveTo>
                    <a:pt x="0" y="3110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421217"/>
              <a:ext cx="3397293" cy="2166577"/>
            </a:xfrm>
            <a:custGeom>
              <a:avLst/>
              <a:pathLst>
                <a:path w="3397293" h="2166577">
                  <a:moveTo>
                    <a:pt x="0" y="2166577"/>
                  </a:moveTo>
                  <a:lnTo>
                    <a:pt x="141553" y="2055470"/>
                  </a:lnTo>
                  <a:lnTo>
                    <a:pt x="283107" y="1944364"/>
                  </a:lnTo>
                  <a:lnTo>
                    <a:pt x="424661" y="1833257"/>
                  </a:lnTo>
                  <a:lnTo>
                    <a:pt x="566215" y="1722151"/>
                  </a:lnTo>
                  <a:lnTo>
                    <a:pt x="707769" y="1666597"/>
                  </a:lnTo>
                  <a:lnTo>
                    <a:pt x="849323" y="1555491"/>
                  </a:lnTo>
                  <a:lnTo>
                    <a:pt x="990877" y="1444384"/>
                  </a:lnTo>
                  <a:lnTo>
                    <a:pt x="1132431" y="1333278"/>
                  </a:lnTo>
                  <a:lnTo>
                    <a:pt x="1273984" y="1222171"/>
                  </a:lnTo>
                  <a:lnTo>
                    <a:pt x="1415538" y="1111065"/>
                  </a:lnTo>
                  <a:lnTo>
                    <a:pt x="1557092" y="1111065"/>
                  </a:lnTo>
                  <a:lnTo>
                    <a:pt x="1698646" y="1111065"/>
                  </a:lnTo>
                  <a:lnTo>
                    <a:pt x="1840200" y="1166618"/>
                  </a:lnTo>
                  <a:lnTo>
                    <a:pt x="1981754" y="1166618"/>
                  </a:lnTo>
                  <a:lnTo>
                    <a:pt x="2123308" y="1888811"/>
                  </a:lnTo>
                  <a:lnTo>
                    <a:pt x="2264862" y="1166618"/>
                  </a:lnTo>
                  <a:lnTo>
                    <a:pt x="2406416" y="999958"/>
                  </a:lnTo>
                  <a:lnTo>
                    <a:pt x="2547969" y="833298"/>
                  </a:lnTo>
                  <a:lnTo>
                    <a:pt x="2689523" y="666639"/>
                  </a:lnTo>
                  <a:lnTo>
                    <a:pt x="2831077" y="555532"/>
                  </a:lnTo>
                  <a:lnTo>
                    <a:pt x="2972631" y="388872"/>
                  </a:lnTo>
                  <a:lnTo>
                    <a:pt x="3114185" y="222213"/>
                  </a:lnTo>
                  <a:lnTo>
                    <a:pt x="3255739" y="0"/>
                  </a:lnTo>
                  <a:lnTo>
                    <a:pt x="3397293" y="333319"/>
                  </a:lnTo>
                </a:path>
              </a:pathLst>
            </a:custGeom>
            <a:ln w="27101" cap="flat">
              <a:solidFill>
                <a:srgbClr val="0058AB">
                  <a:alpha val="100000"/>
                </a:srgbClr>
              </a:solidFill>
              <a:prstDash val="solid"/>
              <a:round/>
            </a:ln>
          </p:spPr>
          <p:txBody>
            <a:bodyPr/>
            <a:lstStyle/>
            <a:p/>
          </p:txBody>
        </p:sp>
        <p:sp>
          <p:nvSpPr>
            <p:cNvPr id="89" name="tx89"/>
            <p:cNvSpPr/>
            <p:nvPr/>
          </p:nvSpPr>
          <p:spPr>
            <a:xfrm>
              <a:off x="5359324" y="138210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90" name="tx90"/>
            <p:cNvSpPr/>
            <p:nvPr/>
          </p:nvSpPr>
          <p:spPr>
            <a:xfrm>
              <a:off x="6067093" y="138077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1" name="tx91"/>
            <p:cNvSpPr/>
            <p:nvPr/>
          </p:nvSpPr>
          <p:spPr>
            <a:xfrm>
              <a:off x="6805008" y="138077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7482632" y="138210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3" name="tx93"/>
            <p:cNvSpPr/>
            <p:nvPr/>
          </p:nvSpPr>
          <p:spPr>
            <a:xfrm>
              <a:off x="8097042" y="13807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33113" y="13821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8804812" y="13807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902429" y="21042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0474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1468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0357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9246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806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806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1575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92004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947709" y="4803947"/>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Equatorial Guinea</a:t>
              </a:r>
            </a:p>
          </p:txBody>
        </p:sp>
        <p:sp>
          <p:nvSpPr>
            <p:cNvPr id="114" name="tx114"/>
            <p:cNvSpPr/>
            <p:nvPr/>
          </p:nvSpPr>
          <p:spPr>
            <a:xfrm>
              <a:off x="742469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187148"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683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1706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0729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9752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194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217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0240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9263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321564" cy="149993"/>
            </a:xfrm>
            <a:prstGeom prst="rect">
              <a:avLst/>
            </a:prstGeom>
            <a:solidFill>
              <a:srgbClr val="1CABE2">
                <a:alpha val="80000"/>
              </a:srgbClr>
            </a:solidFill>
          </p:spPr>
          <p:txBody>
            <a:bodyPr/>
            <a:lstStyle/>
            <a:p/>
          </p:txBody>
        </p:sp>
        <p:sp>
          <p:nvSpPr>
            <p:cNvPr id="130" name="rc130"/>
            <p:cNvSpPr/>
            <p:nvPr/>
          </p:nvSpPr>
          <p:spPr>
            <a:xfrm>
              <a:off x="1317178" y="5637654"/>
              <a:ext cx="5183762" cy="149993"/>
            </a:xfrm>
            <a:prstGeom prst="rect">
              <a:avLst/>
            </a:prstGeom>
            <a:solidFill>
              <a:srgbClr val="1CABE2">
                <a:alpha val="80000"/>
              </a:srgbClr>
            </a:solidFill>
          </p:spPr>
          <p:txBody>
            <a:bodyPr/>
            <a:lstStyle/>
            <a:p/>
          </p:txBody>
        </p:sp>
        <p:sp>
          <p:nvSpPr>
            <p:cNvPr id="131" name="rc131"/>
            <p:cNvSpPr/>
            <p:nvPr/>
          </p:nvSpPr>
          <p:spPr>
            <a:xfrm>
              <a:off x="1317178" y="5450161"/>
              <a:ext cx="6626084"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86988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7" name="tx137"/>
            <p:cNvSpPr/>
            <p:nvPr/>
          </p:nvSpPr>
          <p:spPr>
            <a:xfrm>
              <a:off x="469448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659678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39" name="tx139"/>
            <p:cNvSpPr/>
            <p:nvPr/>
          </p:nvSpPr>
          <p:spPr>
            <a:xfrm>
              <a:off x="849908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Equatorial Guinea (68%) was 17 percentage points lower than the global average (85%) and 4 percentage points lower than the average across all WCAR countries (72%).
National DTP3 coverage was 6 percentage points higher than in 2019 (62%).
This equates to 17,000 un- and undervaccinated children in 2024 compared to 19,000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Equatorial Guinea ranked number 7 out of 24 countries for lowest DTP3 coverage (based on tied ranks).
Equatorial Guinea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97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457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18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979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327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588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849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109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66510"/>
              <a:ext cx="249522" cy="240174"/>
            </a:xfrm>
            <a:prstGeom prst="rect">
              <a:avLst/>
            </a:prstGeom>
            <a:solidFill>
              <a:srgbClr val="80BD41">
                <a:alpha val="100000"/>
              </a:srgbClr>
            </a:solidFill>
          </p:spPr>
          <p:txBody>
            <a:bodyPr/>
            <a:lstStyle/>
            <a:p/>
          </p:txBody>
        </p:sp>
        <p:sp>
          <p:nvSpPr>
            <p:cNvPr id="25" name="rc25"/>
            <p:cNvSpPr/>
            <p:nvPr/>
          </p:nvSpPr>
          <p:spPr>
            <a:xfrm>
              <a:off x="1296273" y="3320213"/>
              <a:ext cx="249522" cy="446296"/>
            </a:xfrm>
            <a:prstGeom prst="rect">
              <a:avLst/>
            </a:prstGeom>
            <a:solidFill>
              <a:srgbClr val="1CABE2">
                <a:alpha val="100000"/>
              </a:srgbClr>
            </a:solidFill>
          </p:spPr>
          <p:txBody>
            <a:bodyPr/>
            <a:lstStyle/>
            <a:p/>
          </p:txBody>
        </p:sp>
        <p:sp>
          <p:nvSpPr>
            <p:cNvPr id="26" name="rc26"/>
            <p:cNvSpPr/>
            <p:nvPr/>
          </p:nvSpPr>
          <p:spPr>
            <a:xfrm>
              <a:off x="1573521" y="3737875"/>
              <a:ext cx="249522" cy="268809"/>
            </a:xfrm>
            <a:prstGeom prst="rect">
              <a:avLst/>
            </a:prstGeom>
            <a:solidFill>
              <a:srgbClr val="80BD41">
                <a:alpha val="100000"/>
              </a:srgbClr>
            </a:solidFill>
          </p:spPr>
          <p:txBody>
            <a:bodyPr/>
            <a:lstStyle/>
            <a:p/>
          </p:txBody>
        </p:sp>
        <p:sp>
          <p:nvSpPr>
            <p:cNvPr id="27" name="rc27"/>
            <p:cNvSpPr/>
            <p:nvPr/>
          </p:nvSpPr>
          <p:spPr>
            <a:xfrm>
              <a:off x="1573521" y="3280227"/>
              <a:ext cx="249522" cy="457647"/>
            </a:xfrm>
            <a:prstGeom prst="rect">
              <a:avLst/>
            </a:prstGeom>
            <a:solidFill>
              <a:srgbClr val="1CABE2">
                <a:alpha val="100000"/>
              </a:srgbClr>
            </a:solidFill>
          </p:spPr>
          <p:txBody>
            <a:bodyPr/>
            <a:lstStyle/>
            <a:p/>
          </p:txBody>
        </p:sp>
        <p:sp>
          <p:nvSpPr>
            <p:cNvPr id="28" name="rc28"/>
            <p:cNvSpPr/>
            <p:nvPr/>
          </p:nvSpPr>
          <p:spPr>
            <a:xfrm>
              <a:off x="1850769" y="3706660"/>
              <a:ext cx="249522" cy="300024"/>
            </a:xfrm>
            <a:prstGeom prst="rect">
              <a:avLst/>
            </a:prstGeom>
            <a:solidFill>
              <a:srgbClr val="80BD41">
                <a:alpha val="100000"/>
              </a:srgbClr>
            </a:solidFill>
          </p:spPr>
          <p:txBody>
            <a:bodyPr/>
            <a:lstStyle/>
            <a:p/>
          </p:txBody>
        </p:sp>
        <p:sp>
          <p:nvSpPr>
            <p:cNvPr id="29" name="rc29"/>
            <p:cNvSpPr/>
            <p:nvPr/>
          </p:nvSpPr>
          <p:spPr>
            <a:xfrm>
              <a:off x="1850769" y="3237145"/>
              <a:ext cx="249522" cy="469514"/>
            </a:xfrm>
            <a:prstGeom prst="rect">
              <a:avLst/>
            </a:prstGeom>
            <a:solidFill>
              <a:srgbClr val="1CABE2">
                <a:alpha val="100000"/>
              </a:srgbClr>
            </a:solidFill>
          </p:spPr>
          <p:txBody>
            <a:bodyPr/>
            <a:lstStyle/>
            <a:p/>
          </p:txBody>
        </p:sp>
        <p:sp>
          <p:nvSpPr>
            <p:cNvPr id="30" name="rc30"/>
            <p:cNvSpPr/>
            <p:nvPr/>
          </p:nvSpPr>
          <p:spPr>
            <a:xfrm>
              <a:off x="2128016" y="3672349"/>
              <a:ext cx="249522" cy="334335"/>
            </a:xfrm>
            <a:prstGeom prst="rect">
              <a:avLst/>
            </a:prstGeom>
            <a:solidFill>
              <a:srgbClr val="80BD41">
                <a:alpha val="100000"/>
              </a:srgbClr>
            </a:solidFill>
          </p:spPr>
          <p:txBody>
            <a:bodyPr/>
            <a:lstStyle/>
            <a:p/>
          </p:txBody>
        </p:sp>
        <p:sp>
          <p:nvSpPr>
            <p:cNvPr id="31" name="rc31"/>
            <p:cNvSpPr/>
            <p:nvPr/>
          </p:nvSpPr>
          <p:spPr>
            <a:xfrm>
              <a:off x="2128016" y="3191226"/>
              <a:ext cx="249522" cy="481123"/>
            </a:xfrm>
            <a:prstGeom prst="rect">
              <a:avLst/>
            </a:prstGeom>
            <a:solidFill>
              <a:srgbClr val="1CABE2">
                <a:alpha val="100000"/>
              </a:srgbClr>
            </a:solidFill>
          </p:spPr>
          <p:txBody>
            <a:bodyPr/>
            <a:lstStyle/>
            <a:p/>
          </p:txBody>
        </p:sp>
        <p:sp>
          <p:nvSpPr>
            <p:cNvPr id="32" name="rc32"/>
            <p:cNvSpPr/>
            <p:nvPr/>
          </p:nvSpPr>
          <p:spPr>
            <a:xfrm>
              <a:off x="2405264" y="3635201"/>
              <a:ext cx="249522" cy="371484"/>
            </a:xfrm>
            <a:prstGeom prst="rect">
              <a:avLst/>
            </a:prstGeom>
            <a:solidFill>
              <a:srgbClr val="80BD41">
                <a:alpha val="100000"/>
              </a:srgbClr>
            </a:solidFill>
          </p:spPr>
          <p:txBody>
            <a:bodyPr/>
            <a:lstStyle/>
            <a:p/>
          </p:txBody>
        </p:sp>
        <p:sp>
          <p:nvSpPr>
            <p:cNvPr id="33" name="rc33"/>
            <p:cNvSpPr/>
            <p:nvPr/>
          </p:nvSpPr>
          <p:spPr>
            <a:xfrm>
              <a:off x="2405264" y="3142726"/>
              <a:ext cx="249522" cy="492474"/>
            </a:xfrm>
            <a:prstGeom prst="rect">
              <a:avLst/>
            </a:prstGeom>
            <a:solidFill>
              <a:srgbClr val="1CABE2">
                <a:alpha val="100000"/>
              </a:srgbClr>
            </a:solidFill>
          </p:spPr>
          <p:txBody>
            <a:bodyPr/>
            <a:lstStyle/>
            <a:p/>
          </p:txBody>
        </p:sp>
        <p:sp>
          <p:nvSpPr>
            <p:cNvPr id="34" name="rc34"/>
            <p:cNvSpPr/>
            <p:nvPr/>
          </p:nvSpPr>
          <p:spPr>
            <a:xfrm>
              <a:off x="2682512" y="3605018"/>
              <a:ext cx="249522" cy="401667"/>
            </a:xfrm>
            <a:prstGeom prst="rect">
              <a:avLst/>
            </a:prstGeom>
            <a:solidFill>
              <a:srgbClr val="80BD41">
                <a:alpha val="100000"/>
              </a:srgbClr>
            </a:solidFill>
          </p:spPr>
          <p:txBody>
            <a:bodyPr/>
            <a:lstStyle/>
            <a:p/>
          </p:txBody>
        </p:sp>
        <p:sp>
          <p:nvSpPr>
            <p:cNvPr id="35" name="rc35"/>
            <p:cNvSpPr/>
            <p:nvPr/>
          </p:nvSpPr>
          <p:spPr>
            <a:xfrm>
              <a:off x="2682512" y="3093711"/>
              <a:ext cx="249522" cy="511306"/>
            </a:xfrm>
            <a:prstGeom prst="rect">
              <a:avLst/>
            </a:prstGeom>
            <a:solidFill>
              <a:srgbClr val="1CABE2">
                <a:alpha val="100000"/>
              </a:srgbClr>
            </a:solidFill>
          </p:spPr>
          <p:txBody>
            <a:bodyPr/>
            <a:lstStyle/>
            <a:p/>
          </p:txBody>
        </p:sp>
        <p:sp>
          <p:nvSpPr>
            <p:cNvPr id="36" name="rc36"/>
            <p:cNvSpPr/>
            <p:nvPr/>
          </p:nvSpPr>
          <p:spPr>
            <a:xfrm>
              <a:off x="2959759" y="3569417"/>
              <a:ext cx="249522" cy="437267"/>
            </a:xfrm>
            <a:prstGeom prst="rect">
              <a:avLst/>
            </a:prstGeom>
            <a:solidFill>
              <a:srgbClr val="80BD41">
                <a:alpha val="100000"/>
              </a:srgbClr>
            </a:solidFill>
          </p:spPr>
          <p:txBody>
            <a:bodyPr/>
            <a:lstStyle/>
            <a:p/>
          </p:txBody>
        </p:sp>
        <p:sp>
          <p:nvSpPr>
            <p:cNvPr id="37" name="rc37"/>
            <p:cNvSpPr/>
            <p:nvPr/>
          </p:nvSpPr>
          <p:spPr>
            <a:xfrm>
              <a:off x="2959759" y="3056047"/>
              <a:ext cx="249522" cy="513370"/>
            </a:xfrm>
            <a:prstGeom prst="rect">
              <a:avLst/>
            </a:prstGeom>
            <a:solidFill>
              <a:srgbClr val="1CABE2">
                <a:alpha val="100000"/>
              </a:srgbClr>
            </a:solidFill>
          </p:spPr>
          <p:txBody>
            <a:bodyPr/>
            <a:lstStyle/>
            <a:p/>
          </p:txBody>
        </p:sp>
        <p:sp>
          <p:nvSpPr>
            <p:cNvPr id="38" name="rc38"/>
            <p:cNvSpPr/>
            <p:nvPr/>
          </p:nvSpPr>
          <p:spPr>
            <a:xfrm>
              <a:off x="3237007" y="3532011"/>
              <a:ext cx="249522" cy="474674"/>
            </a:xfrm>
            <a:prstGeom prst="rect">
              <a:avLst/>
            </a:prstGeom>
            <a:solidFill>
              <a:srgbClr val="80BD41">
                <a:alpha val="100000"/>
              </a:srgbClr>
            </a:solidFill>
          </p:spPr>
          <p:txBody>
            <a:bodyPr/>
            <a:lstStyle/>
            <a:p/>
          </p:txBody>
        </p:sp>
        <p:sp>
          <p:nvSpPr>
            <p:cNvPr id="39" name="rc39"/>
            <p:cNvSpPr/>
            <p:nvPr/>
          </p:nvSpPr>
          <p:spPr>
            <a:xfrm>
              <a:off x="3237007" y="3017609"/>
              <a:ext cx="249522" cy="514402"/>
            </a:xfrm>
            <a:prstGeom prst="rect">
              <a:avLst/>
            </a:prstGeom>
            <a:solidFill>
              <a:srgbClr val="1CABE2">
                <a:alpha val="100000"/>
              </a:srgbClr>
            </a:solidFill>
          </p:spPr>
          <p:txBody>
            <a:bodyPr/>
            <a:lstStyle/>
            <a:p/>
          </p:txBody>
        </p:sp>
        <p:sp>
          <p:nvSpPr>
            <p:cNvPr id="40" name="rc40"/>
            <p:cNvSpPr/>
            <p:nvPr/>
          </p:nvSpPr>
          <p:spPr>
            <a:xfrm>
              <a:off x="3514255" y="3493057"/>
              <a:ext cx="249522" cy="513628"/>
            </a:xfrm>
            <a:prstGeom prst="rect">
              <a:avLst/>
            </a:prstGeom>
            <a:solidFill>
              <a:srgbClr val="80BD41">
                <a:alpha val="100000"/>
              </a:srgbClr>
            </a:solidFill>
          </p:spPr>
          <p:txBody>
            <a:bodyPr/>
            <a:lstStyle/>
            <a:p/>
          </p:txBody>
        </p:sp>
        <p:sp>
          <p:nvSpPr>
            <p:cNvPr id="41" name="rc41"/>
            <p:cNvSpPr/>
            <p:nvPr/>
          </p:nvSpPr>
          <p:spPr>
            <a:xfrm>
              <a:off x="3514255" y="2979428"/>
              <a:ext cx="249522" cy="513628"/>
            </a:xfrm>
            <a:prstGeom prst="rect">
              <a:avLst/>
            </a:prstGeom>
            <a:solidFill>
              <a:srgbClr val="1CABE2">
                <a:alpha val="100000"/>
              </a:srgbClr>
            </a:solidFill>
          </p:spPr>
          <p:txBody>
            <a:bodyPr/>
            <a:lstStyle/>
            <a:p/>
          </p:txBody>
        </p:sp>
        <p:sp>
          <p:nvSpPr>
            <p:cNvPr id="42" name="rc42"/>
            <p:cNvSpPr/>
            <p:nvPr/>
          </p:nvSpPr>
          <p:spPr>
            <a:xfrm>
              <a:off x="3791502" y="3452812"/>
              <a:ext cx="249522" cy="553872"/>
            </a:xfrm>
            <a:prstGeom prst="rect">
              <a:avLst/>
            </a:prstGeom>
            <a:solidFill>
              <a:srgbClr val="80BD41">
                <a:alpha val="100000"/>
              </a:srgbClr>
            </a:solidFill>
          </p:spPr>
          <p:txBody>
            <a:bodyPr/>
            <a:lstStyle/>
            <a:p/>
          </p:txBody>
        </p:sp>
        <p:sp>
          <p:nvSpPr>
            <p:cNvPr id="43" name="rc43"/>
            <p:cNvSpPr/>
            <p:nvPr/>
          </p:nvSpPr>
          <p:spPr>
            <a:xfrm>
              <a:off x="3791502" y="2941506"/>
              <a:ext cx="249522" cy="511306"/>
            </a:xfrm>
            <a:prstGeom prst="rect">
              <a:avLst/>
            </a:prstGeom>
            <a:solidFill>
              <a:srgbClr val="1CABE2">
                <a:alpha val="100000"/>
              </a:srgbClr>
            </a:solidFill>
          </p:spPr>
          <p:txBody>
            <a:bodyPr/>
            <a:lstStyle/>
            <a:p/>
          </p:txBody>
        </p:sp>
        <p:sp>
          <p:nvSpPr>
            <p:cNvPr id="44" name="rc44"/>
            <p:cNvSpPr/>
            <p:nvPr/>
          </p:nvSpPr>
          <p:spPr>
            <a:xfrm>
              <a:off x="4068750" y="3411794"/>
              <a:ext cx="249522" cy="594890"/>
            </a:xfrm>
            <a:prstGeom prst="rect">
              <a:avLst/>
            </a:prstGeom>
            <a:solidFill>
              <a:srgbClr val="80BD41">
                <a:alpha val="100000"/>
              </a:srgbClr>
            </a:solidFill>
          </p:spPr>
          <p:txBody>
            <a:bodyPr/>
            <a:lstStyle/>
            <a:p/>
          </p:txBody>
        </p:sp>
        <p:sp>
          <p:nvSpPr>
            <p:cNvPr id="45" name="rc45"/>
            <p:cNvSpPr/>
            <p:nvPr/>
          </p:nvSpPr>
          <p:spPr>
            <a:xfrm>
              <a:off x="4068750" y="2904873"/>
              <a:ext cx="249522" cy="506920"/>
            </a:xfrm>
            <a:prstGeom prst="rect">
              <a:avLst/>
            </a:prstGeom>
            <a:solidFill>
              <a:srgbClr val="1CABE2">
                <a:alpha val="100000"/>
              </a:srgbClr>
            </a:solidFill>
          </p:spPr>
          <p:txBody>
            <a:bodyPr/>
            <a:lstStyle/>
            <a:p/>
          </p:txBody>
        </p:sp>
        <p:sp>
          <p:nvSpPr>
            <p:cNvPr id="46" name="rc46"/>
            <p:cNvSpPr/>
            <p:nvPr/>
          </p:nvSpPr>
          <p:spPr>
            <a:xfrm>
              <a:off x="4345998" y="3393220"/>
              <a:ext cx="249522" cy="613464"/>
            </a:xfrm>
            <a:prstGeom prst="rect">
              <a:avLst/>
            </a:prstGeom>
            <a:solidFill>
              <a:srgbClr val="80BD41">
                <a:alpha val="100000"/>
              </a:srgbClr>
            </a:solidFill>
          </p:spPr>
          <p:txBody>
            <a:bodyPr/>
            <a:lstStyle/>
            <a:p/>
          </p:txBody>
        </p:sp>
        <p:sp>
          <p:nvSpPr>
            <p:cNvPr id="47" name="rc47"/>
            <p:cNvSpPr/>
            <p:nvPr/>
          </p:nvSpPr>
          <p:spPr>
            <a:xfrm>
              <a:off x="4345998" y="2870563"/>
              <a:ext cx="249522" cy="522657"/>
            </a:xfrm>
            <a:prstGeom prst="rect">
              <a:avLst/>
            </a:prstGeom>
            <a:solidFill>
              <a:srgbClr val="1CABE2">
                <a:alpha val="100000"/>
              </a:srgbClr>
            </a:solidFill>
          </p:spPr>
          <p:txBody>
            <a:bodyPr/>
            <a:lstStyle/>
            <a:p/>
          </p:txBody>
        </p:sp>
        <p:sp>
          <p:nvSpPr>
            <p:cNvPr id="48" name="rc48"/>
            <p:cNvSpPr/>
            <p:nvPr/>
          </p:nvSpPr>
          <p:spPr>
            <a:xfrm>
              <a:off x="4623245" y="3379290"/>
              <a:ext cx="249522" cy="627395"/>
            </a:xfrm>
            <a:prstGeom prst="rect">
              <a:avLst/>
            </a:prstGeom>
            <a:solidFill>
              <a:srgbClr val="80BD41">
                <a:alpha val="100000"/>
              </a:srgbClr>
            </a:solidFill>
          </p:spPr>
          <p:txBody>
            <a:bodyPr/>
            <a:lstStyle/>
            <a:p/>
          </p:txBody>
        </p:sp>
        <p:sp>
          <p:nvSpPr>
            <p:cNvPr id="49" name="rc49"/>
            <p:cNvSpPr/>
            <p:nvPr/>
          </p:nvSpPr>
          <p:spPr>
            <a:xfrm>
              <a:off x="4623245" y="2844765"/>
              <a:ext cx="249522" cy="534524"/>
            </a:xfrm>
            <a:prstGeom prst="rect">
              <a:avLst/>
            </a:prstGeom>
            <a:solidFill>
              <a:srgbClr val="1CABE2">
                <a:alpha val="100000"/>
              </a:srgbClr>
            </a:solidFill>
          </p:spPr>
          <p:txBody>
            <a:bodyPr/>
            <a:lstStyle/>
            <a:p/>
          </p:txBody>
        </p:sp>
        <p:sp>
          <p:nvSpPr>
            <p:cNvPr id="50" name="rc50"/>
            <p:cNvSpPr/>
            <p:nvPr/>
          </p:nvSpPr>
          <p:spPr>
            <a:xfrm>
              <a:off x="4900493" y="3378000"/>
              <a:ext cx="249522" cy="628685"/>
            </a:xfrm>
            <a:prstGeom prst="rect">
              <a:avLst/>
            </a:prstGeom>
            <a:solidFill>
              <a:srgbClr val="80BD41">
                <a:alpha val="100000"/>
              </a:srgbClr>
            </a:solidFill>
          </p:spPr>
          <p:txBody>
            <a:bodyPr/>
            <a:lstStyle/>
            <a:p/>
          </p:txBody>
        </p:sp>
        <p:sp>
          <p:nvSpPr>
            <p:cNvPr id="51" name="rc51"/>
            <p:cNvSpPr/>
            <p:nvPr/>
          </p:nvSpPr>
          <p:spPr>
            <a:xfrm>
              <a:off x="4900493" y="2820516"/>
              <a:ext cx="249522" cy="557484"/>
            </a:xfrm>
            <a:prstGeom prst="rect">
              <a:avLst/>
            </a:prstGeom>
            <a:solidFill>
              <a:srgbClr val="1CABE2">
                <a:alpha val="100000"/>
              </a:srgbClr>
            </a:solidFill>
          </p:spPr>
          <p:txBody>
            <a:bodyPr/>
            <a:lstStyle/>
            <a:p/>
          </p:txBody>
        </p:sp>
        <p:sp>
          <p:nvSpPr>
            <p:cNvPr id="52" name="rc52"/>
            <p:cNvSpPr/>
            <p:nvPr/>
          </p:nvSpPr>
          <p:spPr>
            <a:xfrm>
              <a:off x="5177741" y="3365875"/>
              <a:ext cx="249522" cy="640809"/>
            </a:xfrm>
            <a:prstGeom prst="rect">
              <a:avLst/>
            </a:prstGeom>
            <a:solidFill>
              <a:srgbClr val="80BD41">
                <a:alpha val="100000"/>
              </a:srgbClr>
            </a:solidFill>
          </p:spPr>
          <p:txBody>
            <a:bodyPr/>
            <a:lstStyle/>
            <a:p/>
          </p:txBody>
        </p:sp>
        <p:sp>
          <p:nvSpPr>
            <p:cNvPr id="53" name="rc53"/>
            <p:cNvSpPr/>
            <p:nvPr/>
          </p:nvSpPr>
          <p:spPr>
            <a:xfrm>
              <a:off x="5177741" y="2797556"/>
              <a:ext cx="249522" cy="568318"/>
            </a:xfrm>
            <a:prstGeom prst="rect">
              <a:avLst/>
            </a:prstGeom>
            <a:solidFill>
              <a:srgbClr val="1CABE2">
                <a:alpha val="100000"/>
              </a:srgbClr>
            </a:solidFill>
          </p:spPr>
          <p:txBody>
            <a:bodyPr/>
            <a:lstStyle/>
            <a:p/>
          </p:txBody>
        </p:sp>
        <p:sp>
          <p:nvSpPr>
            <p:cNvPr id="54" name="rc54"/>
            <p:cNvSpPr/>
            <p:nvPr/>
          </p:nvSpPr>
          <p:spPr>
            <a:xfrm>
              <a:off x="5454988" y="3514468"/>
              <a:ext cx="249522" cy="492216"/>
            </a:xfrm>
            <a:prstGeom prst="rect">
              <a:avLst/>
            </a:prstGeom>
            <a:solidFill>
              <a:srgbClr val="80BD41">
                <a:alpha val="100000"/>
              </a:srgbClr>
            </a:solidFill>
          </p:spPr>
          <p:txBody>
            <a:bodyPr/>
            <a:lstStyle/>
            <a:p/>
          </p:txBody>
        </p:sp>
        <p:sp>
          <p:nvSpPr>
            <p:cNvPr id="55" name="rc55"/>
            <p:cNvSpPr/>
            <p:nvPr/>
          </p:nvSpPr>
          <p:spPr>
            <a:xfrm>
              <a:off x="5454988" y="2776402"/>
              <a:ext cx="249522" cy="738066"/>
            </a:xfrm>
            <a:prstGeom prst="rect">
              <a:avLst/>
            </a:prstGeom>
            <a:solidFill>
              <a:srgbClr val="1CABE2">
                <a:alpha val="100000"/>
              </a:srgbClr>
            </a:solidFill>
          </p:spPr>
          <p:txBody>
            <a:bodyPr/>
            <a:lstStyle/>
            <a:p/>
          </p:txBody>
        </p:sp>
        <p:sp>
          <p:nvSpPr>
            <p:cNvPr id="56" name="rc56"/>
            <p:cNvSpPr/>
            <p:nvPr/>
          </p:nvSpPr>
          <p:spPr>
            <a:xfrm>
              <a:off x="5732236" y="3343947"/>
              <a:ext cx="249522" cy="662737"/>
            </a:xfrm>
            <a:prstGeom prst="rect">
              <a:avLst/>
            </a:prstGeom>
            <a:solidFill>
              <a:srgbClr val="80BD41">
                <a:alpha val="100000"/>
              </a:srgbClr>
            </a:solidFill>
          </p:spPr>
          <p:txBody>
            <a:bodyPr/>
            <a:lstStyle/>
            <a:p/>
          </p:txBody>
        </p:sp>
        <p:sp>
          <p:nvSpPr>
            <p:cNvPr id="57" name="rc57"/>
            <p:cNvSpPr/>
            <p:nvPr/>
          </p:nvSpPr>
          <p:spPr>
            <a:xfrm>
              <a:off x="5732236" y="2756280"/>
              <a:ext cx="249522" cy="587667"/>
            </a:xfrm>
            <a:prstGeom prst="rect">
              <a:avLst/>
            </a:prstGeom>
            <a:solidFill>
              <a:srgbClr val="1CABE2">
                <a:alpha val="100000"/>
              </a:srgbClr>
            </a:solidFill>
          </p:spPr>
          <p:txBody>
            <a:bodyPr/>
            <a:lstStyle/>
            <a:p/>
          </p:txBody>
        </p:sp>
        <p:sp>
          <p:nvSpPr>
            <p:cNvPr id="58" name="rc58"/>
            <p:cNvSpPr/>
            <p:nvPr/>
          </p:nvSpPr>
          <p:spPr>
            <a:xfrm>
              <a:off x="6009484" y="3295964"/>
              <a:ext cx="249522" cy="710721"/>
            </a:xfrm>
            <a:prstGeom prst="rect">
              <a:avLst/>
            </a:prstGeom>
            <a:solidFill>
              <a:srgbClr val="80BD41">
                <a:alpha val="100000"/>
              </a:srgbClr>
            </a:solidFill>
          </p:spPr>
          <p:txBody>
            <a:bodyPr/>
            <a:lstStyle/>
            <a:p/>
          </p:txBody>
        </p:sp>
        <p:sp>
          <p:nvSpPr>
            <p:cNvPr id="59" name="rc59"/>
            <p:cNvSpPr/>
            <p:nvPr/>
          </p:nvSpPr>
          <p:spPr>
            <a:xfrm>
              <a:off x="6009484" y="2737706"/>
              <a:ext cx="249522" cy="558257"/>
            </a:xfrm>
            <a:prstGeom prst="rect">
              <a:avLst/>
            </a:prstGeom>
            <a:solidFill>
              <a:srgbClr val="1CABE2">
                <a:alpha val="100000"/>
              </a:srgbClr>
            </a:solidFill>
          </p:spPr>
          <p:txBody>
            <a:bodyPr/>
            <a:lstStyle/>
            <a:p/>
          </p:txBody>
        </p:sp>
        <p:sp>
          <p:nvSpPr>
            <p:cNvPr id="60" name="rc60"/>
            <p:cNvSpPr/>
            <p:nvPr/>
          </p:nvSpPr>
          <p:spPr>
            <a:xfrm>
              <a:off x="6286731" y="3246948"/>
              <a:ext cx="249522" cy="759736"/>
            </a:xfrm>
            <a:prstGeom prst="rect">
              <a:avLst/>
            </a:prstGeom>
            <a:solidFill>
              <a:srgbClr val="80BD41">
                <a:alpha val="100000"/>
              </a:srgbClr>
            </a:solidFill>
          </p:spPr>
          <p:txBody>
            <a:bodyPr/>
            <a:lstStyle/>
            <a:p/>
          </p:txBody>
        </p:sp>
        <p:sp>
          <p:nvSpPr>
            <p:cNvPr id="61" name="rc61"/>
            <p:cNvSpPr/>
            <p:nvPr/>
          </p:nvSpPr>
          <p:spPr>
            <a:xfrm>
              <a:off x="6286731" y="2719131"/>
              <a:ext cx="249522" cy="527816"/>
            </a:xfrm>
            <a:prstGeom prst="rect">
              <a:avLst/>
            </a:prstGeom>
            <a:solidFill>
              <a:srgbClr val="1CABE2">
                <a:alpha val="100000"/>
              </a:srgbClr>
            </a:solidFill>
          </p:spPr>
          <p:txBody>
            <a:bodyPr/>
            <a:lstStyle/>
            <a:p/>
          </p:txBody>
        </p:sp>
        <p:sp>
          <p:nvSpPr>
            <p:cNvPr id="62" name="rc62"/>
            <p:cNvSpPr/>
            <p:nvPr/>
          </p:nvSpPr>
          <p:spPr>
            <a:xfrm>
              <a:off x="6563979" y="3196643"/>
              <a:ext cx="249522" cy="810041"/>
            </a:xfrm>
            <a:prstGeom prst="rect">
              <a:avLst/>
            </a:prstGeom>
            <a:solidFill>
              <a:srgbClr val="80BD41">
                <a:alpha val="100000"/>
              </a:srgbClr>
            </a:solidFill>
          </p:spPr>
          <p:txBody>
            <a:bodyPr/>
            <a:lstStyle/>
            <a:p/>
          </p:txBody>
        </p:sp>
        <p:sp>
          <p:nvSpPr>
            <p:cNvPr id="63" name="rc63"/>
            <p:cNvSpPr/>
            <p:nvPr/>
          </p:nvSpPr>
          <p:spPr>
            <a:xfrm>
              <a:off x="6563979" y="2700299"/>
              <a:ext cx="249522" cy="496343"/>
            </a:xfrm>
            <a:prstGeom prst="rect">
              <a:avLst/>
            </a:prstGeom>
            <a:solidFill>
              <a:srgbClr val="1CABE2">
                <a:alpha val="100000"/>
              </a:srgbClr>
            </a:solidFill>
          </p:spPr>
          <p:txBody>
            <a:bodyPr/>
            <a:lstStyle/>
            <a:p/>
          </p:txBody>
        </p:sp>
        <p:sp>
          <p:nvSpPr>
            <p:cNvPr id="64" name="rc64"/>
            <p:cNvSpPr/>
            <p:nvPr/>
          </p:nvSpPr>
          <p:spPr>
            <a:xfrm>
              <a:off x="6841227" y="3158205"/>
              <a:ext cx="249522" cy="848479"/>
            </a:xfrm>
            <a:prstGeom prst="rect">
              <a:avLst/>
            </a:prstGeom>
            <a:solidFill>
              <a:srgbClr val="80BD41">
                <a:alpha val="100000"/>
              </a:srgbClr>
            </a:solidFill>
          </p:spPr>
          <p:txBody>
            <a:bodyPr/>
            <a:lstStyle/>
            <a:p/>
          </p:txBody>
        </p:sp>
        <p:sp>
          <p:nvSpPr>
            <p:cNvPr id="65" name="rc65"/>
            <p:cNvSpPr/>
            <p:nvPr/>
          </p:nvSpPr>
          <p:spPr>
            <a:xfrm>
              <a:off x="6841227" y="2680951"/>
              <a:ext cx="249522" cy="477253"/>
            </a:xfrm>
            <a:prstGeom prst="rect">
              <a:avLst/>
            </a:prstGeom>
            <a:solidFill>
              <a:srgbClr val="1CABE2">
                <a:alpha val="100000"/>
              </a:srgbClr>
            </a:solidFill>
          </p:spPr>
          <p:txBody>
            <a:bodyPr/>
            <a:lstStyle/>
            <a:p/>
          </p:txBody>
        </p:sp>
        <p:sp>
          <p:nvSpPr>
            <p:cNvPr id="66" name="rc66"/>
            <p:cNvSpPr/>
            <p:nvPr/>
          </p:nvSpPr>
          <p:spPr>
            <a:xfrm>
              <a:off x="7118474" y="3114349"/>
              <a:ext cx="249522" cy="892335"/>
            </a:xfrm>
            <a:prstGeom prst="rect">
              <a:avLst/>
            </a:prstGeom>
            <a:solidFill>
              <a:srgbClr val="80BD41">
                <a:alpha val="100000"/>
              </a:srgbClr>
            </a:solidFill>
          </p:spPr>
          <p:txBody>
            <a:bodyPr/>
            <a:lstStyle/>
            <a:p/>
          </p:txBody>
        </p:sp>
        <p:sp>
          <p:nvSpPr>
            <p:cNvPr id="67" name="rc67"/>
            <p:cNvSpPr/>
            <p:nvPr/>
          </p:nvSpPr>
          <p:spPr>
            <a:xfrm>
              <a:off x="7118474" y="2674760"/>
              <a:ext cx="249522" cy="439589"/>
            </a:xfrm>
            <a:prstGeom prst="rect">
              <a:avLst/>
            </a:prstGeom>
            <a:solidFill>
              <a:srgbClr val="1CABE2">
                <a:alpha val="100000"/>
              </a:srgbClr>
            </a:solidFill>
          </p:spPr>
          <p:txBody>
            <a:bodyPr/>
            <a:lstStyle/>
            <a:p/>
          </p:txBody>
        </p:sp>
        <p:sp>
          <p:nvSpPr>
            <p:cNvPr id="68" name="rc68"/>
            <p:cNvSpPr/>
            <p:nvPr/>
          </p:nvSpPr>
          <p:spPr>
            <a:xfrm>
              <a:off x="7395722" y="3067656"/>
              <a:ext cx="249522" cy="939029"/>
            </a:xfrm>
            <a:prstGeom prst="rect">
              <a:avLst/>
            </a:prstGeom>
            <a:solidFill>
              <a:srgbClr val="80BD41">
                <a:alpha val="100000"/>
              </a:srgbClr>
            </a:solidFill>
          </p:spPr>
          <p:txBody>
            <a:bodyPr/>
            <a:lstStyle/>
            <a:p/>
          </p:txBody>
        </p:sp>
        <p:sp>
          <p:nvSpPr>
            <p:cNvPr id="69" name="rc69"/>
            <p:cNvSpPr/>
            <p:nvPr/>
          </p:nvSpPr>
          <p:spPr>
            <a:xfrm>
              <a:off x="7395722" y="2665215"/>
              <a:ext cx="249522" cy="402441"/>
            </a:xfrm>
            <a:prstGeom prst="rect">
              <a:avLst/>
            </a:prstGeom>
            <a:solidFill>
              <a:srgbClr val="1CABE2">
                <a:alpha val="100000"/>
              </a:srgbClr>
            </a:solidFill>
          </p:spPr>
          <p:txBody>
            <a:bodyPr/>
            <a:lstStyle/>
            <a:p/>
          </p:txBody>
        </p:sp>
        <p:sp>
          <p:nvSpPr>
            <p:cNvPr id="70" name="rc70"/>
            <p:cNvSpPr/>
            <p:nvPr/>
          </p:nvSpPr>
          <p:spPr>
            <a:xfrm>
              <a:off x="7672970" y="3006258"/>
              <a:ext cx="249522" cy="1000427"/>
            </a:xfrm>
            <a:prstGeom prst="rect">
              <a:avLst/>
            </a:prstGeom>
            <a:solidFill>
              <a:srgbClr val="80BD41">
                <a:alpha val="100000"/>
              </a:srgbClr>
            </a:solidFill>
          </p:spPr>
          <p:txBody>
            <a:bodyPr/>
            <a:lstStyle/>
            <a:p/>
          </p:txBody>
        </p:sp>
        <p:sp>
          <p:nvSpPr>
            <p:cNvPr id="71" name="rc71"/>
            <p:cNvSpPr/>
            <p:nvPr/>
          </p:nvSpPr>
          <p:spPr>
            <a:xfrm>
              <a:off x="7672970" y="2654896"/>
              <a:ext cx="249522" cy="351361"/>
            </a:xfrm>
            <a:prstGeom prst="rect">
              <a:avLst/>
            </a:prstGeom>
            <a:solidFill>
              <a:srgbClr val="1CABE2">
                <a:alpha val="100000"/>
              </a:srgbClr>
            </a:solidFill>
          </p:spPr>
          <p:txBody>
            <a:bodyPr/>
            <a:lstStyle/>
            <a:p/>
          </p:txBody>
        </p:sp>
        <p:sp>
          <p:nvSpPr>
            <p:cNvPr id="72" name="rc72"/>
            <p:cNvSpPr/>
            <p:nvPr/>
          </p:nvSpPr>
          <p:spPr>
            <a:xfrm>
              <a:off x="7950217" y="3051919"/>
              <a:ext cx="249522" cy="954765"/>
            </a:xfrm>
            <a:prstGeom prst="rect">
              <a:avLst/>
            </a:prstGeom>
            <a:solidFill>
              <a:srgbClr val="80BD41">
                <a:alpha val="100000"/>
              </a:srgbClr>
            </a:solidFill>
          </p:spPr>
          <p:txBody>
            <a:bodyPr/>
            <a:lstStyle/>
            <a:p/>
          </p:txBody>
        </p:sp>
        <p:sp>
          <p:nvSpPr>
            <p:cNvPr id="73" name="rc73"/>
            <p:cNvSpPr/>
            <p:nvPr/>
          </p:nvSpPr>
          <p:spPr>
            <a:xfrm>
              <a:off x="7950217" y="2602527"/>
              <a:ext cx="249522" cy="449392"/>
            </a:xfrm>
            <a:prstGeom prst="rect">
              <a:avLst/>
            </a:prstGeom>
            <a:solidFill>
              <a:srgbClr val="1CABE2">
                <a:alpha val="100000"/>
              </a:srgbClr>
            </a:solidFill>
          </p:spPr>
          <p:txBody>
            <a:bodyPr/>
            <a:lstStyle/>
            <a:p/>
          </p:txBody>
        </p:sp>
        <p:sp>
          <p:nvSpPr>
            <p:cNvPr id="74" name="pl74"/>
            <p:cNvSpPr/>
            <p:nvPr/>
          </p:nvSpPr>
          <p:spPr>
            <a:xfrm>
              <a:off x="1421035" y="1928760"/>
              <a:ext cx="6653943" cy="1095122"/>
            </a:xfrm>
            <a:custGeom>
              <a:avLst/>
              <a:pathLst>
                <a:path w="6653943" h="1095122">
                  <a:moveTo>
                    <a:pt x="0" y="1095122"/>
                  </a:moveTo>
                  <a:lnTo>
                    <a:pt x="277247" y="1038962"/>
                  </a:lnTo>
                  <a:lnTo>
                    <a:pt x="554495" y="982802"/>
                  </a:lnTo>
                  <a:lnTo>
                    <a:pt x="831742" y="926642"/>
                  </a:lnTo>
                  <a:lnTo>
                    <a:pt x="1108990" y="870482"/>
                  </a:lnTo>
                  <a:lnTo>
                    <a:pt x="1386238" y="842401"/>
                  </a:lnTo>
                  <a:lnTo>
                    <a:pt x="1663485" y="786241"/>
                  </a:lnTo>
                  <a:lnTo>
                    <a:pt x="1940733" y="730081"/>
                  </a:lnTo>
                  <a:lnTo>
                    <a:pt x="2217981" y="673921"/>
                  </a:lnTo>
                  <a:lnTo>
                    <a:pt x="2495228" y="617761"/>
                  </a:lnTo>
                  <a:lnTo>
                    <a:pt x="2772476" y="561601"/>
                  </a:lnTo>
                  <a:lnTo>
                    <a:pt x="3049724" y="561601"/>
                  </a:lnTo>
                  <a:lnTo>
                    <a:pt x="3326971" y="561601"/>
                  </a:lnTo>
                  <a:lnTo>
                    <a:pt x="3604219" y="589681"/>
                  </a:lnTo>
                  <a:lnTo>
                    <a:pt x="3881467" y="589681"/>
                  </a:lnTo>
                  <a:lnTo>
                    <a:pt x="4158714" y="954722"/>
                  </a:lnTo>
                  <a:lnTo>
                    <a:pt x="4435962" y="589681"/>
                  </a:lnTo>
                  <a:lnTo>
                    <a:pt x="4713210" y="505441"/>
                  </a:lnTo>
                  <a:lnTo>
                    <a:pt x="4990457" y="421200"/>
                  </a:lnTo>
                  <a:lnTo>
                    <a:pt x="5267705" y="336960"/>
                  </a:lnTo>
                  <a:lnTo>
                    <a:pt x="5544953" y="280800"/>
                  </a:lnTo>
                  <a:lnTo>
                    <a:pt x="5822200" y="196560"/>
                  </a:lnTo>
                  <a:lnTo>
                    <a:pt x="6099448" y="112320"/>
                  </a:lnTo>
                  <a:lnTo>
                    <a:pt x="6376696" y="0"/>
                  </a:lnTo>
                  <a:lnTo>
                    <a:pt x="6653943" y="16848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76" name="tx76"/>
            <p:cNvSpPr/>
            <p:nvPr/>
          </p:nvSpPr>
          <p:spPr>
            <a:xfrm>
              <a:off x="2746983"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77" name="tx77"/>
            <p:cNvSpPr/>
            <p:nvPr/>
          </p:nvSpPr>
          <p:spPr>
            <a:xfrm>
              <a:off x="4133222"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7737441"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5" name="tx85"/>
            <p:cNvSpPr/>
            <p:nvPr/>
          </p:nvSpPr>
          <p:spPr>
            <a:xfrm>
              <a:off x="1329607" y="31842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a:t>
              </a:r>
            </a:p>
          </p:txBody>
        </p:sp>
        <p:sp>
          <p:nvSpPr>
            <p:cNvPr id="86" name="tx86"/>
            <p:cNvSpPr/>
            <p:nvPr/>
          </p:nvSpPr>
          <p:spPr>
            <a:xfrm>
              <a:off x="2715845" y="29577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35.4</a:t>
              </a:r>
            </a:p>
          </p:txBody>
        </p:sp>
        <p:sp>
          <p:nvSpPr>
            <p:cNvPr id="87" name="tx87"/>
            <p:cNvSpPr/>
            <p:nvPr/>
          </p:nvSpPr>
          <p:spPr>
            <a:xfrm>
              <a:off x="4102084" y="277009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88" name="tx88"/>
            <p:cNvSpPr/>
            <p:nvPr/>
          </p:nvSpPr>
          <p:spPr>
            <a:xfrm>
              <a:off x="5488322" y="2641898"/>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47.7</a:t>
              </a:r>
            </a:p>
          </p:txBody>
        </p:sp>
        <p:sp>
          <p:nvSpPr>
            <p:cNvPr id="89" name="tx89"/>
            <p:cNvSpPr/>
            <p:nvPr/>
          </p:nvSpPr>
          <p:spPr>
            <a:xfrm>
              <a:off x="6597312" y="25643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50.6</a:t>
              </a:r>
            </a:p>
          </p:txBody>
        </p:sp>
        <p:sp>
          <p:nvSpPr>
            <p:cNvPr id="90" name="tx90"/>
            <p:cNvSpPr/>
            <p:nvPr/>
          </p:nvSpPr>
          <p:spPr>
            <a:xfrm>
              <a:off x="6874560" y="2544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51.4</a:t>
              </a:r>
            </a:p>
          </p:txBody>
        </p:sp>
        <p:sp>
          <p:nvSpPr>
            <p:cNvPr id="91" name="tx91"/>
            <p:cNvSpPr/>
            <p:nvPr/>
          </p:nvSpPr>
          <p:spPr>
            <a:xfrm>
              <a:off x="7151808" y="25388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51.6</a:t>
              </a:r>
            </a:p>
          </p:txBody>
        </p:sp>
        <p:sp>
          <p:nvSpPr>
            <p:cNvPr id="92" name="tx92"/>
            <p:cNvSpPr/>
            <p:nvPr/>
          </p:nvSpPr>
          <p:spPr>
            <a:xfrm>
              <a:off x="7468232" y="252928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a:t>
              </a:r>
            </a:p>
          </p:txBody>
        </p:sp>
        <p:sp>
          <p:nvSpPr>
            <p:cNvPr id="93" name="tx93"/>
            <p:cNvSpPr/>
            <p:nvPr/>
          </p:nvSpPr>
          <p:spPr>
            <a:xfrm>
              <a:off x="7706303" y="25189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4" name="tx94"/>
            <p:cNvSpPr/>
            <p:nvPr/>
          </p:nvSpPr>
          <p:spPr>
            <a:xfrm>
              <a:off x="7983551" y="246713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95" name="pl95"/>
            <p:cNvSpPr/>
            <p:nvPr/>
          </p:nvSpPr>
          <p:spPr>
            <a:xfrm>
              <a:off x="1421035" y="1198678"/>
              <a:ext cx="0" cy="1825204"/>
            </a:xfrm>
            <a:custGeom>
              <a:avLst/>
              <a:pathLst>
                <a:path w="0" h="1825204">
                  <a:moveTo>
                    <a:pt x="0" y="182520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1572483"/>
            </a:xfrm>
            <a:custGeom>
              <a:avLst/>
              <a:pathLst>
                <a:path w="0" h="1572483">
                  <a:moveTo>
                    <a:pt x="0" y="157248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1291682"/>
            </a:xfrm>
            <a:custGeom>
              <a:avLst/>
              <a:pathLst>
                <a:path w="0" h="1291682">
                  <a:moveTo>
                    <a:pt x="0" y="12916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1684803"/>
            </a:xfrm>
            <a:custGeom>
              <a:avLst/>
              <a:pathLst>
                <a:path w="0" h="1684803">
                  <a:moveTo>
                    <a:pt x="0" y="1684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1067042"/>
            </a:xfrm>
            <a:custGeom>
              <a:avLst/>
              <a:pathLst>
                <a:path w="0" h="1067042">
                  <a:moveTo>
                    <a:pt x="0" y="10670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1010882"/>
            </a:xfrm>
            <a:custGeom>
              <a:avLst/>
              <a:pathLst>
                <a:path w="0" h="1010882">
                  <a:moveTo>
                    <a:pt x="0" y="10108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898562"/>
            </a:xfrm>
            <a:custGeom>
              <a:avLst/>
              <a:pathLst>
                <a:path w="0" h="898562">
                  <a:moveTo>
                    <a:pt x="0" y="89856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55732" y="385150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06" name="tx106"/>
            <p:cNvSpPr/>
            <p:nvPr/>
          </p:nvSpPr>
          <p:spPr>
            <a:xfrm>
              <a:off x="1329607" y="35082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07" name="tx107"/>
            <p:cNvSpPr/>
            <p:nvPr/>
          </p:nvSpPr>
          <p:spPr>
            <a:xfrm>
              <a:off x="2715845" y="37708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08" name="tx108"/>
            <p:cNvSpPr/>
            <p:nvPr/>
          </p:nvSpPr>
          <p:spPr>
            <a:xfrm>
              <a:off x="2715845" y="33143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09" name="tx109"/>
            <p:cNvSpPr/>
            <p:nvPr/>
          </p:nvSpPr>
          <p:spPr>
            <a:xfrm>
              <a:off x="4102084" y="36741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10" name="tx110"/>
            <p:cNvSpPr/>
            <p:nvPr/>
          </p:nvSpPr>
          <p:spPr>
            <a:xfrm>
              <a:off x="4102084" y="31232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11" name="tx111"/>
            <p:cNvSpPr/>
            <p:nvPr/>
          </p:nvSpPr>
          <p:spPr>
            <a:xfrm>
              <a:off x="5488322" y="37255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2" name="tx112"/>
            <p:cNvSpPr/>
            <p:nvPr/>
          </p:nvSpPr>
          <p:spPr>
            <a:xfrm>
              <a:off x="5488322" y="31103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13" name="tx113"/>
            <p:cNvSpPr/>
            <p:nvPr/>
          </p:nvSpPr>
          <p:spPr>
            <a:xfrm>
              <a:off x="6597312" y="35665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4" name="tx114"/>
            <p:cNvSpPr/>
            <p:nvPr/>
          </p:nvSpPr>
          <p:spPr>
            <a:xfrm>
              <a:off x="6597312" y="29134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15" name="tx115"/>
            <p:cNvSpPr/>
            <p:nvPr/>
          </p:nvSpPr>
          <p:spPr>
            <a:xfrm>
              <a:off x="6874560" y="35473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a:t>
              </a:r>
            </a:p>
          </p:txBody>
        </p:sp>
        <p:sp>
          <p:nvSpPr>
            <p:cNvPr id="116" name="tx116"/>
            <p:cNvSpPr/>
            <p:nvPr/>
          </p:nvSpPr>
          <p:spPr>
            <a:xfrm>
              <a:off x="6874560" y="2884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17" name="tx117"/>
            <p:cNvSpPr/>
            <p:nvPr/>
          </p:nvSpPr>
          <p:spPr>
            <a:xfrm>
              <a:off x="7151808" y="35254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18" name="tx118"/>
            <p:cNvSpPr/>
            <p:nvPr/>
          </p:nvSpPr>
          <p:spPr>
            <a:xfrm>
              <a:off x="7190985" y="286065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9" name="tx119"/>
            <p:cNvSpPr/>
            <p:nvPr/>
          </p:nvSpPr>
          <p:spPr>
            <a:xfrm>
              <a:off x="7429055" y="35020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a:t>
              </a:r>
            </a:p>
          </p:txBody>
        </p:sp>
        <p:sp>
          <p:nvSpPr>
            <p:cNvPr id="120" name="tx120"/>
            <p:cNvSpPr/>
            <p:nvPr/>
          </p:nvSpPr>
          <p:spPr>
            <a:xfrm>
              <a:off x="7429055" y="28313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21" name="tx121"/>
            <p:cNvSpPr/>
            <p:nvPr/>
          </p:nvSpPr>
          <p:spPr>
            <a:xfrm>
              <a:off x="7706303" y="34713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22" name="tx122"/>
            <p:cNvSpPr/>
            <p:nvPr/>
          </p:nvSpPr>
          <p:spPr>
            <a:xfrm>
              <a:off x="7706303" y="27954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23" name="tx123"/>
            <p:cNvSpPr/>
            <p:nvPr/>
          </p:nvSpPr>
          <p:spPr>
            <a:xfrm>
              <a:off x="8022728" y="349420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4" name="tx124"/>
            <p:cNvSpPr/>
            <p:nvPr/>
          </p:nvSpPr>
          <p:spPr>
            <a:xfrm>
              <a:off x="7983551" y="27933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18057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7" name="tx127"/>
            <p:cNvSpPr/>
            <p:nvPr/>
          </p:nvSpPr>
          <p:spPr>
            <a:xfrm>
              <a:off x="733081" y="2406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8" name="tx128"/>
            <p:cNvSpPr/>
            <p:nvPr/>
          </p:nvSpPr>
          <p:spPr>
            <a:xfrm>
              <a:off x="733081" y="16327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9" name="tx129"/>
            <p:cNvSpPr/>
            <p:nvPr/>
          </p:nvSpPr>
          <p:spPr>
            <a:xfrm>
              <a:off x="655386" y="85887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50627"/>
              <a:ext cx="223686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Equatorial Guinea, 2000-2024</a:t>
              </a:r>
            </a:p>
          </p:txBody>
        </p:sp>
        <p:sp>
          <p:nvSpPr>
            <p:cNvPr id="155" name="pl155"/>
            <p:cNvSpPr/>
            <p:nvPr/>
          </p:nvSpPr>
          <p:spPr>
            <a:xfrm>
              <a:off x="25044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92071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33700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7125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288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3793578" cy="162162"/>
            </a:xfrm>
            <a:prstGeom prst="rect">
              <a:avLst/>
            </a:prstGeom>
            <a:solidFill>
              <a:srgbClr val="80BD41">
                <a:alpha val="100000"/>
              </a:srgbClr>
            </a:solidFill>
          </p:spPr>
          <p:txBody>
            <a:bodyPr/>
            <a:lstStyle/>
            <a:p/>
          </p:txBody>
        </p:sp>
        <p:sp>
          <p:nvSpPr>
            <p:cNvPr id="165" name="rc165"/>
            <p:cNvSpPr/>
            <p:nvPr/>
          </p:nvSpPr>
          <p:spPr>
            <a:xfrm>
              <a:off x="5089852" y="5774644"/>
              <a:ext cx="2324472" cy="162162"/>
            </a:xfrm>
            <a:prstGeom prst="rect">
              <a:avLst/>
            </a:prstGeom>
            <a:solidFill>
              <a:srgbClr val="1CABE2">
                <a:alpha val="100000"/>
              </a:srgbClr>
            </a:solidFill>
          </p:spPr>
          <p:txBody>
            <a:bodyPr/>
            <a:lstStyle/>
            <a:p/>
          </p:txBody>
        </p:sp>
        <p:sp>
          <p:nvSpPr>
            <p:cNvPr id="166" name="rc166"/>
            <p:cNvSpPr/>
            <p:nvPr/>
          </p:nvSpPr>
          <p:spPr>
            <a:xfrm>
              <a:off x="1296273" y="5571941"/>
              <a:ext cx="4685189" cy="162162"/>
            </a:xfrm>
            <a:prstGeom prst="rect">
              <a:avLst/>
            </a:prstGeom>
            <a:solidFill>
              <a:srgbClr val="80BD41">
                <a:alpha val="100000"/>
              </a:srgbClr>
            </a:solidFill>
          </p:spPr>
          <p:txBody>
            <a:bodyPr/>
            <a:lstStyle/>
            <a:p/>
          </p:txBody>
        </p:sp>
        <p:sp>
          <p:nvSpPr>
            <p:cNvPr id="167" name="rc167"/>
            <p:cNvSpPr/>
            <p:nvPr/>
          </p:nvSpPr>
          <p:spPr>
            <a:xfrm>
              <a:off x="5981463" y="5571941"/>
              <a:ext cx="1645494" cy="162162"/>
            </a:xfrm>
            <a:prstGeom prst="rect">
              <a:avLst/>
            </a:prstGeom>
            <a:solidFill>
              <a:srgbClr val="1CABE2">
                <a:alpha val="100000"/>
              </a:srgbClr>
            </a:solidFill>
          </p:spPr>
          <p:txBody>
            <a:bodyPr/>
            <a:lstStyle/>
            <a:p/>
          </p:txBody>
        </p:sp>
        <p:sp>
          <p:nvSpPr>
            <p:cNvPr id="168" name="rc168"/>
            <p:cNvSpPr/>
            <p:nvPr/>
          </p:nvSpPr>
          <p:spPr>
            <a:xfrm>
              <a:off x="1296273" y="5369238"/>
              <a:ext cx="4471348" cy="162162"/>
            </a:xfrm>
            <a:prstGeom prst="rect">
              <a:avLst/>
            </a:prstGeom>
            <a:solidFill>
              <a:srgbClr val="80BD41">
                <a:alpha val="100000"/>
              </a:srgbClr>
            </a:solidFill>
          </p:spPr>
          <p:txBody>
            <a:bodyPr/>
            <a:lstStyle/>
            <a:p/>
          </p:txBody>
        </p:sp>
        <p:sp>
          <p:nvSpPr>
            <p:cNvPr id="169" name="rc169"/>
            <p:cNvSpPr/>
            <p:nvPr/>
          </p:nvSpPr>
          <p:spPr>
            <a:xfrm>
              <a:off x="5767622" y="5369238"/>
              <a:ext cx="2104590" cy="162162"/>
            </a:xfrm>
            <a:prstGeom prst="rect">
              <a:avLst/>
            </a:prstGeom>
            <a:solidFill>
              <a:srgbClr val="1CABE2">
                <a:alpha val="100000"/>
              </a:srgbClr>
            </a:solidFill>
          </p:spPr>
          <p:txBody>
            <a:bodyPr/>
            <a:lstStyle/>
            <a:p/>
          </p:txBody>
        </p:sp>
        <p:sp>
          <p:nvSpPr>
            <p:cNvPr id="170" name="tx170"/>
            <p:cNvSpPr/>
            <p:nvPr/>
          </p:nvSpPr>
          <p:spPr>
            <a:xfrm>
              <a:off x="7607700"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50.6</a:t>
              </a:r>
            </a:p>
          </p:txBody>
        </p:sp>
        <p:sp>
          <p:nvSpPr>
            <p:cNvPr id="171" name="tx171"/>
            <p:cNvSpPr/>
            <p:nvPr/>
          </p:nvSpPr>
          <p:spPr>
            <a:xfrm>
              <a:off x="7830966"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52.4</a:t>
              </a:r>
            </a:p>
          </p:txBody>
        </p:sp>
        <p:sp>
          <p:nvSpPr>
            <p:cNvPr id="172" name="tx172"/>
            <p:cNvSpPr/>
            <p:nvPr/>
          </p:nvSpPr>
          <p:spPr>
            <a:xfrm>
              <a:off x="8087213" y="5407522"/>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54.4</a:t>
              </a:r>
            </a:p>
          </p:txBody>
        </p:sp>
        <p:sp>
          <p:nvSpPr>
            <p:cNvPr id="173" name="tx173"/>
            <p:cNvSpPr/>
            <p:nvPr/>
          </p:nvSpPr>
          <p:spPr>
            <a:xfrm>
              <a:off x="3087569"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174" name="tx174"/>
            <p:cNvSpPr/>
            <p:nvPr/>
          </p:nvSpPr>
          <p:spPr>
            <a:xfrm>
              <a:off x="6146594"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75" name="tx175"/>
            <p:cNvSpPr/>
            <p:nvPr/>
          </p:nvSpPr>
          <p:spPr>
            <a:xfrm>
              <a:off x="3533375"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176" name="tx176"/>
            <p:cNvSpPr/>
            <p:nvPr/>
          </p:nvSpPr>
          <p:spPr>
            <a:xfrm>
              <a:off x="6698717"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77" name="tx177"/>
            <p:cNvSpPr/>
            <p:nvPr/>
          </p:nvSpPr>
          <p:spPr>
            <a:xfrm>
              <a:off x="3471658" y="54098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78" name="tx178"/>
            <p:cNvSpPr/>
            <p:nvPr/>
          </p:nvSpPr>
          <p:spPr>
            <a:xfrm>
              <a:off x="6714423" y="54112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63487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4" name="tx184"/>
            <p:cNvSpPr/>
            <p:nvPr/>
          </p:nvSpPr>
          <p:spPr>
            <a:xfrm>
              <a:off x="605116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(68%) was higher than in 2019 (62%).
The number of children vaccinated with DTP3 increased 18% compared to in 2019.
The number of surviving infants increased approximately 7%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2160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5145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58130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0365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0663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09623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748527"/>
              <a:ext cx="249014" cy="258157"/>
            </a:xfrm>
            <a:prstGeom prst="rect">
              <a:avLst/>
            </a:prstGeom>
            <a:solidFill>
              <a:srgbClr val="E2231A">
                <a:alpha val="100000"/>
              </a:srgbClr>
            </a:solidFill>
          </p:spPr>
          <p:txBody>
            <a:bodyPr/>
            <a:lstStyle/>
            <a:p/>
          </p:txBody>
        </p:sp>
        <p:sp>
          <p:nvSpPr>
            <p:cNvPr id="23" name="rc23"/>
            <p:cNvSpPr/>
            <p:nvPr/>
          </p:nvSpPr>
          <p:spPr>
            <a:xfrm>
              <a:off x="1587736" y="3733471"/>
              <a:ext cx="249014" cy="273214"/>
            </a:xfrm>
            <a:prstGeom prst="rect">
              <a:avLst/>
            </a:prstGeom>
            <a:solidFill>
              <a:srgbClr val="E2231A">
                <a:alpha val="100000"/>
              </a:srgbClr>
            </a:solidFill>
          </p:spPr>
          <p:txBody>
            <a:bodyPr/>
            <a:lstStyle/>
            <a:p/>
          </p:txBody>
        </p:sp>
        <p:sp>
          <p:nvSpPr>
            <p:cNvPr id="24" name="rc24"/>
            <p:cNvSpPr/>
            <p:nvPr/>
          </p:nvSpPr>
          <p:spPr>
            <a:xfrm>
              <a:off x="1864419" y="3711468"/>
              <a:ext cx="249014" cy="295217"/>
            </a:xfrm>
            <a:prstGeom prst="rect">
              <a:avLst/>
            </a:prstGeom>
            <a:solidFill>
              <a:srgbClr val="E2231A">
                <a:alpha val="100000"/>
              </a:srgbClr>
            </a:solidFill>
          </p:spPr>
          <p:txBody>
            <a:bodyPr/>
            <a:lstStyle/>
            <a:p/>
          </p:txBody>
        </p:sp>
        <p:sp>
          <p:nvSpPr>
            <p:cNvPr id="25" name="rc25"/>
            <p:cNvSpPr/>
            <p:nvPr/>
          </p:nvSpPr>
          <p:spPr>
            <a:xfrm>
              <a:off x="2141101" y="3687718"/>
              <a:ext cx="249014" cy="318966"/>
            </a:xfrm>
            <a:prstGeom prst="rect">
              <a:avLst/>
            </a:prstGeom>
            <a:solidFill>
              <a:srgbClr val="E2231A">
                <a:alpha val="100000"/>
              </a:srgbClr>
            </a:solidFill>
          </p:spPr>
          <p:txBody>
            <a:bodyPr/>
            <a:lstStyle/>
            <a:p/>
          </p:txBody>
        </p:sp>
        <p:sp>
          <p:nvSpPr>
            <p:cNvPr id="26" name="rc26"/>
            <p:cNvSpPr/>
            <p:nvPr/>
          </p:nvSpPr>
          <p:spPr>
            <a:xfrm>
              <a:off x="2417783" y="3668859"/>
              <a:ext cx="249014" cy="337826"/>
            </a:xfrm>
            <a:prstGeom prst="rect">
              <a:avLst/>
            </a:prstGeom>
            <a:solidFill>
              <a:srgbClr val="E2231A">
                <a:alpha val="100000"/>
              </a:srgbClr>
            </a:solidFill>
          </p:spPr>
          <p:txBody>
            <a:bodyPr/>
            <a:lstStyle/>
            <a:p/>
          </p:txBody>
        </p:sp>
        <p:sp>
          <p:nvSpPr>
            <p:cNvPr id="27" name="rc27"/>
            <p:cNvSpPr/>
            <p:nvPr/>
          </p:nvSpPr>
          <p:spPr>
            <a:xfrm>
              <a:off x="2694466" y="3642781"/>
              <a:ext cx="249014" cy="363903"/>
            </a:xfrm>
            <a:prstGeom prst="rect">
              <a:avLst/>
            </a:prstGeom>
            <a:solidFill>
              <a:srgbClr val="E2231A">
                <a:alpha val="100000"/>
              </a:srgbClr>
            </a:solidFill>
          </p:spPr>
          <p:txBody>
            <a:bodyPr/>
            <a:lstStyle/>
            <a:p/>
          </p:txBody>
        </p:sp>
        <p:sp>
          <p:nvSpPr>
            <p:cNvPr id="28" name="rc28"/>
            <p:cNvSpPr/>
            <p:nvPr/>
          </p:nvSpPr>
          <p:spPr>
            <a:xfrm>
              <a:off x="2971148" y="3627724"/>
              <a:ext cx="249014" cy="378960"/>
            </a:xfrm>
            <a:prstGeom prst="rect">
              <a:avLst/>
            </a:prstGeom>
            <a:solidFill>
              <a:srgbClr val="E2231A">
                <a:alpha val="100000"/>
              </a:srgbClr>
            </a:solidFill>
          </p:spPr>
          <p:txBody>
            <a:bodyPr/>
            <a:lstStyle/>
            <a:p/>
          </p:txBody>
        </p:sp>
        <p:sp>
          <p:nvSpPr>
            <p:cNvPr id="29" name="rc29"/>
            <p:cNvSpPr/>
            <p:nvPr/>
          </p:nvSpPr>
          <p:spPr>
            <a:xfrm>
              <a:off x="3247830" y="3604964"/>
              <a:ext cx="249014" cy="401720"/>
            </a:xfrm>
            <a:prstGeom prst="rect">
              <a:avLst/>
            </a:prstGeom>
            <a:solidFill>
              <a:srgbClr val="E2231A">
                <a:alpha val="100000"/>
              </a:srgbClr>
            </a:solidFill>
          </p:spPr>
          <p:txBody>
            <a:bodyPr/>
            <a:lstStyle/>
            <a:p/>
          </p:txBody>
        </p:sp>
        <p:sp>
          <p:nvSpPr>
            <p:cNvPr id="30" name="rc30"/>
            <p:cNvSpPr/>
            <p:nvPr/>
          </p:nvSpPr>
          <p:spPr>
            <a:xfrm>
              <a:off x="3524513" y="3581739"/>
              <a:ext cx="249014" cy="424945"/>
            </a:xfrm>
            <a:prstGeom prst="rect">
              <a:avLst/>
            </a:prstGeom>
            <a:solidFill>
              <a:srgbClr val="E2231A">
                <a:alpha val="100000"/>
              </a:srgbClr>
            </a:solidFill>
          </p:spPr>
          <p:txBody>
            <a:bodyPr/>
            <a:lstStyle/>
            <a:p/>
          </p:txBody>
        </p:sp>
        <p:sp>
          <p:nvSpPr>
            <p:cNvPr id="31" name="rc31"/>
            <p:cNvSpPr/>
            <p:nvPr/>
          </p:nvSpPr>
          <p:spPr>
            <a:xfrm>
              <a:off x="3801195" y="3566081"/>
              <a:ext cx="249014" cy="440604"/>
            </a:xfrm>
            <a:prstGeom prst="rect">
              <a:avLst/>
            </a:prstGeom>
            <a:solidFill>
              <a:srgbClr val="E2231A">
                <a:alpha val="100000"/>
              </a:srgbClr>
            </a:solidFill>
          </p:spPr>
          <p:txBody>
            <a:bodyPr/>
            <a:lstStyle/>
            <a:p/>
          </p:txBody>
        </p:sp>
        <p:sp>
          <p:nvSpPr>
            <p:cNvPr id="32" name="rc32"/>
            <p:cNvSpPr/>
            <p:nvPr/>
          </p:nvSpPr>
          <p:spPr>
            <a:xfrm>
              <a:off x="4077877" y="3542603"/>
              <a:ext cx="249014" cy="464081"/>
            </a:xfrm>
            <a:prstGeom prst="rect">
              <a:avLst/>
            </a:prstGeom>
            <a:solidFill>
              <a:srgbClr val="E2231A">
                <a:alpha val="100000"/>
              </a:srgbClr>
            </a:solidFill>
          </p:spPr>
          <p:txBody>
            <a:bodyPr/>
            <a:lstStyle/>
            <a:p/>
          </p:txBody>
        </p:sp>
        <p:sp>
          <p:nvSpPr>
            <p:cNvPr id="33" name="rc33"/>
            <p:cNvSpPr/>
            <p:nvPr/>
          </p:nvSpPr>
          <p:spPr>
            <a:xfrm>
              <a:off x="4354560" y="3545223"/>
              <a:ext cx="249014" cy="461462"/>
            </a:xfrm>
            <a:prstGeom prst="rect">
              <a:avLst/>
            </a:prstGeom>
            <a:solidFill>
              <a:srgbClr val="E2231A">
                <a:alpha val="100000"/>
              </a:srgbClr>
            </a:solidFill>
          </p:spPr>
          <p:txBody>
            <a:bodyPr/>
            <a:lstStyle/>
            <a:p/>
          </p:txBody>
        </p:sp>
        <p:sp>
          <p:nvSpPr>
            <p:cNvPr id="34" name="rc34"/>
            <p:cNvSpPr/>
            <p:nvPr/>
          </p:nvSpPr>
          <p:spPr>
            <a:xfrm>
              <a:off x="4631242" y="3560997"/>
              <a:ext cx="249014" cy="445687"/>
            </a:xfrm>
            <a:prstGeom prst="rect">
              <a:avLst/>
            </a:prstGeom>
            <a:solidFill>
              <a:srgbClr val="E2231A">
                <a:alpha val="100000"/>
              </a:srgbClr>
            </a:solidFill>
          </p:spPr>
          <p:txBody>
            <a:bodyPr/>
            <a:lstStyle/>
            <a:p/>
          </p:txBody>
        </p:sp>
        <p:sp>
          <p:nvSpPr>
            <p:cNvPr id="35" name="rc35"/>
            <p:cNvSpPr/>
            <p:nvPr/>
          </p:nvSpPr>
          <p:spPr>
            <a:xfrm>
              <a:off x="4907924" y="3569496"/>
              <a:ext cx="249014" cy="437189"/>
            </a:xfrm>
            <a:prstGeom prst="rect">
              <a:avLst/>
            </a:prstGeom>
            <a:solidFill>
              <a:srgbClr val="E2231A">
                <a:alpha val="100000"/>
              </a:srgbClr>
            </a:solidFill>
          </p:spPr>
          <p:txBody>
            <a:bodyPr/>
            <a:lstStyle/>
            <a:p/>
          </p:txBody>
        </p:sp>
        <p:sp>
          <p:nvSpPr>
            <p:cNvPr id="36" name="rc36"/>
            <p:cNvSpPr/>
            <p:nvPr/>
          </p:nvSpPr>
          <p:spPr>
            <a:xfrm>
              <a:off x="5184607" y="3579294"/>
              <a:ext cx="249014" cy="427390"/>
            </a:xfrm>
            <a:prstGeom prst="rect">
              <a:avLst/>
            </a:prstGeom>
            <a:solidFill>
              <a:srgbClr val="E2231A">
                <a:alpha val="100000"/>
              </a:srgbClr>
            </a:solidFill>
          </p:spPr>
          <p:txBody>
            <a:bodyPr/>
            <a:lstStyle/>
            <a:p/>
          </p:txBody>
        </p:sp>
        <p:sp>
          <p:nvSpPr>
            <p:cNvPr id="37" name="rc37"/>
            <p:cNvSpPr/>
            <p:nvPr/>
          </p:nvSpPr>
          <p:spPr>
            <a:xfrm>
              <a:off x="5461289" y="3544000"/>
              <a:ext cx="249014" cy="462684"/>
            </a:xfrm>
            <a:prstGeom prst="rect">
              <a:avLst/>
            </a:prstGeom>
            <a:solidFill>
              <a:srgbClr val="E2231A">
                <a:alpha val="100000"/>
              </a:srgbClr>
            </a:solidFill>
          </p:spPr>
          <p:txBody>
            <a:bodyPr/>
            <a:lstStyle/>
            <a:p/>
          </p:txBody>
        </p:sp>
        <p:sp>
          <p:nvSpPr>
            <p:cNvPr id="38" name="rc38"/>
            <p:cNvSpPr/>
            <p:nvPr/>
          </p:nvSpPr>
          <p:spPr>
            <a:xfrm>
              <a:off x="5737971" y="3564703"/>
              <a:ext cx="249014" cy="441981"/>
            </a:xfrm>
            <a:prstGeom prst="rect">
              <a:avLst/>
            </a:prstGeom>
            <a:solidFill>
              <a:srgbClr val="E2231A">
                <a:alpha val="100000"/>
              </a:srgbClr>
            </a:solidFill>
          </p:spPr>
          <p:txBody>
            <a:bodyPr/>
            <a:lstStyle/>
            <a:p/>
          </p:txBody>
        </p:sp>
        <p:sp>
          <p:nvSpPr>
            <p:cNvPr id="39" name="rc39"/>
            <p:cNvSpPr/>
            <p:nvPr/>
          </p:nvSpPr>
          <p:spPr>
            <a:xfrm>
              <a:off x="6014654" y="3548579"/>
              <a:ext cx="249014" cy="458105"/>
            </a:xfrm>
            <a:prstGeom prst="rect">
              <a:avLst/>
            </a:prstGeom>
            <a:solidFill>
              <a:srgbClr val="E2231A">
                <a:alpha val="100000"/>
              </a:srgbClr>
            </a:solidFill>
          </p:spPr>
          <p:txBody>
            <a:bodyPr/>
            <a:lstStyle/>
            <a:p/>
          </p:txBody>
        </p:sp>
        <p:sp>
          <p:nvSpPr>
            <p:cNvPr id="40" name="rc40"/>
            <p:cNvSpPr/>
            <p:nvPr/>
          </p:nvSpPr>
          <p:spPr>
            <a:xfrm>
              <a:off x="6291336" y="3541846"/>
              <a:ext cx="249014" cy="464838"/>
            </a:xfrm>
            <a:prstGeom prst="rect">
              <a:avLst/>
            </a:prstGeom>
            <a:solidFill>
              <a:srgbClr val="E2231A">
                <a:alpha val="100000"/>
              </a:srgbClr>
            </a:solidFill>
          </p:spPr>
          <p:txBody>
            <a:bodyPr/>
            <a:lstStyle/>
            <a:p/>
          </p:txBody>
        </p:sp>
        <p:sp>
          <p:nvSpPr>
            <p:cNvPr id="41" name="rc41"/>
            <p:cNvSpPr/>
            <p:nvPr/>
          </p:nvSpPr>
          <p:spPr>
            <a:xfrm>
              <a:off x="6568018" y="3525199"/>
              <a:ext cx="249014" cy="481486"/>
            </a:xfrm>
            <a:prstGeom prst="rect">
              <a:avLst/>
            </a:prstGeom>
            <a:solidFill>
              <a:srgbClr val="E2231A">
                <a:alpha val="100000"/>
              </a:srgbClr>
            </a:solidFill>
          </p:spPr>
          <p:txBody>
            <a:bodyPr/>
            <a:lstStyle/>
            <a:p/>
          </p:txBody>
        </p:sp>
        <p:sp>
          <p:nvSpPr>
            <p:cNvPr id="42" name="rc42"/>
            <p:cNvSpPr/>
            <p:nvPr/>
          </p:nvSpPr>
          <p:spPr>
            <a:xfrm>
              <a:off x="6844701" y="3508085"/>
              <a:ext cx="249014" cy="498599"/>
            </a:xfrm>
            <a:prstGeom prst="rect">
              <a:avLst/>
            </a:prstGeom>
            <a:solidFill>
              <a:srgbClr val="E2231A">
                <a:alpha val="100000"/>
              </a:srgbClr>
            </a:solidFill>
          </p:spPr>
          <p:txBody>
            <a:bodyPr/>
            <a:lstStyle/>
            <a:p/>
          </p:txBody>
        </p:sp>
        <p:sp>
          <p:nvSpPr>
            <p:cNvPr id="43" name="rc43"/>
            <p:cNvSpPr/>
            <p:nvPr/>
          </p:nvSpPr>
          <p:spPr>
            <a:xfrm>
              <a:off x="7121383" y="3505815"/>
              <a:ext cx="249014" cy="500869"/>
            </a:xfrm>
            <a:prstGeom prst="rect">
              <a:avLst/>
            </a:prstGeom>
            <a:solidFill>
              <a:srgbClr val="E2231A">
                <a:alpha val="100000"/>
              </a:srgbClr>
            </a:solidFill>
          </p:spPr>
          <p:txBody>
            <a:bodyPr/>
            <a:lstStyle/>
            <a:p/>
          </p:txBody>
        </p:sp>
        <p:sp>
          <p:nvSpPr>
            <p:cNvPr id="44" name="rc44"/>
            <p:cNvSpPr/>
            <p:nvPr/>
          </p:nvSpPr>
          <p:spPr>
            <a:xfrm>
              <a:off x="7398065" y="3492155"/>
              <a:ext cx="249014" cy="514529"/>
            </a:xfrm>
            <a:prstGeom prst="rect">
              <a:avLst/>
            </a:prstGeom>
            <a:solidFill>
              <a:srgbClr val="E2231A">
                <a:alpha val="100000"/>
              </a:srgbClr>
            </a:solidFill>
          </p:spPr>
          <p:txBody>
            <a:bodyPr/>
            <a:lstStyle/>
            <a:p/>
          </p:txBody>
        </p:sp>
        <p:sp>
          <p:nvSpPr>
            <p:cNvPr id="45" name="rc45"/>
            <p:cNvSpPr/>
            <p:nvPr/>
          </p:nvSpPr>
          <p:spPr>
            <a:xfrm>
              <a:off x="7674748" y="3610126"/>
              <a:ext cx="249014" cy="396559"/>
            </a:xfrm>
            <a:prstGeom prst="rect">
              <a:avLst/>
            </a:prstGeom>
            <a:solidFill>
              <a:srgbClr val="E2231A">
                <a:alpha val="100000"/>
              </a:srgbClr>
            </a:solidFill>
          </p:spPr>
          <p:txBody>
            <a:bodyPr/>
            <a:lstStyle/>
            <a:p/>
          </p:txBody>
        </p:sp>
        <p:sp>
          <p:nvSpPr>
            <p:cNvPr id="46" name="rc46"/>
            <p:cNvSpPr/>
            <p:nvPr/>
          </p:nvSpPr>
          <p:spPr>
            <a:xfrm>
              <a:off x="7951430" y="3510375"/>
              <a:ext cx="249014" cy="496310"/>
            </a:xfrm>
            <a:prstGeom prst="rect">
              <a:avLst/>
            </a:prstGeom>
            <a:solidFill>
              <a:srgbClr val="E2231A">
                <a:alpha val="100000"/>
              </a:srgbClr>
            </a:solidFill>
          </p:spPr>
          <p:txBody>
            <a:bodyPr/>
            <a:lstStyle/>
            <a:p/>
          </p:txBody>
        </p:sp>
        <p:sp>
          <p:nvSpPr>
            <p:cNvPr id="47" name="rc47"/>
            <p:cNvSpPr/>
            <p:nvPr/>
          </p:nvSpPr>
          <p:spPr>
            <a:xfrm>
              <a:off x="7121383" y="3214090"/>
              <a:ext cx="249014" cy="291724"/>
            </a:xfrm>
            <a:prstGeom prst="rect">
              <a:avLst/>
            </a:prstGeom>
            <a:solidFill>
              <a:srgbClr val="B3B3B3">
                <a:alpha val="100000"/>
              </a:srgbClr>
            </a:solidFill>
          </p:spPr>
          <p:txBody>
            <a:bodyPr/>
            <a:lstStyle/>
            <a:p/>
          </p:txBody>
        </p:sp>
        <p:sp>
          <p:nvSpPr>
            <p:cNvPr id="48" name="rc48"/>
            <p:cNvSpPr/>
            <p:nvPr/>
          </p:nvSpPr>
          <p:spPr>
            <a:xfrm>
              <a:off x="7398065" y="3164283"/>
              <a:ext cx="249014" cy="327872"/>
            </a:xfrm>
            <a:prstGeom prst="rect">
              <a:avLst/>
            </a:prstGeom>
            <a:solidFill>
              <a:srgbClr val="B3B3B3">
                <a:alpha val="100000"/>
              </a:srgbClr>
            </a:solidFill>
          </p:spPr>
          <p:txBody>
            <a:bodyPr/>
            <a:lstStyle/>
            <a:p/>
          </p:txBody>
        </p:sp>
        <p:sp>
          <p:nvSpPr>
            <p:cNvPr id="49" name="rc49"/>
            <p:cNvSpPr/>
            <p:nvPr/>
          </p:nvSpPr>
          <p:spPr>
            <a:xfrm>
              <a:off x="7674748" y="3302335"/>
              <a:ext cx="249014" cy="307790"/>
            </a:xfrm>
            <a:prstGeom prst="rect">
              <a:avLst/>
            </a:prstGeom>
            <a:solidFill>
              <a:srgbClr val="B3B3B3">
                <a:alpha val="100000"/>
              </a:srgbClr>
            </a:solidFill>
          </p:spPr>
          <p:txBody>
            <a:bodyPr/>
            <a:lstStyle/>
            <a:p/>
          </p:txBody>
        </p:sp>
        <p:sp>
          <p:nvSpPr>
            <p:cNvPr id="50" name="rc50"/>
            <p:cNvSpPr/>
            <p:nvPr/>
          </p:nvSpPr>
          <p:spPr>
            <a:xfrm>
              <a:off x="7951430" y="3326492"/>
              <a:ext cx="249014" cy="183882"/>
            </a:xfrm>
            <a:prstGeom prst="rect">
              <a:avLst/>
            </a:prstGeom>
            <a:solidFill>
              <a:srgbClr val="B3B3B3">
                <a:alpha val="100000"/>
              </a:srgbClr>
            </a:solidFill>
          </p:spPr>
          <p:txBody>
            <a:bodyPr/>
            <a:lstStyle/>
            <a:p/>
          </p:txBody>
        </p:sp>
        <p:sp>
          <p:nvSpPr>
            <p:cNvPr id="51" name="pl51"/>
            <p:cNvSpPr/>
            <p:nvPr/>
          </p:nvSpPr>
          <p:spPr>
            <a:xfrm>
              <a:off x="1435561" y="2293801"/>
              <a:ext cx="6640376" cy="477361"/>
            </a:xfrm>
            <a:custGeom>
              <a:avLst/>
              <a:pathLst>
                <a:path w="6640376" h="477361">
                  <a:moveTo>
                    <a:pt x="0" y="308880"/>
                  </a:moveTo>
                  <a:lnTo>
                    <a:pt x="276682" y="308880"/>
                  </a:lnTo>
                  <a:lnTo>
                    <a:pt x="553364" y="336960"/>
                  </a:lnTo>
                  <a:lnTo>
                    <a:pt x="830047" y="365040"/>
                  </a:lnTo>
                  <a:lnTo>
                    <a:pt x="1106729" y="365040"/>
                  </a:lnTo>
                  <a:lnTo>
                    <a:pt x="1383411" y="393120"/>
                  </a:lnTo>
                  <a:lnTo>
                    <a:pt x="1660094" y="393120"/>
                  </a:lnTo>
                  <a:lnTo>
                    <a:pt x="1936776" y="421200"/>
                  </a:lnTo>
                  <a:lnTo>
                    <a:pt x="2213458" y="449281"/>
                  </a:lnTo>
                  <a:lnTo>
                    <a:pt x="2490141" y="449281"/>
                  </a:lnTo>
                  <a:lnTo>
                    <a:pt x="2766823" y="477361"/>
                  </a:lnTo>
                  <a:lnTo>
                    <a:pt x="3043505" y="421200"/>
                  </a:lnTo>
                  <a:lnTo>
                    <a:pt x="3320188" y="336960"/>
                  </a:lnTo>
                  <a:lnTo>
                    <a:pt x="3596870" y="280800"/>
                  </a:lnTo>
                  <a:lnTo>
                    <a:pt x="3873552" y="224640"/>
                  </a:lnTo>
                  <a:lnTo>
                    <a:pt x="4150235" y="308880"/>
                  </a:lnTo>
                  <a:lnTo>
                    <a:pt x="4426917" y="224640"/>
                  </a:lnTo>
                  <a:lnTo>
                    <a:pt x="4703599" y="252720"/>
                  </a:lnTo>
                  <a:lnTo>
                    <a:pt x="4980282" y="252720"/>
                  </a:lnTo>
                  <a:lnTo>
                    <a:pt x="5256964" y="280800"/>
                  </a:lnTo>
                  <a:lnTo>
                    <a:pt x="5533646" y="308880"/>
                  </a:lnTo>
                  <a:lnTo>
                    <a:pt x="5810329" y="308880"/>
                  </a:lnTo>
                  <a:lnTo>
                    <a:pt x="6087011" y="336960"/>
                  </a:lnTo>
                  <a:lnTo>
                    <a:pt x="6363693" y="0"/>
                  </a:lnTo>
                  <a:lnTo>
                    <a:pt x="6640376" y="224640"/>
                  </a:lnTo>
                </a:path>
              </a:pathLst>
            </a:custGeom>
            <a:ln w="27101" cap="flat">
              <a:solidFill>
                <a:srgbClr val="0058AB">
                  <a:alpha val="100000"/>
                </a:srgbClr>
              </a:solidFill>
              <a:prstDash val="solid"/>
              <a:round/>
            </a:ln>
          </p:spPr>
          <p:txBody>
            <a:bodyPr/>
            <a:lstStyle/>
            <a:p/>
          </p:txBody>
        </p:sp>
        <p:sp>
          <p:nvSpPr>
            <p:cNvPr id="52" name="pl52"/>
            <p:cNvSpPr/>
            <p:nvPr/>
          </p:nvSpPr>
          <p:spPr>
            <a:xfrm>
              <a:off x="7245890" y="3136203"/>
              <a:ext cx="830047" cy="505441"/>
            </a:xfrm>
            <a:custGeom>
              <a:avLst/>
              <a:pathLst>
                <a:path w="830047" h="505441">
                  <a:moveTo>
                    <a:pt x="0" y="393120"/>
                  </a:moveTo>
                  <a:lnTo>
                    <a:pt x="276682" y="505441"/>
                  </a:lnTo>
                  <a:lnTo>
                    <a:pt x="553364" y="84240"/>
                  </a:lnTo>
                  <a:lnTo>
                    <a:pt x="830047" y="0"/>
                  </a:lnTo>
                </a:path>
              </a:pathLst>
            </a:custGeom>
            <a:ln w="27101" cap="flat">
              <a:solidFill>
                <a:srgbClr val="333333">
                  <a:alpha val="100000"/>
                </a:srgbClr>
              </a:solidFill>
              <a:prstDash val="solid"/>
              <a:round/>
            </a:ln>
          </p:spPr>
          <p:txBody>
            <a:bodyPr/>
            <a:lstStyle/>
            <a:p/>
          </p:txBody>
        </p:sp>
        <p:sp>
          <p:nvSpPr>
            <p:cNvPr id="53" name="tx53"/>
            <p:cNvSpPr/>
            <p:nvPr/>
          </p:nvSpPr>
          <p:spPr>
            <a:xfrm>
              <a:off x="6622187" y="23916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51</a:t>
              </a:r>
            </a:p>
          </p:txBody>
        </p:sp>
        <p:sp>
          <p:nvSpPr>
            <p:cNvPr id="54" name="tx54"/>
            <p:cNvSpPr/>
            <p:nvPr/>
          </p:nvSpPr>
          <p:spPr>
            <a:xfrm>
              <a:off x="6898870" y="24197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50</a:t>
              </a:r>
            </a:p>
          </p:txBody>
        </p:sp>
        <p:sp>
          <p:nvSpPr>
            <p:cNvPr id="55" name="tx55"/>
            <p:cNvSpPr/>
            <p:nvPr/>
          </p:nvSpPr>
          <p:spPr>
            <a:xfrm>
              <a:off x="7175552" y="24197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50</a:t>
              </a:r>
            </a:p>
          </p:txBody>
        </p:sp>
        <p:sp>
          <p:nvSpPr>
            <p:cNvPr id="56" name="tx56"/>
            <p:cNvSpPr/>
            <p:nvPr/>
          </p:nvSpPr>
          <p:spPr>
            <a:xfrm>
              <a:off x="7452234" y="24477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49</a:t>
              </a:r>
            </a:p>
          </p:txBody>
        </p:sp>
        <p:sp>
          <p:nvSpPr>
            <p:cNvPr id="57" name="tx57"/>
            <p:cNvSpPr/>
            <p:nvPr/>
          </p:nvSpPr>
          <p:spPr>
            <a:xfrm>
              <a:off x="7728917" y="21108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61</a:t>
              </a:r>
            </a:p>
          </p:txBody>
        </p:sp>
        <p:sp>
          <p:nvSpPr>
            <p:cNvPr id="58" name="tx58"/>
            <p:cNvSpPr/>
            <p:nvPr/>
          </p:nvSpPr>
          <p:spPr>
            <a:xfrm>
              <a:off x="8005599" y="233540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53</a:t>
              </a:r>
            </a:p>
          </p:txBody>
        </p:sp>
        <p:sp>
          <p:nvSpPr>
            <p:cNvPr id="59" name="tx59"/>
            <p:cNvSpPr/>
            <p:nvPr/>
          </p:nvSpPr>
          <p:spPr>
            <a:xfrm>
              <a:off x="7175552" y="359232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17</a:t>
              </a:r>
            </a:p>
          </p:txBody>
        </p:sp>
        <p:sp>
          <p:nvSpPr>
            <p:cNvPr id="60" name="tx60"/>
            <p:cNvSpPr/>
            <p:nvPr/>
          </p:nvSpPr>
          <p:spPr>
            <a:xfrm>
              <a:off x="7452234" y="370304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13</a:t>
              </a:r>
            </a:p>
          </p:txBody>
        </p:sp>
        <p:sp>
          <p:nvSpPr>
            <p:cNvPr id="61" name="tx61"/>
            <p:cNvSpPr/>
            <p:nvPr/>
          </p:nvSpPr>
          <p:spPr>
            <a:xfrm>
              <a:off x="7728917" y="328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28</a:t>
              </a:r>
            </a:p>
          </p:txBody>
        </p:sp>
        <p:sp>
          <p:nvSpPr>
            <p:cNvPr id="62" name="tx62"/>
            <p:cNvSpPr/>
            <p:nvPr/>
          </p:nvSpPr>
          <p:spPr>
            <a:xfrm>
              <a:off x="8005599" y="31975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31</a:t>
              </a:r>
            </a:p>
          </p:txBody>
        </p:sp>
        <p:sp>
          <p:nvSpPr>
            <p:cNvPr id="63" name="tx63"/>
            <p:cNvSpPr/>
            <p:nvPr/>
          </p:nvSpPr>
          <p:spPr>
            <a:xfrm>
              <a:off x="1330067" y="383711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64" name="tx64"/>
            <p:cNvSpPr/>
            <p:nvPr/>
          </p:nvSpPr>
          <p:spPr>
            <a:xfrm>
              <a:off x="2713479" y="37842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65" name="tx65"/>
            <p:cNvSpPr/>
            <p:nvPr/>
          </p:nvSpPr>
          <p:spPr>
            <a:xfrm>
              <a:off x="4096891" y="373415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66" name="tx66"/>
            <p:cNvSpPr/>
            <p:nvPr/>
          </p:nvSpPr>
          <p:spPr>
            <a:xfrm>
              <a:off x="5480302" y="373484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67" name="tx67"/>
            <p:cNvSpPr/>
            <p:nvPr/>
          </p:nvSpPr>
          <p:spPr>
            <a:xfrm>
              <a:off x="6587032" y="37255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24.8</a:t>
              </a:r>
            </a:p>
          </p:txBody>
        </p:sp>
        <p:sp>
          <p:nvSpPr>
            <p:cNvPr id="68" name="tx68"/>
            <p:cNvSpPr/>
            <p:nvPr/>
          </p:nvSpPr>
          <p:spPr>
            <a:xfrm>
              <a:off x="6863714" y="37169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25.7</a:t>
              </a:r>
            </a:p>
          </p:txBody>
        </p:sp>
        <p:sp>
          <p:nvSpPr>
            <p:cNvPr id="69" name="tx69"/>
            <p:cNvSpPr/>
            <p:nvPr/>
          </p:nvSpPr>
          <p:spPr>
            <a:xfrm>
              <a:off x="7140396" y="371581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70" name="tx70"/>
            <p:cNvSpPr/>
            <p:nvPr/>
          </p:nvSpPr>
          <p:spPr>
            <a:xfrm>
              <a:off x="7417079" y="37089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26.5</a:t>
              </a:r>
            </a:p>
          </p:txBody>
        </p:sp>
        <p:sp>
          <p:nvSpPr>
            <p:cNvPr id="71" name="tx71"/>
            <p:cNvSpPr/>
            <p:nvPr/>
          </p:nvSpPr>
          <p:spPr>
            <a:xfrm>
              <a:off x="7693761" y="37679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72" name="tx72"/>
            <p:cNvSpPr/>
            <p:nvPr/>
          </p:nvSpPr>
          <p:spPr>
            <a:xfrm>
              <a:off x="7970443" y="37180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73" name="tx73"/>
            <p:cNvSpPr/>
            <p:nvPr/>
          </p:nvSpPr>
          <p:spPr>
            <a:xfrm>
              <a:off x="7185600" y="3319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74" name="tx74"/>
            <p:cNvSpPr/>
            <p:nvPr/>
          </p:nvSpPr>
          <p:spPr>
            <a:xfrm>
              <a:off x="7417079" y="32877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a:t>
              </a:r>
            </a:p>
          </p:txBody>
        </p:sp>
        <p:sp>
          <p:nvSpPr>
            <p:cNvPr id="75" name="tx75"/>
            <p:cNvSpPr/>
            <p:nvPr/>
          </p:nvSpPr>
          <p:spPr>
            <a:xfrm>
              <a:off x="7693761" y="34157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76" name="tx76"/>
            <p:cNvSpPr/>
            <p:nvPr/>
          </p:nvSpPr>
          <p:spPr>
            <a:xfrm>
              <a:off x="8000588" y="33779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77" name="tx77"/>
            <p:cNvSpPr/>
            <p:nvPr/>
          </p:nvSpPr>
          <p:spPr>
            <a:xfrm>
              <a:off x="7150946" y="310785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40.8</a:t>
              </a:r>
            </a:p>
          </p:txBody>
        </p:sp>
        <p:sp>
          <p:nvSpPr>
            <p:cNvPr id="78" name="tx78"/>
            <p:cNvSpPr/>
            <p:nvPr/>
          </p:nvSpPr>
          <p:spPr>
            <a:xfrm>
              <a:off x="7427628" y="305800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43.4</a:t>
              </a:r>
            </a:p>
          </p:txBody>
        </p:sp>
        <p:sp>
          <p:nvSpPr>
            <p:cNvPr id="79" name="tx79"/>
            <p:cNvSpPr/>
            <p:nvPr/>
          </p:nvSpPr>
          <p:spPr>
            <a:xfrm>
              <a:off x="7704310" y="3196053"/>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36.3</a:t>
              </a:r>
            </a:p>
          </p:txBody>
        </p:sp>
        <p:sp>
          <p:nvSpPr>
            <p:cNvPr id="80" name="tx80"/>
            <p:cNvSpPr/>
            <p:nvPr/>
          </p:nvSpPr>
          <p:spPr>
            <a:xfrm>
              <a:off x="7980993" y="322021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35.1</a:t>
              </a:r>
            </a:p>
          </p:txBody>
        </p:sp>
        <p:sp>
          <p:nvSpPr>
            <p:cNvPr id="81" name="tx81"/>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2" name="tx82"/>
            <p:cNvSpPr/>
            <p:nvPr/>
          </p:nvSpPr>
          <p:spPr>
            <a:xfrm>
              <a:off x="655386" y="298441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83" name="tx83"/>
            <p:cNvSpPr/>
            <p:nvPr/>
          </p:nvSpPr>
          <p:spPr>
            <a:xfrm>
              <a:off x="577692" y="201426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84" name="tx84"/>
            <p:cNvSpPr/>
            <p:nvPr/>
          </p:nvSpPr>
          <p:spPr>
            <a:xfrm>
              <a:off x="577692" y="104411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85" name="tx8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7" name="tx8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8" name="tx8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9" name="tx8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0" name="tx90"/>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1" name="tx10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2" name="pl102"/>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4" name="tx104"/>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5" name="tx105"/>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6" name="rc106"/>
            <p:cNvSpPr/>
            <p:nvPr/>
          </p:nvSpPr>
          <p:spPr>
            <a:xfrm>
              <a:off x="4686533" y="4909475"/>
              <a:ext cx="201456" cy="201456"/>
            </a:xfrm>
            <a:prstGeom prst="rect">
              <a:avLst/>
            </a:prstGeom>
            <a:solidFill>
              <a:srgbClr val="E2231A">
                <a:alpha val="100000"/>
              </a:srgbClr>
            </a:solidFill>
          </p:spPr>
          <p:txBody>
            <a:bodyPr/>
            <a:lstStyle/>
            <a:p/>
          </p:txBody>
        </p:sp>
        <p:sp>
          <p:nvSpPr>
            <p:cNvPr id="107" name="rc107"/>
            <p:cNvSpPr/>
            <p:nvPr/>
          </p:nvSpPr>
          <p:spPr>
            <a:xfrm>
              <a:off x="5650692" y="4909475"/>
              <a:ext cx="201456" cy="201456"/>
            </a:xfrm>
            <a:prstGeom prst="rect">
              <a:avLst/>
            </a:prstGeom>
            <a:solidFill>
              <a:srgbClr val="B3B3B3">
                <a:alpha val="100000"/>
              </a:srgbClr>
            </a:solidFill>
          </p:spPr>
          <p:txBody>
            <a:bodyPr/>
            <a:lstStyle/>
            <a:p/>
          </p:txBody>
        </p:sp>
        <p:sp>
          <p:nvSpPr>
            <p:cNvPr id="108" name="tx108"/>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9" name="tx109"/>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0" name="tx110"/>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1" name="tx111"/>
            <p:cNvSpPr/>
            <p:nvPr/>
          </p:nvSpPr>
          <p:spPr>
            <a:xfrm>
              <a:off x="966584" y="650627"/>
              <a:ext cx="223686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Equatorial Guinea, 2000-2024</a:t>
              </a:r>
            </a:p>
          </p:txBody>
        </p:sp>
        <p:sp>
          <p:nvSpPr>
            <p:cNvPr id="112" name="pl112"/>
            <p:cNvSpPr/>
            <p:nvPr/>
          </p:nvSpPr>
          <p:spPr>
            <a:xfrm>
              <a:off x="225998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15783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605568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79535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7" name="pl117"/>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8" name="pl118"/>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9" name="pl119"/>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2089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1067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0046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311054" y="5774644"/>
              <a:ext cx="4709518" cy="162162"/>
            </a:xfrm>
            <a:prstGeom prst="rect">
              <a:avLst/>
            </a:prstGeom>
            <a:solidFill>
              <a:srgbClr val="E2231A">
                <a:alpha val="100000"/>
              </a:srgbClr>
            </a:solidFill>
          </p:spPr>
          <p:txBody>
            <a:bodyPr/>
            <a:lstStyle/>
            <a:p/>
          </p:txBody>
        </p:sp>
        <p:sp>
          <p:nvSpPr>
            <p:cNvPr id="124" name="rc124"/>
            <p:cNvSpPr/>
            <p:nvPr/>
          </p:nvSpPr>
          <p:spPr>
            <a:xfrm>
              <a:off x="1311054" y="5571941"/>
              <a:ext cx="3878828" cy="162162"/>
            </a:xfrm>
            <a:prstGeom prst="rect">
              <a:avLst/>
            </a:prstGeom>
            <a:solidFill>
              <a:srgbClr val="E2231A">
                <a:alpha val="100000"/>
              </a:srgbClr>
            </a:solidFill>
          </p:spPr>
          <p:txBody>
            <a:bodyPr/>
            <a:lstStyle/>
            <a:p/>
          </p:txBody>
        </p:sp>
        <p:sp>
          <p:nvSpPr>
            <p:cNvPr id="125" name="rc125"/>
            <p:cNvSpPr/>
            <p:nvPr/>
          </p:nvSpPr>
          <p:spPr>
            <a:xfrm>
              <a:off x="1311054" y="5369238"/>
              <a:ext cx="4854513" cy="162162"/>
            </a:xfrm>
            <a:prstGeom prst="rect">
              <a:avLst/>
            </a:prstGeom>
            <a:solidFill>
              <a:srgbClr val="E2231A">
                <a:alpha val="100000"/>
              </a:srgbClr>
            </a:solidFill>
          </p:spPr>
          <p:txBody>
            <a:bodyPr/>
            <a:lstStyle/>
            <a:p/>
          </p:txBody>
        </p:sp>
        <p:sp>
          <p:nvSpPr>
            <p:cNvPr id="126" name="rc126"/>
            <p:cNvSpPr/>
            <p:nvPr/>
          </p:nvSpPr>
          <p:spPr>
            <a:xfrm>
              <a:off x="5189882" y="5571941"/>
              <a:ext cx="3010561" cy="162162"/>
            </a:xfrm>
            <a:prstGeom prst="rect">
              <a:avLst/>
            </a:prstGeom>
            <a:solidFill>
              <a:srgbClr val="B3B3B3">
                <a:alpha val="100000"/>
              </a:srgbClr>
            </a:solidFill>
          </p:spPr>
          <p:txBody>
            <a:bodyPr/>
            <a:lstStyle/>
            <a:p/>
          </p:txBody>
        </p:sp>
        <p:sp>
          <p:nvSpPr>
            <p:cNvPr id="127" name="rc127"/>
            <p:cNvSpPr/>
            <p:nvPr/>
          </p:nvSpPr>
          <p:spPr>
            <a:xfrm>
              <a:off x="6165568" y="5369238"/>
              <a:ext cx="1798593" cy="162162"/>
            </a:xfrm>
            <a:prstGeom prst="rect">
              <a:avLst/>
            </a:prstGeom>
            <a:solidFill>
              <a:srgbClr val="B3B3B3">
                <a:alpha val="100000"/>
              </a:srgbClr>
            </a:solidFill>
          </p:spPr>
          <p:txBody>
            <a:bodyPr/>
            <a:lstStyle/>
            <a:p/>
          </p:txBody>
        </p:sp>
        <p:sp>
          <p:nvSpPr>
            <p:cNvPr id="128" name="tx128"/>
            <p:cNvSpPr/>
            <p:nvPr/>
          </p:nvSpPr>
          <p:spPr>
            <a:xfrm>
              <a:off x="8312971"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36.3</a:t>
              </a:r>
            </a:p>
          </p:txBody>
        </p:sp>
        <p:sp>
          <p:nvSpPr>
            <p:cNvPr id="129" name="tx129"/>
            <p:cNvSpPr/>
            <p:nvPr/>
          </p:nvSpPr>
          <p:spPr>
            <a:xfrm>
              <a:off x="8076688"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35.1</a:t>
              </a:r>
            </a:p>
          </p:txBody>
        </p:sp>
        <p:sp>
          <p:nvSpPr>
            <p:cNvPr id="130" name="tx130"/>
            <p:cNvSpPr/>
            <p:nvPr/>
          </p:nvSpPr>
          <p:spPr>
            <a:xfrm>
              <a:off x="3553286"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24.8</a:t>
              </a:r>
            </a:p>
          </p:txBody>
        </p:sp>
        <p:sp>
          <p:nvSpPr>
            <p:cNvPr id="131" name="tx131"/>
            <p:cNvSpPr/>
            <p:nvPr/>
          </p:nvSpPr>
          <p:spPr>
            <a:xfrm>
              <a:off x="313794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20.4</a:t>
              </a:r>
            </a:p>
          </p:txBody>
        </p:sp>
        <p:sp>
          <p:nvSpPr>
            <p:cNvPr id="132" name="tx132"/>
            <p:cNvSpPr/>
            <p:nvPr/>
          </p:nvSpPr>
          <p:spPr>
            <a:xfrm>
              <a:off x="3625784"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25.6</a:t>
              </a:r>
            </a:p>
          </p:txBody>
        </p:sp>
        <p:sp>
          <p:nvSpPr>
            <p:cNvPr id="133" name="tx133"/>
            <p:cNvSpPr/>
            <p:nvPr/>
          </p:nvSpPr>
          <p:spPr>
            <a:xfrm>
              <a:off x="658263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15.9</a:t>
              </a:r>
            </a:p>
          </p:txBody>
        </p:sp>
        <p:sp>
          <p:nvSpPr>
            <p:cNvPr id="134" name="tx134"/>
            <p:cNvSpPr/>
            <p:nvPr/>
          </p:nvSpPr>
          <p:spPr>
            <a:xfrm>
              <a:off x="698449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9.5</a:t>
              </a:r>
            </a:p>
          </p:txBody>
        </p:sp>
        <p:sp>
          <p:nvSpPr>
            <p:cNvPr id="135" name="tx135"/>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9" name="tx139"/>
            <p:cNvSpPr/>
            <p:nvPr/>
          </p:nvSpPr>
          <p:spPr>
            <a:xfrm>
              <a:off x="308462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40" name="tx140"/>
            <p:cNvSpPr/>
            <p:nvPr/>
          </p:nvSpPr>
          <p:spPr>
            <a:xfrm>
              <a:off x="498247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41" name="tx141"/>
            <p:cNvSpPr/>
            <p:nvPr/>
          </p:nvSpPr>
          <p:spPr>
            <a:xfrm>
              <a:off x="6880324"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42" name="tx142"/>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3" name="tx14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53%. This is greater than in 2019, where coverage was 51%.
26,000 children missed their routine first dose of measles vaccine.
MCV2 is typically administered to children between 18 months and five years old. MCV2 coverage increased to 31%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22775"/>
              <a:ext cx="3397293" cy="485694"/>
            </a:xfrm>
            <a:custGeom>
              <a:avLst/>
              <a:pathLst>
                <a:path w="3397293" h="485694">
                  <a:moveTo>
                    <a:pt x="0" y="314272"/>
                  </a:moveTo>
                  <a:lnTo>
                    <a:pt x="141553" y="314272"/>
                  </a:lnTo>
                  <a:lnTo>
                    <a:pt x="283107" y="342843"/>
                  </a:lnTo>
                  <a:lnTo>
                    <a:pt x="424661" y="371413"/>
                  </a:lnTo>
                  <a:lnTo>
                    <a:pt x="566215" y="371413"/>
                  </a:lnTo>
                  <a:lnTo>
                    <a:pt x="707769" y="399983"/>
                  </a:lnTo>
                  <a:lnTo>
                    <a:pt x="849323" y="399983"/>
                  </a:lnTo>
                  <a:lnTo>
                    <a:pt x="990877" y="428553"/>
                  </a:lnTo>
                  <a:lnTo>
                    <a:pt x="1132431" y="457124"/>
                  </a:lnTo>
                  <a:lnTo>
                    <a:pt x="1273984" y="457124"/>
                  </a:lnTo>
                  <a:lnTo>
                    <a:pt x="1415538" y="485694"/>
                  </a:lnTo>
                  <a:lnTo>
                    <a:pt x="1557092" y="428553"/>
                  </a:lnTo>
                  <a:lnTo>
                    <a:pt x="1698646" y="342843"/>
                  </a:lnTo>
                  <a:lnTo>
                    <a:pt x="1840200" y="285702"/>
                  </a:lnTo>
                  <a:lnTo>
                    <a:pt x="1981754" y="228562"/>
                  </a:lnTo>
                  <a:lnTo>
                    <a:pt x="2123308" y="314272"/>
                  </a:lnTo>
                  <a:lnTo>
                    <a:pt x="2264862" y="228562"/>
                  </a:lnTo>
                  <a:lnTo>
                    <a:pt x="2406416" y="257132"/>
                  </a:lnTo>
                  <a:lnTo>
                    <a:pt x="2547969" y="257132"/>
                  </a:lnTo>
                  <a:lnTo>
                    <a:pt x="2689523" y="285702"/>
                  </a:lnTo>
                  <a:lnTo>
                    <a:pt x="2831077" y="314272"/>
                  </a:lnTo>
                  <a:lnTo>
                    <a:pt x="2972631" y="314272"/>
                  </a:lnTo>
                  <a:lnTo>
                    <a:pt x="3114185" y="342843"/>
                  </a:lnTo>
                  <a:lnTo>
                    <a:pt x="3255739" y="0"/>
                  </a:lnTo>
                  <a:lnTo>
                    <a:pt x="3397293"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22775"/>
              <a:ext cx="3397293" cy="485694"/>
            </a:xfrm>
            <a:custGeom>
              <a:avLst/>
              <a:pathLst>
                <a:path w="3397293" h="485694">
                  <a:moveTo>
                    <a:pt x="0" y="314272"/>
                  </a:moveTo>
                  <a:lnTo>
                    <a:pt x="141553" y="314272"/>
                  </a:lnTo>
                  <a:lnTo>
                    <a:pt x="283107" y="342843"/>
                  </a:lnTo>
                  <a:lnTo>
                    <a:pt x="424661" y="371413"/>
                  </a:lnTo>
                  <a:lnTo>
                    <a:pt x="566215" y="371413"/>
                  </a:lnTo>
                  <a:lnTo>
                    <a:pt x="707769" y="399983"/>
                  </a:lnTo>
                  <a:lnTo>
                    <a:pt x="849323" y="399983"/>
                  </a:lnTo>
                  <a:lnTo>
                    <a:pt x="990877" y="428553"/>
                  </a:lnTo>
                  <a:lnTo>
                    <a:pt x="1132431" y="457124"/>
                  </a:lnTo>
                  <a:lnTo>
                    <a:pt x="1273984" y="457124"/>
                  </a:lnTo>
                  <a:lnTo>
                    <a:pt x="1415538" y="485694"/>
                  </a:lnTo>
                  <a:lnTo>
                    <a:pt x="1557092" y="428553"/>
                  </a:lnTo>
                  <a:lnTo>
                    <a:pt x="1698646" y="342843"/>
                  </a:lnTo>
                  <a:lnTo>
                    <a:pt x="1840200" y="285702"/>
                  </a:lnTo>
                  <a:lnTo>
                    <a:pt x="1981754" y="228562"/>
                  </a:lnTo>
                  <a:lnTo>
                    <a:pt x="2123308" y="314272"/>
                  </a:lnTo>
                  <a:lnTo>
                    <a:pt x="2264862" y="228562"/>
                  </a:lnTo>
                  <a:lnTo>
                    <a:pt x="2406416" y="257132"/>
                  </a:lnTo>
                  <a:lnTo>
                    <a:pt x="2547969" y="257132"/>
                  </a:lnTo>
                  <a:lnTo>
                    <a:pt x="2689523" y="285702"/>
                  </a:lnTo>
                  <a:lnTo>
                    <a:pt x="2831077" y="314272"/>
                  </a:lnTo>
                  <a:lnTo>
                    <a:pt x="2972631" y="314272"/>
                  </a:lnTo>
                  <a:lnTo>
                    <a:pt x="3114185" y="342843"/>
                  </a:lnTo>
                  <a:lnTo>
                    <a:pt x="3255739" y="0"/>
                  </a:lnTo>
                  <a:lnTo>
                    <a:pt x="3397293"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85653"/>
            </a:xfrm>
            <a:custGeom>
              <a:avLst/>
              <a:pathLst>
                <a:path w="0" h="1485653">
                  <a:moveTo>
                    <a:pt x="0" y="0"/>
                  </a:moveTo>
                  <a:lnTo>
                    <a:pt x="0" y="148565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571363"/>
            </a:xfrm>
            <a:custGeom>
              <a:avLst/>
              <a:pathLst>
                <a:path w="0" h="1571363">
                  <a:moveTo>
                    <a:pt x="0" y="0"/>
                  </a:moveTo>
                  <a:lnTo>
                    <a:pt x="0" y="157136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657074"/>
            </a:xfrm>
            <a:custGeom>
              <a:avLst/>
              <a:pathLst>
                <a:path w="0" h="1657074">
                  <a:moveTo>
                    <a:pt x="0" y="0"/>
                  </a:moveTo>
                  <a:lnTo>
                    <a:pt x="0" y="165707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85653"/>
            </a:xfrm>
            <a:custGeom>
              <a:avLst/>
              <a:pathLst>
                <a:path w="0" h="1485653">
                  <a:moveTo>
                    <a:pt x="0" y="0"/>
                  </a:moveTo>
                  <a:lnTo>
                    <a:pt x="0" y="148565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57082"/>
            </a:xfrm>
            <a:custGeom>
              <a:avLst/>
              <a:pathLst>
                <a:path w="0" h="1457082">
                  <a:moveTo>
                    <a:pt x="0" y="0"/>
                  </a:moveTo>
                  <a:lnTo>
                    <a:pt x="0" y="145708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399942"/>
            </a:xfrm>
            <a:custGeom>
              <a:avLst/>
              <a:pathLst>
                <a:path w="0" h="1399942">
                  <a:moveTo>
                    <a:pt x="0" y="0"/>
                  </a:moveTo>
                  <a:lnTo>
                    <a:pt x="0" y="1399942"/>
                  </a:lnTo>
                </a:path>
              </a:pathLst>
            </a:custGeom>
            <a:ln w="13550" cap="flat">
              <a:solidFill>
                <a:srgbClr val="0058AB">
                  <a:alpha val="100000"/>
                </a:srgbClr>
              </a:solidFill>
              <a:prstDash val="dot"/>
              <a:round/>
            </a:ln>
          </p:spPr>
          <p:txBody>
            <a:bodyPr/>
            <a:lstStyle/>
            <a:p/>
          </p:txBody>
        </p:sp>
        <p:sp>
          <p:nvSpPr>
            <p:cNvPr id="32" name="pl32"/>
            <p:cNvSpPr/>
            <p:nvPr/>
          </p:nvSpPr>
          <p:spPr>
            <a:xfrm>
              <a:off x="1120965" y="2122775"/>
              <a:ext cx="3397293" cy="485694"/>
            </a:xfrm>
            <a:custGeom>
              <a:avLst/>
              <a:pathLst>
                <a:path w="3397293" h="485694">
                  <a:moveTo>
                    <a:pt x="0" y="314272"/>
                  </a:moveTo>
                  <a:lnTo>
                    <a:pt x="141553" y="314272"/>
                  </a:lnTo>
                  <a:lnTo>
                    <a:pt x="283107" y="342843"/>
                  </a:lnTo>
                  <a:lnTo>
                    <a:pt x="424661" y="371413"/>
                  </a:lnTo>
                  <a:lnTo>
                    <a:pt x="566215" y="371413"/>
                  </a:lnTo>
                  <a:lnTo>
                    <a:pt x="707769" y="399983"/>
                  </a:lnTo>
                  <a:lnTo>
                    <a:pt x="849323" y="399983"/>
                  </a:lnTo>
                  <a:lnTo>
                    <a:pt x="990877" y="428553"/>
                  </a:lnTo>
                  <a:lnTo>
                    <a:pt x="1132431" y="457124"/>
                  </a:lnTo>
                  <a:lnTo>
                    <a:pt x="1273984" y="457124"/>
                  </a:lnTo>
                  <a:lnTo>
                    <a:pt x="1415538" y="485694"/>
                  </a:lnTo>
                  <a:lnTo>
                    <a:pt x="1557092" y="428553"/>
                  </a:lnTo>
                  <a:lnTo>
                    <a:pt x="1698646" y="342843"/>
                  </a:lnTo>
                  <a:lnTo>
                    <a:pt x="1840200" y="285702"/>
                  </a:lnTo>
                  <a:lnTo>
                    <a:pt x="1981754" y="228562"/>
                  </a:lnTo>
                  <a:lnTo>
                    <a:pt x="2123308" y="314272"/>
                  </a:lnTo>
                  <a:lnTo>
                    <a:pt x="2264862" y="228562"/>
                  </a:lnTo>
                  <a:lnTo>
                    <a:pt x="2406416" y="257132"/>
                  </a:lnTo>
                  <a:lnTo>
                    <a:pt x="2547969" y="257132"/>
                  </a:lnTo>
                  <a:lnTo>
                    <a:pt x="2689523" y="285702"/>
                  </a:lnTo>
                  <a:lnTo>
                    <a:pt x="2831077" y="314272"/>
                  </a:lnTo>
                  <a:lnTo>
                    <a:pt x="2972631" y="314272"/>
                  </a:lnTo>
                  <a:lnTo>
                    <a:pt x="3114185" y="342843"/>
                  </a:lnTo>
                  <a:lnTo>
                    <a:pt x="3255739" y="0"/>
                  </a:lnTo>
                  <a:lnTo>
                    <a:pt x="3397293"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4" name="tx34"/>
            <p:cNvSpPr/>
            <p:nvPr/>
          </p:nvSpPr>
          <p:spPr>
            <a:xfrm>
              <a:off x="176844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35" name="tx35"/>
            <p:cNvSpPr/>
            <p:nvPr/>
          </p:nvSpPr>
          <p:spPr>
            <a:xfrm>
              <a:off x="247621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408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033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10" y="4803947"/>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Equatorial Guinea</a:t>
              </a:r>
            </a:p>
          </p:txBody>
        </p:sp>
        <p:sp>
          <p:nvSpPr>
            <p:cNvPr id="60" name="tx60"/>
            <p:cNvSpPr/>
            <p:nvPr/>
          </p:nvSpPr>
          <p:spPr>
            <a:xfrm>
              <a:off x="31079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7044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214165" y="471005"/>
              <a:ext cx="321089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Equatorial Guinea, 2000-2024</a:t>
              </a:r>
            </a:p>
          </p:txBody>
        </p:sp>
        <p:sp>
          <p:nvSpPr>
            <p:cNvPr id="63" name="pl63"/>
            <p:cNvSpPr/>
            <p:nvPr/>
          </p:nvSpPr>
          <p:spPr>
            <a:xfrm>
              <a:off x="5267799" y="39337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519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701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83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065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928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110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292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5474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47474"/>
              <a:ext cx="3397293" cy="1159043"/>
            </a:xfrm>
            <a:custGeom>
              <a:avLst/>
              <a:pathLst>
                <a:path w="3397293" h="1159043">
                  <a:moveTo>
                    <a:pt x="0" y="749969"/>
                  </a:moveTo>
                  <a:lnTo>
                    <a:pt x="141553" y="749969"/>
                  </a:lnTo>
                  <a:lnTo>
                    <a:pt x="283107" y="818148"/>
                  </a:lnTo>
                  <a:lnTo>
                    <a:pt x="424661" y="886327"/>
                  </a:lnTo>
                  <a:lnTo>
                    <a:pt x="566215" y="886327"/>
                  </a:lnTo>
                  <a:lnTo>
                    <a:pt x="707769" y="954506"/>
                  </a:lnTo>
                  <a:lnTo>
                    <a:pt x="849323" y="954506"/>
                  </a:lnTo>
                  <a:lnTo>
                    <a:pt x="990877" y="1022685"/>
                  </a:lnTo>
                  <a:lnTo>
                    <a:pt x="1132431" y="1090864"/>
                  </a:lnTo>
                  <a:lnTo>
                    <a:pt x="1273984" y="1090864"/>
                  </a:lnTo>
                  <a:lnTo>
                    <a:pt x="1415538" y="1159043"/>
                  </a:lnTo>
                  <a:lnTo>
                    <a:pt x="1557092" y="1022685"/>
                  </a:lnTo>
                  <a:lnTo>
                    <a:pt x="1698646" y="818148"/>
                  </a:lnTo>
                  <a:lnTo>
                    <a:pt x="1840200" y="681790"/>
                  </a:lnTo>
                  <a:lnTo>
                    <a:pt x="1981754" y="545432"/>
                  </a:lnTo>
                  <a:lnTo>
                    <a:pt x="2123308" y="749969"/>
                  </a:lnTo>
                  <a:lnTo>
                    <a:pt x="2264862" y="545432"/>
                  </a:lnTo>
                  <a:lnTo>
                    <a:pt x="2406416" y="613611"/>
                  </a:lnTo>
                  <a:lnTo>
                    <a:pt x="2547969" y="613611"/>
                  </a:lnTo>
                  <a:lnTo>
                    <a:pt x="2689523" y="681790"/>
                  </a:lnTo>
                  <a:lnTo>
                    <a:pt x="2831077" y="749969"/>
                  </a:lnTo>
                  <a:lnTo>
                    <a:pt x="2972631" y="749969"/>
                  </a:lnTo>
                  <a:lnTo>
                    <a:pt x="3114185" y="818148"/>
                  </a:lnTo>
                  <a:lnTo>
                    <a:pt x="3255739" y="0"/>
                  </a:lnTo>
                  <a:lnTo>
                    <a:pt x="3397293" y="545432"/>
                  </a:lnTo>
                </a:path>
              </a:pathLst>
            </a:custGeom>
            <a:ln w="27101" cap="flat">
              <a:solidFill>
                <a:srgbClr val="0058AB">
                  <a:alpha val="100000"/>
                </a:srgbClr>
              </a:solidFill>
              <a:prstDash val="solid"/>
              <a:round/>
            </a:ln>
          </p:spPr>
          <p:txBody>
            <a:bodyPr/>
            <a:lstStyle/>
            <a:p/>
          </p:txBody>
        </p:sp>
        <p:sp>
          <p:nvSpPr>
            <p:cNvPr id="81" name="pl81"/>
            <p:cNvSpPr/>
            <p:nvPr/>
          </p:nvSpPr>
          <p:spPr>
            <a:xfrm>
              <a:off x="5437664" y="2229264"/>
              <a:ext cx="3397293" cy="1022685"/>
            </a:xfrm>
            <a:custGeom>
              <a:avLst/>
              <a:pathLst>
                <a:path w="3397293" h="1022685">
                  <a:moveTo>
                    <a:pt x="0" y="1022685"/>
                  </a:moveTo>
                  <a:lnTo>
                    <a:pt x="141553" y="954506"/>
                  </a:lnTo>
                  <a:lnTo>
                    <a:pt x="283107" y="954506"/>
                  </a:lnTo>
                  <a:lnTo>
                    <a:pt x="424661" y="886327"/>
                  </a:lnTo>
                  <a:lnTo>
                    <a:pt x="566215" y="749969"/>
                  </a:lnTo>
                  <a:lnTo>
                    <a:pt x="707769" y="613611"/>
                  </a:lnTo>
                  <a:lnTo>
                    <a:pt x="849323" y="477253"/>
                  </a:lnTo>
                  <a:lnTo>
                    <a:pt x="990877" y="477253"/>
                  </a:lnTo>
                  <a:lnTo>
                    <a:pt x="1132431" y="340895"/>
                  </a:lnTo>
                  <a:lnTo>
                    <a:pt x="1273984" y="204537"/>
                  </a:lnTo>
                  <a:lnTo>
                    <a:pt x="1415538" y="136358"/>
                  </a:lnTo>
                  <a:lnTo>
                    <a:pt x="1557092" y="136358"/>
                  </a:lnTo>
                  <a:lnTo>
                    <a:pt x="1698646" y="136358"/>
                  </a:lnTo>
                  <a:lnTo>
                    <a:pt x="1840200" y="136358"/>
                  </a:lnTo>
                  <a:lnTo>
                    <a:pt x="1981754" y="136358"/>
                  </a:lnTo>
                  <a:lnTo>
                    <a:pt x="2123308" y="136358"/>
                  </a:lnTo>
                  <a:lnTo>
                    <a:pt x="2264862" y="68179"/>
                  </a:lnTo>
                  <a:lnTo>
                    <a:pt x="2406416" y="68179"/>
                  </a:lnTo>
                  <a:lnTo>
                    <a:pt x="2547969" y="0"/>
                  </a:lnTo>
                  <a:lnTo>
                    <a:pt x="2689523" y="0"/>
                  </a:lnTo>
                  <a:lnTo>
                    <a:pt x="2831077" y="204537"/>
                  </a:lnTo>
                  <a:lnTo>
                    <a:pt x="2972631" y="340895"/>
                  </a:lnTo>
                  <a:lnTo>
                    <a:pt x="3114185" y="204537"/>
                  </a:lnTo>
                  <a:lnTo>
                    <a:pt x="3255739" y="204537"/>
                  </a:lnTo>
                  <a:lnTo>
                    <a:pt x="3397293" y="136358"/>
                  </a:lnTo>
                </a:path>
              </a:pathLst>
            </a:custGeom>
            <a:ln w="27101" cap="flat">
              <a:solidFill>
                <a:srgbClr val="80BD41">
                  <a:alpha val="100000"/>
                </a:srgbClr>
              </a:solidFill>
              <a:prstDash val="solid"/>
              <a:round/>
            </a:ln>
          </p:spPr>
          <p:txBody>
            <a:bodyPr/>
            <a:lstStyle/>
            <a:p/>
          </p:txBody>
        </p:sp>
        <p:sp>
          <p:nvSpPr>
            <p:cNvPr id="82" name="pl82"/>
            <p:cNvSpPr/>
            <p:nvPr/>
          </p:nvSpPr>
          <p:spPr>
            <a:xfrm>
              <a:off x="5437664" y="2024727"/>
              <a:ext cx="3397293" cy="1840833"/>
            </a:xfrm>
            <a:custGeom>
              <a:avLst/>
              <a:pathLst>
                <a:path w="3397293" h="1840833">
                  <a:moveTo>
                    <a:pt x="0" y="1840833"/>
                  </a:moveTo>
                  <a:lnTo>
                    <a:pt x="141553" y="1704475"/>
                  </a:lnTo>
                  <a:lnTo>
                    <a:pt x="283107" y="1636296"/>
                  </a:lnTo>
                  <a:lnTo>
                    <a:pt x="424661" y="1363580"/>
                  </a:lnTo>
                  <a:lnTo>
                    <a:pt x="566215" y="1090864"/>
                  </a:lnTo>
                  <a:lnTo>
                    <a:pt x="707769" y="818148"/>
                  </a:lnTo>
                  <a:lnTo>
                    <a:pt x="849323" y="681790"/>
                  </a:lnTo>
                  <a:lnTo>
                    <a:pt x="990877" y="681790"/>
                  </a:lnTo>
                  <a:lnTo>
                    <a:pt x="1132431" y="409074"/>
                  </a:lnTo>
                  <a:lnTo>
                    <a:pt x="1273984" y="0"/>
                  </a:lnTo>
                  <a:lnTo>
                    <a:pt x="1415538" y="204537"/>
                  </a:lnTo>
                  <a:lnTo>
                    <a:pt x="1557092" y="272716"/>
                  </a:lnTo>
                  <a:lnTo>
                    <a:pt x="1698646" y="477253"/>
                  </a:lnTo>
                  <a:lnTo>
                    <a:pt x="1840200" y="545432"/>
                  </a:lnTo>
                  <a:lnTo>
                    <a:pt x="1981754" y="545432"/>
                  </a:lnTo>
                  <a:lnTo>
                    <a:pt x="2123308" y="545432"/>
                  </a:lnTo>
                  <a:lnTo>
                    <a:pt x="2264862" y="409074"/>
                  </a:lnTo>
                  <a:lnTo>
                    <a:pt x="2406416" y="272716"/>
                  </a:lnTo>
                  <a:lnTo>
                    <a:pt x="2547969" y="272716"/>
                  </a:lnTo>
                  <a:lnTo>
                    <a:pt x="2689523" y="204537"/>
                  </a:lnTo>
                  <a:lnTo>
                    <a:pt x="2831077" y="272716"/>
                  </a:lnTo>
                  <a:lnTo>
                    <a:pt x="2972631" y="340895"/>
                  </a:lnTo>
                  <a:lnTo>
                    <a:pt x="3114185" y="545432"/>
                  </a:lnTo>
                  <a:lnTo>
                    <a:pt x="3255739" y="409074"/>
                  </a:lnTo>
                  <a:lnTo>
                    <a:pt x="3397293" y="204537"/>
                  </a:lnTo>
                </a:path>
              </a:pathLst>
            </a:custGeom>
            <a:ln w="27101" cap="flat">
              <a:solidFill>
                <a:srgbClr val="961A49">
                  <a:alpha val="100000"/>
                </a:srgbClr>
              </a:solidFill>
              <a:prstDash val="solid"/>
              <a:round/>
            </a:ln>
          </p:spPr>
          <p:txBody>
            <a:bodyPr/>
            <a:lstStyle/>
            <a:p/>
          </p:txBody>
        </p:sp>
        <p:sp>
          <p:nvSpPr>
            <p:cNvPr id="83" name="pl83"/>
            <p:cNvSpPr/>
            <p:nvPr/>
          </p:nvSpPr>
          <p:spPr>
            <a:xfrm>
              <a:off x="5437664" y="222926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47474"/>
              <a:ext cx="3397293" cy="1159043"/>
            </a:xfrm>
            <a:custGeom>
              <a:avLst/>
              <a:pathLst>
                <a:path w="3397293" h="1159043">
                  <a:moveTo>
                    <a:pt x="0" y="749969"/>
                  </a:moveTo>
                  <a:lnTo>
                    <a:pt x="141553" y="749969"/>
                  </a:lnTo>
                  <a:lnTo>
                    <a:pt x="283107" y="818148"/>
                  </a:lnTo>
                  <a:lnTo>
                    <a:pt x="424661" y="886327"/>
                  </a:lnTo>
                  <a:lnTo>
                    <a:pt x="566215" y="886327"/>
                  </a:lnTo>
                  <a:lnTo>
                    <a:pt x="707769" y="954506"/>
                  </a:lnTo>
                  <a:lnTo>
                    <a:pt x="849323" y="954506"/>
                  </a:lnTo>
                  <a:lnTo>
                    <a:pt x="990877" y="1022685"/>
                  </a:lnTo>
                  <a:lnTo>
                    <a:pt x="1132431" y="1090864"/>
                  </a:lnTo>
                  <a:lnTo>
                    <a:pt x="1273984" y="1090864"/>
                  </a:lnTo>
                  <a:lnTo>
                    <a:pt x="1415538" y="1159043"/>
                  </a:lnTo>
                  <a:lnTo>
                    <a:pt x="1557092" y="1022685"/>
                  </a:lnTo>
                  <a:lnTo>
                    <a:pt x="1698646" y="818148"/>
                  </a:lnTo>
                  <a:lnTo>
                    <a:pt x="1840200" y="681790"/>
                  </a:lnTo>
                  <a:lnTo>
                    <a:pt x="1981754" y="545432"/>
                  </a:lnTo>
                  <a:lnTo>
                    <a:pt x="2123308" y="749969"/>
                  </a:lnTo>
                  <a:lnTo>
                    <a:pt x="2264862" y="545432"/>
                  </a:lnTo>
                  <a:lnTo>
                    <a:pt x="2406416" y="613611"/>
                  </a:lnTo>
                  <a:lnTo>
                    <a:pt x="2547969" y="613611"/>
                  </a:lnTo>
                  <a:lnTo>
                    <a:pt x="2689523" y="681790"/>
                  </a:lnTo>
                  <a:lnTo>
                    <a:pt x="2831077" y="749969"/>
                  </a:lnTo>
                  <a:lnTo>
                    <a:pt x="2972631" y="749969"/>
                  </a:lnTo>
                  <a:lnTo>
                    <a:pt x="3114185" y="818148"/>
                  </a:lnTo>
                  <a:lnTo>
                    <a:pt x="3255739" y="0"/>
                  </a:lnTo>
                  <a:lnTo>
                    <a:pt x="3397293" y="545432"/>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38388"/>
              <a:ext cx="0" cy="859055"/>
            </a:xfrm>
            <a:custGeom>
              <a:avLst/>
              <a:pathLst>
                <a:path w="0" h="859055">
                  <a:moveTo>
                    <a:pt x="0" y="85905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38388"/>
              <a:ext cx="0" cy="1063592"/>
            </a:xfrm>
            <a:custGeom>
              <a:avLst/>
              <a:pathLst>
                <a:path w="0" h="1063592">
                  <a:moveTo>
                    <a:pt x="0" y="106359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38388"/>
              <a:ext cx="0" cy="1268129"/>
            </a:xfrm>
            <a:custGeom>
              <a:avLst/>
              <a:pathLst>
                <a:path w="0" h="1268129">
                  <a:moveTo>
                    <a:pt x="0" y="126812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38388"/>
              <a:ext cx="0" cy="859055"/>
            </a:xfrm>
            <a:custGeom>
              <a:avLst/>
              <a:pathLst>
                <a:path w="0" h="859055">
                  <a:moveTo>
                    <a:pt x="0" y="85905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38388"/>
              <a:ext cx="0" cy="790876"/>
            </a:xfrm>
            <a:custGeom>
              <a:avLst/>
              <a:pathLst>
                <a:path w="0" h="790876">
                  <a:moveTo>
                    <a:pt x="0" y="79087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38388"/>
              <a:ext cx="0" cy="109086"/>
            </a:xfrm>
            <a:custGeom>
              <a:avLst/>
              <a:pathLst>
                <a:path w="0" h="109086">
                  <a:moveTo>
                    <a:pt x="0" y="10908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38388"/>
              <a:ext cx="0" cy="654518"/>
            </a:xfrm>
            <a:custGeom>
              <a:avLst/>
              <a:pathLst>
                <a:path w="0" h="654518">
                  <a:moveTo>
                    <a:pt x="0" y="65451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47474"/>
              <a:ext cx="3397293" cy="1159043"/>
            </a:xfrm>
            <a:custGeom>
              <a:avLst/>
              <a:pathLst>
                <a:path w="3397293" h="1159043">
                  <a:moveTo>
                    <a:pt x="0" y="749969"/>
                  </a:moveTo>
                  <a:lnTo>
                    <a:pt x="141553" y="749969"/>
                  </a:lnTo>
                  <a:lnTo>
                    <a:pt x="283107" y="818148"/>
                  </a:lnTo>
                  <a:lnTo>
                    <a:pt x="424661" y="886327"/>
                  </a:lnTo>
                  <a:lnTo>
                    <a:pt x="566215" y="886327"/>
                  </a:lnTo>
                  <a:lnTo>
                    <a:pt x="707769" y="954506"/>
                  </a:lnTo>
                  <a:lnTo>
                    <a:pt x="849323" y="954506"/>
                  </a:lnTo>
                  <a:lnTo>
                    <a:pt x="990877" y="1022685"/>
                  </a:lnTo>
                  <a:lnTo>
                    <a:pt x="1132431" y="1090864"/>
                  </a:lnTo>
                  <a:lnTo>
                    <a:pt x="1273984" y="1090864"/>
                  </a:lnTo>
                  <a:lnTo>
                    <a:pt x="1415538" y="1159043"/>
                  </a:lnTo>
                  <a:lnTo>
                    <a:pt x="1557092" y="1022685"/>
                  </a:lnTo>
                  <a:lnTo>
                    <a:pt x="1698646" y="818148"/>
                  </a:lnTo>
                  <a:lnTo>
                    <a:pt x="1840200" y="681790"/>
                  </a:lnTo>
                  <a:lnTo>
                    <a:pt x="1981754" y="545432"/>
                  </a:lnTo>
                  <a:lnTo>
                    <a:pt x="2123308" y="749969"/>
                  </a:lnTo>
                  <a:lnTo>
                    <a:pt x="2264862" y="545432"/>
                  </a:lnTo>
                  <a:lnTo>
                    <a:pt x="2406416" y="613611"/>
                  </a:lnTo>
                  <a:lnTo>
                    <a:pt x="2547969" y="613611"/>
                  </a:lnTo>
                  <a:lnTo>
                    <a:pt x="2689523" y="681790"/>
                  </a:lnTo>
                  <a:lnTo>
                    <a:pt x="2831077" y="749969"/>
                  </a:lnTo>
                  <a:lnTo>
                    <a:pt x="2972631" y="749969"/>
                  </a:lnTo>
                  <a:lnTo>
                    <a:pt x="3114185" y="818148"/>
                  </a:lnTo>
                  <a:lnTo>
                    <a:pt x="3255739" y="0"/>
                  </a:lnTo>
                  <a:lnTo>
                    <a:pt x="3397293" y="545432"/>
                  </a:lnTo>
                </a:path>
              </a:pathLst>
            </a:custGeom>
            <a:ln w="27101" cap="flat">
              <a:solidFill>
                <a:srgbClr val="0058AB">
                  <a:alpha val="100000"/>
                </a:srgbClr>
              </a:solidFill>
              <a:prstDash val="solid"/>
              <a:round/>
            </a:ln>
          </p:spPr>
          <p:txBody>
            <a:bodyPr/>
            <a:lstStyle/>
            <a:p/>
          </p:txBody>
        </p:sp>
        <p:sp>
          <p:nvSpPr>
            <p:cNvPr id="93" name="tx93"/>
            <p:cNvSpPr/>
            <p:nvPr/>
          </p:nvSpPr>
          <p:spPr>
            <a:xfrm>
              <a:off x="5389469" y="13719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97238" y="137231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805008" y="137332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7512777" y="13719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097042"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33113" y="137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9" name="tx99"/>
            <p:cNvSpPr/>
            <p:nvPr/>
          </p:nvSpPr>
          <p:spPr>
            <a:xfrm>
              <a:off x="8804812" y="13719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1888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5407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8589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1771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4953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6806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6806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1575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92004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947709" y="4803947"/>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Equatorial Guinea</a:t>
              </a:r>
            </a:p>
          </p:txBody>
        </p:sp>
        <p:sp>
          <p:nvSpPr>
            <p:cNvPr id="120" name="tx120"/>
            <p:cNvSpPr/>
            <p:nvPr/>
          </p:nvSpPr>
          <p:spPr>
            <a:xfrm>
              <a:off x="742469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187148"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7483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6106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4730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17951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0418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102882" cy="149993"/>
            </a:xfrm>
            <a:prstGeom prst="rect">
              <a:avLst/>
            </a:prstGeom>
            <a:solidFill>
              <a:srgbClr val="E2231A">
                <a:alpha val="80000"/>
              </a:srgbClr>
            </a:solidFill>
          </p:spPr>
          <p:txBody>
            <a:bodyPr/>
            <a:lstStyle/>
            <a:p/>
          </p:txBody>
        </p:sp>
        <p:sp>
          <p:nvSpPr>
            <p:cNvPr id="133" name="rc133"/>
            <p:cNvSpPr/>
            <p:nvPr/>
          </p:nvSpPr>
          <p:spPr>
            <a:xfrm>
              <a:off x="1317178" y="5637654"/>
              <a:ext cx="5850038" cy="149993"/>
            </a:xfrm>
            <a:prstGeom prst="rect">
              <a:avLst/>
            </a:prstGeom>
            <a:solidFill>
              <a:srgbClr val="E2231A">
                <a:alpha val="80000"/>
              </a:srgbClr>
            </a:solidFill>
          </p:spPr>
          <p:txBody>
            <a:bodyPr/>
            <a:lstStyle/>
            <a:p/>
          </p:txBody>
        </p:sp>
        <p:sp>
          <p:nvSpPr>
            <p:cNvPr id="134" name="rc134"/>
            <p:cNvSpPr/>
            <p:nvPr/>
          </p:nvSpPr>
          <p:spPr>
            <a:xfrm>
              <a:off x="1317178" y="5450161"/>
              <a:ext cx="7321564"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75222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661456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Equatorial Guinea (53%) was 31 percentage points lower than the global average (84%) and 12 percentage points lower than the average across all WCAR countries (65%).
National MCV1 coverage was 2 percentage points higher than in 2019 (51%).
This equates to 26,000 unvaccinated children in 2024 compared to 25,000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Equatorial Guinea ranked number 3 out of 24 countries for lowest MCV1 coverage (based on tied ranks).
Equatorial Guinea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37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058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078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099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47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068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089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109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48683"/>
              <a:ext cx="249522" cy="354013"/>
            </a:xfrm>
            <a:prstGeom prst="rect">
              <a:avLst/>
            </a:prstGeom>
            <a:solidFill>
              <a:srgbClr val="80BD41">
                <a:alpha val="100000"/>
              </a:srgbClr>
            </a:solidFill>
          </p:spPr>
          <p:txBody>
            <a:bodyPr/>
            <a:lstStyle/>
            <a:p/>
          </p:txBody>
        </p:sp>
        <p:sp>
          <p:nvSpPr>
            <p:cNvPr id="25" name="rc25"/>
            <p:cNvSpPr/>
            <p:nvPr/>
          </p:nvSpPr>
          <p:spPr>
            <a:xfrm>
              <a:off x="1296273" y="3394935"/>
              <a:ext cx="249522" cy="353747"/>
            </a:xfrm>
            <a:prstGeom prst="rect">
              <a:avLst/>
            </a:prstGeom>
            <a:solidFill>
              <a:srgbClr val="E2231A">
                <a:alpha val="100000"/>
              </a:srgbClr>
            </a:solidFill>
          </p:spPr>
          <p:txBody>
            <a:bodyPr/>
            <a:lstStyle/>
            <a:p/>
          </p:txBody>
        </p:sp>
        <p:sp>
          <p:nvSpPr>
            <p:cNvPr id="26" name="rc26"/>
            <p:cNvSpPr/>
            <p:nvPr/>
          </p:nvSpPr>
          <p:spPr>
            <a:xfrm>
              <a:off x="1573521" y="3728203"/>
              <a:ext cx="249522" cy="374493"/>
            </a:xfrm>
            <a:prstGeom prst="rect">
              <a:avLst/>
            </a:prstGeom>
            <a:solidFill>
              <a:srgbClr val="80BD41">
                <a:alpha val="100000"/>
              </a:srgbClr>
            </a:solidFill>
          </p:spPr>
          <p:txBody>
            <a:bodyPr/>
            <a:lstStyle/>
            <a:p/>
          </p:txBody>
        </p:sp>
        <p:sp>
          <p:nvSpPr>
            <p:cNvPr id="27" name="rc27"/>
            <p:cNvSpPr/>
            <p:nvPr/>
          </p:nvSpPr>
          <p:spPr>
            <a:xfrm>
              <a:off x="1573521" y="3353709"/>
              <a:ext cx="249522" cy="374493"/>
            </a:xfrm>
            <a:prstGeom prst="rect">
              <a:avLst/>
            </a:prstGeom>
            <a:solidFill>
              <a:srgbClr val="E2231A">
                <a:alpha val="100000"/>
              </a:srgbClr>
            </a:solidFill>
          </p:spPr>
          <p:txBody>
            <a:bodyPr/>
            <a:lstStyle/>
            <a:p/>
          </p:txBody>
        </p:sp>
        <p:sp>
          <p:nvSpPr>
            <p:cNvPr id="28" name="rc28"/>
            <p:cNvSpPr/>
            <p:nvPr/>
          </p:nvSpPr>
          <p:spPr>
            <a:xfrm>
              <a:off x="1850769" y="3713840"/>
              <a:ext cx="249522" cy="388856"/>
            </a:xfrm>
            <a:prstGeom prst="rect">
              <a:avLst/>
            </a:prstGeom>
            <a:solidFill>
              <a:srgbClr val="80BD41">
                <a:alpha val="100000"/>
              </a:srgbClr>
            </a:solidFill>
          </p:spPr>
          <p:txBody>
            <a:bodyPr/>
            <a:lstStyle/>
            <a:p/>
          </p:txBody>
        </p:sp>
        <p:sp>
          <p:nvSpPr>
            <p:cNvPr id="29" name="rc29"/>
            <p:cNvSpPr/>
            <p:nvPr/>
          </p:nvSpPr>
          <p:spPr>
            <a:xfrm>
              <a:off x="1850769" y="3309291"/>
              <a:ext cx="249522" cy="404549"/>
            </a:xfrm>
            <a:prstGeom prst="rect">
              <a:avLst/>
            </a:prstGeom>
            <a:solidFill>
              <a:srgbClr val="E2231A">
                <a:alpha val="100000"/>
              </a:srgbClr>
            </a:solidFill>
          </p:spPr>
          <p:txBody>
            <a:bodyPr/>
            <a:lstStyle/>
            <a:p/>
          </p:txBody>
        </p:sp>
        <p:sp>
          <p:nvSpPr>
            <p:cNvPr id="30" name="rc30"/>
            <p:cNvSpPr/>
            <p:nvPr/>
          </p:nvSpPr>
          <p:spPr>
            <a:xfrm>
              <a:off x="2128016" y="3699212"/>
              <a:ext cx="249522" cy="403485"/>
            </a:xfrm>
            <a:prstGeom prst="rect">
              <a:avLst/>
            </a:prstGeom>
            <a:solidFill>
              <a:srgbClr val="80BD41">
                <a:alpha val="100000"/>
              </a:srgbClr>
            </a:solidFill>
          </p:spPr>
          <p:txBody>
            <a:bodyPr/>
            <a:lstStyle/>
            <a:p/>
          </p:txBody>
        </p:sp>
        <p:sp>
          <p:nvSpPr>
            <p:cNvPr id="31" name="rc31"/>
            <p:cNvSpPr/>
            <p:nvPr/>
          </p:nvSpPr>
          <p:spPr>
            <a:xfrm>
              <a:off x="2128016" y="3261948"/>
              <a:ext cx="249522" cy="437264"/>
            </a:xfrm>
            <a:prstGeom prst="rect">
              <a:avLst/>
            </a:prstGeom>
            <a:solidFill>
              <a:srgbClr val="E2231A">
                <a:alpha val="100000"/>
              </a:srgbClr>
            </a:solidFill>
          </p:spPr>
          <p:txBody>
            <a:bodyPr/>
            <a:lstStyle/>
            <a:p/>
          </p:txBody>
        </p:sp>
        <p:sp>
          <p:nvSpPr>
            <p:cNvPr id="32" name="rc32"/>
            <p:cNvSpPr/>
            <p:nvPr/>
          </p:nvSpPr>
          <p:spPr>
            <a:xfrm>
              <a:off x="2405264" y="3675274"/>
              <a:ext cx="249522" cy="427422"/>
            </a:xfrm>
            <a:prstGeom prst="rect">
              <a:avLst/>
            </a:prstGeom>
            <a:solidFill>
              <a:srgbClr val="80BD41">
                <a:alpha val="100000"/>
              </a:srgbClr>
            </a:solidFill>
          </p:spPr>
          <p:txBody>
            <a:bodyPr/>
            <a:lstStyle/>
            <a:p/>
          </p:txBody>
        </p:sp>
        <p:sp>
          <p:nvSpPr>
            <p:cNvPr id="33" name="rc33"/>
            <p:cNvSpPr/>
            <p:nvPr/>
          </p:nvSpPr>
          <p:spPr>
            <a:xfrm>
              <a:off x="2405264" y="3212210"/>
              <a:ext cx="249522" cy="463063"/>
            </a:xfrm>
            <a:prstGeom prst="rect">
              <a:avLst/>
            </a:prstGeom>
            <a:solidFill>
              <a:srgbClr val="E2231A">
                <a:alpha val="100000"/>
              </a:srgbClr>
            </a:solidFill>
          </p:spPr>
          <p:txBody>
            <a:bodyPr/>
            <a:lstStyle/>
            <a:p/>
          </p:txBody>
        </p:sp>
        <p:sp>
          <p:nvSpPr>
            <p:cNvPr id="34" name="rc34"/>
            <p:cNvSpPr/>
            <p:nvPr/>
          </p:nvSpPr>
          <p:spPr>
            <a:xfrm>
              <a:off x="2682512" y="3660379"/>
              <a:ext cx="249522" cy="442317"/>
            </a:xfrm>
            <a:prstGeom prst="rect">
              <a:avLst/>
            </a:prstGeom>
            <a:solidFill>
              <a:srgbClr val="80BD41">
                <a:alpha val="100000"/>
              </a:srgbClr>
            </a:solidFill>
          </p:spPr>
          <p:txBody>
            <a:bodyPr/>
            <a:lstStyle/>
            <a:p/>
          </p:txBody>
        </p:sp>
        <p:sp>
          <p:nvSpPr>
            <p:cNvPr id="35" name="rc35"/>
            <p:cNvSpPr/>
            <p:nvPr/>
          </p:nvSpPr>
          <p:spPr>
            <a:xfrm>
              <a:off x="2682512" y="3161675"/>
              <a:ext cx="249522" cy="498704"/>
            </a:xfrm>
            <a:prstGeom prst="rect">
              <a:avLst/>
            </a:prstGeom>
            <a:solidFill>
              <a:srgbClr val="E2231A">
                <a:alpha val="100000"/>
              </a:srgbClr>
            </a:solidFill>
          </p:spPr>
          <p:txBody>
            <a:bodyPr/>
            <a:lstStyle/>
            <a:p/>
          </p:txBody>
        </p:sp>
        <p:sp>
          <p:nvSpPr>
            <p:cNvPr id="36" name="rc36"/>
            <p:cNvSpPr/>
            <p:nvPr/>
          </p:nvSpPr>
          <p:spPr>
            <a:xfrm>
              <a:off x="2959759" y="3642027"/>
              <a:ext cx="249522" cy="460669"/>
            </a:xfrm>
            <a:prstGeom prst="rect">
              <a:avLst/>
            </a:prstGeom>
            <a:solidFill>
              <a:srgbClr val="80BD41">
                <a:alpha val="100000"/>
              </a:srgbClr>
            </a:solidFill>
          </p:spPr>
          <p:txBody>
            <a:bodyPr/>
            <a:lstStyle/>
            <a:p/>
          </p:txBody>
        </p:sp>
        <p:sp>
          <p:nvSpPr>
            <p:cNvPr id="37" name="rc37"/>
            <p:cNvSpPr/>
            <p:nvPr/>
          </p:nvSpPr>
          <p:spPr>
            <a:xfrm>
              <a:off x="2959759" y="3122576"/>
              <a:ext cx="249522" cy="519450"/>
            </a:xfrm>
            <a:prstGeom prst="rect">
              <a:avLst/>
            </a:prstGeom>
            <a:solidFill>
              <a:srgbClr val="E2231A">
                <a:alpha val="100000"/>
              </a:srgbClr>
            </a:solidFill>
          </p:spPr>
          <p:txBody>
            <a:bodyPr/>
            <a:lstStyle/>
            <a:p/>
          </p:txBody>
        </p:sp>
        <p:sp>
          <p:nvSpPr>
            <p:cNvPr id="38" name="rc38"/>
            <p:cNvSpPr/>
            <p:nvPr/>
          </p:nvSpPr>
          <p:spPr>
            <a:xfrm>
              <a:off x="3237007" y="3633516"/>
              <a:ext cx="249522" cy="469181"/>
            </a:xfrm>
            <a:prstGeom prst="rect">
              <a:avLst/>
            </a:prstGeom>
            <a:solidFill>
              <a:srgbClr val="80BD41">
                <a:alpha val="100000"/>
              </a:srgbClr>
            </a:solidFill>
          </p:spPr>
          <p:txBody>
            <a:bodyPr/>
            <a:lstStyle/>
            <a:p/>
          </p:txBody>
        </p:sp>
        <p:sp>
          <p:nvSpPr>
            <p:cNvPr id="39" name="rc39"/>
            <p:cNvSpPr/>
            <p:nvPr/>
          </p:nvSpPr>
          <p:spPr>
            <a:xfrm>
              <a:off x="3237007" y="3082946"/>
              <a:ext cx="249522" cy="550569"/>
            </a:xfrm>
            <a:prstGeom prst="rect">
              <a:avLst/>
            </a:prstGeom>
            <a:solidFill>
              <a:srgbClr val="E2231A">
                <a:alpha val="100000"/>
              </a:srgbClr>
            </a:solidFill>
          </p:spPr>
          <p:txBody>
            <a:bodyPr/>
            <a:lstStyle/>
            <a:p/>
          </p:txBody>
        </p:sp>
        <p:sp>
          <p:nvSpPr>
            <p:cNvPr id="40" name="rc40"/>
            <p:cNvSpPr/>
            <p:nvPr/>
          </p:nvSpPr>
          <p:spPr>
            <a:xfrm>
              <a:off x="3514255" y="3626068"/>
              <a:ext cx="249522" cy="476628"/>
            </a:xfrm>
            <a:prstGeom prst="rect">
              <a:avLst/>
            </a:prstGeom>
            <a:solidFill>
              <a:srgbClr val="80BD41">
                <a:alpha val="100000"/>
              </a:srgbClr>
            </a:solidFill>
          </p:spPr>
          <p:txBody>
            <a:bodyPr/>
            <a:lstStyle/>
            <a:p/>
          </p:txBody>
        </p:sp>
        <p:sp>
          <p:nvSpPr>
            <p:cNvPr id="41" name="rc41"/>
            <p:cNvSpPr/>
            <p:nvPr/>
          </p:nvSpPr>
          <p:spPr>
            <a:xfrm>
              <a:off x="3514255" y="3043582"/>
              <a:ext cx="249522" cy="582486"/>
            </a:xfrm>
            <a:prstGeom prst="rect">
              <a:avLst/>
            </a:prstGeom>
            <a:solidFill>
              <a:srgbClr val="E2231A">
                <a:alpha val="100000"/>
              </a:srgbClr>
            </a:solidFill>
          </p:spPr>
          <p:txBody>
            <a:bodyPr/>
            <a:lstStyle/>
            <a:p/>
          </p:txBody>
        </p:sp>
        <p:sp>
          <p:nvSpPr>
            <p:cNvPr id="42" name="rc42"/>
            <p:cNvSpPr/>
            <p:nvPr/>
          </p:nvSpPr>
          <p:spPr>
            <a:xfrm>
              <a:off x="3791502" y="3608514"/>
              <a:ext cx="249522" cy="494182"/>
            </a:xfrm>
            <a:prstGeom prst="rect">
              <a:avLst/>
            </a:prstGeom>
            <a:solidFill>
              <a:srgbClr val="80BD41">
                <a:alpha val="100000"/>
              </a:srgbClr>
            </a:solidFill>
          </p:spPr>
          <p:txBody>
            <a:bodyPr/>
            <a:lstStyle/>
            <a:p/>
          </p:txBody>
        </p:sp>
        <p:sp>
          <p:nvSpPr>
            <p:cNvPr id="43" name="rc43"/>
            <p:cNvSpPr/>
            <p:nvPr/>
          </p:nvSpPr>
          <p:spPr>
            <a:xfrm>
              <a:off x="3791502" y="3004483"/>
              <a:ext cx="249522" cy="604030"/>
            </a:xfrm>
            <a:prstGeom prst="rect">
              <a:avLst/>
            </a:prstGeom>
            <a:solidFill>
              <a:srgbClr val="E2231A">
                <a:alpha val="100000"/>
              </a:srgbClr>
            </a:solidFill>
          </p:spPr>
          <p:txBody>
            <a:bodyPr/>
            <a:lstStyle/>
            <a:p/>
          </p:txBody>
        </p:sp>
        <p:sp>
          <p:nvSpPr>
            <p:cNvPr id="44" name="rc44"/>
            <p:cNvSpPr/>
            <p:nvPr/>
          </p:nvSpPr>
          <p:spPr>
            <a:xfrm>
              <a:off x="4068750" y="3602928"/>
              <a:ext cx="249522" cy="499768"/>
            </a:xfrm>
            <a:prstGeom prst="rect">
              <a:avLst/>
            </a:prstGeom>
            <a:solidFill>
              <a:srgbClr val="80BD41">
                <a:alpha val="100000"/>
              </a:srgbClr>
            </a:solidFill>
          </p:spPr>
          <p:txBody>
            <a:bodyPr/>
            <a:lstStyle/>
            <a:p/>
          </p:txBody>
        </p:sp>
        <p:sp>
          <p:nvSpPr>
            <p:cNvPr id="45" name="rc45"/>
            <p:cNvSpPr/>
            <p:nvPr/>
          </p:nvSpPr>
          <p:spPr>
            <a:xfrm>
              <a:off x="4068750" y="2966715"/>
              <a:ext cx="249522" cy="636213"/>
            </a:xfrm>
            <a:prstGeom prst="rect">
              <a:avLst/>
            </a:prstGeom>
            <a:solidFill>
              <a:srgbClr val="E2231A">
                <a:alpha val="100000"/>
              </a:srgbClr>
            </a:solidFill>
          </p:spPr>
          <p:txBody>
            <a:bodyPr/>
            <a:lstStyle/>
            <a:p/>
          </p:txBody>
        </p:sp>
        <p:sp>
          <p:nvSpPr>
            <p:cNvPr id="46" name="rc46"/>
            <p:cNvSpPr/>
            <p:nvPr/>
          </p:nvSpPr>
          <p:spPr>
            <a:xfrm>
              <a:off x="4345998" y="3563830"/>
              <a:ext cx="249522" cy="538866"/>
            </a:xfrm>
            <a:prstGeom prst="rect">
              <a:avLst/>
            </a:prstGeom>
            <a:solidFill>
              <a:srgbClr val="80BD41">
                <a:alpha val="100000"/>
              </a:srgbClr>
            </a:solidFill>
          </p:spPr>
          <p:txBody>
            <a:bodyPr/>
            <a:lstStyle/>
            <a:p/>
          </p:txBody>
        </p:sp>
        <p:sp>
          <p:nvSpPr>
            <p:cNvPr id="47" name="rc47"/>
            <p:cNvSpPr/>
            <p:nvPr/>
          </p:nvSpPr>
          <p:spPr>
            <a:xfrm>
              <a:off x="4345998" y="2931340"/>
              <a:ext cx="249522" cy="632490"/>
            </a:xfrm>
            <a:prstGeom prst="rect">
              <a:avLst/>
            </a:prstGeom>
            <a:solidFill>
              <a:srgbClr val="E2231A">
                <a:alpha val="100000"/>
              </a:srgbClr>
            </a:solidFill>
          </p:spPr>
          <p:txBody>
            <a:bodyPr/>
            <a:lstStyle/>
            <a:p/>
          </p:txBody>
        </p:sp>
        <p:sp>
          <p:nvSpPr>
            <p:cNvPr id="48" name="rc48"/>
            <p:cNvSpPr/>
            <p:nvPr/>
          </p:nvSpPr>
          <p:spPr>
            <a:xfrm>
              <a:off x="4623245" y="3515688"/>
              <a:ext cx="249522" cy="587008"/>
            </a:xfrm>
            <a:prstGeom prst="rect">
              <a:avLst/>
            </a:prstGeom>
            <a:solidFill>
              <a:srgbClr val="80BD41">
                <a:alpha val="100000"/>
              </a:srgbClr>
            </a:solidFill>
          </p:spPr>
          <p:txBody>
            <a:bodyPr/>
            <a:lstStyle/>
            <a:p/>
          </p:txBody>
        </p:sp>
        <p:sp>
          <p:nvSpPr>
            <p:cNvPr id="49" name="rc49"/>
            <p:cNvSpPr/>
            <p:nvPr/>
          </p:nvSpPr>
          <p:spPr>
            <a:xfrm>
              <a:off x="4623245" y="2904742"/>
              <a:ext cx="249522" cy="610946"/>
            </a:xfrm>
            <a:prstGeom prst="rect">
              <a:avLst/>
            </a:prstGeom>
            <a:solidFill>
              <a:srgbClr val="E2231A">
                <a:alpha val="100000"/>
              </a:srgbClr>
            </a:solidFill>
          </p:spPr>
          <p:txBody>
            <a:bodyPr/>
            <a:lstStyle/>
            <a:p/>
          </p:txBody>
        </p:sp>
        <p:sp>
          <p:nvSpPr>
            <p:cNvPr id="50" name="rc50"/>
            <p:cNvSpPr/>
            <p:nvPr/>
          </p:nvSpPr>
          <p:spPr>
            <a:xfrm>
              <a:off x="4900493" y="3478984"/>
              <a:ext cx="249522" cy="623712"/>
            </a:xfrm>
            <a:prstGeom prst="rect">
              <a:avLst/>
            </a:prstGeom>
            <a:solidFill>
              <a:srgbClr val="80BD41">
                <a:alpha val="100000"/>
              </a:srgbClr>
            </a:solidFill>
          </p:spPr>
          <p:txBody>
            <a:bodyPr/>
            <a:lstStyle/>
            <a:p/>
          </p:txBody>
        </p:sp>
        <p:sp>
          <p:nvSpPr>
            <p:cNvPr id="51" name="rc51"/>
            <p:cNvSpPr/>
            <p:nvPr/>
          </p:nvSpPr>
          <p:spPr>
            <a:xfrm>
              <a:off x="4900493" y="2879741"/>
              <a:ext cx="249522" cy="599243"/>
            </a:xfrm>
            <a:prstGeom prst="rect">
              <a:avLst/>
            </a:prstGeom>
            <a:solidFill>
              <a:srgbClr val="E2231A">
                <a:alpha val="100000"/>
              </a:srgbClr>
            </a:solidFill>
          </p:spPr>
          <p:txBody>
            <a:bodyPr/>
            <a:lstStyle/>
            <a:p/>
          </p:txBody>
        </p:sp>
        <p:sp>
          <p:nvSpPr>
            <p:cNvPr id="52" name="rc52"/>
            <p:cNvSpPr/>
            <p:nvPr/>
          </p:nvSpPr>
          <p:spPr>
            <a:xfrm>
              <a:off x="5177741" y="3442013"/>
              <a:ext cx="249522" cy="660683"/>
            </a:xfrm>
            <a:prstGeom prst="rect">
              <a:avLst/>
            </a:prstGeom>
            <a:solidFill>
              <a:srgbClr val="80BD41">
                <a:alpha val="100000"/>
              </a:srgbClr>
            </a:solidFill>
          </p:spPr>
          <p:txBody>
            <a:bodyPr/>
            <a:lstStyle/>
            <a:p/>
          </p:txBody>
        </p:sp>
        <p:sp>
          <p:nvSpPr>
            <p:cNvPr id="53" name="rc53"/>
            <p:cNvSpPr/>
            <p:nvPr/>
          </p:nvSpPr>
          <p:spPr>
            <a:xfrm>
              <a:off x="5177741" y="2856069"/>
              <a:ext cx="249522" cy="585944"/>
            </a:xfrm>
            <a:prstGeom prst="rect">
              <a:avLst/>
            </a:prstGeom>
            <a:solidFill>
              <a:srgbClr val="E2231A">
                <a:alpha val="100000"/>
              </a:srgbClr>
            </a:solidFill>
          </p:spPr>
          <p:txBody>
            <a:bodyPr/>
            <a:lstStyle/>
            <a:p/>
          </p:txBody>
        </p:sp>
        <p:sp>
          <p:nvSpPr>
            <p:cNvPr id="54" name="rc54"/>
            <p:cNvSpPr/>
            <p:nvPr/>
          </p:nvSpPr>
          <p:spPr>
            <a:xfrm>
              <a:off x="5454988" y="3468345"/>
              <a:ext cx="249522" cy="634352"/>
            </a:xfrm>
            <a:prstGeom prst="rect">
              <a:avLst/>
            </a:prstGeom>
            <a:solidFill>
              <a:srgbClr val="80BD41">
                <a:alpha val="100000"/>
              </a:srgbClr>
            </a:solidFill>
          </p:spPr>
          <p:txBody>
            <a:bodyPr/>
            <a:lstStyle/>
            <a:p/>
          </p:txBody>
        </p:sp>
        <p:sp>
          <p:nvSpPr>
            <p:cNvPr id="55" name="rc55"/>
            <p:cNvSpPr/>
            <p:nvPr/>
          </p:nvSpPr>
          <p:spPr>
            <a:xfrm>
              <a:off x="5454988" y="2833993"/>
              <a:ext cx="249522" cy="634352"/>
            </a:xfrm>
            <a:prstGeom prst="rect">
              <a:avLst/>
            </a:prstGeom>
            <a:solidFill>
              <a:srgbClr val="E2231A">
                <a:alpha val="100000"/>
              </a:srgbClr>
            </a:solidFill>
          </p:spPr>
          <p:txBody>
            <a:bodyPr/>
            <a:lstStyle/>
            <a:p/>
          </p:txBody>
        </p:sp>
        <p:sp>
          <p:nvSpPr>
            <p:cNvPr id="56" name="rc56"/>
            <p:cNvSpPr/>
            <p:nvPr/>
          </p:nvSpPr>
          <p:spPr>
            <a:xfrm>
              <a:off x="5732236" y="3419405"/>
              <a:ext cx="249522" cy="683291"/>
            </a:xfrm>
            <a:prstGeom prst="rect">
              <a:avLst/>
            </a:prstGeom>
            <a:solidFill>
              <a:srgbClr val="80BD41">
                <a:alpha val="100000"/>
              </a:srgbClr>
            </a:solidFill>
          </p:spPr>
          <p:txBody>
            <a:bodyPr/>
            <a:lstStyle/>
            <a:p/>
          </p:txBody>
        </p:sp>
        <p:sp>
          <p:nvSpPr>
            <p:cNvPr id="57" name="rc57"/>
            <p:cNvSpPr/>
            <p:nvPr/>
          </p:nvSpPr>
          <p:spPr>
            <a:xfrm>
              <a:off x="5732236" y="2813513"/>
              <a:ext cx="249522" cy="605892"/>
            </a:xfrm>
            <a:prstGeom prst="rect">
              <a:avLst/>
            </a:prstGeom>
            <a:solidFill>
              <a:srgbClr val="E2231A">
                <a:alpha val="100000"/>
              </a:srgbClr>
            </a:solidFill>
          </p:spPr>
          <p:txBody>
            <a:bodyPr/>
            <a:lstStyle/>
            <a:p/>
          </p:txBody>
        </p:sp>
        <p:sp>
          <p:nvSpPr>
            <p:cNvPr id="58" name="rc58"/>
            <p:cNvSpPr/>
            <p:nvPr/>
          </p:nvSpPr>
          <p:spPr>
            <a:xfrm>
              <a:off x="6009484" y="3422331"/>
              <a:ext cx="249522" cy="680365"/>
            </a:xfrm>
            <a:prstGeom prst="rect">
              <a:avLst/>
            </a:prstGeom>
            <a:solidFill>
              <a:srgbClr val="80BD41">
                <a:alpha val="100000"/>
              </a:srgbClr>
            </a:solidFill>
          </p:spPr>
          <p:txBody>
            <a:bodyPr/>
            <a:lstStyle/>
            <a:p/>
          </p:txBody>
        </p:sp>
        <p:sp>
          <p:nvSpPr>
            <p:cNvPr id="59" name="rc59"/>
            <p:cNvSpPr/>
            <p:nvPr/>
          </p:nvSpPr>
          <p:spPr>
            <a:xfrm>
              <a:off x="6009484" y="2794362"/>
              <a:ext cx="249522" cy="627968"/>
            </a:xfrm>
            <a:prstGeom prst="rect">
              <a:avLst/>
            </a:prstGeom>
            <a:solidFill>
              <a:srgbClr val="E2231A">
                <a:alpha val="100000"/>
              </a:srgbClr>
            </a:solidFill>
          </p:spPr>
          <p:txBody>
            <a:bodyPr/>
            <a:lstStyle/>
            <a:p/>
          </p:txBody>
        </p:sp>
        <p:sp>
          <p:nvSpPr>
            <p:cNvPr id="60" name="rc60"/>
            <p:cNvSpPr/>
            <p:nvPr/>
          </p:nvSpPr>
          <p:spPr>
            <a:xfrm>
              <a:off x="6286731" y="3412490"/>
              <a:ext cx="249522" cy="690206"/>
            </a:xfrm>
            <a:prstGeom prst="rect">
              <a:avLst/>
            </a:prstGeom>
            <a:solidFill>
              <a:srgbClr val="80BD41">
                <a:alpha val="100000"/>
              </a:srgbClr>
            </a:solidFill>
          </p:spPr>
          <p:txBody>
            <a:bodyPr/>
            <a:lstStyle/>
            <a:p/>
          </p:txBody>
        </p:sp>
        <p:sp>
          <p:nvSpPr>
            <p:cNvPr id="61" name="rc61"/>
            <p:cNvSpPr/>
            <p:nvPr/>
          </p:nvSpPr>
          <p:spPr>
            <a:xfrm>
              <a:off x="6286731" y="2775212"/>
              <a:ext cx="249522" cy="637277"/>
            </a:xfrm>
            <a:prstGeom prst="rect">
              <a:avLst/>
            </a:prstGeom>
            <a:solidFill>
              <a:srgbClr val="E2231A">
                <a:alpha val="100000"/>
              </a:srgbClr>
            </a:solidFill>
          </p:spPr>
          <p:txBody>
            <a:bodyPr/>
            <a:lstStyle/>
            <a:p/>
          </p:txBody>
        </p:sp>
        <p:sp>
          <p:nvSpPr>
            <p:cNvPr id="62" name="rc62"/>
            <p:cNvSpPr/>
            <p:nvPr/>
          </p:nvSpPr>
          <p:spPr>
            <a:xfrm>
              <a:off x="6563979" y="3415682"/>
              <a:ext cx="249522" cy="687015"/>
            </a:xfrm>
            <a:prstGeom prst="rect">
              <a:avLst/>
            </a:prstGeom>
            <a:solidFill>
              <a:srgbClr val="80BD41">
                <a:alpha val="100000"/>
              </a:srgbClr>
            </a:solidFill>
          </p:spPr>
          <p:txBody>
            <a:bodyPr/>
            <a:lstStyle/>
            <a:p/>
          </p:txBody>
        </p:sp>
        <p:sp>
          <p:nvSpPr>
            <p:cNvPr id="63" name="rc63"/>
            <p:cNvSpPr/>
            <p:nvPr/>
          </p:nvSpPr>
          <p:spPr>
            <a:xfrm>
              <a:off x="6563979" y="2755530"/>
              <a:ext cx="249522" cy="660151"/>
            </a:xfrm>
            <a:prstGeom prst="rect">
              <a:avLst/>
            </a:prstGeom>
            <a:solidFill>
              <a:srgbClr val="E2231A">
                <a:alpha val="100000"/>
              </a:srgbClr>
            </a:solidFill>
          </p:spPr>
          <p:txBody>
            <a:bodyPr/>
            <a:lstStyle/>
            <a:p/>
          </p:txBody>
        </p:sp>
        <p:sp>
          <p:nvSpPr>
            <p:cNvPr id="64" name="rc64"/>
            <p:cNvSpPr/>
            <p:nvPr/>
          </p:nvSpPr>
          <p:spPr>
            <a:xfrm>
              <a:off x="6841227" y="3419139"/>
              <a:ext cx="249522" cy="683557"/>
            </a:xfrm>
            <a:prstGeom prst="rect">
              <a:avLst/>
            </a:prstGeom>
            <a:solidFill>
              <a:srgbClr val="80BD41">
                <a:alpha val="100000"/>
              </a:srgbClr>
            </a:solidFill>
          </p:spPr>
          <p:txBody>
            <a:bodyPr/>
            <a:lstStyle/>
            <a:p/>
          </p:txBody>
        </p:sp>
        <p:sp>
          <p:nvSpPr>
            <p:cNvPr id="65" name="rc65"/>
            <p:cNvSpPr/>
            <p:nvPr/>
          </p:nvSpPr>
          <p:spPr>
            <a:xfrm>
              <a:off x="6841227" y="2735582"/>
              <a:ext cx="249522" cy="683557"/>
            </a:xfrm>
            <a:prstGeom prst="rect">
              <a:avLst/>
            </a:prstGeom>
            <a:solidFill>
              <a:srgbClr val="E2231A">
                <a:alpha val="100000"/>
              </a:srgbClr>
            </a:solidFill>
          </p:spPr>
          <p:txBody>
            <a:bodyPr/>
            <a:lstStyle/>
            <a:p/>
          </p:txBody>
        </p:sp>
        <p:sp>
          <p:nvSpPr>
            <p:cNvPr id="66" name="rc66"/>
            <p:cNvSpPr/>
            <p:nvPr/>
          </p:nvSpPr>
          <p:spPr>
            <a:xfrm>
              <a:off x="7118474" y="3416214"/>
              <a:ext cx="249522" cy="686483"/>
            </a:xfrm>
            <a:prstGeom prst="rect">
              <a:avLst/>
            </a:prstGeom>
            <a:solidFill>
              <a:srgbClr val="80BD41">
                <a:alpha val="100000"/>
              </a:srgbClr>
            </a:solidFill>
          </p:spPr>
          <p:txBody>
            <a:bodyPr/>
            <a:lstStyle/>
            <a:p/>
          </p:txBody>
        </p:sp>
        <p:sp>
          <p:nvSpPr>
            <p:cNvPr id="67" name="rc67"/>
            <p:cNvSpPr/>
            <p:nvPr/>
          </p:nvSpPr>
          <p:spPr>
            <a:xfrm>
              <a:off x="7118474" y="2729730"/>
              <a:ext cx="249522" cy="686483"/>
            </a:xfrm>
            <a:prstGeom prst="rect">
              <a:avLst/>
            </a:prstGeom>
            <a:solidFill>
              <a:srgbClr val="E2231A">
                <a:alpha val="100000"/>
              </a:srgbClr>
            </a:solidFill>
          </p:spPr>
          <p:txBody>
            <a:bodyPr/>
            <a:lstStyle/>
            <a:p/>
          </p:txBody>
        </p:sp>
        <p:sp>
          <p:nvSpPr>
            <p:cNvPr id="68" name="rc68"/>
            <p:cNvSpPr/>
            <p:nvPr/>
          </p:nvSpPr>
          <p:spPr>
            <a:xfrm>
              <a:off x="7395722" y="3424991"/>
              <a:ext cx="249522" cy="677706"/>
            </a:xfrm>
            <a:prstGeom prst="rect">
              <a:avLst/>
            </a:prstGeom>
            <a:solidFill>
              <a:srgbClr val="80BD41">
                <a:alpha val="100000"/>
              </a:srgbClr>
            </a:solidFill>
          </p:spPr>
          <p:txBody>
            <a:bodyPr/>
            <a:lstStyle/>
            <a:p/>
          </p:txBody>
        </p:sp>
        <p:sp>
          <p:nvSpPr>
            <p:cNvPr id="69" name="rc69"/>
            <p:cNvSpPr/>
            <p:nvPr/>
          </p:nvSpPr>
          <p:spPr>
            <a:xfrm>
              <a:off x="7395722" y="2719623"/>
              <a:ext cx="249522" cy="705367"/>
            </a:xfrm>
            <a:prstGeom prst="rect">
              <a:avLst/>
            </a:prstGeom>
            <a:solidFill>
              <a:srgbClr val="E2231A">
                <a:alpha val="100000"/>
              </a:srgbClr>
            </a:solidFill>
          </p:spPr>
          <p:txBody>
            <a:bodyPr/>
            <a:lstStyle/>
            <a:p/>
          </p:txBody>
        </p:sp>
        <p:sp>
          <p:nvSpPr>
            <p:cNvPr id="70" name="rc70"/>
            <p:cNvSpPr/>
            <p:nvPr/>
          </p:nvSpPr>
          <p:spPr>
            <a:xfrm>
              <a:off x="7672970" y="3252373"/>
              <a:ext cx="249522" cy="850324"/>
            </a:xfrm>
            <a:prstGeom prst="rect">
              <a:avLst/>
            </a:prstGeom>
            <a:solidFill>
              <a:srgbClr val="80BD41">
                <a:alpha val="100000"/>
              </a:srgbClr>
            </a:solidFill>
          </p:spPr>
          <p:txBody>
            <a:bodyPr/>
            <a:lstStyle/>
            <a:p/>
          </p:txBody>
        </p:sp>
        <p:sp>
          <p:nvSpPr>
            <p:cNvPr id="71" name="rc71"/>
            <p:cNvSpPr/>
            <p:nvPr/>
          </p:nvSpPr>
          <p:spPr>
            <a:xfrm>
              <a:off x="7672970" y="2708718"/>
              <a:ext cx="249522" cy="543654"/>
            </a:xfrm>
            <a:prstGeom prst="rect">
              <a:avLst/>
            </a:prstGeom>
            <a:solidFill>
              <a:srgbClr val="E2231A">
                <a:alpha val="100000"/>
              </a:srgbClr>
            </a:solidFill>
          </p:spPr>
          <p:txBody>
            <a:bodyPr/>
            <a:lstStyle/>
            <a:p/>
          </p:txBody>
        </p:sp>
        <p:sp>
          <p:nvSpPr>
            <p:cNvPr id="72" name="rc72"/>
            <p:cNvSpPr/>
            <p:nvPr/>
          </p:nvSpPr>
          <p:spPr>
            <a:xfrm>
              <a:off x="7950217" y="3335623"/>
              <a:ext cx="249522" cy="767073"/>
            </a:xfrm>
            <a:prstGeom prst="rect">
              <a:avLst/>
            </a:prstGeom>
            <a:solidFill>
              <a:srgbClr val="80BD41">
                <a:alpha val="100000"/>
              </a:srgbClr>
            </a:solidFill>
          </p:spPr>
          <p:txBody>
            <a:bodyPr/>
            <a:lstStyle/>
            <a:p/>
          </p:txBody>
        </p:sp>
        <p:sp>
          <p:nvSpPr>
            <p:cNvPr id="73" name="rc73"/>
            <p:cNvSpPr/>
            <p:nvPr/>
          </p:nvSpPr>
          <p:spPr>
            <a:xfrm>
              <a:off x="7950217" y="2655257"/>
              <a:ext cx="249522" cy="680365"/>
            </a:xfrm>
            <a:prstGeom prst="rect">
              <a:avLst/>
            </a:prstGeom>
            <a:solidFill>
              <a:srgbClr val="E2231A">
                <a:alpha val="100000"/>
              </a:srgbClr>
            </a:solidFill>
          </p:spPr>
          <p:txBody>
            <a:bodyPr/>
            <a:lstStyle/>
            <a:p/>
          </p:txBody>
        </p:sp>
        <p:sp>
          <p:nvSpPr>
            <p:cNvPr id="74" name="pl74"/>
            <p:cNvSpPr/>
            <p:nvPr/>
          </p:nvSpPr>
          <p:spPr>
            <a:xfrm>
              <a:off x="1421035" y="2336691"/>
              <a:ext cx="6653943" cy="492165"/>
            </a:xfrm>
            <a:custGeom>
              <a:avLst/>
              <a:pathLst>
                <a:path w="6653943" h="492165">
                  <a:moveTo>
                    <a:pt x="0" y="318460"/>
                  </a:moveTo>
                  <a:lnTo>
                    <a:pt x="277247" y="318460"/>
                  </a:lnTo>
                  <a:lnTo>
                    <a:pt x="554495" y="347411"/>
                  </a:lnTo>
                  <a:lnTo>
                    <a:pt x="831742" y="376361"/>
                  </a:lnTo>
                  <a:lnTo>
                    <a:pt x="1108990" y="376361"/>
                  </a:lnTo>
                  <a:lnTo>
                    <a:pt x="1386238" y="405312"/>
                  </a:lnTo>
                  <a:lnTo>
                    <a:pt x="1663485" y="405312"/>
                  </a:lnTo>
                  <a:lnTo>
                    <a:pt x="1940733" y="434263"/>
                  </a:lnTo>
                  <a:lnTo>
                    <a:pt x="2217981" y="463214"/>
                  </a:lnTo>
                  <a:lnTo>
                    <a:pt x="2495228" y="463214"/>
                  </a:lnTo>
                  <a:lnTo>
                    <a:pt x="2772476" y="492165"/>
                  </a:lnTo>
                  <a:lnTo>
                    <a:pt x="3049724" y="434263"/>
                  </a:lnTo>
                  <a:lnTo>
                    <a:pt x="3326971" y="347411"/>
                  </a:lnTo>
                  <a:lnTo>
                    <a:pt x="3604219" y="289509"/>
                  </a:lnTo>
                  <a:lnTo>
                    <a:pt x="3881467" y="231607"/>
                  </a:lnTo>
                  <a:lnTo>
                    <a:pt x="4158714" y="318460"/>
                  </a:lnTo>
                  <a:lnTo>
                    <a:pt x="4435962" y="231607"/>
                  </a:lnTo>
                  <a:lnTo>
                    <a:pt x="4713210" y="260558"/>
                  </a:lnTo>
                  <a:lnTo>
                    <a:pt x="4990457" y="260558"/>
                  </a:lnTo>
                  <a:lnTo>
                    <a:pt x="5267705" y="289509"/>
                  </a:lnTo>
                  <a:lnTo>
                    <a:pt x="5544953" y="318460"/>
                  </a:lnTo>
                  <a:lnTo>
                    <a:pt x="5822200" y="318460"/>
                  </a:lnTo>
                  <a:lnTo>
                    <a:pt x="6099448" y="347411"/>
                  </a:lnTo>
                  <a:lnTo>
                    <a:pt x="6376696" y="0"/>
                  </a:lnTo>
                  <a:lnTo>
                    <a:pt x="6653943" y="231607"/>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76" name="tx76"/>
            <p:cNvSpPr/>
            <p:nvPr/>
          </p:nvSpPr>
          <p:spPr>
            <a:xfrm>
              <a:off x="2746983"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77" name="tx77"/>
            <p:cNvSpPr/>
            <p:nvPr/>
          </p:nvSpPr>
          <p:spPr>
            <a:xfrm>
              <a:off x="4133222"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4" name="tx84"/>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5" name="tx85"/>
            <p:cNvSpPr/>
            <p:nvPr/>
          </p:nvSpPr>
          <p:spPr>
            <a:xfrm>
              <a:off x="1329607" y="32590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a:t>
              </a:r>
            </a:p>
          </p:txBody>
        </p:sp>
        <p:sp>
          <p:nvSpPr>
            <p:cNvPr id="86" name="tx86"/>
            <p:cNvSpPr/>
            <p:nvPr/>
          </p:nvSpPr>
          <p:spPr>
            <a:xfrm>
              <a:off x="2715845" y="30254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35.4</a:t>
              </a:r>
            </a:p>
          </p:txBody>
        </p:sp>
        <p:sp>
          <p:nvSpPr>
            <p:cNvPr id="87" name="tx87"/>
            <p:cNvSpPr/>
            <p:nvPr/>
          </p:nvSpPr>
          <p:spPr>
            <a:xfrm>
              <a:off x="4102084" y="283193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88" name="tx88"/>
            <p:cNvSpPr/>
            <p:nvPr/>
          </p:nvSpPr>
          <p:spPr>
            <a:xfrm>
              <a:off x="5488322" y="2699755"/>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47.7</a:t>
              </a:r>
            </a:p>
          </p:txBody>
        </p:sp>
        <p:sp>
          <p:nvSpPr>
            <p:cNvPr id="89" name="tx89"/>
            <p:cNvSpPr/>
            <p:nvPr/>
          </p:nvSpPr>
          <p:spPr>
            <a:xfrm>
              <a:off x="6597312" y="26198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50.6</a:t>
              </a:r>
            </a:p>
          </p:txBody>
        </p:sp>
        <p:sp>
          <p:nvSpPr>
            <p:cNvPr id="90" name="tx90"/>
            <p:cNvSpPr/>
            <p:nvPr/>
          </p:nvSpPr>
          <p:spPr>
            <a:xfrm>
              <a:off x="6874560" y="2599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51.4</a:t>
              </a:r>
            </a:p>
          </p:txBody>
        </p:sp>
        <p:sp>
          <p:nvSpPr>
            <p:cNvPr id="91" name="tx91"/>
            <p:cNvSpPr/>
            <p:nvPr/>
          </p:nvSpPr>
          <p:spPr>
            <a:xfrm>
              <a:off x="7151808" y="25935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51.6</a:t>
              </a:r>
            </a:p>
          </p:txBody>
        </p:sp>
        <p:sp>
          <p:nvSpPr>
            <p:cNvPr id="92" name="tx92"/>
            <p:cNvSpPr/>
            <p:nvPr/>
          </p:nvSpPr>
          <p:spPr>
            <a:xfrm>
              <a:off x="7468232" y="258369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a:t>
              </a:r>
            </a:p>
          </p:txBody>
        </p:sp>
        <p:sp>
          <p:nvSpPr>
            <p:cNvPr id="93" name="tx93"/>
            <p:cNvSpPr/>
            <p:nvPr/>
          </p:nvSpPr>
          <p:spPr>
            <a:xfrm>
              <a:off x="7706303" y="25730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4" name="tx94"/>
            <p:cNvSpPr/>
            <p:nvPr/>
          </p:nvSpPr>
          <p:spPr>
            <a:xfrm>
              <a:off x="7983551" y="2519606"/>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95" name="pl95"/>
            <p:cNvSpPr/>
            <p:nvPr/>
          </p:nvSpPr>
          <p:spPr>
            <a:xfrm>
              <a:off x="1421035"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534398"/>
            </a:xfrm>
            <a:custGeom>
              <a:avLst/>
              <a:pathLst>
                <a:path w="0" h="1534398">
                  <a:moveTo>
                    <a:pt x="0" y="153439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1621251"/>
            </a:xfrm>
            <a:custGeom>
              <a:avLst/>
              <a:pathLst>
                <a:path w="0" h="1621251">
                  <a:moveTo>
                    <a:pt x="0" y="162125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1418595"/>
            </a:xfrm>
            <a:custGeom>
              <a:avLst/>
              <a:pathLst>
                <a:path w="0" h="1418595">
                  <a:moveTo>
                    <a:pt x="0" y="14185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1476497"/>
            </a:xfrm>
            <a:custGeom>
              <a:avLst/>
              <a:pathLst>
                <a:path w="0" h="1476497">
                  <a:moveTo>
                    <a:pt x="0" y="147649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1360693"/>
            </a:xfrm>
            <a:custGeom>
              <a:avLst/>
              <a:pathLst>
                <a:path w="0" h="1360693">
                  <a:moveTo>
                    <a:pt x="0" y="1360693"/>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8905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06" name="tx106"/>
            <p:cNvSpPr/>
            <p:nvPr/>
          </p:nvSpPr>
          <p:spPr>
            <a:xfrm>
              <a:off x="1329607" y="35367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07" name="tx107"/>
            <p:cNvSpPr/>
            <p:nvPr/>
          </p:nvSpPr>
          <p:spPr>
            <a:xfrm>
              <a:off x="2715845" y="38464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08" name="tx108"/>
            <p:cNvSpPr/>
            <p:nvPr/>
          </p:nvSpPr>
          <p:spPr>
            <a:xfrm>
              <a:off x="2715845" y="3375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09" name="tx109"/>
            <p:cNvSpPr/>
            <p:nvPr/>
          </p:nvSpPr>
          <p:spPr>
            <a:xfrm>
              <a:off x="4102084" y="38177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0" name="tx110"/>
            <p:cNvSpPr/>
            <p:nvPr/>
          </p:nvSpPr>
          <p:spPr>
            <a:xfrm>
              <a:off x="4102084" y="32497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1" name="tx111"/>
            <p:cNvSpPr/>
            <p:nvPr/>
          </p:nvSpPr>
          <p:spPr>
            <a:xfrm>
              <a:off x="5488322" y="37504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2" name="tx112"/>
            <p:cNvSpPr/>
            <p:nvPr/>
          </p:nvSpPr>
          <p:spPr>
            <a:xfrm>
              <a:off x="5488322" y="31160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3" name="tx113"/>
            <p:cNvSpPr/>
            <p:nvPr/>
          </p:nvSpPr>
          <p:spPr>
            <a:xfrm>
              <a:off x="6597312" y="37241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a:t>
              </a:r>
            </a:p>
          </p:txBody>
        </p:sp>
        <p:sp>
          <p:nvSpPr>
            <p:cNvPr id="114" name="tx114"/>
            <p:cNvSpPr/>
            <p:nvPr/>
          </p:nvSpPr>
          <p:spPr>
            <a:xfrm>
              <a:off x="6597312" y="3050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a:t>
              </a:r>
            </a:p>
          </p:txBody>
        </p:sp>
        <p:sp>
          <p:nvSpPr>
            <p:cNvPr id="115" name="tx115"/>
            <p:cNvSpPr/>
            <p:nvPr/>
          </p:nvSpPr>
          <p:spPr>
            <a:xfrm>
              <a:off x="6874560" y="37258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25.7</a:t>
              </a:r>
            </a:p>
          </p:txBody>
        </p:sp>
        <p:sp>
          <p:nvSpPr>
            <p:cNvPr id="116" name="tx116"/>
            <p:cNvSpPr/>
            <p:nvPr/>
          </p:nvSpPr>
          <p:spPr>
            <a:xfrm>
              <a:off x="6874560" y="30423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25.7</a:t>
              </a:r>
            </a:p>
          </p:txBody>
        </p:sp>
        <p:sp>
          <p:nvSpPr>
            <p:cNvPr id="117" name="tx117"/>
            <p:cNvSpPr/>
            <p:nvPr/>
          </p:nvSpPr>
          <p:spPr>
            <a:xfrm>
              <a:off x="7151808" y="37244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a:t>
              </a:r>
            </a:p>
          </p:txBody>
        </p:sp>
        <p:sp>
          <p:nvSpPr>
            <p:cNvPr id="118" name="tx118"/>
            <p:cNvSpPr/>
            <p:nvPr/>
          </p:nvSpPr>
          <p:spPr>
            <a:xfrm>
              <a:off x="7151808" y="30379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a:t>
              </a:r>
            </a:p>
          </p:txBody>
        </p:sp>
        <p:sp>
          <p:nvSpPr>
            <p:cNvPr id="119" name="tx119"/>
            <p:cNvSpPr/>
            <p:nvPr/>
          </p:nvSpPr>
          <p:spPr>
            <a:xfrm>
              <a:off x="7429055" y="37287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a:t>
              </a:r>
            </a:p>
          </p:txBody>
        </p:sp>
        <p:sp>
          <p:nvSpPr>
            <p:cNvPr id="120" name="tx120"/>
            <p:cNvSpPr/>
            <p:nvPr/>
          </p:nvSpPr>
          <p:spPr>
            <a:xfrm>
              <a:off x="7429055" y="30372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a:t>
              </a:r>
            </a:p>
          </p:txBody>
        </p:sp>
        <p:sp>
          <p:nvSpPr>
            <p:cNvPr id="121" name="tx121"/>
            <p:cNvSpPr/>
            <p:nvPr/>
          </p:nvSpPr>
          <p:spPr>
            <a:xfrm>
              <a:off x="7745480" y="364244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2" name="tx122"/>
            <p:cNvSpPr/>
            <p:nvPr/>
          </p:nvSpPr>
          <p:spPr>
            <a:xfrm>
              <a:off x="7706303" y="29454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a:t>
              </a:r>
            </a:p>
          </p:txBody>
        </p:sp>
        <p:sp>
          <p:nvSpPr>
            <p:cNvPr id="123" name="tx123"/>
            <p:cNvSpPr/>
            <p:nvPr/>
          </p:nvSpPr>
          <p:spPr>
            <a:xfrm>
              <a:off x="7983551" y="3684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24" name="tx124"/>
            <p:cNvSpPr/>
            <p:nvPr/>
          </p:nvSpPr>
          <p:spPr>
            <a:xfrm>
              <a:off x="7983551" y="29603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5258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7" name="tx127"/>
            <p:cNvSpPr/>
            <p:nvPr/>
          </p:nvSpPr>
          <p:spPr>
            <a:xfrm>
              <a:off x="733081" y="24547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8" name="tx128"/>
            <p:cNvSpPr/>
            <p:nvPr/>
          </p:nvSpPr>
          <p:spPr>
            <a:xfrm>
              <a:off x="733081" y="16568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9" name="tx129"/>
            <p:cNvSpPr/>
            <p:nvPr/>
          </p:nvSpPr>
          <p:spPr>
            <a:xfrm>
              <a:off x="655386" y="8588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50627"/>
              <a:ext cx="223686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Equatorial Guinea, 2000-2024</a:t>
              </a:r>
            </a:p>
          </p:txBody>
        </p:sp>
        <p:sp>
          <p:nvSpPr>
            <p:cNvPr id="155" name="pl155"/>
            <p:cNvSpPr/>
            <p:nvPr/>
          </p:nvSpPr>
          <p:spPr>
            <a:xfrm>
              <a:off x="25044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92071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33700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7125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288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3120640" cy="167191"/>
            </a:xfrm>
            <a:prstGeom prst="rect">
              <a:avLst/>
            </a:prstGeom>
            <a:solidFill>
              <a:srgbClr val="80BD41">
                <a:alpha val="100000"/>
              </a:srgbClr>
            </a:solidFill>
          </p:spPr>
          <p:txBody>
            <a:bodyPr/>
            <a:lstStyle/>
            <a:p/>
          </p:txBody>
        </p:sp>
        <p:sp>
          <p:nvSpPr>
            <p:cNvPr id="165" name="rc165"/>
            <p:cNvSpPr/>
            <p:nvPr/>
          </p:nvSpPr>
          <p:spPr>
            <a:xfrm>
              <a:off x="4416914" y="5889059"/>
              <a:ext cx="2998618" cy="167191"/>
            </a:xfrm>
            <a:prstGeom prst="rect">
              <a:avLst/>
            </a:prstGeom>
            <a:solidFill>
              <a:srgbClr val="E2231A">
                <a:alpha val="100000"/>
              </a:srgbClr>
            </a:solidFill>
          </p:spPr>
          <p:txBody>
            <a:bodyPr/>
            <a:lstStyle/>
            <a:p/>
          </p:txBody>
        </p:sp>
        <p:sp>
          <p:nvSpPr>
            <p:cNvPr id="166" name="rc166"/>
            <p:cNvSpPr/>
            <p:nvPr/>
          </p:nvSpPr>
          <p:spPr>
            <a:xfrm>
              <a:off x="1296273" y="5680069"/>
              <a:ext cx="3862442" cy="167191"/>
            </a:xfrm>
            <a:prstGeom prst="rect">
              <a:avLst/>
            </a:prstGeom>
            <a:solidFill>
              <a:srgbClr val="80BD41">
                <a:alpha val="100000"/>
              </a:srgbClr>
            </a:solidFill>
          </p:spPr>
          <p:txBody>
            <a:bodyPr/>
            <a:lstStyle/>
            <a:p/>
          </p:txBody>
        </p:sp>
        <p:sp>
          <p:nvSpPr>
            <p:cNvPr id="167" name="rc167"/>
            <p:cNvSpPr/>
            <p:nvPr/>
          </p:nvSpPr>
          <p:spPr>
            <a:xfrm>
              <a:off x="5158716" y="5680069"/>
              <a:ext cx="2469450" cy="167191"/>
            </a:xfrm>
            <a:prstGeom prst="rect">
              <a:avLst/>
            </a:prstGeom>
            <a:solidFill>
              <a:srgbClr val="E2231A">
                <a:alpha val="100000"/>
              </a:srgbClr>
            </a:solidFill>
          </p:spPr>
          <p:txBody>
            <a:bodyPr/>
            <a:lstStyle/>
            <a:p/>
          </p:txBody>
        </p:sp>
        <p:sp>
          <p:nvSpPr>
            <p:cNvPr id="168" name="rc168"/>
            <p:cNvSpPr/>
            <p:nvPr/>
          </p:nvSpPr>
          <p:spPr>
            <a:xfrm>
              <a:off x="1296273" y="5471080"/>
              <a:ext cx="3484292" cy="167191"/>
            </a:xfrm>
            <a:prstGeom prst="rect">
              <a:avLst/>
            </a:prstGeom>
            <a:solidFill>
              <a:srgbClr val="80BD41">
                <a:alpha val="100000"/>
              </a:srgbClr>
            </a:solidFill>
          </p:spPr>
          <p:txBody>
            <a:bodyPr/>
            <a:lstStyle/>
            <a:p/>
          </p:txBody>
        </p:sp>
        <p:sp>
          <p:nvSpPr>
            <p:cNvPr id="169" name="rc169"/>
            <p:cNvSpPr/>
            <p:nvPr/>
          </p:nvSpPr>
          <p:spPr>
            <a:xfrm>
              <a:off x="4780566" y="5471080"/>
              <a:ext cx="3090437" cy="167191"/>
            </a:xfrm>
            <a:prstGeom prst="rect">
              <a:avLst/>
            </a:prstGeom>
            <a:solidFill>
              <a:srgbClr val="E2231A">
                <a:alpha val="100000"/>
              </a:srgbClr>
            </a:solidFill>
          </p:spPr>
          <p:txBody>
            <a:bodyPr/>
            <a:lstStyle/>
            <a:p/>
          </p:txBody>
        </p:sp>
        <p:sp>
          <p:nvSpPr>
            <p:cNvPr id="170" name="tx170"/>
            <p:cNvSpPr/>
            <p:nvPr/>
          </p:nvSpPr>
          <p:spPr>
            <a:xfrm>
              <a:off x="7607700"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50.6</a:t>
              </a:r>
            </a:p>
          </p:txBody>
        </p:sp>
        <p:sp>
          <p:nvSpPr>
            <p:cNvPr id="171" name="tx171"/>
            <p:cNvSpPr/>
            <p:nvPr/>
          </p:nvSpPr>
          <p:spPr>
            <a:xfrm>
              <a:off x="7830966"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52.4</a:t>
              </a:r>
            </a:p>
          </p:txBody>
        </p:sp>
        <p:sp>
          <p:nvSpPr>
            <p:cNvPr id="172" name="tx172"/>
            <p:cNvSpPr/>
            <p:nvPr/>
          </p:nvSpPr>
          <p:spPr>
            <a:xfrm>
              <a:off x="8087213" y="5511878"/>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54.4</a:t>
              </a:r>
            </a:p>
          </p:txBody>
        </p:sp>
        <p:sp>
          <p:nvSpPr>
            <p:cNvPr id="173" name="tx173"/>
            <p:cNvSpPr/>
            <p:nvPr/>
          </p:nvSpPr>
          <p:spPr>
            <a:xfrm>
              <a:off x="275110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174" name="tx174"/>
            <p:cNvSpPr/>
            <p:nvPr/>
          </p:nvSpPr>
          <p:spPr>
            <a:xfrm>
              <a:off x="581073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24.8</a:t>
              </a:r>
            </a:p>
          </p:txBody>
        </p:sp>
        <p:sp>
          <p:nvSpPr>
            <p:cNvPr id="175" name="tx175"/>
            <p:cNvSpPr/>
            <p:nvPr/>
          </p:nvSpPr>
          <p:spPr>
            <a:xfrm>
              <a:off x="3167205" y="5723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76" name="tx176"/>
            <p:cNvSpPr/>
            <p:nvPr/>
          </p:nvSpPr>
          <p:spPr>
            <a:xfrm>
              <a:off x="628794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77" name="tx177"/>
            <p:cNvSpPr/>
            <p:nvPr/>
          </p:nvSpPr>
          <p:spPr>
            <a:xfrm>
              <a:off x="293292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78" name="tx178"/>
            <p:cNvSpPr/>
            <p:nvPr/>
          </p:nvSpPr>
          <p:spPr>
            <a:xfrm>
              <a:off x="622029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63487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4" name="tx184"/>
            <p:cNvSpPr/>
            <p:nvPr/>
          </p:nvSpPr>
          <p:spPr>
            <a:xfrm>
              <a:off x="605116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(53%) was higher than in 2019 (51%).
The number of children vaccinated with MCV1 increased 12% compared to in 2019.
The number of surviving infants increased approximately 7%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8970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03318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47667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81144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25493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69841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69807" y="5346952"/>
              <a:ext cx="487582" cy="21012"/>
            </a:xfrm>
            <a:prstGeom prst="rect">
              <a:avLst/>
            </a:prstGeom>
            <a:solidFill>
              <a:srgbClr val="1CABE2">
                <a:alpha val="100000"/>
              </a:srgbClr>
            </a:solidFill>
          </p:spPr>
          <p:txBody>
            <a:bodyPr/>
            <a:lstStyle/>
            <a:p/>
          </p:txBody>
        </p:sp>
        <p:sp>
          <p:nvSpPr>
            <p:cNvPr id="25" name="rc25"/>
            <p:cNvSpPr/>
            <p:nvPr/>
          </p:nvSpPr>
          <p:spPr>
            <a:xfrm>
              <a:off x="1511566" y="5360961"/>
              <a:ext cx="487582" cy="7004"/>
            </a:xfrm>
            <a:prstGeom prst="rect">
              <a:avLst/>
            </a:prstGeom>
            <a:solidFill>
              <a:srgbClr val="1CABE2">
                <a:alpha val="100000"/>
              </a:srgbClr>
            </a:solidFill>
          </p:spPr>
          <p:txBody>
            <a:bodyPr/>
            <a:lstStyle/>
            <a:p/>
          </p:txBody>
        </p:sp>
        <p:sp>
          <p:nvSpPr>
            <p:cNvPr id="26" name="rc26"/>
            <p:cNvSpPr/>
            <p:nvPr/>
          </p:nvSpPr>
          <p:spPr>
            <a:xfrm>
              <a:off x="2053324" y="5304926"/>
              <a:ext cx="487582" cy="63038"/>
            </a:xfrm>
            <a:prstGeom prst="rect">
              <a:avLst/>
            </a:prstGeom>
            <a:solidFill>
              <a:srgbClr val="1CABE2">
                <a:alpha val="100000"/>
              </a:srgbClr>
            </a:solidFill>
          </p:spPr>
          <p:txBody>
            <a:bodyPr/>
            <a:lstStyle/>
            <a:p/>
          </p:txBody>
        </p:sp>
        <p:sp>
          <p:nvSpPr>
            <p:cNvPr id="27" name="rc27"/>
            <p:cNvSpPr/>
            <p:nvPr/>
          </p:nvSpPr>
          <p:spPr>
            <a:xfrm>
              <a:off x="2595083" y="4400589"/>
              <a:ext cx="487582" cy="967375"/>
            </a:xfrm>
            <a:prstGeom prst="rect">
              <a:avLst/>
            </a:prstGeom>
            <a:solidFill>
              <a:srgbClr val="1CABE2">
                <a:alpha val="100000"/>
              </a:srgbClr>
            </a:solidFill>
          </p:spPr>
          <p:txBody>
            <a:bodyPr/>
            <a:lstStyle/>
            <a:p/>
          </p:txBody>
        </p:sp>
        <p:sp>
          <p:nvSpPr>
            <p:cNvPr id="28" name="rc28"/>
            <p:cNvSpPr/>
            <p:nvPr/>
          </p:nvSpPr>
          <p:spPr>
            <a:xfrm>
              <a:off x="3136842" y="4058156"/>
              <a:ext cx="487582" cy="1309809"/>
            </a:xfrm>
            <a:prstGeom prst="rect">
              <a:avLst/>
            </a:prstGeom>
            <a:solidFill>
              <a:srgbClr val="1CABE2">
                <a:alpha val="100000"/>
              </a:srgbClr>
            </a:solidFill>
          </p:spPr>
          <p:txBody>
            <a:bodyPr/>
            <a:lstStyle/>
            <a:p/>
          </p:txBody>
        </p:sp>
        <p:sp>
          <p:nvSpPr>
            <p:cNvPr id="29" name="rc29"/>
            <p:cNvSpPr/>
            <p:nvPr/>
          </p:nvSpPr>
          <p:spPr>
            <a:xfrm>
              <a:off x="3678600" y="5352400"/>
              <a:ext cx="487582" cy="15565"/>
            </a:xfrm>
            <a:prstGeom prst="rect">
              <a:avLst/>
            </a:prstGeom>
            <a:solidFill>
              <a:srgbClr val="1CABE2">
                <a:alpha val="100000"/>
              </a:srgbClr>
            </a:solidFill>
          </p:spPr>
          <p:txBody>
            <a:bodyPr/>
            <a:lstStyle/>
            <a:p/>
          </p:txBody>
        </p:sp>
        <p:sp>
          <p:nvSpPr>
            <p:cNvPr id="30" name="rc30"/>
            <p:cNvSpPr/>
            <p:nvPr/>
          </p:nvSpPr>
          <p:spPr>
            <a:xfrm>
              <a:off x="4220359" y="5346952"/>
              <a:ext cx="487582" cy="21012"/>
            </a:xfrm>
            <a:prstGeom prst="rect">
              <a:avLst/>
            </a:prstGeom>
            <a:solidFill>
              <a:srgbClr val="1CABE2">
                <a:alpha val="100000"/>
              </a:srgbClr>
            </a:solidFill>
          </p:spPr>
          <p:txBody>
            <a:bodyPr/>
            <a:lstStyle/>
            <a:p/>
          </p:txBody>
        </p:sp>
        <p:sp>
          <p:nvSpPr>
            <p:cNvPr id="31" name="rc31"/>
            <p:cNvSpPr/>
            <p:nvPr/>
          </p:nvSpPr>
          <p:spPr>
            <a:xfrm>
              <a:off x="4762118" y="5331387"/>
              <a:ext cx="487582" cy="36578"/>
            </a:xfrm>
            <a:prstGeom prst="rect">
              <a:avLst/>
            </a:prstGeom>
            <a:solidFill>
              <a:srgbClr val="1CABE2">
                <a:alpha val="100000"/>
              </a:srgbClr>
            </a:solidFill>
          </p:spPr>
          <p:txBody>
            <a:bodyPr/>
            <a:lstStyle/>
            <a:p/>
          </p:txBody>
        </p:sp>
        <p:sp>
          <p:nvSpPr>
            <p:cNvPr id="32" name="rc32"/>
            <p:cNvSpPr/>
            <p:nvPr/>
          </p:nvSpPr>
          <p:spPr>
            <a:xfrm>
              <a:off x="5303876" y="5305705"/>
              <a:ext cx="487582" cy="62260"/>
            </a:xfrm>
            <a:prstGeom prst="rect">
              <a:avLst/>
            </a:prstGeom>
            <a:solidFill>
              <a:srgbClr val="1CABE2">
                <a:alpha val="100000"/>
              </a:srgbClr>
            </a:solidFill>
          </p:spPr>
          <p:txBody>
            <a:bodyPr/>
            <a:lstStyle/>
            <a:p/>
          </p:txBody>
        </p:sp>
        <p:sp>
          <p:nvSpPr>
            <p:cNvPr id="33" name="rc33"/>
            <p:cNvSpPr/>
            <p:nvPr/>
          </p:nvSpPr>
          <p:spPr>
            <a:xfrm>
              <a:off x="5845635" y="5354735"/>
              <a:ext cx="487582" cy="13230"/>
            </a:xfrm>
            <a:prstGeom prst="rect">
              <a:avLst/>
            </a:prstGeom>
            <a:solidFill>
              <a:srgbClr val="1CABE2">
                <a:alpha val="100000"/>
              </a:srgbClr>
            </a:solidFill>
          </p:spPr>
          <p:txBody>
            <a:bodyPr/>
            <a:lstStyle/>
            <a:p/>
          </p:txBody>
        </p:sp>
        <p:sp>
          <p:nvSpPr>
            <p:cNvPr id="34" name="rc34"/>
            <p:cNvSpPr/>
            <p:nvPr/>
          </p:nvSpPr>
          <p:spPr>
            <a:xfrm>
              <a:off x="6387393" y="5364852"/>
              <a:ext cx="487582" cy="3113"/>
            </a:xfrm>
            <a:prstGeom prst="rect">
              <a:avLst/>
            </a:prstGeom>
            <a:solidFill>
              <a:srgbClr val="1CABE2">
                <a:alpha val="100000"/>
              </a:srgbClr>
            </a:solidFill>
          </p:spPr>
          <p:txBody>
            <a:bodyPr/>
            <a:lstStyle/>
            <a:p/>
          </p:txBody>
        </p:sp>
        <p:sp>
          <p:nvSpPr>
            <p:cNvPr id="35" name="rc35"/>
            <p:cNvSpPr/>
            <p:nvPr/>
          </p:nvSpPr>
          <p:spPr>
            <a:xfrm>
              <a:off x="6929152" y="5160170"/>
              <a:ext cx="487582" cy="207795"/>
            </a:xfrm>
            <a:prstGeom prst="rect">
              <a:avLst/>
            </a:prstGeom>
            <a:solidFill>
              <a:srgbClr val="1CABE2">
                <a:alpha val="100000"/>
              </a:srgbClr>
            </a:solidFill>
          </p:spPr>
          <p:txBody>
            <a:bodyPr/>
            <a:lstStyle/>
            <a:p/>
          </p:txBody>
        </p:sp>
        <p:sp>
          <p:nvSpPr>
            <p:cNvPr id="36" name="rc36"/>
            <p:cNvSpPr/>
            <p:nvPr/>
          </p:nvSpPr>
          <p:spPr>
            <a:xfrm>
              <a:off x="7470911" y="4966384"/>
              <a:ext cx="487582" cy="401581"/>
            </a:xfrm>
            <a:prstGeom prst="rect">
              <a:avLst/>
            </a:prstGeom>
            <a:solidFill>
              <a:srgbClr val="1CABE2">
                <a:alpha val="100000"/>
              </a:srgbClr>
            </a:solidFill>
          </p:spPr>
          <p:txBody>
            <a:bodyPr/>
            <a:lstStyle/>
            <a:p/>
          </p:txBody>
        </p:sp>
        <p:sp>
          <p:nvSpPr>
            <p:cNvPr id="37" name="pl37"/>
            <p:cNvSpPr/>
            <p:nvPr/>
          </p:nvSpPr>
          <p:spPr>
            <a:xfrm>
              <a:off x="1213598" y="2704685"/>
              <a:ext cx="6501103" cy="523923"/>
            </a:xfrm>
            <a:custGeom>
              <a:avLst/>
              <a:pathLst>
                <a:path w="6501103" h="523923">
                  <a:moveTo>
                    <a:pt x="0" y="523923"/>
                  </a:moveTo>
                  <a:lnTo>
                    <a:pt x="541758" y="436603"/>
                  </a:lnTo>
                  <a:lnTo>
                    <a:pt x="1083517" y="349282"/>
                  </a:lnTo>
                  <a:lnTo>
                    <a:pt x="1625275" y="480263"/>
                  </a:lnTo>
                  <a:lnTo>
                    <a:pt x="2167034" y="349282"/>
                  </a:lnTo>
                  <a:lnTo>
                    <a:pt x="2708793" y="392942"/>
                  </a:lnTo>
                  <a:lnTo>
                    <a:pt x="3250551" y="392942"/>
                  </a:lnTo>
                  <a:lnTo>
                    <a:pt x="3792310" y="436603"/>
                  </a:lnTo>
                  <a:lnTo>
                    <a:pt x="4334069" y="480263"/>
                  </a:lnTo>
                  <a:lnTo>
                    <a:pt x="4875827" y="480263"/>
                  </a:lnTo>
                  <a:lnTo>
                    <a:pt x="5417586" y="523923"/>
                  </a:lnTo>
                  <a:lnTo>
                    <a:pt x="5959345" y="0"/>
                  </a:lnTo>
                  <a:lnTo>
                    <a:pt x="6501103" y="349282"/>
                  </a:lnTo>
                </a:path>
              </a:pathLst>
            </a:custGeom>
            <a:ln w="27101" cap="flat">
              <a:solidFill>
                <a:srgbClr val="00833D">
                  <a:alpha val="100000"/>
                </a:srgbClr>
              </a:solidFill>
              <a:prstDash val="solid"/>
              <a:round/>
            </a:ln>
          </p:spPr>
          <p:txBody>
            <a:bodyPr/>
            <a:lstStyle/>
            <a:p/>
          </p:txBody>
        </p:sp>
        <p:sp>
          <p:nvSpPr>
            <p:cNvPr id="38" name="pl38"/>
            <p:cNvSpPr/>
            <p:nvPr/>
          </p:nvSpPr>
          <p:spPr>
            <a:xfrm>
              <a:off x="6089426" y="4014495"/>
              <a:ext cx="1625275" cy="785885"/>
            </a:xfrm>
            <a:custGeom>
              <a:avLst/>
              <a:pathLst>
                <a:path w="1625275" h="785885">
                  <a:moveTo>
                    <a:pt x="0" y="611244"/>
                  </a:moveTo>
                  <a:lnTo>
                    <a:pt x="541758" y="785885"/>
                  </a:lnTo>
                  <a:lnTo>
                    <a:pt x="1083517" y="130980"/>
                  </a:lnTo>
                  <a:lnTo>
                    <a:pt x="1625275" y="0"/>
                  </a:lnTo>
                </a:path>
              </a:pathLst>
            </a:custGeom>
            <a:ln w="27101" cap="flat">
              <a:solidFill>
                <a:srgbClr val="002759">
                  <a:alpha val="100000"/>
                </a:srgbClr>
              </a:solidFill>
              <a:prstDash val="solid"/>
              <a:round/>
            </a:ln>
          </p:spPr>
          <p:txBody>
            <a:bodyPr/>
            <a:lstStyle/>
            <a:p/>
          </p:txBody>
        </p:sp>
        <p:sp>
          <p:nvSpPr>
            <p:cNvPr id="39" name="pt39"/>
            <p:cNvSpPr/>
            <p:nvPr/>
          </p:nvSpPr>
          <p:spPr>
            <a:xfrm>
              <a:off x="1181997" y="319700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23756" y="31096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265514" y="30223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07273" y="31533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49032" y="30223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90790" y="30660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432549" y="30660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74308" y="31096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516066" y="31533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57825" y="31533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99584" y="319700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41342" y="26730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83101" y="30223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057825" y="45941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6599584" y="476878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7141342" y="41138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7683101" y="39828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tx56"/>
            <p:cNvSpPr/>
            <p:nvPr/>
          </p:nvSpPr>
          <p:spPr>
            <a:xfrm>
              <a:off x="1147280" y="521856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57" name="tx57"/>
            <p:cNvSpPr/>
            <p:nvPr/>
          </p:nvSpPr>
          <p:spPr>
            <a:xfrm>
              <a:off x="1722198" y="523111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58" name="tx58"/>
            <p:cNvSpPr/>
            <p:nvPr/>
          </p:nvSpPr>
          <p:spPr>
            <a:xfrm>
              <a:off x="2230797" y="517508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81</a:t>
              </a:r>
            </a:p>
          </p:txBody>
        </p:sp>
        <p:sp>
          <p:nvSpPr>
            <p:cNvPr id="59" name="tx59"/>
            <p:cNvSpPr/>
            <p:nvPr/>
          </p:nvSpPr>
          <p:spPr>
            <a:xfrm>
              <a:off x="2689672" y="425531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1,243</a:t>
              </a:r>
            </a:p>
          </p:txBody>
        </p:sp>
        <p:sp>
          <p:nvSpPr>
            <p:cNvPr id="60" name="tx60"/>
            <p:cNvSpPr/>
            <p:nvPr/>
          </p:nvSpPr>
          <p:spPr>
            <a:xfrm>
              <a:off x="3231430"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1,683</a:t>
              </a:r>
            </a:p>
          </p:txBody>
        </p:sp>
        <p:sp>
          <p:nvSpPr>
            <p:cNvPr id="61" name="tx61"/>
            <p:cNvSpPr/>
            <p:nvPr/>
          </p:nvSpPr>
          <p:spPr>
            <a:xfrm>
              <a:off x="3856073" y="522255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62" name="tx62"/>
            <p:cNvSpPr/>
            <p:nvPr/>
          </p:nvSpPr>
          <p:spPr>
            <a:xfrm>
              <a:off x="4397832" y="521856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63" name="tx63"/>
            <p:cNvSpPr/>
            <p:nvPr/>
          </p:nvSpPr>
          <p:spPr>
            <a:xfrm>
              <a:off x="4939590" y="5203350"/>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a:t>
              </a:r>
            </a:p>
          </p:txBody>
        </p:sp>
        <p:sp>
          <p:nvSpPr>
            <p:cNvPr id="64" name="tx64"/>
            <p:cNvSpPr/>
            <p:nvPr/>
          </p:nvSpPr>
          <p:spPr>
            <a:xfrm>
              <a:off x="5481349" y="517586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a:t>
              </a:r>
            </a:p>
          </p:txBody>
        </p:sp>
        <p:sp>
          <p:nvSpPr>
            <p:cNvPr id="65" name="tx65"/>
            <p:cNvSpPr/>
            <p:nvPr/>
          </p:nvSpPr>
          <p:spPr>
            <a:xfrm>
              <a:off x="6023108" y="522634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6" name="tx66"/>
            <p:cNvSpPr/>
            <p:nvPr/>
          </p:nvSpPr>
          <p:spPr>
            <a:xfrm>
              <a:off x="6598026" y="5236815"/>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7" name="tx67"/>
            <p:cNvSpPr/>
            <p:nvPr/>
          </p:nvSpPr>
          <p:spPr>
            <a:xfrm>
              <a:off x="7073466" y="503032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267</a:t>
              </a:r>
            </a:p>
          </p:txBody>
        </p:sp>
        <p:sp>
          <p:nvSpPr>
            <p:cNvPr id="68" name="tx68"/>
            <p:cNvSpPr/>
            <p:nvPr/>
          </p:nvSpPr>
          <p:spPr>
            <a:xfrm>
              <a:off x="7615224" y="483654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516</a:t>
              </a:r>
            </a:p>
          </p:txBody>
        </p:sp>
        <p:sp>
          <p:nvSpPr>
            <p:cNvPr id="69" name="pl69"/>
            <p:cNvSpPr/>
            <p:nvPr/>
          </p:nvSpPr>
          <p:spPr>
            <a:xfrm>
              <a:off x="7732746" y="3054158"/>
              <a:ext cx="129557" cy="1364"/>
            </a:xfrm>
            <a:custGeom>
              <a:avLst/>
              <a:pathLst>
                <a:path w="129557" h="1364">
                  <a:moveTo>
                    <a:pt x="129557" y="1364"/>
                  </a:moveTo>
                  <a:lnTo>
                    <a:pt x="0" y="0"/>
                  </a:lnTo>
                </a:path>
              </a:pathLst>
            </a:custGeom>
          </p:spPr>
          <p:txBody>
            <a:bodyPr/>
            <a:lstStyle/>
            <a:p/>
          </p:txBody>
        </p:sp>
        <p:sp>
          <p:nvSpPr>
            <p:cNvPr id="70" name="pl70"/>
            <p:cNvSpPr/>
            <p:nvPr/>
          </p:nvSpPr>
          <p:spPr>
            <a:xfrm>
              <a:off x="7732744" y="4014764"/>
              <a:ext cx="129559" cy="1932"/>
            </a:xfrm>
            <a:custGeom>
              <a:avLst/>
              <a:pathLst>
                <a:path w="129559" h="1932">
                  <a:moveTo>
                    <a:pt x="129559" y="1932"/>
                  </a:moveTo>
                  <a:lnTo>
                    <a:pt x="0" y="0"/>
                  </a:lnTo>
                </a:path>
              </a:pathLst>
            </a:custGeom>
          </p:spPr>
          <p:txBody>
            <a:bodyPr/>
            <a:lstStyle/>
            <a:p/>
          </p:txBody>
        </p:sp>
        <p:sp>
          <p:nvSpPr>
            <p:cNvPr id="71" name="pg71"/>
            <p:cNvSpPr/>
            <p:nvPr/>
          </p:nvSpPr>
          <p:spPr>
            <a:xfrm>
              <a:off x="7793724" y="296712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2" name="tx72"/>
            <p:cNvSpPr/>
            <p:nvPr/>
          </p:nvSpPr>
          <p:spPr>
            <a:xfrm>
              <a:off x="7816584" y="300824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53%</a:t>
              </a:r>
            </a:p>
          </p:txBody>
        </p:sp>
        <p:sp>
          <p:nvSpPr>
            <p:cNvPr id="73" name="pg73"/>
            <p:cNvSpPr/>
            <p:nvPr/>
          </p:nvSpPr>
          <p:spPr>
            <a:xfrm>
              <a:off x="7793724" y="392829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4" name="tx74"/>
            <p:cNvSpPr/>
            <p:nvPr/>
          </p:nvSpPr>
          <p:spPr>
            <a:xfrm>
              <a:off x="7816584" y="396941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31%</a:t>
              </a:r>
            </a:p>
          </p:txBody>
        </p:sp>
        <p:sp>
          <p:nvSpPr>
            <p:cNvPr id="75" name="rc75"/>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76" name="tx76"/>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374763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78" name="tx78"/>
            <p:cNvSpPr/>
            <p:nvPr/>
          </p:nvSpPr>
          <p:spPr>
            <a:xfrm>
              <a:off x="508103" y="219112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79" name="tx79"/>
            <p:cNvSpPr/>
            <p:nvPr/>
          </p:nvSpPr>
          <p:spPr>
            <a:xfrm>
              <a:off x="508103" y="63460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80" name="tx80"/>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2" name="tx82"/>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3" name="tx83"/>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4" name="tx84"/>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5" name="tx85"/>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6" name="tx86"/>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7" name="tx87"/>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8" name="tx88"/>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9" name="tx89"/>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0" name="tx90"/>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1" name="tx91"/>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2" name="tx92"/>
            <p:cNvSpPr/>
            <p:nvPr/>
          </p:nvSpPr>
          <p:spPr>
            <a:xfrm rot="-5400000">
              <a:off x="1587801" y="5774385"/>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3" name="tx93"/>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4" name="tx94"/>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5" name="tx95"/>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6" name="tx96"/>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7" name="tx97"/>
            <p:cNvSpPr/>
            <p:nvPr/>
          </p:nvSpPr>
          <p:spPr>
            <a:xfrm rot="-5400000">
              <a:off x="4296626"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8" name="tx98"/>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9" name="tx99"/>
            <p:cNvSpPr/>
            <p:nvPr/>
          </p:nvSpPr>
          <p:spPr>
            <a:xfrm rot="-5400000">
              <a:off x="5375058"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0" name="tx100"/>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1" name="tx101"/>
            <p:cNvSpPr/>
            <p:nvPr/>
          </p:nvSpPr>
          <p:spPr>
            <a:xfrm rot="-5400000">
              <a:off x="648896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2" name="tx102"/>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3" name="tx103"/>
            <p:cNvSpPr/>
            <p:nvPr/>
          </p:nvSpPr>
          <p:spPr>
            <a:xfrm rot="-5400000">
              <a:off x="75724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4" name="tx104"/>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5" name="tx105"/>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6" name="tx106"/>
            <p:cNvSpPr/>
            <p:nvPr/>
          </p:nvSpPr>
          <p:spPr>
            <a:xfrm>
              <a:off x="1695440" y="401416"/>
              <a:ext cx="61333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Equatorial Guinea, 2012-2024</a:t>
              </a:r>
            </a:p>
          </p:txBody>
        </p:sp>
        <p:sp>
          <p:nvSpPr>
            <p:cNvPr id="107" name="tx10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8" name="tx10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9" name="tx10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0" name="tx11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516 confirmed measles cases in Equatorial Guinea. In the same year, MCV1 coverage was 53% and MCV2 coverage was 31%.
The number of cases in 2024 was 93% more than in 2023 (n=267).
The highest number of measles cases was reported in 2016 (n=1,683). In this year, MCV1 coverage was 53%.
Equatorial Guinea reported measles vaccine stockouts in 2003, 2005, 2007, 2008, 2013, and 2018.
There were measles-containing vaccine supplementary immunization activities/campaigns in 2020.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197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394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4591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5787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65992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9927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0189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1578793"/>
              <a:ext cx="3520101" cy="3345226"/>
            </a:xfrm>
            <a:custGeom>
              <a:avLst/>
              <a:pathLst>
                <a:path w="3520101" h="3345226">
                  <a:moveTo>
                    <a:pt x="0" y="0"/>
                  </a:moveTo>
                  <a:lnTo>
                    <a:pt x="146670" y="264096"/>
                  </a:lnTo>
                  <a:lnTo>
                    <a:pt x="293341" y="616225"/>
                  </a:lnTo>
                  <a:lnTo>
                    <a:pt x="440012" y="880322"/>
                  </a:lnTo>
                  <a:lnTo>
                    <a:pt x="586683" y="1232451"/>
                  </a:lnTo>
                  <a:lnTo>
                    <a:pt x="733354" y="1408516"/>
                  </a:lnTo>
                  <a:lnTo>
                    <a:pt x="880025" y="1760645"/>
                  </a:lnTo>
                  <a:lnTo>
                    <a:pt x="1026696" y="2112774"/>
                  </a:lnTo>
                  <a:lnTo>
                    <a:pt x="1173367" y="2464903"/>
                  </a:lnTo>
                  <a:lnTo>
                    <a:pt x="1320038" y="2817033"/>
                  </a:lnTo>
                  <a:lnTo>
                    <a:pt x="1466709" y="3257194"/>
                  </a:lnTo>
                  <a:lnTo>
                    <a:pt x="1613379" y="2552936"/>
                  </a:lnTo>
                  <a:lnTo>
                    <a:pt x="1760050" y="2112774"/>
                  </a:lnTo>
                  <a:lnTo>
                    <a:pt x="1906721" y="1584581"/>
                  </a:lnTo>
                  <a:lnTo>
                    <a:pt x="2053392" y="1232451"/>
                  </a:lnTo>
                  <a:lnTo>
                    <a:pt x="2200063" y="704258"/>
                  </a:lnTo>
                  <a:lnTo>
                    <a:pt x="2346734" y="1232451"/>
                  </a:lnTo>
                  <a:lnTo>
                    <a:pt x="2493405" y="1584581"/>
                  </a:lnTo>
                  <a:lnTo>
                    <a:pt x="2640076" y="1936710"/>
                  </a:lnTo>
                  <a:lnTo>
                    <a:pt x="2786747" y="2288839"/>
                  </a:lnTo>
                  <a:lnTo>
                    <a:pt x="2933418" y="2552936"/>
                  </a:lnTo>
                  <a:lnTo>
                    <a:pt x="3080089" y="2905065"/>
                  </a:lnTo>
                  <a:lnTo>
                    <a:pt x="3226759" y="3257194"/>
                  </a:lnTo>
                  <a:lnTo>
                    <a:pt x="3373430" y="3345226"/>
                  </a:lnTo>
                  <a:lnTo>
                    <a:pt x="3520101" y="3169162"/>
                  </a:lnTo>
                </a:path>
              </a:pathLst>
            </a:custGeom>
            <a:ln w="27101" cap="flat">
              <a:solidFill>
                <a:srgbClr val="0058AB">
                  <a:alpha val="80000"/>
                </a:srgbClr>
              </a:solidFill>
              <a:prstDash val="solid"/>
              <a:round/>
            </a:ln>
          </p:spPr>
          <p:txBody>
            <a:bodyPr/>
            <a:lstStyle/>
            <a:p/>
          </p:txBody>
        </p:sp>
        <p:sp>
          <p:nvSpPr>
            <p:cNvPr id="23" name="pl23"/>
            <p:cNvSpPr/>
            <p:nvPr/>
          </p:nvSpPr>
          <p:spPr>
            <a:xfrm>
              <a:off x="943464" y="4395826"/>
              <a:ext cx="3520101" cy="704258"/>
            </a:xfrm>
            <a:custGeom>
              <a:avLst/>
              <a:pathLst>
                <a:path w="3520101" h="704258">
                  <a:moveTo>
                    <a:pt x="0" y="0"/>
                  </a:moveTo>
                  <a:lnTo>
                    <a:pt x="146670" y="88032"/>
                  </a:lnTo>
                  <a:lnTo>
                    <a:pt x="293341" y="0"/>
                  </a:lnTo>
                  <a:lnTo>
                    <a:pt x="440012" y="176064"/>
                  </a:lnTo>
                  <a:lnTo>
                    <a:pt x="586683" y="264096"/>
                  </a:lnTo>
                  <a:lnTo>
                    <a:pt x="733354" y="176064"/>
                  </a:lnTo>
                  <a:lnTo>
                    <a:pt x="880025" y="264096"/>
                  </a:lnTo>
                  <a:lnTo>
                    <a:pt x="1026696" y="264096"/>
                  </a:lnTo>
                  <a:lnTo>
                    <a:pt x="1173367" y="440161"/>
                  </a:lnTo>
                  <a:lnTo>
                    <a:pt x="1320038" y="528193"/>
                  </a:lnTo>
                  <a:lnTo>
                    <a:pt x="1466709" y="616225"/>
                  </a:lnTo>
                  <a:lnTo>
                    <a:pt x="1613379" y="616225"/>
                  </a:lnTo>
                  <a:lnTo>
                    <a:pt x="1760050" y="616225"/>
                  </a:lnTo>
                  <a:lnTo>
                    <a:pt x="1906721" y="616225"/>
                  </a:lnTo>
                  <a:lnTo>
                    <a:pt x="2053392" y="704258"/>
                  </a:lnTo>
                  <a:lnTo>
                    <a:pt x="2200063" y="704258"/>
                  </a:lnTo>
                  <a:lnTo>
                    <a:pt x="2346734" y="704258"/>
                  </a:lnTo>
                  <a:lnTo>
                    <a:pt x="2493405" y="704258"/>
                  </a:lnTo>
                  <a:lnTo>
                    <a:pt x="2640076" y="704258"/>
                  </a:lnTo>
                  <a:lnTo>
                    <a:pt x="2786747" y="704258"/>
                  </a:lnTo>
                  <a:lnTo>
                    <a:pt x="2933418" y="704258"/>
                  </a:lnTo>
                  <a:lnTo>
                    <a:pt x="3080089" y="616225"/>
                  </a:lnTo>
                  <a:lnTo>
                    <a:pt x="3226759" y="704258"/>
                  </a:lnTo>
                  <a:lnTo>
                    <a:pt x="3373430" y="704258"/>
                  </a:lnTo>
                  <a:lnTo>
                    <a:pt x="3520101" y="704258"/>
                  </a:lnTo>
                </a:path>
              </a:pathLst>
            </a:custGeom>
            <a:ln w="27101" cap="flat">
              <a:solidFill>
                <a:srgbClr val="1CABE2">
                  <a:alpha val="80000"/>
                </a:srgbClr>
              </a:solidFill>
              <a:prstDash val="solid"/>
              <a:round/>
            </a:ln>
          </p:spPr>
          <p:txBody>
            <a:bodyPr/>
            <a:lstStyle/>
            <a:p/>
          </p:txBody>
        </p:sp>
        <p:sp>
          <p:nvSpPr>
            <p:cNvPr id="24" name="pl24"/>
            <p:cNvSpPr/>
            <p:nvPr/>
          </p:nvSpPr>
          <p:spPr>
            <a:xfrm>
              <a:off x="943464" y="2987310"/>
              <a:ext cx="3520101" cy="1848677"/>
            </a:xfrm>
            <a:custGeom>
              <a:avLst/>
              <a:pathLst>
                <a:path w="3520101" h="1848677">
                  <a:moveTo>
                    <a:pt x="0" y="88032"/>
                  </a:moveTo>
                  <a:lnTo>
                    <a:pt x="146670" y="0"/>
                  </a:lnTo>
                  <a:lnTo>
                    <a:pt x="293341" y="264096"/>
                  </a:lnTo>
                  <a:lnTo>
                    <a:pt x="440012" y="528193"/>
                  </a:lnTo>
                  <a:lnTo>
                    <a:pt x="586683" y="792290"/>
                  </a:lnTo>
                  <a:lnTo>
                    <a:pt x="733354" y="1144419"/>
                  </a:lnTo>
                  <a:lnTo>
                    <a:pt x="880025" y="1232451"/>
                  </a:lnTo>
                  <a:lnTo>
                    <a:pt x="1026696" y="1320484"/>
                  </a:lnTo>
                  <a:lnTo>
                    <a:pt x="1173367" y="1408516"/>
                  </a:lnTo>
                  <a:lnTo>
                    <a:pt x="1320038" y="1496548"/>
                  </a:lnTo>
                  <a:lnTo>
                    <a:pt x="1466709" y="1672613"/>
                  </a:lnTo>
                  <a:lnTo>
                    <a:pt x="1613379" y="1848677"/>
                  </a:lnTo>
                  <a:lnTo>
                    <a:pt x="1760050" y="1672613"/>
                  </a:lnTo>
                  <a:lnTo>
                    <a:pt x="1906721" y="1760645"/>
                  </a:lnTo>
                  <a:lnTo>
                    <a:pt x="2053392" y="1672613"/>
                  </a:lnTo>
                  <a:lnTo>
                    <a:pt x="2200063" y="1408516"/>
                  </a:lnTo>
                  <a:lnTo>
                    <a:pt x="2346734" y="1496548"/>
                  </a:lnTo>
                  <a:lnTo>
                    <a:pt x="2493405" y="1496548"/>
                  </a:lnTo>
                  <a:lnTo>
                    <a:pt x="2640076" y="1584581"/>
                  </a:lnTo>
                  <a:lnTo>
                    <a:pt x="2786747" y="1760645"/>
                  </a:lnTo>
                  <a:lnTo>
                    <a:pt x="2933418" y="1584581"/>
                  </a:lnTo>
                  <a:lnTo>
                    <a:pt x="3080089" y="1584581"/>
                  </a:lnTo>
                  <a:lnTo>
                    <a:pt x="3226759" y="1672613"/>
                  </a:lnTo>
                  <a:lnTo>
                    <a:pt x="3373430" y="1584581"/>
                  </a:lnTo>
                  <a:lnTo>
                    <a:pt x="3520101" y="1672613"/>
                  </a:lnTo>
                </a:path>
              </a:pathLst>
            </a:custGeom>
            <a:ln w="27101" cap="flat">
              <a:solidFill>
                <a:srgbClr val="00833D">
                  <a:alpha val="80000"/>
                </a:srgbClr>
              </a:solidFill>
              <a:prstDash val="solid"/>
              <a:round/>
            </a:ln>
          </p:spPr>
          <p:txBody>
            <a:bodyPr/>
            <a:lstStyle/>
            <a:p/>
          </p:txBody>
        </p:sp>
        <p:sp>
          <p:nvSpPr>
            <p:cNvPr id="25" name="pl25"/>
            <p:cNvSpPr/>
            <p:nvPr/>
          </p:nvSpPr>
          <p:spPr>
            <a:xfrm>
              <a:off x="943464" y="1578793"/>
              <a:ext cx="3520101" cy="3345226"/>
            </a:xfrm>
            <a:custGeom>
              <a:avLst/>
              <a:pathLst>
                <a:path w="3520101" h="3345226">
                  <a:moveTo>
                    <a:pt x="0" y="0"/>
                  </a:moveTo>
                  <a:lnTo>
                    <a:pt x="146670" y="264096"/>
                  </a:lnTo>
                  <a:lnTo>
                    <a:pt x="293341" y="616225"/>
                  </a:lnTo>
                  <a:lnTo>
                    <a:pt x="440012" y="880322"/>
                  </a:lnTo>
                  <a:lnTo>
                    <a:pt x="586683" y="1232451"/>
                  </a:lnTo>
                  <a:lnTo>
                    <a:pt x="733354" y="1408516"/>
                  </a:lnTo>
                  <a:lnTo>
                    <a:pt x="880025" y="1760645"/>
                  </a:lnTo>
                  <a:lnTo>
                    <a:pt x="1026696" y="2112774"/>
                  </a:lnTo>
                  <a:lnTo>
                    <a:pt x="1173367" y="2464903"/>
                  </a:lnTo>
                  <a:lnTo>
                    <a:pt x="1320038" y="2817033"/>
                  </a:lnTo>
                  <a:lnTo>
                    <a:pt x="1466709" y="3257194"/>
                  </a:lnTo>
                  <a:lnTo>
                    <a:pt x="1613379" y="2552936"/>
                  </a:lnTo>
                  <a:lnTo>
                    <a:pt x="1760050" y="2112774"/>
                  </a:lnTo>
                  <a:lnTo>
                    <a:pt x="1906721" y="1584581"/>
                  </a:lnTo>
                  <a:lnTo>
                    <a:pt x="2053392" y="1232451"/>
                  </a:lnTo>
                  <a:lnTo>
                    <a:pt x="2200063" y="704258"/>
                  </a:lnTo>
                  <a:lnTo>
                    <a:pt x="2346734" y="1232451"/>
                  </a:lnTo>
                  <a:lnTo>
                    <a:pt x="2493405" y="1584581"/>
                  </a:lnTo>
                  <a:lnTo>
                    <a:pt x="2640076" y="1936710"/>
                  </a:lnTo>
                  <a:lnTo>
                    <a:pt x="2786747" y="2288839"/>
                  </a:lnTo>
                  <a:lnTo>
                    <a:pt x="2933418" y="2552936"/>
                  </a:lnTo>
                  <a:lnTo>
                    <a:pt x="3080089" y="2905065"/>
                  </a:lnTo>
                  <a:lnTo>
                    <a:pt x="3226759" y="3257194"/>
                  </a:lnTo>
                  <a:lnTo>
                    <a:pt x="3373430" y="3345226"/>
                  </a:lnTo>
                  <a:lnTo>
                    <a:pt x="3520101" y="3169162"/>
                  </a:lnTo>
                </a:path>
              </a:pathLst>
            </a:custGeom>
            <a:ln w="43362" cap="flat">
              <a:solidFill>
                <a:srgbClr val="000000">
                  <a:alpha val="100000"/>
                </a:srgbClr>
              </a:solidFill>
              <a:prstDash val="solid"/>
              <a:round/>
            </a:ln>
          </p:spPr>
          <p:txBody>
            <a:bodyPr/>
            <a:lstStyle/>
            <a:p/>
          </p:txBody>
        </p:sp>
        <p:sp>
          <p:nvSpPr>
            <p:cNvPr id="26" name="pl26"/>
            <p:cNvSpPr/>
            <p:nvPr/>
          </p:nvSpPr>
          <p:spPr>
            <a:xfrm>
              <a:off x="943464" y="1578793"/>
              <a:ext cx="3520101" cy="3345226"/>
            </a:xfrm>
            <a:custGeom>
              <a:avLst/>
              <a:pathLst>
                <a:path w="3520101" h="3345226">
                  <a:moveTo>
                    <a:pt x="0" y="0"/>
                  </a:moveTo>
                  <a:lnTo>
                    <a:pt x="146670" y="264096"/>
                  </a:lnTo>
                  <a:lnTo>
                    <a:pt x="293341" y="616225"/>
                  </a:lnTo>
                  <a:lnTo>
                    <a:pt x="440012" y="880322"/>
                  </a:lnTo>
                  <a:lnTo>
                    <a:pt x="586683" y="1232451"/>
                  </a:lnTo>
                  <a:lnTo>
                    <a:pt x="733354" y="1408516"/>
                  </a:lnTo>
                  <a:lnTo>
                    <a:pt x="880025" y="1760645"/>
                  </a:lnTo>
                  <a:lnTo>
                    <a:pt x="1026696" y="2112774"/>
                  </a:lnTo>
                  <a:lnTo>
                    <a:pt x="1173367" y="2464903"/>
                  </a:lnTo>
                  <a:lnTo>
                    <a:pt x="1320038" y="2817033"/>
                  </a:lnTo>
                  <a:lnTo>
                    <a:pt x="1466709" y="3257194"/>
                  </a:lnTo>
                  <a:lnTo>
                    <a:pt x="1613379" y="2552936"/>
                  </a:lnTo>
                  <a:lnTo>
                    <a:pt x="1760050" y="2112774"/>
                  </a:lnTo>
                  <a:lnTo>
                    <a:pt x="1906721" y="1584581"/>
                  </a:lnTo>
                  <a:lnTo>
                    <a:pt x="2053392" y="1232451"/>
                  </a:lnTo>
                  <a:lnTo>
                    <a:pt x="2200063" y="704258"/>
                  </a:lnTo>
                  <a:lnTo>
                    <a:pt x="2346734" y="1232451"/>
                  </a:lnTo>
                  <a:lnTo>
                    <a:pt x="2493405" y="1584581"/>
                  </a:lnTo>
                  <a:lnTo>
                    <a:pt x="2640076" y="1936710"/>
                  </a:lnTo>
                  <a:lnTo>
                    <a:pt x="2786747" y="2288839"/>
                  </a:lnTo>
                  <a:lnTo>
                    <a:pt x="2933418" y="2552936"/>
                  </a:lnTo>
                  <a:lnTo>
                    <a:pt x="3080089" y="2905065"/>
                  </a:lnTo>
                  <a:lnTo>
                    <a:pt x="3226759" y="3257194"/>
                  </a:lnTo>
                  <a:lnTo>
                    <a:pt x="3373430" y="3345226"/>
                  </a:lnTo>
                  <a:lnTo>
                    <a:pt x="3520101" y="3169162"/>
                  </a:lnTo>
                </a:path>
              </a:pathLst>
            </a:custGeom>
            <a:ln w="27101" cap="flat">
              <a:solidFill>
                <a:srgbClr val="0058AB">
                  <a:alpha val="100000"/>
                </a:srgbClr>
              </a:solidFill>
              <a:prstDash val="solid"/>
              <a:round/>
            </a:ln>
          </p:spPr>
          <p:txBody>
            <a:bodyPr/>
            <a:lstStyle/>
            <a:p/>
          </p:txBody>
        </p:sp>
        <p:sp>
          <p:nvSpPr>
            <p:cNvPr id="27" name="pl27"/>
            <p:cNvSpPr/>
            <p:nvPr/>
          </p:nvSpPr>
          <p:spPr>
            <a:xfrm>
              <a:off x="943464" y="1314696"/>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2723213"/>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571891"/>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2018954"/>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3603536"/>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4659923"/>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483858"/>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12481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1277248"/>
              <a:ext cx="112540" cy="73660"/>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45</a:t>
              </a:r>
            </a:p>
          </p:txBody>
        </p:sp>
        <p:sp>
          <p:nvSpPr>
            <p:cNvPr id="36" name="pg36"/>
            <p:cNvSpPr/>
            <p:nvPr/>
          </p:nvSpPr>
          <p:spPr>
            <a:xfrm>
              <a:off x="1590194"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20548" y="268546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38" name="pg38"/>
            <p:cNvSpPr/>
            <p:nvPr/>
          </p:nvSpPr>
          <p:spPr>
            <a:xfrm>
              <a:off x="2351684"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0" name="pg40"/>
            <p:cNvSpPr/>
            <p:nvPr/>
          </p:nvSpPr>
          <p:spPr>
            <a:xfrm>
              <a:off x="3056903" y="19523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87257" y="198116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37</a:t>
              </a:r>
            </a:p>
          </p:txBody>
        </p:sp>
        <p:sp>
          <p:nvSpPr>
            <p:cNvPr id="42" name="pg42"/>
            <p:cNvSpPr/>
            <p:nvPr/>
          </p:nvSpPr>
          <p:spPr>
            <a:xfrm>
              <a:off x="3643587" y="353697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673940" y="356579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4" name="pg44"/>
            <p:cNvSpPr/>
            <p:nvPr/>
          </p:nvSpPr>
          <p:spPr>
            <a:xfrm>
              <a:off x="4258406" y="459335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462464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6" name="pg46"/>
            <p:cNvSpPr/>
            <p:nvPr/>
          </p:nvSpPr>
          <p:spPr>
            <a:xfrm>
              <a:off x="4405077" y="44172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4461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8" name="tx48"/>
            <p:cNvSpPr/>
            <p:nvPr/>
          </p:nvSpPr>
          <p:spPr>
            <a:xfrm>
              <a:off x="4523855" y="50610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84145" y="46194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50" name="tx50"/>
            <p:cNvSpPr/>
            <p:nvPr/>
          </p:nvSpPr>
          <p:spPr>
            <a:xfrm>
              <a:off x="577692" y="46172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7369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85658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a:off x="577692"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4" name="tx54"/>
            <p:cNvSpPr/>
            <p:nvPr/>
          </p:nvSpPr>
          <p:spPr>
            <a:xfrm>
              <a:off x="577692" y="10959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24781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24781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72479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48725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514914" y="6074787"/>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Equatorial Guinea</a:t>
              </a:r>
            </a:p>
          </p:txBody>
        </p:sp>
        <p:sp>
          <p:nvSpPr>
            <p:cNvPr id="68" name="tx68"/>
            <p:cNvSpPr/>
            <p:nvPr/>
          </p:nvSpPr>
          <p:spPr>
            <a:xfrm>
              <a:off x="299189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754352"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2197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3394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4591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15787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465992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89927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0189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308715" y="2371084"/>
              <a:ext cx="3520101" cy="1232451"/>
            </a:xfrm>
            <a:custGeom>
              <a:avLst/>
              <a:pathLst>
                <a:path w="3520101" h="1232451">
                  <a:moveTo>
                    <a:pt x="0" y="1232451"/>
                  </a:moveTo>
                  <a:lnTo>
                    <a:pt x="146670" y="1232451"/>
                  </a:lnTo>
                  <a:lnTo>
                    <a:pt x="293341" y="1232451"/>
                  </a:lnTo>
                  <a:lnTo>
                    <a:pt x="440012" y="1056387"/>
                  </a:lnTo>
                  <a:lnTo>
                    <a:pt x="586683" y="1144419"/>
                  </a:lnTo>
                  <a:lnTo>
                    <a:pt x="733354" y="1056387"/>
                  </a:lnTo>
                  <a:lnTo>
                    <a:pt x="880025" y="1144419"/>
                  </a:lnTo>
                  <a:lnTo>
                    <a:pt x="1026696" y="968355"/>
                  </a:lnTo>
                  <a:lnTo>
                    <a:pt x="1173367" y="968355"/>
                  </a:lnTo>
                  <a:lnTo>
                    <a:pt x="1320038" y="968355"/>
                  </a:lnTo>
                  <a:lnTo>
                    <a:pt x="1466709" y="968355"/>
                  </a:lnTo>
                  <a:lnTo>
                    <a:pt x="1613379" y="704258"/>
                  </a:lnTo>
                  <a:lnTo>
                    <a:pt x="1760050" y="704258"/>
                  </a:lnTo>
                  <a:lnTo>
                    <a:pt x="1906721" y="528193"/>
                  </a:lnTo>
                  <a:lnTo>
                    <a:pt x="2053392" y="440161"/>
                  </a:lnTo>
                  <a:lnTo>
                    <a:pt x="2200063" y="1232451"/>
                  </a:lnTo>
                  <a:lnTo>
                    <a:pt x="2346734" y="440161"/>
                  </a:lnTo>
                  <a:lnTo>
                    <a:pt x="2493405" y="352129"/>
                  </a:lnTo>
                  <a:lnTo>
                    <a:pt x="2640076" y="352129"/>
                  </a:lnTo>
                  <a:lnTo>
                    <a:pt x="2786747" y="176064"/>
                  </a:lnTo>
                  <a:lnTo>
                    <a:pt x="2933418" y="176064"/>
                  </a:lnTo>
                  <a:lnTo>
                    <a:pt x="3080089" y="176064"/>
                  </a:lnTo>
                  <a:lnTo>
                    <a:pt x="3226759" y="0"/>
                  </a:lnTo>
                  <a:lnTo>
                    <a:pt x="3373430" y="1056387"/>
                  </a:lnTo>
                  <a:lnTo>
                    <a:pt x="3520101" y="616225"/>
                  </a:lnTo>
                </a:path>
              </a:pathLst>
            </a:custGeom>
            <a:ln w="27101" cap="flat">
              <a:solidFill>
                <a:srgbClr val="0058AB">
                  <a:alpha val="80000"/>
                </a:srgbClr>
              </a:solidFill>
              <a:prstDash val="solid"/>
              <a:round/>
            </a:ln>
          </p:spPr>
          <p:txBody>
            <a:bodyPr/>
            <a:lstStyle/>
            <a:p/>
          </p:txBody>
        </p:sp>
        <p:sp>
          <p:nvSpPr>
            <p:cNvPr id="89" name="pl89"/>
            <p:cNvSpPr/>
            <p:nvPr/>
          </p:nvSpPr>
          <p:spPr>
            <a:xfrm>
              <a:off x="5308715" y="4307794"/>
              <a:ext cx="3520101" cy="792290"/>
            </a:xfrm>
            <a:custGeom>
              <a:avLst/>
              <a:pathLst>
                <a:path w="3520101" h="792290">
                  <a:moveTo>
                    <a:pt x="0" y="0"/>
                  </a:moveTo>
                  <a:lnTo>
                    <a:pt x="146670" y="88032"/>
                  </a:lnTo>
                  <a:lnTo>
                    <a:pt x="293341" y="88032"/>
                  </a:lnTo>
                  <a:lnTo>
                    <a:pt x="440012" y="176064"/>
                  </a:lnTo>
                  <a:lnTo>
                    <a:pt x="586683" y="264096"/>
                  </a:lnTo>
                  <a:lnTo>
                    <a:pt x="733354" y="264096"/>
                  </a:lnTo>
                  <a:lnTo>
                    <a:pt x="880025" y="352129"/>
                  </a:lnTo>
                  <a:lnTo>
                    <a:pt x="1026696" y="440161"/>
                  </a:lnTo>
                  <a:lnTo>
                    <a:pt x="1173367" y="528193"/>
                  </a:lnTo>
                  <a:lnTo>
                    <a:pt x="1320038" y="616225"/>
                  </a:lnTo>
                  <a:lnTo>
                    <a:pt x="1466709" y="704258"/>
                  </a:lnTo>
                  <a:lnTo>
                    <a:pt x="1613379" y="704258"/>
                  </a:lnTo>
                  <a:lnTo>
                    <a:pt x="1760050" y="704258"/>
                  </a:lnTo>
                  <a:lnTo>
                    <a:pt x="1906721" y="792290"/>
                  </a:lnTo>
                  <a:lnTo>
                    <a:pt x="2053392" y="704258"/>
                  </a:lnTo>
                  <a:lnTo>
                    <a:pt x="2200063" y="792290"/>
                  </a:lnTo>
                  <a:lnTo>
                    <a:pt x="2346734" y="704258"/>
                  </a:lnTo>
                  <a:lnTo>
                    <a:pt x="2493405" y="704258"/>
                  </a:lnTo>
                  <a:lnTo>
                    <a:pt x="2640076" y="792290"/>
                  </a:lnTo>
                  <a:lnTo>
                    <a:pt x="2786747" y="792290"/>
                  </a:lnTo>
                  <a:lnTo>
                    <a:pt x="2933418" y="792290"/>
                  </a:lnTo>
                  <a:lnTo>
                    <a:pt x="3080089" y="704258"/>
                  </a:lnTo>
                  <a:lnTo>
                    <a:pt x="3226759" y="616225"/>
                  </a:lnTo>
                  <a:lnTo>
                    <a:pt x="3373430" y="616225"/>
                  </a:lnTo>
                  <a:lnTo>
                    <a:pt x="3520101" y="704258"/>
                  </a:lnTo>
                </a:path>
              </a:pathLst>
            </a:custGeom>
            <a:ln w="27101" cap="flat">
              <a:solidFill>
                <a:srgbClr val="1CABE2">
                  <a:alpha val="80000"/>
                </a:srgbClr>
              </a:solidFill>
              <a:prstDash val="solid"/>
              <a:round/>
            </a:ln>
          </p:spPr>
          <p:txBody>
            <a:bodyPr/>
            <a:lstStyle/>
            <a:p/>
          </p:txBody>
        </p:sp>
        <p:sp>
          <p:nvSpPr>
            <p:cNvPr id="90" name="pl90"/>
            <p:cNvSpPr/>
            <p:nvPr/>
          </p:nvSpPr>
          <p:spPr>
            <a:xfrm>
              <a:off x="5308715" y="3163374"/>
              <a:ext cx="3520101" cy="1672613"/>
            </a:xfrm>
            <a:custGeom>
              <a:avLst/>
              <a:pathLst>
                <a:path w="3520101" h="1672613">
                  <a:moveTo>
                    <a:pt x="0" y="0"/>
                  </a:moveTo>
                  <a:lnTo>
                    <a:pt x="146670" y="176064"/>
                  </a:lnTo>
                  <a:lnTo>
                    <a:pt x="293341" y="264096"/>
                  </a:lnTo>
                  <a:lnTo>
                    <a:pt x="440012" y="616225"/>
                  </a:lnTo>
                  <a:lnTo>
                    <a:pt x="586683" y="792290"/>
                  </a:lnTo>
                  <a:lnTo>
                    <a:pt x="733354" y="1056387"/>
                  </a:lnTo>
                  <a:lnTo>
                    <a:pt x="880025" y="1144419"/>
                  </a:lnTo>
                  <a:lnTo>
                    <a:pt x="1026696" y="792290"/>
                  </a:lnTo>
                  <a:lnTo>
                    <a:pt x="1173367" y="880322"/>
                  </a:lnTo>
                  <a:lnTo>
                    <a:pt x="1320038" y="1056387"/>
                  </a:lnTo>
                  <a:lnTo>
                    <a:pt x="1466709" y="1408516"/>
                  </a:lnTo>
                  <a:lnTo>
                    <a:pt x="1613379" y="1496548"/>
                  </a:lnTo>
                  <a:lnTo>
                    <a:pt x="1760050" y="1672613"/>
                  </a:lnTo>
                  <a:lnTo>
                    <a:pt x="1906721" y="1584581"/>
                  </a:lnTo>
                  <a:lnTo>
                    <a:pt x="2053392" y="1056387"/>
                  </a:lnTo>
                  <a:lnTo>
                    <a:pt x="2200063" y="968355"/>
                  </a:lnTo>
                  <a:lnTo>
                    <a:pt x="2346734" y="704258"/>
                  </a:lnTo>
                  <a:lnTo>
                    <a:pt x="2493405" y="880322"/>
                  </a:lnTo>
                  <a:lnTo>
                    <a:pt x="2640076" y="792290"/>
                  </a:lnTo>
                  <a:lnTo>
                    <a:pt x="2786747" y="792290"/>
                  </a:lnTo>
                  <a:lnTo>
                    <a:pt x="2933418" y="792290"/>
                  </a:lnTo>
                  <a:lnTo>
                    <a:pt x="3080089" y="704258"/>
                  </a:lnTo>
                  <a:lnTo>
                    <a:pt x="3226759" y="528193"/>
                  </a:lnTo>
                  <a:lnTo>
                    <a:pt x="3373430" y="440161"/>
                  </a:lnTo>
                  <a:lnTo>
                    <a:pt x="3520101" y="616225"/>
                  </a:lnTo>
                </a:path>
              </a:pathLst>
            </a:custGeom>
            <a:ln w="27101" cap="flat">
              <a:solidFill>
                <a:srgbClr val="00833D">
                  <a:alpha val="80000"/>
                </a:srgbClr>
              </a:solidFill>
              <a:prstDash val="solid"/>
              <a:round/>
            </a:ln>
          </p:spPr>
          <p:txBody>
            <a:bodyPr/>
            <a:lstStyle/>
            <a:p/>
          </p:txBody>
        </p:sp>
        <p:sp>
          <p:nvSpPr>
            <p:cNvPr id="91" name="pl91"/>
            <p:cNvSpPr/>
            <p:nvPr/>
          </p:nvSpPr>
          <p:spPr>
            <a:xfrm>
              <a:off x="5308715" y="2371084"/>
              <a:ext cx="3520101" cy="1232451"/>
            </a:xfrm>
            <a:custGeom>
              <a:avLst/>
              <a:pathLst>
                <a:path w="3520101" h="1232451">
                  <a:moveTo>
                    <a:pt x="0" y="1232451"/>
                  </a:moveTo>
                  <a:lnTo>
                    <a:pt x="146670" y="1232451"/>
                  </a:lnTo>
                  <a:lnTo>
                    <a:pt x="293341" y="1232451"/>
                  </a:lnTo>
                  <a:lnTo>
                    <a:pt x="440012" y="1056387"/>
                  </a:lnTo>
                  <a:lnTo>
                    <a:pt x="586683" y="1144419"/>
                  </a:lnTo>
                  <a:lnTo>
                    <a:pt x="733354" y="1056387"/>
                  </a:lnTo>
                  <a:lnTo>
                    <a:pt x="880025" y="1144419"/>
                  </a:lnTo>
                  <a:lnTo>
                    <a:pt x="1026696" y="968355"/>
                  </a:lnTo>
                  <a:lnTo>
                    <a:pt x="1173367" y="968355"/>
                  </a:lnTo>
                  <a:lnTo>
                    <a:pt x="1320038" y="968355"/>
                  </a:lnTo>
                  <a:lnTo>
                    <a:pt x="1466709" y="968355"/>
                  </a:lnTo>
                  <a:lnTo>
                    <a:pt x="1613379" y="704258"/>
                  </a:lnTo>
                  <a:lnTo>
                    <a:pt x="1760050" y="704258"/>
                  </a:lnTo>
                  <a:lnTo>
                    <a:pt x="1906721" y="528193"/>
                  </a:lnTo>
                  <a:lnTo>
                    <a:pt x="2053392" y="440161"/>
                  </a:lnTo>
                  <a:lnTo>
                    <a:pt x="2200063" y="1232451"/>
                  </a:lnTo>
                  <a:lnTo>
                    <a:pt x="2346734" y="440161"/>
                  </a:lnTo>
                  <a:lnTo>
                    <a:pt x="2493405" y="352129"/>
                  </a:lnTo>
                  <a:lnTo>
                    <a:pt x="2640076" y="352129"/>
                  </a:lnTo>
                  <a:lnTo>
                    <a:pt x="2786747" y="176064"/>
                  </a:lnTo>
                  <a:lnTo>
                    <a:pt x="2933418" y="176064"/>
                  </a:lnTo>
                  <a:lnTo>
                    <a:pt x="3080089" y="176064"/>
                  </a:lnTo>
                  <a:lnTo>
                    <a:pt x="3226759" y="0"/>
                  </a:lnTo>
                  <a:lnTo>
                    <a:pt x="3373430" y="1056387"/>
                  </a:lnTo>
                  <a:lnTo>
                    <a:pt x="3520101" y="616225"/>
                  </a:lnTo>
                </a:path>
              </a:pathLst>
            </a:custGeom>
            <a:ln w="43362" cap="flat">
              <a:solidFill>
                <a:srgbClr val="000000">
                  <a:alpha val="100000"/>
                </a:srgbClr>
              </a:solidFill>
              <a:prstDash val="solid"/>
              <a:round/>
            </a:ln>
          </p:spPr>
          <p:txBody>
            <a:bodyPr/>
            <a:lstStyle/>
            <a:p/>
          </p:txBody>
        </p:sp>
        <p:sp>
          <p:nvSpPr>
            <p:cNvPr id="92" name="pl92"/>
            <p:cNvSpPr/>
            <p:nvPr/>
          </p:nvSpPr>
          <p:spPr>
            <a:xfrm>
              <a:off x="5308715" y="2371084"/>
              <a:ext cx="3520101" cy="1232451"/>
            </a:xfrm>
            <a:custGeom>
              <a:avLst/>
              <a:pathLst>
                <a:path w="3520101" h="1232451">
                  <a:moveTo>
                    <a:pt x="0" y="1232451"/>
                  </a:moveTo>
                  <a:lnTo>
                    <a:pt x="146670" y="1232451"/>
                  </a:lnTo>
                  <a:lnTo>
                    <a:pt x="293341" y="1232451"/>
                  </a:lnTo>
                  <a:lnTo>
                    <a:pt x="440012" y="1056387"/>
                  </a:lnTo>
                  <a:lnTo>
                    <a:pt x="586683" y="1144419"/>
                  </a:lnTo>
                  <a:lnTo>
                    <a:pt x="733354" y="1056387"/>
                  </a:lnTo>
                  <a:lnTo>
                    <a:pt x="880025" y="1144419"/>
                  </a:lnTo>
                  <a:lnTo>
                    <a:pt x="1026696" y="968355"/>
                  </a:lnTo>
                  <a:lnTo>
                    <a:pt x="1173367" y="968355"/>
                  </a:lnTo>
                  <a:lnTo>
                    <a:pt x="1320038" y="968355"/>
                  </a:lnTo>
                  <a:lnTo>
                    <a:pt x="1466709" y="968355"/>
                  </a:lnTo>
                  <a:lnTo>
                    <a:pt x="1613379" y="704258"/>
                  </a:lnTo>
                  <a:lnTo>
                    <a:pt x="1760050" y="704258"/>
                  </a:lnTo>
                  <a:lnTo>
                    <a:pt x="1906721" y="528193"/>
                  </a:lnTo>
                  <a:lnTo>
                    <a:pt x="2053392" y="440161"/>
                  </a:lnTo>
                  <a:lnTo>
                    <a:pt x="2200063" y="1232451"/>
                  </a:lnTo>
                  <a:lnTo>
                    <a:pt x="2346734" y="440161"/>
                  </a:lnTo>
                  <a:lnTo>
                    <a:pt x="2493405" y="352129"/>
                  </a:lnTo>
                  <a:lnTo>
                    <a:pt x="2640076" y="352129"/>
                  </a:lnTo>
                  <a:lnTo>
                    <a:pt x="2786747" y="176064"/>
                  </a:lnTo>
                  <a:lnTo>
                    <a:pt x="2933418" y="176064"/>
                  </a:lnTo>
                  <a:lnTo>
                    <a:pt x="3080089" y="176064"/>
                  </a:lnTo>
                  <a:lnTo>
                    <a:pt x="3226759" y="0"/>
                  </a:lnTo>
                  <a:lnTo>
                    <a:pt x="3373430" y="1056387"/>
                  </a:lnTo>
                  <a:lnTo>
                    <a:pt x="3520101" y="616225"/>
                  </a:lnTo>
                </a:path>
              </a:pathLst>
            </a:custGeom>
            <a:ln w="27101" cap="flat">
              <a:solidFill>
                <a:srgbClr val="0058AB">
                  <a:alpha val="100000"/>
                </a:srgbClr>
              </a:solidFill>
              <a:prstDash val="solid"/>
              <a:round/>
            </a:ln>
          </p:spPr>
          <p:txBody>
            <a:bodyPr/>
            <a:lstStyle/>
            <a:p/>
          </p:txBody>
        </p:sp>
        <p:sp>
          <p:nvSpPr>
            <p:cNvPr id="93" name="pl93"/>
            <p:cNvSpPr/>
            <p:nvPr/>
          </p:nvSpPr>
          <p:spPr>
            <a:xfrm>
              <a:off x="5308715" y="3339439"/>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3163374"/>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3075342"/>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3339439"/>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2283051"/>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3163374"/>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2723213"/>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327287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330293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2" name="pg102"/>
            <p:cNvSpPr/>
            <p:nvPr/>
          </p:nvSpPr>
          <p:spPr>
            <a:xfrm>
              <a:off x="5955445" y="309680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5799" y="312686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4" name="pg104"/>
            <p:cNvSpPr/>
            <p:nvPr/>
          </p:nvSpPr>
          <p:spPr>
            <a:xfrm>
              <a:off x="6688800" y="300877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19153" y="303759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106" name="pg106"/>
            <p:cNvSpPr/>
            <p:nvPr/>
          </p:nvSpPr>
          <p:spPr>
            <a:xfrm>
              <a:off x="7422154" y="327287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52508" y="330293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8" name="pg108"/>
            <p:cNvSpPr/>
            <p:nvPr/>
          </p:nvSpPr>
          <p:spPr>
            <a:xfrm>
              <a:off x="8008838" y="22164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39191" y="224525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110" name="pg110"/>
            <p:cNvSpPr/>
            <p:nvPr/>
          </p:nvSpPr>
          <p:spPr>
            <a:xfrm>
              <a:off x="8595522" y="309680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25875" y="312686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12" name="pg112"/>
            <p:cNvSpPr/>
            <p:nvPr/>
          </p:nvSpPr>
          <p:spPr>
            <a:xfrm>
              <a:off x="8742193"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72546" y="268546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114" name="tx114"/>
            <p:cNvSpPr/>
            <p:nvPr/>
          </p:nvSpPr>
          <p:spPr>
            <a:xfrm>
              <a:off x="8889106" y="49716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49396" y="37391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6" name="tx116"/>
            <p:cNvSpPr/>
            <p:nvPr/>
          </p:nvSpPr>
          <p:spPr>
            <a:xfrm>
              <a:off x="4942943" y="46172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7" name="tx117"/>
            <p:cNvSpPr/>
            <p:nvPr/>
          </p:nvSpPr>
          <p:spPr>
            <a:xfrm>
              <a:off x="4942943" y="37369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8" name="tx118"/>
            <p:cNvSpPr/>
            <p:nvPr/>
          </p:nvSpPr>
          <p:spPr>
            <a:xfrm>
              <a:off x="4942943" y="285658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9" name="tx119"/>
            <p:cNvSpPr/>
            <p:nvPr/>
          </p:nvSpPr>
          <p:spPr>
            <a:xfrm>
              <a:off x="4942943"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0" name="tx120"/>
            <p:cNvSpPr/>
            <p:nvPr/>
          </p:nvSpPr>
          <p:spPr>
            <a:xfrm>
              <a:off x="4942943" y="10959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61306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61306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709005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85250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880165" y="6074787"/>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Equatorial Guinea</a:t>
              </a:r>
            </a:p>
          </p:txBody>
        </p:sp>
        <p:sp>
          <p:nvSpPr>
            <p:cNvPr id="134" name="tx134"/>
            <p:cNvSpPr/>
            <p:nvPr/>
          </p:nvSpPr>
          <p:spPr>
            <a:xfrm>
              <a:off x="735714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8119603"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9% of children who received DTP1 did not receive DTP3 (left), and 29%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2024, Equatorial Guinea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215398"/>
              <a:ext cx="2123063" cy="210378"/>
            </a:xfrm>
            <a:custGeom>
              <a:avLst/>
              <a:pathLst>
                <a:path w="2123063" h="210378">
                  <a:moveTo>
                    <a:pt x="0" y="185628"/>
                  </a:moveTo>
                  <a:lnTo>
                    <a:pt x="88460" y="185628"/>
                  </a:lnTo>
                  <a:lnTo>
                    <a:pt x="176921" y="198003"/>
                  </a:lnTo>
                  <a:lnTo>
                    <a:pt x="265382" y="198003"/>
                  </a:lnTo>
                  <a:lnTo>
                    <a:pt x="353843" y="198003"/>
                  </a:lnTo>
                  <a:lnTo>
                    <a:pt x="442304" y="198003"/>
                  </a:lnTo>
                  <a:lnTo>
                    <a:pt x="530765" y="198003"/>
                  </a:lnTo>
                  <a:lnTo>
                    <a:pt x="619226" y="198003"/>
                  </a:lnTo>
                  <a:lnTo>
                    <a:pt x="707687" y="210378"/>
                  </a:lnTo>
                  <a:lnTo>
                    <a:pt x="796148" y="210378"/>
                  </a:lnTo>
                  <a:lnTo>
                    <a:pt x="884609" y="210378"/>
                  </a:lnTo>
                  <a:lnTo>
                    <a:pt x="973070" y="160877"/>
                  </a:lnTo>
                  <a:lnTo>
                    <a:pt x="1061531" y="123752"/>
                  </a:lnTo>
                  <a:lnTo>
                    <a:pt x="1149992" y="74251"/>
                  </a:lnTo>
                  <a:lnTo>
                    <a:pt x="1238453" y="37125"/>
                  </a:lnTo>
                  <a:lnTo>
                    <a:pt x="1326914" y="136127"/>
                  </a:lnTo>
                  <a:lnTo>
                    <a:pt x="1415375" y="37125"/>
                  </a:lnTo>
                  <a:lnTo>
                    <a:pt x="1503836" y="24750"/>
                  </a:lnTo>
                  <a:lnTo>
                    <a:pt x="1592297" y="24750"/>
                  </a:lnTo>
                  <a:lnTo>
                    <a:pt x="1680758" y="12375"/>
                  </a:lnTo>
                  <a:lnTo>
                    <a:pt x="1769219" y="12375"/>
                  </a:lnTo>
                  <a:lnTo>
                    <a:pt x="1857680" y="0"/>
                  </a:lnTo>
                  <a:lnTo>
                    <a:pt x="1946141" y="0"/>
                  </a:lnTo>
                  <a:lnTo>
                    <a:pt x="2034602" y="0"/>
                  </a:lnTo>
                  <a:lnTo>
                    <a:pt x="2123063" y="136127"/>
                  </a:lnTo>
                </a:path>
              </a:pathLst>
            </a:custGeom>
            <a:ln w="27101" cap="flat">
              <a:solidFill>
                <a:srgbClr val="1CABE2">
                  <a:alpha val="100000"/>
                </a:srgbClr>
              </a:solidFill>
              <a:prstDash val="solid"/>
              <a:round/>
            </a:ln>
          </p:spPr>
          <p:txBody>
            <a:bodyPr/>
            <a:lstStyle/>
            <a:p/>
          </p:txBody>
        </p:sp>
        <p:sp>
          <p:nvSpPr>
            <p:cNvPr id="24" name="tx24"/>
            <p:cNvSpPr/>
            <p:nvPr/>
          </p:nvSpPr>
          <p:spPr>
            <a:xfrm>
              <a:off x="910275" y="130871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5" name="tx25"/>
            <p:cNvSpPr/>
            <p:nvPr/>
          </p:nvSpPr>
          <p:spPr>
            <a:xfrm>
              <a:off x="3217825" y="126164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6" name="tx26"/>
            <p:cNvSpPr/>
            <p:nvPr/>
          </p:nvSpPr>
          <p:spPr>
            <a:xfrm>
              <a:off x="2688703"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 name="tx27"/>
            <p:cNvSpPr/>
            <p:nvPr/>
          </p:nvSpPr>
          <p:spPr>
            <a:xfrm>
              <a:off x="3042547"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3145755"/>
              <a:ext cx="707687" cy="792014"/>
            </a:xfrm>
            <a:custGeom>
              <a:avLst/>
              <a:pathLst>
                <a:path w="707687" h="792014">
                  <a:moveTo>
                    <a:pt x="0" y="792014"/>
                  </a:moveTo>
                  <a:lnTo>
                    <a:pt x="88460" y="247504"/>
                  </a:lnTo>
                  <a:lnTo>
                    <a:pt x="176921" y="210378"/>
                  </a:lnTo>
                  <a:lnTo>
                    <a:pt x="265382" y="185628"/>
                  </a:lnTo>
                  <a:lnTo>
                    <a:pt x="353843" y="148502"/>
                  </a:lnTo>
                  <a:lnTo>
                    <a:pt x="442304" y="111377"/>
                  </a:lnTo>
                  <a:lnTo>
                    <a:pt x="530765" y="0"/>
                  </a:lnTo>
                  <a:lnTo>
                    <a:pt x="619226" y="24750"/>
                  </a:lnTo>
                  <a:lnTo>
                    <a:pt x="707687" y="99001"/>
                  </a:lnTo>
                </a:path>
              </a:pathLst>
            </a:custGeom>
            <a:ln w="27101" cap="flat">
              <a:solidFill>
                <a:srgbClr val="1CABE2">
                  <a:alpha val="100000"/>
                </a:srgbClr>
              </a:solidFill>
              <a:prstDash val="solid"/>
              <a:round/>
            </a:ln>
          </p:spPr>
          <p:txBody>
            <a:bodyPr/>
            <a:lstStyle/>
            <a:p/>
          </p:txBody>
        </p:sp>
        <p:sp>
          <p:nvSpPr>
            <p:cNvPr id="48" name="tx48"/>
            <p:cNvSpPr/>
            <p:nvPr/>
          </p:nvSpPr>
          <p:spPr>
            <a:xfrm>
              <a:off x="2325651" y="38466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49" name="tx49"/>
            <p:cNvSpPr/>
            <p:nvPr/>
          </p:nvSpPr>
          <p:spPr>
            <a:xfrm>
              <a:off x="3217825" y="31524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0" name="tx50"/>
            <p:cNvSpPr/>
            <p:nvPr/>
          </p:nvSpPr>
          <p:spPr>
            <a:xfrm>
              <a:off x="2688703" y="3190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51" name="tx51"/>
            <p:cNvSpPr/>
            <p:nvPr/>
          </p:nvSpPr>
          <p:spPr>
            <a:xfrm>
              <a:off x="3042547"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964734"/>
              <a:ext cx="2123063" cy="445508"/>
            </a:xfrm>
            <a:custGeom>
              <a:avLst/>
              <a:pathLst>
                <a:path w="2123063" h="445508">
                  <a:moveTo>
                    <a:pt x="0" y="396007"/>
                  </a:moveTo>
                  <a:lnTo>
                    <a:pt x="88460" y="371256"/>
                  </a:lnTo>
                  <a:lnTo>
                    <a:pt x="176921" y="346506"/>
                  </a:lnTo>
                  <a:lnTo>
                    <a:pt x="265382" y="321755"/>
                  </a:lnTo>
                  <a:lnTo>
                    <a:pt x="353843" y="297005"/>
                  </a:lnTo>
                  <a:lnTo>
                    <a:pt x="442304" y="272254"/>
                  </a:lnTo>
                  <a:lnTo>
                    <a:pt x="530765" y="247504"/>
                  </a:lnTo>
                  <a:lnTo>
                    <a:pt x="619226" y="222754"/>
                  </a:lnTo>
                  <a:lnTo>
                    <a:pt x="707687" y="198003"/>
                  </a:lnTo>
                  <a:lnTo>
                    <a:pt x="796148" y="173253"/>
                  </a:lnTo>
                  <a:lnTo>
                    <a:pt x="884609" y="148502"/>
                  </a:lnTo>
                  <a:lnTo>
                    <a:pt x="973070" y="160877"/>
                  </a:lnTo>
                  <a:lnTo>
                    <a:pt x="1061531" y="185628"/>
                  </a:lnTo>
                  <a:lnTo>
                    <a:pt x="1149992" y="198003"/>
                  </a:lnTo>
                  <a:lnTo>
                    <a:pt x="1238453" y="222754"/>
                  </a:lnTo>
                  <a:lnTo>
                    <a:pt x="1326914" y="445508"/>
                  </a:lnTo>
                  <a:lnTo>
                    <a:pt x="1415375" y="222754"/>
                  </a:lnTo>
                  <a:lnTo>
                    <a:pt x="1503836" y="185628"/>
                  </a:lnTo>
                  <a:lnTo>
                    <a:pt x="1592297" y="160877"/>
                  </a:lnTo>
                  <a:lnTo>
                    <a:pt x="1680758" y="123752"/>
                  </a:lnTo>
                  <a:lnTo>
                    <a:pt x="1769219" y="99001"/>
                  </a:lnTo>
                  <a:lnTo>
                    <a:pt x="1857680" y="61876"/>
                  </a:lnTo>
                  <a:lnTo>
                    <a:pt x="1946141" y="37125"/>
                  </a:lnTo>
                  <a:lnTo>
                    <a:pt x="2034602" y="0"/>
                  </a:lnTo>
                  <a:lnTo>
                    <a:pt x="2123063" y="74251"/>
                  </a:lnTo>
                </a:path>
              </a:pathLst>
            </a:custGeom>
            <a:ln w="27101" cap="flat">
              <a:solidFill>
                <a:srgbClr val="1CABE2">
                  <a:alpha val="100000"/>
                </a:srgbClr>
              </a:solidFill>
              <a:prstDash val="solid"/>
              <a:round/>
            </a:ln>
          </p:spPr>
          <p:txBody>
            <a:bodyPr/>
            <a:lstStyle/>
            <a:p/>
          </p:txBody>
        </p:sp>
        <p:sp>
          <p:nvSpPr>
            <p:cNvPr id="72" name="tx72"/>
            <p:cNvSpPr/>
            <p:nvPr/>
          </p:nvSpPr>
          <p:spPr>
            <a:xfrm>
              <a:off x="910275" y="526966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73" name="tx73"/>
            <p:cNvSpPr/>
            <p:nvPr/>
          </p:nvSpPr>
          <p:spPr>
            <a:xfrm>
              <a:off x="3217825" y="49467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4" name="tx74"/>
            <p:cNvSpPr/>
            <p:nvPr/>
          </p:nvSpPr>
          <p:spPr>
            <a:xfrm>
              <a:off x="2688703" y="494728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75" name="tx75"/>
            <p:cNvSpPr/>
            <p:nvPr/>
          </p:nvSpPr>
          <p:spPr>
            <a:xfrm>
              <a:off x="3042547"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314400"/>
              <a:ext cx="2123063" cy="259879"/>
            </a:xfrm>
            <a:custGeom>
              <a:avLst/>
              <a:pathLst>
                <a:path w="2123063" h="259879">
                  <a:moveTo>
                    <a:pt x="0" y="198003"/>
                  </a:moveTo>
                  <a:lnTo>
                    <a:pt x="88460" y="198003"/>
                  </a:lnTo>
                  <a:lnTo>
                    <a:pt x="176921" y="210378"/>
                  </a:lnTo>
                  <a:lnTo>
                    <a:pt x="265382" y="210378"/>
                  </a:lnTo>
                  <a:lnTo>
                    <a:pt x="353843" y="222754"/>
                  </a:lnTo>
                  <a:lnTo>
                    <a:pt x="442304" y="222754"/>
                  </a:lnTo>
                  <a:lnTo>
                    <a:pt x="530765" y="235129"/>
                  </a:lnTo>
                  <a:lnTo>
                    <a:pt x="619226" y="235129"/>
                  </a:lnTo>
                  <a:lnTo>
                    <a:pt x="707687" y="247504"/>
                  </a:lnTo>
                  <a:lnTo>
                    <a:pt x="796148" y="247504"/>
                  </a:lnTo>
                  <a:lnTo>
                    <a:pt x="884609" y="259879"/>
                  </a:lnTo>
                  <a:lnTo>
                    <a:pt x="973070" y="198003"/>
                  </a:lnTo>
                  <a:lnTo>
                    <a:pt x="1061531" y="148502"/>
                  </a:lnTo>
                  <a:lnTo>
                    <a:pt x="1149992" y="86626"/>
                  </a:lnTo>
                  <a:lnTo>
                    <a:pt x="1238453" y="37125"/>
                  </a:lnTo>
                  <a:lnTo>
                    <a:pt x="1326914" y="198003"/>
                  </a:lnTo>
                  <a:lnTo>
                    <a:pt x="1415375" y="37125"/>
                  </a:lnTo>
                  <a:lnTo>
                    <a:pt x="1503836" y="37125"/>
                  </a:lnTo>
                  <a:lnTo>
                    <a:pt x="1592297" y="37125"/>
                  </a:lnTo>
                  <a:lnTo>
                    <a:pt x="1680758" y="37125"/>
                  </a:lnTo>
                  <a:lnTo>
                    <a:pt x="1769219" y="49500"/>
                  </a:lnTo>
                  <a:lnTo>
                    <a:pt x="1857680" y="49500"/>
                  </a:lnTo>
                  <a:lnTo>
                    <a:pt x="1946141" y="49500"/>
                  </a:lnTo>
                  <a:lnTo>
                    <a:pt x="2034602" y="0"/>
                  </a:lnTo>
                  <a:lnTo>
                    <a:pt x="2123063" y="61876"/>
                  </a:lnTo>
                </a:path>
              </a:pathLst>
            </a:custGeom>
            <a:ln w="27101" cap="flat">
              <a:solidFill>
                <a:srgbClr val="1CABE2">
                  <a:alpha val="100000"/>
                </a:srgbClr>
              </a:solidFill>
              <a:prstDash val="solid"/>
              <a:round/>
            </a:ln>
          </p:spPr>
          <p:txBody>
            <a:bodyPr/>
            <a:lstStyle/>
            <a:p/>
          </p:txBody>
        </p:sp>
        <p:sp>
          <p:nvSpPr>
            <p:cNvPr id="96" name="tx96"/>
            <p:cNvSpPr/>
            <p:nvPr/>
          </p:nvSpPr>
          <p:spPr>
            <a:xfrm>
              <a:off x="3704462" y="14201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97" name="tx97"/>
            <p:cNvSpPr/>
            <p:nvPr/>
          </p:nvSpPr>
          <p:spPr>
            <a:xfrm>
              <a:off x="6012012"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98" name="tx98"/>
            <p:cNvSpPr/>
            <p:nvPr/>
          </p:nvSpPr>
          <p:spPr>
            <a:xfrm>
              <a:off x="5482890"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99" name="tx99"/>
            <p:cNvSpPr/>
            <p:nvPr/>
          </p:nvSpPr>
          <p:spPr>
            <a:xfrm>
              <a:off x="5836734"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331383"/>
              <a:ext cx="2123063" cy="210378"/>
            </a:xfrm>
            <a:custGeom>
              <a:avLst/>
              <a:pathLst>
                <a:path w="2123063" h="210378">
                  <a:moveTo>
                    <a:pt x="0" y="136127"/>
                  </a:moveTo>
                  <a:lnTo>
                    <a:pt x="88460" y="136127"/>
                  </a:lnTo>
                  <a:lnTo>
                    <a:pt x="176921" y="148502"/>
                  </a:lnTo>
                  <a:lnTo>
                    <a:pt x="265382" y="160877"/>
                  </a:lnTo>
                  <a:lnTo>
                    <a:pt x="353843" y="160877"/>
                  </a:lnTo>
                  <a:lnTo>
                    <a:pt x="442304" y="173253"/>
                  </a:lnTo>
                  <a:lnTo>
                    <a:pt x="530765" y="173253"/>
                  </a:lnTo>
                  <a:lnTo>
                    <a:pt x="619226" y="185628"/>
                  </a:lnTo>
                  <a:lnTo>
                    <a:pt x="707687" y="198003"/>
                  </a:lnTo>
                  <a:lnTo>
                    <a:pt x="796148" y="198003"/>
                  </a:lnTo>
                  <a:lnTo>
                    <a:pt x="884609" y="210378"/>
                  </a:lnTo>
                  <a:lnTo>
                    <a:pt x="973070" y="185628"/>
                  </a:lnTo>
                  <a:lnTo>
                    <a:pt x="1061531" y="148502"/>
                  </a:lnTo>
                  <a:lnTo>
                    <a:pt x="1149992" y="123752"/>
                  </a:lnTo>
                  <a:lnTo>
                    <a:pt x="1238453" y="99001"/>
                  </a:lnTo>
                  <a:lnTo>
                    <a:pt x="1326914" y="136127"/>
                  </a:lnTo>
                  <a:lnTo>
                    <a:pt x="1415375" y="99001"/>
                  </a:lnTo>
                  <a:lnTo>
                    <a:pt x="1503836" y="111377"/>
                  </a:lnTo>
                  <a:lnTo>
                    <a:pt x="1592297" y="111377"/>
                  </a:lnTo>
                  <a:lnTo>
                    <a:pt x="1680758" y="123752"/>
                  </a:lnTo>
                  <a:lnTo>
                    <a:pt x="1769219" y="136127"/>
                  </a:lnTo>
                  <a:lnTo>
                    <a:pt x="1857680" y="136127"/>
                  </a:lnTo>
                  <a:lnTo>
                    <a:pt x="1946141" y="148502"/>
                  </a:lnTo>
                  <a:lnTo>
                    <a:pt x="2034602" y="0"/>
                  </a:lnTo>
                  <a:lnTo>
                    <a:pt x="2123063" y="99001"/>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375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21" name="tx121"/>
            <p:cNvSpPr/>
            <p:nvPr/>
          </p:nvSpPr>
          <p:spPr>
            <a:xfrm>
              <a:off x="6012012" y="333807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22" name="tx122"/>
            <p:cNvSpPr/>
            <p:nvPr/>
          </p:nvSpPr>
          <p:spPr>
            <a:xfrm>
              <a:off x="5482890" y="33139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23" name="tx123"/>
            <p:cNvSpPr/>
            <p:nvPr/>
          </p:nvSpPr>
          <p:spPr>
            <a:xfrm>
              <a:off x="5836734" y="3190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360229" y="5137988"/>
              <a:ext cx="619226" cy="705387"/>
            </a:xfrm>
            <a:custGeom>
              <a:avLst/>
              <a:pathLst>
                <a:path w="619226" h="705387">
                  <a:moveTo>
                    <a:pt x="0" y="705387"/>
                  </a:moveTo>
                  <a:lnTo>
                    <a:pt x="88460" y="86626"/>
                  </a:lnTo>
                  <a:lnTo>
                    <a:pt x="176921" y="99001"/>
                  </a:lnTo>
                  <a:lnTo>
                    <a:pt x="265382" y="111377"/>
                  </a:lnTo>
                  <a:lnTo>
                    <a:pt x="353843" y="74251"/>
                  </a:lnTo>
                  <a:lnTo>
                    <a:pt x="442304" y="123752"/>
                  </a:lnTo>
                  <a:lnTo>
                    <a:pt x="530765" y="0"/>
                  </a:lnTo>
                  <a:lnTo>
                    <a:pt x="619226" y="86626"/>
                  </a:lnTo>
                </a:path>
              </a:pathLst>
            </a:custGeom>
            <a:ln w="27101" cap="flat">
              <a:solidFill>
                <a:srgbClr val="1CABE2">
                  <a:alpha val="100000"/>
                </a:srgbClr>
              </a:solidFill>
              <a:prstDash val="solid"/>
              <a:round/>
            </a:ln>
          </p:spPr>
          <p:txBody>
            <a:bodyPr/>
            <a:lstStyle/>
            <a:p/>
          </p:txBody>
        </p:sp>
        <p:sp>
          <p:nvSpPr>
            <p:cNvPr id="144" name="tx144"/>
            <p:cNvSpPr/>
            <p:nvPr/>
          </p:nvSpPr>
          <p:spPr>
            <a:xfrm>
              <a:off x="5284264" y="5752299"/>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145" name="tx145"/>
            <p:cNvSpPr/>
            <p:nvPr/>
          </p:nvSpPr>
          <p:spPr>
            <a:xfrm>
              <a:off x="6012012" y="51323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46" name="tx146"/>
            <p:cNvSpPr/>
            <p:nvPr/>
          </p:nvSpPr>
          <p:spPr>
            <a:xfrm>
              <a:off x="5482890" y="50958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47" name="tx147"/>
            <p:cNvSpPr/>
            <p:nvPr/>
          </p:nvSpPr>
          <p:spPr>
            <a:xfrm>
              <a:off x="5836734" y="49968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388652"/>
              <a:ext cx="2123063" cy="482633"/>
            </a:xfrm>
            <a:custGeom>
              <a:avLst/>
              <a:pathLst>
                <a:path w="2123063" h="482633">
                  <a:moveTo>
                    <a:pt x="0" y="482633"/>
                  </a:moveTo>
                  <a:lnTo>
                    <a:pt x="88460" y="457883"/>
                  </a:lnTo>
                  <a:lnTo>
                    <a:pt x="176921" y="433132"/>
                  </a:lnTo>
                  <a:lnTo>
                    <a:pt x="265382" y="408382"/>
                  </a:lnTo>
                  <a:lnTo>
                    <a:pt x="353843" y="383632"/>
                  </a:lnTo>
                  <a:lnTo>
                    <a:pt x="442304" y="371256"/>
                  </a:lnTo>
                  <a:lnTo>
                    <a:pt x="530765" y="346506"/>
                  </a:lnTo>
                  <a:lnTo>
                    <a:pt x="619226" y="321755"/>
                  </a:lnTo>
                  <a:lnTo>
                    <a:pt x="707687" y="297005"/>
                  </a:lnTo>
                  <a:lnTo>
                    <a:pt x="796148" y="272254"/>
                  </a:lnTo>
                  <a:lnTo>
                    <a:pt x="884609" y="247504"/>
                  </a:lnTo>
                  <a:lnTo>
                    <a:pt x="973070" y="247504"/>
                  </a:lnTo>
                  <a:lnTo>
                    <a:pt x="1061531" y="247504"/>
                  </a:lnTo>
                  <a:lnTo>
                    <a:pt x="1149992" y="259879"/>
                  </a:lnTo>
                  <a:lnTo>
                    <a:pt x="1238453" y="259879"/>
                  </a:lnTo>
                  <a:lnTo>
                    <a:pt x="1326914" y="420757"/>
                  </a:lnTo>
                  <a:lnTo>
                    <a:pt x="1415375" y="259879"/>
                  </a:lnTo>
                  <a:lnTo>
                    <a:pt x="1503836" y="222754"/>
                  </a:lnTo>
                  <a:lnTo>
                    <a:pt x="1592297" y="185628"/>
                  </a:lnTo>
                  <a:lnTo>
                    <a:pt x="1680758" y="148502"/>
                  </a:lnTo>
                  <a:lnTo>
                    <a:pt x="1769219" y="123752"/>
                  </a:lnTo>
                  <a:lnTo>
                    <a:pt x="1857680" y="86626"/>
                  </a:lnTo>
                  <a:lnTo>
                    <a:pt x="1946141" y="49500"/>
                  </a:lnTo>
                  <a:lnTo>
                    <a:pt x="2034602" y="0"/>
                  </a:lnTo>
                  <a:lnTo>
                    <a:pt x="2123063" y="74251"/>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77897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69" name="tx169"/>
            <p:cNvSpPr/>
            <p:nvPr/>
          </p:nvSpPr>
          <p:spPr>
            <a:xfrm>
              <a:off x="8806200" y="13706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70" name="tx170"/>
            <p:cNvSpPr/>
            <p:nvPr/>
          </p:nvSpPr>
          <p:spPr>
            <a:xfrm>
              <a:off x="8277077" y="13960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71" name="tx171"/>
            <p:cNvSpPr/>
            <p:nvPr/>
          </p:nvSpPr>
          <p:spPr>
            <a:xfrm>
              <a:off x="8630921"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508260" y="3702640"/>
              <a:ext cx="265382" cy="222754"/>
            </a:xfrm>
            <a:custGeom>
              <a:avLst/>
              <a:pathLst>
                <a:path w="265382" h="222754">
                  <a:moveTo>
                    <a:pt x="0" y="173253"/>
                  </a:moveTo>
                  <a:lnTo>
                    <a:pt x="88460" y="222754"/>
                  </a:lnTo>
                  <a:lnTo>
                    <a:pt x="176921" y="37125"/>
                  </a:lnTo>
                  <a:lnTo>
                    <a:pt x="265382" y="0"/>
                  </a:lnTo>
                </a:path>
              </a:pathLst>
            </a:custGeom>
            <a:ln w="27101" cap="flat">
              <a:solidFill>
                <a:srgbClr val="1CABE2">
                  <a:alpha val="100000"/>
                </a:srgbClr>
              </a:solidFill>
              <a:prstDash val="solid"/>
              <a:round/>
            </a:ln>
          </p:spPr>
          <p:txBody>
            <a:bodyPr/>
            <a:lstStyle/>
            <a:p/>
          </p:txBody>
        </p:sp>
        <p:sp>
          <p:nvSpPr>
            <p:cNvPr id="192" name="tx192"/>
            <p:cNvSpPr/>
            <p:nvPr/>
          </p:nvSpPr>
          <p:spPr>
            <a:xfrm>
              <a:off x="8356330" y="378481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93" name="tx193"/>
            <p:cNvSpPr/>
            <p:nvPr/>
          </p:nvSpPr>
          <p:spPr>
            <a:xfrm>
              <a:off x="8806200" y="36103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194" name="tx194"/>
            <p:cNvSpPr/>
            <p:nvPr/>
          </p:nvSpPr>
          <p:spPr>
            <a:xfrm>
              <a:off x="8630921" y="3598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95" name="tx195"/>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6" name="tx196"/>
            <p:cNvSpPr/>
            <p:nvPr/>
          </p:nvSpPr>
          <p:spPr>
            <a:xfrm>
              <a:off x="480924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197" name="tx197"/>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8" name="tx198"/>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1" name="tx201"/>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4" name="tx204"/>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5" name="tx205"/>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6" name="tx206"/>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7" name="tx207"/>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8" name="tx208"/>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9" name="tx209"/>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0" name="tx210"/>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1" name="tx211"/>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2" name="tx212"/>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3" name="tx213"/>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4" name="tx214"/>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5" name="tx215"/>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6" name="tx216"/>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7" name="tx217"/>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8" name="tx218"/>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9" name="tx219"/>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0" name="tx220"/>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1" name="tx221"/>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2" name="tx222"/>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3" name="tx223"/>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4" name="tx224"/>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5" name="tx225"/>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6" name="tx226"/>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7" name="tx227"/>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8" name="tx228"/>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9" name="tx229"/>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0" name="tx230"/>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1" name="tx231"/>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2" name="tx232"/>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3" name="tx233"/>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4" name="tx234"/>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5" name="tx235"/>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6" name="tx236"/>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7" name="tx237"/>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8" name="tx238"/>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9" name="tx239"/>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0" name="tx240"/>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1" name="tx241"/>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2" name="tx242"/>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3" name="tx243"/>
            <p:cNvSpPr/>
            <p:nvPr/>
          </p:nvSpPr>
          <p:spPr>
            <a:xfrm>
              <a:off x="2005670" y="398022"/>
              <a:ext cx="58245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Equatorial Guinea, 2000-2024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(31%), followed by YFV (52%).
Compared to 2019, coverage of 2 vaccines decreased (BCG and DTP1) and 5 vaccines increased (DTP3, IPV1, MCV1, POL3 and YFV).
Compared to 2023, coverage of 7 vaccines decreased (BCG, DTP1, DTP3, IPV1, MCV1, POL3 and YFV) and one vaccine increased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2117039"/>
              <a:ext cx="6480943" cy="1850534"/>
            </a:xfrm>
            <a:custGeom>
              <a:avLst/>
              <a:pathLst>
                <a:path w="6480943" h="1850534">
                  <a:moveTo>
                    <a:pt x="0" y="1850534"/>
                  </a:moveTo>
                  <a:lnTo>
                    <a:pt x="270039" y="1755635"/>
                  </a:lnTo>
                  <a:lnTo>
                    <a:pt x="540078" y="1660736"/>
                  </a:lnTo>
                  <a:lnTo>
                    <a:pt x="810117" y="1565837"/>
                  </a:lnTo>
                  <a:lnTo>
                    <a:pt x="1080157" y="1470937"/>
                  </a:lnTo>
                  <a:lnTo>
                    <a:pt x="1350196" y="1423488"/>
                  </a:lnTo>
                  <a:lnTo>
                    <a:pt x="1620235" y="1328589"/>
                  </a:lnTo>
                  <a:lnTo>
                    <a:pt x="1890275" y="1233689"/>
                  </a:lnTo>
                  <a:lnTo>
                    <a:pt x="2160314" y="1138790"/>
                  </a:lnTo>
                  <a:lnTo>
                    <a:pt x="2430353" y="1043891"/>
                  </a:lnTo>
                  <a:lnTo>
                    <a:pt x="2700393" y="948992"/>
                  </a:lnTo>
                  <a:lnTo>
                    <a:pt x="2970432" y="948992"/>
                  </a:lnTo>
                  <a:lnTo>
                    <a:pt x="3240471" y="948992"/>
                  </a:lnTo>
                  <a:lnTo>
                    <a:pt x="3510510" y="996441"/>
                  </a:lnTo>
                  <a:lnTo>
                    <a:pt x="3780550" y="996441"/>
                  </a:lnTo>
                  <a:lnTo>
                    <a:pt x="4050589" y="1613286"/>
                  </a:lnTo>
                  <a:lnTo>
                    <a:pt x="4320628" y="996441"/>
                  </a:lnTo>
                  <a:lnTo>
                    <a:pt x="4590668" y="854093"/>
                  </a:lnTo>
                  <a:lnTo>
                    <a:pt x="4860707" y="711744"/>
                  </a:lnTo>
                  <a:lnTo>
                    <a:pt x="5130746" y="569395"/>
                  </a:lnTo>
                  <a:lnTo>
                    <a:pt x="5400786" y="474496"/>
                  </a:lnTo>
                  <a:lnTo>
                    <a:pt x="5670825" y="332147"/>
                  </a:lnTo>
                  <a:lnTo>
                    <a:pt x="5940864" y="189798"/>
                  </a:lnTo>
                  <a:lnTo>
                    <a:pt x="6210904" y="0"/>
                  </a:lnTo>
                  <a:lnTo>
                    <a:pt x="6480943" y="284697"/>
                  </a:lnTo>
                </a:path>
              </a:pathLst>
            </a:custGeom>
            <a:ln w="27101" cap="flat">
              <a:solidFill>
                <a:srgbClr val="1C86EE">
                  <a:alpha val="100000"/>
                </a:srgbClr>
              </a:solidFill>
              <a:prstDash val="solid"/>
              <a:round/>
            </a:ln>
          </p:spPr>
          <p:txBody>
            <a:bodyPr/>
            <a:lstStyle/>
            <a:p/>
          </p:txBody>
        </p:sp>
        <p:sp>
          <p:nvSpPr>
            <p:cNvPr id="38" name="pl38"/>
            <p:cNvSpPr/>
            <p:nvPr/>
          </p:nvSpPr>
          <p:spPr>
            <a:xfrm>
              <a:off x="4915805" y="2117039"/>
              <a:ext cx="2700393" cy="1613286"/>
            </a:xfrm>
            <a:custGeom>
              <a:avLst/>
              <a:pathLst>
                <a:path w="2700393" h="1613286">
                  <a:moveTo>
                    <a:pt x="0" y="996441"/>
                  </a:moveTo>
                  <a:lnTo>
                    <a:pt x="270039" y="1613286"/>
                  </a:lnTo>
                  <a:lnTo>
                    <a:pt x="540078" y="996441"/>
                  </a:lnTo>
                  <a:lnTo>
                    <a:pt x="810117" y="854093"/>
                  </a:lnTo>
                  <a:lnTo>
                    <a:pt x="1080157" y="711744"/>
                  </a:lnTo>
                  <a:lnTo>
                    <a:pt x="1350196" y="569395"/>
                  </a:lnTo>
                  <a:lnTo>
                    <a:pt x="1620235" y="474496"/>
                  </a:lnTo>
                  <a:lnTo>
                    <a:pt x="1890275" y="332147"/>
                  </a:lnTo>
                  <a:lnTo>
                    <a:pt x="2160314" y="189798"/>
                  </a:lnTo>
                  <a:lnTo>
                    <a:pt x="2430353" y="0"/>
                  </a:lnTo>
                  <a:lnTo>
                    <a:pt x="2700393" y="284697"/>
                  </a:lnTo>
                </a:path>
              </a:pathLst>
            </a:custGeom>
            <a:ln w="27101" cap="flat">
              <a:solidFill>
                <a:srgbClr val="80BD41">
                  <a:alpha val="100000"/>
                </a:srgbClr>
              </a:solidFill>
              <a:prstDash val="solid"/>
              <a:round/>
            </a:ln>
          </p:spPr>
          <p:txBody>
            <a:bodyPr/>
            <a:lstStyle/>
            <a:p/>
          </p:txBody>
        </p:sp>
        <p:sp>
          <p:nvSpPr>
            <p:cNvPr id="39" name="pl39"/>
            <p:cNvSpPr/>
            <p:nvPr/>
          </p:nvSpPr>
          <p:spPr>
            <a:xfrm>
              <a:off x="4915805" y="2117039"/>
              <a:ext cx="2700393" cy="1613286"/>
            </a:xfrm>
            <a:custGeom>
              <a:avLst/>
              <a:pathLst>
                <a:path w="2700393" h="1613286">
                  <a:moveTo>
                    <a:pt x="0" y="996441"/>
                  </a:moveTo>
                  <a:lnTo>
                    <a:pt x="270039" y="1613286"/>
                  </a:lnTo>
                  <a:lnTo>
                    <a:pt x="540078" y="996441"/>
                  </a:lnTo>
                  <a:lnTo>
                    <a:pt x="810117" y="854093"/>
                  </a:lnTo>
                  <a:lnTo>
                    <a:pt x="1080157" y="711744"/>
                  </a:lnTo>
                  <a:lnTo>
                    <a:pt x="1350196" y="569395"/>
                  </a:lnTo>
                  <a:lnTo>
                    <a:pt x="1620235" y="474496"/>
                  </a:lnTo>
                  <a:lnTo>
                    <a:pt x="1890275" y="332147"/>
                  </a:lnTo>
                  <a:lnTo>
                    <a:pt x="2160314" y="189798"/>
                  </a:lnTo>
                  <a:lnTo>
                    <a:pt x="2430353" y="0"/>
                  </a:lnTo>
                  <a:lnTo>
                    <a:pt x="2700393" y="284697"/>
                  </a:lnTo>
                </a:path>
              </a:pathLst>
            </a:custGeom>
            <a:ln w="27101" cap="flat">
              <a:solidFill>
                <a:srgbClr val="EE00EE">
                  <a:alpha val="100000"/>
                </a:srgbClr>
              </a:solidFill>
              <a:prstDash val="solid"/>
              <a:round/>
            </a:ln>
          </p:spPr>
          <p:txBody>
            <a:bodyPr/>
            <a:lstStyle/>
            <a:p/>
          </p:txBody>
        </p:sp>
        <p:sp>
          <p:nvSpPr>
            <p:cNvPr id="40" name="pl40"/>
            <p:cNvSpPr/>
            <p:nvPr/>
          </p:nvSpPr>
          <p:spPr>
            <a:xfrm>
              <a:off x="5455884" y="2022140"/>
              <a:ext cx="2160314" cy="3036775"/>
            </a:xfrm>
            <a:custGeom>
              <a:avLst/>
              <a:pathLst>
                <a:path w="2160314" h="3036775">
                  <a:moveTo>
                    <a:pt x="0" y="3036775"/>
                  </a:moveTo>
                  <a:lnTo>
                    <a:pt x="270039" y="948992"/>
                  </a:lnTo>
                  <a:lnTo>
                    <a:pt x="540078" y="806643"/>
                  </a:lnTo>
                  <a:lnTo>
                    <a:pt x="810117" y="711744"/>
                  </a:lnTo>
                  <a:lnTo>
                    <a:pt x="1080157" y="569395"/>
                  </a:lnTo>
                  <a:lnTo>
                    <a:pt x="1350196" y="427046"/>
                  </a:lnTo>
                  <a:lnTo>
                    <a:pt x="1620235" y="0"/>
                  </a:lnTo>
                  <a:lnTo>
                    <a:pt x="1890275" y="94899"/>
                  </a:lnTo>
                  <a:lnTo>
                    <a:pt x="2160314" y="379596"/>
                  </a:lnTo>
                </a:path>
              </a:pathLst>
            </a:custGeom>
            <a:ln w="27101" cap="flat">
              <a:solidFill>
                <a:srgbClr val="6A3D9A">
                  <a:alpha val="100000"/>
                </a:srgbClr>
              </a:solidFill>
              <a:prstDash val="solid"/>
              <a:round/>
            </a:ln>
          </p:spPr>
          <p:txBody>
            <a:bodyPr/>
            <a:lstStyle/>
            <a:p/>
          </p:txBody>
        </p:sp>
        <p:sp>
          <p:nvSpPr>
            <p:cNvPr id="41" name="pl41"/>
            <p:cNvSpPr/>
            <p:nvPr/>
          </p:nvSpPr>
          <p:spPr>
            <a:xfrm>
              <a:off x="1135255" y="2733884"/>
              <a:ext cx="6480943" cy="806643"/>
            </a:xfrm>
            <a:custGeom>
              <a:avLst/>
              <a:pathLst>
                <a:path w="6480943" h="806643">
                  <a:moveTo>
                    <a:pt x="0" y="521945"/>
                  </a:moveTo>
                  <a:lnTo>
                    <a:pt x="270039" y="521945"/>
                  </a:lnTo>
                  <a:lnTo>
                    <a:pt x="540078" y="569395"/>
                  </a:lnTo>
                  <a:lnTo>
                    <a:pt x="810117" y="616844"/>
                  </a:lnTo>
                  <a:lnTo>
                    <a:pt x="1080157" y="616844"/>
                  </a:lnTo>
                  <a:lnTo>
                    <a:pt x="1350196" y="664294"/>
                  </a:lnTo>
                  <a:lnTo>
                    <a:pt x="1620235" y="664294"/>
                  </a:lnTo>
                  <a:lnTo>
                    <a:pt x="1890275" y="711744"/>
                  </a:lnTo>
                  <a:lnTo>
                    <a:pt x="2160314" y="759193"/>
                  </a:lnTo>
                  <a:lnTo>
                    <a:pt x="2430353" y="759193"/>
                  </a:lnTo>
                  <a:lnTo>
                    <a:pt x="2700393" y="806643"/>
                  </a:lnTo>
                  <a:lnTo>
                    <a:pt x="2970432" y="711744"/>
                  </a:lnTo>
                  <a:lnTo>
                    <a:pt x="3240471" y="569395"/>
                  </a:lnTo>
                  <a:lnTo>
                    <a:pt x="3510510" y="474496"/>
                  </a:lnTo>
                  <a:lnTo>
                    <a:pt x="3780550" y="379596"/>
                  </a:lnTo>
                  <a:lnTo>
                    <a:pt x="4050589" y="521945"/>
                  </a:lnTo>
                  <a:lnTo>
                    <a:pt x="4320628" y="379596"/>
                  </a:lnTo>
                  <a:lnTo>
                    <a:pt x="4590668" y="427046"/>
                  </a:lnTo>
                  <a:lnTo>
                    <a:pt x="4860707" y="427046"/>
                  </a:lnTo>
                  <a:lnTo>
                    <a:pt x="5130746" y="474496"/>
                  </a:lnTo>
                  <a:lnTo>
                    <a:pt x="5400786" y="521945"/>
                  </a:lnTo>
                  <a:lnTo>
                    <a:pt x="5670825" y="521945"/>
                  </a:lnTo>
                  <a:lnTo>
                    <a:pt x="5940864" y="569395"/>
                  </a:lnTo>
                  <a:lnTo>
                    <a:pt x="6210904" y="0"/>
                  </a:lnTo>
                  <a:lnTo>
                    <a:pt x="6480943" y="379596"/>
                  </a:lnTo>
                </a:path>
              </a:pathLst>
            </a:custGeom>
            <a:ln w="27101" cap="flat">
              <a:solidFill>
                <a:srgbClr val="E31A1C">
                  <a:alpha val="100000"/>
                </a:srgbClr>
              </a:solidFill>
              <a:prstDash val="solid"/>
              <a:round/>
            </a:ln>
          </p:spPr>
          <p:txBody>
            <a:bodyPr/>
            <a:lstStyle/>
            <a:p/>
          </p:txBody>
        </p:sp>
        <p:sp>
          <p:nvSpPr>
            <p:cNvPr id="42" name="pl42"/>
            <p:cNvSpPr/>
            <p:nvPr/>
          </p:nvSpPr>
          <p:spPr>
            <a:xfrm>
              <a:off x="6806080" y="4157372"/>
              <a:ext cx="810117" cy="854093"/>
            </a:xfrm>
            <a:custGeom>
              <a:avLst/>
              <a:pathLst>
                <a:path w="810117" h="854093">
                  <a:moveTo>
                    <a:pt x="0" y="664294"/>
                  </a:moveTo>
                  <a:lnTo>
                    <a:pt x="270039" y="854093"/>
                  </a:lnTo>
                  <a:lnTo>
                    <a:pt x="540078" y="142348"/>
                  </a:lnTo>
                  <a:lnTo>
                    <a:pt x="810117"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2164489"/>
              <a:ext cx="6480943" cy="1708186"/>
            </a:xfrm>
            <a:custGeom>
              <a:avLst/>
              <a:pathLst>
                <a:path w="6480943" h="1708186">
                  <a:moveTo>
                    <a:pt x="0" y="1518387"/>
                  </a:moveTo>
                  <a:lnTo>
                    <a:pt x="270039" y="1423488"/>
                  </a:lnTo>
                  <a:lnTo>
                    <a:pt x="540078" y="1328589"/>
                  </a:lnTo>
                  <a:lnTo>
                    <a:pt x="810117" y="1233689"/>
                  </a:lnTo>
                  <a:lnTo>
                    <a:pt x="1080157" y="1138790"/>
                  </a:lnTo>
                  <a:lnTo>
                    <a:pt x="1350196" y="1043891"/>
                  </a:lnTo>
                  <a:lnTo>
                    <a:pt x="1620235" y="948992"/>
                  </a:lnTo>
                  <a:lnTo>
                    <a:pt x="1890275" y="854093"/>
                  </a:lnTo>
                  <a:lnTo>
                    <a:pt x="2160314" y="759193"/>
                  </a:lnTo>
                  <a:lnTo>
                    <a:pt x="2430353" y="664294"/>
                  </a:lnTo>
                  <a:lnTo>
                    <a:pt x="2700393" y="569395"/>
                  </a:lnTo>
                  <a:lnTo>
                    <a:pt x="2970432" y="616844"/>
                  </a:lnTo>
                  <a:lnTo>
                    <a:pt x="3240471" y="711744"/>
                  </a:lnTo>
                  <a:lnTo>
                    <a:pt x="3510510" y="759193"/>
                  </a:lnTo>
                  <a:lnTo>
                    <a:pt x="3780550" y="854093"/>
                  </a:lnTo>
                  <a:lnTo>
                    <a:pt x="4050589" y="1708186"/>
                  </a:lnTo>
                  <a:lnTo>
                    <a:pt x="4320628" y="854093"/>
                  </a:lnTo>
                  <a:lnTo>
                    <a:pt x="4590668" y="711744"/>
                  </a:lnTo>
                  <a:lnTo>
                    <a:pt x="4860707" y="616844"/>
                  </a:lnTo>
                  <a:lnTo>
                    <a:pt x="5130746" y="474496"/>
                  </a:lnTo>
                  <a:lnTo>
                    <a:pt x="5400786" y="379596"/>
                  </a:lnTo>
                  <a:lnTo>
                    <a:pt x="5670825" y="237248"/>
                  </a:lnTo>
                  <a:lnTo>
                    <a:pt x="5940864" y="142348"/>
                  </a:lnTo>
                  <a:lnTo>
                    <a:pt x="6210904" y="0"/>
                  </a:lnTo>
                  <a:lnTo>
                    <a:pt x="6480943" y="284697"/>
                  </a:lnTo>
                </a:path>
              </a:pathLst>
            </a:custGeom>
            <a:ln w="27101" cap="flat">
              <a:solidFill>
                <a:srgbClr val="FFC20E">
                  <a:alpha val="100000"/>
                </a:srgbClr>
              </a:solidFill>
              <a:prstDash val="solid"/>
              <a:round/>
            </a:ln>
          </p:spPr>
          <p:txBody>
            <a:bodyPr/>
            <a:lstStyle/>
            <a:p/>
          </p:txBody>
        </p:sp>
        <p:sp>
          <p:nvSpPr>
            <p:cNvPr id="44" name="pl44"/>
            <p:cNvSpPr/>
            <p:nvPr/>
          </p:nvSpPr>
          <p:spPr>
            <a:xfrm>
              <a:off x="7628392" y="1871759"/>
              <a:ext cx="754553" cy="521549"/>
            </a:xfrm>
            <a:custGeom>
              <a:avLst/>
              <a:pathLst>
                <a:path w="754553" h="521549">
                  <a:moveTo>
                    <a:pt x="754553" y="0"/>
                  </a:moveTo>
                  <a:lnTo>
                    <a:pt x="0" y="521549"/>
                  </a:lnTo>
                </a:path>
              </a:pathLst>
            </a:custGeom>
          </p:spPr>
          <p:txBody>
            <a:bodyPr/>
            <a:lstStyle/>
            <a:p/>
          </p:txBody>
        </p:sp>
        <p:sp>
          <p:nvSpPr>
            <p:cNvPr id="45" name="pl45"/>
            <p:cNvSpPr/>
            <p:nvPr/>
          </p:nvSpPr>
          <p:spPr>
            <a:xfrm>
              <a:off x="7634330" y="2387650"/>
              <a:ext cx="694254" cy="13727"/>
            </a:xfrm>
            <a:custGeom>
              <a:avLst/>
              <a:pathLst>
                <a:path w="694254" h="13727">
                  <a:moveTo>
                    <a:pt x="694254" y="0"/>
                  </a:moveTo>
                  <a:lnTo>
                    <a:pt x="0" y="13727"/>
                  </a:lnTo>
                </a:path>
              </a:pathLst>
            </a:custGeom>
          </p:spPr>
          <p:txBody>
            <a:bodyPr/>
            <a:lstStyle/>
            <a:p/>
          </p:txBody>
        </p:sp>
        <p:sp>
          <p:nvSpPr>
            <p:cNvPr id="46" name="pl46"/>
            <p:cNvSpPr/>
            <p:nvPr/>
          </p:nvSpPr>
          <p:spPr>
            <a:xfrm>
              <a:off x="7632292" y="2133814"/>
              <a:ext cx="804802" cy="262669"/>
            </a:xfrm>
            <a:custGeom>
              <a:avLst/>
              <a:pathLst>
                <a:path w="804802" h="262669">
                  <a:moveTo>
                    <a:pt x="804802" y="0"/>
                  </a:moveTo>
                  <a:lnTo>
                    <a:pt x="0" y="262669"/>
                  </a:lnTo>
                </a:path>
              </a:pathLst>
            </a:custGeom>
          </p:spPr>
          <p:txBody>
            <a:bodyPr/>
            <a:lstStyle/>
            <a:p/>
          </p:txBody>
        </p:sp>
        <p:sp>
          <p:nvSpPr>
            <p:cNvPr id="47" name="pl47"/>
            <p:cNvSpPr/>
            <p:nvPr/>
          </p:nvSpPr>
          <p:spPr>
            <a:xfrm>
              <a:off x="7632585" y="2406620"/>
              <a:ext cx="792441" cy="236156"/>
            </a:xfrm>
            <a:custGeom>
              <a:avLst/>
              <a:pathLst>
                <a:path w="792441" h="236156">
                  <a:moveTo>
                    <a:pt x="792441" y="236156"/>
                  </a:moveTo>
                  <a:lnTo>
                    <a:pt x="0" y="0"/>
                  </a:lnTo>
                </a:path>
              </a:pathLst>
            </a:custGeom>
          </p:spPr>
          <p:txBody>
            <a:bodyPr/>
            <a:lstStyle/>
            <a:p/>
          </p:txBody>
        </p:sp>
        <p:sp>
          <p:nvSpPr>
            <p:cNvPr id="48" name="pl48"/>
            <p:cNvSpPr/>
            <p:nvPr/>
          </p:nvSpPr>
          <p:spPr>
            <a:xfrm>
              <a:off x="7629194" y="2457129"/>
              <a:ext cx="729507" cy="445821"/>
            </a:xfrm>
            <a:custGeom>
              <a:avLst/>
              <a:pathLst>
                <a:path w="729507" h="445821">
                  <a:moveTo>
                    <a:pt x="729507" y="445821"/>
                  </a:moveTo>
                  <a:lnTo>
                    <a:pt x="0" y="0"/>
                  </a:lnTo>
                </a:path>
              </a:pathLst>
            </a:custGeom>
          </p:spPr>
          <p:txBody>
            <a:bodyPr/>
            <a:lstStyle/>
            <a:p/>
          </p:txBody>
        </p:sp>
        <p:sp>
          <p:nvSpPr>
            <p:cNvPr id="49" name="pl49"/>
            <p:cNvSpPr/>
            <p:nvPr/>
          </p:nvSpPr>
          <p:spPr>
            <a:xfrm>
              <a:off x="7634175" y="3115004"/>
              <a:ext cx="724685" cy="61418"/>
            </a:xfrm>
            <a:custGeom>
              <a:avLst/>
              <a:pathLst>
                <a:path w="724685" h="61418">
                  <a:moveTo>
                    <a:pt x="724685" y="61418"/>
                  </a:moveTo>
                  <a:lnTo>
                    <a:pt x="0" y="0"/>
                  </a:lnTo>
                </a:path>
              </a:pathLst>
            </a:custGeom>
          </p:spPr>
          <p:txBody>
            <a:bodyPr/>
            <a:lstStyle/>
            <a:p/>
          </p:txBody>
        </p:sp>
        <p:sp>
          <p:nvSpPr>
            <p:cNvPr id="50" name="pl50"/>
            <p:cNvSpPr/>
            <p:nvPr/>
          </p:nvSpPr>
          <p:spPr>
            <a:xfrm>
              <a:off x="7634339" y="4157372"/>
              <a:ext cx="724522" cy="1"/>
            </a:xfrm>
            <a:custGeom>
              <a:avLst/>
              <a:pathLst>
                <a:path w="724522" h="1">
                  <a:moveTo>
                    <a:pt x="724522" y="1"/>
                  </a:moveTo>
                  <a:lnTo>
                    <a:pt x="0" y="0"/>
                  </a:lnTo>
                </a:path>
              </a:pathLst>
            </a:custGeom>
          </p:spPr>
          <p:txBody>
            <a:bodyPr/>
            <a:lstStyle/>
            <a:p/>
          </p:txBody>
        </p:sp>
        <p:sp>
          <p:nvSpPr>
            <p:cNvPr id="51" name="pg51"/>
            <p:cNvSpPr/>
            <p:nvPr/>
          </p:nvSpPr>
          <p:spPr>
            <a:xfrm>
              <a:off x="8314365" y="178014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2" name="tx52"/>
            <p:cNvSpPr/>
            <p:nvPr/>
          </p:nvSpPr>
          <p:spPr>
            <a:xfrm>
              <a:off x="8337225" y="182168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68%</a:t>
              </a:r>
            </a:p>
          </p:txBody>
        </p:sp>
        <p:sp>
          <p:nvSpPr>
            <p:cNvPr id="53" name="pg53"/>
            <p:cNvSpPr/>
            <p:nvPr/>
          </p:nvSpPr>
          <p:spPr>
            <a:xfrm>
              <a:off x="8260004" y="230312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4" name="tx54"/>
            <p:cNvSpPr/>
            <p:nvPr/>
          </p:nvSpPr>
          <p:spPr>
            <a:xfrm>
              <a:off x="8282864" y="232597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68%</a:t>
              </a:r>
            </a:p>
          </p:txBody>
        </p:sp>
        <p:sp>
          <p:nvSpPr>
            <p:cNvPr id="55" name="pg55"/>
            <p:cNvSpPr/>
            <p:nvPr/>
          </p:nvSpPr>
          <p:spPr>
            <a:xfrm>
              <a:off x="8368515" y="204429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6" name="tx56"/>
            <p:cNvSpPr/>
            <p:nvPr/>
          </p:nvSpPr>
          <p:spPr>
            <a:xfrm>
              <a:off x="8391375" y="208583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68%</a:t>
              </a:r>
            </a:p>
          </p:txBody>
        </p:sp>
        <p:sp>
          <p:nvSpPr>
            <p:cNvPr id="57" name="pg57"/>
            <p:cNvSpPr/>
            <p:nvPr/>
          </p:nvSpPr>
          <p:spPr>
            <a:xfrm>
              <a:off x="8356446" y="256295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79306" y="260449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68%</a:t>
              </a:r>
            </a:p>
          </p:txBody>
        </p:sp>
        <p:sp>
          <p:nvSpPr>
            <p:cNvPr id="59" name="pg59"/>
            <p:cNvSpPr/>
            <p:nvPr/>
          </p:nvSpPr>
          <p:spPr>
            <a:xfrm>
              <a:off x="8290122" y="282570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0" name="tx60"/>
            <p:cNvSpPr/>
            <p:nvPr/>
          </p:nvSpPr>
          <p:spPr>
            <a:xfrm>
              <a:off x="8312982" y="286724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67%</a:t>
              </a:r>
            </a:p>
          </p:txBody>
        </p:sp>
        <p:sp>
          <p:nvSpPr>
            <p:cNvPr id="61" name="pg61"/>
            <p:cNvSpPr/>
            <p:nvPr/>
          </p:nvSpPr>
          <p:spPr>
            <a:xfrm>
              <a:off x="8290281" y="309248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13141" y="313402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53%</a:t>
              </a:r>
            </a:p>
          </p:txBody>
        </p:sp>
        <p:sp>
          <p:nvSpPr>
            <p:cNvPr id="63" name="pg63"/>
            <p:cNvSpPr/>
            <p:nvPr/>
          </p:nvSpPr>
          <p:spPr>
            <a:xfrm>
              <a:off x="8290281" y="407285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411439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31%</a:t>
              </a:r>
            </a:p>
          </p:txBody>
        </p:sp>
        <p:sp>
          <p:nvSpPr>
            <p:cNvPr id="65" name="pl65"/>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6" name="rc66"/>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7" name="tx67"/>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 name="tx68"/>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9" name="tx69"/>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 name="tx70"/>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1" name="tx71"/>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 name="tx72"/>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 name="tx73"/>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4" name="tx74"/>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 name="tx75"/>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6" name="tx76"/>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 name="tx77"/>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8" name="tx78"/>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9" name="tx79"/>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0" name="tx80"/>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1" name="tx81"/>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2" name="tx82"/>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3" name="tx83"/>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4" name="tx84"/>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9" name="tx89"/>
            <p:cNvSpPr/>
            <p:nvPr/>
          </p:nvSpPr>
          <p:spPr>
            <a:xfrm>
              <a:off x="3111301" y="401416"/>
              <a:ext cx="360900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Equatorial Guinea, 2000-2024</a:t>
              </a:r>
            </a:p>
          </p:txBody>
        </p:sp>
        <p:sp>
          <p:nvSpPr>
            <p:cNvPr id="90" name="tx9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1" name="tx9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(31%), followed by YFV (52%).
Coverage of 6 vaccines increased (DTP3, HepB3, Hib3, IPV1, MCV1 and Polio3) compared to respective coverage in 2019.
Coverage of 6 vaccines decreased (DTP3, HepB3, Hib3, IPV1, MCV1 and Polio3) and 1 vaccine increased (MCV2)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8263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48002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977419"/>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474813"/>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469600"/>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96699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146438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96178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38336" y="961781"/>
              <a:ext cx="799886" cy="0"/>
            </a:xfrm>
            <a:custGeom>
              <a:avLst/>
              <a:pathLst>
                <a:path w="799886" h="0">
                  <a:moveTo>
                    <a:pt x="0" y="0"/>
                  </a:moveTo>
                  <a:lnTo>
                    <a:pt x="727169" y="0"/>
                  </a:lnTo>
                  <a:lnTo>
                    <a:pt x="727169" y="0"/>
                  </a:lnTo>
                  <a:lnTo>
                    <a:pt x="799886" y="0"/>
                  </a:lnTo>
                  <a:lnTo>
                    <a:pt x="799886" y="0"/>
                  </a:lnTo>
                  <a:lnTo>
                    <a:pt x="799886" y="0"/>
                  </a:lnTo>
                </a:path>
              </a:pathLst>
            </a:custGeom>
            <a:ln w="116535" cap="flat">
              <a:solidFill>
                <a:srgbClr val="E8E8E8">
                  <a:alpha val="100000"/>
                </a:srgbClr>
              </a:solidFill>
              <a:prstDash val="solid"/>
              <a:round/>
            </a:ln>
          </p:spPr>
          <p:txBody>
            <a:bodyPr/>
            <a:lstStyle/>
            <a:p/>
          </p:txBody>
        </p:sp>
        <p:sp>
          <p:nvSpPr>
            <p:cNvPr id="19" name="pl19"/>
            <p:cNvSpPr/>
            <p:nvPr/>
          </p:nvSpPr>
          <p:spPr>
            <a:xfrm>
              <a:off x="6892902" y="1464387"/>
              <a:ext cx="363584" cy="0"/>
            </a:xfrm>
            <a:custGeom>
              <a:avLst/>
              <a:pathLst>
                <a:path w="363584" h="0">
                  <a:moveTo>
                    <a:pt x="0" y="0"/>
                  </a:moveTo>
                  <a:lnTo>
                    <a:pt x="72716" y="0"/>
                  </a:lnTo>
                  <a:lnTo>
                    <a:pt x="72716" y="0"/>
                  </a:lnTo>
                  <a:lnTo>
                    <a:pt x="72716" y="0"/>
                  </a:lnTo>
                  <a:lnTo>
                    <a:pt x="145433" y="0"/>
                  </a:lnTo>
                  <a:lnTo>
                    <a:pt x="363584" y="0"/>
                  </a:lnTo>
                </a:path>
              </a:pathLst>
            </a:custGeom>
            <a:ln w="116535" cap="flat">
              <a:solidFill>
                <a:srgbClr val="E8E8E8">
                  <a:alpha val="100000"/>
                </a:srgbClr>
              </a:solidFill>
              <a:prstDash val="solid"/>
              <a:round/>
            </a:ln>
          </p:spPr>
          <p:txBody>
            <a:bodyPr/>
            <a:lstStyle/>
            <a:p/>
          </p:txBody>
        </p:sp>
        <p:sp>
          <p:nvSpPr>
            <p:cNvPr id="20" name="pl20"/>
            <p:cNvSpPr/>
            <p:nvPr/>
          </p:nvSpPr>
          <p:spPr>
            <a:xfrm>
              <a:off x="5947581" y="1966994"/>
              <a:ext cx="872603" cy="0"/>
            </a:xfrm>
            <a:custGeom>
              <a:avLst/>
              <a:pathLst>
                <a:path w="872603" h="0">
                  <a:moveTo>
                    <a:pt x="0" y="0"/>
                  </a:moveTo>
                  <a:lnTo>
                    <a:pt x="145433" y="0"/>
                  </a:lnTo>
                  <a:lnTo>
                    <a:pt x="363584" y="0"/>
                  </a:lnTo>
                  <a:lnTo>
                    <a:pt x="436301" y="0"/>
                  </a:lnTo>
                  <a:lnTo>
                    <a:pt x="581735" y="0"/>
                  </a:lnTo>
                  <a:lnTo>
                    <a:pt x="872603" y="0"/>
                  </a:lnTo>
                </a:path>
              </a:pathLst>
            </a:custGeom>
            <a:ln w="116535" cap="flat">
              <a:solidFill>
                <a:srgbClr val="E8E8E8">
                  <a:alpha val="100000"/>
                </a:srgbClr>
              </a:solidFill>
              <a:prstDash val="solid"/>
              <a:round/>
            </a:ln>
          </p:spPr>
          <p:txBody>
            <a:bodyPr/>
            <a:lstStyle/>
            <a:p/>
          </p:txBody>
        </p:sp>
        <p:sp>
          <p:nvSpPr>
            <p:cNvPr id="21" name="pl21"/>
            <p:cNvSpPr/>
            <p:nvPr/>
          </p:nvSpPr>
          <p:spPr>
            <a:xfrm>
              <a:off x="5947581" y="2469600"/>
              <a:ext cx="872603" cy="0"/>
            </a:xfrm>
            <a:custGeom>
              <a:avLst/>
              <a:pathLst>
                <a:path w="872603" h="0">
                  <a:moveTo>
                    <a:pt x="0" y="0"/>
                  </a:moveTo>
                  <a:lnTo>
                    <a:pt x="145433" y="0"/>
                  </a:lnTo>
                  <a:lnTo>
                    <a:pt x="363584" y="0"/>
                  </a:lnTo>
                  <a:lnTo>
                    <a:pt x="436301" y="0"/>
                  </a:lnTo>
                  <a:lnTo>
                    <a:pt x="581735" y="0"/>
                  </a:lnTo>
                  <a:lnTo>
                    <a:pt x="872603" y="0"/>
                  </a:lnTo>
                </a:path>
              </a:pathLst>
            </a:custGeom>
            <a:ln w="116535" cap="flat">
              <a:solidFill>
                <a:srgbClr val="E8E8E8">
                  <a:alpha val="100000"/>
                </a:srgbClr>
              </a:solidFill>
              <a:prstDash val="solid"/>
              <a:round/>
            </a:ln>
          </p:spPr>
          <p:txBody>
            <a:bodyPr/>
            <a:lstStyle/>
            <a:p/>
          </p:txBody>
        </p:sp>
        <p:sp>
          <p:nvSpPr>
            <p:cNvPr id="22" name="pl22"/>
            <p:cNvSpPr/>
            <p:nvPr/>
          </p:nvSpPr>
          <p:spPr>
            <a:xfrm>
              <a:off x="5947581" y="2972206"/>
              <a:ext cx="872603" cy="0"/>
            </a:xfrm>
            <a:custGeom>
              <a:avLst/>
              <a:pathLst>
                <a:path w="872603" h="0">
                  <a:moveTo>
                    <a:pt x="0" y="0"/>
                  </a:moveTo>
                  <a:lnTo>
                    <a:pt x="145433" y="0"/>
                  </a:lnTo>
                  <a:lnTo>
                    <a:pt x="363584" y="0"/>
                  </a:lnTo>
                  <a:lnTo>
                    <a:pt x="436301" y="0"/>
                  </a:lnTo>
                  <a:lnTo>
                    <a:pt x="581735" y="0"/>
                  </a:lnTo>
                  <a:lnTo>
                    <a:pt x="872603" y="0"/>
                  </a:lnTo>
                </a:path>
              </a:pathLst>
            </a:custGeom>
            <a:ln w="116535" cap="flat">
              <a:solidFill>
                <a:srgbClr val="E8E8E8">
                  <a:alpha val="100000"/>
                </a:srgbClr>
              </a:solidFill>
              <a:prstDash val="solid"/>
              <a:round/>
            </a:ln>
          </p:spPr>
          <p:txBody>
            <a:bodyPr/>
            <a:lstStyle/>
            <a:p/>
          </p:txBody>
        </p:sp>
        <p:sp>
          <p:nvSpPr>
            <p:cNvPr id="23" name="pl23"/>
            <p:cNvSpPr/>
            <p:nvPr/>
          </p:nvSpPr>
          <p:spPr>
            <a:xfrm>
              <a:off x="5874865" y="3474813"/>
              <a:ext cx="1090754" cy="0"/>
            </a:xfrm>
            <a:custGeom>
              <a:avLst/>
              <a:pathLst>
                <a:path w="1090754" h="0">
                  <a:moveTo>
                    <a:pt x="0" y="0"/>
                  </a:moveTo>
                  <a:lnTo>
                    <a:pt x="218150" y="0"/>
                  </a:lnTo>
                  <a:lnTo>
                    <a:pt x="436301" y="0"/>
                  </a:lnTo>
                  <a:lnTo>
                    <a:pt x="509018" y="0"/>
                  </a:lnTo>
                  <a:lnTo>
                    <a:pt x="945320" y="0"/>
                  </a:lnTo>
                  <a:lnTo>
                    <a:pt x="1090754" y="0"/>
                  </a:lnTo>
                </a:path>
              </a:pathLst>
            </a:custGeom>
            <a:ln w="116535" cap="flat">
              <a:solidFill>
                <a:srgbClr val="E8E8E8">
                  <a:alpha val="100000"/>
                </a:srgbClr>
              </a:solidFill>
              <a:prstDash val="solid"/>
              <a:round/>
            </a:ln>
          </p:spPr>
          <p:txBody>
            <a:bodyPr/>
            <a:lstStyle/>
            <a:p/>
          </p:txBody>
        </p:sp>
        <p:sp>
          <p:nvSpPr>
            <p:cNvPr id="24" name="pl24"/>
            <p:cNvSpPr/>
            <p:nvPr/>
          </p:nvSpPr>
          <p:spPr>
            <a:xfrm>
              <a:off x="5002261" y="3977419"/>
              <a:ext cx="872603" cy="0"/>
            </a:xfrm>
            <a:custGeom>
              <a:avLst/>
              <a:pathLst>
                <a:path w="872603" h="0">
                  <a:moveTo>
                    <a:pt x="0" y="0"/>
                  </a:moveTo>
                  <a:lnTo>
                    <a:pt x="72716" y="0"/>
                  </a:lnTo>
                  <a:lnTo>
                    <a:pt x="72716" y="0"/>
                  </a:lnTo>
                  <a:lnTo>
                    <a:pt x="145433" y="0"/>
                  </a:lnTo>
                  <a:lnTo>
                    <a:pt x="290867" y="0"/>
                  </a:lnTo>
                  <a:lnTo>
                    <a:pt x="872603" y="0"/>
                  </a:lnTo>
                </a:path>
              </a:pathLst>
            </a:custGeom>
            <a:ln w="116535" cap="flat">
              <a:solidFill>
                <a:srgbClr val="E8E8E8">
                  <a:alpha val="100000"/>
                </a:srgbClr>
              </a:solidFill>
              <a:prstDash val="solid"/>
              <a:round/>
            </a:ln>
          </p:spPr>
          <p:txBody>
            <a:bodyPr/>
            <a:lstStyle/>
            <a:p/>
          </p:txBody>
        </p:sp>
        <p:sp>
          <p:nvSpPr>
            <p:cNvPr id="25" name="pl25"/>
            <p:cNvSpPr/>
            <p:nvPr/>
          </p:nvSpPr>
          <p:spPr>
            <a:xfrm>
              <a:off x="6020298" y="4480025"/>
              <a:ext cx="727169" cy="0"/>
            </a:xfrm>
            <a:custGeom>
              <a:avLst/>
              <a:pathLst>
                <a:path w="727169" h="0">
                  <a:moveTo>
                    <a:pt x="0" y="0"/>
                  </a:moveTo>
                  <a:lnTo>
                    <a:pt x="145433" y="0"/>
                  </a:lnTo>
                  <a:lnTo>
                    <a:pt x="290867" y="0"/>
                  </a:lnTo>
                  <a:lnTo>
                    <a:pt x="363584" y="0"/>
                  </a:lnTo>
                  <a:lnTo>
                    <a:pt x="509018" y="0"/>
                  </a:lnTo>
                  <a:lnTo>
                    <a:pt x="727169" y="0"/>
                  </a:lnTo>
                </a:path>
              </a:pathLst>
            </a:custGeom>
            <a:ln w="116535" cap="flat">
              <a:solidFill>
                <a:srgbClr val="E8E8E8">
                  <a:alpha val="100000"/>
                </a:srgbClr>
              </a:solidFill>
              <a:prstDash val="solid"/>
              <a:round/>
            </a:ln>
          </p:spPr>
          <p:txBody>
            <a:bodyPr/>
            <a:lstStyle/>
            <a:p/>
          </p:txBody>
        </p:sp>
        <p:sp>
          <p:nvSpPr>
            <p:cNvPr id="26" name="pl26"/>
            <p:cNvSpPr/>
            <p:nvPr/>
          </p:nvSpPr>
          <p:spPr>
            <a:xfrm>
              <a:off x="5002261" y="4982632"/>
              <a:ext cx="727169" cy="0"/>
            </a:xfrm>
            <a:custGeom>
              <a:avLst/>
              <a:pathLst>
                <a:path w="727169" h="0">
                  <a:moveTo>
                    <a:pt x="0" y="0"/>
                  </a:moveTo>
                  <a:lnTo>
                    <a:pt x="72716" y="0"/>
                  </a:lnTo>
                  <a:lnTo>
                    <a:pt x="145433" y="0"/>
                  </a:lnTo>
                  <a:lnTo>
                    <a:pt x="218150" y="0"/>
                  </a:lnTo>
                  <a:lnTo>
                    <a:pt x="290867" y="0"/>
                  </a:lnTo>
                  <a:lnTo>
                    <a:pt x="727169" y="0"/>
                  </a:lnTo>
                </a:path>
              </a:pathLst>
            </a:custGeom>
            <a:ln w="116535" cap="flat">
              <a:solidFill>
                <a:srgbClr val="E8E8E8">
                  <a:alpha val="100000"/>
                </a:srgbClr>
              </a:solidFill>
              <a:prstDash val="solid"/>
              <a:round/>
            </a:ln>
          </p:spPr>
          <p:txBody>
            <a:bodyPr/>
            <a:lstStyle/>
            <a:p/>
          </p:txBody>
        </p:sp>
        <p:sp>
          <p:nvSpPr>
            <p:cNvPr id="27" name="pt27"/>
            <p:cNvSpPr/>
            <p:nvPr/>
          </p:nvSpPr>
          <p:spPr>
            <a:xfrm>
              <a:off x="776100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76100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83372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83372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83372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03383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03383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96111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96111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96111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25198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88840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5943081"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08851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30666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52481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81568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37938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943081"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088515"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30666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52481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815685"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37938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430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0885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3066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5248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81568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37938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870365"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088515"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30666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96111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815685"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37938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14319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070478"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070478"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99776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87036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28862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01579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16123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37938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52481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74296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30666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14319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07047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28862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99776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72493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2159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02738"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7775455"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6975568"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6975568"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7193719"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6830134"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5884814"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6757417"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6321116"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5884814"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6757417"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6321116"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588481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6757417"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632111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5812097"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6757417"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6321116"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084927"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812097"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230361"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5957531"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6684700"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6248399"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5084927"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5666663"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5157644"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tx108"/>
            <p:cNvSpPr/>
            <p:nvPr/>
          </p:nvSpPr>
          <p:spPr>
            <a:xfrm>
              <a:off x="691825" y="4906168"/>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09" name="tx109"/>
            <p:cNvSpPr/>
            <p:nvPr/>
          </p:nvSpPr>
          <p:spPr>
            <a:xfrm>
              <a:off x="553973" y="440098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10" name="tx110"/>
            <p:cNvSpPr/>
            <p:nvPr/>
          </p:nvSpPr>
          <p:spPr>
            <a:xfrm>
              <a:off x="55421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11" name="tx111"/>
            <p:cNvSpPr/>
            <p:nvPr/>
          </p:nvSpPr>
          <p:spPr>
            <a:xfrm>
              <a:off x="65498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12" name="tx112"/>
            <p:cNvSpPr/>
            <p:nvPr/>
          </p:nvSpPr>
          <p:spPr>
            <a:xfrm>
              <a:off x="67336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13" name="tx113"/>
            <p:cNvSpPr/>
            <p:nvPr/>
          </p:nvSpPr>
          <p:spPr>
            <a:xfrm>
              <a:off x="50810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14" name="tx114"/>
            <p:cNvSpPr/>
            <p:nvPr/>
          </p:nvSpPr>
          <p:spPr>
            <a:xfrm>
              <a:off x="59089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15" name="tx115"/>
            <p:cNvSpPr/>
            <p:nvPr/>
          </p:nvSpPr>
          <p:spPr>
            <a:xfrm>
              <a:off x="59089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16" name="tx116"/>
            <p:cNvSpPr/>
            <p:nvPr/>
          </p:nvSpPr>
          <p:spPr>
            <a:xfrm>
              <a:off x="65514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17" name="tx117"/>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8" name="tx118"/>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9" name="tx119"/>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0" name="tx120"/>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21" name="tx121"/>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22" name="tx122"/>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t123"/>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5" name="pt125"/>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tx126"/>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7" name="tx127"/>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28" name="tx128"/>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9" name="tx129"/>
            <p:cNvSpPr/>
            <p:nvPr/>
          </p:nvSpPr>
          <p:spPr>
            <a:xfrm>
              <a:off x="1075546" y="398022"/>
              <a:ext cx="39699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Equatorial Guinea, 2019-2024</a:t>
              </a:r>
            </a:p>
          </p:txBody>
        </p:sp>
        <p:sp>
          <p:nvSpPr>
            <p:cNvPr id="130" name="tx13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1" name="tx13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32" name="tx13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33" name="tx13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(77%) and 2023 (80%). DTP1 coverage declined in 2024 (75%) compared to 2023, and was lower than in 2019. In 2019-2024, DTP1 coverage was at it's lowest level in 2024 (75%).
In 2023, 0 vaccines had lower coverage than in 2019.
In 2024, 2 vaccines had lower coverage than in 2019.
In 2024, 9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2048881"/>
              <a:ext cx="6444618" cy="1519254"/>
            </a:xfrm>
            <a:custGeom>
              <a:avLst/>
              <a:pathLst>
                <a:path w="6444618" h="1519254">
                  <a:moveTo>
                    <a:pt x="0" y="1519254"/>
                  </a:moveTo>
                  <a:lnTo>
                    <a:pt x="268525" y="1441343"/>
                  </a:lnTo>
                  <a:lnTo>
                    <a:pt x="537051" y="1363433"/>
                  </a:lnTo>
                  <a:lnTo>
                    <a:pt x="805577" y="1285522"/>
                  </a:lnTo>
                  <a:lnTo>
                    <a:pt x="1074103" y="1207612"/>
                  </a:lnTo>
                  <a:lnTo>
                    <a:pt x="1342628" y="1168657"/>
                  </a:lnTo>
                  <a:lnTo>
                    <a:pt x="1611154" y="1090746"/>
                  </a:lnTo>
                  <a:lnTo>
                    <a:pt x="1879680" y="1012836"/>
                  </a:lnTo>
                  <a:lnTo>
                    <a:pt x="2148206" y="934925"/>
                  </a:lnTo>
                  <a:lnTo>
                    <a:pt x="2416732" y="857015"/>
                  </a:lnTo>
                  <a:lnTo>
                    <a:pt x="2685257" y="779104"/>
                  </a:lnTo>
                  <a:lnTo>
                    <a:pt x="2953783" y="779104"/>
                  </a:lnTo>
                  <a:lnTo>
                    <a:pt x="3222309" y="779104"/>
                  </a:lnTo>
                  <a:lnTo>
                    <a:pt x="3490835" y="818059"/>
                  </a:lnTo>
                  <a:lnTo>
                    <a:pt x="3759360" y="818059"/>
                  </a:lnTo>
                  <a:lnTo>
                    <a:pt x="4027886" y="1324478"/>
                  </a:lnTo>
                  <a:lnTo>
                    <a:pt x="4296412" y="818059"/>
                  </a:lnTo>
                  <a:lnTo>
                    <a:pt x="4564938" y="701194"/>
                  </a:lnTo>
                  <a:lnTo>
                    <a:pt x="4833464" y="584328"/>
                  </a:lnTo>
                  <a:lnTo>
                    <a:pt x="5101989" y="467462"/>
                  </a:lnTo>
                  <a:lnTo>
                    <a:pt x="5370515" y="389552"/>
                  </a:lnTo>
                  <a:lnTo>
                    <a:pt x="5639041" y="272686"/>
                  </a:lnTo>
                  <a:lnTo>
                    <a:pt x="5907567" y="155820"/>
                  </a:lnTo>
                  <a:lnTo>
                    <a:pt x="6176092" y="0"/>
                  </a:lnTo>
                  <a:lnTo>
                    <a:pt x="6444618" y="233731"/>
                  </a:lnTo>
                </a:path>
              </a:pathLst>
            </a:custGeom>
            <a:ln w="27101" cap="flat">
              <a:solidFill>
                <a:srgbClr val="F8766D">
                  <a:alpha val="100000"/>
                </a:srgbClr>
              </a:solidFill>
              <a:prstDash val="solid"/>
              <a:round/>
            </a:ln>
          </p:spPr>
          <p:txBody>
            <a:bodyPr/>
            <a:lstStyle/>
            <a:p/>
          </p:txBody>
        </p:sp>
        <p:sp>
          <p:nvSpPr>
            <p:cNvPr id="27" name="pl27"/>
            <p:cNvSpPr/>
            <p:nvPr/>
          </p:nvSpPr>
          <p:spPr>
            <a:xfrm>
              <a:off x="7087320" y="3723956"/>
              <a:ext cx="805577" cy="701194"/>
            </a:xfrm>
            <a:custGeom>
              <a:avLst/>
              <a:pathLst>
                <a:path w="805577" h="701194">
                  <a:moveTo>
                    <a:pt x="0" y="545373"/>
                  </a:moveTo>
                  <a:lnTo>
                    <a:pt x="268525" y="701194"/>
                  </a:lnTo>
                  <a:lnTo>
                    <a:pt x="537051" y="116865"/>
                  </a:lnTo>
                  <a:lnTo>
                    <a:pt x="805577" y="0"/>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2244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368557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352975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048943" y="42309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11816" y="2282612"/>
              <a:ext cx="249607" cy="0"/>
            </a:xfrm>
            <a:custGeom>
              <a:avLst/>
              <a:pathLst>
                <a:path w="249607" h="0">
                  <a:moveTo>
                    <a:pt x="249607" y="0"/>
                  </a:moveTo>
                  <a:lnTo>
                    <a:pt x="0" y="0"/>
                  </a:lnTo>
                </a:path>
              </a:pathLst>
            </a:custGeom>
          </p:spPr>
          <p:txBody>
            <a:bodyPr/>
            <a:lstStyle/>
            <a:p/>
          </p:txBody>
        </p:sp>
        <p:sp>
          <p:nvSpPr>
            <p:cNvPr id="34" name="pl34"/>
            <p:cNvSpPr/>
            <p:nvPr/>
          </p:nvSpPr>
          <p:spPr>
            <a:xfrm>
              <a:off x="7911816" y="3723953"/>
              <a:ext cx="249607" cy="3"/>
            </a:xfrm>
            <a:custGeom>
              <a:avLst/>
              <a:pathLst>
                <a:path w="249607" h="3">
                  <a:moveTo>
                    <a:pt x="249607" y="0"/>
                  </a:moveTo>
                  <a:lnTo>
                    <a:pt x="0" y="3"/>
                  </a:lnTo>
                </a:path>
              </a:pathLst>
            </a:custGeom>
          </p:spPr>
          <p:txBody>
            <a:bodyPr/>
            <a:lstStyle/>
            <a:p/>
          </p:txBody>
        </p:sp>
        <p:sp>
          <p:nvSpPr>
            <p:cNvPr id="35" name="pg35"/>
            <p:cNvSpPr/>
            <p:nvPr/>
          </p:nvSpPr>
          <p:spPr>
            <a:xfrm>
              <a:off x="8092843" y="219162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223246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68%</a:t>
              </a:r>
            </a:p>
          </p:txBody>
        </p:sp>
        <p:sp>
          <p:nvSpPr>
            <p:cNvPr id="37" name="pg37"/>
            <p:cNvSpPr/>
            <p:nvPr/>
          </p:nvSpPr>
          <p:spPr>
            <a:xfrm>
              <a:off x="8092843" y="363296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367380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31%</a:t>
              </a:r>
            </a:p>
          </p:txBody>
        </p:sp>
        <p:sp>
          <p:nvSpPr>
            <p:cNvPr id="39" name="pg39"/>
            <p:cNvSpPr/>
            <p:nvPr/>
          </p:nvSpPr>
          <p:spPr>
            <a:xfrm>
              <a:off x="1511441" y="338474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557161" y="342849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35</a:t>
              </a:r>
            </a:p>
          </p:txBody>
        </p:sp>
        <p:sp>
          <p:nvSpPr>
            <p:cNvPr id="41" name="pg41"/>
            <p:cNvSpPr/>
            <p:nvPr/>
          </p:nvSpPr>
          <p:spPr>
            <a:xfrm>
              <a:off x="7151255" y="408509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7196975" y="413044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17</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2753777" y="579074"/>
              <a:ext cx="43706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Equatorial Guinea, 2000-2024</a:t>
              </a:r>
            </a:p>
          </p:txBody>
        </p:sp>
        <p:sp>
          <p:nvSpPr>
            <p:cNvPr id="67" name="tx6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8" name="tx6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0" name="tx70"/>
            <p:cNvSpPr/>
            <p:nvPr/>
          </p:nvSpPr>
          <p:spPr>
            <a:xfrm>
              <a:off x="2657378" y="6568567"/>
              <a:ext cx="64170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Equatorial Guinea has 2 out of the 4 SDG vaccines.
In 2024, Equatorial Guinea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5 percentage points from 80% in 2023 to 75% in 2024.
• DTP3 coverage declined 6 percentage points from 74% in 2023 to 68% in 2024.
• There were there were 3,000 more zero-dose children in 2024. This leaves 14,000 children without vaccination, vulnerable to vaccine-preventable diseases and a further 4,000 with incomplete protection.
• Equatorial Guinea accounted for 0.3% of zero-dose children in West and Central Africa (WCAR) and 0.1% of zero-dose children globally.
• MCV1 coverage declined 8 percentage points from 61% in 2023 to 53% in 2024. There were 26,000 children who missed out on the first measles vaccination.
• MCV2 coverage increased 3 percentage points from 28% in 2023 to 31%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Equatorial Guinea,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Equatorial Guinea.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DAPMHHIV-502652578-1605219</_dlc_DocId>
    <_dlc_DocIdUrl xmlns="9e17fbd9-fb4c-4d20-9ec4-18aa77a91b0d">
      <Url>https://unicef.sharepoint.com/teams/DAPM-Health-HIV/_layouts/15/DocIdRedir.aspx?ID=DAPMHHIV-502652578-1605219</Url>
      <Description>DAPMHHIV-502652578-1605219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2025-07-14T15:22:52Z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5ad0b9eb-f759-41de-a7ac-210b65c49304</vt:lpwstr>
  </property>
  <property fmtid="{D5CDD505-2E9C-101B-9397-08002B2CF9AE}" pid="4" name="MediaServiceImageTags">
    <vt:lpwstr/>
  </property>
</Properties>
</file>