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ad88e8aa90af182e93bf75ff84d5b0a2707ca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18126"/>
              <a:ext cx="6444618" cy="837957"/>
            </a:xfrm>
            <a:custGeom>
              <a:avLst/>
              <a:pathLst>
                <a:path w="6444618" h="837957">
                  <a:moveTo>
                    <a:pt x="0" y="837957"/>
                  </a:moveTo>
                  <a:lnTo>
                    <a:pt x="268525" y="758151"/>
                  </a:lnTo>
                  <a:lnTo>
                    <a:pt x="537051" y="678346"/>
                  </a:lnTo>
                  <a:lnTo>
                    <a:pt x="805577" y="598540"/>
                  </a:lnTo>
                  <a:lnTo>
                    <a:pt x="1074103" y="518735"/>
                  </a:lnTo>
                  <a:lnTo>
                    <a:pt x="1342628" y="438929"/>
                  </a:lnTo>
                  <a:lnTo>
                    <a:pt x="1611154" y="319221"/>
                  </a:lnTo>
                  <a:lnTo>
                    <a:pt x="1879680" y="199513"/>
                  </a:lnTo>
                  <a:lnTo>
                    <a:pt x="2148206" y="119708"/>
                  </a:lnTo>
                  <a:lnTo>
                    <a:pt x="2416732" y="0"/>
                  </a:lnTo>
                  <a:lnTo>
                    <a:pt x="2685257" y="39902"/>
                  </a:lnTo>
                  <a:lnTo>
                    <a:pt x="2953783" y="79805"/>
                  </a:lnTo>
                  <a:lnTo>
                    <a:pt x="3222309" y="0"/>
                  </a:lnTo>
                  <a:lnTo>
                    <a:pt x="3490835" y="39902"/>
                  </a:lnTo>
                  <a:lnTo>
                    <a:pt x="3759360" y="79805"/>
                  </a:lnTo>
                  <a:lnTo>
                    <a:pt x="4027886" y="119708"/>
                  </a:lnTo>
                  <a:lnTo>
                    <a:pt x="4296412" y="159610"/>
                  </a:lnTo>
                  <a:lnTo>
                    <a:pt x="4564938" y="119708"/>
                  </a:lnTo>
                  <a:lnTo>
                    <a:pt x="4833464" y="79805"/>
                  </a:lnTo>
                  <a:lnTo>
                    <a:pt x="5101989" y="319221"/>
                  </a:lnTo>
                  <a:lnTo>
                    <a:pt x="5370515" y="279319"/>
                  </a:lnTo>
                  <a:lnTo>
                    <a:pt x="5639041" y="518735"/>
                  </a:lnTo>
                  <a:lnTo>
                    <a:pt x="5907567" y="518735"/>
                  </a:lnTo>
                  <a:lnTo>
                    <a:pt x="6176092" y="558638"/>
                  </a:lnTo>
                  <a:lnTo>
                    <a:pt x="6444618" y="79805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97445"/>
              <a:ext cx="6444618" cy="1516303"/>
            </a:xfrm>
            <a:custGeom>
              <a:avLst/>
              <a:pathLst>
                <a:path w="6444618" h="1516303">
                  <a:moveTo>
                    <a:pt x="0" y="1516303"/>
                  </a:moveTo>
                  <a:lnTo>
                    <a:pt x="268525" y="1356692"/>
                  </a:lnTo>
                  <a:lnTo>
                    <a:pt x="537051" y="1197081"/>
                  </a:lnTo>
                  <a:lnTo>
                    <a:pt x="805577" y="1077373"/>
                  </a:lnTo>
                  <a:lnTo>
                    <a:pt x="1074103" y="917762"/>
                  </a:lnTo>
                  <a:lnTo>
                    <a:pt x="1342628" y="758151"/>
                  </a:lnTo>
                  <a:lnTo>
                    <a:pt x="1611154" y="638443"/>
                  </a:lnTo>
                  <a:lnTo>
                    <a:pt x="1879680" y="518735"/>
                  </a:lnTo>
                  <a:lnTo>
                    <a:pt x="2148206" y="399027"/>
                  </a:lnTo>
                  <a:lnTo>
                    <a:pt x="2416732" y="279319"/>
                  </a:lnTo>
                  <a:lnTo>
                    <a:pt x="2685257" y="159610"/>
                  </a:lnTo>
                  <a:lnTo>
                    <a:pt x="2953783" y="39902"/>
                  </a:lnTo>
                  <a:lnTo>
                    <a:pt x="3222309" y="0"/>
                  </a:lnTo>
                  <a:lnTo>
                    <a:pt x="3490835" y="0"/>
                  </a:lnTo>
                  <a:lnTo>
                    <a:pt x="3759360" y="39902"/>
                  </a:lnTo>
                  <a:lnTo>
                    <a:pt x="4027886" y="39902"/>
                  </a:lnTo>
                  <a:lnTo>
                    <a:pt x="4296412" y="79805"/>
                  </a:lnTo>
                  <a:lnTo>
                    <a:pt x="4564938" y="319221"/>
                  </a:lnTo>
                  <a:lnTo>
                    <a:pt x="4833464" y="199513"/>
                  </a:lnTo>
                  <a:lnTo>
                    <a:pt x="5101989" y="359124"/>
                  </a:lnTo>
                  <a:lnTo>
                    <a:pt x="5370515" y="518735"/>
                  </a:lnTo>
                  <a:lnTo>
                    <a:pt x="5639041" y="798054"/>
                  </a:lnTo>
                  <a:lnTo>
                    <a:pt x="5907567" y="518735"/>
                  </a:lnTo>
                  <a:lnTo>
                    <a:pt x="6176092" y="518735"/>
                  </a:lnTo>
                  <a:lnTo>
                    <a:pt x="6444618" y="75815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57056"/>
              <a:ext cx="6444618" cy="798054"/>
            </a:xfrm>
            <a:custGeom>
              <a:avLst/>
              <a:pathLst>
                <a:path w="6444618" h="798054">
                  <a:moveTo>
                    <a:pt x="0" y="478832"/>
                  </a:moveTo>
                  <a:lnTo>
                    <a:pt x="268525" y="438929"/>
                  </a:lnTo>
                  <a:lnTo>
                    <a:pt x="537051" y="399027"/>
                  </a:lnTo>
                  <a:lnTo>
                    <a:pt x="805577" y="359124"/>
                  </a:lnTo>
                  <a:lnTo>
                    <a:pt x="1074103" y="319221"/>
                  </a:lnTo>
                  <a:lnTo>
                    <a:pt x="1342628" y="279319"/>
                  </a:lnTo>
                  <a:lnTo>
                    <a:pt x="1611154" y="359124"/>
                  </a:lnTo>
                  <a:lnTo>
                    <a:pt x="1879680" y="399027"/>
                  </a:lnTo>
                  <a:lnTo>
                    <a:pt x="2148206" y="478832"/>
                  </a:lnTo>
                  <a:lnTo>
                    <a:pt x="2416732" y="558638"/>
                  </a:lnTo>
                  <a:lnTo>
                    <a:pt x="2685257" y="279319"/>
                  </a:lnTo>
                  <a:lnTo>
                    <a:pt x="2953783" y="0"/>
                  </a:lnTo>
                  <a:lnTo>
                    <a:pt x="3222309" y="79805"/>
                  </a:lnTo>
                  <a:lnTo>
                    <a:pt x="3490835" y="79805"/>
                  </a:lnTo>
                  <a:lnTo>
                    <a:pt x="3759360" y="79805"/>
                  </a:lnTo>
                  <a:lnTo>
                    <a:pt x="4027886" y="119708"/>
                  </a:lnTo>
                  <a:lnTo>
                    <a:pt x="4296412" y="119708"/>
                  </a:lnTo>
                  <a:lnTo>
                    <a:pt x="4564938" y="678346"/>
                  </a:lnTo>
                  <a:lnTo>
                    <a:pt x="4833464" y="159610"/>
                  </a:lnTo>
                  <a:lnTo>
                    <a:pt x="5101989" y="159610"/>
                  </a:lnTo>
                  <a:lnTo>
                    <a:pt x="5370515" y="438929"/>
                  </a:lnTo>
                  <a:lnTo>
                    <a:pt x="5639041" y="798054"/>
                  </a:lnTo>
                  <a:lnTo>
                    <a:pt x="5907567" y="319221"/>
                  </a:lnTo>
                  <a:lnTo>
                    <a:pt x="6176092" y="438929"/>
                  </a:lnTo>
                  <a:lnTo>
                    <a:pt x="6444618" y="718249"/>
                  </a:lnTo>
                </a:path>
              </a:pathLst>
            </a:custGeom>
            <a:ln w="27101" cap="flat">
              <a:solidFill>
                <a:srgbClr val="00BFC4">
                  <a:alpha val="100000"/>
                </a:srgbClr>
              </a:solidFill>
              <a:prstDash val="solid"/>
              <a:round/>
            </a:ln>
          </p:spPr>
          <p:txBody>
            <a:bodyPr/>
            <a:lstStyle/>
            <a:p/>
          </p:txBody>
        </p:sp>
        <p:sp>
          <p:nvSpPr>
            <p:cNvPr id="30" name="pl30"/>
            <p:cNvSpPr/>
            <p:nvPr/>
          </p:nvSpPr>
          <p:spPr>
            <a:xfrm>
              <a:off x="7355845" y="3473359"/>
              <a:ext cx="537051" cy="1755719"/>
            </a:xfrm>
            <a:custGeom>
              <a:avLst/>
              <a:pathLst>
                <a:path w="537051" h="1755719">
                  <a:moveTo>
                    <a:pt x="0" y="1755719"/>
                  </a:moveTo>
                  <a:lnTo>
                    <a:pt x="268525" y="359124"/>
                  </a:lnTo>
                  <a:lnTo>
                    <a:pt x="53705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5172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6369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4349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27537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17469" y="51907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584" y="2241403"/>
              <a:ext cx="251839" cy="70130"/>
            </a:xfrm>
            <a:custGeom>
              <a:avLst/>
              <a:pathLst>
                <a:path w="251839" h="70130">
                  <a:moveTo>
                    <a:pt x="251839" y="0"/>
                  </a:moveTo>
                  <a:lnTo>
                    <a:pt x="0" y="70130"/>
                  </a:lnTo>
                </a:path>
              </a:pathLst>
            </a:custGeom>
          </p:spPr>
          <p:txBody>
            <a:bodyPr/>
            <a:lstStyle/>
            <a:p/>
          </p:txBody>
        </p:sp>
        <p:sp>
          <p:nvSpPr>
            <p:cNvPr id="41" name="pl41"/>
            <p:cNvSpPr/>
            <p:nvPr/>
          </p:nvSpPr>
          <p:spPr>
            <a:xfrm>
              <a:off x="7910621" y="2509098"/>
              <a:ext cx="250801" cy="43429"/>
            </a:xfrm>
            <a:custGeom>
              <a:avLst/>
              <a:pathLst>
                <a:path w="250801" h="43429">
                  <a:moveTo>
                    <a:pt x="250801" y="0"/>
                  </a:moveTo>
                  <a:lnTo>
                    <a:pt x="0" y="43429"/>
                  </a:lnTo>
                </a:path>
              </a:pathLst>
            </a:custGeom>
          </p:spPr>
          <p:txBody>
            <a:bodyPr/>
            <a:lstStyle/>
            <a:p/>
          </p:txBody>
        </p:sp>
        <p:sp>
          <p:nvSpPr>
            <p:cNvPr id="42" name="pl42"/>
            <p:cNvSpPr/>
            <p:nvPr/>
          </p:nvSpPr>
          <p:spPr>
            <a:xfrm>
              <a:off x="7908891" y="2680718"/>
              <a:ext cx="252531" cy="85473"/>
            </a:xfrm>
            <a:custGeom>
              <a:avLst/>
              <a:pathLst>
                <a:path w="252531" h="85473">
                  <a:moveTo>
                    <a:pt x="252531" y="85473"/>
                  </a:moveTo>
                  <a:lnTo>
                    <a:pt x="0" y="0"/>
                  </a:lnTo>
                </a:path>
              </a:pathLst>
            </a:custGeom>
          </p:spPr>
          <p:txBody>
            <a:bodyPr/>
            <a:lstStyle/>
            <a:p/>
          </p:txBody>
        </p:sp>
        <p:sp>
          <p:nvSpPr>
            <p:cNvPr id="43" name="pl43"/>
            <p:cNvSpPr/>
            <p:nvPr/>
          </p:nvSpPr>
          <p:spPr>
            <a:xfrm>
              <a:off x="7911385" y="3473360"/>
              <a:ext cx="250038" cy="4"/>
            </a:xfrm>
            <a:custGeom>
              <a:avLst/>
              <a:pathLst>
                <a:path w="250038" h="4">
                  <a:moveTo>
                    <a:pt x="250038" y="4"/>
                  </a:moveTo>
                  <a:lnTo>
                    <a:pt x="0" y="0"/>
                  </a:lnTo>
                </a:path>
              </a:pathLst>
            </a:custGeom>
          </p:spPr>
          <p:txBody>
            <a:bodyPr/>
            <a:lstStyle/>
            <a:p/>
          </p:txBody>
        </p:sp>
        <p:sp>
          <p:nvSpPr>
            <p:cNvPr id="44" name="pg44"/>
            <p:cNvSpPr/>
            <p:nvPr/>
          </p:nvSpPr>
          <p:spPr>
            <a:xfrm>
              <a:off x="8092843" y="21401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1809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74%</a:t>
              </a:r>
            </a:p>
          </p:txBody>
        </p:sp>
        <p:sp>
          <p:nvSpPr>
            <p:cNvPr id="46" name="pg46"/>
            <p:cNvSpPr/>
            <p:nvPr/>
          </p:nvSpPr>
          <p:spPr>
            <a:xfrm>
              <a:off x="8092843" y="24159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4567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68%</a:t>
              </a:r>
            </a:p>
          </p:txBody>
        </p:sp>
        <p:sp>
          <p:nvSpPr>
            <p:cNvPr id="48" name="pg48"/>
            <p:cNvSpPr/>
            <p:nvPr/>
          </p:nvSpPr>
          <p:spPr>
            <a:xfrm>
              <a:off x="8092843" y="26905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7313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65%</a:t>
              </a:r>
            </a:p>
          </p:txBody>
        </p:sp>
        <p:sp>
          <p:nvSpPr>
            <p:cNvPr id="50" name="pg50"/>
            <p:cNvSpPr/>
            <p:nvPr/>
          </p:nvSpPr>
          <p:spPr>
            <a:xfrm>
              <a:off x="8092843" y="33823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4232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078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Guinea-Bissau,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12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900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675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12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287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063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69777"/>
              <a:ext cx="249522" cy="603862"/>
            </a:xfrm>
            <a:prstGeom prst="rect">
              <a:avLst/>
            </a:prstGeom>
            <a:solidFill>
              <a:srgbClr val="1CABE2">
                <a:alpha val="100000"/>
              </a:srgbClr>
            </a:solidFill>
          </p:spPr>
          <p:txBody>
            <a:bodyPr/>
            <a:lstStyle/>
            <a:p/>
          </p:txBody>
        </p:sp>
        <p:sp>
          <p:nvSpPr>
            <p:cNvPr id="23" name="rc23"/>
            <p:cNvSpPr/>
            <p:nvPr/>
          </p:nvSpPr>
          <p:spPr>
            <a:xfrm>
              <a:off x="1573521" y="3308887"/>
              <a:ext cx="249522" cy="564752"/>
            </a:xfrm>
            <a:prstGeom prst="rect">
              <a:avLst/>
            </a:prstGeom>
            <a:solidFill>
              <a:srgbClr val="1CABE2">
                <a:alpha val="100000"/>
              </a:srgbClr>
            </a:solidFill>
          </p:spPr>
          <p:txBody>
            <a:bodyPr/>
            <a:lstStyle/>
            <a:p/>
          </p:txBody>
        </p:sp>
        <p:sp>
          <p:nvSpPr>
            <p:cNvPr id="24" name="rc24"/>
            <p:cNvSpPr/>
            <p:nvPr/>
          </p:nvSpPr>
          <p:spPr>
            <a:xfrm>
              <a:off x="1850769" y="3344447"/>
              <a:ext cx="249522" cy="529192"/>
            </a:xfrm>
            <a:prstGeom prst="rect">
              <a:avLst/>
            </a:prstGeom>
            <a:solidFill>
              <a:srgbClr val="1CABE2">
                <a:alpha val="100000"/>
              </a:srgbClr>
            </a:solidFill>
          </p:spPr>
          <p:txBody>
            <a:bodyPr/>
            <a:lstStyle/>
            <a:p/>
          </p:txBody>
        </p:sp>
        <p:sp>
          <p:nvSpPr>
            <p:cNvPr id="25" name="rc25"/>
            <p:cNvSpPr/>
            <p:nvPr/>
          </p:nvSpPr>
          <p:spPr>
            <a:xfrm>
              <a:off x="2128016" y="3381574"/>
              <a:ext cx="249522" cy="492065"/>
            </a:xfrm>
            <a:prstGeom prst="rect">
              <a:avLst/>
            </a:prstGeom>
            <a:solidFill>
              <a:srgbClr val="1CABE2">
                <a:alpha val="100000"/>
              </a:srgbClr>
            </a:solidFill>
          </p:spPr>
          <p:txBody>
            <a:bodyPr/>
            <a:lstStyle/>
            <a:p/>
          </p:txBody>
        </p:sp>
        <p:sp>
          <p:nvSpPr>
            <p:cNvPr id="26" name="rc26"/>
            <p:cNvSpPr/>
            <p:nvPr/>
          </p:nvSpPr>
          <p:spPr>
            <a:xfrm>
              <a:off x="2405264" y="3422576"/>
              <a:ext cx="249522" cy="451063"/>
            </a:xfrm>
            <a:prstGeom prst="rect">
              <a:avLst/>
            </a:prstGeom>
            <a:solidFill>
              <a:srgbClr val="1CABE2">
                <a:alpha val="100000"/>
              </a:srgbClr>
            </a:solidFill>
          </p:spPr>
          <p:txBody>
            <a:bodyPr/>
            <a:lstStyle/>
            <a:p/>
          </p:txBody>
        </p:sp>
        <p:sp>
          <p:nvSpPr>
            <p:cNvPr id="27" name="rc27"/>
            <p:cNvSpPr/>
            <p:nvPr/>
          </p:nvSpPr>
          <p:spPr>
            <a:xfrm>
              <a:off x="2682512" y="3462101"/>
              <a:ext cx="249522" cy="411538"/>
            </a:xfrm>
            <a:prstGeom prst="rect">
              <a:avLst/>
            </a:prstGeom>
            <a:solidFill>
              <a:srgbClr val="1CABE2">
                <a:alpha val="100000"/>
              </a:srgbClr>
            </a:solidFill>
          </p:spPr>
          <p:txBody>
            <a:bodyPr/>
            <a:lstStyle/>
            <a:p/>
          </p:txBody>
        </p:sp>
        <p:sp>
          <p:nvSpPr>
            <p:cNvPr id="28" name="rc28"/>
            <p:cNvSpPr/>
            <p:nvPr/>
          </p:nvSpPr>
          <p:spPr>
            <a:xfrm>
              <a:off x="2959759" y="3528239"/>
              <a:ext cx="249522" cy="345400"/>
            </a:xfrm>
            <a:prstGeom prst="rect">
              <a:avLst/>
            </a:prstGeom>
            <a:solidFill>
              <a:srgbClr val="1CABE2">
                <a:alpha val="100000"/>
              </a:srgbClr>
            </a:solidFill>
          </p:spPr>
          <p:txBody>
            <a:bodyPr/>
            <a:lstStyle/>
            <a:p/>
          </p:txBody>
        </p:sp>
        <p:sp>
          <p:nvSpPr>
            <p:cNvPr id="29" name="rc29"/>
            <p:cNvSpPr/>
            <p:nvPr/>
          </p:nvSpPr>
          <p:spPr>
            <a:xfrm>
              <a:off x="3237007" y="3596406"/>
              <a:ext cx="249522" cy="277233"/>
            </a:xfrm>
            <a:prstGeom prst="rect">
              <a:avLst/>
            </a:prstGeom>
            <a:solidFill>
              <a:srgbClr val="1CABE2">
                <a:alpha val="100000"/>
              </a:srgbClr>
            </a:solidFill>
          </p:spPr>
          <p:txBody>
            <a:bodyPr/>
            <a:lstStyle/>
            <a:p/>
          </p:txBody>
        </p:sp>
        <p:sp>
          <p:nvSpPr>
            <p:cNvPr id="30" name="rc30"/>
            <p:cNvSpPr/>
            <p:nvPr/>
          </p:nvSpPr>
          <p:spPr>
            <a:xfrm>
              <a:off x="3514255" y="3644464"/>
              <a:ext cx="249522" cy="229175"/>
            </a:xfrm>
            <a:prstGeom prst="rect">
              <a:avLst/>
            </a:prstGeom>
            <a:solidFill>
              <a:srgbClr val="1CABE2">
                <a:alpha val="100000"/>
              </a:srgbClr>
            </a:solidFill>
          </p:spPr>
          <p:txBody>
            <a:bodyPr/>
            <a:lstStyle/>
            <a:p/>
          </p:txBody>
        </p:sp>
        <p:sp>
          <p:nvSpPr>
            <p:cNvPr id="31" name="rc31"/>
            <p:cNvSpPr/>
            <p:nvPr/>
          </p:nvSpPr>
          <p:spPr>
            <a:xfrm>
              <a:off x="3791502" y="3718950"/>
              <a:ext cx="249522" cy="154690"/>
            </a:xfrm>
            <a:prstGeom prst="rect">
              <a:avLst/>
            </a:prstGeom>
            <a:solidFill>
              <a:srgbClr val="1CABE2">
                <a:alpha val="100000"/>
              </a:srgbClr>
            </a:solidFill>
          </p:spPr>
          <p:txBody>
            <a:bodyPr/>
            <a:lstStyle/>
            <a:p/>
          </p:txBody>
        </p:sp>
        <p:sp>
          <p:nvSpPr>
            <p:cNvPr id="32" name="rc32"/>
            <p:cNvSpPr/>
            <p:nvPr/>
          </p:nvSpPr>
          <p:spPr>
            <a:xfrm>
              <a:off x="4068750" y="3690262"/>
              <a:ext cx="249522" cy="183377"/>
            </a:xfrm>
            <a:prstGeom prst="rect">
              <a:avLst/>
            </a:prstGeom>
            <a:solidFill>
              <a:srgbClr val="1CABE2">
                <a:alpha val="100000"/>
              </a:srgbClr>
            </a:solidFill>
          </p:spPr>
          <p:txBody>
            <a:bodyPr/>
            <a:lstStyle/>
            <a:p/>
          </p:txBody>
        </p:sp>
        <p:sp>
          <p:nvSpPr>
            <p:cNvPr id="33" name="rc33"/>
            <p:cNvSpPr/>
            <p:nvPr/>
          </p:nvSpPr>
          <p:spPr>
            <a:xfrm>
              <a:off x="4345998" y="3659822"/>
              <a:ext cx="249522" cy="213817"/>
            </a:xfrm>
            <a:prstGeom prst="rect">
              <a:avLst/>
            </a:prstGeom>
            <a:solidFill>
              <a:srgbClr val="1CABE2">
                <a:alpha val="100000"/>
              </a:srgbClr>
            </a:solidFill>
          </p:spPr>
          <p:txBody>
            <a:bodyPr/>
            <a:lstStyle/>
            <a:p/>
          </p:txBody>
        </p:sp>
        <p:sp>
          <p:nvSpPr>
            <p:cNvPr id="34" name="rc34"/>
            <p:cNvSpPr/>
            <p:nvPr/>
          </p:nvSpPr>
          <p:spPr>
            <a:xfrm>
              <a:off x="4623245" y="3710648"/>
              <a:ext cx="249522" cy="162991"/>
            </a:xfrm>
            <a:prstGeom prst="rect">
              <a:avLst/>
            </a:prstGeom>
            <a:solidFill>
              <a:srgbClr val="1CABE2">
                <a:alpha val="100000"/>
              </a:srgbClr>
            </a:solidFill>
          </p:spPr>
          <p:txBody>
            <a:bodyPr/>
            <a:lstStyle/>
            <a:p/>
          </p:txBody>
        </p:sp>
        <p:sp>
          <p:nvSpPr>
            <p:cNvPr id="35" name="rc35"/>
            <p:cNvSpPr/>
            <p:nvPr/>
          </p:nvSpPr>
          <p:spPr>
            <a:xfrm>
              <a:off x="4900493" y="3680715"/>
              <a:ext cx="249522" cy="192924"/>
            </a:xfrm>
            <a:prstGeom prst="rect">
              <a:avLst/>
            </a:prstGeom>
            <a:solidFill>
              <a:srgbClr val="1CABE2">
                <a:alpha val="100000"/>
              </a:srgbClr>
            </a:solidFill>
          </p:spPr>
          <p:txBody>
            <a:bodyPr/>
            <a:lstStyle/>
            <a:p/>
          </p:txBody>
        </p:sp>
        <p:sp>
          <p:nvSpPr>
            <p:cNvPr id="36" name="rc36"/>
            <p:cNvSpPr/>
            <p:nvPr/>
          </p:nvSpPr>
          <p:spPr>
            <a:xfrm>
              <a:off x="5177741" y="3652996"/>
              <a:ext cx="249522" cy="220643"/>
            </a:xfrm>
            <a:prstGeom prst="rect">
              <a:avLst/>
            </a:prstGeom>
            <a:solidFill>
              <a:srgbClr val="1CABE2">
                <a:alpha val="100000"/>
              </a:srgbClr>
            </a:solidFill>
          </p:spPr>
          <p:txBody>
            <a:bodyPr/>
            <a:lstStyle/>
            <a:p/>
          </p:txBody>
        </p:sp>
        <p:sp>
          <p:nvSpPr>
            <p:cNvPr id="37" name="rc37"/>
            <p:cNvSpPr/>
            <p:nvPr/>
          </p:nvSpPr>
          <p:spPr>
            <a:xfrm>
              <a:off x="5454988" y="3625001"/>
              <a:ext cx="249522" cy="248638"/>
            </a:xfrm>
            <a:prstGeom prst="rect">
              <a:avLst/>
            </a:prstGeom>
            <a:solidFill>
              <a:srgbClr val="1CABE2">
                <a:alpha val="100000"/>
              </a:srgbClr>
            </a:solidFill>
          </p:spPr>
          <p:txBody>
            <a:bodyPr/>
            <a:lstStyle/>
            <a:p/>
          </p:txBody>
        </p:sp>
        <p:sp>
          <p:nvSpPr>
            <p:cNvPr id="38" name="rc38"/>
            <p:cNvSpPr/>
            <p:nvPr/>
          </p:nvSpPr>
          <p:spPr>
            <a:xfrm>
              <a:off x="5732236" y="3597928"/>
              <a:ext cx="249522" cy="275711"/>
            </a:xfrm>
            <a:prstGeom prst="rect">
              <a:avLst/>
            </a:prstGeom>
            <a:solidFill>
              <a:srgbClr val="1CABE2">
                <a:alpha val="100000"/>
              </a:srgbClr>
            </a:solidFill>
          </p:spPr>
          <p:txBody>
            <a:bodyPr/>
            <a:lstStyle/>
            <a:p/>
          </p:txBody>
        </p:sp>
        <p:sp>
          <p:nvSpPr>
            <p:cNvPr id="39" name="rc39"/>
            <p:cNvSpPr/>
            <p:nvPr/>
          </p:nvSpPr>
          <p:spPr>
            <a:xfrm>
              <a:off x="6009484" y="3627907"/>
              <a:ext cx="249522" cy="245732"/>
            </a:xfrm>
            <a:prstGeom prst="rect">
              <a:avLst/>
            </a:prstGeom>
            <a:solidFill>
              <a:srgbClr val="1CABE2">
                <a:alpha val="100000"/>
              </a:srgbClr>
            </a:solidFill>
          </p:spPr>
          <p:txBody>
            <a:bodyPr/>
            <a:lstStyle/>
            <a:p/>
          </p:txBody>
        </p:sp>
        <p:sp>
          <p:nvSpPr>
            <p:cNvPr id="40" name="rc40"/>
            <p:cNvSpPr/>
            <p:nvPr/>
          </p:nvSpPr>
          <p:spPr>
            <a:xfrm>
              <a:off x="6286731" y="3654196"/>
              <a:ext cx="249522" cy="219443"/>
            </a:xfrm>
            <a:prstGeom prst="rect">
              <a:avLst/>
            </a:prstGeom>
            <a:solidFill>
              <a:srgbClr val="1CABE2">
                <a:alpha val="100000"/>
              </a:srgbClr>
            </a:solidFill>
          </p:spPr>
          <p:txBody>
            <a:bodyPr/>
            <a:lstStyle/>
            <a:p/>
          </p:txBody>
        </p:sp>
        <p:sp>
          <p:nvSpPr>
            <p:cNvPr id="41" name="rc41"/>
            <p:cNvSpPr/>
            <p:nvPr/>
          </p:nvSpPr>
          <p:spPr>
            <a:xfrm>
              <a:off x="6563979" y="3486499"/>
              <a:ext cx="249522" cy="387140"/>
            </a:xfrm>
            <a:prstGeom prst="rect">
              <a:avLst/>
            </a:prstGeom>
            <a:solidFill>
              <a:srgbClr val="1CABE2">
                <a:alpha val="100000"/>
              </a:srgbClr>
            </a:solidFill>
          </p:spPr>
          <p:txBody>
            <a:bodyPr/>
            <a:lstStyle/>
            <a:p/>
          </p:txBody>
        </p:sp>
        <p:sp>
          <p:nvSpPr>
            <p:cNvPr id="42" name="rc42"/>
            <p:cNvSpPr/>
            <p:nvPr/>
          </p:nvSpPr>
          <p:spPr>
            <a:xfrm>
              <a:off x="6841227" y="3510575"/>
              <a:ext cx="249522" cy="363064"/>
            </a:xfrm>
            <a:prstGeom prst="rect">
              <a:avLst/>
            </a:prstGeom>
            <a:solidFill>
              <a:srgbClr val="1CABE2">
                <a:alpha val="100000"/>
              </a:srgbClr>
            </a:solidFill>
          </p:spPr>
          <p:txBody>
            <a:bodyPr/>
            <a:lstStyle/>
            <a:p/>
          </p:txBody>
        </p:sp>
        <p:sp>
          <p:nvSpPr>
            <p:cNvPr id="43" name="rc43"/>
            <p:cNvSpPr/>
            <p:nvPr/>
          </p:nvSpPr>
          <p:spPr>
            <a:xfrm>
              <a:off x="7118474" y="3337990"/>
              <a:ext cx="249522" cy="535649"/>
            </a:xfrm>
            <a:prstGeom prst="rect">
              <a:avLst/>
            </a:prstGeom>
            <a:solidFill>
              <a:srgbClr val="1CABE2">
                <a:alpha val="100000"/>
              </a:srgbClr>
            </a:solidFill>
          </p:spPr>
          <p:txBody>
            <a:bodyPr/>
            <a:lstStyle/>
            <a:p/>
          </p:txBody>
        </p:sp>
        <p:sp>
          <p:nvSpPr>
            <p:cNvPr id="44" name="rc44"/>
            <p:cNvSpPr/>
            <p:nvPr/>
          </p:nvSpPr>
          <p:spPr>
            <a:xfrm>
              <a:off x="7395722" y="3334346"/>
              <a:ext cx="249522" cy="539293"/>
            </a:xfrm>
            <a:prstGeom prst="rect">
              <a:avLst/>
            </a:prstGeom>
            <a:solidFill>
              <a:srgbClr val="1CABE2">
                <a:alpha val="100000"/>
              </a:srgbClr>
            </a:solidFill>
          </p:spPr>
          <p:txBody>
            <a:bodyPr/>
            <a:lstStyle/>
            <a:p/>
          </p:txBody>
        </p:sp>
        <p:sp>
          <p:nvSpPr>
            <p:cNvPr id="45" name="rc45"/>
            <p:cNvSpPr/>
            <p:nvPr/>
          </p:nvSpPr>
          <p:spPr>
            <a:xfrm>
              <a:off x="7672970" y="3300539"/>
              <a:ext cx="249522" cy="573100"/>
            </a:xfrm>
            <a:prstGeom prst="rect">
              <a:avLst/>
            </a:prstGeom>
            <a:solidFill>
              <a:srgbClr val="1CABE2">
                <a:alpha val="100000"/>
              </a:srgbClr>
            </a:solidFill>
          </p:spPr>
          <p:txBody>
            <a:bodyPr/>
            <a:lstStyle/>
            <a:p/>
          </p:txBody>
        </p:sp>
        <p:sp>
          <p:nvSpPr>
            <p:cNvPr id="46" name="rc46"/>
            <p:cNvSpPr/>
            <p:nvPr/>
          </p:nvSpPr>
          <p:spPr>
            <a:xfrm>
              <a:off x="7950217" y="3123665"/>
              <a:ext cx="249522" cy="749974"/>
            </a:xfrm>
            <a:prstGeom prst="rect">
              <a:avLst/>
            </a:prstGeom>
            <a:solidFill>
              <a:srgbClr val="1CABE2">
                <a:alpha val="100000"/>
              </a:srgbClr>
            </a:solidFill>
          </p:spPr>
          <p:txBody>
            <a:bodyPr/>
            <a:lstStyle/>
            <a:p/>
          </p:txBody>
        </p:sp>
        <p:sp>
          <p:nvSpPr>
            <p:cNvPr id="47" name="rc47"/>
            <p:cNvSpPr/>
            <p:nvPr/>
          </p:nvSpPr>
          <p:spPr>
            <a:xfrm>
              <a:off x="1296273" y="2733020"/>
              <a:ext cx="249522" cy="536756"/>
            </a:xfrm>
            <a:prstGeom prst="rect">
              <a:avLst/>
            </a:prstGeom>
            <a:solidFill>
              <a:srgbClr val="B3B3B3">
                <a:alpha val="100000"/>
              </a:srgbClr>
            </a:solidFill>
          </p:spPr>
          <p:txBody>
            <a:bodyPr/>
            <a:lstStyle/>
            <a:p/>
          </p:txBody>
        </p:sp>
        <p:sp>
          <p:nvSpPr>
            <p:cNvPr id="48" name="rc48"/>
            <p:cNvSpPr/>
            <p:nvPr/>
          </p:nvSpPr>
          <p:spPr>
            <a:xfrm>
              <a:off x="1573521" y="2811887"/>
              <a:ext cx="249522" cy="497000"/>
            </a:xfrm>
            <a:prstGeom prst="rect">
              <a:avLst/>
            </a:prstGeom>
            <a:solidFill>
              <a:srgbClr val="B3B3B3">
                <a:alpha val="100000"/>
              </a:srgbClr>
            </a:solidFill>
          </p:spPr>
          <p:txBody>
            <a:bodyPr/>
            <a:lstStyle/>
            <a:p/>
          </p:txBody>
        </p:sp>
        <p:sp>
          <p:nvSpPr>
            <p:cNvPr id="49" name="rc49"/>
            <p:cNvSpPr/>
            <p:nvPr/>
          </p:nvSpPr>
          <p:spPr>
            <a:xfrm>
              <a:off x="1850769" y="2884251"/>
              <a:ext cx="249522" cy="460195"/>
            </a:xfrm>
            <a:prstGeom prst="rect">
              <a:avLst/>
            </a:prstGeom>
            <a:solidFill>
              <a:srgbClr val="B3B3B3">
                <a:alpha val="100000"/>
              </a:srgbClr>
            </a:solidFill>
          </p:spPr>
          <p:txBody>
            <a:bodyPr/>
            <a:lstStyle/>
            <a:p/>
          </p:txBody>
        </p:sp>
        <p:sp>
          <p:nvSpPr>
            <p:cNvPr id="50" name="rc50"/>
            <p:cNvSpPr/>
            <p:nvPr/>
          </p:nvSpPr>
          <p:spPr>
            <a:xfrm>
              <a:off x="2128016" y="2936368"/>
              <a:ext cx="249522" cy="445206"/>
            </a:xfrm>
            <a:prstGeom prst="rect">
              <a:avLst/>
            </a:prstGeom>
            <a:solidFill>
              <a:srgbClr val="B3B3B3">
                <a:alpha val="100000"/>
              </a:srgbClr>
            </a:solidFill>
          </p:spPr>
          <p:txBody>
            <a:bodyPr/>
            <a:lstStyle/>
            <a:p/>
          </p:txBody>
        </p:sp>
        <p:sp>
          <p:nvSpPr>
            <p:cNvPr id="51" name="rc51"/>
            <p:cNvSpPr/>
            <p:nvPr/>
          </p:nvSpPr>
          <p:spPr>
            <a:xfrm>
              <a:off x="2405264" y="3019017"/>
              <a:ext cx="249522" cy="403559"/>
            </a:xfrm>
            <a:prstGeom prst="rect">
              <a:avLst/>
            </a:prstGeom>
            <a:solidFill>
              <a:srgbClr val="B3B3B3">
                <a:alpha val="100000"/>
              </a:srgbClr>
            </a:solidFill>
          </p:spPr>
          <p:txBody>
            <a:bodyPr/>
            <a:lstStyle/>
            <a:p/>
          </p:txBody>
        </p:sp>
        <p:sp>
          <p:nvSpPr>
            <p:cNvPr id="52" name="rc52"/>
            <p:cNvSpPr/>
            <p:nvPr/>
          </p:nvSpPr>
          <p:spPr>
            <a:xfrm>
              <a:off x="2682512" y="3098990"/>
              <a:ext cx="249522" cy="363111"/>
            </a:xfrm>
            <a:prstGeom prst="rect">
              <a:avLst/>
            </a:prstGeom>
            <a:solidFill>
              <a:srgbClr val="B3B3B3">
                <a:alpha val="100000"/>
              </a:srgbClr>
            </a:solidFill>
          </p:spPr>
          <p:txBody>
            <a:bodyPr/>
            <a:lstStyle/>
            <a:p/>
          </p:txBody>
        </p:sp>
        <p:sp>
          <p:nvSpPr>
            <p:cNvPr id="53" name="rc53"/>
            <p:cNvSpPr/>
            <p:nvPr/>
          </p:nvSpPr>
          <p:spPr>
            <a:xfrm>
              <a:off x="2959759" y="3158210"/>
              <a:ext cx="249522" cy="370029"/>
            </a:xfrm>
            <a:prstGeom prst="rect">
              <a:avLst/>
            </a:prstGeom>
            <a:solidFill>
              <a:srgbClr val="B3B3B3">
                <a:alpha val="100000"/>
              </a:srgbClr>
            </a:solidFill>
          </p:spPr>
          <p:txBody>
            <a:bodyPr/>
            <a:lstStyle/>
            <a:p/>
          </p:txBody>
        </p:sp>
        <p:sp>
          <p:nvSpPr>
            <p:cNvPr id="54" name="rc54"/>
            <p:cNvSpPr/>
            <p:nvPr/>
          </p:nvSpPr>
          <p:spPr>
            <a:xfrm>
              <a:off x="3237007" y="3218398"/>
              <a:ext cx="249522" cy="378008"/>
            </a:xfrm>
            <a:prstGeom prst="rect">
              <a:avLst/>
            </a:prstGeom>
            <a:solidFill>
              <a:srgbClr val="B3B3B3">
                <a:alpha val="100000"/>
              </a:srgbClr>
            </a:solidFill>
          </p:spPr>
          <p:txBody>
            <a:bodyPr/>
            <a:lstStyle/>
            <a:p/>
          </p:txBody>
        </p:sp>
        <p:sp>
          <p:nvSpPr>
            <p:cNvPr id="55" name="rc55"/>
            <p:cNvSpPr/>
            <p:nvPr/>
          </p:nvSpPr>
          <p:spPr>
            <a:xfrm>
              <a:off x="3514255" y="3287948"/>
              <a:ext cx="249522" cy="356515"/>
            </a:xfrm>
            <a:prstGeom prst="rect">
              <a:avLst/>
            </a:prstGeom>
            <a:solidFill>
              <a:srgbClr val="B3B3B3">
                <a:alpha val="100000"/>
              </a:srgbClr>
            </a:solidFill>
          </p:spPr>
          <p:txBody>
            <a:bodyPr/>
            <a:lstStyle/>
            <a:p/>
          </p:txBody>
        </p:sp>
        <p:sp>
          <p:nvSpPr>
            <p:cNvPr id="56" name="rc56"/>
            <p:cNvSpPr/>
            <p:nvPr/>
          </p:nvSpPr>
          <p:spPr>
            <a:xfrm>
              <a:off x="3791502" y="3357960"/>
              <a:ext cx="249522" cy="360989"/>
            </a:xfrm>
            <a:prstGeom prst="rect">
              <a:avLst/>
            </a:prstGeom>
            <a:solidFill>
              <a:srgbClr val="B3B3B3">
                <a:alpha val="100000"/>
              </a:srgbClr>
            </a:solidFill>
          </p:spPr>
          <p:txBody>
            <a:bodyPr/>
            <a:lstStyle/>
            <a:p/>
          </p:txBody>
        </p:sp>
        <p:sp>
          <p:nvSpPr>
            <p:cNvPr id="57" name="rc57"/>
            <p:cNvSpPr/>
            <p:nvPr/>
          </p:nvSpPr>
          <p:spPr>
            <a:xfrm>
              <a:off x="4068750" y="3428341"/>
              <a:ext cx="249522" cy="261921"/>
            </a:xfrm>
            <a:prstGeom prst="rect">
              <a:avLst/>
            </a:prstGeom>
            <a:solidFill>
              <a:srgbClr val="B3B3B3">
                <a:alpha val="100000"/>
              </a:srgbClr>
            </a:solidFill>
          </p:spPr>
          <p:txBody>
            <a:bodyPr/>
            <a:lstStyle/>
            <a:p/>
          </p:txBody>
        </p:sp>
        <p:sp>
          <p:nvSpPr>
            <p:cNvPr id="58" name="rc58"/>
            <p:cNvSpPr/>
            <p:nvPr/>
          </p:nvSpPr>
          <p:spPr>
            <a:xfrm>
              <a:off x="4345998" y="3499460"/>
              <a:ext cx="249522" cy="160362"/>
            </a:xfrm>
            <a:prstGeom prst="rect">
              <a:avLst/>
            </a:prstGeom>
            <a:solidFill>
              <a:srgbClr val="B3B3B3">
                <a:alpha val="100000"/>
              </a:srgbClr>
            </a:solidFill>
          </p:spPr>
          <p:txBody>
            <a:bodyPr/>
            <a:lstStyle/>
            <a:p/>
          </p:txBody>
        </p:sp>
        <p:sp>
          <p:nvSpPr>
            <p:cNvPr id="59" name="rc59"/>
            <p:cNvSpPr/>
            <p:nvPr/>
          </p:nvSpPr>
          <p:spPr>
            <a:xfrm>
              <a:off x="4623245" y="3520491"/>
              <a:ext cx="249522" cy="190157"/>
            </a:xfrm>
            <a:prstGeom prst="rect">
              <a:avLst/>
            </a:prstGeom>
            <a:solidFill>
              <a:srgbClr val="B3B3B3">
                <a:alpha val="100000"/>
              </a:srgbClr>
            </a:solidFill>
          </p:spPr>
          <p:txBody>
            <a:bodyPr/>
            <a:lstStyle/>
            <a:p/>
          </p:txBody>
        </p:sp>
        <p:sp>
          <p:nvSpPr>
            <p:cNvPr id="60" name="rc60"/>
            <p:cNvSpPr/>
            <p:nvPr/>
          </p:nvSpPr>
          <p:spPr>
            <a:xfrm>
              <a:off x="4900493" y="3515325"/>
              <a:ext cx="249522" cy="165390"/>
            </a:xfrm>
            <a:prstGeom prst="rect">
              <a:avLst/>
            </a:prstGeom>
            <a:solidFill>
              <a:srgbClr val="B3B3B3">
                <a:alpha val="100000"/>
              </a:srgbClr>
            </a:solidFill>
          </p:spPr>
          <p:txBody>
            <a:bodyPr/>
            <a:lstStyle/>
            <a:p/>
          </p:txBody>
        </p:sp>
        <p:sp>
          <p:nvSpPr>
            <p:cNvPr id="61" name="rc61"/>
            <p:cNvSpPr/>
            <p:nvPr/>
          </p:nvSpPr>
          <p:spPr>
            <a:xfrm>
              <a:off x="5177741" y="3487514"/>
              <a:ext cx="249522" cy="165482"/>
            </a:xfrm>
            <a:prstGeom prst="rect">
              <a:avLst/>
            </a:prstGeom>
            <a:solidFill>
              <a:srgbClr val="B3B3B3">
                <a:alpha val="100000"/>
              </a:srgbClr>
            </a:solidFill>
          </p:spPr>
          <p:txBody>
            <a:bodyPr/>
            <a:lstStyle/>
            <a:p/>
          </p:txBody>
        </p:sp>
        <p:sp>
          <p:nvSpPr>
            <p:cNvPr id="62" name="rc62"/>
            <p:cNvSpPr/>
            <p:nvPr/>
          </p:nvSpPr>
          <p:spPr>
            <a:xfrm>
              <a:off x="5454988" y="3486868"/>
              <a:ext cx="249522" cy="138132"/>
            </a:xfrm>
            <a:prstGeom prst="rect">
              <a:avLst/>
            </a:prstGeom>
            <a:solidFill>
              <a:srgbClr val="B3B3B3">
                <a:alpha val="100000"/>
              </a:srgbClr>
            </a:solidFill>
          </p:spPr>
          <p:txBody>
            <a:bodyPr/>
            <a:lstStyle/>
            <a:p/>
          </p:txBody>
        </p:sp>
        <p:sp>
          <p:nvSpPr>
            <p:cNvPr id="63" name="rc63"/>
            <p:cNvSpPr/>
            <p:nvPr/>
          </p:nvSpPr>
          <p:spPr>
            <a:xfrm>
              <a:off x="5732236" y="3460072"/>
              <a:ext cx="249522" cy="137855"/>
            </a:xfrm>
            <a:prstGeom prst="rect">
              <a:avLst/>
            </a:prstGeom>
            <a:solidFill>
              <a:srgbClr val="B3B3B3">
                <a:alpha val="100000"/>
              </a:srgbClr>
            </a:solidFill>
          </p:spPr>
          <p:txBody>
            <a:bodyPr/>
            <a:lstStyle/>
            <a:p/>
          </p:txBody>
        </p:sp>
        <p:sp>
          <p:nvSpPr>
            <p:cNvPr id="64" name="rc64"/>
            <p:cNvSpPr/>
            <p:nvPr/>
          </p:nvSpPr>
          <p:spPr>
            <a:xfrm>
              <a:off x="6009484" y="3300217"/>
              <a:ext cx="249522" cy="327690"/>
            </a:xfrm>
            <a:prstGeom prst="rect">
              <a:avLst/>
            </a:prstGeom>
            <a:solidFill>
              <a:srgbClr val="B3B3B3">
                <a:alpha val="100000"/>
              </a:srgbClr>
            </a:solidFill>
          </p:spPr>
          <p:txBody>
            <a:bodyPr/>
            <a:lstStyle/>
            <a:p/>
          </p:txBody>
        </p:sp>
        <p:sp>
          <p:nvSpPr>
            <p:cNvPr id="65" name="rc65"/>
            <p:cNvSpPr/>
            <p:nvPr/>
          </p:nvSpPr>
          <p:spPr>
            <a:xfrm>
              <a:off x="6286731" y="3379914"/>
              <a:ext cx="249522" cy="274281"/>
            </a:xfrm>
            <a:prstGeom prst="rect">
              <a:avLst/>
            </a:prstGeom>
            <a:solidFill>
              <a:srgbClr val="B3B3B3">
                <a:alpha val="100000"/>
              </a:srgbClr>
            </a:solidFill>
          </p:spPr>
          <p:txBody>
            <a:bodyPr/>
            <a:lstStyle/>
            <a:p/>
          </p:txBody>
        </p:sp>
        <p:sp>
          <p:nvSpPr>
            <p:cNvPr id="66" name="rc66"/>
            <p:cNvSpPr/>
            <p:nvPr/>
          </p:nvSpPr>
          <p:spPr>
            <a:xfrm>
              <a:off x="6563979" y="3265303"/>
              <a:ext cx="249522" cy="221196"/>
            </a:xfrm>
            <a:prstGeom prst="rect">
              <a:avLst/>
            </a:prstGeom>
            <a:solidFill>
              <a:srgbClr val="B3B3B3">
                <a:alpha val="100000"/>
              </a:srgbClr>
            </a:solidFill>
          </p:spPr>
          <p:txBody>
            <a:bodyPr/>
            <a:lstStyle/>
            <a:p/>
          </p:txBody>
        </p:sp>
        <p:sp>
          <p:nvSpPr>
            <p:cNvPr id="67" name="rc67"/>
            <p:cNvSpPr/>
            <p:nvPr/>
          </p:nvSpPr>
          <p:spPr>
            <a:xfrm>
              <a:off x="6841227" y="3147510"/>
              <a:ext cx="249522" cy="363064"/>
            </a:xfrm>
            <a:prstGeom prst="rect">
              <a:avLst/>
            </a:prstGeom>
            <a:solidFill>
              <a:srgbClr val="B3B3B3">
                <a:alpha val="100000"/>
              </a:srgbClr>
            </a:solidFill>
          </p:spPr>
          <p:txBody>
            <a:bodyPr/>
            <a:lstStyle/>
            <a:p/>
          </p:txBody>
        </p:sp>
        <p:sp>
          <p:nvSpPr>
            <p:cNvPr id="68" name="rc68"/>
            <p:cNvSpPr/>
            <p:nvPr/>
          </p:nvSpPr>
          <p:spPr>
            <a:xfrm>
              <a:off x="7118474" y="2943332"/>
              <a:ext cx="249522" cy="394657"/>
            </a:xfrm>
            <a:prstGeom prst="rect">
              <a:avLst/>
            </a:prstGeom>
            <a:solidFill>
              <a:srgbClr val="B3B3B3">
                <a:alpha val="100000"/>
              </a:srgbClr>
            </a:solidFill>
          </p:spPr>
          <p:txBody>
            <a:bodyPr/>
            <a:lstStyle/>
            <a:p/>
          </p:txBody>
        </p:sp>
        <p:sp>
          <p:nvSpPr>
            <p:cNvPr id="69" name="rc69"/>
            <p:cNvSpPr/>
            <p:nvPr/>
          </p:nvSpPr>
          <p:spPr>
            <a:xfrm>
              <a:off x="7395722" y="3135657"/>
              <a:ext cx="249522" cy="198689"/>
            </a:xfrm>
            <a:prstGeom prst="rect">
              <a:avLst/>
            </a:prstGeom>
            <a:solidFill>
              <a:srgbClr val="B3B3B3">
                <a:alpha val="100000"/>
              </a:srgbClr>
            </a:solidFill>
          </p:spPr>
          <p:txBody>
            <a:bodyPr/>
            <a:lstStyle/>
            <a:p/>
          </p:txBody>
        </p:sp>
        <p:sp>
          <p:nvSpPr>
            <p:cNvPr id="70" name="rc70"/>
            <p:cNvSpPr/>
            <p:nvPr/>
          </p:nvSpPr>
          <p:spPr>
            <a:xfrm>
              <a:off x="7672970" y="3128600"/>
              <a:ext cx="249522" cy="171939"/>
            </a:xfrm>
            <a:prstGeom prst="rect">
              <a:avLst/>
            </a:prstGeom>
            <a:solidFill>
              <a:srgbClr val="B3B3B3">
                <a:alpha val="100000"/>
              </a:srgbClr>
            </a:solidFill>
          </p:spPr>
          <p:txBody>
            <a:bodyPr/>
            <a:lstStyle/>
            <a:p/>
          </p:txBody>
        </p:sp>
        <p:sp>
          <p:nvSpPr>
            <p:cNvPr id="71" name="rc71"/>
            <p:cNvSpPr/>
            <p:nvPr/>
          </p:nvSpPr>
          <p:spPr>
            <a:xfrm>
              <a:off x="7950217" y="2950619"/>
              <a:ext cx="249522" cy="173046"/>
            </a:xfrm>
            <a:prstGeom prst="rect">
              <a:avLst/>
            </a:prstGeom>
            <a:solidFill>
              <a:srgbClr val="B3B3B3">
                <a:alpha val="100000"/>
              </a:srgbClr>
            </a:solidFill>
          </p:spPr>
          <p:txBody>
            <a:bodyPr/>
            <a:lstStyle/>
            <a:p/>
          </p:txBody>
        </p:sp>
        <p:sp>
          <p:nvSpPr>
            <p:cNvPr id="72" name="pl72"/>
            <p:cNvSpPr/>
            <p:nvPr/>
          </p:nvSpPr>
          <p:spPr>
            <a:xfrm>
              <a:off x="1421035" y="1193183"/>
              <a:ext cx="6653943" cy="598825"/>
            </a:xfrm>
            <a:custGeom>
              <a:avLst/>
              <a:pathLst>
                <a:path w="6653943" h="598825">
                  <a:moveTo>
                    <a:pt x="0" y="598825"/>
                  </a:moveTo>
                  <a:lnTo>
                    <a:pt x="277247" y="541794"/>
                  </a:lnTo>
                  <a:lnTo>
                    <a:pt x="554495" y="484763"/>
                  </a:lnTo>
                  <a:lnTo>
                    <a:pt x="831742" y="427732"/>
                  </a:lnTo>
                  <a:lnTo>
                    <a:pt x="1108990" y="370701"/>
                  </a:lnTo>
                  <a:lnTo>
                    <a:pt x="1386238" y="313670"/>
                  </a:lnTo>
                  <a:lnTo>
                    <a:pt x="1663485" y="228123"/>
                  </a:lnTo>
                  <a:lnTo>
                    <a:pt x="1940733" y="142577"/>
                  </a:lnTo>
                  <a:lnTo>
                    <a:pt x="2217981" y="85546"/>
                  </a:lnTo>
                  <a:lnTo>
                    <a:pt x="2495228" y="0"/>
                  </a:lnTo>
                  <a:lnTo>
                    <a:pt x="2772476" y="28515"/>
                  </a:lnTo>
                  <a:lnTo>
                    <a:pt x="3049724" y="57030"/>
                  </a:lnTo>
                  <a:lnTo>
                    <a:pt x="3326971" y="0"/>
                  </a:lnTo>
                  <a:lnTo>
                    <a:pt x="3604219" y="28515"/>
                  </a:lnTo>
                  <a:lnTo>
                    <a:pt x="3881467" y="57030"/>
                  </a:lnTo>
                  <a:lnTo>
                    <a:pt x="4158714" y="85546"/>
                  </a:lnTo>
                  <a:lnTo>
                    <a:pt x="4435962" y="114061"/>
                  </a:lnTo>
                  <a:lnTo>
                    <a:pt x="4713210" y="85546"/>
                  </a:lnTo>
                  <a:lnTo>
                    <a:pt x="4990457" y="57030"/>
                  </a:lnTo>
                  <a:lnTo>
                    <a:pt x="5267705" y="228123"/>
                  </a:lnTo>
                  <a:lnTo>
                    <a:pt x="5544953" y="199608"/>
                  </a:lnTo>
                  <a:lnTo>
                    <a:pt x="5822200" y="370701"/>
                  </a:lnTo>
                  <a:lnTo>
                    <a:pt x="6099448" y="370701"/>
                  </a:lnTo>
                  <a:lnTo>
                    <a:pt x="6376696" y="399216"/>
                  </a:lnTo>
                  <a:lnTo>
                    <a:pt x="6653943" y="570309"/>
                  </a:lnTo>
                </a:path>
              </a:pathLst>
            </a:custGeom>
            <a:ln w="27101" cap="flat">
              <a:solidFill>
                <a:srgbClr val="0058AB">
                  <a:alpha val="50196"/>
                </a:srgbClr>
              </a:solidFill>
              <a:prstDash val="solid"/>
              <a:round/>
            </a:ln>
          </p:spPr>
          <p:txBody>
            <a:bodyPr/>
            <a:lstStyle/>
            <a:p/>
          </p:txBody>
        </p:sp>
        <p:sp>
          <p:nvSpPr>
            <p:cNvPr id="73" name="pl73"/>
            <p:cNvSpPr/>
            <p:nvPr/>
          </p:nvSpPr>
          <p:spPr>
            <a:xfrm>
              <a:off x="1421035" y="1392792"/>
              <a:ext cx="6653943" cy="1083588"/>
            </a:xfrm>
            <a:custGeom>
              <a:avLst/>
              <a:pathLst>
                <a:path w="6653943" h="1083588">
                  <a:moveTo>
                    <a:pt x="0" y="1083588"/>
                  </a:moveTo>
                  <a:lnTo>
                    <a:pt x="277247" y="969526"/>
                  </a:lnTo>
                  <a:lnTo>
                    <a:pt x="554495" y="855464"/>
                  </a:lnTo>
                  <a:lnTo>
                    <a:pt x="831742" y="769918"/>
                  </a:lnTo>
                  <a:lnTo>
                    <a:pt x="1108990" y="655856"/>
                  </a:lnTo>
                  <a:lnTo>
                    <a:pt x="1386238" y="541794"/>
                  </a:lnTo>
                  <a:lnTo>
                    <a:pt x="1663485" y="456247"/>
                  </a:lnTo>
                  <a:lnTo>
                    <a:pt x="1940733" y="370701"/>
                  </a:lnTo>
                  <a:lnTo>
                    <a:pt x="2217981" y="285154"/>
                  </a:lnTo>
                  <a:lnTo>
                    <a:pt x="2495228" y="199608"/>
                  </a:lnTo>
                  <a:lnTo>
                    <a:pt x="2772476" y="114061"/>
                  </a:lnTo>
                  <a:lnTo>
                    <a:pt x="3049724" y="28515"/>
                  </a:lnTo>
                  <a:lnTo>
                    <a:pt x="3326971" y="0"/>
                  </a:lnTo>
                  <a:lnTo>
                    <a:pt x="3604219" y="0"/>
                  </a:lnTo>
                  <a:lnTo>
                    <a:pt x="3881467" y="28515"/>
                  </a:lnTo>
                  <a:lnTo>
                    <a:pt x="4158714" y="28515"/>
                  </a:lnTo>
                  <a:lnTo>
                    <a:pt x="4435962" y="57030"/>
                  </a:lnTo>
                  <a:lnTo>
                    <a:pt x="4713210" y="228123"/>
                  </a:lnTo>
                  <a:lnTo>
                    <a:pt x="4990457" y="142577"/>
                  </a:lnTo>
                  <a:lnTo>
                    <a:pt x="5267705" y="256639"/>
                  </a:lnTo>
                  <a:lnTo>
                    <a:pt x="5544953" y="370701"/>
                  </a:lnTo>
                  <a:lnTo>
                    <a:pt x="5822200" y="570309"/>
                  </a:lnTo>
                  <a:lnTo>
                    <a:pt x="6099448" y="370701"/>
                  </a:lnTo>
                  <a:lnTo>
                    <a:pt x="6376696" y="370701"/>
                  </a:lnTo>
                  <a:lnTo>
                    <a:pt x="6653943" y="541794"/>
                  </a:lnTo>
                </a:path>
              </a:pathLst>
            </a:custGeom>
            <a:ln w="27101" cap="flat">
              <a:solidFill>
                <a:srgbClr val="333333">
                  <a:alpha val="50196"/>
                </a:srgbClr>
              </a:solidFill>
              <a:prstDash val="solid"/>
              <a:round/>
            </a:ln>
          </p:spPr>
          <p:txBody>
            <a:bodyPr/>
            <a:lstStyle/>
            <a:p/>
          </p:txBody>
        </p:sp>
        <p:sp>
          <p:nvSpPr>
            <p:cNvPr id="74" name="tx74"/>
            <p:cNvSpPr/>
            <p:nvPr/>
          </p:nvSpPr>
          <p:spPr>
            <a:xfrm>
              <a:off x="6628451"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6905698"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7182946"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7460194"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7737441"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8014689"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628451"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1" name="tx81"/>
            <p:cNvSpPr/>
            <p:nvPr/>
          </p:nvSpPr>
          <p:spPr>
            <a:xfrm>
              <a:off x="6905698"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2" name="tx82"/>
            <p:cNvSpPr/>
            <p:nvPr/>
          </p:nvSpPr>
          <p:spPr>
            <a:xfrm>
              <a:off x="7182946"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7460194"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4" name="tx84"/>
            <p:cNvSpPr/>
            <p:nvPr/>
          </p:nvSpPr>
          <p:spPr>
            <a:xfrm>
              <a:off x="7737441"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5" name="tx85"/>
            <p:cNvSpPr/>
            <p:nvPr/>
          </p:nvSpPr>
          <p:spPr>
            <a:xfrm>
              <a:off x="8014689"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6" name="tx86"/>
            <p:cNvSpPr/>
            <p:nvPr/>
          </p:nvSpPr>
          <p:spPr>
            <a:xfrm>
              <a:off x="1315541" y="35312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87" name="tx87"/>
            <p:cNvSpPr/>
            <p:nvPr/>
          </p:nvSpPr>
          <p:spPr>
            <a:xfrm>
              <a:off x="2731924" y="36274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8" name="tx88"/>
            <p:cNvSpPr/>
            <p:nvPr/>
          </p:nvSpPr>
          <p:spPr>
            <a:xfrm>
              <a:off x="4163367" y="37431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9" name="tx89"/>
            <p:cNvSpPr/>
            <p:nvPr/>
          </p:nvSpPr>
          <p:spPr>
            <a:xfrm>
              <a:off x="5504401" y="370919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0" name="tx90"/>
            <p:cNvSpPr/>
            <p:nvPr/>
          </p:nvSpPr>
          <p:spPr>
            <a:xfrm>
              <a:off x="6613391" y="36396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1" name="tx91"/>
            <p:cNvSpPr/>
            <p:nvPr/>
          </p:nvSpPr>
          <p:spPr>
            <a:xfrm>
              <a:off x="6890639" y="36516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92" name="tx92"/>
            <p:cNvSpPr/>
            <p:nvPr/>
          </p:nvSpPr>
          <p:spPr>
            <a:xfrm>
              <a:off x="7137742" y="35653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3" name="tx93"/>
            <p:cNvSpPr/>
            <p:nvPr/>
          </p:nvSpPr>
          <p:spPr>
            <a:xfrm>
              <a:off x="7414990" y="356487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4" name="tx94"/>
            <p:cNvSpPr/>
            <p:nvPr/>
          </p:nvSpPr>
          <p:spPr>
            <a:xfrm>
              <a:off x="7692237" y="354797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5" name="tx95"/>
            <p:cNvSpPr/>
            <p:nvPr/>
          </p:nvSpPr>
          <p:spPr>
            <a:xfrm>
              <a:off x="7969485" y="34581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6" name="tx96"/>
            <p:cNvSpPr/>
            <p:nvPr/>
          </p:nvSpPr>
          <p:spPr>
            <a:xfrm>
              <a:off x="1315541" y="29609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7" name="tx97"/>
            <p:cNvSpPr/>
            <p:nvPr/>
          </p:nvSpPr>
          <p:spPr>
            <a:xfrm>
              <a:off x="2731924" y="32401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98" name="tx98"/>
            <p:cNvSpPr/>
            <p:nvPr/>
          </p:nvSpPr>
          <p:spPr>
            <a:xfrm>
              <a:off x="4118163" y="35201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9" name="tx99"/>
            <p:cNvSpPr/>
            <p:nvPr/>
          </p:nvSpPr>
          <p:spPr>
            <a:xfrm>
              <a:off x="5549605" y="351544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0" name="tx100"/>
            <p:cNvSpPr/>
            <p:nvPr/>
          </p:nvSpPr>
          <p:spPr>
            <a:xfrm>
              <a:off x="6613391" y="33354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1" name="tx101"/>
            <p:cNvSpPr/>
            <p:nvPr/>
          </p:nvSpPr>
          <p:spPr>
            <a:xfrm>
              <a:off x="6890639" y="32886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2" name="tx102"/>
            <p:cNvSpPr/>
            <p:nvPr/>
          </p:nvSpPr>
          <p:spPr>
            <a:xfrm>
              <a:off x="7167887" y="3100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3" name="tx103"/>
            <p:cNvSpPr/>
            <p:nvPr/>
          </p:nvSpPr>
          <p:spPr>
            <a:xfrm>
              <a:off x="7445134" y="31945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4" name="tx104"/>
            <p:cNvSpPr/>
            <p:nvPr/>
          </p:nvSpPr>
          <p:spPr>
            <a:xfrm>
              <a:off x="7722382" y="31740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5" name="tx105"/>
            <p:cNvSpPr/>
            <p:nvPr/>
          </p:nvSpPr>
          <p:spPr>
            <a:xfrm>
              <a:off x="7999630" y="29966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1315541" y="26163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07" name="tx107"/>
            <p:cNvSpPr/>
            <p:nvPr/>
          </p:nvSpPr>
          <p:spPr>
            <a:xfrm>
              <a:off x="2701779" y="29809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08" name="tx108"/>
            <p:cNvSpPr/>
            <p:nvPr/>
          </p:nvSpPr>
          <p:spPr>
            <a:xfrm>
              <a:off x="4118163" y="33103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9" name="tx109"/>
            <p:cNvSpPr/>
            <p:nvPr/>
          </p:nvSpPr>
          <p:spPr>
            <a:xfrm>
              <a:off x="5504401" y="33688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0" name="tx110"/>
            <p:cNvSpPr/>
            <p:nvPr/>
          </p:nvSpPr>
          <p:spPr>
            <a:xfrm>
              <a:off x="6583247" y="31472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1" name="tx111"/>
            <p:cNvSpPr/>
            <p:nvPr/>
          </p:nvSpPr>
          <p:spPr>
            <a:xfrm>
              <a:off x="6860494" y="30294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12" name="tx112"/>
            <p:cNvSpPr/>
            <p:nvPr/>
          </p:nvSpPr>
          <p:spPr>
            <a:xfrm>
              <a:off x="7137742" y="28252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a:t>
              </a:r>
            </a:p>
          </p:txBody>
        </p:sp>
        <p:sp>
          <p:nvSpPr>
            <p:cNvPr id="113" name="tx113"/>
            <p:cNvSpPr/>
            <p:nvPr/>
          </p:nvSpPr>
          <p:spPr>
            <a:xfrm>
              <a:off x="7460194" y="30176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4" name="tx114"/>
            <p:cNvSpPr/>
            <p:nvPr/>
          </p:nvSpPr>
          <p:spPr>
            <a:xfrm>
              <a:off x="7692237" y="30105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15" name="tx115"/>
            <p:cNvSpPr/>
            <p:nvPr/>
          </p:nvSpPr>
          <p:spPr>
            <a:xfrm>
              <a:off x="8014689" y="2832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6" name="tx11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39902" y="28991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9766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9" name="tx119"/>
            <p:cNvSpPr/>
            <p:nvPr/>
          </p:nvSpPr>
          <p:spPr>
            <a:xfrm>
              <a:off x="639902" y="10542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902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Guinea-Bissau, 2000-2024</a:t>
              </a:r>
            </a:p>
          </p:txBody>
        </p:sp>
        <p:sp>
          <p:nvSpPr>
            <p:cNvPr id="146" name="pl146"/>
            <p:cNvSpPr/>
            <p:nvPr/>
          </p:nvSpPr>
          <p:spPr>
            <a:xfrm>
              <a:off x="21586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833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6081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3328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210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74576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4705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1952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50800"/>
              <a:ext cx="2895502" cy="164676"/>
            </a:xfrm>
            <a:prstGeom prst="rect">
              <a:avLst/>
            </a:prstGeom>
            <a:solidFill>
              <a:srgbClr val="1CABE2">
                <a:alpha val="100000"/>
              </a:srgbClr>
            </a:solidFill>
          </p:spPr>
          <p:txBody>
            <a:bodyPr/>
            <a:lstStyle/>
            <a:p/>
          </p:txBody>
        </p:sp>
        <p:sp>
          <p:nvSpPr>
            <p:cNvPr id="159" name="rc159"/>
            <p:cNvSpPr/>
            <p:nvPr/>
          </p:nvSpPr>
          <p:spPr>
            <a:xfrm>
              <a:off x="1296273" y="5444954"/>
              <a:ext cx="4286337" cy="164676"/>
            </a:xfrm>
            <a:prstGeom prst="rect">
              <a:avLst/>
            </a:prstGeom>
            <a:solidFill>
              <a:srgbClr val="1CABE2">
                <a:alpha val="100000"/>
              </a:srgbClr>
            </a:solidFill>
          </p:spPr>
          <p:txBody>
            <a:bodyPr/>
            <a:lstStyle/>
            <a:p/>
          </p:txBody>
        </p:sp>
        <p:sp>
          <p:nvSpPr>
            <p:cNvPr id="160" name="rc160"/>
            <p:cNvSpPr/>
            <p:nvPr/>
          </p:nvSpPr>
          <p:spPr>
            <a:xfrm>
              <a:off x="1296273" y="5239108"/>
              <a:ext cx="5609217" cy="164676"/>
            </a:xfrm>
            <a:prstGeom prst="rect">
              <a:avLst/>
            </a:prstGeom>
            <a:solidFill>
              <a:srgbClr val="1CABE2">
                <a:alpha val="100000"/>
              </a:srgbClr>
            </a:solidFill>
          </p:spPr>
          <p:txBody>
            <a:bodyPr/>
            <a:lstStyle/>
            <a:p/>
          </p:txBody>
        </p:sp>
        <p:sp>
          <p:nvSpPr>
            <p:cNvPr id="161" name="rc161"/>
            <p:cNvSpPr/>
            <p:nvPr/>
          </p:nvSpPr>
          <p:spPr>
            <a:xfrm>
              <a:off x="4191776" y="5650800"/>
              <a:ext cx="1654375" cy="164676"/>
            </a:xfrm>
            <a:prstGeom prst="rect">
              <a:avLst/>
            </a:prstGeom>
            <a:solidFill>
              <a:srgbClr val="B3B3B3">
                <a:alpha val="100000"/>
              </a:srgbClr>
            </a:solidFill>
          </p:spPr>
          <p:txBody>
            <a:bodyPr/>
            <a:lstStyle/>
            <a:p/>
          </p:txBody>
        </p:sp>
        <p:sp>
          <p:nvSpPr>
            <p:cNvPr id="162" name="rc162"/>
            <p:cNvSpPr/>
            <p:nvPr/>
          </p:nvSpPr>
          <p:spPr>
            <a:xfrm>
              <a:off x="5582611" y="5444954"/>
              <a:ext cx="1285970" cy="164676"/>
            </a:xfrm>
            <a:prstGeom prst="rect">
              <a:avLst/>
            </a:prstGeom>
            <a:solidFill>
              <a:srgbClr val="B3B3B3">
                <a:alpha val="100000"/>
              </a:srgbClr>
            </a:solidFill>
          </p:spPr>
          <p:txBody>
            <a:bodyPr/>
            <a:lstStyle/>
            <a:p/>
          </p:txBody>
        </p:sp>
        <p:sp>
          <p:nvSpPr>
            <p:cNvPr id="163" name="rc163"/>
            <p:cNvSpPr/>
            <p:nvPr/>
          </p:nvSpPr>
          <p:spPr>
            <a:xfrm>
              <a:off x="6905491" y="5239108"/>
              <a:ext cx="1294249" cy="164676"/>
            </a:xfrm>
            <a:prstGeom prst="rect">
              <a:avLst/>
            </a:prstGeom>
            <a:solidFill>
              <a:srgbClr val="B3B3B3">
                <a:alpha val="100000"/>
              </a:srgbClr>
            </a:solidFill>
          </p:spPr>
          <p:txBody>
            <a:bodyPr/>
            <a:lstStyle/>
            <a:p/>
          </p:txBody>
        </p:sp>
        <p:sp>
          <p:nvSpPr>
            <p:cNvPr id="164" name="tx164"/>
            <p:cNvSpPr/>
            <p:nvPr/>
          </p:nvSpPr>
          <p:spPr>
            <a:xfrm>
              <a:off x="5958679"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a:t>
              </a:r>
            </a:p>
          </p:txBody>
        </p:sp>
        <p:sp>
          <p:nvSpPr>
            <p:cNvPr id="165" name="tx165"/>
            <p:cNvSpPr/>
            <p:nvPr/>
          </p:nvSpPr>
          <p:spPr>
            <a:xfrm>
              <a:off x="698110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66" name="tx166"/>
            <p:cNvSpPr/>
            <p:nvPr/>
          </p:nvSpPr>
          <p:spPr>
            <a:xfrm>
              <a:off x="8264049"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67" name="tx167"/>
            <p:cNvSpPr/>
            <p:nvPr/>
          </p:nvSpPr>
          <p:spPr>
            <a:xfrm>
              <a:off x="266365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68" name="tx168"/>
            <p:cNvSpPr/>
            <p:nvPr/>
          </p:nvSpPr>
          <p:spPr>
            <a:xfrm>
              <a:off x="3326916"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a:t>
              </a:r>
            </a:p>
          </p:txBody>
        </p:sp>
        <p:sp>
          <p:nvSpPr>
            <p:cNvPr id="169" name="tx169"/>
            <p:cNvSpPr/>
            <p:nvPr/>
          </p:nvSpPr>
          <p:spPr>
            <a:xfrm>
              <a:off x="3988356"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16.3</a:t>
              </a:r>
            </a:p>
          </p:txBody>
        </p:sp>
        <p:sp>
          <p:nvSpPr>
            <p:cNvPr id="170" name="tx170"/>
            <p:cNvSpPr/>
            <p:nvPr/>
          </p:nvSpPr>
          <p:spPr>
            <a:xfrm>
              <a:off x="493859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71" name="tx171"/>
            <p:cNvSpPr/>
            <p:nvPr/>
          </p:nvSpPr>
          <p:spPr>
            <a:xfrm>
              <a:off x="614522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72" name="tx172"/>
            <p:cNvSpPr/>
            <p:nvPr/>
          </p:nvSpPr>
          <p:spPr>
            <a:xfrm>
              <a:off x="7472243"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73" name="tx17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935582"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8" name="tx178"/>
            <p:cNvSpPr/>
            <p:nvPr/>
          </p:nvSpPr>
          <p:spPr>
            <a:xfrm>
              <a:off x="462148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634622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0" name="tx180"/>
            <p:cNvSpPr/>
            <p:nvPr/>
          </p:nvSpPr>
          <p:spPr>
            <a:xfrm>
              <a:off x="807097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Guinea-Bissau.
In 2024, DTP1 coverage in Guinea-Bissau declined at 74%. The number of children missing out on any DTP vaccination (zero-dose children) increased from 12,000 in 2023 to 16,000 in 2024.
DTP3 coverage declined at 68% in 2024, leaving 20,000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599975"/>
            </a:xfrm>
            <a:custGeom>
              <a:avLst/>
              <a:pathLst>
                <a:path w="3397293" h="599975">
                  <a:moveTo>
                    <a:pt x="0" y="599975"/>
                  </a:moveTo>
                  <a:lnTo>
                    <a:pt x="141553" y="542834"/>
                  </a:lnTo>
                  <a:lnTo>
                    <a:pt x="283107" y="485694"/>
                  </a:lnTo>
                  <a:lnTo>
                    <a:pt x="424661" y="428553"/>
                  </a:lnTo>
                  <a:lnTo>
                    <a:pt x="566215" y="371413"/>
                  </a:lnTo>
                  <a:lnTo>
                    <a:pt x="707769" y="314272"/>
                  </a:lnTo>
                  <a:lnTo>
                    <a:pt x="849323" y="228562"/>
                  </a:lnTo>
                  <a:lnTo>
                    <a:pt x="990877" y="142851"/>
                  </a:lnTo>
                  <a:lnTo>
                    <a:pt x="1132431" y="85710"/>
                  </a:lnTo>
                  <a:lnTo>
                    <a:pt x="1273984" y="0"/>
                  </a:lnTo>
                  <a:lnTo>
                    <a:pt x="1415538" y="28570"/>
                  </a:lnTo>
                  <a:lnTo>
                    <a:pt x="1557092" y="57140"/>
                  </a:lnTo>
                  <a:lnTo>
                    <a:pt x="1698646" y="0"/>
                  </a:lnTo>
                  <a:lnTo>
                    <a:pt x="1840200" y="28570"/>
                  </a:lnTo>
                  <a:lnTo>
                    <a:pt x="1981754" y="57140"/>
                  </a:lnTo>
                  <a:lnTo>
                    <a:pt x="2123308" y="85710"/>
                  </a:lnTo>
                  <a:lnTo>
                    <a:pt x="2264862" y="114281"/>
                  </a:lnTo>
                  <a:lnTo>
                    <a:pt x="2406416" y="85710"/>
                  </a:lnTo>
                  <a:lnTo>
                    <a:pt x="2547969" y="57140"/>
                  </a:lnTo>
                  <a:lnTo>
                    <a:pt x="2689523" y="228562"/>
                  </a:lnTo>
                  <a:lnTo>
                    <a:pt x="2831077" y="199991"/>
                  </a:lnTo>
                  <a:lnTo>
                    <a:pt x="2972631" y="371413"/>
                  </a:lnTo>
                  <a:lnTo>
                    <a:pt x="3114185" y="371413"/>
                  </a:lnTo>
                  <a:lnTo>
                    <a:pt x="3255739" y="399983"/>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599975"/>
            </a:xfrm>
            <a:custGeom>
              <a:avLst/>
              <a:pathLst>
                <a:path w="3397293" h="599975">
                  <a:moveTo>
                    <a:pt x="0" y="599975"/>
                  </a:moveTo>
                  <a:lnTo>
                    <a:pt x="141553" y="542834"/>
                  </a:lnTo>
                  <a:lnTo>
                    <a:pt x="283107" y="485694"/>
                  </a:lnTo>
                  <a:lnTo>
                    <a:pt x="424661" y="428553"/>
                  </a:lnTo>
                  <a:lnTo>
                    <a:pt x="566215" y="371413"/>
                  </a:lnTo>
                  <a:lnTo>
                    <a:pt x="707769" y="314272"/>
                  </a:lnTo>
                  <a:lnTo>
                    <a:pt x="849323" y="228562"/>
                  </a:lnTo>
                  <a:lnTo>
                    <a:pt x="990877" y="142851"/>
                  </a:lnTo>
                  <a:lnTo>
                    <a:pt x="1132431" y="85710"/>
                  </a:lnTo>
                  <a:lnTo>
                    <a:pt x="1273984" y="0"/>
                  </a:lnTo>
                  <a:lnTo>
                    <a:pt x="1415538" y="28570"/>
                  </a:lnTo>
                  <a:lnTo>
                    <a:pt x="1557092" y="57140"/>
                  </a:lnTo>
                  <a:lnTo>
                    <a:pt x="1698646" y="0"/>
                  </a:lnTo>
                  <a:lnTo>
                    <a:pt x="1840200" y="28570"/>
                  </a:lnTo>
                  <a:lnTo>
                    <a:pt x="1981754" y="57140"/>
                  </a:lnTo>
                  <a:lnTo>
                    <a:pt x="2123308" y="85710"/>
                  </a:lnTo>
                  <a:lnTo>
                    <a:pt x="2264862" y="114281"/>
                  </a:lnTo>
                  <a:lnTo>
                    <a:pt x="2406416" y="85710"/>
                  </a:lnTo>
                  <a:lnTo>
                    <a:pt x="2547969" y="57140"/>
                  </a:lnTo>
                  <a:lnTo>
                    <a:pt x="2689523" y="228562"/>
                  </a:lnTo>
                  <a:lnTo>
                    <a:pt x="2831077" y="199991"/>
                  </a:lnTo>
                  <a:lnTo>
                    <a:pt x="2972631" y="371413"/>
                  </a:lnTo>
                  <a:lnTo>
                    <a:pt x="3114185" y="371413"/>
                  </a:lnTo>
                  <a:lnTo>
                    <a:pt x="3255739" y="399983"/>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599975"/>
            </a:xfrm>
            <a:custGeom>
              <a:avLst/>
              <a:pathLst>
                <a:path w="3397293" h="599975">
                  <a:moveTo>
                    <a:pt x="0" y="599975"/>
                  </a:moveTo>
                  <a:lnTo>
                    <a:pt x="141553" y="542834"/>
                  </a:lnTo>
                  <a:lnTo>
                    <a:pt x="283107" y="485694"/>
                  </a:lnTo>
                  <a:lnTo>
                    <a:pt x="424661" y="428553"/>
                  </a:lnTo>
                  <a:lnTo>
                    <a:pt x="566215" y="371413"/>
                  </a:lnTo>
                  <a:lnTo>
                    <a:pt x="707769" y="314272"/>
                  </a:lnTo>
                  <a:lnTo>
                    <a:pt x="849323" y="228562"/>
                  </a:lnTo>
                  <a:lnTo>
                    <a:pt x="990877" y="142851"/>
                  </a:lnTo>
                  <a:lnTo>
                    <a:pt x="1132431" y="85710"/>
                  </a:lnTo>
                  <a:lnTo>
                    <a:pt x="1273984" y="0"/>
                  </a:lnTo>
                  <a:lnTo>
                    <a:pt x="1415538" y="28570"/>
                  </a:lnTo>
                  <a:lnTo>
                    <a:pt x="1557092" y="57140"/>
                  </a:lnTo>
                  <a:lnTo>
                    <a:pt x="1698646" y="0"/>
                  </a:lnTo>
                  <a:lnTo>
                    <a:pt x="1840200" y="28570"/>
                  </a:lnTo>
                  <a:lnTo>
                    <a:pt x="1981754" y="57140"/>
                  </a:lnTo>
                  <a:lnTo>
                    <a:pt x="2123308" y="85710"/>
                  </a:lnTo>
                  <a:lnTo>
                    <a:pt x="2264862" y="114281"/>
                  </a:lnTo>
                  <a:lnTo>
                    <a:pt x="2406416" y="85710"/>
                  </a:lnTo>
                  <a:lnTo>
                    <a:pt x="2547969" y="57140"/>
                  </a:lnTo>
                  <a:lnTo>
                    <a:pt x="2689523" y="228562"/>
                  </a:lnTo>
                  <a:lnTo>
                    <a:pt x="2831077" y="199991"/>
                  </a:lnTo>
                  <a:lnTo>
                    <a:pt x="2972631" y="371413"/>
                  </a:lnTo>
                  <a:lnTo>
                    <a:pt x="3114185" y="371413"/>
                  </a:lnTo>
                  <a:lnTo>
                    <a:pt x="3255739" y="399983"/>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49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49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98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023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2034" y="4830005"/>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0" name="tx60"/>
            <p:cNvSpPr/>
            <p:nvPr/>
          </p:nvSpPr>
          <p:spPr>
            <a:xfrm>
              <a:off x="30069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942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1302" y="471005"/>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Guinea-Bissau, 2000-2024</a:t>
              </a:r>
            </a:p>
          </p:txBody>
        </p:sp>
        <p:sp>
          <p:nvSpPr>
            <p:cNvPr id="63" name="pl63"/>
            <p:cNvSpPr/>
            <p:nvPr/>
          </p:nvSpPr>
          <p:spPr>
            <a:xfrm>
              <a:off x="5267799" y="40118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802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85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168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85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46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43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827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510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19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97361"/>
              <a:ext cx="3397293" cy="1536522"/>
            </a:xfrm>
            <a:custGeom>
              <a:avLst/>
              <a:pathLst>
                <a:path w="3397293" h="1536522">
                  <a:moveTo>
                    <a:pt x="0" y="1536522"/>
                  </a:moveTo>
                  <a:lnTo>
                    <a:pt x="141553" y="1390186"/>
                  </a:lnTo>
                  <a:lnTo>
                    <a:pt x="283107" y="1243851"/>
                  </a:lnTo>
                  <a:lnTo>
                    <a:pt x="424661" y="1097515"/>
                  </a:lnTo>
                  <a:lnTo>
                    <a:pt x="566215" y="951180"/>
                  </a:lnTo>
                  <a:lnTo>
                    <a:pt x="707769" y="804844"/>
                  </a:lnTo>
                  <a:lnTo>
                    <a:pt x="849323" y="585341"/>
                  </a:lnTo>
                  <a:lnTo>
                    <a:pt x="990877" y="365838"/>
                  </a:lnTo>
                  <a:lnTo>
                    <a:pt x="1132431" y="219503"/>
                  </a:lnTo>
                  <a:lnTo>
                    <a:pt x="1273984" y="0"/>
                  </a:lnTo>
                  <a:lnTo>
                    <a:pt x="1415538" y="73167"/>
                  </a:lnTo>
                  <a:lnTo>
                    <a:pt x="1557092" y="146335"/>
                  </a:lnTo>
                  <a:lnTo>
                    <a:pt x="1698646" y="0"/>
                  </a:lnTo>
                  <a:lnTo>
                    <a:pt x="1840200" y="73167"/>
                  </a:lnTo>
                  <a:lnTo>
                    <a:pt x="1981754" y="146335"/>
                  </a:lnTo>
                  <a:lnTo>
                    <a:pt x="2123308" y="219503"/>
                  </a:lnTo>
                  <a:lnTo>
                    <a:pt x="2264862" y="292670"/>
                  </a:lnTo>
                  <a:lnTo>
                    <a:pt x="2406416" y="219503"/>
                  </a:lnTo>
                  <a:lnTo>
                    <a:pt x="2547969" y="146335"/>
                  </a:lnTo>
                  <a:lnTo>
                    <a:pt x="2689523" y="585341"/>
                  </a:lnTo>
                  <a:lnTo>
                    <a:pt x="2831077" y="512174"/>
                  </a:lnTo>
                  <a:lnTo>
                    <a:pt x="2972631" y="951180"/>
                  </a:lnTo>
                  <a:lnTo>
                    <a:pt x="3114185" y="951180"/>
                  </a:lnTo>
                  <a:lnTo>
                    <a:pt x="3255739" y="1024348"/>
                  </a:lnTo>
                  <a:lnTo>
                    <a:pt x="3397293" y="146335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82703"/>
              <a:ext cx="3397293" cy="585341"/>
            </a:xfrm>
            <a:custGeom>
              <a:avLst/>
              <a:pathLst>
                <a:path w="3397293" h="585341">
                  <a:moveTo>
                    <a:pt x="0" y="585341"/>
                  </a:moveTo>
                  <a:lnTo>
                    <a:pt x="141553" y="512174"/>
                  </a:lnTo>
                  <a:lnTo>
                    <a:pt x="283107" y="512174"/>
                  </a:lnTo>
                  <a:lnTo>
                    <a:pt x="424661" y="439006"/>
                  </a:lnTo>
                  <a:lnTo>
                    <a:pt x="566215" y="365838"/>
                  </a:lnTo>
                  <a:lnTo>
                    <a:pt x="707769" y="292670"/>
                  </a:lnTo>
                  <a:lnTo>
                    <a:pt x="849323" y="219503"/>
                  </a:lnTo>
                  <a:lnTo>
                    <a:pt x="990877" y="219503"/>
                  </a:lnTo>
                  <a:lnTo>
                    <a:pt x="1132431" y="146335"/>
                  </a:lnTo>
                  <a:lnTo>
                    <a:pt x="1273984" y="73167"/>
                  </a:lnTo>
                  <a:lnTo>
                    <a:pt x="1415538" y="73167"/>
                  </a:lnTo>
                  <a:lnTo>
                    <a:pt x="1557092" y="73167"/>
                  </a:lnTo>
                  <a:lnTo>
                    <a:pt x="1698646" y="73167"/>
                  </a:lnTo>
                  <a:lnTo>
                    <a:pt x="1840200" y="73167"/>
                  </a:lnTo>
                  <a:lnTo>
                    <a:pt x="1981754" y="73167"/>
                  </a:lnTo>
                  <a:lnTo>
                    <a:pt x="2123308" y="73167"/>
                  </a:lnTo>
                  <a:lnTo>
                    <a:pt x="2264862" y="0"/>
                  </a:lnTo>
                  <a:lnTo>
                    <a:pt x="2406416" y="0"/>
                  </a:lnTo>
                  <a:lnTo>
                    <a:pt x="2547969" y="0"/>
                  </a:lnTo>
                  <a:lnTo>
                    <a:pt x="2689523" y="0"/>
                  </a:lnTo>
                  <a:lnTo>
                    <a:pt x="2831077" y="146335"/>
                  </a:lnTo>
                  <a:lnTo>
                    <a:pt x="2972631" y="219503"/>
                  </a:lnTo>
                  <a:lnTo>
                    <a:pt x="3114185" y="73167"/>
                  </a:lnTo>
                  <a:lnTo>
                    <a:pt x="3255739" y="73167"/>
                  </a:lnTo>
                  <a:lnTo>
                    <a:pt x="3397293" y="7316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09535"/>
              <a:ext cx="3397293" cy="1756025"/>
            </a:xfrm>
            <a:custGeom>
              <a:avLst/>
              <a:pathLst>
                <a:path w="3397293" h="1756025">
                  <a:moveTo>
                    <a:pt x="0" y="1756025"/>
                  </a:moveTo>
                  <a:lnTo>
                    <a:pt x="141553" y="1756025"/>
                  </a:lnTo>
                  <a:lnTo>
                    <a:pt x="283107" y="1682857"/>
                  </a:lnTo>
                  <a:lnTo>
                    <a:pt x="424661" y="1536522"/>
                  </a:lnTo>
                  <a:lnTo>
                    <a:pt x="566215" y="1317018"/>
                  </a:lnTo>
                  <a:lnTo>
                    <a:pt x="707769" y="1097515"/>
                  </a:lnTo>
                  <a:lnTo>
                    <a:pt x="849323" y="951180"/>
                  </a:lnTo>
                  <a:lnTo>
                    <a:pt x="990877" y="804844"/>
                  </a:lnTo>
                  <a:lnTo>
                    <a:pt x="1132431" y="439006"/>
                  </a:lnTo>
                  <a:lnTo>
                    <a:pt x="1273984" y="146335"/>
                  </a:lnTo>
                  <a:lnTo>
                    <a:pt x="1415538" y="585341"/>
                  </a:lnTo>
                  <a:lnTo>
                    <a:pt x="1557092" y="731677"/>
                  </a:lnTo>
                  <a:lnTo>
                    <a:pt x="1698646" y="1024348"/>
                  </a:lnTo>
                  <a:lnTo>
                    <a:pt x="1840200" y="1097515"/>
                  </a:lnTo>
                  <a:lnTo>
                    <a:pt x="1981754" y="804844"/>
                  </a:lnTo>
                  <a:lnTo>
                    <a:pt x="2123308" y="731677"/>
                  </a:lnTo>
                  <a:lnTo>
                    <a:pt x="2264862" y="365838"/>
                  </a:lnTo>
                  <a:lnTo>
                    <a:pt x="2406416" y="292670"/>
                  </a:lnTo>
                  <a:lnTo>
                    <a:pt x="2547969" y="219503"/>
                  </a:lnTo>
                  <a:lnTo>
                    <a:pt x="2689523" y="73167"/>
                  </a:lnTo>
                  <a:lnTo>
                    <a:pt x="2831077" y="219503"/>
                  </a:lnTo>
                  <a:lnTo>
                    <a:pt x="2972631" y="292670"/>
                  </a:lnTo>
                  <a:lnTo>
                    <a:pt x="3114185" y="292670"/>
                  </a:lnTo>
                  <a:lnTo>
                    <a:pt x="3255739" y="73167"/>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8270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97361"/>
              <a:ext cx="3397293" cy="1536522"/>
            </a:xfrm>
            <a:custGeom>
              <a:avLst/>
              <a:pathLst>
                <a:path w="3397293" h="1536522">
                  <a:moveTo>
                    <a:pt x="0" y="1536522"/>
                  </a:moveTo>
                  <a:lnTo>
                    <a:pt x="141553" y="1390186"/>
                  </a:lnTo>
                  <a:lnTo>
                    <a:pt x="283107" y="1243851"/>
                  </a:lnTo>
                  <a:lnTo>
                    <a:pt x="424661" y="1097515"/>
                  </a:lnTo>
                  <a:lnTo>
                    <a:pt x="566215" y="951180"/>
                  </a:lnTo>
                  <a:lnTo>
                    <a:pt x="707769" y="804844"/>
                  </a:lnTo>
                  <a:lnTo>
                    <a:pt x="849323" y="585341"/>
                  </a:lnTo>
                  <a:lnTo>
                    <a:pt x="990877" y="365838"/>
                  </a:lnTo>
                  <a:lnTo>
                    <a:pt x="1132431" y="219503"/>
                  </a:lnTo>
                  <a:lnTo>
                    <a:pt x="1273984" y="0"/>
                  </a:lnTo>
                  <a:lnTo>
                    <a:pt x="1415538" y="73167"/>
                  </a:lnTo>
                  <a:lnTo>
                    <a:pt x="1557092" y="146335"/>
                  </a:lnTo>
                  <a:lnTo>
                    <a:pt x="1698646" y="0"/>
                  </a:lnTo>
                  <a:lnTo>
                    <a:pt x="1840200" y="73167"/>
                  </a:lnTo>
                  <a:lnTo>
                    <a:pt x="1981754" y="146335"/>
                  </a:lnTo>
                  <a:lnTo>
                    <a:pt x="2123308" y="219503"/>
                  </a:lnTo>
                  <a:lnTo>
                    <a:pt x="2264862" y="292670"/>
                  </a:lnTo>
                  <a:lnTo>
                    <a:pt x="2406416" y="219503"/>
                  </a:lnTo>
                  <a:lnTo>
                    <a:pt x="2547969" y="146335"/>
                  </a:lnTo>
                  <a:lnTo>
                    <a:pt x="2689523" y="585341"/>
                  </a:lnTo>
                  <a:lnTo>
                    <a:pt x="2831077" y="512174"/>
                  </a:lnTo>
                  <a:lnTo>
                    <a:pt x="2972631" y="951180"/>
                  </a:lnTo>
                  <a:lnTo>
                    <a:pt x="3114185" y="951180"/>
                  </a:lnTo>
                  <a:lnTo>
                    <a:pt x="3255739" y="1024348"/>
                  </a:lnTo>
                  <a:lnTo>
                    <a:pt x="3397293" y="146335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72964"/>
              <a:ext cx="0" cy="1360919"/>
            </a:xfrm>
            <a:custGeom>
              <a:avLst/>
              <a:pathLst>
                <a:path w="0" h="1360919">
                  <a:moveTo>
                    <a:pt x="0" y="1360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772964"/>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670529"/>
              <a:ext cx="0" cy="102434"/>
            </a:xfrm>
            <a:custGeom>
              <a:avLst/>
              <a:pathLst>
                <a:path w="0" h="102434">
                  <a:moveTo>
                    <a:pt x="0" y="0"/>
                  </a:moveTo>
                  <a:lnTo>
                    <a:pt x="0" y="102434"/>
                  </a:lnTo>
                </a:path>
              </a:pathLst>
            </a:custGeom>
            <a:ln w="13550" cap="flat">
              <a:solidFill>
                <a:srgbClr val="0058AB">
                  <a:alpha val="100000"/>
                </a:srgbClr>
              </a:solidFill>
              <a:prstDash val="dot"/>
              <a:round/>
            </a:ln>
          </p:spPr>
          <p:txBody>
            <a:bodyPr/>
            <a:lstStyle/>
            <a:p/>
          </p:txBody>
        </p:sp>
        <p:sp>
          <p:nvSpPr>
            <p:cNvPr id="88" name="pl88"/>
            <p:cNvSpPr/>
            <p:nvPr/>
          </p:nvSpPr>
          <p:spPr>
            <a:xfrm>
              <a:off x="7560972" y="1772964"/>
              <a:ext cx="0" cy="43900"/>
            </a:xfrm>
            <a:custGeom>
              <a:avLst/>
              <a:pathLst>
                <a:path w="0" h="43900">
                  <a:moveTo>
                    <a:pt x="0" y="439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772964"/>
              <a:ext cx="0" cy="409739"/>
            </a:xfrm>
            <a:custGeom>
              <a:avLst/>
              <a:pathLst>
                <a:path w="0" h="409739">
                  <a:moveTo>
                    <a:pt x="0" y="4097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772964"/>
              <a:ext cx="0" cy="848745"/>
            </a:xfrm>
            <a:custGeom>
              <a:avLst/>
              <a:pathLst>
                <a:path w="0" h="848745">
                  <a:moveTo>
                    <a:pt x="0" y="8487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772964"/>
              <a:ext cx="0" cy="1287751"/>
            </a:xfrm>
            <a:custGeom>
              <a:avLst/>
              <a:pathLst>
                <a:path w="0" h="1287751">
                  <a:moveTo>
                    <a:pt x="0" y="128775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97361"/>
              <a:ext cx="3397293" cy="1536522"/>
            </a:xfrm>
            <a:custGeom>
              <a:avLst/>
              <a:pathLst>
                <a:path w="3397293" h="1536522">
                  <a:moveTo>
                    <a:pt x="0" y="1536522"/>
                  </a:moveTo>
                  <a:lnTo>
                    <a:pt x="141553" y="1390186"/>
                  </a:lnTo>
                  <a:lnTo>
                    <a:pt x="283107" y="1243851"/>
                  </a:lnTo>
                  <a:lnTo>
                    <a:pt x="424661" y="1097515"/>
                  </a:lnTo>
                  <a:lnTo>
                    <a:pt x="566215" y="951180"/>
                  </a:lnTo>
                  <a:lnTo>
                    <a:pt x="707769" y="804844"/>
                  </a:lnTo>
                  <a:lnTo>
                    <a:pt x="849323" y="585341"/>
                  </a:lnTo>
                  <a:lnTo>
                    <a:pt x="990877" y="365838"/>
                  </a:lnTo>
                  <a:lnTo>
                    <a:pt x="1132431" y="219503"/>
                  </a:lnTo>
                  <a:lnTo>
                    <a:pt x="1273984" y="0"/>
                  </a:lnTo>
                  <a:lnTo>
                    <a:pt x="1415538" y="73167"/>
                  </a:lnTo>
                  <a:lnTo>
                    <a:pt x="1557092" y="146335"/>
                  </a:lnTo>
                  <a:lnTo>
                    <a:pt x="1698646" y="0"/>
                  </a:lnTo>
                  <a:lnTo>
                    <a:pt x="1840200" y="73167"/>
                  </a:lnTo>
                  <a:lnTo>
                    <a:pt x="1981754" y="146335"/>
                  </a:lnTo>
                  <a:lnTo>
                    <a:pt x="2123308" y="219503"/>
                  </a:lnTo>
                  <a:lnTo>
                    <a:pt x="2264862" y="292670"/>
                  </a:lnTo>
                  <a:lnTo>
                    <a:pt x="2406416" y="219503"/>
                  </a:lnTo>
                  <a:lnTo>
                    <a:pt x="2547969" y="146335"/>
                  </a:lnTo>
                  <a:lnTo>
                    <a:pt x="2689523" y="585341"/>
                  </a:lnTo>
                  <a:lnTo>
                    <a:pt x="2831077" y="512174"/>
                  </a:lnTo>
                  <a:lnTo>
                    <a:pt x="2972631" y="951180"/>
                  </a:lnTo>
                  <a:lnTo>
                    <a:pt x="3114185" y="951180"/>
                  </a:lnTo>
                  <a:lnTo>
                    <a:pt x="3255739" y="1024348"/>
                  </a:lnTo>
                  <a:lnTo>
                    <a:pt x="3397293" y="1463354"/>
                  </a:lnTo>
                </a:path>
              </a:pathLst>
            </a:custGeom>
            <a:ln w="27101" cap="flat">
              <a:solidFill>
                <a:srgbClr val="0058AB">
                  <a:alpha val="100000"/>
                </a:srgbClr>
              </a:solidFill>
              <a:prstDash val="solid"/>
              <a:round/>
            </a:ln>
          </p:spPr>
          <p:txBody>
            <a:bodyPr/>
            <a:lstStyle/>
            <a:p/>
          </p:txBody>
        </p:sp>
        <p:sp>
          <p:nvSpPr>
            <p:cNvPr id="93" name="tx93"/>
            <p:cNvSpPr/>
            <p:nvPr/>
          </p:nvSpPr>
          <p:spPr>
            <a:xfrm>
              <a:off x="5359324" y="170320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4" name="tx94"/>
            <p:cNvSpPr/>
            <p:nvPr/>
          </p:nvSpPr>
          <p:spPr>
            <a:xfrm>
              <a:off x="6097238" y="170320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823058" y="17059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530827" y="17046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097042" y="17032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70325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756617" y="170458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22167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0704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5939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622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305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3989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667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8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8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565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8190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48733" y="4830005"/>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20" name="tx120"/>
            <p:cNvSpPr/>
            <p:nvPr/>
          </p:nvSpPr>
          <p:spPr>
            <a:xfrm>
              <a:off x="73236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8612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428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940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9453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684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197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709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779424" cy="149993"/>
            </a:xfrm>
            <a:prstGeom prst="rect">
              <a:avLst/>
            </a:prstGeom>
            <a:solidFill>
              <a:srgbClr val="1CABE2">
                <a:alpha val="80000"/>
              </a:srgbClr>
            </a:solidFill>
          </p:spPr>
          <p:txBody>
            <a:bodyPr/>
            <a:lstStyle/>
            <a:p/>
          </p:txBody>
        </p:sp>
        <p:sp>
          <p:nvSpPr>
            <p:cNvPr id="134" name="rc134"/>
            <p:cNvSpPr/>
            <p:nvPr/>
          </p:nvSpPr>
          <p:spPr>
            <a:xfrm>
              <a:off x="1317178" y="5637654"/>
              <a:ext cx="5594844"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188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539242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76436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Guinea-Bissau (74%) was 15 percentage points lower than the global average (89%) and 7 percentage points lower than the average across all WCAR countries (81%).
National DTP1 coverage was 12 percentage points lower than in 2019 (86%).
This equates to 16,000 zero-dose children in 2024 compared to 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Guinea-Bissau ranked number 4 out of 24 countries for lowest DTP1 coverage (based on tied ranks).
Guinea-Bissau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F26A21">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Guinea-Bissau ranked number 21 out of 24 countries with 12,000 zero-dose children.
In 2024, Guinea-Bissau ranked number 16 out of 24 countries with 16,000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251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5245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1238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248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82418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3959878"/>
              <a:ext cx="203168" cy="665657"/>
            </a:xfrm>
            <a:prstGeom prst="rect">
              <a:avLst/>
            </a:prstGeom>
            <a:solidFill>
              <a:srgbClr val="80BD41">
                <a:alpha val="100000"/>
              </a:srgbClr>
            </a:solidFill>
          </p:spPr>
          <p:txBody>
            <a:bodyPr/>
            <a:lstStyle/>
            <a:p/>
          </p:txBody>
        </p:sp>
        <p:sp>
          <p:nvSpPr>
            <p:cNvPr id="24" name="rc24"/>
            <p:cNvSpPr/>
            <p:nvPr/>
          </p:nvSpPr>
          <p:spPr>
            <a:xfrm>
              <a:off x="1332670" y="3267075"/>
              <a:ext cx="203168" cy="366781"/>
            </a:xfrm>
            <a:prstGeom prst="rect">
              <a:avLst/>
            </a:prstGeom>
            <a:solidFill>
              <a:srgbClr val="0058AB">
                <a:alpha val="100000"/>
              </a:srgbClr>
            </a:solidFill>
          </p:spPr>
          <p:txBody>
            <a:bodyPr/>
            <a:lstStyle/>
            <a:p/>
          </p:txBody>
        </p:sp>
        <p:sp>
          <p:nvSpPr>
            <p:cNvPr id="25" name="rc25"/>
            <p:cNvSpPr/>
            <p:nvPr/>
          </p:nvSpPr>
          <p:spPr>
            <a:xfrm>
              <a:off x="1332670" y="3633856"/>
              <a:ext cx="203168" cy="326021"/>
            </a:xfrm>
            <a:prstGeom prst="rect">
              <a:avLst/>
            </a:prstGeom>
            <a:solidFill>
              <a:srgbClr val="1CABE2">
                <a:alpha val="100000"/>
              </a:srgbClr>
            </a:solidFill>
          </p:spPr>
          <p:txBody>
            <a:bodyPr/>
            <a:lstStyle/>
            <a:p/>
          </p:txBody>
        </p:sp>
        <p:sp>
          <p:nvSpPr>
            <p:cNvPr id="26" name="rc26"/>
            <p:cNvSpPr/>
            <p:nvPr/>
          </p:nvSpPr>
          <p:spPr>
            <a:xfrm>
              <a:off x="1558413" y="3898332"/>
              <a:ext cx="203168" cy="727203"/>
            </a:xfrm>
            <a:prstGeom prst="rect">
              <a:avLst/>
            </a:prstGeom>
            <a:solidFill>
              <a:srgbClr val="80BD41">
                <a:alpha val="100000"/>
              </a:srgbClr>
            </a:solidFill>
          </p:spPr>
          <p:txBody>
            <a:bodyPr/>
            <a:lstStyle/>
            <a:p/>
          </p:txBody>
        </p:sp>
        <p:sp>
          <p:nvSpPr>
            <p:cNvPr id="27" name="rc27"/>
            <p:cNvSpPr/>
            <p:nvPr/>
          </p:nvSpPr>
          <p:spPr>
            <a:xfrm>
              <a:off x="1558413" y="3253433"/>
              <a:ext cx="203168" cy="343025"/>
            </a:xfrm>
            <a:prstGeom prst="rect">
              <a:avLst/>
            </a:prstGeom>
            <a:solidFill>
              <a:srgbClr val="0058AB">
                <a:alpha val="100000"/>
              </a:srgbClr>
            </a:solidFill>
          </p:spPr>
          <p:txBody>
            <a:bodyPr/>
            <a:lstStyle/>
            <a:p/>
          </p:txBody>
        </p:sp>
        <p:sp>
          <p:nvSpPr>
            <p:cNvPr id="28" name="rc28"/>
            <p:cNvSpPr/>
            <p:nvPr/>
          </p:nvSpPr>
          <p:spPr>
            <a:xfrm>
              <a:off x="1558413" y="3596458"/>
              <a:ext cx="203168" cy="301873"/>
            </a:xfrm>
            <a:prstGeom prst="rect">
              <a:avLst/>
            </a:prstGeom>
            <a:solidFill>
              <a:srgbClr val="1CABE2">
                <a:alpha val="100000"/>
              </a:srgbClr>
            </a:solidFill>
          </p:spPr>
          <p:txBody>
            <a:bodyPr/>
            <a:lstStyle/>
            <a:p/>
          </p:txBody>
        </p:sp>
        <p:sp>
          <p:nvSpPr>
            <p:cNvPr id="29" name="rc29"/>
            <p:cNvSpPr/>
            <p:nvPr/>
          </p:nvSpPr>
          <p:spPr>
            <a:xfrm>
              <a:off x="1784155" y="3828942"/>
              <a:ext cx="203168" cy="796592"/>
            </a:xfrm>
            <a:prstGeom prst="rect">
              <a:avLst/>
            </a:prstGeom>
            <a:solidFill>
              <a:srgbClr val="80BD41">
                <a:alpha val="100000"/>
              </a:srgbClr>
            </a:solidFill>
          </p:spPr>
          <p:txBody>
            <a:bodyPr/>
            <a:lstStyle/>
            <a:p/>
          </p:txBody>
        </p:sp>
        <p:sp>
          <p:nvSpPr>
            <p:cNvPr id="30" name="rc30"/>
            <p:cNvSpPr/>
            <p:nvPr/>
          </p:nvSpPr>
          <p:spPr>
            <a:xfrm>
              <a:off x="1784155" y="3227996"/>
              <a:ext cx="203168" cy="321427"/>
            </a:xfrm>
            <a:prstGeom prst="rect">
              <a:avLst/>
            </a:prstGeom>
            <a:solidFill>
              <a:srgbClr val="0058AB">
                <a:alpha val="100000"/>
              </a:srgbClr>
            </a:solidFill>
          </p:spPr>
          <p:txBody>
            <a:bodyPr/>
            <a:lstStyle/>
            <a:p/>
          </p:txBody>
        </p:sp>
        <p:sp>
          <p:nvSpPr>
            <p:cNvPr id="31" name="rc31"/>
            <p:cNvSpPr/>
            <p:nvPr/>
          </p:nvSpPr>
          <p:spPr>
            <a:xfrm>
              <a:off x="1784155" y="3549424"/>
              <a:ext cx="203168" cy="279518"/>
            </a:xfrm>
            <a:prstGeom prst="rect">
              <a:avLst/>
            </a:prstGeom>
            <a:solidFill>
              <a:srgbClr val="1CABE2">
                <a:alpha val="100000"/>
              </a:srgbClr>
            </a:solidFill>
          </p:spPr>
          <p:txBody>
            <a:bodyPr/>
            <a:lstStyle/>
            <a:p/>
          </p:txBody>
        </p:sp>
        <p:sp>
          <p:nvSpPr>
            <p:cNvPr id="32" name="rc32"/>
            <p:cNvSpPr/>
            <p:nvPr/>
          </p:nvSpPr>
          <p:spPr>
            <a:xfrm>
              <a:off x="2009898" y="3771627"/>
              <a:ext cx="203168" cy="853908"/>
            </a:xfrm>
            <a:prstGeom prst="rect">
              <a:avLst/>
            </a:prstGeom>
            <a:solidFill>
              <a:srgbClr val="80BD41">
                <a:alpha val="100000"/>
              </a:srgbClr>
            </a:solidFill>
          </p:spPr>
          <p:txBody>
            <a:bodyPr/>
            <a:lstStyle/>
            <a:p/>
          </p:txBody>
        </p:sp>
        <p:sp>
          <p:nvSpPr>
            <p:cNvPr id="33" name="rc33"/>
            <p:cNvSpPr/>
            <p:nvPr/>
          </p:nvSpPr>
          <p:spPr>
            <a:xfrm>
              <a:off x="2009898" y="3202336"/>
              <a:ext cx="203168" cy="298876"/>
            </a:xfrm>
            <a:prstGeom prst="rect">
              <a:avLst/>
            </a:prstGeom>
            <a:solidFill>
              <a:srgbClr val="0058AB">
                <a:alpha val="100000"/>
              </a:srgbClr>
            </a:solidFill>
          </p:spPr>
          <p:txBody>
            <a:bodyPr/>
            <a:lstStyle/>
            <a:p/>
          </p:txBody>
        </p:sp>
        <p:sp>
          <p:nvSpPr>
            <p:cNvPr id="34" name="rc34"/>
            <p:cNvSpPr/>
            <p:nvPr/>
          </p:nvSpPr>
          <p:spPr>
            <a:xfrm>
              <a:off x="2009898" y="3501212"/>
              <a:ext cx="203168" cy="270414"/>
            </a:xfrm>
            <a:prstGeom prst="rect">
              <a:avLst/>
            </a:prstGeom>
            <a:solidFill>
              <a:srgbClr val="1CABE2">
                <a:alpha val="100000"/>
              </a:srgbClr>
            </a:solidFill>
          </p:spPr>
          <p:txBody>
            <a:bodyPr/>
            <a:lstStyle/>
            <a:p/>
          </p:txBody>
        </p:sp>
        <p:sp>
          <p:nvSpPr>
            <p:cNvPr id="35" name="rc35"/>
            <p:cNvSpPr/>
            <p:nvPr/>
          </p:nvSpPr>
          <p:spPr>
            <a:xfrm>
              <a:off x="2235640" y="3702686"/>
              <a:ext cx="203168" cy="922849"/>
            </a:xfrm>
            <a:prstGeom prst="rect">
              <a:avLst/>
            </a:prstGeom>
            <a:solidFill>
              <a:srgbClr val="80BD41">
                <a:alpha val="100000"/>
              </a:srgbClr>
            </a:solidFill>
          </p:spPr>
          <p:txBody>
            <a:bodyPr/>
            <a:lstStyle/>
            <a:p/>
          </p:txBody>
        </p:sp>
        <p:sp>
          <p:nvSpPr>
            <p:cNvPr id="36" name="rc36"/>
            <p:cNvSpPr/>
            <p:nvPr/>
          </p:nvSpPr>
          <p:spPr>
            <a:xfrm>
              <a:off x="2235640" y="3183595"/>
              <a:ext cx="203168" cy="273972"/>
            </a:xfrm>
            <a:prstGeom prst="rect">
              <a:avLst/>
            </a:prstGeom>
            <a:solidFill>
              <a:srgbClr val="0058AB">
                <a:alpha val="100000"/>
              </a:srgbClr>
            </a:solidFill>
          </p:spPr>
          <p:txBody>
            <a:bodyPr/>
            <a:lstStyle/>
            <a:p/>
          </p:txBody>
        </p:sp>
        <p:sp>
          <p:nvSpPr>
            <p:cNvPr id="37" name="rc37"/>
            <p:cNvSpPr/>
            <p:nvPr/>
          </p:nvSpPr>
          <p:spPr>
            <a:xfrm>
              <a:off x="2235640" y="3457567"/>
              <a:ext cx="203168" cy="245118"/>
            </a:xfrm>
            <a:prstGeom prst="rect">
              <a:avLst/>
            </a:prstGeom>
            <a:solidFill>
              <a:srgbClr val="1CABE2">
                <a:alpha val="100000"/>
              </a:srgbClr>
            </a:solidFill>
          </p:spPr>
          <p:txBody>
            <a:bodyPr/>
            <a:lstStyle/>
            <a:p/>
          </p:txBody>
        </p:sp>
        <p:sp>
          <p:nvSpPr>
            <p:cNvPr id="38" name="rc38"/>
            <p:cNvSpPr/>
            <p:nvPr/>
          </p:nvSpPr>
          <p:spPr>
            <a:xfrm>
              <a:off x="2461382" y="3625732"/>
              <a:ext cx="203168" cy="999802"/>
            </a:xfrm>
            <a:prstGeom prst="rect">
              <a:avLst/>
            </a:prstGeom>
            <a:solidFill>
              <a:srgbClr val="80BD41">
                <a:alpha val="100000"/>
              </a:srgbClr>
            </a:solidFill>
          </p:spPr>
          <p:txBody>
            <a:bodyPr/>
            <a:lstStyle/>
            <a:p/>
          </p:txBody>
        </p:sp>
        <p:sp>
          <p:nvSpPr>
            <p:cNvPr id="39" name="rc39"/>
            <p:cNvSpPr/>
            <p:nvPr/>
          </p:nvSpPr>
          <p:spPr>
            <a:xfrm>
              <a:off x="2461382" y="3155217"/>
              <a:ext cx="203168" cy="249964"/>
            </a:xfrm>
            <a:prstGeom prst="rect">
              <a:avLst/>
            </a:prstGeom>
            <a:solidFill>
              <a:srgbClr val="0058AB">
                <a:alpha val="100000"/>
              </a:srgbClr>
            </a:solidFill>
          </p:spPr>
          <p:txBody>
            <a:bodyPr/>
            <a:lstStyle/>
            <a:p/>
          </p:txBody>
        </p:sp>
        <p:sp>
          <p:nvSpPr>
            <p:cNvPr id="40" name="rc40"/>
            <p:cNvSpPr/>
            <p:nvPr/>
          </p:nvSpPr>
          <p:spPr>
            <a:xfrm>
              <a:off x="2461382" y="3405182"/>
              <a:ext cx="203168" cy="220550"/>
            </a:xfrm>
            <a:prstGeom prst="rect">
              <a:avLst/>
            </a:prstGeom>
            <a:solidFill>
              <a:srgbClr val="1CABE2">
                <a:alpha val="100000"/>
              </a:srgbClr>
            </a:solidFill>
          </p:spPr>
          <p:txBody>
            <a:bodyPr/>
            <a:lstStyle/>
            <a:p/>
          </p:txBody>
        </p:sp>
        <p:sp>
          <p:nvSpPr>
            <p:cNvPr id="41" name="rc41"/>
            <p:cNvSpPr/>
            <p:nvPr/>
          </p:nvSpPr>
          <p:spPr>
            <a:xfrm>
              <a:off x="2687125" y="3561609"/>
              <a:ext cx="203168" cy="1063925"/>
            </a:xfrm>
            <a:prstGeom prst="rect">
              <a:avLst/>
            </a:prstGeom>
            <a:solidFill>
              <a:srgbClr val="80BD41">
                <a:alpha val="100000"/>
              </a:srgbClr>
            </a:solidFill>
          </p:spPr>
          <p:txBody>
            <a:bodyPr/>
            <a:lstStyle/>
            <a:p/>
          </p:txBody>
        </p:sp>
        <p:sp>
          <p:nvSpPr>
            <p:cNvPr id="42" name="rc42"/>
            <p:cNvSpPr/>
            <p:nvPr/>
          </p:nvSpPr>
          <p:spPr>
            <a:xfrm>
              <a:off x="2687125" y="3127064"/>
              <a:ext cx="203168" cy="209793"/>
            </a:xfrm>
            <a:prstGeom prst="rect">
              <a:avLst/>
            </a:prstGeom>
            <a:solidFill>
              <a:srgbClr val="0058AB">
                <a:alpha val="100000"/>
              </a:srgbClr>
            </a:solidFill>
          </p:spPr>
          <p:txBody>
            <a:bodyPr/>
            <a:lstStyle/>
            <a:p/>
          </p:txBody>
        </p:sp>
        <p:sp>
          <p:nvSpPr>
            <p:cNvPr id="43" name="rc43"/>
            <p:cNvSpPr/>
            <p:nvPr/>
          </p:nvSpPr>
          <p:spPr>
            <a:xfrm>
              <a:off x="2687125" y="3336857"/>
              <a:ext cx="203168" cy="224752"/>
            </a:xfrm>
            <a:prstGeom prst="rect">
              <a:avLst/>
            </a:prstGeom>
            <a:solidFill>
              <a:srgbClr val="1CABE2">
                <a:alpha val="100000"/>
              </a:srgbClr>
            </a:solidFill>
          </p:spPr>
          <p:txBody>
            <a:bodyPr/>
            <a:lstStyle/>
            <a:p/>
          </p:txBody>
        </p:sp>
        <p:sp>
          <p:nvSpPr>
            <p:cNvPr id="44" name="rc44"/>
            <p:cNvSpPr/>
            <p:nvPr/>
          </p:nvSpPr>
          <p:spPr>
            <a:xfrm>
              <a:off x="2912867" y="3492836"/>
              <a:ext cx="203168" cy="1132698"/>
            </a:xfrm>
            <a:prstGeom prst="rect">
              <a:avLst/>
            </a:prstGeom>
            <a:solidFill>
              <a:srgbClr val="80BD41">
                <a:alpha val="100000"/>
              </a:srgbClr>
            </a:solidFill>
          </p:spPr>
          <p:txBody>
            <a:bodyPr/>
            <a:lstStyle/>
            <a:p/>
          </p:txBody>
        </p:sp>
        <p:sp>
          <p:nvSpPr>
            <p:cNvPr id="45" name="rc45"/>
            <p:cNvSpPr/>
            <p:nvPr/>
          </p:nvSpPr>
          <p:spPr>
            <a:xfrm>
              <a:off x="2912867" y="3094848"/>
              <a:ext cx="203168" cy="168389"/>
            </a:xfrm>
            <a:prstGeom prst="rect">
              <a:avLst/>
            </a:prstGeom>
            <a:solidFill>
              <a:srgbClr val="0058AB">
                <a:alpha val="100000"/>
              </a:srgbClr>
            </a:solidFill>
          </p:spPr>
          <p:txBody>
            <a:bodyPr/>
            <a:lstStyle/>
            <a:p/>
          </p:txBody>
        </p:sp>
        <p:sp>
          <p:nvSpPr>
            <p:cNvPr id="46" name="rc46"/>
            <p:cNvSpPr/>
            <p:nvPr/>
          </p:nvSpPr>
          <p:spPr>
            <a:xfrm>
              <a:off x="2912867" y="3263237"/>
              <a:ext cx="203168" cy="229598"/>
            </a:xfrm>
            <a:prstGeom prst="rect">
              <a:avLst/>
            </a:prstGeom>
            <a:solidFill>
              <a:srgbClr val="1CABE2">
                <a:alpha val="100000"/>
              </a:srgbClr>
            </a:solidFill>
          </p:spPr>
          <p:txBody>
            <a:bodyPr/>
            <a:lstStyle/>
            <a:p/>
          </p:txBody>
        </p:sp>
        <p:sp>
          <p:nvSpPr>
            <p:cNvPr id="47" name="rc47"/>
            <p:cNvSpPr/>
            <p:nvPr/>
          </p:nvSpPr>
          <p:spPr>
            <a:xfrm>
              <a:off x="3138609" y="3434568"/>
              <a:ext cx="203168" cy="1190967"/>
            </a:xfrm>
            <a:prstGeom prst="rect">
              <a:avLst/>
            </a:prstGeom>
            <a:solidFill>
              <a:srgbClr val="80BD41">
                <a:alpha val="100000"/>
              </a:srgbClr>
            </a:solidFill>
          </p:spPr>
          <p:txBody>
            <a:bodyPr/>
            <a:lstStyle/>
            <a:p/>
          </p:txBody>
        </p:sp>
        <p:sp>
          <p:nvSpPr>
            <p:cNvPr id="48" name="rc48"/>
            <p:cNvSpPr/>
            <p:nvPr/>
          </p:nvSpPr>
          <p:spPr>
            <a:xfrm>
              <a:off x="3138609" y="3078824"/>
              <a:ext cx="203168" cy="139199"/>
            </a:xfrm>
            <a:prstGeom prst="rect">
              <a:avLst/>
            </a:prstGeom>
            <a:solidFill>
              <a:srgbClr val="0058AB">
                <a:alpha val="100000"/>
              </a:srgbClr>
            </a:solidFill>
          </p:spPr>
          <p:txBody>
            <a:bodyPr/>
            <a:lstStyle/>
            <a:p/>
          </p:txBody>
        </p:sp>
        <p:sp>
          <p:nvSpPr>
            <p:cNvPr id="49" name="rc49"/>
            <p:cNvSpPr/>
            <p:nvPr/>
          </p:nvSpPr>
          <p:spPr>
            <a:xfrm>
              <a:off x="3138609" y="3218024"/>
              <a:ext cx="203168" cy="216544"/>
            </a:xfrm>
            <a:prstGeom prst="rect">
              <a:avLst/>
            </a:prstGeom>
            <a:solidFill>
              <a:srgbClr val="1CABE2">
                <a:alpha val="100000"/>
              </a:srgbClr>
            </a:solidFill>
          </p:spPr>
          <p:txBody>
            <a:bodyPr/>
            <a:lstStyle/>
            <a:p/>
          </p:txBody>
        </p:sp>
        <p:sp>
          <p:nvSpPr>
            <p:cNvPr id="50" name="rc50"/>
            <p:cNvSpPr/>
            <p:nvPr/>
          </p:nvSpPr>
          <p:spPr>
            <a:xfrm>
              <a:off x="3364352" y="3372686"/>
              <a:ext cx="203168" cy="1252848"/>
            </a:xfrm>
            <a:prstGeom prst="rect">
              <a:avLst/>
            </a:prstGeom>
            <a:solidFill>
              <a:srgbClr val="80BD41">
                <a:alpha val="100000"/>
              </a:srgbClr>
            </a:solidFill>
          </p:spPr>
          <p:txBody>
            <a:bodyPr/>
            <a:lstStyle/>
            <a:p/>
          </p:txBody>
        </p:sp>
        <p:sp>
          <p:nvSpPr>
            <p:cNvPr id="51" name="rc51"/>
            <p:cNvSpPr/>
            <p:nvPr/>
          </p:nvSpPr>
          <p:spPr>
            <a:xfrm>
              <a:off x="3364352" y="3059467"/>
              <a:ext cx="203168" cy="93957"/>
            </a:xfrm>
            <a:prstGeom prst="rect">
              <a:avLst/>
            </a:prstGeom>
            <a:solidFill>
              <a:srgbClr val="0058AB">
                <a:alpha val="100000"/>
              </a:srgbClr>
            </a:solidFill>
          </p:spPr>
          <p:txBody>
            <a:bodyPr/>
            <a:lstStyle/>
            <a:p/>
          </p:txBody>
        </p:sp>
        <p:sp>
          <p:nvSpPr>
            <p:cNvPr id="52" name="rc52"/>
            <p:cNvSpPr/>
            <p:nvPr/>
          </p:nvSpPr>
          <p:spPr>
            <a:xfrm>
              <a:off x="3364352" y="3153424"/>
              <a:ext cx="203168" cy="219261"/>
            </a:xfrm>
            <a:prstGeom prst="rect">
              <a:avLst/>
            </a:prstGeom>
            <a:solidFill>
              <a:srgbClr val="1CABE2">
                <a:alpha val="100000"/>
              </a:srgbClr>
            </a:solidFill>
          </p:spPr>
          <p:txBody>
            <a:bodyPr/>
            <a:lstStyle/>
            <a:p/>
          </p:txBody>
        </p:sp>
        <p:sp>
          <p:nvSpPr>
            <p:cNvPr id="53" name="rc53"/>
            <p:cNvSpPr/>
            <p:nvPr/>
          </p:nvSpPr>
          <p:spPr>
            <a:xfrm>
              <a:off x="3590094" y="3304949"/>
              <a:ext cx="203168" cy="1320585"/>
            </a:xfrm>
            <a:prstGeom prst="rect">
              <a:avLst/>
            </a:prstGeom>
            <a:solidFill>
              <a:srgbClr val="80BD41">
                <a:alpha val="100000"/>
              </a:srgbClr>
            </a:solidFill>
          </p:spPr>
          <p:txBody>
            <a:bodyPr/>
            <a:lstStyle/>
            <a:p/>
          </p:txBody>
        </p:sp>
        <p:sp>
          <p:nvSpPr>
            <p:cNvPr id="54" name="rc54"/>
            <p:cNvSpPr/>
            <p:nvPr/>
          </p:nvSpPr>
          <p:spPr>
            <a:xfrm>
              <a:off x="3590094" y="3034479"/>
              <a:ext cx="203168" cy="111381"/>
            </a:xfrm>
            <a:prstGeom prst="rect">
              <a:avLst/>
            </a:prstGeom>
            <a:solidFill>
              <a:srgbClr val="0058AB">
                <a:alpha val="100000"/>
              </a:srgbClr>
            </a:solidFill>
          </p:spPr>
          <p:txBody>
            <a:bodyPr/>
            <a:lstStyle/>
            <a:p/>
          </p:txBody>
        </p:sp>
        <p:sp>
          <p:nvSpPr>
            <p:cNvPr id="55" name="rc55"/>
            <p:cNvSpPr/>
            <p:nvPr/>
          </p:nvSpPr>
          <p:spPr>
            <a:xfrm>
              <a:off x="3590094" y="3145861"/>
              <a:ext cx="203168" cy="159088"/>
            </a:xfrm>
            <a:prstGeom prst="rect">
              <a:avLst/>
            </a:prstGeom>
            <a:solidFill>
              <a:srgbClr val="1CABE2">
                <a:alpha val="100000"/>
              </a:srgbClr>
            </a:solidFill>
          </p:spPr>
          <p:txBody>
            <a:bodyPr/>
            <a:lstStyle/>
            <a:p/>
          </p:txBody>
        </p:sp>
        <p:sp>
          <p:nvSpPr>
            <p:cNvPr id="56" name="rc56"/>
            <p:cNvSpPr/>
            <p:nvPr/>
          </p:nvSpPr>
          <p:spPr>
            <a:xfrm>
              <a:off x="3815836" y="3229453"/>
              <a:ext cx="203168" cy="1396082"/>
            </a:xfrm>
            <a:prstGeom prst="rect">
              <a:avLst/>
            </a:prstGeom>
            <a:solidFill>
              <a:srgbClr val="80BD41">
                <a:alpha val="100000"/>
              </a:srgbClr>
            </a:solidFill>
          </p:spPr>
          <p:txBody>
            <a:bodyPr/>
            <a:lstStyle/>
            <a:p/>
          </p:txBody>
        </p:sp>
        <p:sp>
          <p:nvSpPr>
            <p:cNvPr id="57" name="rc57"/>
            <p:cNvSpPr/>
            <p:nvPr/>
          </p:nvSpPr>
          <p:spPr>
            <a:xfrm>
              <a:off x="3815836" y="3002179"/>
              <a:ext cx="203168" cy="129870"/>
            </a:xfrm>
            <a:prstGeom prst="rect">
              <a:avLst/>
            </a:prstGeom>
            <a:solidFill>
              <a:srgbClr val="0058AB">
                <a:alpha val="100000"/>
              </a:srgbClr>
            </a:solidFill>
          </p:spPr>
          <p:txBody>
            <a:bodyPr/>
            <a:lstStyle/>
            <a:p/>
          </p:txBody>
        </p:sp>
        <p:sp>
          <p:nvSpPr>
            <p:cNvPr id="58" name="rc58"/>
            <p:cNvSpPr/>
            <p:nvPr/>
          </p:nvSpPr>
          <p:spPr>
            <a:xfrm>
              <a:off x="3815836" y="3132050"/>
              <a:ext cx="203168" cy="97403"/>
            </a:xfrm>
            <a:prstGeom prst="rect">
              <a:avLst/>
            </a:prstGeom>
            <a:solidFill>
              <a:srgbClr val="1CABE2">
                <a:alpha val="100000"/>
              </a:srgbClr>
            </a:solidFill>
          </p:spPr>
          <p:txBody>
            <a:bodyPr/>
            <a:lstStyle/>
            <a:p/>
          </p:txBody>
        </p:sp>
        <p:sp>
          <p:nvSpPr>
            <p:cNvPr id="59" name="rc59"/>
            <p:cNvSpPr/>
            <p:nvPr/>
          </p:nvSpPr>
          <p:spPr>
            <a:xfrm>
              <a:off x="4041579" y="3190094"/>
              <a:ext cx="203168" cy="1435441"/>
            </a:xfrm>
            <a:prstGeom prst="rect">
              <a:avLst/>
            </a:prstGeom>
            <a:solidFill>
              <a:srgbClr val="80BD41">
                <a:alpha val="100000"/>
              </a:srgbClr>
            </a:solidFill>
          </p:spPr>
          <p:txBody>
            <a:bodyPr/>
            <a:lstStyle/>
            <a:p/>
          </p:txBody>
        </p:sp>
        <p:sp>
          <p:nvSpPr>
            <p:cNvPr id="60" name="rc60"/>
            <p:cNvSpPr/>
            <p:nvPr/>
          </p:nvSpPr>
          <p:spPr>
            <a:xfrm>
              <a:off x="4041579" y="2975594"/>
              <a:ext cx="203168" cy="98999"/>
            </a:xfrm>
            <a:prstGeom prst="rect">
              <a:avLst/>
            </a:prstGeom>
            <a:solidFill>
              <a:srgbClr val="0058AB">
                <a:alpha val="100000"/>
              </a:srgbClr>
            </a:solidFill>
          </p:spPr>
          <p:txBody>
            <a:bodyPr/>
            <a:lstStyle/>
            <a:p/>
          </p:txBody>
        </p:sp>
        <p:sp>
          <p:nvSpPr>
            <p:cNvPr id="61" name="rc61"/>
            <p:cNvSpPr/>
            <p:nvPr/>
          </p:nvSpPr>
          <p:spPr>
            <a:xfrm>
              <a:off x="4041579" y="3074594"/>
              <a:ext cx="203168" cy="115499"/>
            </a:xfrm>
            <a:prstGeom prst="rect">
              <a:avLst/>
            </a:prstGeom>
            <a:solidFill>
              <a:srgbClr val="1CABE2">
                <a:alpha val="100000"/>
              </a:srgbClr>
            </a:solidFill>
          </p:spPr>
          <p:txBody>
            <a:bodyPr/>
            <a:lstStyle/>
            <a:p/>
          </p:txBody>
        </p:sp>
        <p:sp>
          <p:nvSpPr>
            <p:cNvPr id="62" name="rc62"/>
            <p:cNvSpPr/>
            <p:nvPr/>
          </p:nvSpPr>
          <p:spPr>
            <a:xfrm>
              <a:off x="4267321" y="3168972"/>
              <a:ext cx="203168" cy="1456563"/>
            </a:xfrm>
            <a:prstGeom prst="rect">
              <a:avLst/>
            </a:prstGeom>
            <a:solidFill>
              <a:srgbClr val="80BD41">
                <a:alpha val="100000"/>
              </a:srgbClr>
            </a:solidFill>
          </p:spPr>
          <p:txBody>
            <a:bodyPr/>
            <a:lstStyle/>
            <a:p/>
          </p:txBody>
        </p:sp>
        <p:sp>
          <p:nvSpPr>
            <p:cNvPr id="63" name="rc63"/>
            <p:cNvSpPr/>
            <p:nvPr/>
          </p:nvSpPr>
          <p:spPr>
            <a:xfrm>
              <a:off x="4267321" y="2951335"/>
              <a:ext cx="203168" cy="117180"/>
            </a:xfrm>
            <a:prstGeom prst="rect">
              <a:avLst/>
            </a:prstGeom>
            <a:solidFill>
              <a:srgbClr val="0058AB">
                <a:alpha val="100000"/>
              </a:srgbClr>
            </a:solidFill>
          </p:spPr>
          <p:txBody>
            <a:bodyPr/>
            <a:lstStyle/>
            <a:p/>
          </p:txBody>
        </p:sp>
        <p:sp>
          <p:nvSpPr>
            <p:cNvPr id="64" name="rc64"/>
            <p:cNvSpPr/>
            <p:nvPr/>
          </p:nvSpPr>
          <p:spPr>
            <a:xfrm>
              <a:off x="4267321" y="3068515"/>
              <a:ext cx="203168" cy="100456"/>
            </a:xfrm>
            <a:prstGeom prst="rect">
              <a:avLst/>
            </a:prstGeom>
            <a:solidFill>
              <a:srgbClr val="1CABE2">
                <a:alpha val="100000"/>
              </a:srgbClr>
            </a:solidFill>
          </p:spPr>
          <p:txBody>
            <a:bodyPr/>
            <a:lstStyle/>
            <a:p/>
          </p:txBody>
        </p:sp>
        <p:sp>
          <p:nvSpPr>
            <p:cNvPr id="65" name="rc65"/>
            <p:cNvSpPr/>
            <p:nvPr/>
          </p:nvSpPr>
          <p:spPr>
            <a:xfrm>
              <a:off x="4493063" y="3184912"/>
              <a:ext cx="203168" cy="1440623"/>
            </a:xfrm>
            <a:prstGeom prst="rect">
              <a:avLst/>
            </a:prstGeom>
            <a:solidFill>
              <a:srgbClr val="80BD41">
                <a:alpha val="100000"/>
              </a:srgbClr>
            </a:solidFill>
          </p:spPr>
          <p:txBody>
            <a:bodyPr/>
            <a:lstStyle/>
            <a:p/>
          </p:txBody>
        </p:sp>
        <p:sp>
          <p:nvSpPr>
            <p:cNvPr id="66" name="rc66"/>
            <p:cNvSpPr/>
            <p:nvPr/>
          </p:nvSpPr>
          <p:spPr>
            <a:xfrm>
              <a:off x="4493063" y="2950382"/>
              <a:ext cx="203168" cy="134016"/>
            </a:xfrm>
            <a:prstGeom prst="rect">
              <a:avLst/>
            </a:prstGeom>
            <a:solidFill>
              <a:srgbClr val="0058AB">
                <a:alpha val="100000"/>
              </a:srgbClr>
            </a:solidFill>
          </p:spPr>
          <p:txBody>
            <a:bodyPr/>
            <a:lstStyle/>
            <a:p/>
          </p:txBody>
        </p:sp>
        <p:sp>
          <p:nvSpPr>
            <p:cNvPr id="67" name="rc67"/>
            <p:cNvSpPr/>
            <p:nvPr/>
          </p:nvSpPr>
          <p:spPr>
            <a:xfrm>
              <a:off x="4493063" y="3084399"/>
              <a:ext cx="203168" cy="100512"/>
            </a:xfrm>
            <a:prstGeom prst="rect">
              <a:avLst/>
            </a:prstGeom>
            <a:solidFill>
              <a:srgbClr val="1CABE2">
                <a:alpha val="100000"/>
              </a:srgbClr>
            </a:solidFill>
          </p:spPr>
          <p:txBody>
            <a:bodyPr/>
            <a:lstStyle/>
            <a:p/>
          </p:txBody>
        </p:sp>
        <p:sp>
          <p:nvSpPr>
            <p:cNvPr id="68" name="rc68"/>
            <p:cNvSpPr/>
            <p:nvPr/>
          </p:nvSpPr>
          <p:spPr>
            <a:xfrm>
              <a:off x="4718806" y="3182362"/>
              <a:ext cx="203168" cy="1443172"/>
            </a:xfrm>
            <a:prstGeom prst="rect">
              <a:avLst/>
            </a:prstGeom>
            <a:solidFill>
              <a:srgbClr val="80BD41">
                <a:alpha val="100000"/>
              </a:srgbClr>
            </a:solidFill>
          </p:spPr>
          <p:txBody>
            <a:bodyPr/>
            <a:lstStyle/>
            <a:p/>
          </p:txBody>
        </p:sp>
        <p:sp>
          <p:nvSpPr>
            <p:cNvPr id="69" name="rc69"/>
            <p:cNvSpPr/>
            <p:nvPr/>
          </p:nvSpPr>
          <p:spPr>
            <a:xfrm>
              <a:off x="4718806" y="2947441"/>
              <a:ext cx="203168" cy="151020"/>
            </a:xfrm>
            <a:prstGeom prst="rect">
              <a:avLst/>
            </a:prstGeom>
            <a:solidFill>
              <a:srgbClr val="0058AB">
                <a:alpha val="100000"/>
              </a:srgbClr>
            </a:solidFill>
          </p:spPr>
          <p:txBody>
            <a:bodyPr/>
            <a:lstStyle/>
            <a:p/>
          </p:txBody>
        </p:sp>
        <p:sp>
          <p:nvSpPr>
            <p:cNvPr id="70" name="rc70"/>
            <p:cNvSpPr/>
            <p:nvPr/>
          </p:nvSpPr>
          <p:spPr>
            <a:xfrm>
              <a:off x="4718806" y="3098462"/>
              <a:ext cx="203168" cy="83900"/>
            </a:xfrm>
            <a:prstGeom prst="rect">
              <a:avLst/>
            </a:prstGeom>
            <a:solidFill>
              <a:srgbClr val="1CABE2">
                <a:alpha val="100000"/>
              </a:srgbClr>
            </a:solidFill>
          </p:spPr>
          <p:txBody>
            <a:bodyPr/>
            <a:lstStyle/>
            <a:p/>
          </p:txBody>
        </p:sp>
        <p:sp>
          <p:nvSpPr>
            <p:cNvPr id="71" name="rc71"/>
            <p:cNvSpPr/>
            <p:nvPr/>
          </p:nvSpPr>
          <p:spPr>
            <a:xfrm>
              <a:off x="4944548" y="3202084"/>
              <a:ext cx="203168" cy="1423451"/>
            </a:xfrm>
            <a:prstGeom prst="rect">
              <a:avLst/>
            </a:prstGeom>
            <a:solidFill>
              <a:srgbClr val="80BD41">
                <a:alpha val="100000"/>
              </a:srgbClr>
            </a:solidFill>
          </p:spPr>
          <p:txBody>
            <a:bodyPr/>
            <a:lstStyle/>
            <a:p/>
          </p:txBody>
        </p:sp>
        <p:sp>
          <p:nvSpPr>
            <p:cNvPr id="72" name="rc72"/>
            <p:cNvSpPr/>
            <p:nvPr/>
          </p:nvSpPr>
          <p:spPr>
            <a:xfrm>
              <a:off x="4944548" y="2950887"/>
              <a:ext cx="203168" cy="167464"/>
            </a:xfrm>
            <a:prstGeom prst="rect">
              <a:avLst/>
            </a:prstGeom>
            <a:solidFill>
              <a:srgbClr val="0058AB">
                <a:alpha val="100000"/>
              </a:srgbClr>
            </a:solidFill>
          </p:spPr>
          <p:txBody>
            <a:bodyPr/>
            <a:lstStyle/>
            <a:p/>
          </p:txBody>
        </p:sp>
        <p:sp>
          <p:nvSpPr>
            <p:cNvPr id="73" name="rc73"/>
            <p:cNvSpPr/>
            <p:nvPr/>
          </p:nvSpPr>
          <p:spPr>
            <a:xfrm>
              <a:off x="4944548" y="3118351"/>
              <a:ext cx="203168" cy="83732"/>
            </a:xfrm>
            <a:prstGeom prst="rect">
              <a:avLst/>
            </a:prstGeom>
            <a:solidFill>
              <a:srgbClr val="1CABE2">
                <a:alpha val="100000"/>
              </a:srgbClr>
            </a:solidFill>
          </p:spPr>
          <p:txBody>
            <a:bodyPr/>
            <a:lstStyle/>
            <a:p/>
          </p:txBody>
        </p:sp>
        <p:sp>
          <p:nvSpPr>
            <p:cNvPr id="74" name="rc74"/>
            <p:cNvSpPr/>
            <p:nvPr/>
          </p:nvSpPr>
          <p:spPr>
            <a:xfrm>
              <a:off x="5170291" y="3315314"/>
              <a:ext cx="203168" cy="1310220"/>
            </a:xfrm>
            <a:prstGeom prst="rect">
              <a:avLst/>
            </a:prstGeom>
            <a:solidFill>
              <a:srgbClr val="80BD41">
                <a:alpha val="100000"/>
              </a:srgbClr>
            </a:solidFill>
          </p:spPr>
          <p:txBody>
            <a:bodyPr/>
            <a:lstStyle/>
            <a:p/>
          </p:txBody>
        </p:sp>
        <p:sp>
          <p:nvSpPr>
            <p:cNvPr id="75" name="rc75"/>
            <p:cNvSpPr/>
            <p:nvPr/>
          </p:nvSpPr>
          <p:spPr>
            <a:xfrm>
              <a:off x="5170291" y="2967022"/>
              <a:ext cx="203168" cy="149256"/>
            </a:xfrm>
            <a:prstGeom prst="rect">
              <a:avLst/>
            </a:prstGeom>
            <a:solidFill>
              <a:srgbClr val="0058AB">
                <a:alpha val="100000"/>
              </a:srgbClr>
            </a:solidFill>
          </p:spPr>
          <p:txBody>
            <a:bodyPr/>
            <a:lstStyle/>
            <a:p/>
          </p:txBody>
        </p:sp>
        <p:sp>
          <p:nvSpPr>
            <p:cNvPr id="76" name="rc76"/>
            <p:cNvSpPr/>
            <p:nvPr/>
          </p:nvSpPr>
          <p:spPr>
            <a:xfrm>
              <a:off x="5170291" y="3116278"/>
              <a:ext cx="203168" cy="199036"/>
            </a:xfrm>
            <a:prstGeom prst="rect">
              <a:avLst/>
            </a:prstGeom>
            <a:solidFill>
              <a:srgbClr val="1CABE2">
                <a:alpha val="100000"/>
              </a:srgbClr>
            </a:solidFill>
          </p:spPr>
          <p:txBody>
            <a:bodyPr/>
            <a:lstStyle/>
            <a:p/>
          </p:txBody>
        </p:sp>
        <p:sp>
          <p:nvSpPr>
            <p:cNvPr id="77" name="rc77"/>
            <p:cNvSpPr/>
            <p:nvPr/>
          </p:nvSpPr>
          <p:spPr>
            <a:xfrm>
              <a:off x="5396033" y="3259343"/>
              <a:ext cx="203168" cy="1366191"/>
            </a:xfrm>
            <a:prstGeom prst="rect">
              <a:avLst/>
            </a:prstGeom>
            <a:solidFill>
              <a:srgbClr val="80BD41">
                <a:alpha val="100000"/>
              </a:srgbClr>
            </a:solidFill>
          </p:spPr>
          <p:txBody>
            <a:bodyPr/>
            <a:lstStyle/>
            <a:p/>
          </p:txBody>
        </p:sp>
        <p:sp>
          <p:nvSpPr>
            <p:cNvPr id="78" name="rc78"/>
            <p:cNvSpPr/>
            <p:nvPr/>
          </p:nvSpPr>
          <p:spPr>
            <a:xfrm>
              <a:off x="5396033" y="2959459"/>
              <a:ext cx="203168" cy="133288"/>
            </a:xfrm>
            <a:prstGeom prst="rect">
              <a:avLst/>
            </a:prstGeom>
            <a:solidFill>
              <a:srgbClr val="0058AB">
                <a:alpha val="100000"/>
              </a:srgbClr>
            </a:solidFill>
          </p:spPr>
          <p:txBody>
            <a:bodyPr/>
            <a:lstStyle/>
            <a:p/>
          </p:txBody>
        </p:sp>
        <p:sp>
          <p:nvSpPr>
            <p:cNvPr id="79" name="rc79"/>
            <p:cNvSpPr/>
            <p:nvPr/>
          </p:nvSpPr>
          <p:spPr>
            <a:xfrm>
              <a:off x="5396033" y="3092747"/>
              <a:ext cx="203168" cy="166596"/>
            </a:xfrm>
            <a:prstGeom prst="rect">
              <a:avLst/>
            </a:prstGeom>
            <a:solidFill>
              <a:srgbClr val="1CABE2">
                <a:alpha val="100000"/>
              </a:srgbClr>
            </a:solidFill>
          </p:spPr>
          <p:txBody>
            <a:bodyPr/>
            <a:lstStyle/>
            <a:p/>
          </p:txBody>
        </p:sp>
        <p:sp>
          <p:nvSpPr>
            <p:cNvPr id="80" name="rc80"/>
            <p:cNvSpPr/>
            <p:nvPr/>
          </p:nvSpPr>
          <p:spPr>
            <a:xfrm>
              <a:off x="5621775" y="3315455"/>
              <a:ext cx="203168" cy="1310080"/>
            </a:xfrm>
            <a:prstGeom prst="rect">
              <a:avLst/>
            </a:prstGeom>
            <a:solidFill>
              <a:srgbClr val="80BD41">
                <a:alpha val="100000"/>
              </a:srgbClr>
            </a:solidFill>
          </p:spPr>
          <p:txBody>
            <a:bodyPr/>
            <a:lstStyle/>
            <a:p/>
          </p:txBody>
        </p:sp>
        <p:sp>
          <p:nvSpPr>
            <p:cNvPr id="81" name="rc81"/>
            <p:cNvSpPr/>
            <p:nvPr/>
          </p:nvSpPr>
          <p:spPr>
            <a:xfrm>
              <a:off x="5621775" y="2945956"/>
              <a:ext cx="203168" cy="235145"/>
            </a:xfrm>
            <a:prstGeom prst="rect">
              <a:avLst/>
            </a:prstGeom>
            <a:solidFill>
              <a:srgbClr val="0058AB">
                <a:alpha val="100000"/>
              </a:srgbClr>
            </a:solidFill>
          </p:spPr>
          <p:txBody>
            <a:bodyPr/>
            <a:lstStyle/>
            <a:p/>
          </p:txBody>
        </p:sp>
        <p:sp>
          <p:nvSpPr>
            <p:cNvPr id="82" name="rc82"/>
            <p:cNvSpPr/>
            <p:nvPr/>
          </p:nvSpPr>
          <p:spPr>
            <a:xfrm>
              <a:off x="5621775" y="3181102"/>
              <a:ext cx="203168" cy="134352"/>
            </a:xfrm>
            <a:prstGeom prst="rect">
              <a:avLst/>
            </a:prstGeom>
            <a:solidFill>
              <a:srgbClr val="1CABE2">
                <a:alpha val="100000"/>
              </a:srgbClr>
            </a:solidFill>
          </p:spPr>
          <p:txBody>
            <a:bodyPr/>
            <a:lstStyle/>
            <a:p/>
          </p:txBody>
        </p:sp>
        <p:sp>
          <p:nvSpPr>
            <p:cNvPr id="83" name="rc83"/>
            <p:cNvSpPr/>
            <p:nvPr/>
          </p:nvSpPr>
          <p:spPr>
            <a:xfrm>
              <a:off x="5847518" y="3370221"/>
              <a:ext cx="203168" cy="1255314"/>
            </a:xfrm>
            <a:prstGeom prst="rect">
              <a:avLst/>
            </a:prstGeom>
            <a:solidFill>
              <a:srgbClr val="80BD41">
                <a:alpha val="100000"/>
              </a:srgbClr>
            </a:solidFill>
          </p:spPr>
          <p:txBody>
            <a:bodyPr/>
            <a:lstStyle/>
            <a:p/>
          </p:txBody>
        </p:sp>
        <p:sp>
          <p:nvSpPr>
            <p:cNvPr id="84" name="rc84"/>
            <p:cNvSpPr/>
            <p:nvPr/>
          </p:nvSpPr>
          <p:spPr>
            <a:xfrm>
              <a:off x="5847518" y="2929176"/>
              <a:ext cx="203168" cy="220522"/>
            </a:xfrm>
            <a:prstGeom prst="rect">
              <a:avLst/>
            </a:prstGeom>
            <a:solidFill>
              <a:srgbClr val="0058AB">
                <a:alpha val="100000"/>
              </a:srgbClr>
            </a:solidFill>
          </p:spPr>
          <p:txBody>
            <a:bodyPr/>
            <a:lstStyle/>
            <a:p/>
          </p:txBody>
        </p:sp>
        <p:sp>
          <p:nvSpPr>
            <p:cNvPr id="85" name="rc85"/>
            <p:cNvSpPr/>
            <p:nvPr/>
          </p:nvSpPr>
          <p:spPr>
            <a:xfrm>
              <a:off x="5847518" y="3149699"/>
              <a:ext cx="203168" cy="220522"/>
            </a:xfrm>
            <a:prstGeom prst="rect">
              <a:avLst/>
            </a:prstGeom>
            <a:solidFill>
              <a:srgbClr val="1CABE2">
                <a:alpha val="100000"/>
              </a:srgbClr>
            </a:solidFill>
          </p:spPr>
          <p:txBody>
            <a:bodyPr/>
            <a:lstStyle/>
            <a:p/>
          </p:txBody>
        </p:sp>
        <p:sp>
          <p:nvSpPr>
            <p:cNvPr id="86" name="rc86"/>
            <p:cNvSpPr/>
            <p:nvPr/>
          </p:nvSpPr>
          <p:spPr>
            <a:xfrm>
              <a:off x="6073260" y="3478297"/>
              <a:ext cx="203168" cy="1147237"/>
            </a:xfrm>
            <a:prstGeom prst="rect">
              <a:avLst/>
            </a:prstGeom>
            <a:solidFill>
              <a:srgbClr val="80BD41">
                <a:alpha val="100000"/>
              </a:srgbClr>
            </a:solidFill>
          </p:spPr>
          <p:txBody>
            <a:bodyPr/>
            <a:lstStyle/>
            <a:p/>
          </p:txBody>
        </p:sp>
        <p:sp>
          <p:nvSpPr>
            <p:cNvPr id="87" name="rc87"/>
            <p:cNvSpPr/>
            <p:nvPr/>
          </p:nvSpPr>
          <p:spPr>
            <a:xfrm>
              <a:off x="6073260" y="2913236"/>
              <a:ext cx="203168" cy="325349"/>
            </a:xfrm>
            <a:prstGeom prst="rect">
              <a:avLst/>
            </a:prstGeom>
            <a:solidFill>
              <a:srgbClr val="0058AB">
                <a:alpha val="100000"/>
              </a:srgbClr>
            </a:solidFill>
          </p:spPr>
          <p:txBody>
            <a:bodyPr/>
            <a:lstStyle/>
            <a:p/>
          </p:txBody>
        </p:sp>
        <p:sp>
          <p:nvSpPr>
            <p:cNvPr id="88" name="rc88"/>
            <p:cNvSpPr/>
            <p:nvPr/>
          </p:nvSpPr>
          <p:spPr>
            <a:xfrm>
              <a:off x="6073260" y="3238585"/>
              <a:ext cx="203168" cy="239711"/>
            </a:xfrm>
            <a:prstGeom prst="rect">
              <a:avLst/>
            </a:prstGeom>
            <a:solidFill>
              <a:srgbClr val="1CABE2">
                <a:alpha val="100000"/>
              </a:srgbClr>
            </a:solidFill>
          </p:spPr>
          <p:txBody>
            <a:bodyPr/>
            <a:lstStyle/>
            <a:p/>
          </p:txBody>
        </p:sp>
        <p:sp>
          <p:nvSpPr>
            <p:cNvPr id="89" name="rc89"/>
            <p:cNvSpPr/>
            <p:nvPr/>
          </p:nvSpPr>
          <p:spPr>
            <a:xfrm>
              <a:off x="6299002" y="3349771"/>
              <a:ext cx="203168" cy="1275763"/>
            </a:xfrm>
            <a:prstGeom prst="rect">
              <a:avLst/>
            </a:prstGeom>
            <a:solidFill>
              <a:srgbClr val="80BD41">
                <a:alpha val="100000"/>
              </a:srgbClr>
            </a:solidFill>
          </p:spPr>
          <p:txBody>
            <a:bodyPr/>
            <a:lstStyle/>
            <a:p/>
          </p:txBody>
        </p:sp>
        <p:sp>
          <p:nvSpPr>
            <p:cNvPr id="90" name="rc90"/>
            <p:cNvSpPr/>
            <p:nvPr/>
          </p:nvSpPr>
          <p:spPr>
            <a:xfrm>
              <a:off x="6299002" y="2901527"/>
              <a:ext cx="203168" cy="327562"/>
            </a:xfrm>
            <a:prstGeom prst="rect">
              <a:avLst/>
            </a:prstGeom>
            <a:solidFill>
              <a:srgbClr val="0058AB">
                <a:alpha val="100000"/>
              </a:srgbClr>
            </a:solidFill>
          </p:spPr>
          <p:txBody>
            <a:bodyPr/>
            <a:lstStyle/>
            <a:p/>
          </p:txBody>
        </p:sp>
        <p:sp>
          <p:nvSpPr>
            <p:cNvPr id="91" name="rc91"/>
            <p:cNvSpPr/>
            <p:nvPr/>
          </p:nvSpPr>
          <p:spPr>
            <a:xfrm>
              <a:off x="6299002" y="3229089"/>
              <a:ext cx="203168" cy="120682"/>
            </a:xfrm>
            <a:prstGeom prst="rect">
              <a:avLst/>
            </a:prstGeom>
            <a:solidFill>
              <a:srgbClr val="1CABE2">
                <a:alpha val="100000"/>
              </a:srgbClr>
            </a:solidFill>
          </p:spPr>
          <p:txBody>
            <a:bodyPr/>
            <a:lstStyle/>
            <a:p/>
          </p:txBody>
        </p:sp>
        <p:sp>
          <p:nvSpPr>
            <p:cNvPr id="92" name="rc92"/>
            <p:cNvSpPr/>
            <p:nvPr/>
          </p:nvSpPr>
          <p:spPr>
            <a:xfrm>
              <a:off x="6524745" y="3337613"/>
              <a:ext cx="203168" cy="1287921"/>
            </a:xfrm>
            <a:prstGeom prst="rect">
              <a:avLst/>
            </a:prstGeom>
            <a:solidFill>
              <a:srgbClr val="80BD41">
                <a:alpha val="100000"/>
              </a:srgbClr>
            </a:solidFill>
          </p:spPr>
          <p:txBody>
            <a:bodyPr/>
            <a:lstStyle/>
            <a:p/>
          </p:txBody>
        </p:sp>
        <p:sp>
          <p:nvSpPr>
            <p:cNvPr id="93" name="rc93"/>
            <p:cNvSpPr/>
            <p:nvPr/>
          </p:nvSpPr>
          <p:spPr>
            <a:xfrm>
              <a:off x="6524745" y="2885083"/>
              <a:ext cx="203168" cy="348096"/>
            </a:xfrm>
            <a:prstGeom prst="rect">
              <a:avLst/>
            </a:prstGeom>
            <a:solidFill>
              <a:srgbClr val="0058AB">
                <a:alpha val="100000"/>
              </a:srgbClr>
            </a:solidFill>
          </p:spPr>
          <p:txBody>
            <a:bodyPr/>
            <a:lstStyle/>
            <a:p/>
          </p:txBody>
        </p:sp>
        <p:sp>
          <p:nvSpPr>
            <p:cNvPr id="94" name="rc94"/>
            <p:cNvSpPr/>
            <p:nvPr/>
          </p:nvSpPr>
          <p:spPr>
            <a:xfrm>
              <a:off x="6524745" y="3233179"/>
              <a:ext cx="203168" cy="104434"/>
            </a:xfrm>
            <a:prstGeom prst="rect">
              <a:avLst/>
            </a:prstGeom>
            <a:solidFill>
              <a:srgbClr val="1CABE2">
                <a:alpha val="100000"/>
              </a:srgbClr>
            </a:solidFill>
          </p:spPr>
          <p:txBody>
            <a:bodyPr/>
            <a:lstStyle/>
            <a:p/>
          </p:txBody>
        </p:sp>
        <p:sp>
          <p:nvSpPr>
            <p:cNvPr id="95" name="rc95"/>
            <p:cNvSpPr/>
            <p:nvPr/>
          </p:nvSpPr>
          <p:spPr>
            <a:xfrm>
              <a:off x="6750487" y="3434176"/>
              <a:ext cx="203168" cy="1191359"/>
            </a:xfrm>
            <a:prstGeom prst="rect">
              <a:avLst/>
            </a:prstGeom>
            <a:solidFill>
              <a:srgbClr val="80BD41">
                <a:alpha val="100000"/>
              </a:srgbClr>
            </a:solidFill>
          </p:spPr>
          <p:txBody>
            <a:bodyPr/>
            <a:lstStyle/>
            <a:p/>
          </p:txBody>
        </p:sp>
        <p:sp>
          <p:nvSpPr>
            <p:cNvPr id="96" name="rc96"/>
            <p:cNvSpPr/>
            <p:nvPr/>
          </p:nvSpPr>
          <p:spPr>
            <a:xfrm>
              <a:off x="6750487" y="2873541"/>
              <a:ext cx="203168" cy="455527"/>
            </a:xfrm>
            <a:prstGeom prst="rect">
              <a:avLst/>
            </a:prstGeom>
            <a:solidFill>
              <a:srgbClr val="0058AB">
                <a:alpha val="100000"/>
              </a:srgbClr>
            </a:solidFill>
          </p:spPr>
          <p:txBody>
            <a:bodyPr/>
            <a:lstStyle/>
            <a:p/>
          </p:txBody>
        </p:sp>
        <p:sp>
          <p:nvSpPr>
            <p:cNvPr id="97" name="rc97"/>
            <p:cNvSpPr/>
            <p:nvPr/>
          </p:nvSpPr>
          <p:spPr>
            <a:xfrm>
              <a:off x="6750487" y="3329069"/>
              <a:ext cx="203168" cy="105106"/>
            </a:xfrm>
            <a:prstGeom prst="rect">
              <a:avLst/>
            </a:prstGeom>
            <a:solidFill>
              <a:srgbClr val="1CABE2">
                <a:alpha val="100000"/>
              </a:srgbClr>
            </a:solidFill>
          </p:spPr>
          <p:txBody>
            <a:bodyPr/>
            <a:lstStyle/>
            <a:p/>
          </p:txBody>
        </p:sp>
        <p:sp>
          <p:nvSpPr>
            <p:cNvPr id="98" name="rc98"/>
            <p:cNvSpPr/>
            <p:nvPr/>
          </p:nvSpPr>
          <p:spPr>
            <a:xfrm>
              <a:off x="6976229" y="2862000"/>
              <a:ext cx="203168" cy="363479"/>
            </a:xfrm>
            <a:prstGeom prst="rect">
              <a:avLst/>
            </a:prstGeom>
            <a:solidFill>
              <a:srgbClr val="F26A21">
                <a:alpha val="100000"/>
              </a:srgbClr>
            </a:solidFill>
          </p:spPr>
          <p:txBody>
            <a:bodyPr/>
            <a:lstStyle/>
            <a:p/>
          </p:txBody>
        </p:sp>
        <p:sp>
          <p:nvSpPr>
            <p:cNvPr id="99" name="rc99"/>
            <p:cNvSpPr/>
            <p:nvPr/>
          </p:nvSpPr>
          <p:spPr>
            <a:xfrm>
              <a:off x="6976229" y="3225479"/>
              <a:ext cx="203168" cy="1400055"/>
            </a:xfrm>
            <a:prstGeom prst="rect">
              <a:avLst/>
            </a:prstGeom>
            <a:solidFill>
              <a:srgbClr val="FFC20E">
                <a:alpha val="100000"/>
              </a:srgbClr>
            </a:solidFill>
          </p:spPr>
          <p:txBody>
            <a:bodyPr/>
            <a:lstStyle/>
            <a:p/>
          </p:txBody>
        </p:sp>
        <p:sp>
          <p:nvSpPr>
            <p:cNvPr id="100" name="rc100"/>
            <p:cNvSpPr/>
            <p:nvPr/>
          </p:nvSpPr>
          <p:spPr>
            <a:xfrm>
              <a:off x="7201972" y="2845864"/>
              <a:ext cx="203168" cy="290031"/>
            </a:xfrm>
            <a:prstGeom prst="rect">
              <a:avLst/>
            </a:prstGeom>
            <a:solidFill>
              <a:srgbClr val="F26A21">
                <a:alpha val="100000"/>
              </a:srgbClr>
            </a:solidFill>
          </p:spPr>
          <p:txBody>
            <a:bodyPr/>
            <a:lstStyle/>
            <a:p/>
          </p:txBody>
        </p:sp>
        <p:sp>
          <p:nvSpPr>
            <p:cNvPr id="101" name="rc101"/>
            <p:cNvSpPr/>
            <p:nvPr/>
          </p:nvSpPr>
          <p:spPr>
            <a:xfrm>
              <a:off x="7201972" y="3135896"/>
              <a:ext cx="203168" cy="1489639"/>
            </a:xfrm>
            <a:prstGeom prst="rect">
              <a:avLst/>
            </a:prstGeom>
            <a:solidFill>
              <a:srgbClr val="FFC20E">
                <a:alpha val="100000"/>
              </a:srgbClr>
            </a:solidFill>
          </p:spPr>
          <p:txBody>
            <a:bodyPr/>
            <a:lstStyle/>
            <a:p/>
          </p:txBody>
        </p:sp>
        <p:sp>
          <p:nvSpPr>
            <p:cNvPr id="102" name="rc102"/>
            <p:cNvSpPr/>
            <p:nvPr/>
          </p:nvSpPr>
          <p:spPr>
            <a:xfrm>
              <a:off x="7427714" y="2829308"/>
              <a:ext cx="203168" cy="231425"/>
            </a:xfrm>
            <a:prstGeom prst="rect">
              <a:avLst/>
            </a:prstGeom>
            <a:solidFill>
              <a:srgbClr val="F26A21">
                <a:alpha val="100000"/>
              </a:srgbClr>
            </a:solidFill>
          </p:spPr>
          <p:txBody>
            <a:bodyPr/>
            <a:lstStyle/>
            <a:p/>
          </p:txBody>
        </p:sp>
        <p:sp>
          <p:nvSpPr>
            <p:cNvPr id="103" name="rc103"/>
            <p:cNvSpPr/>
            <p:nvPr/>
          </p:nvSpPr>
          <p:spPr>
            <a:xfrm>
              <a:off x="7427714" y="3060733"/>
              <a:ext cx="203168" cy="1564801"/>
            </a:xfrm>
            <a:prstGeom prst="rect">
              <a:avLst/>
            </a:prstGeom>
            <a:solidFill>
              <a:srgbClr val="FFC20E">
                <a:alpha val="100000"/>
              </a:srgbClr>
            </a:solidFill>
          </p:spPr>
          <p:txBody>
            <a:bodyPr/>
            <a:lstStyle/>
            <a:p/>
          </p:txBody>
        </p:sp>
        <p:sp>
          <p:nvSpPr>
            <p:cNvPr id="104" name="rc104"/>
            <p:cNvSpPr/>
            <p:nvPr/>
          </p:nvSpPr>
          <p:spPr>
            <a:xfrm>
              <a:off x="7653457" y="2813816"/>
              <a:ext cx="203168" cy="184661"/>
            </a:xfrm>
            <a:prstGeom prst="rect">
              <a:avLst/>
            </a:prstGeom>
            <a:solidFill>
              <a:srgbClr val="F26A21">
                <a:alpha val="100000"/>
              </a:srgbClr>
            </a:solidFill>
          </p:spPr>
          <p:txBody>
            <a:bodyPr/>
            <a:lstStyle/>
            <a:p/>
          </p:txBody>
        </p:sp>
        <p:sp>
          <p:nvSpPr>
            <p:cNvPr id="105" name="rc105"/>
            <p:cNvSpPr/>
            <p:nvPr/>
          </p:nvSpPr>
          <p:spPr>
            <a:xfrm>
              <a:off x="7653457" y="2998478"/>
              <a:ext cx="203168" cy="1627057"/>
            </a:xfrm>
            <a:prstGeom prst="rect">
              <a:avLst/>
            </a:prstGeom>
            <a:solidFill>
              <a:srgbClr val="FFC20E">
                <a:alpha val="100000"/>
              </a:srgbClr>
            </a:solidFill>
          </p:spPr>
          <p:txBody>
            <a:bodyPr/>
            <a:lstStyle/>
            <a:p/>
          </p:txBody>
        </p:sp>
        <p:sp>
          <p:nvSpPr>
            <p:cNvPr id="106" name="rc106"/>
            <p:cNvSpPr/>
            <p:nvPr/>
          </p:nvSpPr>
          <p:spPr>
            <a:xfrm>
              <a:off x="7879199" y="2800286"/>
              <a:ext cx="203168" cy="147347"/>
            </a:xfrm>
            <a:prstGeom prst="rect">
              <a:avLst/>
            </a:prstGeom>
            <a:solidFill>
              <a:srgbClr val="F26A21">
                <a:alpha val="100000"/>
              </a:srgbClr>
            </a:solidFill>
          </p:spPr>
          <p:txBody>
            <a:bodyPr/>
            <a:lstStyle/>
            <a:p/>
          </p:txBody>
        </p:sp>
        <p:sp>
          <p:nvSpPr>
            <p:cNvPr id="107" name="rc107"/>
            <p:cNvSpPr/>
            <p:nvPr/>
          </p:nvSpPr>
          <p:spPr>
            <a:xfrm>
              <a:off x="7879199" y="2947633"/>
              <a:ext cx="203168" cy="1677902"/>
            </a:xfrm>
            <a:prstGeom prst="rect">
              <a:avLst/>
            </a:prstGeom>
            <a:solidFill>
              <a:srgbClr val="FFC20E">
                <a:alpha val="100000"/>
              </a:srgbClr>
            </a:solidFill>
          </p:spPr>
          <p:txBody>
            <a:bodyPr/>
            <a:lstStyle/>
            <a:p/>
          </p:txBody>
        </p:sp>
        <p:sp>
          <p:nvSpPr>
            <p:cNvPr id="108" name="rc108"/>
            <p:cNvSpPr/>
            <p:nvPr/>
          </p:nvSpPr>
          <p:spPr>
            <a:xfrm>
              <a:off x="8104941" y="2791742"/>
              <a:ext cx="203168" cy="117572"/>
            </a:xfrm>
            <a:prstGeom prst="rect">
              <a:avLst/>
            </a:prstGeom>
            <a:solidFill>
              <a:srgbClr val="F26A21">
                <a:alpha val="100000"/>
              </a:srgbClr>
            </a:solidFill>
          </p:spPr>
          <p:txBody>
            <a:bodyPr/>
            <a:lstStyle/>
            <a:p/>
          </p:txBody>
        </p:sp>
        <p:sp>
          <p:nvSpPr>
            <p:cNvPr id="109" name="rc109"/>
            <p:cNvSpPr/>
            <p:nvPr/>
          </p:nvSpPr>
          <p:spPr>
            <a:xfrm>
              <a:off x="8104941" y="2909314"/>
              <a:ext cx="203168" cy="1716220"/>
            </a:xfrm>
            <a:prstGeom prst="rect">
              <a:avLst/>
            </a:prstGeom>
            <a:solidFill>
              <a:srgbClr val="FFC20E">
                <a:alpha val="100000"/>
              </a:srgbClr>
            </a:solidFill>
          </p:spPr>
          <p:txBody>
            <a:bodyPr/>
            <a:lstStyle/>
            <a:p/>
          </p:txBody>
        </p:sp>
        <p:sp>
          <p:nvSpPr>
            <p:cNvPr id="110" name="pl110"/>
            <p:cNvSpPr/>
            <p:nvPr/>
          </p:nvSpPr>
          <p:spPr>
            <a:xfrm>
              <a:off x="1434255" y="1399040"/>
              <a:ext cx="5417816" cy="720812"/>
            </a:xfrm>
            <a:custGeom>
              <a:avLst/>
              <a:pathLst>
                <a:path w="5417816" h="720812">
                  <a:moveTo>
                    <a:pt x="0" y="720812"/>
                  </a:moveTo>
                  <a:lnTo>
                    <a:pt x="225742" y="652163"/>
                  </a:lnTo>
                  <a:lnTo>
                    <a:pt x="451484" y="583515"/>
                  </a:lnTo>
                  <a:lnTo>
                    <a:pt x="677227" y="514866"/>
                  </a:lnTo>
                  <a:lnTo>
                    <a:pt x="902969" y="446217"/>
                  </a:lnTo>
                  <a:lnTo>
                    <a:pt x="1128711" y="377568"/>
                  </a:lnTo>
                  <a:lnTo>
                    <a:pt x="1354454" y="274595"/>
                  </a:lnTo>
                  <a:lnTo>
                    <a:pt x="1580196" y="171622"/>
                  </a:lnTo>
                  <a:lnTo>
                    <a:pt x="1805938" y="102973"/>
                  </a:lnTo>
                  <a:lnTo>
                    <a:pt x="2031681" y="0"/>
                  </a:lnTo>
                  <a:lnTo>
                    <a:pt x="2257423" y="34324"/>
                  </a:lnTo>
                  <a:lnTo>
                    <a:pt x="2483165" y="68648"/>
                  </a:lnTo>
                  <a:lnTo>
                    <a:pt x="2708908" y="0"/>
                  </a:lnTo>
                  <a:lnTo>
                    <a:pt x="2934650" y="34324"/>
                  </a:lnTo>
                  <a:lnTo>
                    <a:pt x="3160393" y="68648"/>
                  </a:lnTo>
                  <a:lnTo>
                    <a:pt x="3386135" y="102973"/>
                  </a:lnTo>
                  <a:lnTo>
                    <a:pt x="3611877" y="137297"/>
                  </a:lnTo>
                  <a:lnTo>
                    <a:pt x="3837620" y="102973"/>
                  </a:lnTo>
                  <a:lnTo>
                    <a:pt x="4063362" y="68648"/>
                  </a:lnTo>
                  <a:lnTo>
                    <a:pt x="4289104" y="274595"/>
                  </a:lnTo>
                  <a:lnTo>
                    <a:pt x="4514847" y="240270"/>
                  </a:lnTo>
                  <a:lnTo>
                    <a:pt x="4740589" y="446217"/>
                  </a:lnTo>
                  <a:lnTo>
                    <a:pt x="4966331" y="446217"/>
                  </a:lnTo>
                  <a:lnTo>
                    <a:pt x="5192074" y="480541"/>
                  </a:lnTo>
                  <a:lnTo>
                    <a:pt x="5417816" y="686488"/>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639311"/>
              <a:ext cx="5417816" cy="1304327"/>
            </a:xfrm>
            <a:custGeom>
              <a:avLst/>
              <a:pathLst>
                <a:path w="5417816" h="1304327">
                  <a:moveTo>
                    <a:pt x="0" y="1304327"/>
                  </a:moveTo>
                  <a:lnTo>
                    <a:pt x="225742" y="1167030"/>
                  </a:lnTo>
                  <a:lnTo>
                    <a:pt x="451484" y="1029732"/>
                  </a:lnTo>
                  <a:lnTo>
                    <a:pt x="677227" y="926759"/>
                  </a:lnTo>
                  <a:lnTo>
                    <a:pt x="902969" y="789461"/>
                  </a:lnTo>
                  <a:lnTo>
                    <a:pt x="1128711" y="652163"/>
                  </a:lnTo>
                  <a:lnTo>
                    <a:pt x="1354454" y="549190"/>
                  </a:lnTo>
                  <a:lnTo>
                    <a:pt x="1580196" y="446217"/>
                  </a:lnTo>
                  <a:lnTo>
                    <a:pt x="1805938" y="343244"/>
                  </a:lnTo>
                  <a:lnTo>
                    <a:pt x="2031681" y="240270"/>
                  </a:lnTo>
                  <a:lnTo>
                    <a:pt x="2257423" y="137297"/>
                  </a:lnTo>
                  <a:lnTo>
                    <a:pt x="2483165" y="34324"/>
                  </a:lnTo>
                  <a:lnTo>
                    <a:pt x="2708908" y="0"/>
                  </a:lnTo>
                  <a:lnTo>
                    <a:pt x="2934650" y="0"/>
                  </a:lnTo>
                  <a:lnTo>
                    <a:pt x="3160393" y="34324"/>
                  </a:lnTo>
                  <a:lnTo>
                    <a:pt x="3386135" y="34324"/>
                  </a:lnTo>
                  <a:lnTo>
                    <a:pt x="3611877" y="68648"/>
                  </a:lnTo>
                  <a:lnTo>
                    <a:pt x="3837620" y="274595"/>
                  </a:lnTo>
                  <a:lnTo>
                    <a:pt x="4063362" y="171622"/>
                  </a:lnTo>
                  <a:lnTo>
                    <a:pt x="4289104" y="308919"/>
                  </a:lnTo>
                  <a:lnTo>
                    <a:pt x="4514847" y="446217"/>
                  </a:lnTo>
                  <a:lnTo>
                    <a:pt x="4740589" y="686488"/>
                  </a:lnTo>
                  <a:lnTo>
                    <a:pt x="4966331" y="446217"/>
                  </a:lnTo>
                  <a:lnTo>
                    <a:pt x="5192074" y="446217"/>
                  </a:lnTo>
                  <a:lnTo>
                    <a:pt x="5417816" y="652163"/>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3" name="tx113"/>
            <p:cNvSpPr/>
            <p:nvPr/>
          </p:nvSpPr>
          <p:spPr>
            <a:xfrm>
              <a:off x="2494638"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4" name="tx114"/>
            <p:cNvSpPr/>
            <p:nvPr/>
          </p:nvSpPr>
          <p:spPr>
            <a:xfrm>
              <a:off x="362335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5" name="tx115"/>
            <p:cNvSpPr/>
            <p:nvPr/>
          </p:nvSpPr>
          <p:spPr>
            <a:xfrm>
              <a:off x="4752062"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5655031"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7" name="tx117"/>
            <p:cNvSpPr/>
            <p:nvPr/>
          </p:nvSpPr>
          <p:spPr>
            <a:xfrm>
              <a:off x="588077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6106516"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9" name="tx119"/>
            <p:cNvSpPr/>
            <p:nvPr/>
          </p:nvSpPr>
          <p:spPr>
            <a:xfrm>
              <a:off x="6332258"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0" name="tx120"/>
            <p:cNvSpPr/>
            <p:nvPr/>
          </p:nvSpPr>
          <p:spPr>
            <a:xfrm>
              <a:off x="6558000"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678374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1365926" y="30121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3" name="tx123"/>
            <p:cNvSpPr/>
            <p:nvPr/>
          </p:nvSpPr>
          <p:spPr>
            <a:xfrm>
              <a:off x="2494638"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4" name="tx124"/>
            <p:cNvSpPr/>
            <p:nvPr/>
          </p:nvSpPr>
          <p:spPr>
            <a:xfrm>
              <a:off x="3623350"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5" name="tx125"/>
            <p:cNvSpPr/>
            <p:nvPr/>
          </p:nvSpPr>
          <p:spPr>
            <a:xfrm>
              <a:off x="4752062"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5655031"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7" name="tx127"/>
            <p:cNvSpPr/>
            <p:nvPr/>
          </p:nvSpPr>
          <p:spPr>
            <a:xfrm>
              <a:off x="588077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6106516"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9" name="tx129"/>
            <p:cNvSpPr/>
            <p:nvPr/>
          </p:nvSpPr>
          <p:spPr>
            <a:xfrm>
              <a:off x="6332258"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0" name="tx130"/>
            <p:cNvSpPr/>
            <p:nvPr/>
          </p:nvSpPr>
          <p:spPr>
            <a:xfrm>
              <a:off x="6558000"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1" name="tx131"/>
            <p:cNvSpPr/>
            <p:nvPr/>
          </p:nvSpPr>
          <p:spPr>
            <a:xfrm>
              <a:off x="6783743"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1674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4" name="tx134"/>
            <p:cNvSpPr/>
            <p:nvPr/>
          </p:nvSpPr>
          <p:spPr>
            <a:xfrm>
              <a:off x="508103" y="17667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79074"/>
              <a:ext cx="47716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Guinea-Bissau</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Guinea-Bissau is projected to have a  small increase (&lt;10,000) in the number of surviving infants by 2030. Therefore, to achieve the IA2030 ZD target, more (~4.79%)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5667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885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2034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2259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544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18626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1669943"/>
              <a:ext cx="215906" cy="3320816"/>
            </a:xfrm>
            <a:prstGeom prst="rect">
              <a:avLst/>
            </a:prstGeom>
            <a:solidFill>
              <a:srgbClr val="0058AB">
                <a:alpha val="100000"/>
              </a:srgbClr>
            </a:solidFill>
          </p:spPr>
          <p:txBody>
            <a:bodyPr/>
            <a:lstStyle/>
            <a:p/>
          </p:txBody>
        </p:sp>
        <p:sp>
          <p:nvSpPr>
            <p:cNvPr id="39" name="rc39"/>
            <p:cNvSpPr/>
            <p:nvPr/>
          </p:nvSpPr>
          <p:spPr>
            <a:xfrm>
              <a:off x="1530867" y="1885024"/>
              <a:ext cx="215906" cy="3105735"/>
            </a:xfrm>
            <a:prstGeom prst="rect">
              <a:avLst/>
            </a:prstGeom>
            <a:solidFill>
              <a:srgbClr val="0058AB">
                <a:alpha val="100000"/>
              </a:srgbClr>
            </a:solidFill>
          </p:spPr>
          <p:txBody>
            <a:bodyPr/>
            <a:lstStyle/>
            <a:p/>
          </p:txBody>
        </p:sp>
        <p:sp>
          <p:nvSpPr>
            <p:cNvPr id="40" name="rc40"/>
            <p:cNvSpPr/>
            <p:nvPr/>
          </p:nvSpPr>
          <p:spPr>
            <a:xfrm>
              <a:off x="1770763" y="2080575"/>
              <a:ext cx="215906" cy="2910184"/>
            </a:xfrm>
            <a:prstGeom prst="rect">
              <a:avLst/>
            </a:prstGeom>
            <a:solidFill>
              <a:srgbClr val="0058AB">
                <a:alpha val="100000"/>
              </a:srgbClr>
            </a:solidFill>
          </p:spPr>
          <p:txBody>
            <a:bodyPr/>
            <a:lstStyle/>
            <a:p/>
          </p:txBody>
        </p:sp>
        <p:sp>
          <p:nvSpPr>
            <p:cNvPr id="41" name="rc41"/>
            <p:cNvSpPr/>
            <p:nvPr/>
          </p:nvSpPr>
          <p:spPr>
            <a:xfrm>
              <a:off x="2010660" y="2284749"/>
              <a:ext cx="215906" cy="2706010"/>
            </a:xfrm>
            <a:prstGeom prst="rect">
              <a:avLst/>
            </a:prstGeom>
            <a:solidFill>
              <a:srgbClr val="0058AB">
                <a:alpha val="100000"/>
              </a:srgbClr>
            </a:solidFill>
          </p:spPr>
          <p:txBody>
            <a:bodyPr/>
            <a:lstStyle/>
            <a:p/>
          </p:txBody>
        </p:sp>
        <p:sp>
          <p:nvSpPr>
            <p:cNvPr id="42" name="rc42"/>
            <p:cNvSpPr/>
            <p:nvPr/>
          </p:nvSpPr>
          <p:spPr>
            <a:xfrm>
              <a:off x="2250556" y="2510229"/>
              <a:ext cx="215906" cy="2480530"/>
            </a:xfrm>
            <a:prstGeom prst="rect">
              <a:avLst/>
            </a:prstGeom>
            <a:solidFill>
              <a:srgbClr val="0058AB">
                <a:alpha val="100000"/>
              </a:srgbClr>
            </a:solidFill>
          </p:spPr>
          <p:txBody>
            <a:bodyPr/>
            <a:lstStyle/>
            <a:p/>
          </p:txBody>
        </p:sp>
        <p:sp>
          <p:nvSpPr>
            <p:cNvPr id="43" name="rc43"/>
            <p:cNvSpPr/>
            <p:nvPr/>
          </p:nvSpPr>
          <p:spPr>
            <a:xfrm>
              <a:off x="2490453" y="2727593"/>
              <a:ext cx="215906" cy="2263167"/>
            </a:xfrm>
            <a:prstGeom prst="rect">
              <a:avLst/>
            </a:prstGeom>
            <a:solidFill>
              <a:srgbClr val="0058AB">
                <a:alpha val="100000"/>
              </a:srgbClr>
            </a:solidFill>
          </p:spPr>
          <p:txBody>
            <a:bodyPr/>
            <a:lstStyle/>
            <a:p/>
          </p:txBody>
        </p:sp>
        <p:sp>
          <p:nvSpPr>
            <p:cNvPr id="44" name="rc44"/>
            <p:cNvSpPr/>
            <p:nvPr/>
          </p:nvSpPr>
          <p:spPr>
            <a:xfrm>
              <a:off x="2730349" y="3091302"/>
              <a:ext cx="215906" cy="1899457"/>
            </a:xfrm>
            <a:prstGeom prst="rect">
              <a:avLst/>
            </a:prstGeom>
            <a:solidFill>
              <a:srgbClr val="0058AB">
                <a:alpha val="100000"/>
              </a:srgbClr>
            </a:solidFill>
          </p:spPr>
          <p:txBody>
            <a:bodyPr/>
            <a:lstStyle/>
            <a:p/>
          </p:txBody>
        </p:sp>
        <p:sp>
          <p:nvSpPr>
            <p:cNvPr id="45" name="rc45"/>
            <p:cNvSpPr/>
            <p:nvPr/>
          </p:nvSpPr>
          <p:spPr>
            <a:xfrm>
              <a:off x="2970245" y="3466172"/>
              <a:ext cx="215906" cy="1524587"/>
            </a:xfrm>
            <a:prstGeom prst="rect">
              <a:avLst/>
            </a:prstGeom>
            <a:solidFill>
              <a:srgbClr val="0058AB">
                <a:alpha val="100000"/>
              </a:srgbClr>
            </a:solidFill>
          </p:spPr>
          <p:txBody>
            <a:bodyPr/>
            <a:lstStyle/>
            <a:p/>
          </p:txBody>
        </p:sp>
        <p:sp>
          <p:nvSpPr>
            <p:cNvPr id="46" name="rc46"/>
            <p:cNvSpPr/>
            <p:nvPr/>
          </p:nvSpPr>
          <p:spPr>
            <a:xfrm>
              <a:off x="3210142" y="3730457"/>
              <a:ext cx="215906" cy="1260302"/>
            </a:xfrm>
            <a:prstGeom prst="rect">
              <a:avLst/>
            </a:prstGeom>
            <a:solidFill>
              <a:srgbClr val="0058AB">
                <a:alpha val="100000"/>
              </a:srgbClr>
            </a:solidFill>
          </p:spPr>
          <p:txBody>
            <a:bodyPr/>
            <a:lstStyle/>
            <a:p/>
          </p:txBody>
        </p:sp>
        <p:sp>
          <p:nvSpPr>
            <p:cNvPr id="47" name="rc47"/>
            <p:cNvSpPr/>
            <p:nvPr/>
          </p:nvSpPr>
          <p:spPr>
            <a:xfrm>
              <a:off x="3450038" y="4140075"/>
              <a:ext cx="215906" cy="850685"/>
            </a:xfrm>
            <a:prstGeom prst="rect">
              <a:avLst/>
            </a:prstGeom>
            <a:solidFill>
              <a:srgbClr val="0058AB">
                <a:alpha val="100000"/>
              </a:srgbClr>
            </a:solidFill>
          </p:spPr>
          <p:txBody>
            <a:bodyPr/>
            <a:lstStyle/>
            <a:p/>
          </p:txBody>
        </p:sp>
        <p:sp>
          <p:nvSpPr>
            <p:cNvPr id="48" name="rc48"/>
            <p:cNvSpPr/>
            <p:nvPr/>
          </p:nvSpPr>
          <p:spPr>
            <a:xfrm>
              <a:off x="3689935" y="3982315"/>
              <a:ext cx="215906" cy="1008444"/>
            </a:xfrm>
            <a:prstGeom prst="rect">
              <a:avLst/>
            </a:prstGeom>
            <a:solidFill>
              <a:srgbClr val="0058AB">
                <a:alpha val="100000"/>
              </a:srgbClr>
            </a:solidFill>
          </p:spPr>
          <p:txBody>
            <a:bodyPr/>
            <a:lstStyle/>
            <a:p/>
          </p:txBody>
        </p:sp>
        <p:sp>
          <p:nvSpPr>
            <p:cNvPr id="49" name="rc49"/>
            <p:cNvSpPr/>
            <p:nvPr/>
          </p:nvSpPr>
          <p:spPr>
            <a:xfrm>
              <a:off x="3929831" y="3814917"/>
              <a:ext cx="215906" cy="1175842"/>
            </a:xfrm>
            <a:prstGeom prst="rect">
              <a:avLst/>
            </a:prstGeom>
            <a:solidFill>
              <a:srgbClr val="0058AB">
                <a:alpha val="100000"/>
              </a:srgbClr>
            </a:solidFill>
          </p:spPr>
          <p:txBody>
            <a:bodyPr/>
            <a:lstStyle/>
            <a:p/>
          </p:txBody>
        </p:sp>
        <p:sp>
          <p:nvSpPr>
            <p:cNvPr id="50" name="rc50"/>
            <p:cNvSpPr/>
            <p:nvPr/>
          </p:nvSpPr>
          <p:spPr>
            <a:xfrm>
              <a:off x="4169728" y="4094421"/>
              <a:ext cx="215906" cy="896338"/>
            </a:xfrm>
            <a:prstGeom prst="rect">
              <a:avLst/>
            </a:prstGeom>
            <a:solidFill>
              <a:srgbClr val="0058AB">
                <a:alpha val="100000"/>
              </a:srgbClr>
            </a:solidFill>
          </p:spPr>
          <p:txBody>
            <a:bodyPr/>
            <a:lstStyle/>
            <a:p/>
          </p:txBody>
        </p:sp>
        <p:sp>
          <p:nvSpPr>
            <p:cNvPr id="51" name="rc51"/>
            <p:cNvSpPr/>
            <p:nvPr/>
          </p:nvSpPr>
          <p:spPr>
            <a:xfrm>
              <a:off x="4409624" y="3929813"/>
              <a:ext cx="215906" cy="1060946"/>
            </a:xfrm>
            <a:prstGeom prst="rect">
              <a:avLst/>
            </a:prstGeom>
            <a:solidFill>
              <a:srgbClr val="0058AB">
                <a:alpha val="100000"/>
              </a:srgbClr>
            </a:solidFill>
          </p:spPr>
          <p:txBody>
            <a:bodyPr/>
            <a:lstStyle/>
            <a:p/>
          </p:txBody>
        </p:sp>
        <p:sp>
          <p:nvSpPr>
            <p:cNvPr id="52" name="rc52"/>
            <p:cNvSpPr/>
            <p:nvPr/>
          </p:nvSpPr>
          <p:spPr>
            <a:xfrm>
              <a:off x="4649521" y="3777379"/>
              <a:ext cx="215906" cy="1213380"/>
            </a:xfrm>
            <a:prstGeom prst="rect">
              <a:avLst/>
            </a:prstGeom>
            <a:solidFill>
              <a:srgbClr val="0058AB">
                <a:alpha val="100000"/>
              </a:srgbClr>
            </a:solidFill>
          </p:spPr>
          <p:txBody>
            <a:bodyPr/>
            <a:lstStyle/>
            <a:p/>
          </p:txBody>
        </p:sp>
        <p:sp>
          <p:nvSpPr>
            <p:cNvPr id="53" name="rc53"/>
            <p:cNvSpPr/>
            <p:nvPr/>
          </p:nvSpPr>
          <p:spPr>
            <a:xfrm>
              <a:off x="4889417" y="3623424"/>
              <a:ext cx="215906" cy="1367335"/>
            </a:xfrm>
            <a:prstGeom prst="rect">
              <a:avLst/>
            </a:prstGeom>
            <a:solidFill>
              <a:srgbClr val="0058AB">
                <a:alpha val="100000"/>
              </a:srgbClr>
            </a:solidFill>
          </p:spPr>
          <p:txBody>
            <a:bodyPr/>
            <a:lstStyle/>
            <a:p/>
          </p:txBody>
        </p:sp>
        <p:sp>
          <p:nvSpPr>
            <p:cNvPr id="54" name="rc54"/>
            <p:cNvSpPr/>
            <p:nvPr/>
          </p:nvSpPr>
          <p:spPr>
            <a:xfrm>
              <a:off x="5129313" y="3474542"/>
              <a:ext cx="215906" cy="1516217"/>
            </a:xfrm>
            <a:prstGeom prst="rect">
              <a:avLst/>
            </a:prstGeom>
            <a:solidFill>
              <a:srgbClr val="0058AB">
                <a:alpha val="100000"/>
              </a:srgbClr>
            </a:solidFill>
          </p:spPr>
          <p:txBody>
            <a:bodyPr/>
            <a:lstStyle/>
            <a:p/>
          </p:txBody>
        </p:sp>
        <p:sp>
          <p:nvSpPr>
            <p:cNvPr id="55" name="rc55"/>
            <p:cNvSpPr/>
            <p:nvPr/>
          </p:nvSpPr>
          <p:spPr>
            <a:xfrm>
              <a:off x="5369210" y="3639403"/>
              <a:ext cx="215906" cy="1351356"/>
            </a:xfrm>
            <a:prstGeom prst="rect">
              <a:avLst/>
            </a:prstGeom>
            <a:solidFill>
              <a:srgbClr val="0058AB">
                <a:alpha val="100000"/>
              </a:srgbClr>
            </a:solidFill>
          </p:spPr>
          <p:txBody>
            <a:bodyPr/>
            <a:lstStyle/>
            <a:p/>
          </p:txBody>
        </p:sp>
        <p:sp>
          <p:nvSpPr>
            <p:cNvPr id="56" name="rc56"/>
            <p:cNvSpPr/>
            <p:nvPr/>
          </p:nvSpPr>
          <p:spPr>
            <a:xfrm>
              <a:off x="5609106" y="3783974"/>
              <a:ext cx="215906" cy="1206785"/>
            </a:xfrm>
            <a:prstGeom prst="rect">
              <a:avLst/>
            </a:prstGeom>
            <a:solidFill>
              <a:srgbClr val="0058AB">
                <a:alpha val="100000"/>
              </a:srgbClr>
            </a:solidFill>
          </p:spPr>
          <p:txBody>
            <a:bodyPr/>
            <a:lstStyle/>
            <a:p/>
          </p:txBody>
        </p:sp>
        <p:sp>
          <p:nvSpPr>
            <p:cNvPr id="57" name="rc57"/>
            <p:cNvSpPr/>
            <p:nvPr/>
          </p:nvSpPr>
          <p:spPr>
            <a:xfrm>
              <a:off x="5849003" y="2861764"/>
              <a:ext cx="215906" cy="2128995"/>
            </a:xfrm>
            <a:prstGeom prst="rect">
              <a:avLst/>
            </a:prstGeom>
            <a:solidFill>
              <a:srgbClr val="0058AB">
                <a:alpha val="100000"/>
              </a:srgbClr>
            </a:solidFill>
          </p:spPr>
          <p:txBody>
            <a:bodyPr/>
            <a:lstStyle/>
            <a:p/>
          </p:txBody>
        </p:sp>
        <p:sp>
          <p:nvSpPr>
            <p:cNvPr id="58" name="rc58"/>
            <p:cNvSpPr/>
            <p:nvPr/>
          </p:nvSpPr>
          <p:spPr>
            <a:xfrm>
              <a:off x="6088899" y="2994161"/>
              <a:ext cx="215906" cy="1996598"/>
            </a:xfrm>
            <a:prstGeom prst="rect">
              <a:avLst/>
            </a:prstGeom>
            <a:solidFill>
              <a:srgbClr val="0058AB">
                <a:alpha val="100000"/>
              </a:srgbClr>
            </a:solidFill>
          </p:spPr>
          <p:txBody>
            <a:bodyPr/>
            <a:lstStyle/>
            <a:p/>
          </p:txBody>
        </p:sp>
        <p:sp>
          <p:nvSpPr>
            <p:cNvPr id="59" name="rc59"/>
            <p:cNvSpPr/>
            <p:nvPr/>
          </p:nvSpPr>
          <p:spPr>
            <a:xfrm>
              <a:off x="6328796" y="2045066"/>
              <a:ext cx="215906" cy="2945693"/>
            </a:xfrm>
            <a:prstGeom prst="rect">
              <a:avLst/>
            </a:prstGeom>
            <a:solidFill>
              <a:srgbClr val="0058AB">
                <a:alpha val="100000"/>
              </a:srgbClr>
            </a:solidFill>
          </p:spPr>
          <p:txBody>
            <a:bodyPr/>
            <a:lstStyle/>
            <a:p/>
          </p:txBody>
        </p:sp>
        <p:sp>
          <p:nvSpPr>
            <p:cNvPr id="60" name="rc60"/>
            <p:cNvSpPr/>
            <p:nvPr/>
          </p:nvSpPr>
          <p:spPr>
            <a:xfrm>
              <a:off x="6568692" y="2025029"/>
              <a:ext cx="215906" cy="2965730"/>
            </a:xfrm>
            <a:prstGeom prst="rect">
              <a:avLst/>
            </a:prstGeom>
            <a:solidFill>
              <a:srgbClr val="0058AB">
                <a:alpha val="100000"/>
              </a:srgbClr>
            </a:solidFill>
          </p:spPr>
          <p:txBody>
            <a:bodyPr/>
            <a:lstStyle/>
            <a:p/>
          </p:txBody>
        </p:sp>
        <p:sp>
          <p:nvSpPr>
            <p:cNvPr id="61" name="rc61"/>
            <p:cNvSpPr/>
            <p:nvPr/>
          </p:nvSpPr>
          <p:spPr>
            <a:xfrm>
              <a:off x="6808589" y="1839116"/>
              <a:ext cx="215906" cy="3151643"/>
            </a:xfrm>
            <a:prstGeom prst="rect">
              <a:avLst/>
            </a:prstGeom>
            <a:solidFill>
              <a:srgbClr val="0058AB">
                <a:alpha val="100000"/>
              </a:srgbClr>
            </a:solidFill>
          </p:spPr>
          <p:txBody>
            <a:bodyPr/>
            <a:lstStyle/>
            <a:p/>
          </p:txBody>
        </p:sp>
        <p:sp>
          <p:nvSpPr>
            <p:cNvPr id="62" name="rc62"/>
            <p:cNvSpPr/>
            <p:nvPr/>
          </p:nvSpPr>
          <p:spPr>
            <a:xfrm>
              <a:off x="7048485" y="866434"/>
              <a:ext cx="215906" cy="4124325"/>
            </a:xfrm>
            <a:prstGeom prst="rect">
              <a:avLst/>
            </a:prstGeom>
            <a:solidFill>
              <a:srgbClr val="0058AB">
                <a:alpha val="100000"/>
              </a:srgbClr>
            </a:solidFill>
          </p:spPr>
          <p:txBody>
            <a:bodyPr/>
            <a:lstStyle/>
            <a:p/>
          </p:txBody>
        </p:sp>
        <p:sp>
          <p:nvSpPr>
            <p:cNvPr id="63" name="rc63"/>
            <p:cNvSpPr/>
            <p:nvPr/>
          </p:nvSpPr>
          <p:spPr>
            <a:xfrm>
              <a:off x="8487864" y="3926262"/>
              <a:ext cx="215906" cy="1064497"/>
            </a:xfrm>
            <a:prstGeom prst="rect">
              <a:avLst/>
            </a:prstGeom>
            <a:solidFill>
              <a:srgbClr val="69DBFF">
                <a:alpha val="100000"/>
              </a:srgbClr>
            </a:solidFill>
          </p:spPr>
          <p:txBody>
            <a:bodyPr/>
            <a:lstStyle/>
            <a:p/>
          </p:txBody>
        </p:sp>
        <p:sp>
          <p:nvSpPr>
            <p:cNvPr id="64" name="pl64"/>
            <p:cNvSpPr/>
            <p:nvPr/>
          </p:nvSpPr>
          <p:spPr>
            <a:xfrm>
              <a:off x="6196853" y="2861764"/>
              <a:ext cx="2398964" cy="1064497"/>
            </a:xfrm>
            <a:custGeom>
              <a:avLst/>
              <a:pathLst>
                <a:path w="2398964" h="1064497">
                  <a:moveTo>
                    <a:pt x="0" y="0"/>
                  </a:moveTo>
                  <a:lnTo>
                    <a:pt x="239896" y="106449"/>
                  </a:lnTo>
                  <a:lnTo>
                    <a:pt x="479792" y="212899"/>
                  </a:lnTo>
                  <a:lnTo>
                    <a:pt x="719689" y="319349"/>
                  </a:lnTo>
                  <a:lnTo>
                    <a:pt x="959585" y="425799"/>
                  </a:lnTo>
                  <a:lnTo>
                    <a:pt x="1199482" y="532248"/>
                  </a:lnTo>
                  <a:lnTo>
                    <a:pt x="1439378" y="638698"/>
                  </a:lnTo>
                  <a:lnTo>
                    <a:pt x="1679275" y="745148"/>
                  </a:lnTo>
                  <a:lnTo>
                    <a:pt x="1919171" y="851598"/>
                  </a:lnTo>
                  <a:lnTo>
                    <a:pt x="2159067" y="958047"/>
                  </a:lnTo>
                  <a:lnTo>
                    <a:pt x="2398964" y="1064497"/>
                  </a:lnTo>
                </a:path>
              </a:pathLst>
            </a:custGeom>
            <a:ln w="13550" cap="flat">
              <a:solidFill>
                <a:srgbClr val="000000">
                  <a:alpha val="100000"/>
                </a:srgbClr>
              </a:solidFill>
              <a:prstDash val="solid"/>
              <a:round/>
            </a:ln>
          </p:spPr>
          <p:txBody>
            <a:bodyPr/>
            <a:lstStyle/>
            <a:p/>
          </p:txBody>
        </p:sp>
        <p:sp>
          <p:nvSpPr>
            <p:cNvPr id="65" name="pt65"/>
            <p:cNvSpPr/>
            <p:nvPr/>
          </p:nvSpPr>
          <p:spPr>
            <a:xfrm>
              <a:off x="6172027" y="28369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29433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049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1562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2627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369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4756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5820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3688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3794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39014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6651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3970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112883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745048" y="398022"/>
              <a:ext cx="65046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Guinea-Bissau</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142%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9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3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88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76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51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25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47215"/>
              <a:ext cx="249522" cy="655482"/>
            </a:xfrm>
            <a:prstGeom prst="rect">
              <a:avLst/>
            </a:prstGeom>
            <a:solidFill>
              <a:srgbClr val="80BD41">
                <a:alpha val="100000"/>
              </a:srgbClr>
            </a:solidFill>
          </p:spPr>
          <p:txBody>
            <a:bodyPr/>
            <a:lstStyle/>
            <a:p/>
          </p:txBody>
        </p:sp>
        <p:sp>
          <p:nvSpPr>
            <p:cNvPr id="23" name="rc23"/>
            <p:cNvSpPr/>
            <p:nvPr/>
          </p:nvSpPr>
          <p:spPr>
            <a:xfrm>
              <a:off x="1296273" y="3204834"/>
              <a:ext cx="249522" cy="242380"/>
            </a:xfrm>
            <a:prstGeom prst="rect">
              <a:avLst/>
            </a:prstGeom>
            <a:solidFill>
              <a:srgbClr val="1CABE2">
                <a:alpha val="100000"/>
              </a:srgbClr>
            </a:solidFill>
          </p:spPr>
          <p:txBody>
            <a:bodyPr/>
            <a:lstStyle/>
            <a:p/>
          </p:txBody>
        </p:sp>
        <p:sp>
          <p:nvSpPr>
            <p:cNvPr id="24" name="rc24"/>
            <p:cNvSpPr/>
            <p:nvPr/>
          </p:nvSpPr>
          <p:spPr>
            <a:xfrm>
              <a:off x="1573521" y="3422403"/>
              <a:ext cx="249522" cy="680294"/>
            </a:xfrm>
            <a:prstGeom prst="rect">
              <a:avLst/>
            </a:prstGeom>
            <a:solidFill>
              <a:srgbClr val="80BD41">
                <a:alpha val="100000"/>
              </a:srgbClr>
            </a:solidFill>
          </p:spPr>
          <p:txBody>
            <a:bodyPr/>
            <a:lstStyle/>
            <a:p/>
          </p:txBody>
        </p:sp>
        <p:sp>
          <p:nvSpPr>
            <p:cNvPr id="25" name="rc25"/>
            <p:cNvSpPr/>
            <p:nvPr/>
          </p:nvSpPr>
          <p:spPr>
            <a:xfrm>
              <a:off x="1573521" y="3195761"/>
              <a:ext cx="249522" cy="226641"/>
            </a:xfrm>
            <a:prstGeom prst="rect">
              <a:avLst/>
            </a:prstGeom>
            <a:solidFill>
              <a:srgbClr val="1CABE2">
                <a:alpha val="100000"/>
              </a:srgbClr>
            </a:solidFill>
          </p:spPr>
          <p:txBody>
            <a:bodyPr/>
            <a:lstStyle/>
            <a:p/>
          </p:txBody>
        </p:sp>
        <p:sp>
          <p:nvSpPr>
            <p:cNvPr id="26" name="rc26"/>
            <p:cNvSpPr/>
            <p:nvPr/>
          </p:nvSpPr>
          <p:spPr>
            <a:xfrm>
              <a:off x="1850769" y="3391480"/>
              <a:ext cx="249522" cy="711216"/>
            </a:xfrm>
            <a:prstGeom prst="rect">
              <a:avLst/>
            </a:prstGeom>
            <a:solidFill>
              <a:srgbClr val="80BD41">
                <a:alpha val="100000"/>
              </a:srgbClr>
            </a:solidFill>
          </p:spPr>
          <p:txBody>
            <a:bodyPr/>
            <a:lstStyle/>
            <a:p/>
          </p:txBody>
        </p:sp>
        <p:sp>
          <p:nvSpPr>
            <p:cNvPr id="27" name="rc27"/>
            <p:cNvSpPr/>
            <p:nvPr/>
          </p:nvSpPr>
          <p:spPr>
            <a:xfrm>
              <a:off x="1850769" y="3179097"/>
              <a:ext cx="249522" cy="212383"/>
            </a:xfrm>
            <a:prstGeom prst="rect">
              <a:avLst/>
            </a:prstGeom>
            <a:solidFill>
              <a:srgbClr val="1CABE2">
                <a:alpha val="100000"/>
              </a:srgbClr>
            </a:solidFill>
          </p:spPr>
          <p:txBody>
            <a:bodyPr/>
            <a:lstStyle/>
            <a:p/>
          </p:txBody>
        </p:sp>
        <p:sp>
          <p:nvSpPr>
            <p:cNvPr id="28" name="rc28"/>
            <p:cNvSpPr/>
            <p:nvPr/>
          </p:nvSpPr>
          <p:spPr>
            <a:xfrm>
              <a:off x="2128016" y="3359632"/>
              <a:ext cx="249522" cy="743064"/>
            </a:xfrm>
            <a:prstGeom prst="rect">
              <a:avLst/>
            </a:prstGeom>
            <a:solidFill>
              <a:srgbClr val="80BD41">
                <a:alpha val="100000"/>
              </a:srgbClr>
            </a:solidFill>
          </p:spPr>
          <p:txBody>
            <a:bodyPr/>
            <a:lstStyle/>
            <a:p/>
          </p:txBody>
        </p:sp>
        <p:sp>
          <p:nvSpPr>
            <p:cNvPr id="29" name="rc29"/>
            <p:cNvSpPr/>
            <p:nvPr/>
          </p:nvSpPr>
          <p:spPr>
            <a:xfrm>
              <a:off x="2128016" y="3162061"/>
              <a:ext cx="249522" cy="197570"/>
            </a:xfrm>
            <a:prstGeom prst="rect">
              <a:avLst/>
            </a:prstGeom>
            <a:solidFill>
              <a:srgbClr val="1CABE2">
                <a:alpha val="100000"/>
              </a:srgbClr>
            </a:solidFill>
          </p:spPr>
          <p:txBody>
            <a:bodyPr/>
            <a:lstStyle/>
            <a:p/>
          </p:txBody>
        </p:sp>
        <p:sp>
          <p:nvSpPr>
            <p:cNvPr id="30" name="rc30"/>
            <p:cNvSpPr/>
            <p:nvPr/>
          </p:nvSpPr>
          <p:spPr>
            <a:xfrm>
              <a:off x="2405264" y="3330746"/>
              <a:ext cx="249522" cy="771950"/>
            </a:xfrm>
            <a:prstGeom prst="rect">
              <a:avLst/>
            </a:prstGeom>
            <a:solidFill>
              <a:srgbClr val="80BD41">
                <a:alpha val="100000"/>
              </a:srgbClr>
            </a:solidFill>
          </p:spPr>
          <p:txBody>
            <a:bodyPr/>
            <a:lstStyle/>
            <a:p/>
          </p:txBody>
        </p:sp>
        <p:sp>
          <p:nvSpPr>
            <p:cNvPr id="31" name="rc31"/>
            <p:cNvSpPr/>
            <p:nvPr/>
          </p:nvSpPr>
          <p:spPr>
            <a:xfrm>
              <a:off x="2405264" y="3149655"/>
              <a:ext cx="249522" cy="181090"/>
            </a:xfrm>
            <a:prstGeom prst="rect">
              <a:avLst/>
            </a:prstGeom>
            <a:solidFill>
              <a:srgbClr val="1CABE2">
                <a:alpha val="100000"/>
              </a:srgbClr>
            </a:solidFill>
          </p:spPr>
          <p:txBody>
            <a:bodyPr/>
            <a:lstStyle/>
            <a:p/>
          </p:txBody>
        </p:sp>
        <p:sp>
          <p:nvSpPr>
            <p:cNvPr id="32" name="rc32"/>
            <p:cNvSpPr/>
            <p:nvPr/>
          </p:nvSpPr>
          <p:spPr>
            <a:xfrm>
              <a:off x="2682512" y="3296121"/>
              <a:ext cx="249522" cy="806576"/>
            </a:xfrm>
            <a:prstGeom prst="rect">
              <a:avLst/>
            </a:prstGeom>
            <a:solidFill>
              <a:srgbClr val="80BD41">
                <a:alpha val="100000"/>
              </a:srgbClr>
            </a:solidFill>
          </p:spPr>
          <p:txBody>
            <a:bodyPr/>
            <a:lstStyle/>
            <a:p/>
          </p:txBody>
        </p:sp>
        <p:sp>
          <p:nvSpPr>
            <p:cNvPr id="33" name="rc33"/>
            <p:cNvSpPr/>
            <p:nvPr/>
          </p:nvSpPr>
          <p:spPr>
            <a:xfrm>
              <a:off x="2682512" y="3130954"/>
              <a:ext cx="249522" cy="165166"/>
            </a:xfrm>
            <a:prstGeom prst="rect">
              <a:avLst/>
            </a:prstGeom>
            <a:solidFill>
              <a:srgbClr val="1CABE2">
                <a:alpha val="100000"/>
              </a:srgbClr>
            </a:solidFill>
          </p:spPr>
          <p:txBody>
            <a:bodyPr/>
            <a:lstStyle/>
            <a:p/>
          </p:txBody>
        </p:sp>
        <p:sp>
          <p:nvSpPr>
            <p:cNvPr id="34" name="rc34"/>
            <p:cNvSpPr/>
            <p:nvPr/>
          </p:nvSpPr>
          <p:spPr>
            <a:xfrm>
              <a:off x="2959759" y="3250940"/>
              <a:ext cx="249522" cy="851756"/>
            </a:xfrm>
            <a:prstGeom prst="rect">
              <a:avLst/>
            </a:prstGeom>
            <a:solidFill>
              <a:srgbClr val="80BD41">
                <a:alpha val="100000"/>
              </a:srgbClr>
            </a:solidFill>
          </p:spPr>
          <p:txBody>
            <a:bodyPr/>
            <a:lstStyle/>
            <a:p/>
          </p:txBody>
        </p:sp>
        <p:sp>
          <p:nvSpPr>
            <p:cNvPr id="35" name="rc35"/>
            <p:cNvSpPr/>
            <p:nvPr/>
          </p:nvSpPr>
          <p:spPr>
            <a:xfrm>
              <a:off x="2959759" y="3112252"/>
              <a:ext cx="249522" cy="138688"/>
            </a:xfrm>
            <a:prstGeom prst="rect">
              <a:avLst/>
            </a:prstGeom>
            <a:solidFill>
              <a:srgbClr val="1CABE2">
                <a:alpha val="100000"/>
              </a:srgbClr>
            </a:solidFill>
          </p:spPr>
          <p:txBody>
            <a:bodyPr/>
            <a:lstStyle/>
            <a:p/>
          </p:txBody>
        </p:sp>
        <p:sp>
          <p:nvSpPr>
            <p:cNvPr id="36" name="rc36"/>
            <p:cNvSpPr/>
            <p:nvPr/>
          </p:nvSpPr>
          <p:spPr>
            <a:xfrm>
              <a:off x="3237007" y="3202242"/>
              <a:ext cx="249522" cy="900454"/>
            </a:xfrm>
            <a:prstGeom prst="rect">
              <a:avLst/>
            </a:prstGeom>
            <a:solidFill>
              <a:srgbClr val="80BD41">
                <a:alpha val="100000"/>
              </a:srgbClr>
            </a:solidFill>
          </p:spPr>
          <p:txBody>
            <a:bodyPr/>
            <a:lstStyle/>
            <a:p/>
          </p:txBody>
        </p:sp>
        <p:sp>
          <p:nvSpPr>
            <p:cNvPr id="37" name="rc37"/>
            <p:cNvSpPr/>
            <p:nvPr/>
          </p:nvSpPr>
          <p:spPr>
            <a:xfrm>
              <a:off x="3237007" y="3090958"/>
              <a:ext cx="249522" cy="111283"/>
            </a:xfrm>
            <a:prstGeom prst="rect">
              <a:avLst/>
            </a:prstGeom>
            <a:solidFill>
              <a:srgbClr val="1CABE2">
                <a:alpha val="100000"/>
              </a:srgbClr>
            </a:solidFill>
          </p:spPr>
          <p:txBody>
            <a:bodyPr/>
            <a:lstStyle/>
            <a:p/>
          </p:txBody>
        </p:sp>
        <p:sp>
          <p:nvSpPr>
            <p:cNvPr id="38" name="rc38"/>
            <p:cNvSpPr/>
            <p:nvPr/>
          </p:nvSpPr>
          <p:spPr>
            <a:xfrm>
              <a:off x="3514255" y="3172431"/>
              <a:ext cx="249522" cy="930266"/>
            </a:xfrm>
            <a:prstGeom prst="rect">
              <a:avLst/>
            </a:prstGeom>
            <a:solidFill>
              <a:srgbClr val="80BD41">
                <a:alpha val="100000"/>
              </a:srgbClr>
            </a:solidFill>
          </p:spPr>
          <p:txBody>
            <a:bodyPr/>
            <a:lstStyle/>
            <a:p/>
          </p:txBody>
        </p:sp>
        <p:sp>
          <p:nvSpPr>
            <p:cNvPr id="39" name="rc39"/>
            <p:cNvSpPr/>
            <p:nvPr/>
          </p:nvSpPr>
          <p:spPr>
            <a:xfrm>
              <a:off x="3514255" y="3080404"/>
              <a:ext cx="249522" cy="92026"/>
            </a:xfrm>
            <a:prstGeom prst="rect">
              <a:avLst/>
            </a:prstGeom>
            <a:solidFill>
              <a:srgbClr val="1CABE2">
                <a:alpha val="100000"/>
              </a:srgbClr>
            </a:solidFill>
          </p:spPr>
          <p:txBody>
            <a:bodyPr/>
            <a:lstStyle/>
            <a:p/>
          </p:txBody>
        </p:sp>
        <p:sp>
          <p:nvSpPr>
            <p:cNvPr id="40" name="rc40"/>
            <p:cNvSpPr/>
            <p:nvPr/>
          </p:nvSpPr>
          <p:spPr>
            <a:xfrm>
              <a:off x="3791502" y="3129658"/>
              <a:ext cx="249522" cy="973039"/>
            </a:xfrm>
            <a:prstGeom prst="rect">
              <a:avLst/>
            </a:prstGeom>
            <a:solidFill>
              <a:srgbClr val="80BD41">
                <a:alpha val="100000"/>
              </a:srgbClr>
            </a:solidFill>
          </p:spPr>
          <p:txBody>
            <a:bodyPr/>
            <a:lstStyle/>
            <a:p/>
          </p:txBody>
        </p:sp>
        <p:sp>
          <p:nvSpPr>
            <p:cNvPr id="41" name="rc41"/>
            <p:cNvSpPr/>
            <p:nvPr/>
          </p:nvSpPr>
          <p:spPr>
            <a:xfrm>
              <a:off x="3791502" y="3067628"/>
              <a:ext cx="249522" cy="62030"/>
            </a:xfrm>
            <a:prstGeom prst="rect">
              <a:avLst/>
            </a:prstGeom>
            <a:solidFill>
              <a:srgbClr val="1CABE2">
                <a:alpha val="100000"/>
              </a:srgbClr>
            </a:solidFill>
          </p:spPr>
          <p:txBody>
            <a:bodyPr/>
            <a:lstStyle/>
            <a:p/>
          </p:txBody>
        </p:sp>
        <p:sp>
          <p:nvSpPr>
            <p:cNvPr id="42" name="rc42"/>
            <p:cNvSpPr/>
            <p:nvPr/>
          </p:nvSpPr>
          <p:spPr>
            <a:xfrm>
              <a:off x="4068750" y="3124658"/>
              <a:ext cx="249522" cy="978038"/>
            </a:xfrm>
            <a:prstGeom prst="rect">
              <a:avLst/>
            </a:prstGeom>
            <a:solidFill>
              <a:srgbClr val="80BD41">
                <a:alpha val="100000"/>
              </a:srgbClr>
            </a:solidFill>
          </p:spPr>
          <p:txBody>
            <a:bodyPr/>
            <a:lstStyle/>
            <a:p/>
          </p:txBody>
        </p:sp>
        <p:sp>
          <p:nvSpPr>
            <p:cNvPr id="43" name="rc43"/>
            <p:cNvSpPr/>
            <p:nvPr/>
          </p:nvSpPr>
          <p:spPr>
            <a:xfrm>
              <a:off x="4068750" y="3050963"/>
              <a:ext cx="249522" cy="73695"/>
            </a:xfrm>
            <a:prstGeom prst="rect">
              <a:avLst/>
            </a:prstGeom>
            <a:solidFill>
              <a:srgbClr val="1CABE2">
                <a:alpha val="100000"/>
              </a:srgbClr>
            </a:solidFill>
          </p:spPr>
          <p:txBody>
            <a:bodyPr/>
            <a:lstStyle/>
            <a:p/>
          </p:txBody>
        </p:sp>
        <p:sp>
          <p:nvSpPr>
            <p:cNvPr id="44" name="rc44"/>
            <p:cNvSpPr/>
            <p:nvPr/>
          </p:nvSpPr>
          <p:spPr>
            <a:xfrm>
              <a:off x="4345998" y="3115585"/>
              <a:ext cx="249522" cy="987111"/>
            </a:xfrm>
            <a:prstGeom prst="rect">
              <a:avLst/>
            </a:prstGeom>
            <a:solidFill>
              <a:srgbClr val="80BD41">
                <a:alpha val="100000"/>
              </a:srgbClr>
            </a:solidFill>
          </p:spPr>
          <p:txBody>
            <a:bodyPr/>
            <a:lstStyle/>
            <a:p/>
          </p:txBody>
        </p:sp>
        <p:sp>
          <p:nvSpPr>
            <p:cNvPr id="45" name="rc45"/>
            <p:cNvSpPr/>
            <p:nvPr/>
          </p:nvSpPr>
          <p:spPr>
            <a:xfrm>
              <a:off x="4345998" y="3029669"/>
              <a:ext cx="249522" cy="85916"/>
            </a:xfrm>
            <a:prstGeom prst="rect">
              <a:avLst/>
            </a:prstGeom>
            <a:solidFill>
              <a:srgbClr val="1CABE2">
                <a:alpha val="100000"/>
              </a:srgbClr>
            </a:solidFill>
          </p:spPr>
          <p:txBody>
            <a:bodyPr/>
            <a:lstStyle/>
            <a:p/>
          </p:txBody>
        </p:sp>
        <p:sp>
          <p:nvSpPr>
            <p:cNvPr id="46" name="rc46"/>
            <p:cNvSpPr/>
            <p:nvPr/>
          </p:nvSpPr>
          <p:spPr>
            <a:xfrm>
              <a:off x="4623245" y="3077627"/>
              <a:ext cx="249522" cy="1025070"/>
            </a:xfrm>
            <a:prstGeom prst="rect">
              <a:avLst/>
            </a:prstGeom>
            <a:solidFill>
              <a:srgbClr val="80BD41">
                <a:alpha val="100000"/>
              </a:srgbClr>
            </a:solidFill>
          </p:spPr>
          <p:txBody>
            <a:bodyPr/>
            <a:lstStyle/>
            <a:p/>
          </p:txBody>
        </p:sp>
        <p:sp>
          <p:nvSpPr>
            <p:cNvPr id="47" name="rc47"/>
            <p:cNvSpPr/>
            <p:nvPr/>
          </p:nvSpPr>
          <p:spPr>
            <a:xfrm>
              <a:off x="4623245" y="3012263"/>
              <a:ext cx="249522" cy="65363"/>
            </a:xfrm>
            <a:prstGeom prst="rect">
              <a:avLst/>
            </a:prstGeom>
            <a:solidFill>
              <a:srgbClr val="1CABE2">
                <a:alpha val="100000"/>
              </a:srgbClr>
            </a:solidFill>
          </p:spPr>
          <p:txBody>
            <a:bodyPr/>
            <a:lstStyle/>
            <a:p/>
          </p:txBody>
        </p:sp>
        <p:sp>
          <p:nvSpPr>
            <p:cNvPr id="48" name="rc48"/>
            <p:cNvSpPr/>
            <p:nvPr/>
          </p:nvSpPr>
          <p:spPr>
            <a:xfrm>
              <a:off x="4900493" y="3073553"/>
              <a:ext cx="249522" cy="1029143"/>
            </a:xfrm>
            <a:prstGeom prst="rect">
              <a:avLst/>
            </a:prstGeom>
            <a:solidFill>
              <a:srgbClr val="80BD41">
                <a:alpha val="100000"/>
              </a:srgbClr>
            </a:solidFill>
          </p:spPr>
          <p:txBody>
            <a:bodyPr/>
            <a:lstStyle/>
            <a:p/>
          </p:txBody>
        </p:sp>
        <p:sp>
          <p:nvSpPr>
            <p:cNvPr id="49" name="rc49"/>
            <p:cNvSpPr/>
            <p:nvPr/>
          </p:nvSpPr>
          <p:spPr>
            <a:xfrm>
              <a:off x="4900493" y="2996154"/>
              <a:ext cx="249522" cy="77398"/>
            </a:xfrm>
            <a:prstGeom prst="rect">
              <a:avLst/>
            </a:prstGeom>
            <a:solidFill>
              <a:srgbClr val="1CABE2">
                <a:alpha val="100000"/>
              </a:srgbClr>
            </a:solidFill>
          </p:spPr>
          <p:txBody>
            <a:bodyPr/>
            <a:lstStyle/>
            <a:p/>
          </p:txBody>
        </p:sp>
        <p:sp>
          <p:nvSpPr>
            <p:cNvPr id="50" name="rc50"/>
            <p:cNvSpPr/>
            <p:nvPr/>
          </p:nvSpPr>
          <p:spPr>
            <a:xfrm>
              <a:off x="5177741" y="3084107"/>
              <a:ext cx="249522" cy="1018589"/>
            </a:xfrm>
            <a:prstGeom prst="rect">
              <a:avLst/>
            </a:prstGeom>
            <a:solidFill>
              <a:srgbClr val="80BD41">
                <a:alpha val="100000"/>
              </a:srgbClr>
            </a:solidFill>
          </p:spPr>
          <p:txBody>
            <a:bodyPr/>
            <a:lstStyle/>
            <a:p/>
          </p:txBody>
        </p:sp>
        <p:sp>
          <p:nvSpPr>
            <p:cNvPr id="51" name="rc51"/>
            <p:cNvSpPr/>
            <p:nvPr/>
          </p:nvSpPr>
          <p:spPr>
            <a:xfrm>
              <a:off x="5177741" y="2995599"/>
              <a:ext cx="249522" cy="88508"/>
            </a:xfrm>
            <a:prstGeom prst="rect">
              <a:avLst/>
            </a:prstGeom>
            <a:solidFill>
              <a:srgbClr val="1CABE2">
                <a:alpha val="100000"/>
              </a:srgbClr>
            </a:solidFill>
          </p:spPr>
          <p:txBody>
            <a:bodyPr/>
            <a:lstStyle/>
            <a:p/>
          </p:txBody>
        </p:sp>
        <p:sp>
          <p:nvSpPr>
            <p:cNvPr id="52" name="rc52"/>
            <p:cNvSpPr/>
            <p:nvPr/>
          </p:nvSpPr>
          <p:spPr>
            <a:xfrm>
              <a:off x="5454988" y="3093365"/>
              <a:ext cx="249522" cy="1009331"/>
            </a:xfrm>
            <a:prstGeom prst="rect">
              <a:avLst/>
            </a:prstGeom>
            <a:solidFill>
              <a:srgbClr val="80BD41">
                <a:alpha val="100000"/>
              </a:srgbClr>
            </a:solidFill>
          </p:spPr>
          <p:txBody>
            <a:bodyPr/>
            <a:lstStyle/>
            <a:p/>
          </p:txBody>
        </p:sp>
        <p:sp>
          <p:nvSpPr>
            <p:cNvPr id="53" name="rc53"/>
            <p:cNvSpPr/>
            <p:nvPr/>
          </p:nvSpPr>
          <p:spPr>
            <a:xfrm>
              <a:off x="5454988" y="2993562"/>
              <a:ext cx="249522" cy="99803"/>
            </a:xfrm>
            <a:prstGeom prst="rect">
              <a:avLst/>
            </a:prstGeom>
            <a:solidFill>
              <a:srgbClr val="1CABE2">
                <a:alpha val="100000"/>
              </a:srgbClr>
            </a:solidFill>
          </p:spPr>
          <p:txBody>
            <a:bodyPr/>
            <a:lstStyle/>
            <a:p/>
          </p:txBody>
        </p:sp>
        <p:sp>
          <p:nvSpPr>
            <p:cNvPr id="54" name="rc54"/>
            <p:cNvSpPr/>
            <p:nvPr/>
          </p:nvSpPr>
          <p:spPr>
            <a:xfrm>
              <a:off x="5732236" y="3106512"/>
              <a:ext cx="249522" cy="996184"/>
            </a:xfrm>
            <a:prstGeom prst="rect">
              <a:avLst/>
            </a:prstGeom>
            <a:solidFill>
              <a:srgbClr val="80BD41">
                <a:alpha val="100000"/>
              </a:srgbClr>
            </a:solidFill>
          </p:spPr>
          <p:txBody>
            <a:bodyPr/>
            <a:lstStyle/>
            <a:p/>
          </p:txBody>
        </p:sp>
        <p:sp>
          <p:nvSpPr>
            <p:cNvPr id="55" name="rc55"/>
            <p:cNvSpPr/>
            <p:nvPr/>
          </p:nvSpPr>
          <p:spPr>
            <a:xfrm>
              <a:off x="5732236" y="2995784"/>
              <a:ext cx="249522" cy="110728"/>
            </a:xfrm>
            <a:prstGeom prst="rect">
              <a:avLst/>
            </a:prstGeom>
            <a:solidFill>
              <a:srgbClr val="1CABE2">
                <a:alpha val="100000"/>
              </a:srgbClr>
            </a:solidFill>
          </p:spPr>
          <p:txBody>
            <a:bodyPr/>
            <a:lstStyle/>
            <a:p/>
          </p:txBody>
        </p:sp>
        <p:sp>
          <p:nvSpPr>
            <p:cNvPr id="56" name="rc56"/>
            <p:cNvSpPr/>
            <p:nvPr/>
          </p:nvSpPr>
          <p:spPr>
            <a:xfrm>
              <a:off x="6009484" y="3105031"/>
              <a:ext cx="249522" cy="997665"/>
            </a:xfrm>
            <a:prstGeom prst="rect">
              <a:avLst/>
            </a:prstGeom>
            <a:solidFill>
              <a:srgbClr val="80BD41">
                <a:alpha val="100000"/>
              </a:srgbClr>
            </a:solidFill>
          </p:spPr>
          <p:txBody>
            <a:bodyPr/>
            <a:lstStyle/>
            <a:p/>
          </p:txBody>
        </p:sp>
        <p:sp>
          <p:nvSpPr>
            <p:cNvPr id="57" name="rc57"/>
            <p:cNvSpPr/>
            <p:nvPr/>
          </p:nvSpPr>
          <p:spPr>
            <a:xfrm>
              <a:off x="6009484" y="3006338"/>
              <a:ext cx="249522" cy="98692"/>
            </a:xfrm>
            <a:prstGeom prst="rect">
              <a:avLst/>
            </a:prstGeom>
            <a:solidFill>
              <a:srgbClr val="1CABE2">
                <a:alpha val="100000"/>
              </a:srgbClr>
            </a:solidFill>
          </p:spPr>
          <p:txBody>
            <a:bodyPr/>
            <a:lstStyle/>
            <a:p/>
          </p:txBody>
        </p:sp>
        <p:sp>
          <p:nvSpPr>
            <p:cNvPr id="58" name="rc58"/>
            <p:cNvSpPr/>
            <p:nvPr/>
          </p:nvSpPr>
          <p:spPr>
            <a:xfrm>
              <a:off x="6286731" y="3089477"/>
              <a:ext cx="249522" cy="1013219"/>
            </a:xfrm>
            <a:prstGeom prst="rect">
              <a:avLst/>
            </a:prstGeom>
            <a:solidFill>
              <a:srgbClr val="80BD41">
                <a:alpha val="100000"/>
              </a:srgbClr>
            </a:solidFill>
          </p:spPr>
          <p:txBody>
            <a:bodyPr/>
            <a:lstStyle/>
            <a:p/>
          </p:txBody>
        </p:sp>
        <p:sp>
          <p:nvSpPr>
            <p:cNvPr id="59" name="rc59"/>
            <p:cNvSpPr/>
            <p:nvPr/>
          </p:nvSpPr>
          <p:spPr>
            <a:xfrm>
              <a:off x="6286731" y="3001339"/>
              <a:ext cx="249522" cy="88138"/>
            </a:xfrm>
            <a:prstGeom prst="rect">
              <a:avLst/>
            </a:prstGeom>
            <a:solidFill>
              <a:srgbClr val="1CABE2">
                <a:alpha val="100000"/>
              </a:srgbClr>
            </a:solidFill>
          </p:spPr>
          <p:txBody>
            <a:bodyPr/>
            <a:lstStyle/>
            <a:p/>
          </p:txBody>
        </p:sp>
        <p:sp>
          <p:nvSpPr>
            <p:cNvPr id="60" name="rc60"/>
            <p:cNvSpPr/>
            <p:nvPr/>
          </p:nvSpPr>
          <p:spPr>
            <a:xfrm>
              <a:off x="6563979" y="3147989"/>
              <a:ext cx="249522" cy="954707"/>
            </a:xfrm>
            <a:prstGeom prst="rect">
              <a:avLst/>
            </a:prstGeom>
            <a:solidFill>
              <a:srgbClr val="80BD41">
                <a:alpha val="100000"/>
              </a:srgbClr>
            </a:solidFill>
          </p:spPr>
          <p:txBody>
            <a:bodyPr/>
            <a:lstStyle/>
            <a:p/>
          </p:txBody>
        </p:sp>
        <p:sp>
          <p:nvSpPr>
            <p:cNvPr id="61" name="rc61"/>
            <p:cNvSpPr/>
            <p:nvPr/>
          </p:nvSpPr>
          <p:spPr>
            <a:xfrm>
              <a:off x="6563979" y="2992636"/>
              <a:ext cx="249522" cy="155352"/>
            </a:xfrm>
            <a:prstGeom prst="rect">
              <a:avLst/>
            </a:prstGeom>
            <a:solidFill>
              <a:srgbClr val="1CABE2">
                <a:alpha val="100000"/>
              </a:srgbClr>
            </a:solidFill>
          </p:spPr>
          <p:txBody>
            <a:bodyPr/>
            <a:lstStyle/>
            <a:p/>
          </p:txBody>
        </p:sp>
        <p:sp>
          <p:nvSpPr>
            <p:cNvPr id="62" name="rc62"/>
            <p:cNvSpPr/>
            <p:nvPr/>
          </p:nvSpPr>
          <p:spPr>
            <a:xfrm>
              <a:off x="6841227" y="3127251"/>
              <a:ext cx="249522" cy="975446"/>
            </a:xfrm>
            <a:prstGeom prst="rect">
              <a:avLst/>
            </a:prstGeom>
            <a:solidFill>
              <a:srgbClr val="80BD41">
                <a:alpha val="100000"/>
              </a:srgbClr>
            </a:solidFill>
          </p:spPr>
          <p:txBody>
            <a:bodyPr/>
            <a:lstStyle/>
            <a:p/>
          </p:txBody>
        </p:sp>
        <p:sp>
          <p:nvSpPr>
            <p:cNvPr id="63" name="rc63"/>
            <p:cNvSpPr/>
            <p:nvPr/>
          </p:nvSpPr>
          <p:spPr>
            <a:xfrm>
              <a:off x="6841227" y="2981526"/>
              <a:ext cx="249522" cy="145724"/>
            </a:xfrm>
            <a:prstGeom prst="rect">
              <a:avLst/>
            </a:prstGeom>
            <a:solidFill>
              <a:srgbClr val="1CABE2">
                <a:alpha val="100000"/>
              </a:srgbClr>
            </a:solidFill>
          </p:spPr>
          <p:txBody>
            <a:bodyPr/>
            <a:lstStyle/>
            <a:p/>
          </p:txBody>
        </p:sp>
        <p:sp>
          <p:nvSpPr>
            <p:cNvPr id="64" name="rc64"/>
            <p:cNvSpPr/>
            <p:nvPr/>
          </p:nvSpPr>
          <p:spPr>
            <a:xfrm>
              <a:off x="7118474" y="3185948"/>
              <a:ext cx="249522" cy="916749"/>
            </a:xfrm>
            <a:prstGeom prst="rect">
              <a:avLst/>
            </a:prstGeom>
            <a:solidFill>
              <a:srgbClr val="80BD41">
                <a:alpha val="100000"/>
              </a:srgbClr>
            </a:solidFill>
          </p:spPr>
          <p:txBody>
            <a:bodyPr/>
            <a:lstStyle/>
            <a:p/>
          </p:txBody>
        </p:sp>
        <p:sp>
          <p:nvSpPr>
            <p:cNvPr id="65" name="rc65"/>
            <p:cNvSpPr/>
            <p:nvPr/>
          </p:nvSpPr>
          <p:spPr>
            <a:xfrm>
              <a:off x="7118474" y="2970972"/>
              <a:ext cx="249522" cy="214975"/>
            </a:xfrm>
            <a:prstGeom prst="rect">
              <a:avLst/>
            </a:prstGeom>
            <a:solidFill>
              <a:srgbClr val="1CABE2">
                <a:alpha val="100000"/>
              </a:srgbClr>
            </a:solidFill>
          </p:spPr>
          <p:txBody>
            <a:bodyPr/>
            <a:lstStyle/>
            <a:p/>
          </p:txBody>
        </p:sp>
        <p:sp>
          <p:nvSpPr>
            <p:cNvPr id="66" name="rc66"/>
            <p:cNvSpPr/>
            <p:nvPr/>
          </p:nvSpPr>
          <p:spPr>
            <a:xfrm>
              <a:off x="7395722" y="3179652"/>
              <a:ext cx="249522" cy="923044"/>
            </a:xfrm>
            <a:prstGeom prst="rect">
              <a:avLst/>
            </a:prstGeom>
            <a:solidFill>
              <a:srgbClr val="80BD41">
                <a:alpha val="100000"/>
              </a:srgbClr>
            </a:solidFill>
          </p:spPr>
          <p:txBody>
            <a:bodyPr/>
            <a:lstStyle/>
            <a:p/>
          </p:txBody>
        </p:sp>
        <p:sp>
          <p:nvSpPr>
            <p:cNvPr id="67" name="rc67"/>
            <p:cNvSpPr/>
            <p:nvPr/>
          </p:nvSpPr>
          <p:spPr>
            <a:xfrm>
              <a:off x="7395722" y="2963195"/>
              <a:ext cx="249522" cy="216457"/>
            </a:xfrm>
            <a:prstGeom prst="rect">
              <a:avLst/>
            </a:prstGeom>
            <a:solidFill>
              <a:srgbClr val="1CABE2">
                <a:alpha val="100000"/>
              </a:srgbClr>
            </a:solidFill>
          </p:spPr>
          <p:txBody>
            <a:bodyPr/>
            <a:lstStyle/>
            <a:p/>
          </p:txBody>
        </p:sp>
        <p:sp>
          <p:nvSpPr>
            <p:cNvPr id="68" name="rc68"/>
            <p:cNvSpPr/>
            <p:nvPr/>
          </p:nvSpPr>
          <p:spPr>
            <a:xfrm>
              <a:off x="7672970" y="3182430"/>
              <a:ext cx="249522" cy="920267"/>
            </a:xfrm>
            <a:prstGeom prst="rect">
              <a:avLst/>
            </a:prstGeom>
            <a:solidFill>
              <a:srgbClr val="80BD41">
                <a:alpha val="100000"/>
              </a:srgbClr>
            </a:solidFill>
          </p:spPr>
          <p:txBody>
            <a:bodyPr/>
            <a:lstStyle/>
            <a:p/>
          </p:txBody>
        </p:sp>
        <p:sp>
          <p:nvSpPr>
            <p:cNvPr id="69" name="rc69"/>
            <p:cNvSpPr/>
            <p:nvPr/>
          </p:nvSpPr>
          <p:spPr>
            <a:xfrm>
              <a:off x="7672970" y="2952270"/>
              <a:ext cx="249522" cy="230159"/>
            </a:xfrm>
            <a:prstGeom prst="rect">
              <a:avLst/>
            </a:prstGeom>
            <a:solidFill>
              <a:srgbClr val="1CABE2">
                <a:alpha val="100000"/>
              </a:srgbClr>
            </a:solidFill>
          </p:spPr>
          <p:txBody>
            <a:bodyPr/>
            <a:lstStyle/>
            <a:p/>
          </p:txBody>
        </p:sp>
        <p:sp>
          <p:nvSpPr>
            <p:cNvPr id="70" name="rc70"/>
            <p:cNvSpPr/>
            <p:nvPr/>
          </p:nvSpPr>
          <p:spPr>
            <a:xfrm>
              <a:off x="7950217" y="3245756"/>
              <a:ext cx="249522" cy="856940"/>
            </a:xfrm>
            <a:prstGeom prst="rect">
              <a:avLst/>
            </a:prstGeom>
            <a:solidFill>
              <a:srgbClr val="80BD41">
                <a:alpha val="100000"/>
              </a:srgbClr>
            </a:solidFill>
          </p:spPr>
          <p:txBody>
            <a:bodyPr/>
            <a:lstStyle/>
            <a:p/>
          </p:txBody>
        </p:sp>
        <p:sp>
          <p:nvSpPr>
            <p:cNvPr id="71" name="rc71"/>
            <p:cNvSpPr/>
            <p:nvPr/>
          </p:nvSpPr>
          <p:spPr>
            <a:xfrm>
              <a:off x="7950217" y="2944678"/>
              <a:ext cx="249522" cy="301077"/>
            </a:xfrm>
            <a:prstGeom prst="rect">
              <a:avLst/>
            </a:prstGeom>
            <a:solidFill>
              <a:srgbClr val="1CABE2">
                <a:alpha val="100000"/>
              </a:srgbClr>
            </a:solidFill>
          </p:spPr>
          <p:txBody>
            <a:bodyPr/>
            <a:lstStyle/>
            <a:p/>
          </p:txBody>
        </p:sp>
        <p:sp>
          <p:nvSpPr>
            <p:cNvPr id="72" name="pl72"/>
            <p:cNvSpPr/>
            <p:nvPr/>
          </p:nvSpPr>
          <p:spPr>
            <a:xfrm>
              <a:off x="1421035" y="1381310"/>
              <a:ext cx="6653943" cy="607969"/>
            </a:xfrm>
            <a:custGeom>
              <a:avLst/>
              <a:pathLst>
                <a:path w="6653943" h="607969">
                  <a:moveTo>
                    <a:pt x="0" y="607969"/>
                  </a:moveTo>
                  <a:lnTo>
                    <a:pt x="277247" y="550067"/>
                  </a:lnTo>
                  <a:lnTo>
                    <a:pt x="554495" y="492165"/>
                  </a:lnTo>
                  <a:lnTo>
                    <a:pt x="831742" y="434263"/>
                  </a:lnTo>
                  <a:lnTo>
                    <a:pt x="1108990" y="376361"/>
                  </a:lnTo>
                  <a:lnTo>
                    <a:pt x="1386238" y="318460"/>
                  </a:lnTo>
                  <a:lnTo>
                    <a:pt x="1663485" y="231607"/>
                  </a:lnTo>
                  <a:lnTo>
                    <a:pt x="1940733" y="144754"/>
                  </a:lnTo>
                  <a:lnTo>
                    <a:pt x="2217981" y="86852"/>
                  </a:lnTo>
                  <a:lnTo>
                    <a:pt x="2495228" y="0"/>
                  </a:lnTo>
                  <a:lnTo>
                    <a:pt x="2772476" y="28950"/>
                  </a:lnTo>
                  <a:lnTo>
                    <a:pt x="3049724" y="57901"/>
                  </a:lnTo>
                  <a:lnTo>
                    <a:pt x="3326971" y="0"/>
                  </a:lnTo>
                  <a:lnTo>
                    <a:pt x="3604219" y="28950"/>
                  </a:lnTo>
                  <a:lnTo>
                    <a:pt x="3881467" y="57901"/>
                  </a:lnTo>
                  <a:lnTo>
                    <a:pt x="4158714" y="86852"/>
                  </a:lnTo>
                  <a:lnTo>
                    <a:pt x="4435962" y="115803"/>
                  </a:lnTo>
                  <a:lnTo>
                    <a:pt x="4713210" y="86852"/>
                  </a:lnTo>
                  <a:lnTo>
                    <a:pt x="4990457" y="57901"/>
                  </a:lnTo>
                  <a:lnTo>
                    <a:pt x="5267705" y="231607"/>
                  </a:lnTo>
                  <a:lnTo>
                    <a:pt x="5544953" y="202656"/>
                  </a:lnTo>
                  <a:lnTo>
                    <a:pt x="5822200" y="376361"/>
                  </a:lnTo>
                  <a:lnTo>
                    <a:pt x="6099448" y="376361"/>
                  </a:lnTo>
                  <a:lnTo>
                    <a:pt x="6376696" y="405312"/>
                  </a:lnTo>
                  <a:lnTo>
                    <a:pt x="6653943" y="579018"/>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4" name="tx74"/>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5" name="tx75"/>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801468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1329607" y="3068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4" name="tx84"/>
            <p:cNvSpPr/>
            <p:nvPr/>
          </p:nvSpPr>
          <p:spPr>
            <a:xfrm>
              <a:off x="2715845" y="2994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5" name="tx85"/>
            <p:cNvSpPr/>
            <p:nvPr/>
          </p:nvSpPr>
          <p:spPr>
            <a:xfrm>
              <a:off x="4102084" y="2915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86" name="tx86"/>
            <p:cNvSpPr/>
            <p:nvPr/>
          </p:nvSpPr>
          <p:spPr>
            <a:xfrm>
              <a:off x="5488322" y="2857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87" name="tx87"/>
            <p:cNvSpPr/>
            <p:nvPr/>
          </p:nvSpPr>
          <p:spPr>
            <a:xfrm>
              <a:off x="6636489" y="28565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88" name="tx88"/>
            <p:cNvSpPr/>
            <p:nvPr/>
          </p:nvSpPr>
          <p:spPr>
            <a:xfrm>
              <a:off x="6874560" y="2845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89" name="tx89"/>
            <p:cNvSpPr/>
            <p:nvPr/>
          </p:nvSpPr>
          <p:spPr>
            <a:xfrm>
              <a:off x="7151808" y="2835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0" name="tx90"/>
            <p:cNvSpPr/>
            <p:nvPr/>
          </p:nvSpPr>
          <p:spPr>
            <a:xfrm>
              <a:off x="7429055" y="2827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1" name="tx91"/>
            <p:cNvSpPr/>
            <p:nvPr/>
          </p:nvSpPr>
          <p:spPr>
            <a:xfrm>
              <a:off x="7706303" y="2816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2" name="tx92"/>
            <p:cNvSpPr/>
            <p:nvPr/>
          </p:nvSpPr>
          <p:spPr>
            <a:xfrm>
              <a:off x="7983551" y="2808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3" name="pl93"/>
            <p:cNvSpPr/>
            <p:nvPr/>
          </p:nvSpPr>
          <p:spPr>
            <a:xfrm>
              <a:off x="1421035"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398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04" name="tx104"/>
            <p:cNvSpPr/>
            <p:nvPr/>
          </p:nvSpPr>
          <p:spPr>
            <a:xfrm>
              <a:off x="1329607" y="32909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05" name="tx105"/>
            <p:cNvSpPr/>
            <p:nvPr/>
          </p:nvSpPr>
          <p:spPr>
            <a:xfrm>
              <a:off x="2715845" y="36643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06" name="tx106"/>
            <p:cNvSpPr/>
            <p:nvPr/>
          </p:nvSpPr>
          <p:spPr>
            <a:xfrm>
              <a:off x="2741971" y="31784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07" name="tx107"/>
            <p:cNvSpPr/>
            <p:nvPr/>
          </p:nvSpPr>
          <p:spPr>
            <a:xfrm>
              <a:off x="4102084" y="3578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08" name="tx108"/>
            <p:cNvSpPr/>
            <p:nvPr/>
          </p:nvSpPr>
          <p:spPr>
            <a:xfrm>
              <a:off x="4167386" y="305418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9" name="tx109"/>
            <p:cNvSpPr/>
            <p:nvPr/>
          </p:nvSpPr>
          <p:spPr>
            <a:xfrm>
              <a:off x="5488322" y="356325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0" name="tx110"/>
            <p:cNvSpPr/>
            <p:nvPr/>
          </p:nvSpPr>
          <p:spPr>
            <a:xfrm>
              <a:off x="5514447" y="30086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1" name="tx111"/>
            <p:cNvSpPr/>
            <p:nvPr/>
          </p:nvSpPr>
          <p:spPr>
            <a:xfrm>
              <a:off x="6597312" y="3590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12" name="tx112"/>
            <p:cNvSpPr/>
            <p:nvPr/>
          </p:nvSpPr>
          <p:spPr>
            <a:xfrm>
              <a:off x="6623438" y="30352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3" name="tx113"/>
            <p:cNvSpPr/>
            <p:nvPr/>
          </p:nvSpPr>
          <p:spPr>
            <a:xfrm>
              <a:off x="6874560" y="3579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14" name="tx114"/>
            <p:cNvSpPr/>
            <p:nvPr/>
          </p:nvSpPr>
          <p:spPr>
            <a:xfrm>
              <a:off x="6900686" y="30193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5" name="tx115"/>
            <p:cNvSpPr/>
            <p:nvPr/>
          </p:nvSpPr>
          <p:spPr>
            <a:xfrm>
              <a:off x="7151808" y="3609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a:t>
              </a:r>
            </a:p>
          </p:txBody>
        </p:sp>
        <p:sp>
          <p:nvSpPr>
            <p:cNvPr id="116" name="tx116"/>
            <p:cNvSpPr/>
            <p:nvPr/>
          </p:nvSpPr>
          <p:spPr>
            <a:xfrm>
              <a:off x="7151808" y="30434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7" name="tx117"/>
            <p:cNvSpPr/>
            <p:nvPr/>
          </p:nvSpPr>
          <p:spPr>
            <a:xfrm>
              <a:off x="7429055" y="3606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8" name="tx118"/>
            <p:cNvSpPr/>
            <p:nvPr/>
          </p:nvSpPr>
          <p:spPr>
            <a:xfrm>
              <a:off x="7429055" y="30375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9" name="tx119"/>
            <p:cNvSpPr/>
            <p:nvPr/>
          </p:nvSpPr>
          <p:spPr>
            <a:xfrm>
              <a:off x="7706303" y="3607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20" name="tx120"/>
            <p:cNvSpPr/>
            <p:nvPr/>
          </p:nvSpPr>
          <p:spPr>
            <a:xfrm>
              <a:off x="7706303" y="30334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1" name="tx121"/>
            <p:cNvSpPr/>
            <p:nvPr/>
          </p:nvSpPr>
          <p:spPr>
            <a:xfrm>
              <a:off x="7983551" y="3639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a:t>
              </a:r>
            </a:p>
          </p:txBody>
        </p:sp>
        <p:sp>
          <p:nvSpPr>
            <p:cNvPr id="122" name="tx122"/>
            <p:cNvSpPr/>
            <p:nvPr/>
          </p:nvSpPr>
          <p:spPr>
            <a:xfrm>
              <a:off x="7983551" y="30601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1247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989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2731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0204"/>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2000-2024</a:t>
              </a:r>
            </a:p>
          </p:txBody>
        </p:sp>
        <p:sp>
          <p:nvSpPr>
            <p:cNvPr id="152" name="pl152"/>
            <p:cNvSpPr/>
            <p:nvPr/>
          </p:nvSpPr>
          <p:spPr>
            <a:xfrm>
              <a:off x="23475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4501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5526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988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140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6039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420420" cy="167191"/>
            </a:xfrm>
            <a:prstGeom prst="rect">
              <a:avLst/>
            </a:prstGeom>
            <a:solidFill>
              <a:srgbClr val="80BD41">
                <a:alpha val="100000"/>
              </a:srgbClr>
            </a:solidFill>
          </p:spPr>
          <p:txBody>
            <a:bodyPr/>
            <a:lstStyle/>
            <a:p/>
          </p:txBody>
        </p:sp>
        <p:sp>
          <p:nvSpPr>
            <p:cNvPr id="163" name="rc163"/>
            <p:cNvSpPr/>
            <p:nvPr/>
          </p:nvSpPr>
          <p:spPr>
            <a:xfrm>
              <a:off x="6716694" y="5889059"/>
              <a:ext cx="882027" cy="167191"/>
            </a:xfrm>
            <a:prstGeom prst="rect">
              <a:avLst/>
            </a:prstGeom>
            <a:solidFill>
              <a:srgbClr val="1CABE2">
                <a:alpha val="100000"/>
              </a:srgbClr>
            </a:solidFill>
          </p:spPr>
          <p:txBody>
            <a:bodyPr/>
            <a:lstStyle/>
            <a:p/>
          </p:txBody>
        </p:sp>
        <p:sp>
          <p:nvSpPr>
            <p:cNvPr id="164" name="rc164"/>
            <p:cNvSpPr/>
            <p:nvPr/>
          </p:nvSpPr>
          <p:spPr>
            <a:xfrm>
              <a:off x="1296273" y="5680069"/>
              <a:ext cx="5224881" cy="167191"/>
            </a:xfrm>
            <a:prstGeom prst="rect">
              <a:avLst/>
            </a:prstGeom>
            <a:solidFill>
              <a:srgbClr val="80BD41">
                <a:alpha val="100000"/>
              </a:srgbClr>
            </a:solidFill>
          </p:spPr>
          <p:txBody>
            <a:bodyPr/>
            <a:lstStyle/>
            <a:p/>
          </p:txBody>
        </p:sp>
        <p:sp>
          <p:nvSpPr>
            <p:cNvPr id="165" name="rc165"/>
            <p:cNvSpPr/>
            <p:nvPr/>
          </p:nvSpPr>
          <p:spPr>
            <a:xfrm>
              <a:off x="6521155" y="5680069"/>
              <a:ext cx="1306746" cy="167191"/>
            </a:xfrm>
            <a:prstGeom prst="rect">
              <a:avLst/>
            </a:prstGeom>
            <a:solidFill>
              <a:srgbClr val="1CABE2">
                <a:alpha val="100000"/>
              </a:srgbClr>
            </a:solidFill>
          </p:spPr>
          <p:txBody>
            <a:bodyPr/>
            <a:lstStyle/>
            <a:p/>
          </p:txBody>
        </p:sp>
        <p:sp>
          <p:nvSpPr>
            <p:cNvPr id="166" name="rc166"/>
            <p:cNvSpPr/>
            <p:nvPr/>
          </p:nvSpPr>
          <p:spPr>
            <a:xfrm>
              <a:off x="1296273" y="5471080"/>
              <a:ext cx="4865342" cy="167191"/>
            </a:xfrm>
            <a:prstGeom prst="rect">
              <a:avLst/>
            </a:prstGeom>
            <a:solidFill>
              <a:srgbClr val="80BD41">
                <a:alpha val="100000"/>
              </a:srgbClr>
            </a:solidFill>
          </p:spPr>
          <p:txBody>
            <a:bodyPr/>
            <a:lstStyle/>
            <a:p/>
          </p:txBody>
        </p:sp>
        <p:sp>
          <p:nvSpPr>
            <p:cNvPr id="167" name="rc167"/>
            <p:cNvSpPr/>
            <p:nvPr/>
          </p:nvSpPr>
          <p:spPr>
            <a:xfrm>
              <a:off x="6161616" y="5471080"/>
              <a:ext cx="1709387" cy="167191"/>
            </a:xfrm>
            <a:prstGeom prst="rect">
              <a:avLst/>
            </a:prstGeom>
            <a:solidFill>
              <a:srgbClr val="1CABE2">
                <a:alpha val="100000"/>
              </a:srgbClr>
            </a:solidFill>
          </p:spPr>
          <p:txBody>
            <a:bodyPr/>
            <a:lstStyle/>
            <a:p/>
          </p:txBody>
        </p:sp>
        <p:sp>
          <p:nvSpPr>
            <p:cNvPr id="168" name="tx168"/>
            <p:cNvSpPr/>
            <p:nvPr/>
          </p:nvSpPr>
          <p:spPr>
            <a:xfrm>
              <a:off x="7850638"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69" name="tx169"/>
            <p:cNvSpPr/>
            <p:nvPr/>
          </p:nvSpPr>
          <p:spPr>
            <a:xfrm>
              <a:off x="804195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a:t>
              </a:r>
            </a:p>
          </p:txBody>
        </p:sp>
        <p:sp>
          <p:nvSpPr>
            <p:cNvPr id="170" name="tx170"/>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1" name="tx171"/>
            <p:cNvSpPr/>
            <p:nvPr/>
          </p:nvSpPr>
          <p:spPr>
            <a:xfrm>
              <a:off x="390099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51.6</a:t>
              </a:r>
            </a:p>
          </p:txBody>
        </p:sp>
        <p:sp>
          <p:nvSpPr>
            <p:cNvPr id="172" name="tx172"/>
            <p:cNvSpPr/>
            <p:nvPr/>
          </p:nvSpPr>
          <p:spPr>
            <a:xfrm>
              <a:off x="708235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73" name="tx173"/>
            <p:cNvSpPr/>
            <p:nvPr/>
          </p:nvSpPr>
          <p:spPr>
            <a:xfrm>
              <a:off x="380322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49.7</a:t>
              </a:r>
            </a:p>
          </p:txBody>
        </p:sp>
        <p:sp>
          <p:nvSpPr>
            <p:cNvPr id="174" name="tx174"/>
            <p:cNvSpPr/>
            <p:nvPr/>
          </p:nvSpPr>
          <p:spPr>
            <a:xfrm>
              <a:off x="7069034"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75" name="tx175"/>
            <p:cNvSpPr/>
            <p:nvPr/>
          </p:nvSpPr>
          <p:spPr>
            <a:xfrm>
              <a:off x="362345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46.3</a:t>
              </a:r>
            </a:p>
          </p:txBody>
        </p:sp>
        <p:sp>
          <p:nvSpPr>
            <p:cNvPr id="176" name="tx176"/>
            <p:cNvSpPr/>
            <p:nvPr/>
          </p:nvSpPr>
          <p:spPr>
            <a:xfrm>
              <a:off x="691081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32114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54237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75262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(74%) was lower than in 2019 (86%).
The number of children vaccinated with DTP1 decreased 10% compared to in 2019.
The number of surviving infants increased approximately 4%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Guinea-Bissau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79948"/>
              <a:ext cx="3397293" cy="1085669"/>
            </a:xfrm>
            <a:custGeom>
              <a:avLst/>
              <a:pathLst>
                <a:path w="3397293" h="1085669">
                  <a:moveTo>
                    <a:pt x="0" y="1085669"/>
                  </a:moveTo>
                  <a:lnTo>
                    <a:pt x="141553" y="971388"/>
                  </a:lnTo>
                  <a:lnTo>
                    <a:pt x="283107" y="857107"/>
                  </a:lnTo>
                  <a:lnTo>
                    <a:pt x="424661" y="771396"/>
                  </a:lnTo>
                  <a:lnTo>
                    <a:pt x="566215" y="657115"/>
                  </a:lnTo>
                  <a:lnTo>
                    <a:pt x="707769" y="542834"/>
                  </a:lnTo>
                  <a:lnTo>
                    <a:pt x="849323" y="457124"/>
                  </a:lnTo>
                  <a:lnTo>
                    <a:pt x="990877" y="371413"/>
                  </a:lnTo>
                  <a:lnTo>
                    <a:pt x="1132431" y="285702"/>
                  </a:lnTo>
                  <a:lnTo>
                    <a:pt x="1273984" y="199991"/>
                  </a:lnTo>
                  <a:lnTo>
                    <a:pt x="1415538" y="114281"/>
                  </a:lnTo>
                  <a:lnTo>
                    <a:pt x="1557092" y="28570"/>
                  </a:lnTo>
                  <a:lnTo>
                    <a:pt x="1698646" y="0"/>
                  </a:lnTo>
                  <a:lnTo>
                    <a:pt x="1840200" y="0"/>
                  </a:lnTo>
                  <a:lnTo>
                    <a:pt x="1981754" y="28570"/>
                  </a:lnTo>
                  <a:lnTo>
                    <a:pt x="2123308" y="28570"/>
                  </a:lnTo>
                  <a:lnTo>
                    <a:pt x="2264862" y="57140"/>
                  </a:lnTo>
                  <a:lnTo>
                    <a:pt x="2406416" y="228562"/>
                  </a:lnTo>
                  <a:lnTo>
                    <a:pt x="2547969" y="142851"/>
                  </a:lnTo>
                  <a:lnTo>
                    <a:pt x="2689523" y="257132"/>
                  </a:lnTo>
                  <a:lnTo>
                    <a:pt x="2831077" y="371413"/>
                  </a:lnTo>
                  <a:lnTo>
                    <a:pt x="2972631" y="571405"/>
                  </a:lnTo>
                  <a:lnTo>
                    <a:pt x="3114185" y="371413"/>
                  </a:lnTo>
                  <a:lnTo>
                    <a:pt x="3255739" y="371413"/>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79948"/>
              <a:ext cx="3397293" cy="1085669"/>
            </a:xfrm>
            <a:custGeom>
              <a:avLst/>
              <a:pathLst>
                <a:path w="3397293" h="1085669">
                  <a:moveTo>
                    <a:pt x="0" y="1085669"/>
                  </a:moveTo>
                  <a:lnTo>
                    <a:pt x="141553" y="971388"/>
                  </a:lnTo>
                  <a:lnTo>
                    <a:pt x="283107" y="857107"/>
                  </a:lnTo>
                  <a:lnTo>
                    <a:pt x="424661" y="771396"/>
                  </a:lnTo>
                  <a:lnTo>
                    <a:pt x="566215" y="657115"/>
                  </a:lnTo>
                  <a:lnTo>
                    <a:pt x="707769" y="542834"/>
                  </a:lnTo>
                  <a:lnTo>
                    <a:pt x="849323" y="457124"/>
                  </a:lnTo>
                  <a:lnTo>
                    <a:pt x="990877" y="371413"/>
                  </a:lnTo>
                  <a:lnTo>
                    <a:pt x="1132431" y="285702"/>
                  </a:lnTo>
                  <a:lnTo>
                    <a:pt x="1273984" y="199991"/>
                  </a:lnTo>
                  <a:lnTo>
                    <a:pt x="1415538" y="114281"/>
                  </a:lnTo>
                  <a:lnTo>
                    <a:pt x="1557092" y="28570"/>
                  </a:lnTo>
                  <a:lnTo>
                    <a:pt x="1698646" y="0"/>
                  </a:lnTo>
                  <a:lnTo>
                    <a:pt x="1840200" y="0"/>
                  </a:lnTo>
                  <a:lnTo>
                    <a:pt x="1981754" y="28570"/>
                  </a:lnTo>
                  <a:lnTo>
                    <a:pt x="2123308" y="28570"/>
                  </a:lnTo>
                  <a:lnTo>
                    <a:pt x="2264862" y="57140"/>
                  </a:lnTo>
                  <a:lnTo>
                    <a:pt x="2406416" y="228562"/>
                  </a:lnTo>
                  <a:lnTo>
                    <a:pt x="2547969" y="142851"/>
                  </a:lnTo>
                  <a:lnTo>
                    <a:pt x="2689523" y="257132"/>
                  </a:lnTo>
                  <a:lnTo>
                    <a:pt x="2831077" y="371413"/>
                  </a:lnTo>
                  <a:lnTo>
                    <a:pt x="2972631" y="571405"/>
                  </a:lnTo>
                  <a:lnTo>
                    <a:pt x="3114185" y="371413"/>
                  </a:lnTo>
                  <a:lnTo>
                    <a:pt x="3255739" y="371413"/>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32" name="pl32"/>
            <p:cNvSpPr/>
            <p:nvPr/>
          </p:nvSpPr>
          <p:spPr>
            <a:xfrm>
              <a:off x="1120965" y="1379948"/>
              <a:ext cx="3397293" cy="1085669"/>
            </a:xfrm>
            <a:custGeom>
              <a:avLst/>
              <a:pathLst>
                <a:path w="3397293" h="1085669">
                  <a:moveTo>
                    <a:pt x="0" y="1085669"/>
                  </a:moveTo>
                  <a:lnTo>
                    <a:pt x="141553" y="971388"/>
                  </a:lnTo>
                  <a:lnTo>
                    <a:pt x="283107" y="857107"/>
                  </a:lnTo>
                  <a:lnTo>
                    <a:pt x="424661" y="771396"/>
                  </a:lnTo>
                  <a:lnTo>
                    <a:pt x="566215" y="657115"/>
                  </a:lnTo>
                  <a:lnTo>
                    <a:pt x="707769" y="542834"/>
                  </a:lnTo>
                  <a:lnTo>
                    <a:pt x="849323" y="457124"/>
                  </a:lnTo>
                  <a:lnTo>
                    <a:pt x="990877" y="371413"/>
                  </a:lnTo>
                  <a:lnTo>
                    <a:pt x="1132431" y="285702"/>
                  </a:lnTo>
                  <a:lnTo>
                    <a:pt x="1273984" y="199991"/>
                  </a:lnTo>
                  <a:lnTo>
                    <a:pt x="1415538" y="114281"/>
                  </a:lnTo>
                  <a:lnTo>
                    <a:pt x="1557092" y="28570"/>
                  </a:lnTo>
                  <a:lnTo>
                    <a:pt x="1698646" y="0"/>
                  </a:lnTo>
                  <a:lnTo>
                    <a:pt x="1840200" y="0"/>
                  </a:lnTo>
                  <a:lnTo>
                    <a:pt x="1981754" y="28570"/>
                  </a:lnTo>
                  <a:lnTo>
                    <a:pt x="2123308" y="28570"/>
                  </a:lnTo>
                  <a:lnTo>
                    <a:pt x="2264862" y="57140"/>
                  </a:lnTo>
                  <a:lnTo>
                    <a:pt x="2406416" y="228562"/>
                  </a:lnTo>
                  <a:lnTo>
                    <a:pt x="2547969" y="142851"/>
                  </a:lnTo>
                  <a:lnTo>
                    <a:pt x="2689523" y="257132"/>
                  </a:lnTo>
                  <a:lnTo>
                    <a:pt x="2831077" y="371413"/>
                  </a:lnTo>
                  <a:lnTo>
                    <a:pt x="2972631" y="571405"/>
                  </a:lnTo>
                  <a:lnTo>
                    <a:pt x="3114185" y="371413"/>
                  </a:lnTo>
                  <a:lnTo>
                    <a:pt x="3255739" y="371413"/>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49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49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98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023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2034" y="4830005"/>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0" name="tx60"/>
            <p:cNvSpPr/>
            <p:nvPr/>
          </p:nvSpPr>
          <p:spPr>
            <a:xfrm>
              <a:off x="30069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942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41302" y="471005"/>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Guinea-Bissau, 2000-2024</a:t>
              </a:r>
            </a:p>
          </p:txBody>
        </p:sp>
        <p:sp>
          <p:nvSpPr>
            <p:cNvPr id="63" name="pl63"/>
            <p:cNvSpPr/>
            <p:nvPr/>
          </p:nvSpPr>
          <p:spPr>
            <a:xfrm>
              <a:off x="5267799" y="3453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73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91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009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47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597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71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32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3950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068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53895"/>
              <a:ext cx="3397293" cy="2235201"/>
            </a:xfrm>
            <a:custGeom>
              <a:avLst/>
              <a:pathLst>
                <a:path w="3397293" h="2235201">
                  <a:moveTo>
                    <a:pt x="0" y="2235201"/>
                  </a:moveTo>
                  <a:lnTo>
                    <a:pt x="141553" y="1999917"/>
                  </a:lnTo>
                  <a:lnTo>
                    <a:pt x="283107" y="1764633"/>
                  </a:lnTo>
                  <a:lnTo>
                    <a:pt x="424661" y="1588169"/>
                  </a:lnTo>
                  <a:lnTo>
                    <a:pt x="566215" y="1352885"/>
                  </a:lnTo>
                  <a:lnTo>
                    <a:pt x="707769" y="1117600"/>
                  </a:lnTo>
                  <a:lnTo>
                    <a:pt x="849323" y="941137"/>
                  </a:lnTo>
                  <a:lnTo>
                    <a:pt x="990877" y="764674"/>
                  </a:lnTo>
                  <a:lnTo>
                    <a:pt x="1132431" y="588211"/>
                  </a:lnTo>
                  <a:lnTo>
                    <a:pt x="1273984" y="411747"/>
                  </a:lnTo>
                  <a:lnTo>
                    <a:pt x="1415538" y="235284"/>
                  </a:lnTo>
                  <a:lnTo>
                    <a:pt x="1557092" y="58821"/>
                  </a:lnTo>
                  <a:lnTo>
                    <a:pt x="1698646" y="0"/>
                  </a:lnTo>
                  <a:lnTo>
                    <a:pt x="1840200" y="0"/>
                  </a:lnTo>
                  <a:lnTo>
                    <a:pt x="1981754" y="58821"/>
                  </a:lnTo>
                  <a:lnTo>
                    <a:pt x="2123308" y="58821"/>
                  </a:lnTo>
                  <a:lnTo>
                    <a:pt x="2264862" y="117642"/>
                  </a:lnTo>
                  <a:lnTo>
                    <a:pt x="2406416" y="470568"/>
                  </a:lnTo>
                  <a:lnTo>
                    <a:pt x="2547969" y="294105"/>
                  </a:lnTo>
                  <a:lnTo>
                    <a:pt x="2689523" y="529389"/>
                  </a:lnTo>
                  <a:lnTo>
                    <a:pt x="2831077" y="764674"/>
                  </a:lnTo>
                  <a:lnTo>
                    <a:pt x="2972631" y="1176422"/>
                  </a:lnTo>
                  <a:lnTo>
                    <a:pt x="3114185" y="764674"/>
                  </a:lnTo>
                  <a:lnTo>
                    <a:pt x="3255739" y="764674"/>
                  </a:lnTo>
                  <a:lnTo>
                    <a:pt x="3397293" y="111760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983285"/>
              <a:ext cx="3397293" cy="823495"/>
            </a:xfrm>
            <a:custGeom>
              <a:avLst/>
              <a:pathLst>
                <a:path w="3397293" h="823495">
                  <a:moveTo>
                    <a:pt x="0" y="823495"/>
                  </a:moveTo>
                  <a:lnTo>
                    <a:pt x="141553" y="823495"/>
                  </a:lnTo>
                  <a:lnTo>
                    <a:pt x="283107" y="823495"/>
                  </a:lnTo>
                  <a:lnTo>
                    <a:pt x="424661" y="705853"/>
                  </a:lnTo>
                  <a:lnTo>
                    <a:pt x="566215" y="588211"/>
                  </a:lnTo>
                  <a:lnTo>
                    <a:pt x="707769" y="529389"/>
                  </a:lnTo>
                  <a:lnTo>
                    <a:pt x="849323" y="470568"/>
                  </a:lnTo>
                  <a:lnTo>
                    <a:pt x="990877" y="470568"/>
                  </a:lnTo>
                  <a:lnTo>
                    <a:pt x="1132431" y="294105"/>
                  </a:lnTo>
                  <a:lnTo>
                    <a:pt x="1273984" y="176463"/>
                  </a:lnTo>
                  <a:lnTo>
                    <a:pt x="1415538" y="176463"/>
                  </a:lnTo>
                  <a:lnTo>
                    <a:pt x="1557092" y="117642"/>
                  </a:lnTo>
                  <a:lnTo>
                    <a:pt x="1698646" y="117642"/>
                  </a:lnTo>
                  <a:lnTo>
                    <a:pt x="1840200" y="176463"/>
                  </a:lnTo>
                  <a:lnTo>
                    <a:pt x="1981754" y="117642"/>
                  </a:lnTo>
                  <a:lnTo>
                    <a:pt x="2123308" y="58821"/>
                  </a:lnTo>
                  <a:lnTo>
                    <a:pt x="2264862" y="0"/>
                  </a:lnTo>
                  <a:lnTo>
                    <a:pt x="2406416" y="0"/>
                  </a:lnTo>
                  <a:lnTo>
                    <a:pt x="2547969" y="0"/>
                  </a:lnTo>
                  <a:lnTo>
                    <a:pt x="2689523" y="0"/>
                  </a:lnTo>
                  <a:lnTo>
                    <a:pt x="2831077" y="176463"/>
                  </a:lnTo>
                  <a:lnTo>
                    <a:pt x="2972631" y="235284"/>
                  </a:lnTo>
                  <a:lnTo>
                    <a:pt x="3114185" y="58821"/>
                  </a:lnTo>
                  <a:lnTo>
                    <a:pt x="3255739" y="117642"/>
                  </a:lnTo>
                  <a:lnTo>
                    <a:pt x="3397293" y="58821"/>
                  </a:lnTo>
                </a:path>
              </a:pathLst>
            </a:custGeom>
            <a:ln w="27101" cap="flat">
              <a:solidFill>
                <a:srgbClr val="80BD41">
                  <a:alpha val="100000"/>
                </a:srgbClr>
              </a:solidFill>
              <a:prstDash val="solid"/>
              <a:round/>
            </a:ln>
          </p:spPr>
          <p:txBody>
            <a:bodyPr/>
            <a:lstStyle/>
            <a:p/>
          </p:txBody>
        </p:sp>
        <p:sp>
          <p:nvSpPr>
            <p:cNvPr id="83" name="pl83"/>
            <p:cNvSpPr/>
            <p:nvPr/>
          </p:nvSpPr>
          <p:spPr>
            <a:xfrm>
              <a:off x="5437664" y="1983285"/>
              <a:ext cx="3397293" cy="1882275"/>
            </a:xfrm>
            <a:custGeom>
              <a:avLst/>
              <a:pathLst>
                <a:path w="3397293" h="1882275">
                  <a:moveTo>
                    <a:pt x="0" y="1823454"/>
                  </a:moveTo>
                  <a:lnTo>
                    <a:pt x="141553" y="1882275"/>
                  </a:lnTo>
                  <a:lnTo>
                    <a:pt x="283107" y="1764633"/>
                  </a:lnTo>
                  <a:lnTo>
                    <a:pt x="424661" y="1529348"/>
                  </a:lnTo>
                  <a:lnTo>
                    <a:pt x="566215" y="1235243"/>
                  </a:lnTo>
                  <a:lnTo>
                    <a:pt x="707769" y="999958"/>
                  </a:lnTo>
                  <a:lnTo>
                    <a:pt x="849323" y="823495"/>
                  </a:lnTo>
                  <a:lnTo>
                    <a:pt x="990877" y="705853"/>
                  </a:lnTo>
                  <a:lnTo>
                    <a:pt x="1132431" y="411747"/>
                  </a:lnTo>
                  <a:lnTo>
                    <a:pt x="1273984" y="117642"/>
                  </a:lnTo>
                  <a:lnTo>
                    <a:pt x="1415538" y="352926"/>
                  </a:lnTo>
                  <a:lnTo>
                    <a:pt x="1557092" y="411747"/>
                  </a:lnTo>
                  <a:lnTo>
                    <a:pt x="1698646" y="705853"/>
                  </a:lnTo>
                  <a:lnTo>
                    <a:pt x="1840200" y="705853"/>
                  </a:lnTo>
                  <a:lnTo>
                    <a:pt x="1981754" y="529389"/>
                  </a:lnTo>
                  <a:lnTo>
                    <a:pt x="2123308" y="588211"/>
                  </a:lnTo>
                  <a:lnTo>
                    <a:pt x="2264862" y="294105"/>
                  </a:lnTo>
                  <a:lnTo>
                    <a:pt x="2406416" y="235284"/>
                  </a:lnTo>
                  <a:lnTo>
                    <a:pt x="2547969" y="117642"/>
                  </a:lnTo>
                  <a:lnTo>
                    <a:pt x="2689523" y="0"/>
                  </a:lnTo>
                  <a:lnTo>
                    <a:pt x="2831077" y="176463"/>
                  </a:lnTo>
                  <a:lnTo>
                    <a:pt x="2972631" y="176463"/>
                  </a:lnTo>
                  <a:lnTo>
                    <a:pt x="3114185" y="176463"/>
                  </a:lnTo>
                  <a:lnTo>
                    <a:pt x="3255739" y="58821"/>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9832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53895"/>
              <a:ext cx="3397293" cy="2235201"/>
            </a:xfrm>
            <a:custGeom>
              <a:avLst/>
              <a:pathLst>
                <a:path w="3397293" h="2235201">
                  <a:moveTo>
                    <a:pt x="0" y="2235201"/>
                  </a:moveTo>
                  <a:lnTo>
                    <a:pt x="141553" y="1999917"/>
                  </a:lnTo>
                  <a:lnTo>
                    <a:pt x="283107" y="1764633"/>
                  </a:lnTo>
                  <a:lnTo>
                    <a:pt x="424661" y="1588169"/>
                  </a:lnTo>
                  <a:lnTo>
                    <a:pt x="566215" y="1352885"/>
                  </a:lnTo>
                  <a:lnTo>
                    <a:pt x="707769" y="1117600"/>
                  </a:lnTo>
                  <a:lnTo>
                    <a:pt x="849323" y="941137"/>
                  </a:lnTo>
                  <a:lnTo>
                    <a:pt x="990877" y="764674"/>
                  </a:lnTo>
                  <a:lnTo>
                    <a:pt x="1132431" y="588211"/>
                  </a:lnTo>
                  <a:lnTo>
                    <a:pt x="1273984" y="411747"/>
                  </a:lnTo>
                  <a:lnTo>
                    <a:pt x="1415538" y="235284"/>
                  </a:lnTo>
                  <a:lnTo>
                    <a:pt x="1557092" y="58821"/>
                  </a:lnTo>
                  <a:lnTo>
                    <a:pt x="1698646" y="0"/>
                  </a:lnTo>
                  <a:lnTo>
                    <a:pt x="1840200" y="0"/>
                  </a:lnTo>
                  <a:lnTo>
                    <a:pt x="1981754" y="58821"/>
                  </a:lnTo>
                  <a:lnTo>
                    <a:pt x="2123308" y="58821"/>
                  </a:lnTo>
                  <a:lnTo>
                    <a:pt x="2264862" y="117642"/>
                  </a:lnTo>
                  <a:lnTo>
                    <a:pt x="2406416" y="470568"/>
                  </a:lnTo>
                  <a:lnTo>
                    <a:pt x="2547969" y="294105"/>
                  </a:lnTo>
                  <a:lnTo>
                    <a:pt x="2689523" y="529389"/>
                  </a:lnTo>
                  <a:lnTo>
                    <a:pt x="2831077" y="764674"/>
                  </a:lnTo>
                  <a:lnTo>
                    <a:pt x="2972631" y="1176422"/>
                  </a:lnTo>
                  <a:lnTo>
                    <a:pt x="3114185" y="764674"/>
                  </a:lnTo>
                  <a:lnTo>
                    <a:pt x="3255739" y="764674"/>
                  </a:lnTo>
                  <a:lnTo>
                    <a:pt x="3397293" y="111760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53887"/>
              <a:ext cx="0" cy="2035210"/>
            </a:xfrm>
            <a:custGeom>
              <a:avLst/>
              <a:pathLst>
                <a:path w="0" h="2035210">
                  <a:moveTo>
                    <a:pt x="0" y="20352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53887"/>
              <a:ext cx="0" cy="917609"/>
            </a:xfrm>
            <a:custGeom>
              <a:avLst/>
              <a:pathLst>
                <a:path w="0" h="917609">
                  <a:moveTo>
                    <a:pt x="0" y="9176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53887"/>
              <a:ext cx="0" cy="35292"/>
            </a:xfrm>
            <a:custGeom>
              <a:avLst/>
              <a:pathLst>
                <a:path w="0" h="35292">
                  <a:moveTo>
                    <a:pt x="0" y="352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512716"/>
              <a:ext cx="0" cy="141170"/>
            </a:xfrm>
            <a:custGeom>
              <a:avLst/>
              <a:pathLst>
                <a:path w="0" h="141170">
                  <a:moveTo>
                    <a:pt x="0" y="0"/>
                  </a:moveTo>
                  <a:lnTo>
                    <a:pt x="0" y="141170"/>
                  </a:lnTo>
                </a:path>
              </a:pathLst>
            </a:custGeom>
            <a:ln w="13550" cap="flat">
              <a:solidFill>
                <a:srgbClr val="0058AB">
                  <a:alpha val="100000"/>
                </a:srgbClr>
              </a:solidFill>
              <a:prstDash val="dot"/>
              <a:round/>
            </a:ln>
          </p:spPr>
          <p:txBody>
            <a:bodyPr/>
            <a:lstStyle/>
            <a:p/>
          </p:txBody>
        </p:sp>
        <p:sp>
          <p:nvSpPr>
            <p:cNvPr id="90" name="pl90"/>
            <p:cNvSpPr/>
            <p:nvPr/>
          </p:nvSpPr>
          <p:spPr>
            <a:xfrm>
              <a:off x="8127187" y="1653887"/>
              <a:ext cx="0" cy="329398"/>
            </a:xfrm>
            <a:custGeom>
              <a:avLst/>
              <a:pathLst>
                <a:path w="0" h="329398">
                  <a:moveTo>
                    <a:pt x="0" y="3293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53887"/>
              <a:ext cx="0" cy="564682"/>
            </a:xfrm>
            <a:custGeom>
              <a:avLst/>
              <a:pathLst>
                <a:path w="0" h="564682">
                  <a:moveTo>
                    <a:pt x="0" y="5646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53887"/>
              <a:ext cx="0" cy="917609"/>
            </a:xfrm>
            <a:custGeom>
              <a:avLst/>
              <a:pathLst>
                <a:path w="0" h="917609">
                  <a:moveTo>
                    <a:pt x="0" y="9176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53895"/>
              <a:ext cx="3397293" cy="2235201"/>
            </a:xfrm>
            <a:custGeom>
              <a:avLst/>
              <a:pathLst>
                <a:path w="3397293" h="2235201">
                  <a:moveTo>
                    <a:pt x="0" y="2235201"/>
                  </a:moveTo>
                  <a:lnTo>
                    <a:pt x="141553" y="1999917"/>
                  </a:lnTo>
                  <a:lnTo>
                    <a:pt x="283107" y="1764633"/>
                  </a:lnTo>
                  <a:lnTo>
                    <a:pt x="424661" y="1588169"/>
                  </a:lnTo>
                  <a:lnTo>
                    <a:pt x="566215" y="1352885"/>
                  </a:lnTo>
                  <a:lnTo>
                    <a:pt x="707769" y="1117600"/>
                  </a:lnTo>
                  <a:lnTo>
                    <a:pt x="849323" y="941137"/>
                  </a:lnTo>
                  <a:lnTo>
                    <a:pt x="990877" y="764674"/>
                  </a:lnTo>
                  <a:lnTo>
                    <a:pt x="1132431" y="588211"/>
                  </a:lnTo>
                  <a:lnTo>
                    <a:pt x="1273984" y="411747"/>
                  </a:lnTo>
                  <a:lnTo>
                    <a:pt x="1415538" y="235284"/>
                  </a:lnTo>
                  <a:lnTo>
                    <a:pt x="1557092" y="58821"/>
                  </a:lnTo>
                  <a:lnTo>
                    <a:pt x="1698646" y="0"/>
                  </a:lnTo>
                  <a:lnTo>
                    <a:pt x="1840200" y="0"/>
                  </a:lnTo>
                  <a:lnTo>
                    <a:pt x="1981754" y="58821"/>
                  </a:lnTo>
                  <a:lnTo>
                    <a:pt x="2123308" y="58821"/>
                  </a:lnTo>
                  <a:lnTo>
                    <a:pt x="2264862" y="117642"/>
                  </a:lnTo>
                  <a:lnTo>
                    <a:pt x="2406416" y="470568"/>
                  </a:lnTo>
                  <a:lnTo>
                    <a:pt x="2547969" y="294105"/>
                  </a:lnTo>
                  <a:lnTo>
                    <a:pt x="2689523" y="529389"/>
                  </a:lnTo>
                  <a:lnTo>
                    <a:pt x="2831077" y="764674"/>
                  </a:lnTo>
                  <a:lnTo>
                    <a:pt x="2972631" y="1176422"/>
                  </a:lnTo>
                  <a:lnTo>
                    <a:pt x="3114185" y="764674"/>
                  </a:lnTo>
                  <a:lnTo>
                    <a:pt x="3255739" y="764674"/>
                  </a:lnTo>
                  <a:lnTo>
                    <a:pt x="3397293" y="111760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58991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67093" y="158991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823058" y="15912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530827"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097042" y="1589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5915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56617" y="158991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0029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42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9573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1075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5193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311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3429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754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8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8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565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8190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8733" y="4830005"/>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22" name="tx122"/>
            <p:cNvSpPr/>
            <p:nvPr/>
          </p:nvSpPr>
          <p:spPr>
            <a:xfrm>
              <a:off x="73236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8612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317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0609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8901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7193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463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9755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8047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6339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4825435" cy="149993"/>
            </a:xfrm>
            <a:prstGeom prst="rect">
              <a:avLst/>
            </a:prstGeom>
            <a:solidFill>
              <a:srgbClr val="1CABE2">
                <a:alpha val="80000"/>
              </a:srgbClr>
            </a:solidFill>
          </p:spPr>
          <p:txBody>
            <a:bodyPr/>
            <a:lstStyle/>
            <a:p/>
          </p:txBody>
        </p:sp>
        <p:sp>
          <p:nvSpPr>
            <p:cNvPr id="138" name="rc138"/>
            <p:cNvSpPr/>
            <p:nvPr/>
          </p:nvSpPr>
          <p:spPr>
            <a:xfrm>
              <a:off x="1317178" y="5637654"/>
              <a:ext cx="5909786"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9678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454829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637749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7" name="tx147"/>
            <p:cNvSpPr/>
            <p:nvPr/>
          </p:nvSpPr>
          <p:spPr>
            <a:xfrm>
              <a:off x="820670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Guinea-Bissau (68%) was 17 percentage points lower than the global average (85%) and 4 percentage points lower than the average across all WCAR countries (72%).
National DTP3 coverage was 10 percentage points lower than in 2019 (78%).
This equates to 20,000 un- and undervaccinated children in 2024 compared to 13,000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Guinea-Bissau ranked number 7 out of 24 countries for lowest DTP3 coverage (based on tied ranks).
Guinea-Bissau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76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97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61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87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107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12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79968"/>
              <a:ext cx="249522" cy="426716"/>
            </a:xfrm>
            <a:prstGeom prst="rect">
              <a:avLst/>
            </a:prstGeom>
            <a:solidFill>
              <a:srgbClr val="80BD41">
                <a:alpha val="100000"/>
              </a:srgbClr>
            </a:solidFill>
          </p:spPr>
          <p:txBody>
            <a:bodyPr/>
            <a:lstStyle/>
            <a:p/>
          </p:txBody>
        </p:sp>
        <p:sp>
          <p:nvSpPr>
            <p:cNvPr id="23" name="rc23"/>
            <p:cNvSpPr/>
            <p:nvPr/>
          </p:nvSpPr>
          <p:spPr>
            <a:xfrm>
              <a:off x="1296273" y="3135831"/>
              <a:ext cx="249522" cy="444137"/>
            </a:xfrm>
            <a:prstGeom prst="rect">
              <a:avLst/>
            </a:prstGeom>
            <a:solidFill>
              <a:srgbClr val="1CABE2">
                <a:alpha val="100000"/>
              </a:srgbClr>
            </a:solidFill>
          </p:spPr>
          <p:txBody>
            <a:bodyPr/>
            <a:lstStyle/>
            <a:p/>
          </p:txBody>
        </p:sp>
        <p:sp>
          <p:nvSpPr>
            <p:cNvPr id="24" name="rc24"/>
            <p:cNvSpPr/>
            <p:nvPr/>
          </p:nvSpPr>
          <p:spPr>
            <a:xfrm>
              <a:off x="1573521" y="3540457"/>
              <a:ext cx="249522" cy="466227"/>
            </a:xfrm>
            <a:prstGeom prst="rect">
              <a:avLst/>
            </a:prstGeom>
            <a:solidFill>
              <a:srgbClr val="80BD41">
                <a:alpha val="100000"/>
              </a:srgbClr>
            </a:solidFill>
          </p:spPr>
          <p:txBody>
            <a:bodyPr/>
            <a:lstStyle/>
            <a:p/>
          </p:txBody>
        </p:sp>
        <p:sp>
          <p:nvSpPr>
            <p:cNvPr id="25" name="rc25"/>
            <p:cNvSpPr/>
            <p:nvPr/>
          </p:nvSpPr>
          <p:spPr>
            <a:xfrm>
              <a:off x="1573521" y="3127030"/>
              <a:ext cx="249522" cy="413426"/>
            </a:xfrm>
            <a:prstGeom prst="rect">
              <a:avLst/>
            </a:prstGeom>
            <a:solidFill>
              <a:srgbClr val="1CABE2">
                <a:alpha val="100000"/>
              </a:srgbClr>
            </a:solidFill>
          </p:spPr>
          <p:txBody>
            <a:bodyPr/>
            <a:lstStyle/>
            <a:p/>
          </p:txBody>
        </p:sp>
        <p:sp>
          <p:nvSpPr>
            <p:cNvPr id="26" name="rc26"/>
            <p:cNvSpPr/>
            <p:nvPr/>
          </p:nvSpPr>
          <p:spPr>
            <a:xfrm>
              <a:off x="1850769" y="3495918"/>
              <a:ext cx="249522" cy="510767"/>
            </a:xfrm>
            <a:prstGeom prst="rect">
              <a:avLst/>
            </a:prstGeom>
            <a:solidFill>
              <a:srgbClr val="80BD41">
                <a:alpha val="100000"/>
              </a:srgbClr>
            </a:solidFill>
          </p:spPr>
          <p:txBody>
            <a:bodyPr/>
            <a:lstStyle/>
            <a:p/>
          </p:txBody>
        </p:sp>
        <p:sp>
          <p:nvSpPr>
            <p:cNvPr id="27" name="rc27"/>
            <p:cNvSpPr/>
            <p:nvPr/>
          </p:nvSpPr>
          <p:spPr>
            <a:xfrm>
              <a:off x="1850769" y="3110687"/>
              <a:ext cx="249522" cy="385230"/>
            </a:xfrm>
            <a:prstGeom prst="rect">
              <a:avLst/>
            </a:prstGeom>
            <a:solidFill>
              <a:srgbClr val="1CABE2">
                <a:alpha val="100000"/>
              </a:srgbClr>
            </a:solidFill>
          </p:spPr>
          <p:txBody>
            <a:bodyPr/>
            <a:lstStyle/>
            <a:p/>
          </p:txBody>
        </p:sp>
        <p:sp>
          <p:nvSpPr>
            <p:cNvPr id="28" name="rc28"/>
            <p:cNvSpPr/>
            <p:nvPr/>
          </p:nvSpPr>
          <p:spPr>
            <a:xfrm>
              <a:off x="2128016" y="3459280"/>
              <a:ext cx="249522" cy="547404"/>
            </a:xfrm>
            <a:prstGeom prst="rect">
              <a:avLst/>
            </a:prstGeom>
            <a:solidFill>
              <a:srgbClr val="80BD41">
                <a:alpha val="100000"/>
              </a:srgbClr>
            </a:solidFill>
          </p:spPr>
          <p:txBody>
            <a:bodyPr/>
            <a:lstStyle/>
            <a:p/>
          </p:txBody>
        </p:sp>
        <p:sp>
          <p:nvSpPr>
            <p:cNvPr id="29" name="rc29"/>
            <p:cNvSpPr/>
            <p:nvPr/>
          </p:nvSpPr>
          <p:spPr>
            <a:xfrm>
              <a:off x="2128016" y="3094344"/>
              <a:ext cx="249522" cy="364936"/>
            </a:xfrm>
            <a:prstGeom prst="rect">
              <a:avLst/>
            </a:prstGeom>
            <a:solidFill>
              <a:srgbClr val="1CABE2">
                <a:alpha val="100000"/>
              </a:srgbClr>
            </a:solidFill>
          </p:spPr>
          <p:txBody>
            <a:bodyPr/>
            <a:lstStyle/>
            <a:p/>
          </p:txBody>
        </p:sp>
        <p:sp>
          <p:nvSpPr>
            <p:cNvPr id="30" name="rc30"/>
            <p:cNvSpPr/>
            <p:nvPr/>
          </p:nvSpPr>
          <p:spPr>
            <a:xfrm>
              <a:off x="2405264" y="3415100"/>
              <a:ext cx="249522" cy="591584"/>
            </a:xfrm>
            <a:prstGeom prst="rect">
              <a:avLst/>
            </a:prstGeom>
            <a:solidFill>
              <a:srgbClr val="80BD41">
                <a:alpha val="100000"/>
              </a:srgbClr>
            </a:solidFill>
          </p:spPr>
          <p:txBody>
            <a:bodyPr/>
            <a:lstStyle/>
            <a:p/>
          </p:txBody>
        </p:sp>
        <p:sp>
          <p:nvSpPr>
            <p:cNvPr id="31" name="rc31"/>
            <p:cNvSpPr/>
            <p:nvPr/>
          </p:nvSpPr>
          <p:spPr>
            <a:xfrm>
              <a:off x="2405264" y="3082311"/>
              <a:ext cx="249522" cy="332788"/>
            </a:xfrm>
            <a:prstGeom prst="rect">
              <a:avLst/>
            </a:prstGeom>
            <a:solidFill>
              <a:srgbClr val="1CABE2">
                <a:alpha val="100000"/>
              </a:srgbClr>
            </a:solidFill>
          </p:spPr>
          <p:txBody>
            <a:bodyPr/>
            <a:lstStyle/>
            <a:p/>
          </p:txBody>
        </p:sp>
        <p:sp>
          <p:nvSpPr>
            <p:cNvPr id="32" name="rc32"/>
            <p:cNvSpPr/>
            <p:nvPr/>
          </p:nvSpPr>
          <p:spPr>
            <a:xfrm>
              <a:off x="2682512" y="3365712"/>
              <a:ext cx="249522" cy="640973"/>
            </a:xfrm>
            <a:prstGeom prst="rect">
              <a:avLst/>
            </a:prstGeom>
            <a:solidFill>
              <a:srgbClr val="80BD41">
                <a:alpha val="100000"/>
              </a:srgbClr>
            </a:solidFill>
          </p:spPr>
          <p:txBody>
            <a:bodyPr/>
            <a:lstStyle/>
            <a:p/>
          </p:txBody>
        </p:sp>
        <p:sp>
          <p:nvSpPr>
            <p:cNvPr id="33" name="rc33"/>
            <p:cNvSpPr/>
            <p:nvPr/>
          </p:nvSpPr>
          <p:spPr>
            <a:xfrm>
              <a:off x="2682512" y="3063993"/>
              <a:ext cx="249522" cy="301718"/>
            </a:xfrm>
            <a:prstGeom prst="rect">
              <a:avLst/>
            </a:prstGeom>
            <a:solidFill>
              <a:srgbClr val="1CABE2">
                <a:alpha val="100000"/>
              </a:srgbClr>
            </a:solidFill>
          </p:spPr>
          <p:txBody>
            <a:bodyPr/>
            <a:lstStyle/>
            <a:p/>
          </p:txBody>
        </p:sp>
        <p:sp>
          <p:nvSpPr>
            <p:cNvPr id="34" name="rc34"/>
            <p:cNvSpPr/>
            <p:nvPr/>
          </p:nvSpPr>
          <p:spPr>
            <a:xfrm>
              <a:off x="2959759" y="3324585"/>
              <a:ext cx="249522" cy="682100"/>
            </a:xfrm>
            <a:prstGeom prst="rect">
              <a:avLst/>
            </a:prstGeom>
            <a:solidFill>
              <a:srgbClr val="80BD41">
                <a:alpha val="100000"/>
              </a:srgbClr>
            </a:solidFill>
          </p:spPr>
          <p:txBody>
            <a:bodyPr/>
            <a:lstStyle/>
            <a:p/>
          </p:txBody>
        </p:sp>
        <p:sp>
          <p:nvSpPr>
            <p:cNvPr id="35" name="rc35"/>
            <p:cNvSpPr/>
            <p:nvPr/>
          </p:nvSpPr>
          <p:spPr>
            <a:xfrm>
              <a:off x="2959759" y="3046033"/>
              <a:ext cx="249522" cy="278551"/>
            </a:xfrm>
            <a:prstGeom prst="rect">
              <a:avLst/>
            </a:prstGeom>
            <a:solidFill>
              <a:srgbClr val="1CABE2">
                <a:alpha val="100000"/>
              </a:srgbClr>
            </a:solidFill>
          </p:spPr>
          <p:txBody>
            <a:bodyPr/>
            <a:lstStyle/>
            <a:p/>
          </p:txBody>
        </p:sp>
        <p:sp>
          <p:nvSpPr>
            <p:cNvPr id="36" name="rc36"/>
            <p:cNvSpPr/>
            <p:nvPr/>
          </p:nvSpPr>
          <p:spPr>
            <a:xfrm>
              <a:off x="3237007" y="3280584"/>
              <a:ext cx="249522" cy="726100"/>
            </a:xfrm>
            <a:prstGeom prst="rect">
              <a:avLst/>
            </a:prstGeom>
            <a:solidFill>
              <a:srgbClr val="80BD41">
                <a:alpha val="100000"/>
              </a:srgbClr>
            </a:solidFill>
          </p:spPr>
          <p:txBody>
            <a:bodyPr/>
            <a:lstStyle/>
            <a:p/>
          </p:txBody>
        </p:sp>
        <p:sp>
          <p:nvSpPr>
            <p:cNvPr id="37" name="rc37"/>
            <p:cNvSpPr/>
            <p:nvPr/>
          </p:nvSpPr>
          <p:spPr>
            <a:xfrm>
              <a:off x="3237007" y="3025380"/>
              <a:ext cx="249522" cy="255203"/>
            </a:xfrm>
            <a:prstGeom prst="rect">
              <a:avLst/>
            </a:prstGeom>
            <a:solidFill>
              <a:srgbClr val="1CABE2">
                <a:alpha val="100000"/>
              </a:srgbClr>
            </a:solidFill>
          </p:spPr>
          <p:txBody>
            <a:bodyPr/>
            <a:lstStyle/>
            <a:p/>
          </p:txBody>
        </p:sp>
        <p:sp>
          <p:nvSpPr>
            <p:cNvPr id="38" name="rc38"/>
            <p:cNvSpPr/>
            <p:nvPr/>
          </p:nvSpPr>
          <p:spPr>
            <a:xfrm>
              <a:off x="3514255" y="3243228"/>
              <a:ext cx="249522" cy="763456"/>
            </a:xfrm>
            <a:prstGeom prst="rect">
              <a:avLst/>
            </a:prstGeom>
            <a:solidFill>
              <a:srgbClr val="80BD41">
                <a:alpha val="100000"/>
              </a:srgbClr>
            </a:solidFill>
          </p:spPr>
          <p:txBody>
            <a:bodyPr/>
            <a:lstStyle/>
            <a:p/>
          </p:txBody>
        </p:sp>
        <p:sp>
          <p:nvSpPr>
            <p:cNvPr id="39" name="rc39"/>
            <p:cNvSpPr/>
            <p:nvPr/>
          </p:nvSpPr>
          <p:spPr>
            <a:xfrm>
              <a:off x="3514255" y="3015143"/>
              <a:ext cx="249522" cy="228085"/>
            </a:xfrm>
            <a:prstGeom prst="rect">
              <a:avLst/>
            </a:prstGeom>
            <a:solidFill>
              <a:srgbClr val="1CABE2">
                <a:alpha val="100000"/>
              </a:srgbClr>
            </a:solidFill>
          </p:spPr>
          <p:txBody>
            <a:bodyPr/>
            <a:lstStyle/>
            <a:p/>
          </p:txBody>
        </p:sp>
        <p:sp>
          <p:nvSpPr>
            <p:cNvPr id="40" name="rc40"/>
            <p:cNvSpPr/>
            <p:nvPr/>
          </p:nvSpPr>
          <p:spPr>
            <a:xfrm>
              <a:off x="3791502" y="3203538"/>
              <a:ext cx="249522" cy="803147"/>
            </a:xfrm>
            <a:prstGeom prst="rect">
              <a:avLst/>
            </a:prstGeom>
            <a:solidFill>
              <a:srgbClr val="80BD41">
                <a:alpha val="100000"/>
              </a:srgbClr>
            </a:solidFill>
          </p:spPr>
          <p:txBody>
            <a:bodyPr/>
            <a:lstStyle/>
            <a:p/>
          </p:txBody>
        </p:sp>
        <p:sp>
          <p:nvSpPr>
            <p:cNvPr id="41" name="rc41"/>
            <p:cNvSpPr/>
            <p:nvPr/>
          </p:nvSpPr>
          <p:spPr>
            <a:xfrm>
              <a:off x="3791502" y="3002751"/>
              <a:ext cx="249522" cy="200786"/>
            </a:xfrm>
            <a:prstGeom prst="rect">
              <a:avLst/>
            </a:prstGeom>
            <a:solidFill>
              <a:srgbClr val="1CABE2">
                <a:alpha val="100000"/>
              </a:srgbClr>
            </a:solidFill>
          </p:spPr>
          <p:txBody>
            <a:bodyPr/>
            <a:lstStyle/>
            <a:p/>
          </p:txBody>
        </p:sp>
        <p:sp>
          <p:nvSpPr>
            <p:cNvPr id="42" name="rc42"/>
            <p:cNvSpPr/>
            <p:nvPr/>
          </p:nvSpPr>
          <p:spPr>
            <a:xfrm>
              <a:off x="4068750" y="3160076"/>
              <a:ext cx="249522" cy="846608"/>
            </a:xfrm>
            <a:prstGeom prst="rect">
              <a:avLst/>
            </a:prstGeom>
            <a:solidFill>
              <a:srgbClr val="80BD41">
                <a:alpha val="100000"/>
              </a:srgbClr>
            </a:solidFill>
          </p:spPr>
          <p:txBody>
            <a:bodyPr/>
            <a:lstStyle/>
            <a:p/>
          </p:txBody>
        </p:sp>
        <p:sp>
          <p:nvSpPr>
            <p:cNvPr id="43" name="rc43"/>
            <p:cNvSpPr/>
            <p:nvPr/>
          </p:nvSpPr>
          <p:spPr>
            <a:xfrm>
              <a:off x="4068750" y="2986767"/>
              <a:ext cx="249522" cy="173308"/>
            </a:xfrm>
            <a:prstGeom prst="rect">
              <a:avLst/>
            </a:prstGeom>
            <a:solidFill>
              <a:srgbClr val="1CABE2">
                <a:alpha val="100000"/>
              </a:srgbClr>
            </a:solidFill>
          </p:spPr>
          <p:txBody>
            <a:bodyPr/>
            <a:lstStyle/>
            <a:p/>
          </p:txBody>
        </p:sp>
        <p:sp>
          <p:nvSpPr>
            <p:cNvPr id="44" name="rc44"/>
            <p:cNvSpPr/>
            <p:nvPr/>
          </p:nvSpPr>
          <p:spPr>
            <a:xfrm>
              <a:off x="4345998" y="3111585"/>
              <a:ext cx="249522" cy="895099"/>
            </a:xfrm>
            <a:prstGeom prst="rect">
              <a:avLst/>
            </a:prstGeom>
            <a:solidFill>
              <a:srgbClr val="80BD41">
                <a:alpha val="100000"/>
              </a:srgbClr>
            </a:solidFill>
          </p:spPr>
          <p:txBody>
            <a:bodyPr/>
            <a:lstStyle/>
            <a:p/>
          </p:txBody>
        </p:sp>
        <p:sp>
          <p:nvSpPr>
            <p:cNvPr id="45" name="rc45"/>
            <p:cNvSpPr/>
            <p:nvPr/>
          </p:nvSpPr>
          <p:spPr>
            <a:xfrm>
              <a:off x="4345998" y="2965934"/>
              <a:ext cx="249522" cy="145651"/>
            </a:xfrm>
            <a:prstGeom prst="rect">
              <a:avLst/>
            </a:prstGeom>
            <a:solidFill>
              <a:srgbClr val="1CABE2">
                <a:alpha val="100000"/>
              </a:srgbClr>
            </a:solidFill>
          </p:spPr>
          <p:txBody>
            <a:bodyPr/>
            <a:lstStyle/>
            <a:p/>
          </p:txBody>
        </p:sp>
        <p:sp>
          <p:nvSpPr>
            <p:cNvPr id="46" name="rc46"/>
            <p:cNvSpPr/>
            <p:nvPr/>
          </p:nvSpPr>
          <p:spPr>
            <a:xfrm>
              <a:off x="4623245" y="3086442"/>
              <a:ext cx="249522" cy="920242"/>
            </a:xfrm>
            <a:prstGeom prst="rect">
              <a:avLst/>
            </a:prstGeom>
            <a:solidFill>
              <a:srgbClr val="80BD41">
                <a:alpha val="100000"/>
              </a:srgbClr>
            </a:solidFill>
          </p:spPr>
          <p:txBody>
            <a:bodyPr/>
            <a:lstStyle/>
            <a:p/>
          </p:txBody>
        </p:sp>
        <p:sp>
          <p:nvSpPr>
            <p:cNvPr id="47" name="rc47"/>
            <p:cNvSpPr/>
            <p:nvPr/>
          </p:nvSpPr>
          <p:spPr>
            <a:xfrm>
              <a:off x="4623245" y="2948873"/>
              <a:ext cx="249522" cy="137569"/>
            </a:xfrm>
            <a:prstGeom prst="rect">
              <a:avLst/>
            </a:prstGeom>
            <a:solidFill>
              <a:srgbClr val="1CABE2">
                <a:alpha val="100000"/>
              </a:srgbClr>
            </a:solidFill>
          </p:spPr>
          <p:txBody>
            <a:bodyPr/>
            <a:lstStyle/>
            <a:p/>
          </p:txBody>
        </p:sp>
        <p:sp>
          <p:nvSpPr>
            <p:cNvPr id="48" name="rc48"/>
            <p:cNvSpPr/>
            <p:nvPr/>
          </p:nvSpPr>
          <p:spPr>
            <a:xfrm>
              <a:off x="4900493" y="3072972"/>
              <a:ext cx="249522" cy="933712"/>
            </a:xfrm>
            <a:prstGeom prst="rect">
              <a:avLst/>
            </a:prstGeom>
            <a:solidFill>
              <a:srgbClr val="80BD41">
                <a:alpha val="100000"/>
              </a:srgbClr>
            </a:solidFill>
          </p:spPr>
          <p:txBody>
            <a:bodyPr/>
            <a:lstStyle/>
            <a:p/>
          </p:txBody>
        </p:sp>
        <p:sp>
          <p:nvSpPr>
            <p:cNvPr id="49" name="rc49"/>
            <p:cNvSpPr/>
            <p:nvPr/>
          </p:nvSpPr>
          <p:spPr>
            <a:xfrm>
              <a:off x="4900493" y="2933427"/>
              <a:ext cx="249522" cy="139545"/>
            </a:xfrm>
            <a:prstGeom prst="rect">
              <a:avLst/>
            </a:prstGeom>
            <a:solidFill>
              <a:srgbClr val="1CABE2">
                <a:alpha val="100000"/>
              </a:srgbClr>
            </a:solidFill>
          </p:spPr>
          <p:txBody>
            <a:bodyPr/>
            <a:lstStyle/>
            <a:p/>
          </p:txBody>
        </p:sp>
        <p:sp>
          <p:nvSpPr>
            <p:cNvPr id="50" name="rc50"/>
            <p:cNvSpPr/>
            <p:nvPr/>
          </p:nvSpPr>
          <p:spPr>
            <a:xfrm>
              <a:off x="5177741" y="3083030"/>
              <a:ext cx="249522" cy="923655"/>
            </a:xfrm>
            <a:prstGeom prst="rect">
              <a:avLst/>
            </a:prstGeom>
            <a:solidFill>
              <a:srgbClr val="80BD41">
                <a:alpha val="100000"/>
              </a:srgbClr>
            </a:solidFill>
          </p:spPr>
          <p:txBody>
            <a:bodyPr/>
            <a:lstStyle/>
            <a:p/>
          </p:txBody>
        </p:sp>
        <p:sp>
          <p:nvSpPr>
            <p:cNvPr id="51" name="rc51"/>
            <p:cNvSpPr/>
            <p:nvPr/>
          </p:nvSpPr>
          <p:spPr>
            <a:xfrm>
              <a:off x="5177741" y="2932709"/>
              <a:ext cx="249522" cy="150320"/>
            </a:xfrm>
            <a:prstGeom prst="rect">
              <a:avLst/>
            </a:prstGeom>
            <a:solidFill>
              <a:srgbClr val="1CABE2">
                <a:alpha val="100000"/>
              </a:srgbClr>
            </a:solidFill>
          </p:spPr>
          <p:txBody>
            <a:bodyPr/>
            <a:lstStyle/>
            <a:p/>
          </p:txBody>
        </p:sp>
        <p:sp>
          <p:nvSpPr>
            <p:cNvPr id="52" name="rc52"/>
            <p:cNvSpPr/>
            <p:nvPr/>
          </p:nvSpPr>
          <p:spPr>
            <a:xfrm>
              <a:off x="5454988" y="3081413"/>
              <a:ext cx="249522" cy="925271"/>
            </a:xfrm>
            <a:prstGeom prst="rect">
              <a:avLst/>
            </a:prstGeom>
            <a:solidFill>
              <a:srgbClr val="80BD41">
                <a:alpha val="100000"/>
              </a:srgbClr>
            </a:solidFill>
          </p:spPr>
          <p:txBody>
            <a:bodyPr/>
            <a:lstStyle/>
            <a:p/>
          </p:txBody>
        </p:sp>
        <p:sp>
          <p:nvSpPr>
            <p:cNvPr id="53" name="rc53"/>
            <p:cNvSpPr/>
            <p:nvPr/>
          </p:nvSpPr>
          <p:spPr>
            <a:xfrm>
              <a:off x="5454988" y="2930734"/>
              <a:ext cx="249522" cy="150679"/>
            </a:xfrm>
            <a:prstGeom prst="rect">
              <a:avLst/>
            </a:prstGeom>
            <a:solidFill>
              <a:srgbClr val="1CABE2">
                <a:alpha val="100000"/>
              </a:srgbClr>
            </a:solidFill>
          </p:spPr>
          <p:txBody>
            <a:bodyPr/>
            <a:lstStyle/>
            <a:p/>
          </p:txBody>
        </p:sp>
        <p:sp>
          <p:nvSpPr>
            <p:cNvPr id="54" name="rc54"/>
            <p:cNvSpPr/>
            <p:nvPr/>
          </p:nvSpPr>
          <p:spPr>
            <a:xfrm>
              <a:off x="5732236" y="3094165"/>
              <a:ext cx="249522" cy="912520"/>
            </a:xfrm>
            <a:prstGeom prst="rect">
              <a:avLst/>
            </a:prstGeom>
            <a:solidFill>
              <a:srgbClr val="80BD41">
                <a:alpha val="100000"/>
              </a:srgbClr>
            </a:solidFill>
          </p:spPr>
          <p:txBody>
            <a:bodyPr/>
            <a:lstStyle/>
            <a:p/>
          </p:txBody>
        </p:sp>
        <p:sp>
          <p:nvSpPr>
            <p:cNvPr id="55" name="rc55"/>
            <p:cNvSpPr/>
            <p:nvPr/>
          </p:nvSpPr>
          <p:spPr>
            <a:xfrm>
              <a:off x="5732236" y="2933068"/>
              <a:ext cx="249522" cy="161096"/>
            </a:xfrm>
            <a:prstGeom prst="rect">
              <a:avLst/>
            </a:prstGeom>
            <a:solidFill>
              <a:srgbClr val="1CABE2">
                <a:alpha val="100000"/>
              </a:srgbClr>
            </a:solidFill>
          </p:spPr>
          <p:txBody>
            <a:bodyPr/>
            <a:lstStyle/>
            <a:p/>
          </p:txBody>
        </p:sp>
        <p:sp>
          <p:nvSpPr>
            <p:cNvPr id="56" name="rc56"/>
            <p:cNvSpPr/>
            <p:nvPr/>
          </p:nvSpPr>
          <p:spPr>
            <a:xfrm>
              <a:off x="6009484" y="3166721"/>
              <a:ext cx="249522" cy="839963"/>
            </a:xfrm>
            <a:prstGeom prst="rect">
              <a:avLst/>
            </a:prstGeom>
            <a:solidFill>
              <a:srgbClr val="80BD41">
                <a:alpha val="100000"/>
              </a:srgbClr>
            </a:solidFill>
          </p:spPr>
          <p:txBody>
            <a:bodyPr/>
            <a:lstStyle/>
            <a:p/>
          </p:txBody>
        </p:sp>
        <p:sp>
          <p:nvSpPr>
            <p:cNvPr id="57" name="rc57"/>
            <p:cNvSpPr/>
            <p:nvPr/>
          </p:nvSpPr>
          <p:spPr>
            <a:xfrm>
              <a:off x="6009484" y="2943485"/>
              <a:ext cx="249522" cy="223236"/>
            </a:xfrm>
            <a:prstGeom prst="rect">
              <a:avLst/>
            </a:prstGeom>
            <a:solidFill>
              <a:srgbClr val="1CABE2">
                <a:alpha val="100000"/>
              </a:srgbClr>
            </a:solidFill>
          </p:spPr>
          <p:txBody>
            <a:bodyPr/>
            <a:lstStyle/>
            <a:p/>
          </p:txBody>
        </p:sp>
        <p:sp>
          <p:nvSpPr>
            <p:cNvPr id="58" name="rc58"/>
            <p:cNvSpPr/>
            <p:nvPr/>
          </p:nvSpPr>
          <p:spPr>
            <a:xfrm>
              <a:off x="6286731" y="3130802"/>
              <a:ext cx="249522" cy="875882"/>
            </a:xfrm>
            <a:prstGeom prst="rect">
              <a:avLst/>
            </a:prstGeom>
            <a:solidFill>
              <a:srgbClr val="80BD41">
                <a:alpha val="100000"/>
              </a:srgbClr>
            </a:solidFill>
          </p:spPr>
          <p:txBody>
            <a:bodyPr/>
            <a:lstStyle/>
            <a:p/>
          </p:txBody>
        </p:sp>
        <p:sp>
          <p:nvSpPr>
            <p:cNvPr id="59" name="rc59"/>
            <p:cNvSpPr/>
            <p:nvPr/>
          </p:nvSpPr>
          <p:spPr>
            <a:xfrm>
              <a:off x="6286731" y="2938636"/>
              <a:ext cx="249522" cy="192166"/>
            </a:xfrm>
            <a:prstGeom prst="rect">
              <a:avLst/>
            </a:prstGeom>
            <a:solidFill>
              <a:srgbClr val="1CABE2">
                <a:alpha val="100000"/>
              </a:srgbClr>
            </a:solidFill>
          </p:spPr>
          <p:txBody>
            <a:bodyPr/>
            <a:lstStyle/>
            <a:p/>
          </p:txBody>
        </p:sp>
        <p:sp>
          <p:nvSpPr>
            <p:cNvPr id="60" name="rc60"/>
            <p:cNvSpPr/>
            <p:nvPr/>
          </p:nvSpPr>
          <p:spPr>
            <a:xfrm>
              <a:off x="6563979" y="3166721"/>
              <a:ext cx="249522" cy="839963"/>
            </a:xfrm>
            <a:prstGeom prst="rect">
              <a:avLst/>
            </a:prstGeom>
            <a:solidFill>
              <a:srgbClr val="80BD41">
                <a:alpha val="100000"/>
              </a:srgbClr>
            </a:solidFill>
          </p:spPr>
          <p:txBody>
            <a:bodyPr/>
            <a:lstStyle/>
            <a:p/>
          </p:txBody>
        </p:sp>
        <p:sp>
          <p:nvSpPr>
            <p:cNvPr id="61" name="rc61"/>
            <p:cNvSpPr/>
            <p:nvPr/>
          </p:nvSpPr>
          <p:spPr>
            <a:xfrm>
              <a:off x="6563979" y="2929836"/>
              <a:ext cx="249522" cy="236885"/>
            </a:xfrm>
            <a:prstGeom prst="rect">
              <a:avLst/>
            </a:prstGeom>
            <a:solidFill>
              <a:srgbClr val="1CABE2">
                <a:alpha val="100000"/>
              </a:srgbClr>
            </a:solidFill>
          </p:spPr>
          <p:txBody>
            <a:bodyPr/>
            <a:lstStyle/>
            <a:p/>
          </p:txBody>
        </p:sp>
        <p:sp>
          <p:nvSpPr>
            <p:cNvPr id="62" name="rc62"/>
            <p:cNvSpPr/>
            <p:nvPr/>
          </p:nvSpPr>
          <p:spPr>
            <a:xfrm>
              <a:off x="6841227" y="3201921"/>
              <a:ext cx="249522" cy="804763"/>
            </a:xfrm>
            <a:prstGeom prst="rect">
              <a:avLst/>
            </a:prstGeom>
            <a:solidFill>
              <a:srgbClr val="80BD41">
                <a:alpha val="100000"/>
              </a:srgbClr>
            </a:solidFill>
          </p:spPr>
          <p:txBody>
            <a:bodyPr/>
            <a:lstStyle/>
            <a:p/>
          </p:txBody>
        </p:sp>
        <p:sp>
          <p:nvSpPr>
            <p:cNvPr id="63" name="rc63"/>
            <p:cNvSpPr/>
            <p:nvPr/>
          </p:nvSpPr>
          <p:spPr>
            <a:xfrm>
              <a:off x="6841227" y="2919239"/>
              <a:ext cx="249522" cy="282681"/>
            </a:xfrm>
            <a:prstGeom prst="rect">
              <a:avLst/>
            </a:prstGeom>
            <a:solidFill>
              <a:srgbClr val="1CABE2">
                <a:alpha val="100000"/>
              </a:srgbClr>
            </a:solidFill>
          </p:spPr>
          <p:txBody>
            <a:bodyPr/>
            <a:lstStyle/>
            <a:p/>
          </p:txBody>
        </p:sp>
        <p:sp>
          <p:nvSpPr>
            <p:cNvPr id="64" name="rc64"/>
            <p:cNvSpPr/>
            <p:nvPr/>
          </p:nvSpPr>
          <p:spPr>
            <a:xfrm>
              <a:off x="7118474" y="3271245"/>
              <a:ext cx="249522" cy="735439"/>
            </a:xfrm>
            <a:prstGeom prst="rect">
              <a:avLst/>
            </a:prstGeom>
            <a:solidFill>
              <a:srgbClr val="80BD41">
                <a:alpha val="100000"/>
              </a:srgbClr>
            </a:solidFill>
          </p:spPr>
          <p:txBody>
            <a:bodyPr/>
            <a:lstStyle/>
            <a:p/>
          </p:txBody>
        </p:sp>
        <p:sp>
          <p:nvSpPr>
            <p:cNvPr id="65" name="rc65"/>
            <p:cNvSpPr/>
            <p:nvPr/>
          </p:nvSpPr>
          <p:spPr>
            <a:xfrm>
              <a:off x="7118474" y="2909003"/>
              <a:ext cx="249522" cy="362242"/>
            </a:xfrm>
            <a:prstGeom prst="rect">
              <a:avLst/>
            </a:prstGeom>
            <a:solidFill>
              <a:srgbClr val="1CABE2">
                <a:alpha val="100000"/>
              </a:srgbClr>
            </a:solidFill>
          </p:spPr>
          <p:txBody>
            <a:bodyPr/>
            <a:lstStyle/>
            <a:p/>
          </p:txBody>
        </p:sp>
        <p:sp>
          <p:nvSpPr>
            <p:cNvPr id="66" name="rc66"/>
            <p:cNvSpPr/>
            <p:nvPr/>
          </p:nvSpPr>
          <p:spPr>
            <a:xfrm>
              <a:off x="7395722" y="3188811"/>
              <a:ext cx="249522" cy="817873"/>
            </a:xfrm>
            <a:prstGeom prst="rect">
              <a:avLst/>
            </a:prstGeom>
            <a:solidFill>
              <a:srgbClr val="80BD41">
                <a:alpha val="100000"/>
              </a:srgbClr>
            </a:solidFill>
          </p:spPr>
          <p:txBody>
            <a:bodyPr/>
            <a:lstStyle/>
            <a:p/>
          </p:txBody>
        </p:sp>
        <p:sp>
          <p:nvSpPr>
            <p:cNvPr id="67" name="rc67"/>
            <p:cNvSpPr/>
            <p:nvPr/>
          </p:nvSpPr>
          <p:spPr>
            <a:xfrm>
              <a:off x="7395722" y="2901460"/>
              <a:ext cx="249522" cy="287351"/>
            </a:xfrm>
            <a:prstGeom prst="rect">
              <a:avLst/>
            </a:prstGeom>
            <a:solidFill>
              <a:srgbClr val="1CABE2">
                <a:alpha val="100000"/>
              </a:srgbClr>
            </a:solidFill>
          </p:spPr>
          <p:txBody>
            <a:bodyPr/>
            <a:lstStyle/>
            <a:p/>
          </p:txBody>
        </p:sp>
        <p:sp>
          <p:nvSpPr>
            <p:cNvPr id="68" name="rc68"/>
            <p:cNvSpPr/>
            <p:nvPr/>
          </p:nvSpPr>
          <p:spPr>
            <a:xfrm>
              <a:off x="7672970" y="3180909"/>
              <a:ext cx="249522" cy="825775"/>
            </a:xfrm>
            <a:prstGeom prst="rect">
              <a:avLst/>
            </a:prstGeom>
            <a:solidFill>
              <a:srgbClr val="80BD41">
                <a:alpha val="100000"/>
              </a:srgbClr>
            </a:solidFill>
          </p:spPr>
          <p:txBody>
            <a:bodyPr/>
            <a:lstStyle/>
            <a:p/>
          </p:txBody>
        </p:sp>
        <p:sp>
          <p:nvSpPr>
            <p:cNvPr id="69" name="rc69"/>
            <p:cNvSpPr/>
            <p:nvPr/>
          </p:nvSpPr>
          <p:spPr>
            <a:xfrm>
              <a:off x="7672970" y="2890864"/>
              <a:ext cx="249522" cy="290045"/>
            </a:xfrm>
            <a:prstGeom prst="rect">
              <a:avLst/>
            </a:prstGeom>
            <a:solidFill>
              <a:srgbClr val="1CABE2">
                <a:alpha val="100000"/>
              </a:srgbClr>
            </a:solidFill>
          </p:spPr>
          <p:txBody>
            <a:bodyPr/>
            <a:lstStyle/>
            <a:p/>
          </p:txBody>
        </p:sp>
        <p:sp>
          <p:nvSpPr>
            <p:cNvPr id="70" name="rc70"/>
            <p:cNvSpPr/>
            <p:nvPr/>
          </p:nvSpPr>
          <p:spPr>
            <a:xfrm>
              <a:off x="7950217" y="3242869"/>
              <a:ext cx="249522" cy="763815"/>
            </a:xfrm>
            <a:prstGeom prst="rect">
              <a:avLst/>
            </a:prstGeom>
            <a:solidFill>
              <a:srgbClr val="80BD41">
                <a:alpha val="100000"/>
              </a:srgbClr>
            </a:solidFill>
          </p:spPr>
          <p:txBody>
            <a:bodyPr/>
            <a:lstStyle/>
            <a:p/>
          </p:txBody>
        </p:sp>
        <p:sp>
          <p:nvSpPr>
            <p:cNvPr id="71" name="rc71"/>
            <p:cNvSpPr/>
            <p:nvPr/>
          </p:nvSpPr>
          <p:spPr>
            <a:xfrm>
              <a:off x="7950217" y="2883500"/>
              <a:ext cx="249522" cy="359368"/>
            </a:xfrm>
            <a:prstGeom prst="rect">
              <a:avLst/>
            </a:prstGeom>
            <a:solidFill>
              <a:srgbClr val="1CABE2">
                <a:alpha val="100000"/>
              </a:srgbClr>
            </a:solidFill>
          </p:spPr>
          <p:txBody>
            <a:bodyPr/>
            <a:lstStyle/>
            <a:p/>
          </p:txBody>
        </p:sp>
        <p:sp>
          <p:nvSpPr>
            <p:cNvPr id="72" name="pl72"/>
            <p:cNvSpPr/>
            <p:nvPr/>
          </p:nvSpPr>
          <p:spPr>
            <a:xfrm>
              <a:off x="1421035" y="1563719"/>
              <a:ext cx="6653943" cy="1067042"/>
            </a:xfrm>
            <a:custGeom>
              <a:avLst/>
              <a:pathLst>
                <a:path w="6653943" h="1067042">
                  <a:moveTo>
                    <a:pt x="0" y="1067042"/>
                  </a:moveTo>
                  <a:lnTo>
                    <a:pt x="277247" y="954722"/>
                  </a:lnTo>
                  <a:lnTo>
                    <a:pt x="554495" y="842401"/>
                  </a:lnTo>
                  <a:lnTo>
                    <a:pt x="831742" y="758161"/>
                  </a:lnTo>
                  <a:lnTo>
                    <a:pt x="1108990" y="645841"/>
                  </a:lnTo>
                  <a:lnTo>
                    <a:pt x="1386238" y="533521"/>
                  </a:lnTo>
                  <a:lnTo>
                    <a:pt x="1663485" y="449281"/>
                  </a:lnTo>
                  <a:lnTo>
                    <a:pt x="1940733" y="365040"/>
                  </a:lnTo>
                  <a:lnTo>
                    <a:pt x="2217981" y="280800"/>
                  </a:lnTo>
                  <a:lnTo>
                    <a:pt x="2495228" y="196560"/>
                  </a:lnTo>
                  <a:lnTo>
                    <a:pt x="2772476" y="112320"/>
                  </a:lnTo>
                  <a:lnTo>
                    <a:pt x="3049724" y="28080"/>
                  </a:lnTo>
                  <a:lnTo>
                    <a:pt x="3326971" y="0"/>
                  </a:lnTo>
                  <a:lnTo>
                    <a:pt x="3604219" y="0"/>
                  </a:lnTo>
                  <a:lnTo>
                    <a:pt x="3881467" y="28080"/>
                  </a:lnTo>
                  <a:lnTo>
                    <a:pt x="4158714" y="28080"/>
                  </a:lnTo>
                  <a:lnTo>
                    <a:pt x="4435962" y="56160"/>
                  </a:lnTo>
                  <a:lnTo>
                    <a:pt x="4713210" y="224640"/>
                  </a:lnTo>
                  <a:lnTo>
                    <a:pt x="4990457" y="140400"/>
                  </a:lnTo>
                  <a:lnTo>
                    <a:pt x="5267705" y="252720"/>
                  </a:lnTo>
                  <a:lnTo>
                    <a:pt x="5544953" y="365040"/>
                  </a:lnTo>
                  <a:lnTo>
                    <a:pt x="5822200" y="561601"/>
                  </a:lnTo>
                  <a:lnTo>
                    <a:pt x="6099448" y="365040"/>
                  </a:lnTo>
                  <a:lnTo>
                    <a:pt x="6376696" y="365040"/>
                  </a:lnTo>
                  <a:lnTo>
                    <a:pt x="6653943" y="53352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5" name="tx75"/>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690569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7460194"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737441"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1329607" y="2999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4" name="tx84"/>
            <p:cNvSpPr/>
            <p:nvPr/>
          </p:nvSpPr>
          <p:spPr>
            <a:xfrm>
              <a:off x="2715845" y="29280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5" name="tx85"/>
            <p:cNvSpPr/>
            <p:nvPr/>
          </p:nvSpPr>
          <p:spPr>
            <a:xfrm>
              <a:off x="4102084" y="2850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86" name="tx86"/>
            <p:cNvSpPr/>
            <p:nvPr/>
          </p:nvSpPr>
          <p:spPr>
            <a:xfrm>
              <a:off x="5488322" y="2794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87" name="tx87"/>
            <p:cNvSpPr/>
            <p:nvPr/>
          </p:nvSpPr>
          <p:spPr>
            <a:xfrm>
              <a:off x="6636489" y="27939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88" name="tx88"/>
            <p:cNvSpPr/>
            <p:nvPr/>
          </p:nvSpPr>
          <p:spPr>
            <a:xfrm>
              <a:off x="6874560" y="2783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89" name="tx89"/>
            <p:cNvSpPr/>
            <p:nvPr/>
          </p:nvSpPr>
          <p:spPr>
            <a:xfrm>
              <a:off x="7151808" y="2773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0" name="tx90"/>
            <p:cNvSpPr/>
            <p:nvPr/>
          </p:nvSpPr>
          <p:spPr>
            <a:xfrm>
              <a:off x="7429055" y="2765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1" name="tx91"/>
            <p:cNvSpPr/>
            <p:nvPr/>
          </p:nvSpPr>
          <p:spPr>
            <a:xfrm>
              <a:off x="7706303" y="2754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2" name="tx92"/>
            <p:cNvSpPr/>
            <p:nvPr/>
          </p:nvSpPr>
          <p:spPr>
            <a:xfrm>
              <a:off x="7983551" y="2747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3" name="pl93"/>
            <p:cNvSpPr/>
            <p:nvPr/>
          </p:nvSpPr>
          <p:spPr>
            <a:xfrm>
              <a:off x="1421035" y="1198678"/>
              <a:ext cx="0" cy="1432083"/>
            </a:xfrm>
            <a:custGeom>
              <a:avLst/>
              <a:pathLst>
                <a:path w="0" h="1432083">
                  <a:moveTo>
                    <a:pt x="0" y="14320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582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04" name="tx104"/>
            <p:cNvSpPr/>
            <p:nvPr/>
          </p:nvSpPr>
          <p:spPr>
            <a:xfrm>
              <a:off x="1329607" y="33239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05" name="tx105"/>
            <p:cNvSpPr/>
            <p:nvPr/>
          </p:nvSpPr>
          <p:spPr>
            <a:xfrm>
              <a:off x="2715845" y="36511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06" name="tx106"/>
            <p:cNvSpPr/>
            <p:nvPr/>
          </p:nvSpPr>
          <p:spPr>
            <a:xfrm>
              <a:off x="2715845" y="3179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07" name="tx107"/>
            <p:cNvSpPr/>
            <p:nvPr/>
          </p:nvSpPr>
          <p:spPr>
            <a:xfrm>
              <a:off x="4102084" y="35494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a:t>
              </a:r>
            </a:p>
          </p:txBody>
        </p:sp>
        <p:sp>
          <p:nvSpPr>
            <p:cNvPr id="108" name="tx108"/>
            <p:cNvSpPr/>
            <p:nvPr/>
          </p:nvSpPr>
          <p:spPr>
            <a:xfrm>
              <a:off x="4128209" y="30383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09" name="tx109"/>
            <p:cNvSpPr/>
            <p:nvPr/>
          </p:nvSpPr>
          <p:spPr>
            <a:xfrm>
              <a:off x="5488322" y="3509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0" name="tx110"/>
            <p:cNvSpPr/>
            <p:nvPr/>
          </p:nvSpPr>
          <p:spPr>
            <a:xfrm>
              <a:off x="5514447" y="29710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1" name="tx111"/>
            <p:cNvSpPr/>
            <p:nvPr/>
          </p:nvSpPr>
          <p:spPr>
            <a:xfrm>
              <a:off x="6597312" y="3551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46.8</a:t>
              </a:r>
            </a:p>
          </p:txBody>
        </p:sp>
        <p:sp>
          <p:nvSpPr>
            <p:cNvPr id="112" name="tx112"/>
            <p:cNvSpPr/>
            <p:nvPr/>
          </p:nvSpPr>
          <p:spPr>
            <a:xfrm>
              <a:off x="6597312" y="3013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3" name="tx113"/>
            <p:cNvSpPr/>
            <p:nvPr/>
          </p:nvSpPr>
          <p:spPr>
            <a:xfrm>
              <a:off x="6874560" y="3569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4" name="tx114"/>
            <p:cNvSpPr/>
            <p:nvPr/>
          </p:nvSpPr>
          <p:spPr>
            <a:xfrm>
              <a:off x="6874560" y="30255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5" name="tx115"/>
            <p:cNvSpPr/>
            <p:nvPr/>
          </p:nvSpPr>
          <p:spPr>
            <a:xfrm>
              <a:off x="7190985" y="360506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6" name="tx116"/>
            <p:cNvSpPr/>
            <p:nvPr/>
          </p:nvSpPr>
          <p:spPr>
            <a:xfrm>
              <a:off x="7151808" y="3055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a:t>
              </a:r>
            </a:p>
          </p:txBody>
        </p:sp>
        <p:sp>
          <p:nvSpPr>
            <p:cNvPr id="117" name="tx117"/>
            <p:cNvSpPr/>
            <p:nvPr/>
          </p:nvSpPr>
          <p:spPr>
            <a:xfrm>
              <a:off x="7429055" y="356297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18" name="tx118"/>
            <p:cNvSpPr/>
            <p:nvPr/>
          </p:nvSpPr>
          <p:spPr>
            <a:xfrm>
              <a:off x="7468232" y="301008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745480" y="355874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0" name="tx120"/>
            <p:cNvSpPr/>
            <p:nvPr/>
          </p:nvSpPr>
          <p:spPr>
            <a:xfrm>
              <a:off x="7706303" y="3000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1" name="tx121"/>
            <p:cNvSpPr/>
            <p:nvPr/>
          </p:nvSpPr>
          <p:spPr>
            <a:xfrm>
              <a:off x="7983551" y="3589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22" name="tx122"/>
            <p:cNvSpPr/>
            <p:nvPr/>
          </p:nvSpPr>
          <p:spPr>
            <a:xfrm>
              <a:off x="8022728" y="302813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565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586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2606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0204"/>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2000-2024</a:t>
              </a:r>
            </a:p>
          </p:txBody>
        </p:sp>
        <p:sp>
          <p:nvSpPr>
            <p:cNvPr id="152" name="pl152"/>
            <p:cNvSpPr/>
            <p:nvPr/>
          </p:nvSpPr>
          <p:spPr>
            <a:xfrm>
              <a:off x="23475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4501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5526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988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14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6039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4916855" cy="162162"/>
            </a:xfrm>
            <a:prstGeom prst="rect">
              <a:avLst/>
            </a:prstGeom>
            <a:solidFill>
              <a:srgbClr val="80BD41">
                <a:alpha val="100000"/>
              </a:srgbClr>
            </a:solidFill>
          </p:spPr>
          <p:txBody>
            <a:bodyPr/>
            <a:lstStyle/>
            <a:p/>
          </p:txBody>
        </p:sp>
        <p:sp>
          <p:nvSpPr>
            <p:cNvPr id="163" name="rc163"/>
            <p:cNvSpPr/>
            <p:nvPr/>
          </p:nvSpPr>
          <p:spPr>
            <a:xfrm>
              <a:off x="6213129" y="5774644"/>
              <a:ext cx="1386643" cy="162162"/>
            </a:xfrm>
            <a:prstGeom prst="rect">
              <a:avLst/>
            </a:prstGeom>
            <a:solidFill>
              <a:srgbClr val="1CABE2">
                <a:alpha val="100000"/>
              </a:srgbClr>
            </a:solidFill>
          </p:spPr>
          <p:txBody>
            <a:bodyPr/>
            <a:lstStyle/>
            <a:p/>
          </p:txBody>
        </p:sp>
        <p:sp>
          <p:nvSpPr>
            <p:cNvPr id="164" name="rc164"/>
            <p:cNvSpPr/>
            <p:nvPr/>
          </p:nvSpPr>
          <p:spPr>
            <a:xfrm>
              <a:off x="1296273" y="5571941"/>
              <a:ext cx="4833803" cy="162162"/>
            </a:xfrm>
            <a:prstGeom prst="rect">
              <a:avLst/>
            </a:prstGeom>
            <a:solidFill>
              <a:srgbClr val="80BD41">
                <a:alpha val="100000"/>
              </a:srgbClr>
            </a:solidFill>
          </p:spPr>
          <p:txBody>
            <a:bodyPr/>
            <a:lstStyle/>
            <a:p/>
          </p:txBody>
        </p:sp>
        <p:sp>
          <p:nvSpPr>
            <p:cNvPr id="165" name="rc165"/>
            <p:cNvSpPr/>
            <p:nvPr/>
          </p:nvSpPr>
          <p:spPr>
            <a:xfrm>
              <a:off x="6130077" y="5571941"/>
              <a:ext cx="1697823" cy="162162"/>
            </a:xfrm>
            <a:prstGeom prst="rect">
              <a:avLst/>
            </a:prstGeom>
            <a:solidFill>
              <a:srgbClr val="1CABE2">
                <a:alpha val="100000"/>
              </a:srgbClr>
            </a:solidFill>
          </p:spPr>
          <p:txBody>
            <a:bodyPr/>
            <a:lstStyle/>
            <a:p/>
          </p:txBody>
        </p:sp>
        <p:sp>
          <p:nvSpPr>
            <p:cNvPr id="166" name="rc166"/>
            <p:cNvSpPr/>
            <p:nvPr/>
          </p:nvSpPr>
          <p:spPr>
            <a:xfrm>
              <a:off x="1296273" y="5369238"/>
              <a:ext cx="4471110" cy="162162"/>
            </a:xfrm>
            <a:prstGeom prst="rect">
              <a:avLst/>
            </a:prstGeom>
            <a:solidFill>
              <a:srgbClr val="80BD41">
                <a:alpha val="100000"/>
              </a:srgbClr>
            </a:solidFill>
          </p:spPr>
          <p:txBody>
            <a:bodyPr/>
            <a:lstStyle/>
            <a:p/>
          </p:txBody>
        </p:sp>
        <p:sp>
          <p:nvSpPr>
            <p:cNvPr id="167" name="rc167"/>
            <p:cNvSpPr/>
            <p:nvPr/>
          </p:nvSpPr>
          <p:spPr>
            <a:xfrm>
              <a:off x="5767384" y="5369238"/>
              <a:ext cx="2103619" cy="162162"/>
            </a:xfrm>
            <a:prstGeom prst="rect">
              <a:avLst/>
            </a:prstGeom>
            <a:solidFill>
              <a:srgbClr val="1CABE2">
                <a:alpha val="100000"/>
              </a:srgbClr>
            </a:solidFill>
          </p:spPr>
          <p:txBody>
            <a:bodyPr/>
            <a:lstStyle/>
            <a:p/>
          </p:txBody>
        </p:sp>
        <p:sp>
          <p:nvSpPr>
            <p:cNvPr id="168" name="tx168"/>
            <p:cNvSpPr/>
            <p:nvPr/>
          </p:nvSpPr>
          <p:spPr>
            <a:xfrm>
              <a:off x="7850638"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69" name="tx169"/>
            <p:cNvSpPr/>
            <p:nvPr/>
          </p:nvSpPr>
          <p:spPr>
            <a:xfrm>
              <a:off x="804195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a:t>
              </a:r>
            </a:p>
          </p:txBody>
        </p:sp>
        <p:sp>
          <p:nvSpPr>
            <p:cNvPr id="170" name="tx170"/>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1" name="tx171"/>
            <p:cNvSpPr/>
            <p:nvPr/>
          </p:nvSpPr>
          <p:spPr>
            <a:xfrm>
              <a:off x="364920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46.8</a:t>
              </a:r>
            </a:p>
          </p:txBody>
        </p:sp>
        <p:sp>
          <p:nvSpPr>
            <p:cNvPr id="172" name="tx172"/>
            <p:cNvSpPr/>
            <p:nvPr/>
          </p:nvSpPr>
          <p:spPr>
            <a:xfrm>
              <a:off x="6800957"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73" name="tx173"/>
            <p:cNvSpPr/>
            <p:nvPr/>
          </p:nvSpPr>
          <p:spPr>
            <a:xfrm>
              <a:off x="3652886" y="561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4" name="tx174"/>
            <p:cNvSpPr/>
            <p:nvPr/>
          </p:nvSpPr>
          <p:spPr>
            <a:xfrm>
              <a:off x="687349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5" name="tx175"/>
            <p:cNvSpPr/>
            <p:nvPr/>
          </p:nvSpPr>
          <p:spPr>
            <a:xfrm>
              <a:off x="3426335"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176" name="tx176"/>
            <p:cNvSpPr/>
            <p:nvPr/>
          </p:nvSpPr>
          <p:spPr>
            <a:xfrm>
              <a:off x="6758904" y="5409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32114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542371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752628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(68%) was lower than in 2019 (78%).
The number of children vaccinated with DTP3 decreased 9% compared to in 2019.
The number of surviving infants increased approximately 4%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230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55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886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394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722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0510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34652"/>
              <a:ext cx="249014" cy="272033"/>
            </a:xfrm>
            <a:prstGeom prst="rect">
              <a:avLst/>
            </a:prstGeom>
            <a:solidFill>
              <a:srgbClr val="E2231A">
                <a:alpha val="100000"/>
              </a:srgbClr>
            </a:solidFill>
          </p:spPr>
          <p:txBody>
            <a:bodyPr/>
            <a:lstStyle/>
            <a:p/>
          </p:txBody>
        </p:sp>
        <p:sp>
          <p:nvSpPr>
            <p:cNvPr id="23" name="rc23"/>
            <p:cNvSpPr/>
            <p:nvPr/>
          </p:nvSpPr>
          <p:spPr>
            <a:xfrm>
              <a:off x="1587736" y="3741403"/>
              <a:ext cx="249014" cy="265282"/>
            </a:xfrm>
            <a:prstGeom prst="rect">
              <a:avLst/>
            </a:prstGeom>
            <a:solidFill>
              <a:srgbClr val="E2231A">
                <a:alpha val="100000"/>
              </a:srgbClr>
            </a:solidFill>
          </p:spPr>
          <p:txBody>
            <a:bodyPr/>
            <a:lstStyle/>
            <a:p/>
          </p:txBody>
        </p:sp>
        <p:sp>
          <p:nvSpPr>
            <p:cNvPr id="24" name="rc24"/>
            <p:cNvSpPr/>
            <p:nvPr/>
          </p:nvSpPr>
          <p:spPr>
            <a:xfrm>
              <a:off x="1864419" y="3746123"/>
              <a:ext cx="249014" cy="260562"/>
            </a:xfrm>
            <a:prstGeom prst="rect">
              <a:avLst/>
            </a:prstGeom>
            <a:solidFill>
              <a:srgbClr val="E2231A">
                <a:alpha val="100000"/>
              </a:srgbClr>
            </a:solidFill>
          </p:spPr>
          <p:txBody>
            <a:bodyPr/>
            <a:lstStyle/>
            <a:p/>
          </p:txBody>
        </p:sp>
        <p:sp>
          <p:nvSpPr>
            <p:cNvPr id="25" name="rc25"/>
            <p:cNvSpPr/>
            <p:nvPr/>
          </p:nvSpPr>
          <p:spPr>
            <a:xfrm>
              <a:off x="2141101" y="3751171"/>
              <a:ext cx="249014" cy="255513"/>
            </a:xfrm>
            <a:prstGeom prst="rect">
              <a:avLst/>
            </a:prstGeom>
            <a:solidFill>
              <a:srgbClr val="E2231A">
                <a:alpha val="100000"/>
              </a:srgbClr>
            </a:solidFill>
          </p:spPr>
          <p:txBody>
            <a:bodyPr/>
            <a:lstStyle/>
            <a:p/>
          </p:txBody>
        </p:sp>
        <p:sp>
          <p:nvSpPr>
            <p:cNvPr id="26" name="rc26"/>
            <p:cNvSpPr/>
            <p:nvPr/>
          </p:nvSpPr>
          <p:spPr>
            <a:xfrm>
              <a:off x="2417783" y="3757768"/>
              <a:ext cx="249014" cy="248917"/>
            </a:xfrm>
            <a:prstGeom prst="rect">
              <a:avLst/>
            </a:prstGeom>
            <a:solidFill>
              <a:srgbClr val="E2231A">
                <a:alpha val="100000"/>
              </a:srgbClr>
            </a:solidFill>
          </p:spPr>
          <p:txBody>
            <a:bodyPr/>
            <a:lstStyle/>
            <a:p/>
          </p:txBody>
        </p:sp>
        <p:sp>
          <p:nvSpPr>
            <p:cNvPr id="27" name="rc27"/>
            <p:cNvSpPr/>
            <p:nvPr/>
          </p:nvSpPr>
          <p:spPr>
            <a:xfrm>
              <a:off x="2694466" y="3763010"/>
              <a:ext cx="249014" cy="243674"/>
            </a:xfrm>
            <a:prstGeom prst="rect">
              <a:avLst/>
            </a:prstGeom>
            <a:solidFill>
              <a:srgbClr val="E2231A">
                <a:alpha val="100000"/>
              </a:srgbClr>
            </a:solidFill>
          </p:spPr>
          <p:txBody>
            <a:bodyPr/>
            <a:lstStyle/>
            <a:p/>
          </p:txBody>
        </p:sp>
        <p:sp>
          <p:nvSpPr>
            <p:cNvPr id="28" name="rc28"/>
            <p:cNvSpPr/>
            <p:nvPr/>
          </p:nvSpPr>
          <p:spPr>
            <a:xfrm>
              <a:off x="2971148" y="3737650"/>
              <a:ext cx="249014" cy="269034"/>
            </a:xfrm>
            <a:prstGeom prst="rect">
              <a:avLst/>
            </a:prstGeom>
            <a:solidFill>
              <a:srgbClr val="E2231A">
                <a:alpha val="100000"/>
              </a:srgbClr>
            </a:solidFill>
          </p:spPr>
          <p:txBody>
            <a:bodyPr/>
            <a:lstStyle/>
            <a:p/>
          </p:txBody>
        </p:sp>
        <p:sp>
          <p:nvSpPr>
            <p:cNvPr id="29" name="rc29"/>
            <p:cNvSpPr/>
            <p:nvPr/>
          </p:nvSpPr>
          <p:spPr>
            <a:xfrm>
              <a:off x="3247830" y="3721304"/>
              <a:ext cx="249014" cy="285380"/>
            </a:xfrm>
            <a:prstGeom prst="rect">
              <a:avLst/>
            </a:prstGeom>
            <a:solidFill>
              <a:srgbClr val="E2231A">
                <a:alpha val="100000"/>
              </a:srgbClr>
            </a:solidFill>
          </p:spPr>
          <p:txBody>
            <a:bodyPr/>
            <a:lstStyle/>
            <a:p/>
          </p:txBody>
        </p:sp>
        <p:sp>
          <p:nvSpPr>
            <p:cNvPr id="30" name="rc30"/>
            <p:cNvSpPr/>
            <p:nvPr/>
          </p:nvSpPr>
          <p:spPr>
            <a:xfrm>
              <a:off x="3524513" y="3696951"/>
              <a:ext cx="249014" cy="309734"/>
            </a:xfrm>
            <a:prstGeom prst="rect">
              <a:avLst/>
            </a:prstGeom>
            <a:solidFill>
              <a:srgbClr val="E2231A">
                <a:alpha val="100000"/>
              </a:srgbClr>
            </a:solidFill>
          </p:spPr>
          <p:txBody>
            <a:bodyPr/>
            <a:lstStyle/>
            <a:p/>
          </p:txBody>
        </p:sp>
        <p:sp>
          <p:nvSpPr>
            <p:cNvPr id="31" name="rc31"/>
            <p:cNvSpPr/>
            <p:nvPr/>
          </p:nvSpPr>
          <p:spPr>
            <a:xfrm>
              <a:off x="3801195" y="3671455"/>
              <a:ext cx="249014" cy="335229"/>
            </a:xfrm>
            <a:prstGeom prst="rect">
              <a:avLst/>
            </a:prstGeom>
            <a:solidFill>
              <a:srgbClr val="E2231A">
                <a:alpha val="100000"/>
              </a:srgbClr>
            </a:solidFill>
          </p:spPr>
          <p:txBody>
            <a:bodyPr/>
            <a:lstStyle/>
            <a:p/>
          </p:txBody>
        </p:sp>
        <p:sp>
          <p:nvSpPr>
            <p:cNvPr id="32" name="rc32"/>
            <p:cNvSpPr/>
            <p:nvPr/>
          </p:nvSpPr>
          <p:spPr>
            <a:xfrm>
              <a:off x="4077877" y="3743008"/>
              <a:ext cx="249014" cy="263676"/>
            </a:xfrm>
            <a:prstGeom prst="rect">
              <a:avLst/>
            </a:prstGeom>
            <a:solidFill>
              <a:srgbClr val="E2231A">
                <a:alpha val="100000"/>
              </a:srgbClr>
            </a:solidFill>
          </p:spPr>
          <p:txBody>
            <a:bodyPr/>
            <a:lstStyle/>
            <a:p/>
          </p:txBody>
        </p:sp>
        <p:sp>
          <p:nvSpPr>
            <p:cNvPr id="33" name="rc33"/>
            <p:cNvSpPr/>
            <p:nvPr/>
          </p:nvSpPr>
          <p:spPr>
            <a:xfrm>
              <a:off x="4354560" y="3816128"/>
              <a:ext cx="249014" cy="190556"/>
            </a:xfrm>
            <a:prstGeom prst="rect">
              <a:avLst/>
            </a:prstGeom>
            <a:solidFill>
              <a:srgbClr val="E2231A">
                <a:alpha val="100000"/>
              </a:srgbClr>
            </a:solidFill>
          </p:spPr>
          <p:txBody>
            <a:bodyPr/>
            <a:lstStyle/>
            <a:p/>
          </p:txBody>
        </p:sp>
        <p:sp>
          <p:nvSpPr>
            <p:cNvPr id="34" name="rc34"/>
            <p:cNvSpPr/>
            <p:nvPr/>
          </p:nvSpPr>
          <p:spPr>
            <a:xfrm>
              <a:off x="4631242" y="3790207"/>
              <a:ext cx="249014" cy="216477"/>
            </a:xfrm>
            <a:prstGeom prst="rect">
              <a:avLst/>
            </a:prstGeom>
            <a:solidFill>
              <a:srgbClr val="E2231A">
                <a:alpha val="100000"/>
              </a:srgbClr>
            </a:solidFill>
          </p:spPr>
          <p:txBody>
            <a:bodyPr/>
            <a:lstStyle/>
            <a:p/>
          </p:txBody>
        </p:sp>
        <p:sp>
          <p:nvSpPr>
            <p:cNvPr id="35" name="rc35"/>
            <p:cNvSpPr/>
            <p:nvPr/>
          </p:nvSpPr>
          <p:spPr>
            <a:xfrm>
              <a:off x="4907924" y="3787035"/>
              <a:ext cx="249014" cy="219649"/>
            </a:xfrm>
            <a:prstGeom prst="rect">
              <a:avLst/>
            </a:prstGeom>
            <a:solidFill>
              <a:srgbClr val="E2231A">
                <a:alpha val="100000"/>
              </a:srgbClr>
            </a:solidFill>
          </p:spPr>
          <p:txBody>
            <a:bodyPr/>
            <a:lstStyle/>
            <a:p/>
          </p:txBody>
        </p:sp>
        <p:sp>
          <p:nvSpPr>
            <p:cNvPr id="36" name="rc36"/>
            <p:cNvSpPr/>
            <p:nvPr/>
          </p:nvSpPr>
          <p:spPr>
            <a:xfrm>
              <a:off x="5184607" y="3786900"/>
              <a:ext cx="249014" cy="219785"/>
            </a:xfrm>
            <a:prstGeom prst="rect">
              <a:avLst/>
            </a:prstGeom>
            <a:solidFill>
              <a:srgbClr val="E2231A">
                <a:alpha val="100000"/>
              </a:srgbClr>
            </a:solidFill>
          </p:spPr>
          <p:txBody>
            <a:bodyPr/>
            <a:lstStyle/>
            <a:p/>
          </p:txBody>
        </p:sp>
        <p:sp>
          <p:nvSpPr>
            <p:cNvPr id="37" name="rc37"/>
            <p:cNvSpPr/>
            <p:nvPr/>
          </p:nvSpPr>
          <p:spPr>
            <a:xfrm>
              <a:off x="5461289" y="3774926"/>
              <a:ext cx="249014" cy="231759"/>
            </a:xfrm>
            <a:prstGeom prst="rect">
              <a:avLst/>
            </a:prstGeom>
            <a:solidFill>
              <a:srgbClr val="E2231A">
                <a:alpha val="100000"/>
              </a:srgbClr>
            </a:solidFill>
          </p:spPr>
          <p:txBody>
            <a:bodyPr/>
            <a:lstStyle/>
            <a:p/>
          </p:txBody>
        </p:sp>
        <p:sp>
          <p:nvSpPr>
            <p:cNvPr id="38" name="rc38"/>
            <p:cNvSpPr/>
            <p:nvPr/>
          </p:nvSpPr>
          <p:spPr>
            <a:xfrm>
              <a:off x="5737971" y="3775409"/>
              <a:ext cx="249014" cy="231275"/>
            </a:xfrm>
            <a:prstGeom prst="rect">
              <a:avLst/>
            </a:prstGeom>
            <a:solidFill>
              <a:srgbClr val="E2231A">
                <a:alpha val="100000"/>
              </a:srgbClr>
            </a:solidFill>
          </p:spPr>
          <p:txBody>
            <a:bodyPr/>
            <a:lstStyle/>
            <a:p/>
          </p:txBody>
        </p:sp>
        <p:sp>
          <p:nvSpPr>
            <p:cNvPr id="39" name="rc39"/>
            <p:cNvSpPr/>
            <p:nvPr/>
          </p:nvSpPr>
          <p:spPr>
            <a:xfrm>
              <a:off x="6014654" y="3617312"/>
              <a:ext cx="249014" cy="389373"/>
            </a:xfrm>
            <a:prstGeom prst="rect">
              <a:avLst/>
            </a:prstGeom>
            <a:solidFill>
              <a:srgbClr val="E2231A">
                <a:alpha val="100000"/>
              </a:srgbClr>
            </a:solidFill>
          </p:spPr>
          <p:txBody>
            <a:bodyPr/>
            <a:lstStyle/>
            <a:p/>
          </p:txBody>
        </p:sp>
        <p:sp>
          <p:nvSpPr>
            <p:cNvPr id="40" name="rc40"/>
            <p:cNvSpPr/>
            <p:nvPr/>
          </p:nvSpPr>
          <p:spPr>
            <a:xfrm>
              <a:off x="6291336" y="3765080"/>
              <a:ext cx="249014" cy="241605"/>
            </a:xfrm>
            <a:prstGeom prst="rect">
              <a:avLst/>
            </a:prstGeom>
            <a:solidFill>
              <a:srgbClr val="E2231A">
                <a:alpha val="100000"/>
              </a:srgbClr>
            </a:solidFill>
          </p:spPr>
          <p:txBody>
            <a:bodyPr/>
            <a:lstStyle/>
            <a:p/>
          </p:txBody>
        </p:sp>
        <p:sp>
          <p:nvSpPr>
            <p:cNvPr id="41" name="rc41"/>
            <p:cNvSpPr/>
            <p:nvPr/>
          </p:nvSpPr>
          <p:spPr>
            <a:xfrm>
              <a:off x="6568018" y="3763126"/>
              <a:ext cx="249014" cy="243558"/>
            </a:xfrm>
            <a:prstGeom prst="rect">
              <a:avLst/>
            </a:prstGeom>
            <a:solidFill>
              <a:srgbClr val="E2231A">
                <a:alpha val="100000"/>
              </a:srgbClr>
            </a:solidFill>
          </p:spPr>
          <p:txBody>
            <a:bodyPr/>
            <a:lstStyle/>
            <a:p/>
          </p:txBody>
        </p:sp>
        <p:sp>
          <p:nvSpPr>
            <p:cNvPr id="42" name="rc42"/>
            <p:cNvSpPr/>
            <p:nvPr/>
          </p:nvSpPr>
          <p:spPr>
            <a:xfrm>
              <a:off x="6844701" y="3678709"/>
              <a:ext cx="249014" cy="327975"/>
            </a:xfrm>
            <a:prstGeom prst="rect">
              <a:avLst/>
            </a:prstGeom>
            <a:solidFill>
              <a:srgbClr val="E2231A">
                <a:alpha val="100000"/>
              </a:srgbClr>
            </a:solidFill>
          </p:spPr>
          <p:txBody>
            <a:bodyPr/>
            <a:lstStyle/>
            <a:p/>
          </p:txBody>
        </p:sp>
        <p:sp>
          <p:nvSpPr>
            <p:cNvPr id="43" name="rc43"/>
            <p:cNvSpPr/>
            <p:nvPr/>
          </p:nvSpPr>
          <p:spPr>
            <a:xfrm>
              <a:off x="7121383" y="3569204"/>
              <a:ext cx="249014" cy="437481"/>
            </a:xfrm>
            <a:prstGeom prst="rect">
              <a:avLst/>
            </a:prstGeom>
            <a:solidFill>
              <a:srgbClr val="E2231A">
                <a:alpha val="100000"/>
              </a:srgbClr>
            </a:solidFill>
          </p:spPr>
          <p:txBody>
            <a:bodyPr/>
            <a:lstStyle/>
            <a:p/>
          </p:txBody>
        </p:sp>
        <p:sp>
          <p:nvSpPr>
            <p:cNvPr id="44" name="rc44"/>
            <p:cNvSpPr/>
            <p:nvPr/>
          </p:nvSpPr>
          <p:spPr>
            <a:xfrm>
              <a:off x="7398065" y="3709079"/>
              <a:ext cx="249014" cy="297605"/>
            </a:xfrm>
            <a:prstGeom prst="rect">
              <a:avLst/>
            </a:prstGeom>
            <a:solidFill>
              <a:srgbClr val="E2231A">
                <a:alpha val="100000"/>
              </a:srgbClr>
            </a:solidFill>
          </p:spPr>
          <p:txBody>
            <a:bodyPr/>
            <a:lstStyle/>
            <a:p/>
          </p:txBody>
        </p:sp>
        <p:sp>
          <p:nvSpPr>
            <p:cNvPr id="45" name="rc45"/>
            <p:cNvSpPr/>
            <p:nvPr/>
          </p:nvSpPr>
          <p:spPr>
            <a:xfrm>
              <a:off x="7674748" y="3670179"/>
              <a:ext cx="249014" cy="336506"/>
            </a:xfrm>
            <a:prstGeom prst="rect">
              <a:avLst/>
            </a:prstGeom>
            <a:solidFill>
              <a:srgbClr val="E2231A">
                <a:alpha val="100000"/>
              </a:srgbClr>
            </a:solidFill>
          </p:spPr>
          <p:txBody>
            <a:bodyPr/>
            <a:lstStyle/>
            <a:p/>
          </p:txBody>
        </p:sp>
        <p:sp>
          <p:nvSpPr>
            <p:cNvPr id="46" name="rc46"/>
            <p:cNvSpPr/>
            <p:nvPr/>
          </p:nvSpPr>
          <p:spPr>
            <a:xfrm>
              <a:off x="7951430" y="3583267"/>
              <a:ext cx="249014" cy="423418"/>
            </a:xfrm>
            <a:prstGeom prst="rect">
              <a:avLst/>
            </a:prstGeom>
            <a:solidFill>
              <a:srgbClr val="E2231A">
                <a:alpha val="100000"/>
              </a:srgbClr>
            </a:solidFill>
          </p:spPr>
          <p:txBody>
            <a:bodyPr/>
            <a:lstStyle/>
            <a:p/>
          </p:txBody>
        </p:sp>
        <p:sp>
          <p:nvSpPr>
            <p:cNvPr id="47" name="rc47"/>
            <p:cNvSpPr/>
            <p:nvPr/>
          </p:nvSpPr>
          <p:spPr>
            <a:xfrm>
              <a:off x="7398065" y="2883482"/>
              <a:ext cx="249014" cy="825596"/>
            </a:xfrm>
            <a:prstGeom prst="rect">
              <a:avLst/>
            </a:prstGeom>
            <a:solidFill>
              <a:srgbClr val="B3B3B3">
                <a:alpha val="100000"/>
              </a:srgbClr>
            </a:solidFill>
          </p:spPr>
          <p:txBody>
            <a:bodyPr/>
            <a:lstStyle/>
            <a:p/>
          </p:txBody>
        </p:sp>
        <p:sp>
          <p:nvSpPr>
            <p:cNvPr id="48" name="rc48"/>
            <p:cNvSpPr/>
            <p:nvPr/>
          </p:nvSpPr>
          <p:spPr>
            <a:xfrm>
              <a:off x="7674748" y="3272546"/>
              <a:ext cx="249014" cy="397632"/>
            </a:xfrm>
            <a:prstGeom prst="rect">
              <a:avLst/>
            </a:prstGeom>
            <a:solidFill>
              <a:srgbClr val="B3B3B3">
                <a:alpha val="100000"/>
              </a:srgbClr>
            </a:solidFill>
          </p:spPr>
          <p:txBody>
            <a:bodyPr/>
            <a:lstStyle/>
            <a:p/>
          </p:txBody>
        </p:sp>
        <p:sp>
          <p:nvSpPr>
            <p:cNvPr id="49" name="rc49"/>
            <p:cNvSpPr/>
            <p:nvPr/>
          </p:nvSpPr>
          <p:spPr>
            <a:xfrm>
              <a:off x="7951430" y="3369923"/>
              <a:ext cx="249014" cy="213343"/>
            </a:xfrm>
            <a:prstGeom prst="rect">
              <a:avLst/>
            </a:prstGeom>
            <a:solidFill>
              <a:srgbClr val="B3B3B3">
                <a:alpha val="100000"/>
              </a:srgbClr>
            </a:solidFill>
          </p:spPr>
          <p:txBody>
            <a:bodyPr/>
            <a:lstStyle/>
            <a:p/>
          </p:txBody>
        </p:sp>
        <p:sp>
          <p:nvSpPr>
            <p:cNvPr id="50" name="pl50"/>
            <p:cNvSpPr/>
            <p:nvPr/>
          </p:nvSpPr>
          <p:spPr>
            <a:xfrm>
              <a:off x="1435561" y="1676039"/>
              <a:ext cx="6640376" cy="561601"/>
            </a:xfrm>
            <a:custGeom>
              <a:avLst/>
              <a:pathLst>
                <a:path w="6640376" h="561601">
                  <a:moveTo>
                    <a:pt x="0" y="336960"/>
                  </a:moveTo>
                  <a:lnTo>
                    <a:pt x="276682" y="308880"/>
                  </a:lnTo>
                  <a:lnTo>
                    <a:pt x="553364" y="280800"/>
                  </a:lnTo>
                  <a:lnTo>
                    <a:pt x="830047" y="252720"/>
                  </a:lnTo>
                  <a:lnTo>
                    <a:pt x="1106729" y="224640"/>
                  </a:lnTo>
                  <a:lnTo>
                    <a:pt x="1383411" y="196560"/>
                  </a:lnTo>
                  <a:lnTo>
                    <a:pt x="1660094" y="252720"/>
                  </a:lnTo>
                  <a:lnTo>
                    <a:pt x="1936776" y="280800"/>
                  </a:lnTo>
                  <a:lnTo>
                    <a:pt x="2213458" y="336960"/>
                  </a:lnTo>
                  <a:lnTo>
                    <a:pt x="2490141" y="393120"/>
                  </a:lnTo>
                  <a:lnTo>
                    <a:pt x="2766823" y="196560"/>
                  </a:lnTo>
                  <a:lnTo>
                    <a:pt x="3043505" y="0"/>
                  </a:lnTo>
                  <a:lnTo>
                    <a:pt x="3320188" y="56160"/>
                  </a:lnTo>
                  <a:lnTo>
                    <a:pt x="3596870" y="56160"/>
                  </a:lnTo>
                  <a:lnTo>
                    <a:pt x="3873552" y="56160"/>
                  </a:lnTo>
                  <a:lnTo>
                    <a:pt x="4150235" y="84240"/>
                  </a:lnTo>
                  <a:lnTo>
                    <a:pt x="4426917" y="84240"/>
                  </a:lnTo>
                  <a:lnTo>
                    <a:pt x="4703599" y="477361"/>
                  </a:lnTo>
                  <a:lnTo>
                    <a:pt x="4980282" y="112320"/>
                  </a:lnTo>
                  <a:lnTo>
                    <a:pt x="5256964" y="112320"/>
                  </a:lnTo>
                  <a:lnTo>
                    <a:pt x="5533646" y="308880"/>
                  </a:lnTo>
                  <a:lnTo>
                    <a:pt x="5810329" y="561601"/>
                  </a:lnTo>
                  <a:lnTo>
                    <a:pt x="6087011" y="224640"/>
                  </a:lnTo>
                  <a:lnTo>
                    <a:pt x="6363693" y="308880"/>
                  </a:lnTo>
                  <a:lnTo>
                    <a:pt x="6640376" y="505441"/>
                  </a:lnTo>
                </a:path>
              </a:pathLst>
            </a:custGeom>
            <a:ln w="27101" cap="flat">
              <a:solidFill>
                <a:srgbClr val="0058AB">
                  <a:alpha val="100000"/>
                </a:srgbClr>
              </a:solidFill>
              <a:prstDash val="solid"/>
              <a:round/>
            </a:ln>
          </p:spPr>
          <p:txBody>
            <a:bodyPr/>
            <a:lstStyle/>
            <a:p/>
          </p:txBody>
        </p:sp>
        <p:sp>
          <p:nvSpPr>
            <p:cNvPr id="51" name="pl51"/>
            <p:cNvSpPr/>
            <p:nvPr/>
          </p:nvSpPr>
          <p:spPr>
            <a:xfrm>
              <a:off x="7522572" y="2743082"/>
              <a:ext cx="553364" cy="1235522"/>
            </a:xfrm>
            <a:custGeom>
              <a:avLst/>
              <a:pathLst>
                <a:path w="553364" h="1235522">
                  <a:moveTo>
                    <a:pt x="0" y="1235522"/>
                  </a:moveTo>
                  <a:lnTo>
                    <a:pt x="276682" y="252720"/>
                  </a:lnTo>
                  <a:lnTo>
                    <a:pt x="553364" y="0"/>
                  </a:lnTo>
                </a:path>
              </a:pathLst>
            </a:custGeom>
            <a:ln w="27101" cap="flat">
              <a:solidFill>
                <a:srgbClr val="333333">
                  <a:alpha val="100000"/>
                </a:srgbClr>
              </a:solidFill>
              <a:prstDash val="solid"/>
              <a:round/>
            </a:ln>
          </p:spPr>
          <p:txBody>
            <a:bodyPr/>
            <a:lstStyle/>
            <a:p/>
          </p:txBody>
        </p:sp>
        <p:sp>
          <p:nvSpPr>
            <p:cNvPr id="52" name="tx52"/>
            <p:cNvSpPr/>
            <p:nvPr/>
          </p:nvSpPr>
          <p:spPr>
            <a:xfrm>
              <a:off x="6622187"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53" name="tx53"/>
            <p:cNvSpPr/>
            <p:nvPr/>
          </p:nvSpPr>
          <p:spPr>
            <a:xfrm>
              <a:off x="6898870"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54" name="tx54"/>
            <p:cNvSpPr/>
            <p:nvPr/>
          </p:nvSpPr>
          <p:spPr>
            <a:xfrm>
              <a:off x="7175552"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55" name="tx55"/>
            <p:cNvSpPr/>
            <p:nvPr/>
          </p:nvSpPr>
          <p:spPr>
            <a:xfrm>
              <a:off x="7452234"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6" name="tx56"/>
            <p:cNvSpPr/>
            <p:nvPr/>
          </p:nvSpPr>
          <p:spPr>
            <a:xfrm>
              <a:off x="7728917" y="18034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72</a:t>
              </a:r>
            </a:p>
          </p:txBody>
        </p:sp>
        <p:sp>
          <p:nvSpPr>
            <p:cNvPr id="57" name="tx57"/>
            <p:cNvSpPr/>
            <p:nvPr/>
          </p:nvSpPr>
          <p:spPr>
            <a:xfrm>
              <a:off x="8005599"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58" name="tx58"/>
            <p:cNvSpPr/>
            <p:nvPr/>
          </p:nvSpPr>
          <p:spPr>
            <a:xfrm>
              <a:off x="7487403" y="4041606"/>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a:t>
              </a:r>
            </a:p>
          </p:txBody>
        </p:sp>
        <p:sp>
          <p:nvSpPr>
            <p:cNvPr id="59" name="tx59"/>
            <p:cNvSpPr/>
            <p:nvPr/>
          </p:nvSpPr>
          <p:spPr>
            <a:xfrm>
              <a:off x="7728917"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60" name="tx60"/>
            <p:cNvSpPr/>
            <p:nvPr/>
          </p:nvSpPr>
          <p:spPr>
            <a:xfrm>
              <a:off x="8005599" y="280491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45</a:t>
              </a:r>
            </a:p>
          </p:txBody>
        </p:sp>
        <p:sp>
          <p:nvSpPr>
            <p:cNvPr id="61" name="tx61"/>
            <p:cNvSpPr/>
            <p:nvPr/>
          </p:nvSpPr>
          <p:spPr>
            <a:xfrm>
              <a:off x="1330067" y="383155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62" name="tx62"/>
            <p:cNvSpPr/>
            <p:nvPr/>
          </p:nvSpPr>
          <p:spPr>
            <a:xfrm>
              <a:off x="2713479" y="38444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63" name="tx63"/>
            <p:cNvSpPr/>
            <p:nvPr/>
          </p:nvSpPr>
          <p:spPr>
            <a:xfrm>
              <a:off x="4096891" y="38343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64" name="tx64"/>
            <p:cNvSpPr/>
            <p:nvPr/>
          </p:nvSpPr>
          <p:spPr>
            <a:xfrm>
              <a:off x="5525506" y="38516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65" name="tx65"/>
            <p:cNvSpPr/>
            <p:nvPr/>
          </p:nvSpPr>
          <p:spPr>
            <a:xfrm>
              <a:off x="6587032" y="38444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66" name="tx66"/>
            <p:cNvSpPr/>
            <p:nvPr/>
          </p:nvSpPr>
          <p:spPr>
            <a:xfrm>
              <a:off x="6908918" y="38035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67" name="tx67"/>
            <p:cNvSpPr/>
            <p:nvPr/>
          </p:nvSpPr>
          <p:spPr>
            <a:xfrm>
              <a:off x="7140396" y="37475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68" name="tx68"/>
            <p:cNvSpPr/>
            <p:nvPr/>
          </p:nvSpPr>
          <p:spPr>
            <a:xfrm>
              <a:off x="7417079" y="38174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69" name="tx69"/>
            <p:cNvSpPr/>
            <p:nvPr/>
          </p:nvSpPr>
          <p:spPr>
            <a:xfrm>
              <a:off x="7693761" y="37993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70" name="tx70"/>
            <p:cNvSpPr/>
            <p:nvPr/>
          </p:nvSpPr>
          <p:spPr>
            <a:xfrm>
              <a:off x="7970443" y="37545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71" name="tx71"/>
            <p:cNvSpPr/>
            <p:nvPr/>
          </p:nvSpPr>
          <p:spPr>
            <a:xfrm>
              <a:off x="7417079" y="325716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72" name="tx72"/>
            <p:cNvSpPr/>
            <p:nvPr/>
          </p:nvSpPr>
          <p:spPr>
            <a:xfrm>
              <a:off x="7693761" y="34309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73" name="tx73"/>
            <p:cNvSpPr/>
            <p:nvPr/>
          </p:nvSpPr>
          <p:spPr>
            <a:xfrm>
              <a:off x="8015647" y="34374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4" name="tx74"/>
            <p:cNvSpPr/>
            <p:nvPr/>
          </p:nvSpPr>
          <p:spPr>
            <a:xfrm>
              <a:off x="7427628" y="277724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58.1</a:t>
              </a:r>
            </a:p>
          </p:txBody>
        </p:sp>
        <p:sp>
          <p:nvSpPr>
            <p:cNvPr id="75" name="tx75"/>
            <p:cNvSpPr/>
            <p:nvPr/>
          </p:nvSpPr>
          <p:spPr>
            <a:xfrm>
              <a:off x="7744994" y="3166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76" name="tx76"/>
            <p:cNvSpPr/>
            <p:nvPr/>
          </p:nvSpPr>
          <p:spPr>
            <a:xfrm>
              <a:off x="7980993" y="326364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32.9</a:t>
              </a:r>
            </a:p>
          </p:txBody>
        </p:sp>
        <p:sp>
          <p:nvSpPr>
            <p:cNvPr id="77" name="tx7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8" name="tx78"/>
            <p:cNvSpPr/>
            <p:nvPr/>
          </p:nvSpPr>
          <p:spPr>
            <a:xfrm>
              <a:off x="655386" y="298737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79" name="tx79"/>
            <p:cNvSpPr/>
            <p:nvPr/>
          </p:nvSpPr>
          <p:spPr>
            <a:xfrm>
              <a:off x="577692" y="20201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80" name="tx80"/>
            <p:cNvSpPr/>
            <p:nvPr/>
          </p:nvSpPr>
          <p:spPr>
            <a:xfrm>
              <a:off x="577692" y="105298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81" name="tx8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3" name="tx8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4" name="tx8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5" name="tx8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6" name="tx8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7" name="tx9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8" name="pl9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0" name="tx10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1" name="tx10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2" name="rc102"/>
            <p:cNvSpPr/>
            <p:nvPr/>
          </p:nvSpPr>
          <p:spPr>
            <a:xfrm>
              <a:off x="4686533" y="4909475"/>
              <a:ext cx="201456" cy="201456"/>
            </a:xfrm>
            <a:prstGeom prst="rect">
              <a:avLst/>
            </a:prstGeom>
            <a:solidFill>
              <a:srgbClr val="E2231A">
                <a:alpha val="100000"/>
              </a:srgbClr>
            </a:solidFill>
          </p:spPr>
          <p:txBody>
            <a:bodyPr/>
            <a:lstStyle/>
            <a:p/>
          </p:txBody>
        </p:sp>
        <p:sp>
          <p:nvSpPr>
            <p:cNvPr id="103" name="rc103"/>
            <p:cNvSpPr/>
            <p:nvPr/>
          </p:nvSpPr>
          <p:spPr>
            <a:xfrm>
              <a:off x="5650692" y="4909475"/>
              <a:ext cx="201456" cy="201456"/>
            </a:xfrm>
            <a:prstGeom prst="rect">
              <a:avLst/>
            </a:prstGeom>
            <a:solidFill>
              <a:srgbClr val="B3B3B3">
                <a:alpha val="100000"/>
              </a:srgbClr>
            </a:solidFill>
          </p:spPr>
          <p:txBody>
            <a:bodyPr/>
            <a:lstStyle/>
            <a:p/>
          </p:txBody>
        </p:sp>
        <p:sp>
          <p:nvSpPr>
            <p:cNvPr id="104" name="tx10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5" name="tx10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6" name="tx106"/>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7" name="tx107"/>
            <p:cNvSpPr/>
            <p:nvPr/>
          </p:nvSpPr>
          <p:spPr>
            <a:xfrm>
              <a:off x="966584" y="660204"/>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2000-2024</a:t>
              </a:r>
            </a:p>
          </p:txBody>
        </p:sp>
        <p:sp>
          <p:nvSpPr>
            <p:cNvPr id="108" name="pl108"/>
            <p:cNvSpPr/>
            <p:nvPr/>
          </p:nvSpPr>
          <p:spPr>
            <a:xfrm>
              <a:off x="22186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0339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8492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6645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3" name="pl11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4" name="pl11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5" name="pl11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1263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416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569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1054" y="5774644"/>
              <a:ext cx="2285632" cy="162162"/>
            </a:xfrm>
            <a:prstGeom prst="rect">
              <a:avLst/>
            </a:prstGeom>
            <a:solidFill>
              <a:srgbClr val="E2231A">
                <a:alpha val="100000"/>
              </a:srgbClr>
            </a:solidFill>
          </p:spPr>
          <p:txBody>
            <a:bodyPr/>
            <a:lstStyle/>
            <a:p/>
          </p:txBody>
        </p:sp>
        <p:sp>
          <p:nvSpPr>
            <p:cNvPr id="120" name="rc120"/>
            <p:cNvSpPr/>
            <p:nvPr/>
          </p:nvSpPr>
          <p:spPr>
            <a:xfrm>
              <a:off x="1311054" y="5571941"/>
              <a:ext cx="3157879" cy="162162"/>
            </a:xfrm>
            <a:prstGeom prst="rect">
              <a:avLst/>
            </a:prstGeom>
            <a:solidFill>
              <a:srgbClr val="E2231A">
                <a:alpha val="100000"/>
              </a:srgbClr>
            </a:solidFill>
          </p:spPr>
          <p:txBody>
            <a:bodyPr/>
            <a:lstStyle/>
            <a:p/>
          </p:txBody>
        </p:sp>
        <p:sp>
          <p:nvSpPr>
            <p:cNvPr id="121" name="rc121"/>
            <p:cNvSpPr/>
            <p:nvPr/>
          </p:nvSpPr>
          <p:spPr>
            <a:xfrm>
              <a:off x="1311054" y="5369238"/>
              <a:ext cx="3973489" cy="162162"/>
            </a:xfrm>
            <a:prstGeom prst="rect">
              <a:avLst/>
            </a:prstGeom>
            <a:solidFill>
              <a:srgbClr val="E2231A">
                <a:alpha val="100000"/>
              </a:srgbClr>
            </a:solidFill>
          </p:spPr>
          <p:txBody>
            <a:bodyPr/>
            <a:lstStyle/>
            <a:p/>
          </p:txBody>
        </p:sp>
        <p:sp>
          <p:nvSpPr>
            <p:cNvPr id="122" name="rc122"/>
            <p:cNvSpPr/>
            <p:nvPr/>
          </p:nvSpPr>
          <p:spPr>
            <a:xfrm>
              <a:off x="4468933" y="5571941"/>
              <a:ext cx="3731510" cy="162162"/>
            </a:xfrm>
            <a:prstGeom prst="rect">
              <a:avLst/>
            </a:prstGeom>
            <a:solidFill>
              <a:srgbClr val="B3B3B3">
                <a:alpha val="100000"/>
              </a:srgbClr>
            </a:solidFill>
          </p:spPr>
          <p:txBody>
            <a:bodyPr/>
            <a:lstStyle/>
            <a:p/>
          </p:txBody>
        </p:sp>
        <p:sp>
          <p:nvSpPr>
            <p:cNvPr id="123" name="rc123"/>
            <p:cNvSpPr/>
            <p:nvPr/>
          </p:nvSpPr>
          <p:spPr>
            <a:xfrm>
              <a:off x="5284543" y="5369238"/>
              <a:ext cx="2002083" cy="162162"/>
            </a:xfrm>
            <a:prstGeom prst="rect">
              <a:avLst/>
            </a:prstGeom>
            <a:solidFill>
              <a:srgbClr val="B3B3B3">
                <a:alpha val="100000"/>
              </a:srgbClr>
            </a:solidFill>
          </p:spPr>
          <p:txBody>
            <a:bodyPr/>
            <a:lstStyle/>
            <a:p/>
          </p:txBody>
        </p:sp>
        <p:sp>
          <p:nvSpPr>
            <p:cNvPr id="124" name="tx124"/>
            <p:cNvSpPr/>
            <p:nvPr/>
          </p:nvSpPr>
          <p:spPr>
            <a:xfrm>
              <a:off x="8264753" y="560983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25" name="tx125"/>
            <p:cNvSpPr/>
            <p:nvPr/>
          </p:nvSpPr>
          <p:spPr>
            <a:xfrm>
              <a:off x="739915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a:t>
              </a:r>
            </a:p>
          </p:txBody>
        </p:sp>
        <p:sp>
          <p:nvSpPr>
            <p:cNvPr id="126" name="tx126"/>
            <p:cNvSpPr/>
            <p:nvPr/>
          </p:nvSpPr>
          <p:spPr>
            <a:xfrm>
              <a:off x="234134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12.6</a:t>
              </a:r>
            </a:p>
          </p:txBody>
        </p:sp>
        <p:sp>
          <p:nvSpPr>
            <p:cNvPr id="127" name="tx127"/>
            <p:cNvSpPr/>
            <p:nvPr/>
          </p:nvSpPr>
          <p:spPr>
            <a:xfrm>
              <a:off x="2777467"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a:t>
              </a:r>
            </a:p>
          </p:txBody>
        </p:sp>
        <p:sp>
          <p:nvSpPr>
            <p:cNvPr id="128" name="tx128"/>
            <p:cNvSpPr/>
            <p:nvPr/>
          </p:nvSpPr>
          <p:spPr>
            <a:xfrm>
              <a:off x="3185272"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a:t>
              </a:r>
            </a:p>
          </p:txBody>
        </p:sp>
        <p:sp>
          <p:nvSpPr>
            <p:cNvPr id="129" name="tx129"/>
            <p:cNvSpPr/>
            <p:nvPr/>
          </p:nvSpPr>
          <p:spPr>
            <a:xfrm>
              <a:off x="622216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20.6</a:t>
              </a:r>
            </a:p>
          </p:txBody>
        </p:sp>
        <p:sp>
          <p:nvSpPr>
            <p:cNvPr id="130" name="tx130"/>
            <p:cNvSpPr/>
            <p:nvPr/>
          </p:nvSpPr>
          <p:spPr>
            <a:xfrm>
              <a:off x="6221276"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31" name="tx13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300206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6" name="tx136"/>
            <p:cNvSpPr/>
            <p:nvPr/>
          </p:nvSpPr>
          <p:spPr>
            <a:xfrm>
              <a:off x="481735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7" name="tx137"/>
            <p:cNvSpPr/>
            <p:nvPr/>
          </p:nvSpPr>
          <p:spPr>
            <a:xfrm>
              <a:off x="6632641"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8" name="tx138"/>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65%. This is lower than in 2019, where coverage was 79%.
22,000 children missed their routine first dose of measles vaccine.
MCV2 is typically administered to children between 18 months and five years old. MCV2 coverage increased to 45%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4229"/>
              <a:ext cx="3397293" cy="571405"/>
            </a:xfrm>
            <a:custGeom>
              <a:avLst/>
              <a:pathLst>
                <a:path w="3397293" h="571405">
                  <a:moveTo>
                    <a:pt x="0" y="342843"/>
                  </a:moveTo>
                  <a:lnTo>
                    <a:pt x="141553" y="314272"/>
                  </a:lnTo>
                  <a:lnTo>
                    <a:pt x="283107" y="285702"/>
                  </a:lnTo>
                  <a:lnTo>
                    <a:pt x="424661" y="257132"/>
                  </a:lnTo>
                  <a:lnTo>
                    <a:pt x="566215" y="228562"/>
                  </a:lnTo>
                  <a:lnTo>
                    <a:pt x="707769" y="199991"/>
                  </a:lnTo>
                  <a:lnTo>
                    <a:pt x="849323" y="257132"/>
                  </a:lnTo>
                  <a:lnTo>
                    <a:pt x="990877" y="285702"/>
                  </a:lnTo>
                  <a:lnTo>
                    <a:pt x="1132431" y="342843"/>
                  </a:lnTo>
                  <a:lnTo>
                    <a:pt x="1273984" y="399983"/>
                  </a:lnTo>
                  <a:lnTo>
                    <a:pt x="1415538" y="199991"/>
                  </a:lnTo>
                  <a:lnTo>
                    <a:pt x="1557092" y="0"/>
                  </a:lnTo>
                  <a:lnTo>
                    <a:pt x="1698646" y="57140"/>
                  </a:lnTo>
                  <a:lnTo>
                    <a:pt x="1840200" y="57140"/>
                  </a:lnTo>
                  <a:lnTo>
                    <a:pt x="1981754" y="57140"/>
                  </a:lnTo>
                  <a:lnTo>
                    <a:pt x="2123308" y="85710"/>
                  </a:lnTo>
                  <a:lnTo>
                    <a:pt x="2264862" y="85710"/>
                  </a:lnTo>
                  <a:lnTo>
                    <a:pt x="2406416" y="485694"/>
                  </a:lnTo>
                  <a:lnTo>
                    <a:pt x="2547969" y="114281"/>
                  </a:lnTo>
                  <a:lnTo>
                    <a:pt x="2689523" y="114281"/>
                  </a:lnTo>
                  <a:lnTo>
                    <a:pt x="2831077" y="314272"/>
                  </a:lnTo>
                  <a:lnTo>
                    <a:pt x="2972631" y="571405"/>
                  </a:lnTo>
                  <a:lnTo>
                    <a:pt x="3114185" y="228562"/>
                  </a:lnTo>
                  <a:lnTo>
                    <a:pt x="3255739" y="314272"/>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4229"/>
              <a:ext cx="3397293" cy="571405"/>
            </a:xfrm>
            <a:custGeom>
              <a:avLst/>
              <a:pathLst>
                <a:path w="3397293" h="571405">
                  <a:moveTo>
                    <a:pt x="0" y="342843"/>
                  </a:moveTo>
                  <a:lnTo>
                    <a:pt x="141553" y="314272"/>
                  </a:lnTo>
                  <a:lnTo>
                    <a:pt x="283107" y="285702"/>
                  </a:lnTo>
                  <a:lnTo>
                    <a:pt x="424661" y="257132"/>
                  </a:lnTo>
                  <a:lnTo>
                    <a:pt x="566215" y="228562"/>
                  </a:lnTo>
                  <a:lnTo>
                    <a:pt x="707769" y="199991"/>
                  </a:lnTo>
                  <a:lnTo>
                    <a:pt x="849323" y="257132"/>
                  </a:lnTo>
                  <a:lnTo>
                    <a:pt x="990877" y="285702"/>
                  </a:lnTo>
                  <a:lnTo>
                    <a:pt x="1132431" y="342843"/>
                  </a:lnTo>
                  <a:lnTo>
                    <a:pt x="1273984" y="399983"/>
                  </a:lnTo>
                  <a:lnTo>
                    <a:pt x="1415538" y="199991"/>
                  </a:lnTo>
                  <a:lnTo>
                    <a:pt x="1557092" y="0"/>
                  </a:lnTo>
                  <a:lnTo>
                    <a:pt x="1698646" y="57140"/>
                  </a:lnTo>
                  <a:lnTo>
                    <a:pt x="1840200" y="57140"/>
                  </a:lnTo>
                  <a:lnTo>
                    <a:pt x="1981754" y="57140"/>
                  </a:lnTo>
                  <a:lnTo>
                    <a:pt x="2123308" y="85710"/>
                  </a:lnTo>
                  <a:lnTo>
                    <a:pt x="2264862" y="85710"/>
                  </a:lnTo>
                  <a:lnTo>
                    <a:pt x="2406416" y="485694"/>
                  </a:lnTo>
                  <a:lnTo>
                    <a:pt x="2547969" y="114281"/>
                  </a:lnTo>
                  <a:lnTo>
                    <a:pt x="2689523" y="114281"/>
                  </a:lnTo>
                  <a:lnTo>
                    <a:pt x="2831077" y="314272"/>
                  </a:lnTo>
                  <a:lnTo>
                    <a:pt x="2972631" y="571405"/>
                  </a:lnTo>
                  <a:lnTo>
                    <a:pt x="3114185" y="228562"/>
                  </a:lnTo>
                  <a:lnTo>
                    <a:pt x="3255739" y="314272"/>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494229"/>
              <a:ext cx="3397293" cy="571405"/>
            </a:xfrm>
            <a:custGeom>
              <a:avLst/>
              <a:pathLst>
                <a:path w="3397293" h="571405">
                  <a:moveTo>
                    <a:pt x="0" y="342843"/>
                  </a:moveTo>
                  <a:lnTo>
                    <a:pt x="141553" y="314272"/>
                  </a:lnTo>
                  <a:lnTo>
                    <a:pt x="283107" y="285702"/>
                  </a:lnTo>
                  <a:lnTo>
                    <a:pt x="424661" y="257132"/>
                  </a:lnTo>
                  <a:lnTo>
                    <a:pt x="566215" y="228562"/>
                  </a:lnTo>
                  <a:lnTo>
                    <a:pt x="707769" y="199991"/>
                  </a:lnTo>
                  <a:lnTo>
                    <a:pt x="849323" y="257132"/>
                  </a:lnTo>
                  <a:lnTo>
                    <a:pt x="990877" y="285702"/>
                  </a:lnTo>
                  <a:lnTo>
                    <a:pt x="1132431" y="342843"/>
                  </a:lnTo>
                  <a:lnTo>
                    <a:pt x="1273984" y="399983"/>
                  </a:lnTo>
                  <a:lnTo>
                    <a:pt x="1415538" y="199991"/>
                  </a:lnTo>
                  <a:lnTo>
                    <a:pt x="1557092" y="0"/>
                  </a:lnTo>
                  <a:lnTo>
                    <a:pt x="1698646" y="57140"/>
                  </a:lnTo>
                  <a:lnTo>
                    <a:pt x="1840200" y="57140"/>
                  </a:lnTo>
                  <a:lnTo>
                    <a:pt x="1981754" y="57140"/>
                  </a:lnTo>
                  <a:lnTo>
                    <a:pt x="2123308" y="85710"/>
                  </a:lnTo>
                  <a:lnTo>
                    <a:pt x="2264862" y="85710"/>
                  </a:lnTo>
                  <a:lnTo>
                    <a:pt x="2406416" y="485694"/>
                  </a:lnTo>
                  <a:lnTo>
                    <a:pt x="2547969" y="114281"/>
                  </a:lnTo>
                  <a:lnTo>
                    <a:pt x="2689523" y="114281"/>
                  </a:lnTo>
                  <a:lnTo>
                    <a:pt x="2831077" y="314272"/>
                  </a:lnTo>
                  <a:lnTo>
                    <a:pt x="2972631" y="571405"/>
                  </a:lnTo>
                  <a:lnTo>
                    <a:pt x="3114185" y="228562"/>
                  </a:lnTo>
                  <a:lnTo>
                    <a:pt x="3255739" y="314272"/>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649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649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987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0232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32034" y="4830005"/>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0" name="tx60"/>
            <p:cNvSpPr/>
            <p:nvPr/>
          </p:nvSpPr>
          <p:spPr>
            <a:xfrm>
              <a:off x="300697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942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24372" y="471005"/>
              <a:ext cx="2990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Guinea-Bissau,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55125"/>
              <a:ext cx="3397293" cy="1578882"/>
            </a:xfrm>
            <a:custGeom>
              <a:avLst/>
              <a:pathLst>
                <a:path w="3397293" h="1578882">
                  <a:moveTo>
                    <a:pt x="0" y="947329"/>
                  </a:moveTo>
                  <a:lnTo>
                    <a:pt x="141553" y="868385"/>
                  </a:lnTo>
                  <a:lnTo>
                    <a:pt x="283107" y="789441"/>
                  </a:lnTo>
                  <a:lnTo>
                    <a:pt x="424661" y="710497"/>
                  </a:lnTo>
                  <a:lnTo>
                    <a:pt x="566215" y="631552"/>
                  </a:lnTo>
                  <a:lnTo>
                    <a:pt x="707769" y="552608"/>
                  </a:lnTo>
                  <a:lnTo>
                    <a:pt x="849323" y="710497"/>
                  </a:lnTo>
                  <a:lnTo>
                    <a:pt x="990877" y="789441"/>
                  </a:lnTo>
                  <a:lnTo>
                    <a:pt x="1132431" y="947329"/>
                  </a:lnTo>
                  <a:lnTo>
                    <a:pt x="1273984" y="1105217"/>
                  </a:lnTo>
                  <a:lnTo>
                    <a:pt x="1415538" y="552608"/>
                  </a:lnTo>
                  <a:lnTo>
                    <a:pt x="1557092" y="0"/>
                  </a:lnTo>
                  <a:lnTo>
                    <a:pt x="1698646" y="157888"/>
                  </a:lnTo>
                  <a:lnTo>
                    <a:pt x="1840200" y="157888"/>
                  </a:lnTo>
                  <a:lnTo>
                    <a:pt x="1981754" y="157888"/>
                  </a:lnTo>
                  <a:lnTo>
                    <a:pt x="2123308" y="236832"/>
                  </a:lnTo>
                  <a:lnTo>
                    <a:pt x="2264862" y="236832"/>
                  </a:lnTo>
                  <a:lnTo>
                    <a:pt x="2406416" y="1342049"/>
                  </a:lnTo>
                  <a:lnTo>
                    <a:pt x="2547969" y="315776"/>
                  </a:lnTo>
                  <a:lnTo>
                    <a:pt x="2689523" y="315776"/>
                  </a:lnTo>
                  <a:lnTo>
                    <a:pt x="2831077" y="868385"/>
                  </a:lnTo>
                  <a:lnTo>
                    <a:pt x="2972631" y="1578882"/>
                  </a:lnTo>
                  <a:lnTo>
                    <a:pt x="3114185" y="631552"/>
                  </a:lnTo>
                  <a:lnTo>
                    <a:pt x="3255739" y="868385"/>
                  </a:lnTo>
                  <a:lnTo>
                    <a:pt x="3397293" y="1420994"/>
                  </a:lnTo>
                </a:path>
              </a:pathLst>
            </a:custGeom>
            <a:ln w="27101" cap="flat">
              <a:solidFill>
                <a:srgbClr val="0058AB">
                  <a:alpha val="100000"/>
                </a:srgbClr>
              </a:solidFill>
              <a:prstDash val="solid"/>
              <a:round/>
            </a:ln>
          </p:spPr>
          <p:txBody>
            <a:bodyPr/>
            <a:lstStyle/>
            <a:p/>
          </p:txBody>
        </p:sp>
        <p:sp>
          <p:nvSpPr>
            <p:cNvPr id="80" name="pl80"/>
            <p:cNvSpPr/>
            <p:nvPr/>
          </p:nvSpPr>
          <p:spPr>
            <a:xfrm>
              <a:off x="5437664" y="1970902"/>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1" name="pl81"/>
            <p:cNvSpPr/>
            <p:nvPr/>
          </p:nvSpPr>
          <p:spPr>
            <a:xfrm>
              <a:off x="5437664" y="1734069"/>
              <a:ext cx="3397293" cy="2131491"/>
            </a:xfrm>
            <a:custGeom>
              <a:avLst/>
              <a:pathLst>
                <a:path w="3397293" h="2131491">
                  <a:moveTo>
                    <a:pt x="0" y="2131491"/>
                  </a:moveTo>
                  <a:lnTo>
                    <a:pt x="141553" y="1973602"/>
                  </a:lnTo>
                  <a:lnTo>
                    <a:pt x="283107" y="1894658"/>
                  </a:lnTo>
                  <a:lnTo>
                    <a:pt x="424661" y="1578882"/>
                  </a:lnTo>
                  <a:lnTo>
                    <a:pt x="566215" y="1263105"/>
                  </a:lnTo>
                  <a:lnTo>
                    <a:pt x="707769" y="947329"/>
                  </a:lnTo>
                  <a:lnTo>
                    <a:pt x="849323" y="789441"/>
                  </a:lnTo>
                  <a:lnTo>
                    <a:pt x="990877" y="789441"/>
                  </a:lnTo>
                  <a:lnTo>
                    <a:pt x="1132431" y="473664"/>
                  </a:lnTo>
                  <a:lnTo>
                    <a:pt x="1273984" y="0"/>
                  </a:lnTo>
                  <a:lnTo>
                    <a:pt x="1415538" y="236832"/>
                  </a:lnTo>
                  <a:lnTo>
                    <a:pt x="1557092" y="315776"/>
                  </a:lnTo>
                  <a:lnTo>
                    <a:pt x="1698646" y="552608"/>
                  </a:lnTo>
                  <a:lnTo>
                    <a:pt x="1840200" y="631552"/>
                  </a:lnTo>
                  <a:lnTo>
                    <a:pt x="1981754" y="631552"/>
                  </a:lnTo>
                  <a:lnTo>
                    <a:pt x="2123308" y="631552"/>
                  </a:lnTo>
                  <a:lnTo>
                    <a:pt x="2264862" y="473664"/>
                  </a:lnTo>
                  <a:lnTo>
                    <a:pt x="2406416" y="315776"/>
                  </a:lnTo>
                  <a:lnTo>
                    <a:pt x="2547969" y="315776"/>
                  </a:lnTo>
                  <a:lnTo>
                    <a:pt x="2689523" y="236832"/>
                  </a:lnTo>
                  <a:lnTo>
                    <a:pt x="2831077" y="315776"/>
                  </a:lnTo>
                  <a:lnTo>
                    <a:pt x="2972631" y="394720"/>
                  </a:lnTo>
                  <a:lnTo>
                    <a:pt x="3114185" y="631552"/>
                  </a:lnTo>
                  <a:lnTo>
                    <a:pt x="3255739" y="473664"/>
                  </a:lnTo>
                  <a:lnTo>
                    <a:pt x="3397293" y="236832"/>
                  </a:lnTo>
                </a:path>
              </a:pathLst>
            </a:custGeom>
            <a:ln w="27101" cap="flat">
              <a:solidFill>
                <a:srgbClr val="961A49">
                  <a:alpha val="100000"/>
                </a:srgbClr>
              </a:solidFill>
              <a:prstDash val="solid"/>
              <a:round/>
            </a:ln>
          </p:spPr>
          <p:txBody>
            <a:bodyPr/>
            <a:lstStyle/>
            <a:p/>
          </p:txBody>
        </p:sp>
        <p:sp>
          <p:nvSpPr>
            <p:cNvPr id="82" name="pl82"/>
            <p:cNvSpPr/>
            <p:nvPr/>
          </p:nvSpPr>
          <p:spPr>
            <a:xfrm>
              <a:off x="5437664" y="19709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55125"/>
              <a:ext cx="3397293" cy="1578882"/>
            </a:xfrm>
            <a:custGeom>
              <a:avLst/>
              <a:pathLst>
                <a:path w="3397293" h="1578882">
                  <a:moveTo>
                    <a:pt x="0" y="947329"/>
                  </a:moveTo>
                  <a:lnTo>
                    <a:pt x="141553" y="868385"/>
                  </a:lnTo>
                  <a:lnTo>
                    <a:pt x="283107" y="789441"/>
                  </a:lnTo>
                  <a:lnTo>
                    <a:pt x="424661" y="710497"/>
                  </a:lnTo>
                  <a:lnTo>
                    <a:pt x="566215" y="631552"/>
                  </a:lnTo>
                  <a:lnTo>
                    <a:pt x="707769" y="552608"/>
                  </a:lnTo>
                  <a:lnTo>
                    <a:pt x="849323" y="710497"/>
                  </a:lnTo>
                  <a:lnTo>
                    <a:pt x="990877" y="789441"/>
                  </a:lnTo>
                  <a:lnTo>
                    <a:pt x="1132431" y="947329"/>
                  </a:lnTo>
                  <a:lnTo>
                    <a:pt x="1273984" y="1105217"/>
                  </a:lnTo>
                  <a:lnTo>
                    <a:pt x="1415538" y="552608"/>
                  </a:lnTo>
                  <a:lnTo>
                    <a:pt x="1557092" y="0"/>
                  </a:lnTo>
                  <a:lnTo>
                    <a:pt x="1698646" y="157888"/>
                  </a:lnTo>
                  <a:lnTo>
                    <a:pt x="1840200" y="157888"/>
                  </a:lnTo>
                  <a:lnTo>
                    <a:pt x="1981754" y="157888"/>
                  </a:lnTo>
                  <a:lnTo>
                    <a:pt x="2123308" y="236832"/>
                  </a:lnTo>
                  <a:lnTo>
                    <a:pt x="2264862" y="236832"/>
                  </a:lnTo>
                  <a:lnTo>
                    <a:pt x="2406416" y="1342049"/>
                  </a:lnTo>
                  <a:lnTo>
                    <a:pt x="2547969" y="315776"/>
                  </a:lnTo>
                  <a:lnTo>
                    <a:pt x="2689523" y="315776"/>
                  </a:lnTo>
                  <a:lnTo>
                    <a:pt x="2831077" y="868385"/>
                  </a:lnTo>
                  <a:lnTo>
                    <a:pt x="2972631" y="1578882"/>
                  </a:lnTo>
                  <a:lnTo>
                    <a:pt x="3114185" y="631552"/>
                  </a:lnTo>
                  <a:lnTo>
                    <a:pt x="3255739" y="868385"/>
                  </a:lnTo>
                  <a:lnTo>
                    <a:pt x="3397293" y="142099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528814"/>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528814"/>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528814"/>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528814"/>
              <a:ext cx="0" cy="363142"/>
            </a:xfrm>
            <a:custGeom>
              <a:avLst/>
              <a:pathLst>
                <a:path w="0" h="363142">
                  <a:moveTo>
                    <a:pt x="0" y="3631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528814"/>
              <a:ext cx="0" cy="442087"/>
            </a:xfrm>
            <a:custGeom>
              <a:avLst/>
              <a:pathLst>
                <a:path w="0" h="442087">
                  <a:moveTo>
                    <a:pt x="0" y="4420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528814"/>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528814"/>
              <a:ext cx="0" cy="1547304"/>
            </a:xfrm>
            <a:custGeom>
              <a:avLst/>
              <a:pathLst>
                <a:path w="0" h="1547304">
                  <a:moveTo>
                    <a:pt x="0" y="15473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55125"/>
              <a:ext cx="3397293" cy="1578882"/>
            </a:xfrm>
            <a:custGeom>
              <a:avLst/>
              <a:pathLst>
                <a:path w="3397293" h="1578882">
                  <a:moveTo>
                    <a:pt x="0" y="947329"/>
                  </a:moveTo>
                  <a:lnTo>
                    <a:pt x="141553" y="868385"/>
                  </a:lnTo>
                  <a:lnTo>
                    <a:pt x="283107" y="789441"/>
                  </a:lnTo>
                  <a:lnTo>
                    <a:pt x="424661" y="710497"/>
                  </a:lnTo>
                  <a:lnTo>
                    <a:pt x="566215" y="631552"/>
                  </a:lnTo>
                  <a:lnTo>
                    <a:pt x="707769" y="552608"/>
                  </a:lnTo>
                  <a:lnTo>
                    <a:pt x="849323" y="710497"/>
                  </a:lnTo>
                  <a:lnTo>
                    <a:pt x="990877" y="789441"/>
                  </a:lnTo>
                  <a:lnTo>
                    <a:pt x="1132431" y="947329"/>
                  </a:lnTo>
                  <a:lnTo>
                    <a:pt x="1273984" y="1105217"/>
                  </a:lnTo>
                  <a:lnTo>
                    <a:pt x="1415538" y="552608"/>
                  </a:lnTo>
                  <a:lnTo>
                    <a:pt x="1557092" y="0"/>
                  </a:lnTo>
                  <a:lnTo>
                    <a:pt x="1698646" y="157888"/>
                  </a:lnTo>
                  <a:lnTo>
                    <a:pt x="1840200" y="157888"/>
                  </a:lnTo>
                  <a:lnTo>
                    <a:pt x="1981754" y="157888"/>
                  </a:lnTo>
                  <a:lnTo>
                    <a:pt x="2123308" y="236832"/>
                  </a:lnTo>
                  <a:lnTo>
                    <a:pt x="2264862" y="236832"/>
                  </a:lnTo>
                  <a:lnTo>
                    <a:pt x="2406416" y="1342049"/>
                  </a:lnTo>
                  <a:lnTo>
                    <a:pt x="2547969" y="315776"/>
                  </a:lnTo>
                  <a:lnTo>
                    <a:pt x="2689523" y="315776"/>
                  </a:lnTo>
                  <a:lnTo>
                    <a:pt x="2831077" y="868385"/>
                  </a:lnTo>
                  <a:lnTo>
                    <a:pt x="2972631" y="1578882"/>
                  </a:lnTo>
                  <a:lnTo>
                    <a:pt x="3114185" y="631552"/>
                  </a:lnTo>
                  <a:lnTo>
                    <a:pt x="3255739" y="868385"/>
                  </a:lnTo>
                  <a:lnTo>
                    <a:pt x="3397293" y="1420994"/>
                  </a:lnTo>
                </a:path>
              </a:pathLst>
            </a:custGeom>
            <a:ln w="27101" cap="flat">
              <a:solidFill>
                <a:srgbClr val="0058AB">
                  <a:alpha val="100000"/>
                </a:srgbClr>
              </a:solidFill>
              <a:prstDash val="solid"/>
              <a:round/>
            </a:ln>
          </p:spPr>
          <p:txBody>
            <a:bodyPr/>
            <a:lstStyle/>
            <a:p/>
          </p:txBody>
        </p:sp>
        <p:sp>
          <p:nvSpPr>
            <p:cNvPr id="92" name="tx92"/>
            <p:cNvSpPr/>
            <p:nvPr/>
          </p:nvSpPr>
          <p:spPr>
            <a:xfrm>
              <a:off x="5389469" y="14567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97238" y="14567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805008" y="14567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530827" y="1458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45944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756617" y="14581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9" name="tx99"/>
            <p:cNvSpPr/>
            <p:nvPr/>
          </p:nvSpPr>
          <p:spPr>
            <a:xfrm>
              <a:off x="8902429"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7082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19187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78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78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05657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81902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048733" y="4830005"/>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18" name="tx118"/>
            <p:cNvSpPr/>
            <p:nvPr/>
          </p:nvSpPr>
          <p:spPr>
            <a:xfrm>
              <a:off x="732367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08612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533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258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982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706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8431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896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620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344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0068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211513" cy="149993"/>
            </a:xfrm>
            <a:prstGeom prst="rect">
              <a:avLst/>
            </a:prstGeom>
            <a:solidFill>
              <a:srgbClr val="E2231A">
                <a:alpha val="80000"/>
              </a:srgbClr>
            </a:solidFill>
          </p:spPr>
          <p:txBody>
            <a:bodyPr/>
            <a:lstStyle/>
            <a:p/>
          </p:txBody>
        </p:sp>
        <p:sp>
          <p:nvSpPr>
            <p:cNvPr id="135" name="rc135"/>
            <p:cNvSpPr/>
            <p:nvPr/>
          </p:nvSpPr>
          <p:spPr>
            <a:xfrm>
              <a:off x="1317178" y="5637654"/>
              <a:ext cx="5818719" cy="149993"/>
            </a:xfrm>
            <a:prstGeom prst="rect">
              <a:avLst/>
            </a:prstGeom>
            <a:solidFill>
              <a:srgbClr val="E2231A">
                <a:alpha val="80000"/>
              </a:srgbClr>
            </a:solidFill>
          </p:spPr>
          <p:txBody>
            <a:bodyPr/>
            <a:lstStyle/>
            <a:p/>
          </p:txBody>
        </p:sp>
        <p:sp>
          <p:nvSpPr>
            <p:cNvPr id="136" name="rc136"/>
            <p:cNvSpPr/>
            <p:nvPr/>
          </p:nvSpPr>
          <p:spPr>
            <a:xfrm>
              <a:off x="1317178" y="5450161"/>
              <a:ext cx="7321564"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400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23475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90718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57961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Guinea-Bissau (65%) was 19 percentage points lower than the global average (84%) and the same the average across all {regn_txt} countries.
National MCV1 coverage was 14 percentage points lower than in 2019 (79%).
This equates to 22,000 unvaccinated children in 2024 compared to 13,000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Guinea-Bissau ranked number 8 out of 24 countries for lowest MCV1 coverage (based on tied ranks).
Guinea-Bissau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9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3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88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76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51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25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65176"/>
              <a:ext cx="249522" cy="637521"/>
            </a:xfrm>
            <a:prstGeom prst="rect">
              <a:avLst/>
            </a:prstGeom>
            <a:solidFill>
              <a:srgbClr val="80BD41">
                <a:alpha val="100000"/>
              </a:srgbClr>
            </a:solidFill>
          </p:spPr>
          <p:txBody>
            <a:bodyPr/>
            <a:lstStyle/>
            <a:p/>
          </p:txBody>
        </p:sp>
        <p:sp>
          <p:nvSpPr>
            <p:cNvPr id="23" name="rc23"/>
            <p:cNvSpPr/>
            <p:nvPr/>
          </p:nvSpPr>
          <p:spPr>
            <a:xfrm>
              <a:off x="1296273" y="3204834"/>
              <a:ext cx="249522" cy="260341"/>
            </a:xfrm>
            <a:prstGeom prst="rect">
              <a:avLst/>
            </a:prstGeom>
            <a:solidFill>
              <a:srgbClr val="E2231A">
                <a:alpha val="100000"/>
              </a:srgbClr>
            </a:solidFill>
          </p:spPr>
          <p:txBody>
            <a:bodyPr/>
            <a:lstStyle/>
            <a:p/>
          </p:txBody>
        </p:sp>
        <p:sp>
          <p:nvSpPr>
            <p:cNvPr id="24" name="rc24"/>
            <p:cNvSpPr/>
            <p:nvPr/>
          </p:nvSpPr>
          <p:spPr>
            <a:xfrm>
              <a:off x="1573521" y="3449622"/>
              <a:ext cx="249522" cy="653074"/>
            </a:xfrm>
            <a:prstGeom prst="rect">
              <a:avLst/>
            </a:prstGeom>
            <a:solidFill>
              <a:srgbClr val="80BD41">
                <a:alpha val="100000"/>
              </a:srgbClr>
            </a:solidFill>
          </p:spPr>
          <p:txBody>
            <a:bodyPr/>
            <a:lstStyle/>
            <a:p/>
          </p:txBody>
        </p:sp>
        <p:sp>
          <p:nvSpPr>
            <p:cNvPr id="25" name="rc25"/>
            <p:cNvSpPr/>
            <p:nvPr/>
          </p:nvSpPr>
          <p:spPr>
            <a:xfrm>
              <a:off x="1573521" y="3195761"/>
              <a:ext cx="249522" cy="253860"/>
            </a:xfrm>
            <a:prstGeom prst="rect">
              <a:avLst/>
            </a:prstGeom>
            <a:solidFill>
              <a:srgbClr val="E2231A">
                <a:alpha val="100000"/>
              </a:srgbClr>
            </a:solidFill>
          </p:spPr>
          <p:txBody>
            <a:bodyPr/>
            <a:lstStyle/>
            <a:p/>
          </p:txBody>
        </p:sp>
        <p:sp>
          <p:nvSpPr>
            <p:cNvPr id="26" name="rc26"/>
            <p:cNvSpPr/>
            <p:nvPr/>
          </p:nvSpPr>
          <p:spPr>
            <a:xfrm>
              <a:off x="1850769" y="3428328"/>
              <a:ext cx="249522" cy="674368"/>
            </a:xfrm>
            <a:prstGeom prst="rect">
              <a:avLst/>
            </a:prstGeom>
            <a:solidFill>
              <a:srgbClr val="80BD41">
                <a:alpha val="100000"/>
              </a:srgbClr>
            </a:solidFill>
          </p:spPr>
          <p:txBody>
            <a:bodyPr/>
            <a:lstStyle/>
            <a:p/>
          </p:txBody>
        </p:sp>
        <p:sp>
          <p:nvSpPr>
            <p:cNvPr id="27" name="rc27"/>
            <p:cNvSpPr/>
            <p:nvPr/>
          </p:nvSpPr>
          <p:spPr>
            <a:xfrm>
              <a:off x="1850769" y="3178911"/>
              <a:ext cx="249522" cy="249416"/>
            </a:xfrm>
            <a:prstGeom prst="rect">
              <a:avLst/>
            </a:prstGeom>
            <a:solidFill>
              <a:srgbClr val="E2231A">
                <a:alpha val="100000"/>
              </a:srgbClr>
            </a:solidFill>
          </p:spPr>
          <p:txBody>
            <a:bodyPr/>
            <a:lstStyle/>
            <a:p/>
          </p:txBody>
        </p:sp>
        <p:sp>
          <p:nvSpPr>
            <p:cNvPr id="28" name="rc28"/>
            <p:cNvSpPr/>
            <p:nvPr/>
          </p:nvSpPr>
          <p:spPr>
            <a:xfrm>
              <a:off x="2128016" y="3406664"/>
              <a:ext cx="249522" cy="696033"/>
            </a:xfrm>
            <a:prstGeom prst="rect">
              <a:avLst/>
            </a:prstGeom>
            <a:solidFill>
              <a:srgbClr val="80BD41">
                <a:alpha val="100000"/>
              </a:srgbClr>
            </a:solidFill>
          </p:spPr>
          <p:txBody>
            <a:bodyPr/>
            <a:lstStyle/>
            <a:p/>
          </p:txBody>
        </p:sp>
        <p:sp>
          <p:nvSpPr>
            <p:cNvPr id="29" name="rc29"/>
            <p:cNvSpPr/>
            <p:nvPr/>
          </p:nvSpPr>
          <p:spPr>
            <a:xfrm>
              <a:off x="2128016" y="3162061"/>
              <a:ext cx="249522" cy="244602"/>
            </a:xfrm>
            <a:prstGeom prst="rect">
              <a:avLst/>
            </a:prstGeom>
            <a:solidFill>
              <a:srgbClr val="E2231A">
                <a:alpha val="100000"/>
              </a:srgbClr>
            </a:solidFill>
          </p:spPr>
          <p:txBody>
            <a:bodyPr/>
            <a:lstStyle/>
            <a:p/>
          </p:txBody>
        </p:sp>
        <p:sp>
          <p:nvSpPr>
            <p:cNvPr id="30" name="rc30"/>
            <p:cNvSpPr/>
            <p:nvPr/>
          </p:nvSpPr>
          <p:spPr>
            <a:xfrm>
              <a:off x="2405264" y="3387962"/>
              <a:ext cx="249522" cy="714734"/>
            </a:xfrm>
            <a:prstGeom prst="rect">
              <a:avLst/>
            </a:prstGeom>
            <a:solidFill>
              <a:srgbClr val="80BD41">
                <a:alpha val="100000"/>
              </a:srgbClr>
            </a:solidFill>
          </p:spPr>
          <p:txBody>
            <a:bodyPr/>
            <a:lstStyle/>
            <a:p/>
          </p:txBody>
        </p:sp>
        <p:sp>
          <p:nvSpPr>
            <p:cNvPr id="31" name="rc31"/>
            <p:cNvSpPr/>
            <p:nvPr/>
          </p:nvSpPr>
          <p:spPr>
            <a:xfrm>
              <a:off x="2405264" y="3149655"/>
              <a:ext cx="249522" cy="238306"/>
            </a:xfrm>
            <a:prstGeom prst="rect">
              <a:avLst/>
            </a:prstGeom>
            <a:solidFill>
              <a:srgbClr val="E2231A">
                <a:alpha val="100000"/>
              </a:srgbClr>
            </a:solidFill>
          </p:spPr>
          <p:txBody>
            <a:bodyPr/>
            <a:lstStyle/>
            <a:p/>
          </p:txBody>
        </p:sp>
        <p:sp>
          <p:nvSpPr>
            <p:cNvPr id="32" name="rc32"/>
            <p:cNvSpPr/>
            <p:nvPr/>
          </p:nvSpPr>
          <p:spPr>
            <a:xfrm>
              <a:off x="2682512" y="3364076"/>
              <a:ext cx="249522" cy="738620"/>
            </a:xfrm>
            <a:prstGeom prst="rect">
              <a:avLst/>
            </a:prstGeom>
            <a:solidFill>
              <a:srgbClr val="80BD41">
                <a:alpha val="100000"/>
              </a:srgbClr>
            </a:solidFill>
          </p:spPr>
          <p:txBody>
            <a:bodyPr/>
            <a:lstStyle/>
            <a:p/>
          </p:txBody>
        </p:sp>
        <p:sp>
          <p:nvSpPr>
            <p:cNvPr id="33" name="rc33"/>
            <p:cNvSpPr/>
            <p:nvPr/>
          </p:nvSpPr>
          <p:spPr>
            <a:xfrm>
              <a:off x="2682512" y="3130769"/>
              <a:ext cx="249522" cy="233307"/>
            </a:xfrm>
            <a:prstGeom prst="rect">
              <a:avLst/>
            </a:prstGeom>
            <a:solidFill>
              <a:srgbClr val="E2231A">
                <a:alpha val="100000"/>
              </a:srgbClr>
            </a:solidFill>
          </p:spPr>
          <p:txBody>
            <a:bodyPr/>
            <a:lstStyle/>
            <a:p/>
          </p:txBody>
        </p:sp>
        <p:sp>
          <p:nvSpPr>
            <p:cNvPr id="34" name="rc34"/>
            <p:cNvSpPr/>
            <p:nvPr/>
          </p:nvSpPr>
          <p:spPr>
            <a:xfrm>
              <a:off x="2959759" y="3369816"/>
              <a:ext cx="249522" cy="732880"/>
            </a:xfrm>
            <a:prstGeom prst="rect">
              <a:avLst/>
            </a:prstGeom>
            <a:solidFill>
              <a:srgbClr val="80BD41">
                <a:alpha val="100000"/>
              </a:srgbClr>
            </a:solidFill>
          </p:spPr>
          <p:txBody>
            <a:bodyPr/>
            <a:lstStyle/>
            <a:p/>
          </p:txBody>
        </p:sp>
        <p:sp>
          <p:nvSpPr>
            <p:cNvPr id="35" name="rc35"/>
            <p:cNvSpPr/>
            <p:nvPr/>
          </p:nvSpPr>
          <p:spPr>
            <a:xfrm>
              <a:off x="2959759" y="3112252"/>
              <a:ext cx="249522" cy="257563"/>
            </a:xfrm>
            <a:prstGeom prst="rect">
              <a:avLst/>
            </a:prstGeom>
            <a:solidFill>
              <a:srgbClr val="E2231A">
                <a:alpha val="100000"/>
              </a:srgbClr>
            </a:solidFill>
          </p:spPr>
          <p:txBody>
            <a:bodyPr/>
            <a:lstStyle/>
            <a:p/>
          </p:txBody>
        </p:sp>
        <p:sp>
          <p:nvSpPr>
            <p:cNvPr id="36" name="rc36"/>
            <p:cNvSpPr/>
            <p:nvPr/>
          </p:nvSpPr>
          <p:spPr>
            <a:xfrm>
              <a:off x="3237007" y="3364076"/>
              <a:ext cx="249522" cy="738620"/>
            </a:xfrm>
            <a:prstGeom prst="rect">
              <a:avLst/>
            </a:prstGeom>
            <a:solidFill>
              <a:srgbClr val="80BD41">
                <a:alpha val="100000"/>
              </a:srgbClr>
            </a:solidFill>
          </p:spPr>
          <p:txBody>
            <a:bodyPr/>
            <a:lstStyle/>
            <a:p/>
          </p:txBody>
        </p:sp>
        <p:sp>
          <p:nvSpPr>
            <p:cNvPr id="37" name="rc37"/>
            <p:cNvSpPr/>
            <p:nvPr/>
          </p:nvSpPr>
          <p:spPr>
            <a:xfrm>
              <a:off x="3237007" y="3090958"/>
              <a:ext cx="249522" cy="273117"/>
            </a:xfrm>
            <a:prstGeom prst="rect">
              <a:avLst/>
            </a:prstGeom>
            <a:solidFill>
              <a:srgbClr val="E2231A">
                <a:alpha val="100000"/>
              </a:srgbClr>
            </a:solidFill>
          </p:spPr>
          <p:txBody>
            <a:bodyPr/>
            <a:lstStyle/>
            <a:p/>
          </p:txBody>
        </p:sp>
        <p:sp>
          <p:nvSpPr>
            <p:cNvPr id="38" name="rc38"/>
            <p:cNvSpPr/>
            <p:nvPr/>
          </p:nvSpPr>
          <p:spPr>
            <a:xfrm>
              <a:off x="3514255" y="3376852"/>
              <a:ext cx="249522" cy="725844"/>
            </a:xfrm>
            <a:prstGeom prst="rect">
              <a:avLst/>
            </a:prstGeom>
            <a:solidFill>
              <a:srgbClr val="80BD41">
                <a:alpha val="100000"/>
              </a:srgbClr>
            </a:solidFill>
          </p:spPr>
          <p:txBody>
            <a:bodyPr/>
            <a:lstStyle/>
            <a:p/>
          </p:txBody>
        </p:sp>
        <p:sp>
          <p:nvSpPr>
            <p:cNvPr id="39" name="rc39"/>
            <p:cNvSpPr/>
            <p:nvPr/>
          </p:nvSpPr>
          <p:spPr>
            <a:xfrm>
              <a:off x="3514255" y="3080404"/>
              <a:ext cx="249522" cy="296448"/>
            </a:xfrm>
            <a:prstGeom prst="rect">
              <a:avLst/>
            </a:prstGeom>
            <a:solidFill>
              <a:srgbClr val="E2231A">
                <a:alpha val="100000"/>
              </a:srgbClr>
            </a:solidFill>
          </p:spPr>
          <p:txBody>
            <a:bodyPr/>
            <a:lstStyle/>
            <a:p/>
          </p:txBody>
        </p:sp>
        <p:sp>
          <p:nvSpPr>
            <p:cNvPr id="40" name="rc40"/>
            <p:cNvSpPr/>
            <p:nvPr/>
          </p:nvSpPr>
          <p:spPr>
            <a:xfrm>
              <a:off x="3791502" y="3388518"/>
              <a:ext cx="249522" cy="714179"/>
            </a:xfrm>
            <a:prstGeom prst="rect">
              <a:avLst/>
            </a:prstGeom>
            <a:solidFill>
              <a:srgbClr val="80BD41">
                <a:alpha val="100000"/>
              </a:srgbClr>
            </a:solidFill>
          </p:spPr>
          <p:txBody>
            <a:bodyPr/>
            <a:lstStyle/>
            <a:p/>
          </p:txBody>
        </p:sp>
        <p:sp>
          <p:nvSpPr>
            <p:cNvPr id="41" name="rc41"/>
            <p:cNvSpPr/>
            <p:nvPr/>
          </p:nvSpPr>
          <p:spPr>
            <a:xfrm>
              <a:off x="3791502" y="3067628"/>
              <a:ext cx="249522" cy="320889"/>
            </a:xfrm>
            <a:prstGeom prst="rect">
              <a:avLst/>
            </a:prstGeom>
            <a:solidFill>
              <a:srgbClr val="E2231A">
                <a:alpha val="100000"/>
              </a:srgbClr>
            </a:solidFill>
          </p:spPr>
          <p:txBody>
            <a:bodyPr/>
            <a:lstStyle/>
            <a:p/>
          </p:txBody>
        </p:sp>
        <p:sp>
          <p:nvSpPr>
            <p:cNvPr id="42" name="rc42"/>
            <p:cNvSpPr/>
            <p:nvPr/>
          </p:nvSpPr>
          <p:spPr>
            <a:xfrm>
              <a:off x="4068750" y="3303527"/>
              <a:ext cx="249522" cy="799169"/>
            </a:xfrm>
            <a:prstGeom prst="rect">
              <a:avLst/>
            </a:prstGeom>
            <a:solidFill>
              <a:srgbClr val="80BD41">
                <a:alpha val="100000"/>
              </a:srgbClr>
            </a:solidFill>
          </p:spPr>
          <p:txBody>
            <a:bodyPr/>
            <a:lstStyle/>
            <a:p/>
          </p:txBody>
        </p:sp>
        <p:sp>
          <p:nvSpPr>
            <p:cNvPr id="43" name="rc43"/>
            <p:cNvSpPr/>
            <p:nvPr/>
          </p:nvSpPr>
          <p:spPr>
            <a:xfrm>
              <a:off x="4068750" y="3051148"/>
              <a:ext cx="249522" cy="252379"/>
            </a:xfrm>
            <a:prstGeom prst="rect">
              <a:avLst/>
            </a:prstGeom>
            <a:solidFill>
              <a:srgbClr val="E2231A">
                <a:alpha val="100000"/>
              </a:srgbClr>
            </a:solidFill>
          </p:spPr>
          <p:txBody>
            <a:bodyPr/>
            <a:lstStyle/>
            <a:p/>
          </p:txBody>
        </p:sp>
        <p:sp>
          <p:nvSpPr>
            <p:cNvPr id="44" name="rc44"/>
            <p:cNvSpPr/>
            <p:nvPr/>
          </p:nvSpPr>
          <p:spPr>
            <a:xfrm>
              <a:off x="4345998" y="3212056"/>
              <a:ext cx="249522" cy="890640"/>
            </a:xfrm>
            <a:prstGeom prst="rect">
              <a:avLst/>
            </a:prstGeom>
            <a:solidFill>
              <a:srgbClr val="80BD41">
                <a:alpha val="100000"/>
              </a:srgbClr>
            </a:solidFill>
          </p:spPr>
          <p:txBody>
            <a:bodyPr/>
            <a:lstStyle/>
            <a:p/>
          </p:txBody>
        </p:sp>
        <p:sp>
          <p:nvSpPr>
            <p:cNvPr id="45" name="rc45"/>
            <p:cNvSpPr/>
            <p:nvPr/>
          </p:nvSpPr>
          <p:spPr>
            <a:xfrm>
              <a:off x="4345998" y="3029669"/>
              <a:ext cx="249522" cy="182386"/>
            </a:xfrm>
            <a:prstGeom prst="rect">
              <a:avLst/>
            </a:prstGeom>
            <a:solidFill>
              <a:srgbClr val="E2231A">
                <a:alpha val="100000"/>
              </a:srgbClr>
            </a:solidFill>
          </p:spPr>
          <p:txBody>
            <a:bodyPr/>
            <a:lstStyle/>
            <a:p/>
          </p:txBody>
        </p:sp>
        <p:sp>
          <p:nvSpPr>
            <p:cNvPr id="46" name="rc46"/>
            <p:cNvSpPr/>
            <p:nvPr/>
          </p:nvSpPr>
          <p:spPr>
            <a:xfrm>
              <a:off x="4623245" y="3219277"/>
              <a:ext cx="249522" cy="883419"/>
            </a:xfrm>
            <a:prstGeom prst="rect">
              <a:avLst/>
            </a:prstGeom>
            <a:solidFill>
              <a:srgbClr val="80BD41">
                <a:alpha val="100000"/>
              </a:srgbClr>
            </a:solidFill>
          </p:spPr>
          <p:txBody>
            <a:bodyPr/>
            <a:lstStyle/>
            <a:p/>
          </p:txBody>
        </p:sp>
        <p:sp>
          <p:nvSpPr>
            <p:cNvPr id="47" name="rc47"/>
            <p:cNvSpPr/>
            <p:nvPr/>
          </p:nvSpPr>
          <p:spPr>
            <a:xfrm>
              <a:off x="4623245" y="3012078"/>
              <a:ext cx="249522" cy="207199"/>
            </a:xfrm>
            <a:prstGeom prst="rect">
              <a:avLst/>
            </a:prstGeom>
            <a:solidFill>
              <a:srgbClr val="E2231A">
                <a:alpha val="100000"/>
              </a:srgbClr>
            </a:solidFill>
          </p:spPr>
          <p:txBody>
            <a:bodyPr/>
            <a:lstStyle/>
            <a:p/>
          </p:txBody>
        </p:sp>
        <p:sp>
          <p:nvSpPr>
            <p:cNvPr id="48" name="rc48"/>
            <p:cNvSpPr/>
            <p:nvPr/>
          </p:nvSpPr>
          <p:spPr>
            <a:xfrm>
              <a:off x="4900493" y="3206316"/>
              <a:ext cx="249522" cy="896381"/>
            </a:xfrm>
            <a:prstGeom prst="rect">
              <a:avLst/>
            </a:prstGeom>
            <a:solidFill>
              <a:srgbClr val="80BD41">
                <a:alpha val="100000"/>
              </a:srgbClr>
            </a:solidFill>
          </p:spPr>
          <p:txBody>
            <a:bodyPr/>
            <a:lstStyle/>
            <a:p/>
          </p:txBody>
        </p:sp>
        <p:sp>
          <p:nvSpPr>
            <p:cNvPr id="49" name="rc49"/>
            <p:cNvSpPr/>
            <p:nvPr/>
          </p:nvSpPr>
          <p:spPr>
            <a:xfrm>
              <a:off x="4900493" y="2995969"/>
              <a:ext cx="249522" cy="210346"/>
            </a:xfrm>
            <a:prstGeom prst="rect">
              <a:avLst/>
            </a:prstGeom>
            <a:solidFill>
              <a:srgbClr val="E2231A">
                <a:alpha val="100000"/>
              </a:srgbClr>
            </a:solidFill>
          </p:spPr>
          <p:txBody>
            <a:bodyPr/>
            <a:lstStyle/>
            <a:p/>
          </p:txBody>
        </p:sp>
        <p:sp>
          <p:nvSpPr>
            <p:cNvPr id="50" name="rc50"/>
            <p:cNvSpPr/>
            <p:nvPr/>
          </p:nvSpPr>
          <p:spPr>
            <a:xfrm>
              <a:off x="5177741" y="3205760"/>
              <a:ext cx="249522" cy="896936"/>
            </a:xfrm>
            <a:prstGeom prst="rect">
              <a:avLst/>
            </a:prstGeom>
            <a:solidFill>
              <a:srgbClr val="80BD41">
                <a:alpha val="100000"/>
              </a:srgbClr>
            </a:solidFill>
          </p:spPr>
          <p:txBody>
            <a:bodyPr/>
            <a:lstStyle/>
            <a:p/>
          </p:txBody>
        </p:sp>
        <p:sp>
          <p:nvSpPr>
            <p:cNvPr id="51" name="rc51"/>
            <p:cNvSpPr/>
            <p:nvPr/>
          </p:nvSpPr>
          <p:spPr>
            <a:xfrm>
              <a:off x="5177741" y="2995413"/>
              <a:ext cx="249522" cy="210346"/>
            </a:xfrm>
            <a:prstGeom prst="rect">
              <a:avLst/>
            </a:prstGeom>
            <a:solidFill>
              <a:srgbClr val="E2231A">
                <a:alpha val="100000"/>
              </a:srgbClr>
            </a:solidFill>
          </p:spPr>
          <p:txBody>
            <a:bodyPr/>
            <a:lstStyle/>
            <a:p/>
          </p:txBody>
        </p:sp>
        <p:sp>
          <p:nvSpPr>
            <p:cNvPr id="52" name="rc52"/>
            <p:cNvSpPr/>
            <p:nvPr/>
          </p:nvSpPr>
          <p:spPr>
            <a:xfrm>
              <a:off x="5454988" y="3215389"/>
              <a:ext cx="249522" cy="887307"/>
            </a:xfrm>
            <a:prstGeom prst="rect">
              <a:avLst/>
            </a:prstGeom>
            <a:solidFill>
              <a:srgbClr val="80BD41">
                <a:alpha val="100000"/>
              </a:srgbClr>
            </a:solidFill>
          </p:spPr>
          <p:txBody>
            <a:bodyPr/>
            <a:lstStyle/>
            <a:p/>
          </p:txBody>
        </p:sp>
        <p:sp>
          <p:nvSpPr>
            <p:cNvPr id="53" name="rc53"/>
            <p:cNvSpPr/>
            <p:nvPr/>
          </p:nvSpPr>
          <p:spPr>
            <a:xfrm>
              <a:off x="5454988" y="2993562"/>
              <a:ext cx="249522" cy="221826"/>
            </a:xfrm>
            <a:prstGeom prst="rect">
              <a:avLst/>
            </a:prstGeom>
            <a:solidFill>
              <a:srgbClr val="E2231A">
                <a:alpha val="100000"/>
              </a:srgbClr>
            </a:solidFill>
          </p:spPr>
          <p:txBody>
            <a:bodyPr/>
            <a:lstStyle/>
            <a:p/>
          </p:txBody>
        </p:sp>
        <p:sp>
          <p:nvSpPr>
            <p:cNvPr id="54" name="rc54"/>
            <p:cNvSpPr/>
            <p:nvPr/>
          </p:nvSpPr>
          <p:spPr>
            <a:xfrm>
              <a:off x="5732236" y="3217240"/>
              <a:ext cx="249522" cy="885456"/>
            </a:xfrm>
            <a:prstGeom prst="rect">
              <a:avLst/>
            </a:prstGeom>
            <a:solidFill>
              <a:srgbClr val="80BD41">
                <a:alpha val="100000"/>
              </a:srgbClr>
            </a:solidFill>
          </p:spPr>
          <p:txBody>
            <a:bodyPr/>
            <a:lstStyle/>
            <a:p/>
          </p:txBody>
        </p:sp>
        <p:sp>
          <p:nvSpPr>
            <p:cNvPr id="55" name="rc55"/>
            <p:cNvSpPr/>
            <p:nvPr/>
          </p:nvSpPr>
          <p:spPr>
            <a:xfrm>
              <a:off x="5732236" y="2995784"/>
              <a:ext cx="249522" cy="221456"/>
            </a:xfrm>
            <a:prstGeom prst="rect">
              <a:avLst/>
            </a:prstGeom>
            <a:solidFill>
              <a:srgbClr val="E2231A">
                <a:alpha val="100000"/>
              </a:srgbClr>
            </a:solidFill>
          </p:spPr>
          <p:txBody>
            <a:bodyPr/>
            <a:lstStyle/>
            <a:p/>
          </p:txBody>
        </p:sp>
        <p:sp>
          <p:nvSpPr>
            <p:cNvPr id="56" name="rc56"/>
            <p:cNvSpPr/>
            <p:nvPr/>
          </p:nvSpPr>
          <p:spPr>
            <a:xfrm>
              <a:off x="6009484" y="3379074"/>
              <a:ext cx="249522" cy="723622"/>
            </a:xfrm>
            <a:prstGeom prst="rect">
              <a:avLst/>
            </a:prstGeom>
            <a:solidFill>
              <a:srgbClr val="80BD41">
                <a:alpha val="100000"/>
              </a:srgbClr>
            </a:solidFill>
          </p:spPr>
          <p:txBody>
            <a:bodyPr/>
            <a:lstStyle/>
            <a:p/>
          </p:txBody>
        </p:sp>
        <p:sp>
          <p:nvSpPr>
            <p:cNvPr id="57" name="rc57"/>
            <p:cNvSpPr/>
            <p:nvPr/>
          </p:nvSpPr>
          <p:spPr>
            <a:xfrm>
              <a:off x="6009484" y="3006338"/>
              <a:ext cx="249522" cy="372736"/>
            </a:xfrm>
            <a:prstGeom prst="rect">
              <a:avLst/>
            </a:prstGeom>
            <a:solidFill>
              <a:srgbClr val="E2231A">
                <a:alpha val="100000"/>
              </a:srgbClr>
            </a:solidFill>
          </p:spPr>
          <p:txBody>
            <a:bodyPr/>
            <a:lstStyle/>
            <a:p/>
          </p:txBody>
        </p:sp>
        <p:sp>
          <p:nvSpPr>
            <p:cNvPr id="58" name="rc58"/>
            <p:cNvSpPr/>
            <p:nvPr/>
          </p:nvSpPr>
          <p:spPr>
            <a:xfrm>
              <a:off x="6286731" y="3232794"/>
              <a:ext cx="249522" cy="869902"/>
            </a:xfrm>
            <a:prstGeom prst="rect">
              <a:avLst/>
            </a:prstGeom>
            <a:solidFill>
              <a:srgbClr val="80BD41">
                <a:alpha val="100000"/>
              </a:srgbClr>
            </a:solidFill>
          </p:spPr>
          <p:txBody>
            <a:bodyPr/>
            <a:lstStyle/>
            <a:p/>
          </p:txBody>
        </p:sp>
        <p:sp>
          <p:nvSpPr>
            <p:cNvPr id="59" name="rc59"/>
            <p:cNvSpPr/>
            <p:nvPr/>
          </p:nvSpPr>
          <p:spPr>
            <a:xfrm>
              <a:off x="6286731" y="3001524"/>
              <a:ext cx="249522" cy="231270"/>
            </a:xfrm>
            <a:prstGeom prst="rect">
              <a:avLst/>
            </a:prstGeom>
            <a:solidFill>
              <a:srgbClr val="E2231A">
                <a:alpha val="100000"/>
              </a:srgbClr>
            </a:solidFill>
          </p:spPr>
          <p:txBody>
            <a:bodyPr/>
            <a:lstStyle/>
            <a:p/>
          </p:txBody>
        </p:sp>
        <p:sp>
          <p:nvSpPr>
            <p:cNvPr id="60" name="rc60"/>
            <p:cNvSpPr/>
            <p:nvPr/>
          </p:nvSpPr>
          <p:spPr>
            <a:xfrm>
              <a:off x="6563979" y="3225573"/>
              <a:ext cx="249522" cy="877123"/>
            </a:xfrm>
            <a:prstGeom prst="rect">
              <a:avLst/>
            </a:prstGeom>
            <a:solidFill>
              <a:srgbClr val="80BD41">
                <a:alpha val="100000"/>
              </a:srgbClr>
            </a:solidFill>
          </p:spPr>
          <p:txBody>
            <a:bodyPr/>
            <a:lstStyle/>
            <a:p/>
          </p:txBody>
        </p:sp>
        <p:sp>
          <p:nvSpPr>
            <p:cNvPr id="61" name="rc61"/>
            <p:cNvSpPr/>
            <p:nvPr/>
          </p:nvSpPr>
          <p:spPr>
            <a:xfrm>
              <a:off x="6563979" y="2992451"/>
              <a:ext cx="249522" cy="233122"/>
            </a:xfrm>
            <a:prstGeom prst="rect">
              <a:avLst/>
            </a:prstGeom>
            <a:solidFill>
              <a:srgbClr val="E2231A">
                <a:alpha val="100000"/>
              </a:srgbClr>
            </a:solidFill>
          </p:spPr>
          <p:txBody>
            <a:bodyPr/>
            <a:lstStyle/>
            <a:p/>
          </p:txBody>
        </p:sp>
        <p:sp>
          <p:nvSpPr>
            <p:cNvPr id="62" name="rc62"/>
            <p:cNvSpPr/>
            <p:nvPr/>
          </p:nvSpPr>
          <p:spPr>
            <a:xfrm>
              <a:off x="6841227" y="3295380"/>
              <a:ext cx="249522" cy="807316"/>
            </a:xfrm>
            <a:prstGeom prst="rect">
              <a:avLst/>
            </a:prstGeom>
            <a:solidFill>
              <a:srgbClr val="80BD41">
                <a:alpha val="100000"/>
              </a:srgbClr>
            </a:solidFill>
          </p:spPr>
          <p:txBody>
            <a:bodyPr/>
            <a:lstStyle/>
            <a:p/>
          </p:txBody>
        </p:sp>
        <p:sp>
          <p:nvSpPr>
            <p:cNvPr id="63" name="rc63"/>
            <p:cNvSpPr/>
            <p:nvPr/>
          </p:nvSpPr>
          <p:spPr>
            <a:xfrm>
              <a:off x="6841227" y="2981526"/>
              <a:ext cx="249522" cy="313853"/>
            </a:xfrm>
            <a:prstGeom prst="rect">
              <a:avLst/>
            </a:prstGeom>
            <a:solidFill>
              <a:srgbClr val="E2231A">
                <a:alpha val="100000"/>
              </a:srgbClr>
            </a:solidFill>
          </p:spPr>
          <p:txBody>
            <a:bodyPr/>
            <a:lstStyle/>
            <a:p/>
          </p:txBody>
        </p:sp>
        <p:sp>
          <p:nvSpPr>
            <p:cNvPr id="64" name="rc64"/>
            <p:cNvSpPr/>
            <p:nvPr/>
          </p:nvSpPr>
          <p:spPr>
            <a:xfrm>
              <a:off x="7118474" y="3389629"/>
              <a:ext cx="249522" cy="713068"/>
            </a:xfrm>
            <a:prstGeom prst="rect">
              <a:avLst/>
            </a:prstGeom>
            <a:solidFill>
              <a:srgbClr val="80BD41">
                <a:alpha val="100000"/>
              </a:srgbClr>
            </a:solidFill>
          </p:spPr>
          <p:txBody>
            <a:bodyPr/>
            <a:lstStyle/>
            <a:p/>
          </p:txBody>
        </p:sp>
        <p:sp>
          <p:nvSpPr>
            <p:cNvPr id="65" name="rc65"/>
            <p:cNvSpPr/>
            <p:nvPr/>
          </p:nvSpPr>
          <p:spPr>
            <a:xfrm>
              <a:off x="7118474" y="2970787"/>
              <a:ext cx="249522" cy="418841"/>
            </a:xfrm>
            <a:prstGeom prst="rect">
              <a:avLst/>
            </a:prstGeom>
            <a:solidFill>
              <a:srgbClr val="E2231A">
                <a:alpha val="100000"/>
              </a:srgbClr>
            </a:solidFill>
          </p:spPr>
          <p:txBody>
            <a:bodyPr/>
            <a:lstStyle/>
            <a:p/>
          </p:txBody>
        </p:sp>
        <p:sp>
          <p:nvSpPr>
            <p:cNvPr id="66" name="rc66"/>
            <p:cNvSpPr/>
            <p:nvPr/>
          </p:nvSpPr>
          <p:spPr>
            <a:xfrm>
              <a:off x="7395722" y="3247978"/>
              <a:ext cx="249522" cy="854719"/>
            </a:xfrm>
            <a:prstGeom prst="rect">
              <a:avLst/>
            </a:prstGeom>
            <a:solidFill>
              <a:srgbClr val="80BD41">
                <a:alpha val="100000"/>
              </a:srgbClr>
            </a:solidFill>
          </p:spPr>
          <p:txBody>
            <a:bodyPr/>
            <a:lstStyle/>
            <a:p/>
          </p:txBody>
        </p:sp>
        <p:sp>
          <p:nvSpPr>
            <p:cNvPr id="67" name="rc67"/>
            <p:cNvSpPr/>
            <p:nvPr/>
          </p:nvSpPr>
          <p:spPr>
            <a:xfrm>
              <a:off x="7395722" y="2963195"/>
              <a:ext cx="249522" cy="284782"/>
            </a:xfrm>
            <a:prstGeom prst="rect">
              <a:avLst/>
            </a:prstGeom>
            <a:solidFill>
              <a:srgbClr val="E2231A">
                <a:alpha val="100000"/>
              </a:srgbClr>
            </a:solidFill>
          </p:spPr>
          <p:txBody>
            <a:bodyPr/>
            <a:lstStyle/>
            <a:p/>
          </p:txBody>
        </p:sp>
        <p:sp>
          <p:nvSpPr>
            <p:cNvPr id="68" name="rc68"/>
            <p:cNvSpPr/>
            <p:nvPr/>
          </p:nvSpPr>
          <p:spPr>
            <a:xfrm>
              <a:off x="7672970" y="3274456"/>
              <a:ext cx="249522" cy="828240"/>
            </a:xfrm>
            <a:prstGeom prst="rect">
              <a:avLst/>
            </a:prstGeom>
            <a:solidFill>
              <a:srgbClr val="80BD41">
                <a:alpha val="100000"/>
              </a:srgbClr>
            </a:solidFill>
          </p:spPr>
          <p:txBody>
            <a:bodyPr/>
            <a:lstStyle/>
            <a:p/>
          </p:txBody>
        </p:sp>
        <p:sp>
          <p:nvSpPr>
            <p:cNvPr id="69" name="rc69"/>
            <p:cNvSpPr/>
            <p:nvPr/>
          </p:nvSpPr>
          <p:spPr>
            <a:xfrm>
              <a:off x="7672970" y="2952270"/>
              <a:ext cx="249522" cy="322186"/>
            </a:xfrm>
            <a:prstGeom prst="rect">
              <a:avLst/>
            </a:prstGeom>
            <a:solidFill>
              <a:srgbClr val="E2231A">
                <a:alpha val="100000"/>
              </a:srgbClr>
            </a:solidFill>
          </p:spPr>
          <p:txBody>
            <a:bodyPr/>
            <a:lstStyle/>
            <a:p/>
          </p:txBody>
        </p:sp>
        <p:sp>
          <p:nvSpPr>
            <p:cNvPr id="70" name="rc70"/>
            <p:cNvSpPr/>
            <p:nvPr/>
          </p:nvSpPr>
          <p:spPr>
            <a:xfrm>
              <a:off x="7950217" y="3350003"/>
              <a:ext cx="249522" cy="752693"/>
            </a:xfrm>
            <a:prstGeom prst="rect">
              <a:avLst/>
            </a:prstGeom>
            <a:solidFill>
              <a:srgbClr val="80BD41">
                <a:alpha val="100000"/>
              </a:srgbClr>
            </a:solidFill>
          </p:spPr>
          <p:txBody>
            <a:bodyPr/>
            <a:lstStyle/>
            <a:p/>
          </p:txBody>
        </p:sp>
        <p:sp>
          <p:nvSpPr>
            <p:cNvPr id="71" name="rc71"/>
            <p:cNvSpPr/>
            <p:nvPr/>
          </p:nvSpPr>
          <p:spPr>
            <a:xfrm>
              <a:off x="7950217" y="2944678"/>
              <a:ext cx="249522" cy="405324"/>
            </a:xfrm>
            <a:prstGeom prst="rect">
              <a:avLst/>
            </a:prstGeom>
            <a:solidFill>
              <a:srgbClr val="E2231A">
                <a:alpha val="100000"/>
              </a:srgbClr>
            </a:solidFill>
          </p:spPr>
          <p:txBody>
            <a:bodyPr/>
            <a:lstStyle/>
            <a:p/>
          </p:txBody>
        </p:sp>
        <p:sp>
          <p:nvSpPr>
            <p:cNvPr id="72" name="pl72"/>
            <p:cNvSpPr/>
            <p:nvPr/>
          </p:nvSpPr>
          <p:spPr>
            <a:xfrm>
              <a:off x="1421035" y="1699770"/>
              <a:ext cx="6653943" cy="579018"/>
            </a:xfrm>
            <a:custGeom>
              <a:avLst/>
              <a:pathLst>
                <a:path w="6653943" h="579018">
                  <a:moveTo>
                    <a:pt x="0" y="347411"/>
                  </a:moveTo>
                  <a:lnTo>
                    <a:pt x="277247" y="318460"/>
                  </a:lnTo>
                  <a:lnTo>
                    <a:pt x="554495" y="289509"/>
                  </a:lnTo>
                  <a:lnTo>
                    <a:pt x="831742" y="260558"/>
                  </a:lnTo>
                  <a:lnTo>
                    <a:pt x="1108990" y="231607"/>
                  </a:lnTo>
                  <a:lnTo>
                    <a:pt x="1386238" y="202656"/>
                  </a:lnTo>
                  <a:lnTo>
                    <a:pt x="1663485" y="260558"/>
                  </a:lnTo>
                  <a:lnTo>
                    <a:pt x="1940733" y="289509"/>
                  </a:lnTo>
                  <a:lnTo>
                    <a:pt x="2217981" y="347411"/>
                  </a:lnTo>
                  <a:lnTo>
                    <a:pt x="2495228" y="405312"/>
                  </a:lnTo>
                  <a:lnTo>
                    <a:pt x="2772476" y="202656"/>
                  </a:lnTo>
                  <a:lnTo>
                    <a:pt x="3049724" y="0"/>
                  </a:lnTo>
                  <a:lnTo>
                    <a:pt x="3326971" y="57901"/>
                  </a:lnTo>
                  <a:lnTo>
                    <a:pt x="3604219" y="57901"/>
                  </a:lnTo>
                  <a:lnTo>
                    <a:pt x="3881467" y="57901"/>
                  </a:lnTo>
                  <a:lnTo>
                    <a:pt x="4158714" y="86852"/>
                  </a:lnTo>
                  <a:lnTo>
                    <a:pt x="4435962" y="86852"/>
                  </a:lnTo>
                  <a:lnTo>
                    <a:pt x="4713210" y="492165"/>
                  </a:lnTo>
                  <a:lnTo>
                    <a:pt x="4990457" y="115803"/>
                  </a:lnTo>
                  <a:lnTo>
                    <a:pt x="5267705" y="115803"/>
                  </a:lnTo>
                  <a:lnTo>
                    <a:pt x="5544953" y="318460"/>
                  </a:lnTo>
                  <a:lnTo>
                    <a:pt x="5822200" y="579018"/>
                  </a:lnTo>
                  <a:lnTo>
                    <a:pt x="6099448" y="231607"/>
                  </a:lnTo>
                  <a:lnTo>
                    <a:pt x="6376696" y="318460"/>
                  </a:lnTo>
                  <a:lnTo>
                    <a:pt x="6653943" y="521116"/>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690569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1329607" y="3068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4" name="tx84"/>
            <p:cNvSpPr/>
            <p:nvPr/>
          </p:nvSpPr>
          <p:spPr>
            <a:xfrm>
              <a:off x="2715845" y="2994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85" name="tx85"/>
            <p:cNvSpPr/>
            <p:nvPr/>
          </p:nvSpPr>
          <p:spPr>
            <a:xfrm>
              <a:off x="4102084" y="2915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86" name="tx86"/>
            <p:cNvSpPr/>
            <p:nvPr/>
          </p:nvSpPr>
          <p:spPr>
            <a:xfrm>
              <a:off x="5488322" y="2857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87" name="tx87"/>
            <p:cNvSpPr/>
            <p:nvPr/>
          </p:nvSpPr>
          <p:spPr>
            <a:xfrm>
              <a:off x="6636489" y="28565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88" name="tx88"/>
            <p:cNvSpPr/>
            <p:nvPr/>
          </p:nvSpPr>
          <p:spPr>
            <a:xfrm>
              <a:off x="6874560" y="2845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60.6</a:t>
              </a:r>
            </a:p>
          </p:txBody>
        </p:sp>
        <p:sp>
          <p:nvSpPr>
            <p:cNvPr id="89" name="tx89"/>
            <p:cNvSpPr/>
            <p:nvPr/>
          </p:nvSpPr>
          <p:spPr>
            <a:xfrm>
              <a:off x="7151808" y="28350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61.1</a:t>
              </a:r>
            </a:p>
          </p:txBody>
        </p:sp>
        <p:sp>
          <p:nvSpPr>
            <p:cNvPr id="90" name="tx90"/>
            <p:cNvSpPr/>
            <p:nvPr/>
          </p:nvSpPr>
          <p:spPr>
            <a:xfrm>
              <a:off x="7429055" y="2827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1" name="tx91"/>
            <p:cNvSpPr/>
            <p:nvPr/>
          </p:nvSpPr>
          <p:spPr>
            <a:xfrm>
              <a:off x="7706303" y="2816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a:t>
              </a:r>
            </a:p>
          </p:txBody>
        </p:sp>
        <p:sp>
          <p:nvSpPr>
            <p:cNvPr id="92" name="tx92"/>
            <p:cNvSpPr/>
            <p:nvPr/>
          </p:nvSpPr>
          <p:spPr>
            <a:xfrm>
              <a:off x="7983551" y="2808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62.5</a:t>
              </a:r>
            </a:p>
          </p:txBody>
        </p:sp>
        <p:sp>
          <p:nvSpPr>
            <p:cNvPr id="93" name="pl93"/>
            <p:cNvSpPr/>
            <p:nvPr/>
          </p:nvSpPr>
          <p:spPr>
            <a:xfrm>
              <a:off x="1421035"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488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04" name="tx104"/>
            <p:cNvSpPr/>
            <p:nvPr/>
          </p:nvSpPr>
          <p:spPr>
            <a:xfrm>
              <a:off x="1329607" y="33011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05" name="tx105"/>
            <p:cNvSpPr/>
            <p:nvPr/>
          </p:nvSpPr>
          <p:spPr>
            <a:xfrm>
              <a:off x="2715845" y="36982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06" name="tx106"/>
            <p:cNvSpPr/>
            <p:nvPr/>
          </p:nvSpPr>
          <p:spPr>
            <a:xfrm>
              <a:off x="2715845" y="3212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07" name="tx107"/>
            <p:cNvSpPr/>
            <p:nvPr/>
          </p:nvSpPr>
          <p:spPr>
            <a:xfrm>
              <a:off x="4102084" y="36680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08" name="tx108"/>
            <p:cNvSpPr/>
            <p:nvPr/>
          </p:nvSpPr>
          <p:spPr>
            <a:xfrm>
              <a:off x="4102084" y="31422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09" name="tx109"/>
            <p:cNvSpPr/>
            <p:nvPr/>
          </p:nvSpPr>
          <p:spPr>
            <a:xfrm>
              <a:off x="5488322" y="3623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10" name="tx110"/>
            <p:cNvSpPr/>
            <p:nvPr/>
          </p:nvSpPr>
          <p:spPr>
            <a:xfrm>
              <a:off x="5527499" y="307057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6597312" y="3630509"/>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12" name="tx112"/>
            <p:cNvSpPr/>
            <p:nvPr/>
          </p:nvSpPr>
          <p:spPr>
            <a:xfrm>
              <a:off x="6597312" y="3073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3" name="tx113"/>
            <p:cNvSpPr/>
            <p:nvPr/>
          </p:nvSpPr>
          <p:spPr>
            <a:xfrm>
              <a:off x="6874560" y="36639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913737" y="310455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7151808" y="37110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38.5</a:t>
              </a:r>
            </a:p>
          </p:txBody>
        </p:sp>
        <p:sp>
          <p:nvSpPr>
            <p:cNvPr id="116" name="tx116"/>
            <p:cNvSpPr/>
            <p:nvPr/>
          </p:nvSpPr>
          <p:spPr>
            <a:xfrm>
              <a:off x="7151808" y="31451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7" name="tx117"/>
            <p:cNvSpPr/>
            <p:nvPr/>
          </p:nvSpPr>
          <p:spPr>
            <a:xfrm>
              <a:off x="7429055" y="3640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18" name="tx118"/>
            <p:cNvSpPr/>
            <p:nvPr/>
          </p:nvSpPr>
          <p:spPr>
            <a:xfrm>
              <a:off x="7429055" y="3070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19" name="tx119"/>
            <p:cNvSpPr/>
            <p:nvPr/>
          </p:nvSpPr>
          <p:spPr>
            <a:xfrm>
              <a:off x="7706303" y="3654951"/>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44.7</a:t>
              </a:r>
            </a:p>
          </p:txBody>
        </p:sp>
        <p:sp>
          <p:nvSpPr>
            <p:cNvPr id="120" name="tx120"/>
            <p:cNvSpPr/>
            <p:nvPr/>
          </p:nvSpPr>
          <p:spPr>
            <a:xfrm>
              <a:off x="7706303" y="30794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21" name="tx121"/>
            <p:cNvSpPr/>
            <p:nvPr/>
          </p:nvSpPr>
          <p:spPr>
            <a:xfrm>
              <a:off x="7983551" y="3691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22" name="tx122"/>
            <p:cNvSpPr/>
            <p:nvPr/>
          </p:nvSpPr>
          <p:spPr>
            <a:xfrm>
              <a:off x="7983551" y="3112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1247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989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2731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0204"/>
              <a:ext cx="199440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Guinea-Bissau, 2000-2024</a:t>
              </a:r>
            </a:p>
          </p:txBody>
        </p:sp>
        <p:sp>
          <p:nvSpPr>
            <p:cNvPr id="152" name="pl152"/>
            <p:cNvSpPr/>
            <p:nvPr/>
          </p:nvSpPr>
          <p:spPr>
            <a:xfrm>
              <a:off x="23475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4501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5526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988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140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6039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4979932" cy="167191"/>
            </a:xfrm>
            <a:prstGeom prst="rect">
              <a:avLst/>
            </a:prstGeom>
            <a:solidFill>
              <a:srgbClr val="80BD41">
                <a:alpha val="100000"/>
              </a:srgbClr>
            </a:solidFill>
          </p:spPr>
          <p:txBody>
            <a:bodyPr/>
            <a:lstStyle/>
            <a:p/>
          </p:txBody>
        </p:sp>
        <p:sp>
          <p:nvSpPr>
            <p:cNvPr id="163" name="rc163"/>
            <p:cNvSpPr/>
            <p:nvPr/>
          </p:nvSpPr>
          <p:spPr>
            <a:xfrm>
              <a:off x="6276206" y="5889059"/>
              <a:ext cx="1323566" cy="167191"/>
            </a:xfrm>
            <a:prstGeom prst="rect">
              <a:avLst/>
            </a:prstGeom>
            <a:solidFill>
              <a:srgbClr val="E2231A">
                <a:alpha val="100000"/>
              </a:srgbClr>
            </a:solidFill>
          </p:spPr>
          <p:txBody>
            <a:bodyPr/>
            <a:lstStyle/>
            <a:p/>
          </p:txBody>
        </p:sp>
        <p:sp>
          <p:nvSpPr>
            <p:cNvPr id="164" name="rc164"/>
            <p:cNvSpPr/>
            <p:nvPr/>
          </p:nvSpPr>
          <p:spPr>
            <a:xfrm>
              <a:off x="1296273" y="5680069"/>
              <a:ext cx="4702393" cy="167191"/>
            </a:xfrm>
            <a:prstGeom prst="rect">
              <a:avLst/>
            </a:prstGeom>
            <a:solidFill>
              <a:srgbClr val="80BD41">
                <a:alpha val="100000"/>
              </a:srgbClr>
            </a:solidFill>
          </p:spPr>
          <p:txBody>
            <a:bodyPr/>
            <a:lstStyle/>
            <a:p/>
          </p:txBody>
        </p:sp>
        <p:sp>
          <p:nvSpPr>
            <p:cNvPr id="165" name="rc165"/>
            <p:cNvSpPr/>
            <p:nvPr/>
          </p:nvSpPr>
          <p:spPr>
            <a:xfrm>
              <a:off x="5998667" y="5680069"/>
              <a:ext cx="1829234" cy="167191"/>
            </a:xfrm>
            <a:prstGeom prst="rect">
              <a:avLst/>
            </a:prstGeom>
            <a:solidFill>
              <a:srgbClr val="E2231A">
                <a:alpha val="100000"/>
              </a:srgbClr>
            </a:solidFill>
          </p:spPr>
          <p:txBody>
            <a:bodyPr/>
            <a:lstStyle/>
            <a:p/>
          </p:txBody>
        </p:sp>
        <p:sp>
          <p:nvSpPr>
            <p:cNvPr id="166" name="rc166"/>
            <p:cNvSpPr/>
            <p:nvPr/>
          </p:nvSpPr>
          <p:spPr>
            <a:xfrm>
              <a:off x="1296273" y="5471080"/>
              <a:ext cx="4273469" cy="167191"/>
            </a:xfrm>
            <a:prstGeom prst="rect">
              <a:avLst/>
            </a:prstGeom>
            <a:solidFill>
              <a:srgbClr val="80BD41">
                <a:alpha val="100000"/>
              </a:srgbClr>
            </a:solidFill>
          </p:spPr>
          <p:txBody>
            <a:bodyPr/>
            <a:lstStyle/>
            <a:p/>
          </p:txBody>
        </p:sp>
        <p:sp>
          <p:nvSpPr>
            <p:cNvPr id="167" name="rc167"/>
            <p:cNvSpPr/>
            <p:nvPr/>
          </p:nvSpPr>
          <p:spPr>
            <a:xfrm>
              <a:off x="5569743" y="5471080"/>
              <a:ext cx="2301260" cy="167191"/>
            </a:xfrm>
            <a:prstGeom prst="rect">
              <a:avLst/>
            </a:prstGeom>
            <a:solidFill>
              <a:srgbClr val="E2231A">
                <a:alpha val="100000"/>
              </a:srgbClr>
            </a:solidFill>
          </p:spPr>
          <p:txBody>
            <a:bodyPr/>
            <a:lstStyle/>
            <a:p/>
          </p:txBody>
        </p:sp>
        <p:sp>
          <p:nvSpPr>
            <p:cNvPr id="168" name="tx168"/>
            <p:cNvSpPr/>
            <p:nvPr/>
          </p:nvSpPr>
          <p:spPr>
            <a:xfrm>
              <a:off x="7850638"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a:t>
              </a:r>
            </a:p>
          </p:txBody>
        </p:sp>
        <p:sp>
          <p:nvSpPr>
            <p:cNvPr id="169" name="tx169"/>
            <p:cNvSpPr/>
            <p:nvPr/>
          </p:nvSpPr>
          <p:spPr>
            <a:xfrm>
              <a:off x="804195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a:t>
              </a:r>
            </a:p>
          </p:txBody>
        </p:sp>
        <p:sp>
          <p:nvSpPr>
            <p:cNvPr id="170" name="tx170"/>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62.5</a:t>
              </a:r>
            </a:p>
          </p:txBody>
        </p:sp>
        <p:sp>
          <p:nvSpPr>
            <p:cNvPr id="171" name="tx171"/>
            <p:cNvSpPr/>
            <p:nvPr/>
          </p:nvSpPr>
          <p:spPr>
            <a:xfrm>
              <a:off x="3680746" y="5933855"/>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72" name="tx172"/>
            <p:cNvSpPr/>
            <p:nvPr/>
          </p:nvSpPr>
          <p:spPr>
            <a:xfrm>
              <a:off x="683249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73" name="tx173"/>
            <p:cNvSpPr/>
            <p:nvPr/>
          </p:nvSpPr>
          <p:spPr>
            <a:xfrm>
              <a:off x="3541976" y="5724866"/>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44.7</a:t>
              </a:r>
            </a:p>
          </p:txBody>
        </p:sp>
        <p:sp>
          <p:nvSpPr>
            <p:cNvPr id="174" name="tx174"/>
            <p:cNvSpPr/>
            <p:nvPr/>
          </p:nvSpPr>
          <p:spPr>
            <a:xfrm>
              <a:off x="6807790"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75" name="tx175"/>
            <p:cNvSpPr/>
            <p:nvPr/>
          </p:nvSpPr>
          <p:spPr>
            <a:xfrm>
              <a:off x="332751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40.6</a:t>
              </a:r>
            </a:p>
          </p:txBody>
        </p:sp>
        <p:sp>
          <p:nvSpPr>
            <p:cNvPr id="176" name="tx176"/>
            <p:cNvSpPr/>
            <p:nvPr/>
          </p:nvSpPr>
          <p:spPr>
            <a:xfrm>
              <a:off x="661488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32114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542371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752628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5" name="tx18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(65%) was lower than in 2019 (79%).
The number of children vaccinated with MCV1 decreased 14% compared to in 2019.
The number of surviving infants increased approximately 4%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91317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400358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0939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18440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27481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45837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5487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6391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72960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82001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65002" y="5349773"/>
              <a:ext cx="494248" cy="18191"/>
            </a:xfrm>
            <a:prstGeom prst="rect">
              <a:avLst/>
            </a:prstGeom>
            <a:solidFill>
              <a:srgbClr val="1CABE2">
                <a:alpha val="100000"/>
              </a:srgbClr>
            </a:solidFill>
          </p:spPr>
          <p:txBody>
            <a:bodyPr/>
            <a:lstStyle/>
            <a:p/>
          </p:txBody>
        </p:sp>
        <p:sp>
          <p:nvSpPr>
            <p:cNvPr id="29" name="rc29"/>
            <p:cNvSpPr/>
            <p:nvPr/>
          </p:nvSpPr>
          <p:spPr>
            <a:xfrm>
              <a:off x="1963333" y="5367965"/>
              <a:ext cx="494248" cy="0"/>
            </a:xfrm>
            <a:prstGeom prst="rect">
              <a:avLst/>
            </a:prstGeom>
            <a:solidFill>
              <a:srgbClr val="1CABE2">
                <a:alpha val="100000"/>
              </a:srgbClr>
            </a:solidFill>
          </p:spPr>
          <p:txBody>
            <a:bodyPr/>
            <a:lstStyle/>
            <a:p/>
          </p:txBody>
        </p:sp>
        <p:sp>
          <p:nvSpPr>
            <p:cNvPr id="30" name="rc30"/>
            <p:cNvSpPr/>
            <p:nvPr/>
          </p:nvSpPr>
          <p:spPr>
            <a:xfrm>
              <a:off x="6356656" y="4058156"/>
              <a:ext cx="494248" cy="1309809"/>
            </a:xfrm>
            <a:prstGeom prst="rect">
              <a:avLst/>
            </a:prstGeom>
            <a:solidFill>
              <a:srgbClr val="1CABE2">
                <a:alpha val="100000"/>
              </a:srgbClr>
            </a:solidFill>
          </p:spPr>
          <p:txBody>
            <a:bodyPr/>
            <a:lstStyle/>
            <a:p/>
          </p:txBody>
        </p:sp>
        <p:sp>
          <p:nvSpPr>
            <p:cNvPr id="31" name="rc31"/>
            <p:cNvSpPr/>
            <p:nvPr/>
          </p:nvSpPr>
          <p:spPr>
            <a:xfrm>
              <a:off x="6905821" y="5213335"/>
              <a:ext cx="494248" cy="154630"/>
            </a:xfrm>
            <a:prstGeom prst="rect">
              <a:avLst/>
            </a:prstGeom>
            <a:solidFill>
              <a:srgbClr val="1CABE2">
                <a:alpha val="100000"/>
              </a:srgbClr>
            </a:solidFill>
          </p:spPr>
          <p:txBody>
            <a:bodyPr/>
            <a:lstStyle/>
            <a:p/>
          </p:txBody>
        </p:sp>
        <p:sp>
          <p:nvSpPr>
            <p:cNvPr id="32" name="rc32"/>
            <p:cNvSpPr/>
            <p:nvPr/>
          </p:nvSpPr>
          <p:spPr>
            <a:xfrm>
              <a:off x="7454986" y="4858595"/>
              <a:ext cx="494248" cy="509370"/>
            </a:xfrm>
            <a:prstGeom prst="rect">
              <a:avLst/>
            </a:prstGeom>
            <a:solidFill>
              <a:srgbClr val="1CABE2">
                <a:alpha val="100000"/>
              </a:srgbClr>
            </a:solidFill>
          </p:spPr>
          <p:txBody>
            <a:bodyPr/>
            <a:lstStyle/>
            <a:p/>
          </p:txBody>
        </p:sp>
        <p:sp>
          <p:nvSpPr>
            <p:cNvPr id="33" name="pl33"/>
            <p:cNvSpPr/>
            <p:nvPr/>
          </p:nvSpPr>
          <p:spPr>
            <a:xfrm>
              <a:off x="1112126" y="1831479"/>
              <a:ext cx="6589984" cy="785885"/>
            </a:xfrm>
            <a:custGeom>
              <a:avLst/>
              <a:pathLst>
                <a:path w="6589984" h="785885">
                  <a:moveTo>
                    <a:pt x="0" y="0"/>
                  </a:moveTo>
                  <a:lnTo>
                    <a:pt x="549165" y="0"/>
                  </a:lnTo>
                  <a:lnTo>
                    <a:pt x="1098330" y="0"/>
                  </a:lnTo>
                  <a:lnTo>
                    <a:pt x="1647496" y="43660"/>
                  </a:lnTo>
                  <a:lnTo>
                    <a:pt x="2196661" y="43660"/>
                  </a:lnTo>
                  <a:lnTo>
                    <a:pt x="2745826" y="654904"/>
                  </a:lnTo>
                  <a:lnTo>
                    <a:pt x="3294992" y="87320"/>
                  </a:lnTo>
                  <a:lnTo>
                    <a:pt x="3844157" y="87320"/>
                  </a:lnTo>
                  <a:lnTo>
                    <a:pt x="4393322" y="392942"/>
                  </a:lnTo>
                  <a:lnTo>
                    <a:pt x="4942488" y="785885"/>
                  </a:lnTo>
                  <a:lnTo>
                    <a:pt x="5491653" y="261961"/>
                  </a:lnTo>
                  <a:lnTo>
                    <a:pt x="6040819" y="392942"/>
                  </a:lnTo>
                  <a:lnTo>
                    <a:pt x="6589984" y="698565"/>
                  </a:lnTo>
                </a:path>
              </a:pathLst>
            </a:custGeom>
            <a:ln w="27101" cap="flat">
              <a:solidFill>
                <a:srgbClr val="00833D">
                  <a:alpha val="100000"/>
                </a:srgbClr>
              </a:solidFill>
              <a:prstDash val="solid"/>
              <a:round/>
            </a:ln>
          </p:spPr>
          <p:txBody>
            <a:bodyPr/>
            <a:lstStyle/>
            <a:p/>
          </p:txBody>
        </p:sp>
        <p:sp>
          <p:nvSpPr>
            <p:cNvPr id="34" name="pl34"/>
            <p:cNvSpPr/>
            <p:nvPr/>
          </p:nvSpPr>
          <p:spPr>
            <a:xfrm>
              <a:off x="6603780" y="3403251"/>
              <a:ext cx="1098330" cy="1921054"/>
            </a:xfrm>
            <a:custGeom>
              <a:avLst/>
              <a:pathLst>
                <a:path w="1098330" h="1921054">
                  <a:moveTo>
                    <a:pt x="0" y="1921054"/>
                  </a:moveTo>
                  <a:lnTo>
                    <a:pt x="549165" y="392942"/>
                  </a:lnTo>
                  <a:lnTo>
                    <a:pt x="1098330" y="0"/>
                  </a:lnTo>
                </a:path>
              </a:pathLst>
            </a:custGeom>
            <a:ln w="27101" cap="flat">
              <a:solidFill>
                <a:srgbClr val="002759">
                  <a:alpha val="100000"/>
                </a:srgbClr>
              </a:solidFill>
              <a:prstDash val="solid"/>
              <a:round/>
            </a:ln>
          </p:spPr>
          <p:txBody>
            <a:bodyPr/>
            <a:lstStyle/>
            <a:p/>
          </p:txBody>
        </p:sp>
        <p:sp>
          <p:nvSpPr>
            <p:cNvPr id="35" name="pt35"/>
            <p:cNvSpPr/>
            <p:nvPr/>
          </p:nvSpPr>
          <p:spPr>
            <a:xfrm>
              <a:off x="1080525"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629690"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178856"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728021"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277187"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826352" y="245478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375517"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924683"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473848"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023013" y="25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572179"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7121344" y="2192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670510"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72179" y="52927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7121344" y="37645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7670510" y="33716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tx51"/>
            <p:cNvSpPr/>
            <p:nvPr/>
          </p:nvSpPr>
          <p:spPr>
            <a:xfrm>
              <a:off x="1078967" y="522138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2" name="tx52"/>
            <p:cNvSpPr/>
            <p:nvPr/>
          </p:nvSpPr>
          <p:spPr>
            <a:xfrm>
              <a:off x="21772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3" name="tx53"/>
            <p:cNvSpPr/>
            <p:nvPr/>
          </p:nvSpPr>
          <p:spPr>
            <a:xfrm>
              <a:off x="6504302" y="39297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a:t>
              </a:r>
            </a:p>
          </p:txBody>
        </p:sp>
        <p:sp>
          <p:nvSpPr>
            <p:cNvPr id="54" name="tx54"/>
            <p:cNvSpPr/>
            <p:nvPr/>
          </p:nvSpPr>
          <p:spPr>
            <a:xfrm>
              <a:off x="7086627" y="508494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55" name="tx55"/>
            <p:cNvSpPr/>
            <p:nvPr/>
          </p:nvSpPr>
          <p:spPr>
            <a:xfrm>
              <a:off x="7635792" y="47287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56" name="pl56"/>
            <p:cNvSpPr/>
            <p:nvPr/>
          </p:nvSpPr>
          <p:spPr>
            <a:xfrm>
              <a:off x="7719953" y="2532038"/>
              <a:ext cx="142350" cy="15904"/>
            </a:xfrm>
            <a:custGeom>
              <a:avLst/>
              <a:pathLst>
                <a:path w="142350" h="15904">
                  <a:moveTo>
                    <a:pt x="142350" y="15904"/>
                  </a:moveTo>
                  <a:lnTo>
                    <a:pt x="0" y="0"/>
                  </a:lnTo>
                </a:path>
              </a:pathLst>
            </a:custGeom>
          </p:spPr>
          <p:txBody>
            <a:bodyPr/>
            <a:lstStyle/>
            <a:p/>
          </p:txBody>
        </p:sp>
        <p:sp>
          <p:nvSpPr>
            <p:cNvPr id="57" name="pl57"/>
            <p:cNvSpPr/>
            <p:nvPr/>
          </p:nvSpPr>
          <p:spPr>
            <a:xfrm>
              <a:off x="7719687" y="3406028"/>
              <a:ext cx="142617" cy="22539"/>
            </a:xfrm>
            <a:custGeom>
              <a:avLst/>
              <a:pathLst>
                <a:path w="142617" h="22539">
                  <a:moveTo>
                    <a:pt x="142617" y="22539"/>
                  </a:moveTo>
                  <a:lnTo>
                    <a:pt x="0" y="0"/>
                  </a:lnTo>
                </a:path>
              </a:pathLst>
            </a:custGeom>
          </p:spPr>
          <p:txBody>
            <a:bodyPr/>
            <a:lstStyle/>
            <a:p/>
          </p:txBody>
        </p:sp>
        <p:sp>
          <p:nvSpPr>
            <p:cNvPr id="58" name="pg58"/>
            <p:cNvSpPr/>
            <p:nvPr/>
          </p:nvSpPr>
          <p:spPr>
            <a:xfrm>
              <a:off x="7793724" y="24598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9" name="tx59"/>
            <p:cNvSpPr/>
            <p:nvPr/>
          </p:nvSpPr>
          <p:spPr>
            <a:xfrm>
              <a:off x="7816584" y="25009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65%</a:t>
              </a:r>
            </a:p>
          </p:txBody>
        </p:sp>
        <p:sp>
          <p:nvSpPr>
            <p:cNvPr id="60" name="pg60"/>
            <p:cNvSpPr/>
            <p:nvPr/>
          </p:nvSpPr>
          <p:spPr>
            <a:xfrm>
              <a:off x="7793724" y="33410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1" name="tx61"/>
            <p:cNvSpPr/>
            <p:nvPr/>
          </p:nvSpPr>
          <p:spPr>
            <a:xfrm>
              <a:off x="7816584" y="33821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45%</a:t>
              </a:r>
            </a:p>
          </p:txBody>
        </p:sp>
        <p:sp>
          <p:nvSpPr>
            <p:cNvPr id="62" name="rc62"/>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63" name="tx63"/>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4" name="tx64"/>
            <p:cNvSpPr/>
            <p:nvPr/>
          </p:nvSpPr>
          <p:spPr>
            <a:xfrm>
              <a:off x="508103" y="441099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65" name="tx65"/>
            <p:cNvSpPr/>
            <p:nvPr/>
          </p:nvSpPr>
          <p:spPr>
            <a:xfrm>
              <a:off x="508103" y="3501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66" name="tx66"/>
            <p:cNvSpPr/>
            <p:nvPr/>
          </p:nvSpPr>
          <p:spPr>
            <a:xfrm>
              <a:off x="508103" y="259175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67" name="tx67"/>
            <p:cNvSpPr/>
            <p:nvPr/>
          </p:nvSpPr>
          <p:spPr>
            <a:xfrm>
              <a:off x="508103" y="168222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68" name="tx68"/>
            <p:cNvSpPr/>
            <p:nvPr/>
          </p:nvSpPr>
          <p:spPr>
            <a:xfrm>
              <a:off x="508103" y="77263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69" name="tx6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0" name="tx7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1" name="tx7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2" name="tx7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3" name="tx7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4" name="tx7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5" name="tx7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6" name="tx7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7" name="tx7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8" name="tx7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9" name="tx7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0" name="tx80"/>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1" name="tx81"/>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2" name="tx82"/>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3" name="tx83"/>
            <p:cNvSpPr/>
            <p:nvPr/>
          </p:nvSpPr>
          <p:spPr>
            <a:xfrm rot="-5400000">
              <a:off x="259209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4" name="tx84"/>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5" name="tx85"/>
            <p:cNvSpPr/>
            <p:nvPr/>
          </p:nvSpPr>
          <p:spPr>
            <a:xfrm rot="-5400000">
              <a:off x="3690429"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6" name="tx86"/>
            <p:cNvSpPr/>
            <p:nvPr/>
          </p:nvSpPr>
          <p:spPr>
            <a:xfrm rot="-5400000">
              <a:off x="423959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7" name="tx87"/>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8" name="tx88"/>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9" name="tx89"/>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0" name="tx90"/>
            <p:cNvSpPr/>
            <p:nvPr/>
          </p:nvSpPr>
          <p:spPr>
            <a:xfrm rot="-5400000">
              <a:off x="64615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1" name="tx91"/>
            <p:cNvSpPr/>
            <p:nvPr/>
          </p:nvSpPr>
          <p:spPr>
            <a:xfrm rot="-5400000">
              <a:off x="701069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2" name="tx92"/>
            <p:cNvSpPr/>
            <p:nvPr/>
          </p:nvSpPr>
          <p:spPr>
            <a:xfrm rot="-5400000">
              <a:off x="752950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3" name="tx9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4" name="tx9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5" name="tx95"/>
            <p:cNvSpPr/>
            <p:nvPr/>
          </p:nvSpPr>
          <p:spPr>
            <a:xfrm>
              <a:off x="1752689" y="401416"/>
              <a:ext cx="59129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Guinea-Bissau, 2012-2024</a:t>
              </a:r>
            </a:p>
          </p:txBody>
        </p:sp>
        <p:sp>
          <p:nvSpPr>
            <p:cNvPr id="96" name="tx9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7" name="tx9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98" name="tx9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99" name="tx9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56 confirmed measles cases in Guinea-Bissau. In the same year, MCV1 coverage was 65% and MCV2 coverage was 45%.
The number of cases in 2024 was 3.3 times more cases than in 2023 (n=17).
The highest number of measles cases was reported in 2022 (n=144). In this year, MCV1 coverage was 75%.
Guinea-Bissau reported measles vaccine stockouts in 2004, 2008, 2015, 2017, and 2018.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73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41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10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78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077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759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44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704553"/>
              <a:ext cx="3520101" cy="3169162"/>
            </a:xfrm>
            <a:custGeom>
              <a:avLst/>
              <a:pathLst>
                <a:path w="3520101" h="3169162">
                  <a:moveTo>
                    <a:pt x="0" y="0"/>
                  </a:moveTo>
                  <a:lnTo>
                    <a:pt x="146670" y="452737"/>
                  </a:lnTo>
                  <a:lnTo>
                    <a:pt x="293341" y="792290"/>
                  </a:lnTo>
                  <a:lnTo>
                    <a:pt x="440012" y="1018659"/>
                  </a:lnTo>
                  <a:lnTo>
                    <a:pt x="586683" y="1358212"/>
                  </a:lnTo>
                  <a:lnTo>
                    <a:pt x="733354" y="1697765"/>
                  </a:lnTo>
                  <a:lnTo>
                    <a:pt x="880025" y="1810949"/>
                  </a:lnTo>
                  <a:lnTo>
                    <a:pt x="1026696" y="1810949"/>
                  </a:lnTo>
                  <a:lnTo>
                    <a:pt x="1173367" y="2037318"/>
                  </a:lnTo>
                  <a:lnTo>
                    <a:pt x="1320038" y="2037318"/>
                  </a:lnTo>
                  <a:lnTo>
                    <a:pt x="1466709" y="2490056"/>
                  </a:lnTo>
                  <a:lnTo>
                    <a:pt x="1613379" y="2942793"/>
                  </a:lnTo>
                  <a:lnTo>
                    <a:pt x="1760050" y="2942793"/>
                  </a:lnTo>
                  <a:lnTo>
                    <a:pt x="1906721" y="3055977"/>
                  </a:lnTo>
                  <a:lnTo>
                    <a:pt x="2053392" y="2942793"/>
                  </a:lnTo>
                  <a:lnTo>
                    <a:pt x="2200063" y="3169162"/>
                  </a:lnTo>
                  <a:lnTo>
                    <a:pt x="2346734" y="3055977"/>
                  </a:lnTo>
                  <a:lnTo>
                    <a:pt x="2493405" y="2263687"/>
                  </a:lnTo>
                  <a:lnTo>
                    <a:pt x="2640076" y="2490056"/>
                  </a:lnTo>
                  <a:lnTo>
                    <a:pt x="2786747" y="2716424"/>
                  </a:lnTo>
                  <a:lnTo>
                    <a:pt x="2933418" y="2037318"/>
                  </a:lnTo>
                  <a:lnTo>
                    <a:pt x="3080089" y="1810949"/>
                  </a:lnTo>
                  <a:lnTo>
                    <a:pt x="3226759" y="2716424"/>
                  </a:lnTo>
                  <a:lnTo>
                    <a:pt x="3373430" y="2829609"/>
                  </a:lnTo>
                  <a:lnTo>
                    <a:pt x="3520101" y="2829609"/>
                  </a:lnTo>
                </a:path>
              </a:pathLst>
            </a:custGeom>
            <a:ln w="27101" cap="flat">
              <a:solidFill>
                <a:srgbClr val="0058AB">
                  <a:alpha val="80000"/>
                </a:srgbClr>
              </a:solidFill>
              <a:prstDash val="solid"/>
              <a:round/>
            </a:ln>
          </p:spPr>
          <p:txBody>
            <a:bodyPr/>
            <a:lstStyle/>
            <a:p/>
          </p:txBody>
        </p:sp>
        <p:sp>
          <p:nvSpPr>
            <p:cNvPr id="20" name="pl20"/>
            <p:cNvSpPr/>
            <p:nvPr/>
          </p:nvSpPr>
          <p:spPr>
            <a:xfrm>
              <a:off x="943464" y="3968241"/>
              <a:ext cx="3520101" cy="905474"/>
            </a:xfrm>
            <a:custGeom>
              <a:avLst/>
              <a:pathLst>
                <a:path w="3520101" h="905474">
                  <a:moveTo>
                    <a:pt x="0" y="0"/>
                  </a:moveTo>
                  <a:lnTo>
                    <a:pt x="146670" y="113184"/>
                  </a:lnTo>
                  <a:lnTo>
                    <a:pt x="293341" y="0"/>
                  </a:lnTo>
                  <a:lnTo>
                    <a:pt x="440012" y="226368"/>
                  </a:lnTo>
                  <a:lnTo>
                    <a:pt x="586683" y="339553"/>
                  </a:lnTo>
                  <a:lnTo>
                    <a:pt x="733354" y="226368"/>
                  </a:lnTo>
                  <a:lnTo>
                    <a:pt x="880025" y="339553"/>
                  </a:lnTo>
                  <a:lnTo>
                    <a:pt x="1026696" y="339553"/>
                  </a:lnTo>
                  <a:lnTo>
                    <a:pt x="1173367" y="565921"/>
                  </a:lnTo>
                  <a:lnTo>
                    <a:pt x="1320038" y="679106"/>
                  </a:lnTo>
                  <a:lnTo>
                    <a:pt x="1466709" y="792290"/>
                  </a:lnTo>
                  <a:lnTo>
                    <a:pt x="1613379" y="792290"/>
                  </a:lnTo>
                  <a:lnTo>
                    <a:pt x="1760050" y="792290"/>
                  </a:lnTo>
                  <a:lnTo>
                    <a:pt x="1906721" y="792290"/>
                  </a:lnTo>
                  <a:lnTo>
                    <a:pt x="2053392" y="905474"/>
                  </a:lnTo>
                  <a:lnTo>
                    <a:pt x="2200063" y="905474"/>
                  </a:lnTo>
                  <a:lnTo>
                    <a:pt x="2346734" y="905474"/>
                  </a:lnTo>
                  <a:lnTo>
                    <a:pt x="2493405" y="905474"/>
                  </a:lnTo>
                  <a:lnTo>
                    <a:pt x="2640076" y="905474"/>
                  </a:lnTo>
                  <a:lnTo>
                    <a:pt x="2786747" y="905474"/>
                  </a:lnTo>
                  <a:lnTo>
                    <a:pt x="2933418" y="905474"/>
                  </a:lnTo>
                  <a:lnTo>
                    <a:pt x="3080089" y="792290"/>
                  </a:lnTo>
                  <a:lnTo>
                    <a:pt x="3226759" y="905474"/>
                  </a:lnTo>
                  <a:lnTo>
                    <a:pt x="3373430" y="905474"/>
                  </a:lnTo>
                  <a:lnTo>
                    <a:pt x="3520101" y="905474"/>
                  </a:lnTo>
                </a:path>
              </a:pathLst>
            </a:custGeom>
            <a:ln w="27101" cap="flat">
              <a:solidFill>
                <a:srgbClr val="1CABE2">
                  <a:alpha val="80000"/>
                </a:srgbClr>
              </a:solidFill>
              <a:prstDash val="solid"/>
              <a:round/>
            </a:ln>
          </p:spPr>
          <p:txBody>
            <a:bodyPr/>
            <a:lstStyle/>
            <a:p/>
          </p:txBody>
        </p:sp>
        <p:sp>
          <p:nvSpPr>
            <p:cNvPr id="21" name="pl21"/>
            <p:cNvSpPr/>
            <p:nvPr/>
          </p:nvSpPr>
          <p:spPr>
            <a:xfrm>
              <a:off x="943464" y="2157291"/>
              <a:ext cx="3520101" cy="2376871"/>
            </a:xfrm>
            <a:custGeom>
              <a:avLst/>
              <a:pathLst>
                <a:path w="3520101" h="2376871">
                  <a:moveTo>
                    <a:pt x="0" y="113184"/>
                  </a:moveTo>
                  <a:lnTo>
                    <a:pt x="146670" y="0"/>
                  </a:lnTo>
                  <a:lnTo>
                    <a:pt x="293341" y="339553"/>
                  </a:lnTo>
                  <a:lnTo>
                    <a:pt x="440012" y="679106"/>
                  </a:lnTo>
                  <a:lnTo>
                    <a:pt x="586683" y="1018659"/>
                  </a:lnTo>
                  <a:lnTo>
                    <a:pt x="733354" y="1471396"/>
                  </a:lnTo>
                  <a:lnTo>
                    <a:pt x="880025" y="1584581"/>
                  </a:lnTo>
                  <a:lnTo>
                    <a:pt x="1026696" y="1697765"/>
                  </a:lnTo>
                  <a:lnTo>
                    <a:pt x="1173367" y="1810949"/>
                  </a:lnTo>
                  <a:lnTo>
                    <a:pt x="1320038" y="1924134"/>
                  </a:lnTo>
                  <a:lnTo>
                    <a:pt x="1466709" y="2150502"/>
                  </a:lnTo>
                  <a:lnTo>
                    <a:pt x="1613379" y="2376871"/>
                  </a:lnTo>
                  <a:lnTo>
                    <a:pt x="1760050" y="2150502"/>
                  </a:lnTo>
                  <a:lnTo>
                    <a:pt x="1906721" y="2263687"/>
                  </a:lnTo>
                  <a:lnTo>
                    <a:pt x="2053392" y="2150502"/>
                  </a:lnTo>
                  <a:lnTo>
                    <a:pt x="2200063" y="1810949"/>
                  </a:lnTo>
                  <a:lnTo>
                    <a:pt x="2346734" y="1924134"/>
                  </a:lnTo>
                  <a:lnTo>
                    <a:pt x="2493405" y="1924134"/>
                  </a:lnTo>
                  <a:lnTo>
                    <a:pt x="2640076" y="2037318"/>
                  </a:lnTo>
                  <a:lnTo>
                    <a:pt x="2786747" y="2263687"/>
                  </a:lnTo>
                  <a:lnTo>
                    <a:pt x="2933418" y="2037318"/>
                  </a:lnTo>
                  <a:lnTo>
                    <a:pt x="3080089" y="2037318"/>
                  </a:lnTo>
                  <a:lnTo>
                    <a:pt x="3226759" y="2150502"/>
                  </a:lnTo>
                  <a:lnTo>
                    <a:pt x="3373430" y="2037318"/>
                  </a:lnTo>
                  <a:lnTo>
                    <a:pt x="3520101" y="2150502"/>
                  </a:lnTo>
                </a:path>
              </a:pathLst>
            </a:custGeom>
            <a:ln w="27101" cap="flat">
              <a:solidFill>
                <a:srgbClr val="00833D">
                  <a:alpha val="80000"/>
                </a:srgbClr>
              </a:solidFill>
              <a:prstDash val="solid"/>
              <a:round/>
            </a:ln>
          </p:spPr>
          <p:txBody>
            <a:bodyPr/>
            <a:lstStyle/>
            <a:p/>
          </p:txBody>
        </p:sp>
        <p:sp>
          <p:nvSpPr>
            <p:cNvPr id="22" name="pl22"/>
            <p:cNvSpPr/>
            <p:nvPr/>
          </p:nvSpPr>
          <p:spPr>
            <a:xfrm>
              <a:off x="943464" y="1704553"/>
              <a:ext cx="3520101" cy="3169162"/>
            </a:xfrm>
            <a:custGeom>
              <a:avLst/>
              <a:pathLst>
                <a:path w="3520101" h="3169162">
                  <a:moveTo>
                    <a:pt x="0" y="0"/>
                  </a:moveTo>
                  <a:lnTo>
                    <a:pt x="146670" y="452737"/>
                  </a:lnTo>
                  <a:lnTo>
                    <a:pt x="293341" y="792290"/>
                  </a:lnTo>
                  <a:lnTo>
                    <a:pt x="440012" y="1018659"/>
                  </a:lnTo>
                  <a:lnTo>
                    <a:pt x="586683" y="1358212"/>
                  </a:lnTo>
                  <a:lnTo>
                    <a:pt x="733354" y="1697765"/>
                  </a:lnTo>
                  <a:lnTo>
                    <a:pt x="880025" y="1810949"/>
                  </a:lnTo>
                  <a:lnTo>
                    <a:pt x="1026696" y="1810949"/>
                  </a:lnTo>
                  <a:lnTo>
                    <a:pt x="1173367" y="2037318"/>
                  </a:lnTo>
                  <a:lnTo>
                    <a:pt x="1320038" y="2037318"/>
                  </a:lnTo>
                  <a:lnTo>
                    <a:pt x="1466709" y="2490056"/>
                  </a:lnTo>
                  <a:lnTo>
                    <a:pt x="1613379" y="2942793"/>
                  </a:lnTo>
                  <a:lnTo>
                    <a:pt x="1760050" y="2942793"/>
                  </a:lnTo>
                  <a:lnTo>
                    <a:pt x="1906721" y="3055977"/>
                  </a:lnTo>
                  <a:lnTo>
                    <a:pt x="2053392" y="2942793"/>
                  </a:lnTo>
                  <a:lnTo>
                    <a:pt x="2200063" y="3169162"/>
                  </a:lnTo>
                  <a:lnTo>
                    <a:pt x="2346734" y="3055977"/>
                  </a:lnTo>
                  <a:lnTo>
                    <a:pt x="2493405" y="2263687"/>
                  </a:lnTo>
                  <a:lnTo>
                    <a:pt x="2640076" y="2490056"/>
                  </a:lnTo>
                  <a:lnTo>
                    <a:pt x="2786747" y="2716424"/>
                  </a:lnTo>
                  <a:lnTo>
                    <a:pt x="2933418" y="2037318"/>
                  </a:lnTo>
                  <a:lnTo>
                    <a:pt x="3080089" y="1810949"/>
                  </a:lnTo>
                  <a:lnTo>
                    <a:pt x="3226759" y="2716424"/>
                  </a:lnTo>
                  <a:lnTo>
                    <a:pt x="3373430" y="2829609"/>
                  </a:lnTo>
                  <a:lnTo>
                    <a:pt x="3520101" y="2829609"/>
                  </a:lnTo>
                </a:path>
              </a:pathLst>
            </a:custGeom>
            <a:ln w="43362" cap="flat">
              <a:solidFill>
                <a:srgbClr val="000000">
                  <a:alpha val="100000"/>
                </a:srgbClr>
              </a:solidFill>
              <a:prstDash val="solid"/>
              <a:round/>
            </a:ln>
          </p:spPr>
          <p:txBody>
            <a:bodyPr/>
            <a:lstStyle/>
            <a:p/>
          </p:txBody>
        </p:sp>
        <p:sp>
          <p:nvSpPr>
            <p:cNvPr id="23" name="pl23"/>
            <p:cNvSpPr/>
            <p:nvPr/>
          </p:nvSpPr>
          <p:spPr>
            <a:xfrm>
              <a:off x="943464" y="1704553"/>
              <a:ext cx="3520101" cy="3169162"/>
            </a:xfrm>
            <a:custGeom>
              <a:avLst/>
              <a:pathLst>
                <a:path w="3520101" h="3169162">
                  <a:moveTo>
                    <a:pt x="0" y="0"/>
                  </a:moveTo>
                  <a:lnTo>
                    <a:pt x="146670" y="452737"/>
                  </a:lnTo>
                  <a:lnTo>
                    <a:pt x="293341" y="792290"/>
                  </a:lnTo>
                  <a:lnTo>
                    <a:pt x="440012" y="1018659"/>
                  </a:lnTo>
                  <a:lnTo>
                    <a:pt x="586683" y="1358212"/>
                  </a:lnTo>
                  <a:lnTo>
                    <a:pt x="733354" y="1697765"/>
                  </a:lnTo>
                  <a:lnTo>
                    <a:pt x="880025" y="1810949"/>
                  </a:lnTo>
                  <a:lnTo>
                    <a:pt x="1026696" y="1810949"/>
                  </a:lnTo>
                  <a:lnTo>
                    <a:pt x="1173367" y="2037318"/>
                  </a:lnTo>
                  <a:lnTo>
                    <a:pt x="1320038" y="2037318"/>
                  </a:lnTo>
                  <a:lnTo>
                    <a:pt x="1466709" y="2490056"/>
                  </a:lnTo>
                  <a:lnTo>
                    <a:pt x="1613379" y="2942793"/>
                  </a:lnTo>
                  <a:lnTo>
                    <a:pt x="1760050" y="2942793"/>
                  </a:lnTo>
                  <a:lnTo>
                    <a:pt x="1906721" y="3055977"/>
                  </a:lnTo>
                  <a:lnTo>
                    <a:pt x="2053392" y="2942793"/>
                  </a:lnTo>
                  <a:lnTo>
                    <a:pt x="2200063" y="3169162"/>
                  </a:lnTo>
                  <a:lnTo>
                    <a:pt x="2346734" y="3055977"/>
                  </a:lnTo>
                  <a:lnTo>
                    <a:pt x="2493405" y="2263687"/>
                  </a:lnTo>
                  <a:lnTo>
                    <a:pt x="2640076" y="2490056"/>
                  </a:lnTo>
                  <a:lnTo>
                    <a:pt x="2786747" y="2716424"/>
                  </a:lnTo>
                  <a:lnTo>
                    <a:pt x="2933418" y="2037318"/>
                  </a:lnTo>
                  <a:lnTo>
                    <a:pt x="3080089" y="1810949"/>
                  </a:lnTo>
                  <a:lnTo>
                    <a:pt x="3226759" y="2716424"/>
                  </a:lnTo>
                  <a:lnTo>
                    <a:pt x="3373430" y="2829609"/>
                  </a:lnTo>
                  <a:lnTo>
                    <a:pt x="3520101" y="2829609"/>
                  </a:lnTo>
                </a:path>
              </a:pathLst>
            </a:custGeom>
            <a:ln w="27101" cap="flat">
              <a:solidFill>
                <a:srgbClr val="0058AB">
                  <a:alpha val="100000"/>
                </a:srgbClr>
              </a:solidFill>
              <a:prstDash val="solid"/>
              <a:round/>
            </a:ln>
          </p:spPr>
          <p:txBody>
            <a:bodyPr/>
            <a:lstStyle/>
            <a:p/>
          </p:txBody>
        </p:sp>
        <p:sp>
          <p:nvSpPr>
            <p:cNvPr id="24" name="pl24"/>
            <p:cNvSpPr/>
            <p:nvPr/>
          </p:nvSpPr>
          <p:spPr>
            <a:xfrm>
              <a:off x="943464" y="136500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06276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85505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53416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08142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19461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19461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129843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132720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33" name="pg33"/>
            <p:cNvSpPr/>
            <p:nvPr/>
          </p:nvSpPr>
          <p:spPr>
            <a:xfrm>
              <a:off x="1590194" y="29962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302502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5" name="pg35"/>
            <p:cNvSpPr/>
            <p:nvPr/>
          </p:nvSpPr>
          <p:spPr>
            <a:xfrm>
              <a:off x="2323549" y="37884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381854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3085039" y="44675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49770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9" name="pg39"/>
            <p:cNvSpPr/>
            <p:nvPr/>
          </p:nvSpPr>
          <p:spPr>
            <a:xfrm>
              <a:off x="3671722" y="4014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043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1" name="pg41"/>
            <p:cNvSpPr/>
            <p:nvPr/>
          </p:nvSpPr>
          <p:spPr>
            <a:xfrm>
              <a:off x="4258406" y="412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1568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3" name="pg43"/>
            <p:cNvSpPr/>
            <p:nvPr/>
          </p:nvSpPr>
          <p:spPr>
            <a:xfrm>
              <a:off x="4405077" y="412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568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5" name="tx45"/>
            <p:cNvSpPr/>
            <p:nvPr/>
          </p:nvSpPr>
          <p:spPr>
            <a:xfrm>
              <a:off x="4523855" y="48346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2673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2651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1333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00141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34883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34883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62377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8623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615937" y="6100844"/>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63" name="tx63"/>
            <p:cNvSpPr/>
            <p:nvPr/>
          </p:nvSpPr>
          <p:spPr>
            <a:xfrm>
              <a:off x="289087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653329"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73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41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610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478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3077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1759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44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383660"/>
              <a:ext cx="3520101" cy="2716424"/>
            </a:xfrm>
            <a:custGeom>
              <a:avLst/>
              <a:pathLst>
                <a:path w="3520101" h="2716424">
                  <a:moveTo>
                    <a:pt x="0" y="2716424"/>
                  </a:moveTo>
                  <a:lnTo>
                    <a:pt x="146670" y="2603240"/>
                  </a:lnTo>
                  <a:lnTo>
                    <a:pt x="293341" y="2490056"/>
                  </a:lnTo>
                  <a:lnTo>
                    <a:pt x="440012" y="2376871"/>
                  </a:lnTo>
                  <a:lnTo>
                    <a:pt x="586683" y="2263687"/>
                  </a:lnTo>
                  <a:lnTo>
                    <a:pt x="733354" y="2150502"/>
                  </a:lnTo>
                  <a:lnTo>
                    <a:pt x="880025" y="1471396"/>
                  </a:lnTo>
                  <a:lnTo>
                    <a:pt x="1026696" y="1018659"/>
                  </a:lnTo>
                  <a:lnTo>
                    <a:pt x="1173367" y="565921"/>
                  </a:lnTo>
                  <a:lnTo>
                    <a:pt x="1320038" y="0"/>
                  </a:lnTo>
                  <a:lnTo>
                    <a:pt x="1466709" y="1018659"/>
                  </a:lnTo>
                  <a:lnTo>
                    <a:pt x="1613379" y="1924134"/>
                  </a:lnTo>
                  <a:lnTo>
                    <a:pt x="1760050" y="1471396"/>
                  </a:lnTo>
                  <a:lnTo>
                    <a:pt x="1906721" y="1584581"/>
                  </a:lnTo>
                  <a:lnTo>
                    <a:pt x="2053392" y="1697765"/>
                  </a:lnTo>
                  <a:lnTo>
                    <a:pt x="2200063" y="1697765"/>
                  </a:lnTo>
                  <a:lnTo>
                    <a:pt x="2346734" y="1810949"/>
                  </a:lnTo>
                  <a:lnTo>
                    <a:pt x="2493405" y="0"/>
                  </a:lnTo>
                  <a:lnTo>
                    <a:pt x="2640076" y="1471396"/>
                  </a:lnTo>
                  <a:lnTo>
                    <a:pt x="2786747" y="2150502"/>
                  </a:lnTo>
                  <a:lnTo>
                    <a:pt x="2933418" y="1131843"/>
                  </a:lnTo>
                  <a:lnTo>
                    <a:pt x="3080089" y="565921"/>
                  </a:lnTo>
                  <a:lnTo>
                    <a:pt x="3226759" y="2263687"/>
                  </a:lnTo>
                  <a:lnTo>
                    <a:pt x="3373430" y="1924134"/>
                  </a:lnTo>
                  <a:lnTo>
                    <a:pt x="3520101" y="1697765"/>
                  </a:lnTo>
                </a:path>
              </a:pathLst>
            </a:custGeom>
            <a:ln w="27101" cap="flat">
              <a:solidFill>
                <a:srgbClr val="0058AB">
                  <a:alpha val="80000"/>
                </a:srgbClr>
              </a:solidFill>
              <a:prstDash val="solid"/>
              <a:round/>
            </a:ln>
          </p:spPr>
          <p:txBody>
            <a:bodyPr/>
            <a:lstStyle/>
            <a:p/>
          </p:txBody>
        </p:sp>
        <p:sp>
          <p:nvSpPr>
            <p:cNvPr id="81" name="pl81"/>
            <p:cNvSpPr/>
            <p:nvPr/>
          </p:nvSpPr>
          <p:spPr>
            <a:xfrm>
              <a:off x="5308715" y="3855056"/>
              <a:ext cx="3520101" cy="1018659"/>
            </a:xfrm>
            <a:custGeom>
              <a:avLst/>
              <a:pathLst>
                <a:path w="3520101" h="1018659">
                  <a:moveTo>
                    <a:pt x="0" y="0"/>
                  </a:moveTo>
                  <a:lnTo>
                    <a:pt x="146670" y="113184"/>
                  </a:lnTo>
                  <a:lnTo>
                    <a:pt x="293341" y="113184"/>
                  </a:lnTo>
                  <a:lnTo>
                    <a:pt x="440012" y="226368"/>
                  </a:lnTo>
                  <a:lnTo>
                    <a:pt x="586683" y="339553"/>
                  </a:lnTo>
                  <a:lnTo>
                    <a:pt x="733354" y="339553"/>
                  </a:lnTo>
                  <a:lnTo>
                    <a:pt x="880025" y="452737"/>
                  </a:lnTo>
                  <a:lnTo>
                    <a:pt x="1026696" y="565921"/>
                  </a:lnTo>
                  <a:lnTo>
                    <a:pt x="1173367" y="679106"/>
                  </a:lnTo>
                  <a:lnTo>
                    <a:pt x="1320038" y="792290"/>
                  </a:lnTo>
                  <a:lnTo>
                    <a:pt x="1466709" y="905474"/>
                  </a:lnTo>
                  <a:lnTo>
                    <a:pt x="1613379" y="905474"/>
                  </a:lnTo>
                  <a:lnTo>
                    <a:pt x="1760050" y="905474"/>
                  </a:lnTo>
                  <a:lnTo>
                    <a:pt x="1906721" y="1018659"/>
                  </a:lnTo>
                  <a:lnTo>
                    <a:pt x="2053392" y="905474"/>
                  </a:lnTo>
                  <a:lnTo>
                    <a:pt x="2200063" y="1018659"/>
                  </a:lnTo>
                  <a:lnTo>
                    <a:pt x="2346734" y="905474"/>
                  </a:lnTo>
                  <a:lnTo>
                    <a:pt x="2493405" y="905474"/>
                  </a:lnTo>
                  <a:lnTo>
                    <a:pt x="2640076" y="1018659"/>
                  </a:lnTo>
                  <a:lnTo>
                    <a:pt x="2786747" y="1018659"/>
                  </a:lnTo>
                  <a:lnTo>
                    <a:pt x="2933418" y="1018659"/>
                  </a:lnTo>
                  <a:lnTo>
                    <a:pt x="3080089" y="905474"/>
                  </a:lnTo>
                  <a:lnTo>
                    <a:pt x="3226759" y="792290"/>
                  </a:lnTo>
                  <a:lnTo>
                    <a:pt x="3373430" y="792290"/>
                  </a:lnTo>
                  <a:lnTo>
                    <a:pt x="3520101" y="905474"/>
                  </a:lnTo>
                </a:path>
              </a:pathLst>
            </a:custGeom>
            <a:ln w="27101" cap="flat">
              <a:solidFill>
                <a:srgbClr val="1CABE2">
                  <a:alpha val="80000"/>
                </a:srgbClr>
              </a:solidFill>
              <a:prstDash val="solid"/>
              <a:round/>
            </a:ln>
          </p:spPr>
          <p:txBody>
            <a:bodyPr/>
            <a:lstStyle/>
            <a:p/>
          </p:txBody>
        </p:sp>
        <p:sp>
          <p:nvSpPr>
            <p:cNvPr id="82" name="pl82"/>
            <p:cNvSpPr/>
            <p:nvPr/>
          </p:nvSpPr>
          <p:spPr>
            <a:xfrm>
              <a:off x="5308715" y="2383660"/>
              <a:ext cx="3520101" cy="2150502"/>
            </a:xfrm>
            <a:custGeom>
              <a:avLst/>
              <a:pathLst>
                <a:path w="3520101" h="2150502">
                  <a:moveTo>
                    <a:pt x="0" y="0"/>
                  </a:moveTo>
                  <a:lnTo>
                    <a:pt x="146670" y="226368"/>
                  </a:lnTo>
                  <a:lnTo>
                    <a:pt x="293341" y="339553"/>
                  </a:lnTo>
                  <a:lnTo>
                    <a:pt x="440012" y="792290"/>
                  </a:lnTo>
                  <a:lnTo>
                    <a:pt x="586683" y="1018659"/>
                  </a:lnTo>
                  <a:lnTo>
                    <a:pt x="733354" y="1358212"/>
                  </a:lnTo>
                  <a:lnTo>
                    <a:pt x="880025" y="1471396"/>
                  </a:lnTo>
                  <a:lnTo>
                    <a:pt x="1026696" y="1018659"/>
                  </a:lnTo>
                  <a:lnTo>
                    <a:pt x="1173367" y="1131843"/>
                  </a:lnTo>
                  <a:lnTo>
                    <a:pt x="1320038" y="1358212"/>
                  </a:lnTo>
                  <a:lnTo>
                    <a:pt x="1466709" y="1810949"/>
                  </a:lnTo>
                  <a:lnTo>
                    <a:pt x="1613379" y="1924134"/>
                  </a:lnTo>
                  <a:lnTo>
                    <a:pt x="1760050" y="2150502"/>
                  </a:lnTo>
                  <a:lnTo>
                    <a:pt x="1906721" y="2037318"/>
                  </a:lnTo>
                  <a:lnTo>
                    <a:pt x="2053392" y="1358212"/>
                  </a:lnTo>
                  <a:lnTo>
                    <a:pt x="2200063" y="1245028"/>
                  </a:lnTo>
                  <a:lnTo>
                    <a:pt x="2346734" y="905474"/>
                  </a:lnTo>
                  <a:lnTo>
                    <a:pt x="2493405" y="1131843"/>
                  </a:lnTo>
                  <a:lnTo>
                    <a:pt x="2640076" y="1018659"/>
                  </a:lnTo>
                  <a:lnTo>
                    <a:pt x="2786747" y="1018659"/>
                  </a:lnTo>
                  <a:lnTo>
                    <a:pt x="2933418" y="1018659"/>
                  </a:lnTo>
                  <a:lnTo>
                    <a:pt x="3080089" y="905474"/>
                  </a:lnTo>
                  <a:lnTo>
                    <a:pt x="3226759" y="679106"/>
                  </a:lnTo>
                  <a:lnTo>
                    <a:pt x="3373430" y="565921"/>
                  </a:lnTo>
                  <a:lnTo>
                    <a:pt x="3520101" y="792290"/>
                  </a:lnTo>
                </a:path>
              </a:pathLst>
            </a:custGeom>
            <a:ln w="27101" cap="flat">
              <a:solidFill>
                <a:srgbClr val="00833D">
                  <a:alpha val="80000"/>
                </a:srgbClr>
              </a:solidFill>
              <a:prstDash val="solid"/>
              <a:round/>
            </a:ln>
          </p:spPr>
          <p:txBody>
            <a:bodyPr/>
            <a:lstStyle/>
            <a:p/>
          </p:txBody>
        </p:sp>
        <p:sp>
          <p:nvSpPr>
            <p:cNvPr id="83" name="pl83"/>
            <p:cNvSpPr/>
            <p:nvPr/>
          </p:nvSpPr>
          <p:spPr>
            <a:xfrm>
              <a:off x="5308715" y="2383660"/>
              <a:ext cx="3520101" cy="2716424"/>
            </a:xfrm>
            <a:custGeom>
              <a:avLst/>
              <a:pathLst>
                <a:path w="3520101" h="2716424">
                  <a:moveTo>
                    <a:pt x="0" y="2716424"/>
                  </a:moveTo>
                  <a:lnTo>
                    <a:pt x="146670" y="2603240"/>
                  </a:lnTo>
                  <a:lnTo>
                    <a:pt x="293341" y="2490056"/>
                  </a:lnTo>
                  <a:lnTo>
                    <a:pt x="440012" y="2376871"/>
                  </a:lnTo>
                  <a:lnTo>
                    <a:pt x="586683" y="2263687"/>
                  </a:lnTo>
                  <a:lnTo>
                    <a:pt x="733354" y="2150502"/>
                  </a:lnTo>
                  <a:lnTo>
                    <a:pt x="880025" y="1471396"/>
                  </a:lnTo>
                  <a:lnTo>
                    <a:pt x="1026696" y="1018659"/>
                  </a:lnTo>
                  <a:lnTo>
                    <a:pt x="1173367" y="565921"/>
                  </a:lnTo>
                  <a:lnTo>
                    <a:pt x="1320038" y="0"/>
                  </a:lnTo>
                  <a:lnTo>
                    <a:pt x="1466709" y="1018659"/>
                  </a:lnTo>
                  <a:lnTo>
                    <a:pt x="1613379" y="1924134"/>
                  </a:lnTo>
                  <a:lnTo>
                    <a:pt x="1760050" y="1471396"/>
                  </a:lnTo>
                  <a:lnTo>
                    <a:pt x="1906721" y="1584581"/>
                  </a:lnTo>
                  <a:lnTo>
                    <a:pt x="2053392" y="1697765"/>
                  </a:lnTo>
                  <a:lnTo>
                    <a:pt x="2200063" y="1697765"/>
                  </a:lnTo>
                  <a:lnTo>
                    <a:pt x="2346734" y="1810949"/>
                  </a:lnTo>
                  <a:lnTo>
                    <a:pt x="2493405" y="0"/>
                  </a:lnTo>
                  <a:lnTo>
                    <a:pt x="2640076" y="1471396"/>
                  </a:lnTo>
                  <a:lnTo>
                    <a:pt x="2786747" y="2150502"/>
                  </a:lnTo>
                  <a:lnTo>
                    <a:pt x="2933418" y="1131843"/>
                  </a:lnTo>
                  <a:lnTo>
                    <a:pt x="3080089" y="565921"/>
                  </a:lnTo>
                  <a:lnTo>
                    <a:pt x="3226759" y="2263687"/>
                  </a:lnTo>
                  <a:lnTo>
                    <a:pt x="3373430" y="1924134"/>
                  </a:lnTo>
                  <a:lnTo>
                    <a:pt x="3520101" y="1697765"/>
                  </a:lnTo>
                </a:path>
              </a:pathLst>
            </a:custGeom>
            <a:ln w="43362" cap="flat">
              <a:solidFill>
                <a:srgbClr val="000000">
                  <a:alpha val="100000"/>
                </a:srgbClr>
              </a:solidFill>
              <a:prstDash val="solid"/>
              <a:round/>
            </a:ln>
          </p:spPr>
          <p:txBody>
            <a:bodyPr/>
            <a:lstStyle/>
            <a:p/>
          </p:txBody>
        </p:sp>
        <p:sp>
          <p:nvSpPr>
            <p:cNvPr id="84" name="pl84"/>
            <p:cNvSpPr/>
            <p:nvPr/>
          </p:nvSpPr>
          <p:spPr>
            <a:xfrm>
              <a:off x="5308715" y="2383660"/>
              <a:ext cx="3520101" cy="2716424"/>
            </a:xfrm>
            <a:custGeom>
              <a:avLst/>
              <a:pathLst>
                <a:path w="3520101" h="2716424">
                  <a:moveTo>
                    <a:pt x="0" y="2716424"/>
                  </a:moveTo>
                  <a:lnTo>
                    <a:pt x="146670" y="2603240"/>
                  </a:lnTo>
                  <a:lnTo>
                    <a:pt x="293341" y="2490056"/>
                  </a:lnTo>
                  <a:lnTo>
                    <a:pt x="440012" y="2376871"/>
                  </a:lnTo>
                  <a:lnTo>
                    <a:pt x="586683" y="2263687"/>
                  </a:lnTo>
                  <a:lnTo>
                    <a:pt x="733354" y="2150502"/>
                  </a:lnTo>
                  <a:lnTo>
                    <a:pt x="880025" y="1471396"/>
                  </a:lnTo>
                  <a:lnTo>
                    <a:pt x="1026696" y="1018659"/>
                  </a:lnTo>
                  <a:lnTo>
                    <a:pt x="1173367" y="565921"/>
                  </a:lnTo>
                  <a:lnTo>
                    <a:pt x="1320038" y="0"/>
                  </a:lnTo>
                  <a:lnTo>
                    <a:pt x="1466709" y="1018659"/>
                  </a:lnTo>
                  <a:lnTo>
                    <a:pt x="1613379" y="1924134"/>
                  </a:lnTo>
                  <a:lnTo>
                    <a:pt x="1760050" y="1471396"/>
                  </a:lnTo>
                  <a:lnTo>
                    <a:pt x="1906721" y="1584581"/>
                  </a:lnTo>
                  <a:lnTo>
                    <a:pt x="2053392" y="1697765"/>
                  </a:lnTo>
                  <a:lnTo>
                    <a:pt x="2200063" y="1697765"/>
                  </a:lnTo>
                  <a:lnTo>
                    <a:pt x="2346734" y="1810949"/>
                  </a:lnTo>
                  <a:lnTo>
                    <a:pt x="2493405" y="0"/>
                  </a:lnTo>
                  <a:lnTo>
                    <a:pt x="2640076" y="1471396"/>
                  </a:lnTo>
                  <a:lnTo>
                    <a:pt x="2786747" y="2150502"/>
                  </a:lnTo>
                  <a:lnTo>
                    <a:pt x="2933418" y="1131843"/>
                  </a:lnTo>
                  <a:lnTo>
                    <a:pt x="3080089" y="565921"/>
                  </a:lnTo>
                  <a:lnTo>
                    <a:pt x="3226759" y="2263687"/>
                  </a:lnTo>
                  <a:lnTo>
                    <a:pt x="3373430" y="1924134"/>
                  </a:lnTo>
                  <a:lnTo>
                    <a:pt x="3520101" y="1697765"/>
                  </a:lnTo>
                </a:path>
              </a:pathLst>
            </a:custGeom>
            <a:ln w="27101" cap="flat">
              <a:solidFill>
                <a:srgbClr val="0058AB">
                  <a:alpha val="100000"/>
                </a:srgbClr>
              </a:solidFill>
              <a:prstDash val="solid"/>
              <a:round/>
            </a:ln>
          </p:spPr>
          <p:txBody>
            <a:bodyPr/>
            <a:lstStyle/>
            <a:p/>
          </p:txBody>
        </p:sp>
        <p:sp>
          <p:nvSpPr>
            <p:cNvPr id="85" name="pl85"/>
            <p:cNvSpPr/>
            <p:nvPr/>
          </p:nvSpPr>
          <p:spPr>
            <a:xfrm>
              <a:off x="5308715" y="476053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419461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06276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74187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19461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96824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74187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46939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472273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4" name="pg94"/>
            <p:cNvSpPr/>
            <p:nvPr/>
          </p:nvSpPr>
          <p:spPr>
            <a:xfrm>
              <a:off x="5983581" y="412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41568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6" name="pg96"/>
            <p:cNvSpPr/>
            <p:nvPr/>
          </p:nvSpPr>
          <p:spPr>
            <a:xfrm>
              <a:off x="6688800" y="29962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302502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7422154" y="36753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370536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8036973" y="412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415686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2" name="pg102"/>
            <p:cNvSpPr/>
            <p:nvPr/>
          </p:nvSpPr>
          <p:spPr>
            <a:xfrm>
              <a:off x="8595522" y="39016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39304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4" name="pg104"/>
            <p:cNvSpPr/>
            <p:nvPr/>
          </p:nvSpPr>
          <p:spPr>
            <a:xfrm>
              <a:off x="8742193" y="36753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70536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tx106"/>
            <p:cNvSpPr/>
            <p:nvPr/>
          </p:nvSpPr>
          <p:spPr>
            <a:xfrm>
              <a:off x="8889106" y="4720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135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2651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1333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00141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71408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71408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8902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75148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981188" y="6100844"/>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Guinea-Bissau</a:t>
              </a:r>
            </a:p>
          </p:txBody>
        </p:sp>
        <p:sp>
          <p:nvSpPr>
            <p:cNvPr id="124" name="tx124"/>
            <p:cNvSpPr/>
            <p:nvPr/>
          </p:nvSpPr>
          <p:spPr>
            <a:xfrm>
              <a:off x="725612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8018580"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8% of children who received DTP1 did not receive DTP3 (left), and 12%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Guinea-Bissau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41147"/>
              <a:ext cx="1578741" cy="742513"/>
            </a:xfrm>
            <a:custGeom>
              <a:avLst/>
              <a:pathLst>
                <a:path w="1578741" h="742513">
                  <a:moveTo>
                    <a:pt x="0" y="210378"/>
                  </a:moveTo>
                  <a:lnTo>
                    <a:pt x="65780" y="185628"/>
                  </a:lnTo>
                  <a:lnTo>
                    <a:pt x="131561" y="148502"/>
                  </a:lnTo>
                  <a:lnTo>
                    <a:pt x="197342" y="123752"/>
                  </a:lnTo>
                  <a:lnTo>
                    <a:pt x="263123" y="86626"/>
                  </a:lnTo>
                  <a:lnTo>
                    <a:pt x="328904" y="61876"/>
                  </a:lnTo>
                  <a:lnTo>
                    <a:pt x="394685" y="49500"/>
                  </a:lnTo>
                  <a:lnTo>
                    <a:pt x="460466" y="24750"/>
                  </a:lnTo>
                  <a:lnTo>
                    <a:pt x="526247" y="12375"/>
                  </a:lnTo>
                  <a:lnTo>
                    <a:pt x="592028" y="0"/>
                  </a:lnTo>
                  <a:lnTo>
                    <a:pt x="657808" y="12375"/>
                  </a:lnTo>
                  <a:lnTo>
                    <a:pt x="723589" y="24750"/>
                  </a:lnTo>
                  <a:lnTo>
                    <a:pt x="789370" y="0"/>
                  </a:lnTo>
                  <a:lnTo>
                    <a:pt x="855151" y="12375"/>
                  </a:lnTo>
                  <a:lnTo>
                    <a:pt x="920932" y="12375"/>
                  </a:lnTo>
                  <a:lnTo>
                    <a:pt x="986713" y="24750"/>
                  </a:lnTo>
                  <a:lnTo>
                    <a:pt x="1052494" y="37125"/>
                  </a:lnTo>
                  <a:lnTo>
                    <a:pt x="1118275" y="86626"/>
                  </a:lnTo>
                  <a:lnTo>
                    <a:pt x="1184056" y="61876"/>
                  </a:lnTo>
                  <a:lnTo>
                    <a:pt x="1249836" y="123752"/>
                  </a:lnTo>
                  <a:lnTo>
                    <a:pt x="1315617" y="334131"/>
                  </a:lnTo>
                  <a:lnTo>
                    <a:pt x="1381398" y="742513"/>
                  </a:lnTo>
                  <a:lnTo>
                    <a:pt x="1447179" y="173253"/>
                  </a:lnTo>
                  <a:lnTo>
                    <a:pt x="1512960" y="160877"/>
                  </a:lnTo>
                  <a:lnTo>
                    <a:pt x="1578741" y="284630"/>
                  </a:lnTo>
                </a:path>
              </a:pathLst>
            </a:custGeom>
            <a:ln w="27101" cap="flat">
              <a:solidFill>
                <a:srgbClr val="1CABE2">
                  <a:alpha val="100000"/>
                </a:srgbClr>
              </a:solidFill>
              <a:prstDash val="solid"/>
              <a:round/>
            </a:ln>
          </p:spPr>
          <p:txBody>
            <a:bodyPr/>
            <a:lstStyle/>
            <a:p/>
          </p:txBody>
        </p:sp>
        <p:sp>
          <p:nvSpPr>
            <p:cNvPr id="24" name="tx24"/>
            <p:cNvSpPr/>
            <p:nvPr/>
          </p:nvSpPr>
          <p:spPr>
            <a:xfrm>
              <a:off x="833163"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5" name="tx25"/>
            <p:cNvSpPr/>
            <p:nvPr/>
          </p:nvSpPr>
          <p:spPr>
            <a:xfrm>
              <a:off x="2596391"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6" name="tx26"/>
            <p:cNvSpPr/>
            <p:nvPr/>
          </p:nvSpPr>
          <p:spPr>
            <a:xfrm>
              <a:off x="2180669"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2443792"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59128"/>
              <a:ext cx="1578741" cy="247504"/>
            </a:xfrm>
            <a:custGeom>
              <a:avLst/>
              <a:pathLst>
                <a:path w="1578741" h="247504">
                  <a:moveTo>
                    <a:pt x="0" y="148502"/>
                  </a:moveTo>
                  <a:lnTo>
                    <a:pt x="65780" y="136127"/>
                  </a:lnTo>
                  <a:lnTo>
                    <a:pt x="131561" y="123752"/>
                  </a:lnTo>
                  <a:lnTo>
                    <a:pt x="197342" y="111377"/>
                  </a:lnTo>
                  <a:lnTo>
                    <a:pt x="263123" y="99001"/>
                  </a:lnTo>
                  <a:lnTo>
                    <a:pt x="328904" y="86626"/>
                  </a:lnTo>
                  <a:lnTo>
                    <a:pt x="394685" y="111377"/>
                  </a:lnTo>
                  <a:lnTo>
                    <a:pt x="460466" y="123752"/>
                  </a:lnTo>
                  <a:lnTo>
                    <a:pt x="526247" y="148502"/>
                  </a:lnTo>
                  <a:lnTo>
                    <a:pt x="592028" y="173253"/>
                  </a:lnTo>
                  <a:lnTo>
                    <a:pt x="657808" y="86626"/>
                  </a:lnTo>
                  <a:lnTo>
                    <a:pt x="723589" y="0"/>
                  </a:lnTo>
                  <a:lnTo>
                    <a:pt x="789370" y="24750"/>
                  </a:lnTo>
                  <a:lnTo>
                    <a:pt x="855151" y="24750"/>
                  </a:lnTo>
                  <a:lnTo>
                    <a:pt x="920932" y="24750"/>
                  </a:lnTo>
                  <a:lnTo>
                    <a:pt x="986713" y="37125"/>
                  </a:lnTo>
                  <a:lnTo>
                    <a:pt x="1052494" y="37125"/>
                  </a:lnTo>
                  <a:lnTo>
                    <a:pt x="1118275" y="210378"/>
                  </a:lnTo>
                  <a:lnTo>
                    <a:pt x="1184056" y="49500"/>
                  </a:lnTo>
                  <a:lnTo>
                    <a:pt x="1249836" y="49500"/>
                  </a:lnTo>
                  <a:lnTo>
                    <a:pt x="1315617" y="136127"/>
                  </a:lnTo>
                  <a:lnTo>
                    <a:pt x="1381398" y="247504"/>
                  </a:lnTo>
                  <a:lnTo>
                    <a:pt x="1447179" y="99001"/>
                  </a:lnTo>
                  <a:lnTo>
                    <a:pt x="1512960" y="136127"/>
                  </a:lnTo>
                  <a:lnTo>
                    <a:pt x="1578741" y="222754"/>
                  </a:lnTo>
                </a:path>
              </a:pathLst>
            </a:custGeom>
            <a:ln w="27101" cap="flat">
              <a:solidFill>
                <a:srgbClr val="1CABE2">
                  <a:alpha val="100000"/>
                </a:srgbClr>
              </a:solidFill>
              <a:prstDash val="solid"/>
              <a:round/>
            </a:ln>
          </p:spPr>
          <p:txBody>
            <a:bodyPr/>
            <a:lstStyle/>
            <a:p/>
          </p:txBody>
        </p:sp>
        <p:sp>
          <p:nvSpPr>
            <p:cNvPr id="48" name="tx48"/>
            <p:cNvSpPr/>
            <p:nvPr/>
          </p:nvSpPr>
          <p:spPr>
            <a:xfrm>
              <a:off x="833163"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49" name="tx49"/>
            <p:cNvSpPr/>
            <p:nvPr/>
          </p:nvSpPr>
          <p:spPr>
            <a:xfrm>
              <a:off x="2596391" y="31896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50" name="tx50"/>
            <p:cNvSpPr/>
            <p:nvPr/>
          </p:nvSpPr>
          <p:spPr>
            <a:xfrm>
              <a:off x="2180669"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1" name="tx51"/>
            <p:cNvSpPr/>
            <p:nvPr/>
          </p:nvSpPr>
          <p:spPr>
            <a:xfrm>
              <a:off x="2443792"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7587" y="4816232"/>
              <a:ext cx="526247" cy="297005"/>
            </a:xfrm>
            <a:custGeom>
              <a:avLst/>
              <a:pathLst>
                <a:path w="526247" h="297005">
                  <a:moveTo>
                    <a:pt x="0" y="297005"/>
                  </a:moveTo>
                  <a:lnTo>
                    <a:pt x="65780" y="37125"/>
                  </a:lnTo>
                  <a:lnTo>
                    <a:pt x="131561" y="0"/>
                  </a:lnTo>
                  <a:lnTo>
                    <a:pt x="197342" y="49500"/>
                  </a:lnTo>
                  <a:lnTo>
                    <a:pt x="263123" y="74251"/>
                  </a:lnTo>
                  <a:lnTo>
                    <a:pt x="328904" y="160877"/>
                  </a:lnTo>
                  <a:lnTo>
                    <a:pt x="394685" y="111377"/>
                  </a:lnTo>
                  <a:lnTo>
                    <a:pt x="460466" y="111377"/>
                  </a:lnTo>
                  <a:lnTo>
                    <a:pt x="526247" y="185628"/>
                  </a:lnTo>
                </a:path>
              </a:pathLst>
            </a:custGeom>
            <a:ln w="27101" cap="flat">
              <a:solidFill>
                <a:srgbClr val="1CABE2">
                  <a:alpha val="100000"/>
                </a:srgbClr>
              </a:solidFill>
              <a:prstDash val="solid"/>
              <a:round/>
            </a:ln>
          </p:spPr>
          <p:txBody>
            <a:bodyPr/>
            <a:lstStyle/>
            <a:p/>
          </p:txBody>
        </p:sp>
        <p:sp>
          <p:nvSpPr>
            <p:cNvPr id="72" name="tx72"/>
            <p:cNvSpPr/>
            <p:nvPr/>
          </p:nvSpPr>
          <p:spPr>
            <a:xfrm>
              <a:off x="1885657"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3" name="tx73"/>
            <p:cNvSpPr/>
            <p:nvPr/>
          </p:nvSpPr>
          <p:spPr>
            <a:xfrm>
              <a:off x="2596391"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4" name="tx74"/>
            <p:cNvSpPr/>
            <p:nvPr/>
          </p:nvSpPr>
          <p:spPr>
            <a:xfrm>
              <a:off x="2180669"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5" name="tx75"/>
            <p:cNvSpPr/>
            <p:nvPr/>
          </p:nvSpPr>
          <p:spPr>
            <a:xfrm>
              <a:off x="2443792"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41147"/>
              <a:ext cx="1578741" cy="259879"/>
            </a:xfrm>
            <a:custGeom>
              <a:avLst/>
              <a:pathLst>
                <a:path w="1578741" h="259879">
                  <a:moveTo>
                    <a:pt x="0" y="259879"/>
                  </a:moveTo>
                  <a:lnTo>
                    <a:pt x="65780" y="235129"/>
                  </a:lnTo>
                  <a:lnTo>
                    <a:pt x="131561" y="210378"/>
                  </a:lnTo>
                  <a:lnTo>
                    <a:pt x="197342" y="185628"/>
                  </a:lnTo>
                  <a:lnTo>
                    <a:pt x="263123" y="160877"/>
                  </a:lnTo>
                  <a:lnTo>
                    <a:pt x="328904" y="136127"/>
                  </a:lnTo>
                  <a:lnTo>
                    <a:pt x="394685" y="99001"/>
                  </a:lnTo>
                  <a:lnTo>
                    <a:pt x="460466" y="61876"/>
                  </a:lnTo>
                  <a:lnTo>
                    <a:pt x="526247" y="37125"/>
                  </a:lnTo>
                  <a:lnTo>
                    <a:pt x="592028" y="0"/>
                  </a:lnTo>
                  <a:lnTo>
                    <a:pt x="657808" y="12375"/>
                  </a:lnTo>
                  <a:lnTo>
                    <a:pt x="723589" y="24750"/>
                  </a:lnTo>
                  <a:lnTo>
                    <a:pt x="789370" y="0"/>
                  </a:lnTo>
                  <a:lnTo>
                    <a:pt x="855151" y="12375"/>
                  </a:lnTo>
                  <a:lnTo>
                    <a:pt x="920932" y="24750"/>
                  </a:lnTo>
                  <a:lnTo>
                    <a:pt x="986713" y="37125"/>
                  </a:lnTo>
                  <a:lnTo>
                    <a:pt x="1052494" y="49500"/>
                  </a:lnTo>
                  <a:lnTo>
                    <a:pt x="1118275" y="37125"/>
                  </a:lnTo>
                  <a:lnTo>
                    <a:pt x="1184056" y="24750"/>
                  </a:lnTo>
                  <a:lnTo>
                    <a:pt x="1249836" y="99001"/>
                  </a:lnTo>
                  <a:lnTo>
                    <a:pt x="1315617" y="86626"/>
                  </a:lnTo>
                  <a:lnTo>
                    <a:pt x="1381398" y="160877"/>
                  </a:lnTo>
                  <a:lnTo>
                    <a:pt x="1447179" y="160877"/>
                  </a:lnTo>
                  <a:lnTo>
                    <a:pt x="1512960" y="173253"/>
                  </a:lnTo>
                  <a:lnTo>
                    <a:pt x="1578741" y="247504"/>
                  </a:lnTo>
                </a:path>
              </a:pathLst>
            </a:custGeom>
            <a:ln w="27101" cap="flat">
              <a:solidFill>
                <a:srgbClr val="1CABE2">
                  <a:alpha val="100000"/>
                </a:srgbClr>
              </a:solidFill>
              <a:prstDash val="solid"/>
              <a:round/>
            </a:ln>
          </p:spPr>
          <p:txBody>
            <a:bodyPr/>
            <a:lstStyle/>
            <a:p/>
          </p:txBody>
        </p:sp>
        <p:sp>
          <p:nvSpPr>
            <p:cNvPr id="96" name="tx96"/>
            <p:cNvSpPr/>
            <p:nvPr/>
          </p:nvSpPr>
          <p:spPr>
            <a:xfrm>
              <a:off x="2928803"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7" name="tx97"/>
            <p:cNvSpPr/>
            <p:nvPr/>
          </p:nvSpPr>
          <p:spPr>
            <a:xfrm>
              <a:off x="4692031"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8" name="tx98"/>
            <p:cNvSpPr/>
            <p:nvPr/>
          </p:nvSpPr>
          <p:spPr>
            <a:xfrm>
              <a:off x="4276309"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99" name="tx99"/>
            <p:cNvSpPr/>
            <p:nvPr/>
          </p:nvSpPr>
          <p:spPr>
            <a:xfrm>
              <a:off x="4539433"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527913" y="3529387"/>
              <a:ext cx="131561" cy="544509"/>
            </a:xfrm>
            <a:custGeom>
              <a:avLst/>
              <a:pathLst>
                <a:path w="131561" h="544509">
                  <a:moveTo>
                    <a:pt x="0" y="544509"/>
                  </a:moveTo>
                  <a:lnTo>
                    <a:pt x="65780" y="111377"/>
                  </a:lnTo>
                  <a:lnTo>
                    <a:pt x="131561" y="0"/>
                  </a:lnTo>
                </a:path>
              </a:pathLst>
            </a:custGeom>
            <a:ln w="27101" cap="flat">
              <a:solidFill>
                <a:srgbClr val="1CABE2">
                  <a:alpha val="100000"/>
                </a:srgbClr>
              </a:solidFill>
              <a:prstDash val="solid"/>
              <a:round/>
            </a:ln>
          </p:spPr>
          <p:txBody>
            <a:bodyPr/>
            <a:lstStyle/>
            <a:p/>
          </p:txBody>
        </p:sp>
        <p:sp>
          <p:nvSpPr>
            <p:cNvPr id="120" name="tx120"/>
            <p:cNvSpPr/>
            <p:nvPr/>
          </p:nvSpPr>
          <p:spPr>
            <a:xfrm>
              <a:off x="4451948" y="398282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21" name="tx121"/>
            <p:cNvSpPr/>
            <p:nvPr/>
          </p:nvSpPr>
          <p:spPr>
            <a:xfrm>
              <a:off x="4692031"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22" name="tx122"/>
            <p:cNvSpPr/>
            <p:nvPr/>
          </p:nvSpPr>
          <p:spPr>
            <a:xfrm>
              <a:off x="4539433" y="34995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23" name="pl123"/>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4" name="pl124"/>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0" name="pl130"/>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606980" y="4878108"/>
              <a:ext cx="1052494" cy="532134"/>
            </a:xfrm>
            <a:custGeom>
              <a:avLst/>
              <a:pathLst>
                <a:path w="1052494" h="532134">
                  <a:moveTo>
                    <a:pt x="0" y="532134"/>
                  </a:moveTo>
                  <a:lnTo>
                    <a:pt x="65780" y="136127"/>
                  </a:lnTo>
                  <a:lnTo>
                    <a:pt x="131561" y="74251"/>
                  </a:lnTo>
                  <a:lnTo>
                    <a:pt x="197342" y="24750"/>
                  </a:lnTo>
                  <a:lnTo>
                    <a:pt x="263123" y="61876"/>
                  </a:lnTo>
                  <a:lnTo>
                    <a:pt x="328904" y="61876"/>
                  </a:lnTo>
                  <a:lnTo>
                    <a:pt x="394685" y="334131"/>
                  </a:lnTo>
                  <a:lnTo>
                    <a:pt x="460466" y="61876"/>
                  </a:lnTo>
                  <a:lnTo>
                    <a:pt x="526247" y="0"/>
                  </a:lnTo>
                  <a:lnTo>
                    <a:pt x="592028" y="99001"/>
                  </a:lnTo>
                  <a:lnTo>
                    <a:pt x="657808" y="0"/>
                  </a:lnTo>
                  <a:lnTo>
                    <a:pt x="723589" y="12375"/>
                  </a:lnTo>
                  <a:lnTo>
                    <a:pt x="789370" y="111377"/>
                  </a:lnTo>
                  <a:lnTo>
                    <a:pt x="855151" y="210378"/>
                  </a:lnTo>
                  <a:lnTo>
                    <a:pt x="920932" y="111377"/>
                  </a:lnTo>
                  <a:lnTo>
                    <a:pt x="986713" y="123752"/>
                  </a:lnTo>
                  <a:lnTo>
                    <a:pt x="1052494" y="185628"/>
                  </a:lnTo>
                </a:path>
              </a:pathLst>
            </a:custGeom>
            <a:ln w="27101" cap="flat">
              <a:solidFill>
                <a:srgbClr val="1CABE2">
                  <a:alpha val="100000"/>
                </a:srgbClr>
              </a:solidFill>
              <a:prstDash val="solid"/>
              <a:round/>
            </a:ln>
          </p:spPr>
          <p:txBody>
            <a:bodyPr/>
            <a:lstStyle/>
            <a:p/>
          </p:txBody>
        </p:sp>
        <p:sp>
          <p:nvSpPr>
            <p:cNvPr id="143" name="tx143"/>
            <p:cNvSpPr/>
            <p:nvPr/>
          </p:nvSpPr>
          <p:spPr>
            <a:xfrm>
              <a:off x="3455050"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44" name="tx144"/>
            <p:cNvSpPr/>
            <p:nvPr/>
          </p:nvSpPr>
          <p:spPr>
            <a:xfrm>
              <a:off x="4692031" y="49714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5" name="tx145"/>
            <p:cNvSpPr/>
            <p:nvPr/>
          </p:nvSpPr>
          <p:spPr>
            <a:xfrm>
              <a:off x="4276309"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6" name="tx146"/>
            <p:cNvSpPr/>
            <p:nvPr/>
          </p:nvSpPr>
          <p:spPr>
            <a:xfrm>
              <a:off x="4539433"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7" name="pl147"/>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176374" y="1227774"/>
              <a:ext cx="1578741" cy="470258"/>
            </a:xfrm>
            <a:custGeom>
              <a:avLst/>
              <a:pathLst>
                <a:path w="1578741" h="470258">
                  <a:moveTo>
                    <a:pt x="0" y="470258"/>
                  </a:moveTo>
                  <a:lnTo>
                    <a:pt x="65780" y="420757"/>
                  </a:lnTo>
                  <a:lnTo>
                    <a:pt x="131561" y="371256"/>
                  </a:lnTo>
                  <a:lnTo>
                    <a:pt x="197342" y="334131"/>
                  </a:lnTo>
                  <a:lnTo>
                    <a:pt x="263123" y="284630"/>
                  </a:lnTo>
                  <a:lnTo>
                    <a:pt x="328904" y="235129"/>
                  </a:lnTo>
                  <a:lnTo>
                    <a:pt x="394685" y="198003"/>
                  </a:lnTo>
                  <a:lnTo>
                    <a:pt x="460466" y="160877"/>
                  </a:lnTo>
                  <a:lnTo>
                    <a:pt x="526247" y="123752"/>
                  </a:lnTo>
                  <a:lnTo>
                    <a:pt x="592028" y="86626"/>
                  </a:lnTo>
                  <a:lnTo>
                    <a:pt x="657808" y="49500"/>
                  </a:lnTo>
                  <a:lnTo>
                    <a:pt x="723589" y="12375"/>
                  </a:lnTo>
                  <a:lnTo>
                    <a:pt x="789370" y="0"/>
                  </a:lnTo>
                  <a:lnTo>
                    <a:pt x="855151" y="0"/>
                  </a:lnTo>
                  <a:lnTo>
                    <a:pt x="920932" y="12375"/>
                  </a:lnTo>
                  <a:lnTo>
                    <a:pt x="986713" y="12375"/>
                  </a:lnTo>
                  <a:lnTo>
                    <a:pt x="1052494" y="24750"/>
                  </a:lnTo>
                  <a:lnTo>
                    <a:pt x="1118275" y="99001"/>
                  </a:lnTo>
                  <a:lnTo>
                    <a:pt x="1184056" y="61876"/>
                  </a:lnTo>
                  <a:lnTo>
                    <a:pt x="1249836" y="111377"/>
                  </a:lnTo>
                  <a:lnTo>
                    <a:pt x="1315617" y="160877"/>
                  </a:lnTo>
                  <a:lnTo>
                    <a:pt x="1381398" y="247504"/>
                  </a:lnTo>
                  <a:lnTo>
                    <a:pt x="1447179" y="160877"/>
                  </a:lnTo>
                  <a:lnTo>
                    <a:pt x="1512960" y="160877"/>
                  </a:lnTo>
                  <a:lnTo>
                    <a:pt x="1578741" y="235129"/>
                  </a:lnTo>
                </a:path>
              </a:pathLst>
            </a:custGeom>
            <a:ln w="27101" cap="flat">
              <a:solidFill>
                <a:srgbClr val="1CABE2">
                  <a:alpha val="100000"/>
                </a:srgbClr>
              </a:solidFill>
              <a:prstDash val="solid"/>
              <a:round/>
            </a:ln>
          </p:spPr>
          <p:txBody>
            <a:bodyPr/>
            <a:lstStyle/>
            <a:p/>
          </p:txBody>
        </p:sp>
        <p:sp>
          <p:nvSpPr>
            <p:cNvPr id="167" name="tx167"/>
            <p:cNvSpPr/>
            <p:nvPr/>
          </p:nvSpPr>
          <p:spPr>
            <a:xfrm>
              <a:off x="5024444" y="1605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68" name="tx168"/>
            <p:cNvSpPr/>
            <p:nvPr/>
          </p:nvSpPr>
          <p:spPr>
            <a:xfrm>
              <a:off x="6787671"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69" name="tx169"/>
            <p:cNvSpPr/>
            <p:nvPr/>
          </p:nvSpPr>
          <p:spPr>
            <a:xfrm>
              <a:off x="6371950"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70" name="tx170"/>
            <p:cNvSpPr/>
            <p:nvPr/>
          </p:nvSpPr>
          <p:spPr>
            <a:xfrm>
              <a:off x="6635073"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1" name="pl171"/>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163087" y="3059128"/>
              <a:ext cx="592028" cy="903391"/>
            </a:xfrm>
            <a:custGeom>
              <a:avLst/>
              <a:pathLst>
                <a:path w="592028" h="903391">
                  <a:moveTo>
                    <a:pt x="0" y="903391"/>
                  </a:moveTo>
                  <a:lnTo>
                    <a:pt x="65780" y="0"/>
                  </a:lnTo>
                  <a:lnTo>
                    <a:pt x="131561" y="49500"/>
                  </a:lnTo>
                  <a:lnTo>
                    <a:pt x="197342" y="12375"/>
                  </a:lnTo>
                  <a:lnTo>
                    <a:pt x="263123" y="61876"/>
                  </a:lnTo>
                  <a:lnTo>
                    <a:pt x="328904" y="111377"/>
                  </a:lnTo>
                  <a:lnTo>
                    <a:pt x="394685" y="198003"/>
                  </a:lnTo>
                  <a:lnTo>
                    <a:pt x="460466" y="111377"/>
                  </a:lnTo>
                  <a:lnTo>
                    <a:pt x="526247" y="111377"/>
                  </a:lnTo>
                  <a:lnTo>
                    <a:pt x="592028" y="111377"/>
                  </a:lnTo>
                </a:path>
              </a:pathLst>
            </a:custGeom>
            <a:ln w="27101" cap="flat">
              <a:solidFill>
                <a:srgbClr val="1CABE2">
                  <a:alpha val="100000"/>
                </a:srgbClr>
              </a:solidFill>
              <a:prstDash val="solid"/>
              <a:round/>
            </a:ln>
          </p:spPr>
          <p:txBody>
            <a:bodyPr/>
            <a:lstStyle/>
            <a:p/>
          </p:txBody>
        </p:sp>
        <p:sp>
          <p:nvSpPr>
            <p:cNvPr id="191" name="tx191"/>
            <p:cNvSpPr/>
            <p:nvPr/>
          </p:nvSpPr>
          <p:spPr>
            <a:xfrm>
              <a:off x="6011157" y="38702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92" name="tx192"/>
            <p:cNvSpPr/>
            <p:nvPr/>
          </p:nvSpPr>
          <p:spPr>
            <a:xfrm>
              <a:off x="6787671"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3" name="tx193"/>
            <p:cNvSpPr/>
            <p:nvPr/>
          </p:nvSpPr>
          <p:spPr>
            <a:xfrm>
              <a:off x="6371950"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94" name="tx194"/>
            <p:cNvSpPr/>
            <p:nvPr/>
          </p:nvSpPr>
          <p:spPr>
            <a:xfrm>
              <a:off x="663507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5" name="pl195"/>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324508" y="1227774"/>
              <a:ext cx="526247" cy="1039519"/>
            </a:xfrm>
            <a:custGeom>
              <a:avLst/>
              <a:pathLst>
                <a:path w="526247" h="1039519">
                  <a:moveTo>
                    <a:pt x="0" y="705387"/>
                  </a:moveTo>
                  <a:lnTo>
                    <a:pt x="65780" y="866265"/>
                  </a:lnTo>
                  <a:lnTo>
                    <a:pt x="131561" y="1039519"/>
                  </a:lnTo>
                  <a:lnTo>
                    <a:pt x="197342" y="123752"/>
                  </a:lnTo>
                  <a:lnTo>
                    <a:pt x="263123" y="0"/>
                  </a:lnTo>
                  <a:lnTo>
                    <a:pt x="328904" y="730138"/>
                  </a:lnTo>
                  <a:lnTo>
                    <a:pt x="394685" y="148502"/>
                  </a:lnTo>
                  <a:lnTo>
                    <a:pt x="460466" y="123752"/>
                  </a:lnTo>
                  <a:lnTo>
                    <a:pt x="526247" y="235129"/>
                  </a:lnTo>
                </a:path>
              </a:pathLst>
            </a:custGeom>
            <a:ln w="27101" cap="flat">
              <a:solidFill>
                <a:srgbClr val="1CABE2">
                  <a:alpha val="100000"/>
                </a:srgbClr>
              </a:solidFill>
              <a:prstDash val="solid"/>
              <a:round/>
            </a:ln>
          </p:spPr>
          <p:txBody>
            <a:bodyPr/>
            <a:lstStyle/>
            <a:p/>
          </p:txBody>
        </p:sp>
        <p:sp>
          <p:nvSpPr>
            <p:cNvPr id="215" name="tx215"/>
            <p:cNvSpPr/>
            <p:nvPr/>
          </p:nvSpPr>
          <p:spPr>
            <a:xfrm>
              <a:off x="8172578" y="184084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216" name="tx216"/>
            <p:cNvSpPr/>
            <p:nvPr/>
          </p:nvSpPr>
          <p:spPr>
            <a:xfrm>
              <a:off x="8883312" y="13706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7" name="tx217"/>
            <p:cNvSpPr/>
            <p:nvPr/>
          </p:nvSpPr>
          <p:spPr>
            <a:xfrm>
              <a:off x="84675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8" name="tx218"/>
            <p:cNvSpPr/>
            <p:nvPr/>
          </p:nvSpPr>
          <p:spPr>
            <a:xfrm>
              <a:off x="8730714"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19" name="pl219"/>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272014" y="3009627"/>
              <a:ext cx="1578741" cy="792014"/>
            </a:xfrm>
            <a:custGeom>
              <a:avLst/>
              <a:pathLst>
                <a:path w="1578741" h="792014">
                  <a:moveTo>
                    <a:pt x="0" y="433132"/>
                  </a:moveTo>
                  <a:lnTo>
                    <a:pt x="65780" y="383632"/>
                  </a:lnTo>
                  <a:lnTo>
                    <a:pt x="131561" y="334131"/>
                  </a:lnTo>
                  <a:lnTo>
                    <a:pt x="197342" y="272254"/>
                  </a:lnTo>
                  <a:lnTo>
                    <a:pt x="263123" y="222754"/>
                  </a:lnTo>
                  <a:lnTo>
                    <a:pt x="328904" y="173253"/>
                  </a:lnTo>
                  <a:lnTo>
                    <a:pt x="394685" y="160877"/>
                  </a:lnTo>
                  <a:lnTo>
                    <a:pt x="460466" y="136127"/>
                  </a:lnTo>
                  <a:lnTo>
                    <a:pt x="526247" y="123752"/>
                  </a:lnTo>
                  <a:lnTo>
                    <a:pt x="592028" y="111377"/>
                  </a:lnTo>
                  <a:lnTo>
                    <a:pt x="657808" y="61876"/>
                  </a:lnTo>
                  <a:lnTo>
                    <a:pt x="723589" y="24750"/>
                  </a:lnTo>
                  <a:lnTo>
                    <a:pt x="789370" y="0"/>
                  </a:lnTo>
                  <a:lnTo>
                    <a:pt x="855151" y="12375"/>
                  </a:lnTo>
                  <a:lnTo>
                    <a:pt x="920932" y="37125"/>
                  </a:lnTo>
                  <a:lnTo>
                    <a:pt x="986713" y="49500"/>
                  </a:lnTo>
                  <a:lnTo>
                    <a:pt x="1052494" y="74251"/>
                  </a:lnTo>
                  <a:lnTo>
                    <a:pt x="1118275" y="99001"/>
                  </a:lnTo>
                  <a:lnTo>
                    <a:pt x="1184056" y="61876"/>
                  </a:lnTo>
                  <a:lnTo>
                    <a:pt x="1249836" y="334131"/>
                  </a:lnTo>
                  <a:lnTo>
                    <a:pt x="1315617" y="297005"/>
                  </a:lnTo>
                  <a:lnTo>
                    <a:pt x="1381398" y="792014"/>
                  </a:lnTo>
                  <a:lnTo>
                    <a:pt x="1447179" y="445508"/>
                  </a:lnTo>
                  <a:lnTo>
                    <a:pt x="1512960" y="148502"/>
                  </a:lnTo>
                  <a:lnTo>
                    <a:pt x="1578741" y="235129"/>
                  </a:lnTo>
                </a:path>
              </a:pathLst>
            </a:custGeom>
            <a:ln w="27101" cap="flat">
              <a:solidFill>
                <a:srgbClr val="1CABE2">
                  <a:alpha val="100000"/>
                </a:srgbClr>
              </a:solidFill>
              <a:prstDash val="solid"/>
              <a:round/>
            </a:ln>
          </p:spPr>
          <p:txBody>
            <a:bodyPr/>
            <a:lstStyle/>
            <a:p/>
          </p:txBody>
        </p:sp>
        <p:sp>
          <p:nvSpPr>
            <p:cNvPr id="239" name="tx239"/>
            <p:cNvSpPr/>
            <p:nvPr/>
          </p:nvSpPr>
          <p:spPr>
            <a:xfrm>
              <a:off x="7120084"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40" name="tx240"/>
            <p:cNvSpPr/>
            <p:nvPr/>
          </p:nvSpPr>
          <p:spPr>
            <a:xfrm>
              <a:off x="8883312"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41" name="tx241"/>
            <p:cNvSpPr/>
            <p:nvPr/>
          </p:nvSpPr>
          <p:spPr>
            <a:xfrm>
              <a:off x="8467590" y="32026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42" name="tx242"/>
            <p:cNvSpPr/>
            <p:nvPr/>
          </p:nvSpPr>
          <p:spPr>
            <a:xfrm>
              <a:off x="8730714"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43" name="tx243"/>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0" name="tx300"/>
            <p:cNvSpPr/>
            <p:nvPr/>
          </p:nvSpPr>
          <p:spPr>
            <a:xfrm>
              <a:off x="2126898" y="398022"/>
              <a:ext cx="55820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Guinea-Bissau, 2000-2024</a:t>
              </a:r>
            </a:p>
          </p:txBody>
        </p:sp>
        <p:sp>
          <p:nvSpPr>
            <p:cNvPr id="301" name="tx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2" name="tx302"/>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(45%), followed by MCV1 and YFV (65%).
Compared to 2019, coverage of 8 vaccines decreased (BCG, DTP1, DTP3, IPV1, MCV1, PCV3, ROTAC and YFV) and one vaccine increased (POL3).
Compared to 2023, coverage of 8 vaccines decreased (BCG, DTP1, DTP3, IPV1, MCV1, POL3, ROTAC and YFV), one vaccine increased (MCV2), and one vaccine remained constant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00194"/>
              <a:ext cx="6480943" cy="1803085"/>
            </a:xfrm>
            <a:custGeom>
              <a:avLst/>
              <a:pathLst>
                <a:path w="6480943" h="1803085">
                  <a:moveTo>
                    <a:pt x="0" y="1803085"/>
                  </a:moveTo>
                  <a:lnTo>
                    <a:pt x="270039" y="1613286"/>
                  </a:lnTo>
                  <a:lnTo>
                    <a:pt x="540078" y="1423488"/>
                  </a:lnTo>
                  <a:lnTo>
                    <a:pt x="810117" y="1281139"/>
                  </a:lnTo>
                  <a:lnTo>
                    <a:pt x="1080157" y="1091341"/>
                  </a:lnTo>
                  <a:lnTo>
                    <a:pt x="1350196" y="901542"/>
                  </a:lnTo>
                  <a:lnTo>
                    <a:pt x="1620235" y="759193"/>
                  </a:lnTo>
                  <a:lnTo>
                    <a:pt x="1890275" y="616844"/>
                  </a:lnTo>
                  <a:lnTo>
                    <a:pt x="2160314" y="474496"/>
                  </a:lnTo>
                  <a:lnTo>
                    <a:pt x="2430353" y="332147"/>
                  </a:lnTo>
                  <a:lnTo>
                    <a:pt x="2700393" y="189798"/>
                  </a:lnTo>
                  <a:lnTo>
                    <a:pt x="2970432" y="47449"/>
                  </a:lnTo>
                  <a:lnTo>
                    <a:pt x="3240471" y="0"/>
                  </a:lnTo>
                  <a:lnTo>
                    <a:pt x="3510510" y="0"/>
                  </a:lnTo>
                  <a:lnTo>
                    <a:pt x="3780550" y="47449"/>
                  </a:lnTo>
                  <a:lnTo>
                    <a:pt x="4050589" y="47449"/>
                  </a:lnTo>
                  <a:lnTo>
                    <a:pt x="4320628" y="94899"/>
                  </a:lnTo>
                  <a:lnTo>
                    <a:pt x="4590668" y="379596"/>
                  </a:lnTo>
                  <a:lnTo>
                    <a:pt x="4860707" y="237248"/>
                  </a:lnTo>
                  <a:lnTo>
                    <a:pt x="5130746" y="427046"/>
                  </a:lnTo>
                  <a:lnTo>
                    <a:pt x="5400786" y="616844"/>
                  </a:lnTo>
                  <a:lnTo>
                    <a:pt x="5670825" y="948992"/>
                  </a:lnTo>
                  <a:lnTo>
                    <a:pt x="5940864" y="616844"/>
                  </a:lnTo>
                  <a:lnTo>
                    <a:pt x="6210904" y="616844"/>
                  </a:lnTo>
                  <a:lnTo>
                    <a:pt x="6480943" y="901542"/>
                  </a:lnTo>
                </a:path>
              </a:pathLst>
            </a:custGeom>
            <a:ln w="27101" cap="flat">
              <a:solidFill>
                <a:srgbClr val="1C86EE">
                  <a:alpha val="100000"/>
                </a:srgbClr>
              </a:solidFill>
              <a:prstDash val="solid"/>
              <a:round/>
            </a:ln>
          </p:spPr>
          <p:txBody>
            <a:bodyPr/>
            <a:lstStyle/>
            <a:p/>
          </p:txBody>
        </p:sp>
        <p:sp>
          <p:nvSpPr>
            <p:cNvPr id="38" name="pl38"/>
            <p:cNvSpPr/>
            <p:nvPr/>
          </p:nvSpPr>
          <p:spPr>
            <a:xfrm>
              <a:off x="3565609" y="1405295"/>
              <a:ext cx="4050589" cy="1043891"/>
            </a:xfrm>
            <a:custGeom>
              <a:avLst/>
              <a:pathLst>
                <a:path w="4050589" h="1043891">
                  <a:moveTo>
                    <a:pt x="0" y="427046"/>
                  </a:moveTo>
                  <a:lnTo>
                    <a:pt x="270039" y="332147"/>
                  </a:lnTo>
                  <a:lnTo>
                    <a:pt x="540078" y="0"/>
                  </a:lnTo>
                  <a:lnTo>
                    <a:pt x="810117" y="94899"/>
                  </a:lnTo>
                  <a:lnTo>
                    <a:pt x="1080157" y="94899"/>
                  </a:lnTo>
                  <a:lnTo>
                    <a:pt x="1350196" y="142348"/>
                  </a:lnTo>
                  <a:lnTo>
                    <a:pt x="1620235" y="142348"/>
                  </a:lnTo>
                  <a:lnTo>
                    <a:pt x="1890275" y="189798"/>
                  </a:lnTo>
                  <a:lnTo>
                    <a:pt x="2160314" y="474496"/>
                  </a:lnTo>
                  <a:lnTo>
                    <a:pt x="2430353" y="332147"/>
                  </a:lnTo>
                  <a:lnTo>
                    <a:pt x="2700393" y="521945"/>
                  </a:lnTo>
                  <a:lnTo>
                    <a:pt x="2970432" y="711744"/>
                  </a:lnTo>
                  <a:lnTo>
                    <a:pt x="3240471" y="1043891"/>
                  </a:lnTo>
                  <a:lnTo>
                    <a:pt x="3510510" y="711744"/>
                  </a:lnTo>
                  <a:lnTo>
                    <a:pt x="3780550" y="711744"/>
                  </a:lnTo>
                  <a:lnTo>
                    <a:pt x="4050589" y="996441"/>
                  </a:lnTo>
                </a:path>
              </a:pathLst>
            </a:custGeom>
            <a:ln w="27101" cap="flat">
              <a:solidFill>
                <a:srgbClr val="80BD41">
                  <a:alpha val="100000"/>
                </a:srgbClr>
              </a:solidFill>
              <a:prstDash val="solid"/>
              <a:round/>
            </a:ln>
          </p:spPr>
          <p:txBody>
            <a:bodyPr/>
            <a:lstStyle/>
            <a:p/>
          </p:txBody>
        </p:sp>
        <p:sp>
          <p:nvSpPr>
            <p:cNvPr id="39" name="pl39"/>
            <p:cNvSpPr/>
            <p:nvPr/>
          </p:nvSpPr>
          <p:spPr>
            <a:xfrm>
              <a:off x="3565609" y="1405295"/>
              <a:ext cx="4050589" cy="1043891"/>
            </a:xfrm>
            <a:custGeom>
              <a:avLst/>
              <a:pathLst>
                <a:path w="4050589" h="1043891">
                  <a:moveTo>
                    <a:pt x="0" y="427046"/>
                  </a:moveTo>
                  <a:lnTo>
                    <a:pt x="270039" y="142348"/>
                  </a:lnTo>
                  <a:lnTo>
                    <a:pt x="540078" y="0"/>
                  </a:lnTo>
                  <a:lnTo>
                    <a:pt x="810117" y="94899"/>
                  </a:lnTo>
                  <a:lnTo>
                    <a:pt x="1080157" y="94899"/>
                  </a:lnTo>
                  <a:lnTo>
                    <a:pt x="1350196" y="142348"/>
                  </a:lnTo>
                  <a:lnTo>
                    <a:pt x="1620235" y="142348"/>
                  </a:lnTo>
                  <a:lnTo>
                    <a:pt x="1890275" y="189798"/>
                  </a:lnTo>
                  <a:lnTo>
                    <a:pt x="2160314" y="474496"/>
                  </a:lnTo>
                  <a:lnTo>
                    <a:pt x="2430353" y="332147"/>
                  </a:lnTo>
                  <a:lnTo>
                    <a:pt x="2700393" y="521945"/>
                  </a:lnTo>
                  <a:lnTo>
                    <a:pt x="2970432" y="711744"/>
                  </a:lnTo>
                  <a:lnTo>
                    <a:pt x="3240471" y="1043891"/>
                  </a:lnTo>
                  <a:lnTo>
                    <a:pt x="3510510" y="711744"/>
                  </a:lnTo>
                  <a:lnTo>
                    <a:pt x="3780550" y="711744"/>
                  </a:lnTo>
                  <a:lnTo>
                    <a:pt x="4050589" y="996441"/>
                  </a:lnTo>
                </a:path>
              </a:pathLst>
            </a:custGeom>
            <a:ln w="27101" cap="flat">
              <a:solidFill>
                <a:srgbClr val="EE00EE">
                  <a:alpha val="100000"/>
                </a:srgbClr>
              </a:solidFill>
              <a:prstDash val="solid"/>
              <a:round/>
            </a:ln>
          </p:spPr>
          <p:txBody>
            <a:bodyPr/>
            <a:lstStyle/>
            <a:p/>
          </p:txBody>
        </p:sp>
        <p:sp>
          <p:nvSpPr>
            <p:cNvPr id="40" name="pl40"/>
            <p:cNvSpPr/>
            <p:nvPr/>
          </p:nvSpPr>
          <p:spPr>
            <a:xfrm>
              <a:off x="5455884" y="1500194"/>
              <a:ext cx="2160314" cy="3985767"/>
            </a:xfrm>
            <a:custGeom>
              <a:avLst/>
              <a:pathLst>
                <a:path w="2160314" h="3985767">
                  <a:moveTo>
                    <a:pt x="0" y="2704627"/>
                  </a:moveTo>
                  <a:lnTo>
                    <a:pt x="270039" y="3321472"/>
                  </a:lnTo>
                  <a:lnTo>
                    <a:pt x="540078" y="3985767"/>
                  </a:lnTo>
                  <a:lnTo>
                    <a:pt x="810117" y="474496"/>
                  </a:lnTo>
                  <a:lnTo>
                    <a:pt x="1080157" y="0"/>
                  </a:lnTo>
                  <a:lnTo>
                    <a:pt x="1350196" y="2799527"/>
                  </a:lnTo>
                  <a:lnTo>
                    <a:pt x="1620235" y="569395"/>
                  </a:lnTo>
                  <a:lnTo>
                    <a:pt x="1890275" y="474496"/>
                  </a:lnTo>
                  <a:lnTo>
                    <a:pt x="2160314" y="901542"/>
                  </a:lnTo>
                </a:path>
              </a:pathLst>
            </a:custGeom>
            <a:ln w="27101" cap="flat">
              <a:solidFill>
                <a:srgbClr val="6A3D9A">
                  <a:alpha val="100000"/>
                </a:srgbClr>
              </a:solidFill>
              <a:prstDash val="solid"/>
              <a:round/>
            </a:ln>
          </p:spPr>
          <p:txBody>
            <a:bodyPr/>
            <a:lstStyle/>
            <a:p/>
          </p:txBody>
        </p:sp>
        <p:sp>
          <p:nvSpPr>
            <p:cNvPr id="41" name="pl41"/>
            <p:cNvSpPr/>
            <p:nvPr/>
          </p:nvSpPr>
          <p:spPr>
            <a:xfrm>
              <a:off x="1135255" y="1689993"/>
              <a:ext cx="6480943" cy="948992"/>
            </a:xfrm>
            <a:custGeom>
              <a:avLst/>
              <a:pathLst>
                <a:path w="6480943" h="948992">
                  <a:moveTo>
                    <a:pt x="0" y="569395"/>
                  </a:moveTo>
                  <a:lnTo>
                    <a:pt x="270039" y="521945"/>
                  </a:lnTo>
                  <a:lnTo>
                    <a:pt x="540078" y="474496"/>
                  </a:lnTo>
                  <a:lnTo>
                    <a:pt x="810117" y="427046"/>
                  </a:lnTo>
                  <a:lnTo>
                    <a:pt x="1080157" y="379596"/>
                  </a:lnTo>
                  <a:lnTo>
                    <a:pt x="1350196" y="332147"/>
                  </a:lnTo>
                  <a:lnTo>
                    <a:pt x="1620235" y="427046"/>
                  </a:lnTo>
                  <a:lnTo>
                    <a:pt x="1890275" y="474496"/>
                  </a:lnTo>
                  <a:lnTo>
                    <a:pt x="2160314" y="569395"/>
                  </a:lnTo>
                  <a:lnTo>
                    <a:pt x="2430353" y="664294"/>
                  </a:lnTo>
                  <a:lnTo>
                    <a:pt x="2700393" y="332147"/>
                  </a:lnTo>
                  <a:lnTo>
                    <a:pt x="2970432" y="0"/>
                  </a:lnTo>
                  <a:lnTo>
                    <a:pt x="3240471" y="94899"/>
                  </a:lnTo>
                  <a:lnTo>
                    <a:pt x="3510510" y="94899"/>
                  </a:lnTo>
                  <a:lnTo>
                    <a:pt x="3780550" y="94899"/>
                  </a:lnTo>
                  <a:lnTo>
                    <a:pt x="4050589" y="142348"/>
                  </a:lnTo>
                  <a:lnTo>
                    <a:pt x="4320628" y="142348"/>
                  </a:lnTo>
                  <a:lnTo>
                    <a:pt x="4590668" y="806643"/>
                  </a:lnTo>
                  <a:lnTo>
                    <a:pt x="4860707" y="189798"/>
                  </a:lnTo>
                  <a:lnTo>
                    <a:pt x="5130746" y="189798"/>
                  </a:lnTo>
                  <a:lnTo>
                    <a:pt x="5400786" y="521945"/>
                  </a:lnTo>
                  <a:lnTo>
                    <a:pt x="5670825" y="948992"/>
                  </a:lnTo>
                  <a:lnTo>
                    <a:pt x="5940864" y="379596"/>
                  </a:lnTo>
                  <a:lnTo>
                    <a:pt x="6210904" y="521945"/>
                  </a:lnTo>
                  <a:lnTo>
                    <a:pt x="6480943" y="854093"/>
                  </a:lnTo>
                </a:path>
              </a:pathLst>
            </a:custGeom>
            <a:ln w="27101" cap="flat">
              <a:solidFill>
                <a:srgbClr val="E31A1C">
                  <a:alpha val="100000"/>
                </a:srgbClr>
              </a:solidFill>
              <a:prstDash val="solid"/>
              <a:round/>
            </a:ln>
          </p:spPr>
          <p:txBody>
            <a:bodyPr/>
            <a:lstStyle/>
            <a:p/>
          </p:txBody>
        </p:sp>
        <p:sp>
          <p:nvSpPr>
            <p:cNvPr id="42" name="pl42"/>
            <p:cNvSpPr/>
            <p:nvPr/>
          </p:nvSpPr>
          <p:spPr>
            <a:xfrm>
              <a:off x="7076120" y="3493078"/>
              <a:ext cx="540078" cy="2087782"/>
            </a:xfrm>
            <a:custGeom>
              <a:avLst/>
              <a:pathLst>
                <a:path w="540078" h="2087782">
                  <a:moveTo>
                    <a:pt x="0" y="2087782"/>
                  </a:moveTo>
                  <a:lnTo>
                    <a:pt x="270039" y="427046"/>
                  </a:lnTo>
                  <a:lnTo>
                    <a:pt x="540078" y="0"/>
                  </a:lnTo>
                </a:path>
              </a:pathLst>
            </a:custGeom>
            <a:ln w="27101" cap="flat">
              <a:solidFill>
                <a:srgbClr val="FF7F00">
                  <a:alpha val="100000"/>
                </a:srgbClr>
              </a:solidFill>
              <a:prstDash val="solid"/>
              <a:round/>
            </a:ln>
          </p:spPr>
          <p:txBody>
            <a:bodyPr/>
            <a:lstStyle/>
            <a:p/>
          </p:txBody>
        </p:sp>
        <p:sp>
          <p:nvSpPr>
            <p:cNvPr id="43" name="pl43"/>
            <p:cNvSpPr/>
            <p:nvPr/>
          </p:nvSpPr>
          <p:spPr>
            <a:xfrm>
              <a:off x="5185844" y="1689993"/>
              <a:ext cx="2430353" cy="3463821"/>
            </a:xfrm>
            <a:custGeom>
              <a:avLst/>
              <a:pathLst>
                <a:path w="2430353" h="3463821">
                  <a:moveTo>
                    <a:pt x="0" y="3463821"/>
                  </a:moveTo>
                  <a:lnTo>
                    <a:pt x="270039" y="0"/>
                  </a:lnTo>
                  <a:lnTo>
                    <a:pt x="540078" y="189798"/>
                  </a:lnTo>
                  <a:lnTo>
                    <a:pt x="810117" y="47449"/>
                  </a:lnTo>
                  <a:lnTo>
                    <a:pt x="1080157" y="237248"/>
                  </a:lnTo>
                  <a:lnTo>
                    <a:pt x="1350196" y="427046"/>
                  </a:lnTo>
                  <a:lnTo>
                    <a:pt x="1620235" y="759193"/>
                  </a:lnTo>
                  <a:lnTo>
                    <a:pt x="1890275" y="427046"/>
                  </a:lnTo>
                  <a:lnTo>
                    <a:pt x="2160314" y="427046"/>
                  </a:lnTo>
                  <a:lnTo>
                    <a:pt x="2430353" y="42704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00194"/>
              <a:ext cx="6480943" cy="3036775"/>
            </a:xfrm>
            <a:custGeom>
              <a:avLst/>
              <a:pathLst>
                <a:path w="6480943" h="3036775">
                  <a:moveTo>
                    <a:pt x="0" y="1660736"/>
                  </a:moveTo>
                  <a:lnTo>
                    <a:pt x="270039" y="1470937"/>
                  </a:lnTo>
                  <a:lnTo>
                    <a:pt x="540078" y="1281139"/>
                  </a:lnTo>
                  <a:lnTo>
                    <a:pt x="810117" y="1043891"/>
                  </a:lnTo>
                  <a:lnTo>
                    <a:pt x="1080157" y="854093"/>
                  </a:lnTo>
                  <a:lnTo>
                    <a:pt x="1350196" y="664294"/>
                  </a:lnTo>
                  <a:lnTo>
                    <a:pt x="1620235" y="616844"/>
                  </a:lnTo>
                  <a:lnTo>
                    <a:pt x="1890275" y="521945"/>
                  </a:lnTo>
                  <a:lnTo>
                    <a:pt x="2160314" y="474496"/>
                  </a:lnTo>
                  <a:lnTo>
                    <a:pt x="2430353" y="427046"/>
                  </a:lnTo>
                  <a:lnTo>
                    <a:pt x="2700393" y="237248"/>
                  </a:lnTo>
                  <a:lnTo>
                    <a:pt x="2970432" y="94899"/>
                  </a:lnTo>
                  <a:lnTo>
                    <a:pt x="3240471" y="0"/>
                  </a:lnTo>
                  <a:lnTo>
                    <a:pt x="3510510" y="47449"/>
                  </a:lnTo>
                  <a:lnTo>
                    <a:pt x="3780550" y="142348"/>
                  </a:lnTo>
                  <a:lnTo>
                    <a:pt x="4050589" y="189798"/>
                  </a:lnTo>
                  <a:lnTo>
                    <a:pt x="4320628" y="284697"/>
                  </a:lnTo>
                  <a:lnTo>
                    <a:pt x="4590668" y="379596"/>
                  </a:lnTo>
                  <a:lnTo>
                    <a:pt x="4860707" y="237248"/>
                  </a:lnTo>
                  <a:lnTo>
                    <a:pt x="5130746" y="1281139"/>
                  </a:lnTo>
                  <a:lnTo>
                    <a:pt x="5400786" y="1138790"/>
                  </a:lnTo>
                  <a:lnTo>
                    <a:pt x="5670825" y="3036775"/>
                  </a:lnTo>
                  <a:lnTo>
                    <a:pt x="5940864" y="1708186"/>
                  </a:lnTo>
                  <a:lnTo>
                    <a:pt x="6210904" y="569395"/>
                  </a:lnTo>
                  <a:lnTo>
                    <a:pt x="6480943" y="901542"/>
                  </a:lnTo>
                </a:path>
              </a:pathLst>
            </a:custGeom>
            <a:ln w="27101" cap="flat">
              <a:solidFill>
                <a:srgbClr val="008B00">
                  <a:alpha val="100000"/>
                </a:srgbClr>
              </a:solidFill>
              <a:prstDash val="solid"/>
              <a:round/>
            </a:ln>
          </p:spPr>
          <p:txBody>
            <a:bodyPr/>
            <a:lstStyle/>
            <a:p/>
          </p:txBody>
        </p:sp>
        <p:sp>
          <p:nvSpPr>
            <p:cNvPr id="45" name="pl45"/>
            <p:cNvSpPr/>
            <p:nvPr/>
          </p:nvSpPr>
          <p:spPr>
            <a:xfrm>
              <a:off x="5455884" y="1595093"/>
              <a:ext cx="2160314" cy="1138790"/>
            </a:xfrm>
            <a:custGeom>
              <a:avLst/>
              <a:pathLst>
                <a:path w="2160314" h="1138790">
                  <a:moveTo>
                    <a:pt x="0" y="1138790"/>
                  </a:moveTo>
                  <a:lnTo>
                    <a:pt x="270039" y="142348"/>
                  </a:lnTo>
                  <a:lnTo>
                    <a:pt x="540078" y="0"/>
                  </a:lnTo>
                  <a:lnTo>
                    <a:pt x="810117" y="189798"/>
                  </a:lnTo>
                  <a:lnTo>
                    <a:pt x="1080157" y="284697"/>
                  </a:lnTo>
                  <a:lnTo>
                    <a:pt x="1350196" y="616844"/>
                  </a:lnTo>
                  <a:lnTo>
                    <a:pt x="1620235" y="427046"/>
                  </a:lnTo>
                  <a:lnTo>
                    <a:pt x="1890275" y="427046"/>
                  </a:lnTo>
                  <a:lnTo>
                    <a:pt x="2160314" y="711744"/>
                  </a:lnTo>
                </a:path>
              </a:pathLst>
            </a:custGeom>
            <a:ln w="27101" cap="flat">
              <a:solidFill>
                <a:srgbClr val="9A32CD">
                  <a:alpha val="100000"/>
                </a:srgbClr>
              </a:solidFill>
              <a:prstDash val="solid"/>
              <a:round/>
            </a:ln>
          </p:spPr>
          <p:txBody>
            <a:bodyPr/>
            <a:lstStyle/>
            <a:p/>
          </p:txBody>
        </p:sp>
        <p:sp>
          <p:nvSpPr>
            <p:cNvPr id="46" name="pl46"/>
            <p:cNvSpPr/>
            <p:nvPr/>
          </p:nvSpPr>
          <p:spPr>
            <a:xfrm>
              <a:off x="7626249" y="1377099"/>
              <a:ext cx="774693" cy="730462"/>
            </a:xfrm>
            <a:custGeom>
              <a:avLst/>
              <a:pathLst>
                <a:path w="774693" h="730462">
                  <a:moveTo>
                    <a:pt x="774693" y="0"/>
                  </a:moveTo>
                  <a:lnTo>
                    <a:pt x="0" y="730462"/>
                  </a:lnTo>
                </a:path>
              </a:pathLst>
            </a:custGeom>
          </p:spPr>
          <p:txBody>
            <a:bodyPr/>
            <a:lstStyle/>
            <a:p/>
          </p:txBody>
        </p:sp>
        <p:sp>
          <p:nvSpPr>
            <p:cNvPr id="47" name="pl47"/>
            <p:cNvSpPr/>
            <p:nvPr/>
          </p:nvSpPr>
          <p:spPr>
            <a:xfrm>
              <a:off x="7626555" y="1642166"/>
              <a:ext cx="726218" cy="655324"/>
            </a:xfrm>
            <a:custGeom>
              <a:avLst/>
              <a:pathLst>
                <a:path w="726218" h="655324">
                  <a:moveTo>
                    <a:pt x="726218" y="0"/>
                  </a:moveTo>
                  <a:lnTo>
                    <a:pt x="0" y="655324"/>
                  </a:lnTo>
                </a:path>
              </a:pathLst>
            </a:custGeom>
          </p:spPr>
          <p:txBody>
            <a:bodyPr/>
            <a:lstStyle/>
            <a:p/>
          </p:txBody>
        </p:sp>
        <p:sp>
          <p:nvSpPr>
            <p:cNvPr id="48" name="pl48"/>
            <p:cNvSpPr/>
            <p:nvPr/>
          </p:nvSpPr>
          <p:spPr>
            <a:xfrm>
              <a:off x="7628308" y="2410213"/>
              <a:ext cx="754637" cy="528219"/>
            </a:xfrm>
            <a:custGeom>
              <a:avLst/>
              <a:pathLst>
                <a:path w="754637" h="528219">
                  <a:moveTo>
                    <a:pt x="754637" y="528219"/>
                  </a:moveTo>
                  <a:lnTo>
                    <a:pt x="0" y="0"/>
                  </a:lnTo>
                </a:path>
              </a:pathLst>
            </a:custGeom>
          </p:spPr>
          <p:txBody>
            <a:bodyPr/>
            <a:lstStyle/>
            <a:p/>
          </p:txBody>
        </p:sp>
        <p:sp>
          <p:nvSpPr>
            <p:cNvPr id="49" name="pl49"/>
            <p:cNvSpPr/>
            <p:nvPr/>
          </p:nvSpPr>
          <p:spPr>
            <a:xfrm>
              <a:off x="7631676" y="2407674"/>
              <a:ext cx="696907" cy="267324"/>
            </a:xfrm>
            <a:custGeom>
              <a:avLst/>
              <a:pathLst>
                <a:path w="696907" h="267324">
                  <a:moveTo>
                    <a:pt x="696907" y="267324"/>
                  </a:moveTo>
                  <a:lnTo>
                    <a:pt x="0" y="0"/>
                  </a:lnTo>
                </a:path>
              </a:pathLst>
            </a:custGeom>
          </p:spPr>
          <p:txBody>
            <a:bodyPr/>
            <a:lstStyle/>
            <a:p/>
          </p:txBody>
        </p:sp>
        <p:sp>
          <p:nvSpPr>
            <p:cNvPr id="50" name="pl50"/>
            <p:cNvSpPr/>
            <p:nvPr/>
          </p:nvSpPr>
          <p:spPr>
            <a:xfrm>
              <a:off x="7629265" y="1905626"/>
              <a:ext cx="807830" cy="488213"/>
            </a:xfrm>
            <a:custGeom>
              <a:avLst/>
              <a:pathLst>
                <a:path w="807830" h="488213">
                  <a:moveTo>
                    <a:pt x="807830" y="0"/>
                  </a:moveTo>
                  <a:lnTo>
                    <a:pt x="0" y="488213"/>
                  </a:lnTo>
                </a:path>
              </a:pathLst>
            </a:custGeom>
          </p:spPr>
          <p:txBody>
            <a:bodyPr/>
            <a:lstStyle/>
            <a:p/>
          </p:txBody>
        </p:sp>
        <p:sp>
          <p:nvSpPr>
            <p:cNvPr id="51" name="pl51"/>
            <p:cNvSpPr/>
            <p:nvPr/>
          </p:nvSpPr>
          <p:spPr>
            <a:xfrm>
              <a:off x="7634326" y="2402163"/>
              <a:ext cx="790700" cy="18577"/>
            </a:xfrm>
            <a:custGeom>
              <a:avLst/>
              <a:pathLst>
                <a:path w="790700" h="18577">
                  <a:moveTo>
                    <a:pt x="790700" y="18577"/>
                  </a:moveTo>
                  <a:lnTo>
                    <a:pt x="0" y="0"/>
                  </a:lnTo>
                </a:path>
              </a:pathLst>
            </a:custGeom>
          </p:spPr>
          <p:txBody>
            <a:bodyPr/>
            <a:lstStyle/>
            <a:p/>
          </p:txBody>
        </p:sp>
        <p:sp>
          <p:nvSpPr>
            <p:cNvPr id="52" name="pl52"/>
            <p:cNvSpPr/>
            <p:nvPr/>
          </p:nvSpPr>
          <p:spPr>
            <a:xfrm>
              <a:off x="7632388" y="2166206"/>
              <a:ext cx="726314" cy="230395"/>
            </a:xfrm>
            <a:custGeom>
              <a:avLst/>
              <a:pathLst>
                <a:path w="726314" h="230395">
                  <a:moveTo>
                    <a:pt x="726314" y="0"/>
                  </a:moveTo>
                  <a:lnTo>
                    <a:pt x="0" y="230395"/>
                  </a:lnTo>
                </a:path>
              </a:pathLst>
            </a:custGeom>
          </p:spPr>
          <p:txBody>
            <a:bodyPr/>
            <a:lstStyle/>
            <a:p/>
          </p:txBody>
        </p:sp>
        <p:sp>
          <p:nvSpPr>
            <p:cNvPr id="53" name="pl53"/>
            <p:cNvSpPr/>
            <p:nvPr/>
          </p:nvSpPr>
          <p:spPr>
            <a:xfrm>
              <a:off x="7626704" y="2553366"/>
              <a:ext cx="732156" cy="646739"/>
            </a:xfrm>
            <a:custGeom>
              <a:avLst/>
              <a:pathLst>
                <a:path w="732156" h="646739">
                  <a:moveTo>
                    <a:pt x="732156" y="646739"/>
                  </a:moveTo>
                  <a:lnTo>
                    <a:pt x="0" y="0"/>
                  </a:lnTo>
                </a:path>
              </a:pathLst>
            </a:custGeom>
          </p:spPr>
          <p:txBody>
            <a:bodyPr/>
            <a:lstStyle/>
            <a:p/>
          </p:txBody>
        </p:sp>
        <p:sp>
          <p:nvSpPr>
            <p:cNvPr id="54" name="pl54"/>
            <p:cNvSpPr/>
            <p:nvPr/>
          </p:nvSpPr>
          <p:spPr>
            <a:xfrm>
              <a:off x="7634312" y="3493698"/>
              <a:ext cx="724549" cy="24791"/>
            </a:xfrm>
            <a:custGeom>
              <a:avLst/>
              <a:pathLst>
                <a:path w="724549" h="24791">
                  <a:moveTo>
                    <a:pt x="724549" y="24791"/>
                  </a:moveTo>
                  <a:lnTo>
                    <a:pt x="0" y="0"/>
                  </a:lnTo>
                </a:path>
              </a:pathLst>
            </a:custGeom>
          </p:spPr>
          <p:txBody>
            <a:bodyPr/>
            <a:lstStyle/>
            <a:p/>
          </p:txBody>
        </p:sp>
        <p:sp>
          <p:nvSpPr>
            <p:cNvPr id="55" name="pg55"/>
            <p:cNvSpPr/>
            <p:nvPr/>
          </p:nvSpPr>
          <p:spPr>
            <a:xfrm>
              <a:off x="8332362" y="128603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6" name="tx56"/>
            <p:cNvSpPr/>
            <p:nvPr/>
          </p:nvSpPr>
          <p:spPr>
            <a:xfrm>
              <a:off x="8355222" y="132757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74%</a:t>
              </a:r>
            </a:p>
          </p:txBody>
        </p:sp>
        <p:sp>
          <p:nvSpPr>
            <p:cNvPr id="57" name="pg57"/>
            <p:cNvSpPr/>
            <p:nvPr/>
          </p:nvSpPr>
          <p:spPr>
            <a:xfrm>
              <a:off x="8284194" y="155058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8" name="tx58"/>
            <p:cNvSpPr/>
            <p:nvPr/>
          </p:nvSpPr>
          <p:spPr>
            <a:xfrm>
              <a:off x="8307054" y="159212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70%</a:t>
              </a:r>
            </a:p>
          </p:txBody>
        </p:sp>
        <p:sp>
          <p:nvSpPr>
            <p:cNvPr id="59" name="pg59"/>
            <p:cNvSpPr/>
            <p:nvPr/>
          </p:nvSpPr>
          <p:spPr>
            <a:xfrm>
              <a:off x="8314365" y="28610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290254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68%</a:t>
              </a:r>
            </a:p>
          </p:txBody>
        </p:sp>
        <p:sp>
          <p:nvSpPr>
            <p:cNvPr id="61" name="pg61"/>
            <p:cNvSpPr/>
            <p:nvPr/>
          </p:nvSpPr>
          <p:spPr>
            <a:xfrm>
              <a:off x="8260004" y="259681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61966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68%</a:t>
              </a:r>
            </a:p>
          </p:txBody>
        </p:sp>
        <p:sp>
          <p:nvSpPr>
            <p:cNvPr id="63" name="pg63"/>
            <p:cNvSpPr/>
            <p:nvPr/>
          </p:nvSpPr>
          <p:spPr>
            <a:xfrm>
              <a:off x="8368515" y="18145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8560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68%</a:t>
              </a:r>
            </a:p>
          </p:txBody>
        </p:sp>
        <p:sp>
          <p:nvSpPr>
            <p:cNvPr id="65" name="pg65"/>
            <p:cNvSpPr/>
            <p:nvPr/>
          </p:nvSpPr>
          <p:spPr>
            <a:xfrm>
              <a:off x="8356446" y="23362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3777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68%</a:t>
              </a:r>
            </a:p>
          </p:txBody>
        </p:sp>
        <p:sp>
          <p:nvSpPr>
            <p:cNvPr id="67" name="pg67"/>
            <p:cNvSpPr/>
            <p:nvPr/>
          </p:nvSpPr>
          <p:spPr>
            <a:xfrm>
              <a:off x="8290122" y="207636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211790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68%</a:t>
              </a:r>
            </a:p>
          </p:txBody>
        </p:sp>
        <p:sp>
          <p:nvSpPr>
            <p:cNvPr id="69" name="pg69"/>
            <p:cNvSpPr/>
            <p:nvPr/>
          </p:nvSpPr>
          <p:spPr>
            <a:xfrm>
              <a:off x="8290281" y="31226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1641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65%</a:t>
              </a:r>
            </a:p>
          </p:txBody>
        </p:sp>
        <p:sp>
          <p:nvSpPr>
            <p:cNvPr id="71" name="pg71"/>
            <p:cNvSpPr/>
            <p:nvPr/>
          </p:nvSpPr>
          <p:spPr>
            <a:xfrm>
              <a:off x="8290281" y="34340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34755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45%</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221509" y="401416"/>
              <a:ext cx="33885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Guinea-Bissau,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(45%), followed by MCV1 and YFV (65%).
Coverage of 7 vaccines decreased (DTP3, HepB3, Hib3, IPV1, MCV1, PcV3 and RotaC) and 1 vaccine increased (Polio3) compared to respective coverage in 2019.
Coverage of 7 vaccines decreased (DTP3, HepB3, Hib3, IPV1, MCV1, Polio3 and RotaC), 1 vaccine increased (MCV2), and 1 vaccine was the same (PcV3)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11507" y="907931"/>
              <a:ext cx="3635847" cy="0"/>
            </a:xfrm>
            <a:custGeom>
              <a:avLst/>
              <a:pathLst>
                <a:path w="3635847" h="0">
                  <a:moveTo>
                    <a:pt x="0" y="0"/>
                  </a:moveTo>
                  <a:lnTo>
                    <a:pt x="2399659" y="0"/>
                  </a:lnTo>
                  <a:lnTo>
                    <a:pt x="2690527" y="0"/>
                  </a:lnTo>
                  <a:lnTo>
                    <a:pt x="3344979" y="0"/>
                  </a:lnTo>
                  <a:lnTo>
                    <a:pt x="3417696" y="0"/>
                  </a:lnTo>
                  <a:lnTo>
                    <a:pt x="3635847" y="0"/>
                  </a:lnTo>
                </a:path>
              </a:pathLst>
            </a:custGeom>
            <a:ln w="116535" cap="flat">
              <a:solidFill>
                <a:srgbClr val="E8E8E8">
                  <a:alpha val="100000"/>
                </a:srgbClr>
              </a:solidFill>
              <a:prstDash val="solid"/>
              <a:round/>
            </a:ln>
          </p:spPr>
          <p:txBody>
            <a:bodyPr/>
            <a:lstStyle/>
            <a:p/>
          </p:txBody>
        </p:sp>
        <p:sp>
          <p:nvSpPr>
            <p:cNvPr id="21" name="pl21"/>
            <p:cNvSpPr/>
            <p:nvPr/>
          </p:nvSpPr>
          <p:spPr>
            <a:xfrm>
              <a:off x="6820185" y="1320786"/>
              <a:ext cx="945320" cy="0"/>
            </a:xfrm>
            <a:custGeom>
              <a:avLst/>
              <a:pathLst>
                <a:path w="945320" h="0">
                  <a:moveTo>
                    <a:pt x="0" y="0"/>
                  </a:moveTo>
                  <a:lnTo>
                    <a:pt x="436301" y="0"/>
                  </a:lnTo>
                  <a:lnTo>
                    <a:pt x="509018" y="0"/>
                  </a:lnTo>
                  <a:lnTo>
                    <a:pt x="509018" y="0"/>
                  </a:lnTo>
                  <a:lnTo>
                    <a:pt x="872603" y="0"/>
                  </a:lnTo>
                  <a:lnTo>
                    <a:pt x="945320" y="0"/>
                  </a:lnTo>
                </a:path>
              </a:pathLst>
            </a:custGeom>
            <a:ln w="116535" cap="flat">
              <a:solidFill>
                <a:srgbClr val="E8E8E8">
                  <a:alpha val="100000"/>
                </a:srgbClr>
              </a:solidFill>
              <a:prstDash val="solid"/>
              <a:round/>
            </a:ln>
          </p:spPr>
          <p:txBody>
            <a:bodyPr/>
            <a:lstStyle/>
            <a:p/>
          </p:txBody>
        </p:sp>
        <p:sp>
          <p:nvSpPr>
            <p:cNvPr id="22" name="pl22"/>
            <p:cNvSpPr/>
            <p:nvPr/>
          </p:nvSpPr>
          <p:spPr>
            <a:xfrm>
              <a:off x="6311166" y="1733641"/>
              <a:ext cx="799886" cy="0"/>
            </a:xfrm>
            <a:custGeom>
              <a:avLst/>
              <a:pathLst>
                <a:path w="799886" h="0">
                  <a:moveTo>
                    <a:pt x="0" y="0"/>
                  </a:moveTo>
                  <a:lnTo>
                    <a:pt x="72716" y="0"/>
                  </a:lnTo>
                  <a:lnTo>
                    <a:pt x="509018" y="0"/>
                  </a:lnTo>
                  <a:lnTo>
                    <a:pt x="509018" y="0"/>
                  </a:lnTo>
                  <a:lnTo>
                    <a:pt x="509018" y="0"/>
                  </a:lnTo>
                  <a:lnTo>
                    <a:pt x="799886" y="0"/>
                  </a:lnTo>
                </a:path>
              </a:pathLst>
            </a:custGeom>
            <a:ln w="116535" cap="flat">
              <a:solidFill>
                <a:srgbClr val="E8E8E8">
                  <a:alpha val="100000"/>
                </a:srgbClr>
              </a:solidFill>
              <a:prstDash val="solid"/>
              <a:round/>
            </a:ln>
          </p:spPr>
          <p:txBody>
            <a:bodyPr/>
            <a:lstStyle/>
            <a:p/>
          </p:txBody>
        </p:sp>
        <p:sp>
          <p:nvSpPr>
            <p:cNvPr id="23" name="pl23"/>
            <p:cNvSpPr/>
            <p:nvPr/>
          </p:nvSpPr>
          <p:spPr>
            <a:xfrm>
              <a:off x="6311166" y="2146496"/>
              <a:ext cx="799886" cy="0"/>
            </a:xfrm>
            <a:custGeom>
              <a:avLst/>
              <a:pathLst>
                <a:path w="799886" h="0">
                  <a:moveTo>
                    <a:pt x="0" y="0"/>
                  </a:moveTo>
                  <a:lnTo>
                    <a:pt x="72716" y="0"/>
                  </a:lnTo>
                  <a:lnTo>
                    <a:pt x="509018" y="0"/>
                  </a:lnTo>
                  <a:lnTo>
                    <a:pt x="509018" y="0"/>
                  </a:lnTo>
                  <a:lnTo>
                    <a:pt x="509018" y="0"/>
                  </a:lnTo>
                  <a:lnTo>
                    <a:pt x="799886" y="0"/>
                  </a:lnTo>
                </a:path>
              </a:pathLst>
            </a:custGeom>
            <a:ln w="116535" cap="flat">
              <a:solidFill>
                <a:srgbClr val="E8E8E8">
                  <a:alpha val="100000"/>
                </a:srgbClr>
              </a:solidFill>
              <a:prstDash val="solid"/>
              <a:round/>
            </a:ln>
          </p:spPr>
          <p:txBody>
            <a:bodyPr/>
            <a:lstStyle/>
            <a:p/>
          </p:txBody>
        </p:sp>
        <p:sp>
          <p:nvSpPr>
            <p:cNvPr id="24" name="pl24"/>
            <p:cNvSpPr/>
            <p:nvPr/>
          </p:nvSpPr>
          <p:spPr>
            <a:xfrm>
              <a:off x="6311166" y="2559351"/>
              <a:ext cx="799886" cy="0"/>
            </a:xfrm>
            <a:custGeom>
              <a:avLst/>
              <a:pathLst>
                <a:path w="799886" h="0">
                  <a:moveTo>
                    <a:pt x="0" y="0"/>
                  </a:moveTo>
                  <a:lnTo>
                    <a:pt x="72716" y="0"/>
                  </a:lnTo>
                  <a:lnTo>
                    <a:pt x="509018" y="0"/>
                  </a:lnTo>
                  <a:lnTo>
                    <a:pt x="509018" y="0"/>
                  </a:lnTo>
                  <a:lnTo>
                    <a:pt x="509018" y="0"/>
                  </a:lnTo>
                  <a:lnTo>
                    <a:pt x="799886" y="0"/>
                  </a:lnTo>
                </a:path>
              </a:pathLst>
            </a:custGeom>
            <a:ln w="116535" cap="flat">
              <a:solidFill>
                <a:srgbClr val="E8E8E8">
                  <a:alpha val="100000"/>
                </a:srgbClr>
              </a:solidFill>
              <a:prstDash val="solid"/>
              <a:round/>
            </a:ln>
          </p:spPr>
          <p:txBody>
            <a:bodyPr/>
            <a:lstStyle/>
            <a:p/>
          </p:txBody>
        </p:sp>
        <p:sp>
          <p:nvSpPr>
            <p:cNvPr id="25" name="pl25"/>
            <p:cNvSpPr/>
            <p:nvPr/>
          </p:nvSpPr>
          <p:spPr>
            <a:xfrm>
              <a:off x="3475205" y="2972206"/>
              <a:ext cx="4290300" cy="0"/>
            </a:xfrm>
            <a:custGeom>
              <a:avLst/>
              <a:pathLst>
                <a:path w="4290300" h="0">
                  <a:moveTo>
                    <a:pt x="0" y="0"/>
                  </a:moveTo>
                  <a:lnTo>
                    <a:pt x="2908678" y="0"/>
                  </a:lnTo>
                  <a:lnTo>
                    <a:pt x="3417696" y="0"/>
                  </a:lnTo>
                  <a:lnTo>
                    <a:pt x="3563130" y="0"/>
                  </a:lnTo>
                  <a:lnTo>
                    <a:pt x="3563130" y="0"/>
                  </a:lnTo>
                  <a:lnTo>
                    <a:pt x="4290300" y="0"/>
                  </a:lnTo>
                </a:path>
              </a:pathLst>
            </a:custGeom>
            <a:ln w="116535" cap="flat">
              <a:solidFill>
                <a:srgbClr val="E8E8E8">
                  <a:alpha val="100000"/>
                </a:srgbClr>
              </a:solidFill>
              <a:prstDash val="solid"/>
              <a:round/>
            </a:ln>
          </p:spPr>
          <p:txBody>
            <a:bodyPr/>
            <a:lstStyle/>
            <a:p/>
          </p:txBody>
        </p:sp>
        <p:sp>
          <p:nvSpPr>
            <p:cNvPr id="26" name="pl26"/>
            <p:cNvSpPr/>
            <p:nvPr/>
          </p:nvSpPr>
          <p:spPr>
            <a:xfrm>
              <a:off x="6020298" y="3385062"/>
              <a:ext cx="1163471" cy="0"/>
            </a:xfrm>
            <a:custGeom>
              <a:avLst/>
              <a:pathLst>
                <a:path w="1163471" h="0">
                  <a:moveTo>
                    <a:pt x="0" y="0"/>
                  </a:moveTo>
                  <a:lnTo>
                    <a:pt x="145433" y="0"/>
                  </a:lnTo>
                  <a:lnTo>
                    <a:pt x="654452" y="0"/>
                  </a:lnTo>
                  <a:lnTo>
                    <a:pt x="654452" y="0"/>
                  </a:lnTo>
                  <a:lnTo>
                    <a:pt x="872603" y="0"/>
                  </a:lnTo>
                  <a:lnTo>
                    <a:pt x="1163471" y="0"/>
                  </a:lnTo>
                </a:path>
              </a:pathLst>
            </a:custGeom>
            <a:ln w="116535" cap="flat">
              <a:solidFill>
                <a:srgbClr val="E8E8E8">
                  <a:alpha val="100000"/>
                </a:srgbClr>
              </a:solidFill>
              <a:prstDash val="solid"/>
              <a:round/>
            </a:ln>
          </p:spPr>
          <p:txBody>
            <a:bodyPr/>
            <a:lstStyle/>
            <a:p/>
          </p:txBody>
        </p:sp>
        <p:sp>
          <p:nvSpPr>
            <p:cNvPr id="27" name="pl27"/>
            <p:cNvSpPr/>
            <p:nvPr/>
          </p:nvSpPr>
          <p:spPr>
            <a:xfrm>
              <a:off x="6311166" y="3797917"/>
              <a:ext cx="799886" cy="0"/>
            </a:xfrm>
            <a:custGeom>
              <a:avLst/>
              <a:pathLst>
                <a:path w="799886" h="0">
                  <a:moveTo>
                    <a:pt x="0" y="0"/>
                  </a:moveTo>
                  <a:lnTo>
                    <a:pt x="509018" y="0"/>
                  </a:lnTo>
                  <a:lnTo>
                    <a:pt x="509018" y="0"/>
                  </a:lnTo>
                  <a:lnTo>
                    <a:pt x="509018" y="0"/>
                  </a:lnTo>
                  <a:lnTo>
                    <a:pt x="509018" y="0"/>
                  </a:lnTo>
                  <a:lnTo>
                    <a:pt x="799886" y="0"/>
                  </a:lnTo>
                </a:path>
              </a:pathLst>
            </a:custGeom>
            <a:ln w="116535" cap="flat">
              <a:solidFill>
                <a:srgbClr val="E8E8E8">
                  <a:alpha val="100000"/>
                </a:srgbClr>
              </a:solidFill>
              <a:prstDash val="solid"/>
              <a:round/>
            </a:ln>
          </p:spPr>
          <p:txBody>
            <a:bodyPr/>
            <a:lstStyle/>
            <a:p/>
          </p:txBody>
        </p:sp>
        <p:sp>
          <p:nvSpPr>
            <p:cNvPr id="28" name="pl28"/>
            <p:cNvSpPr/>
            <p:nvPr/>
          </p:nvSpPr>
          <p:spPr>
            <a:xfrm>
              <a:off x="3111620" y="4210772"/>
              <a:ext cx="3781281" cy="0"/>
            </a:xfrm>
            <a:custGeom>
              <a:avLst/>
              <a:pathLst>
                <a:path w="3781281" h="0">
                  <a:moveTo>
                    <a:pt x="0" y="0"/>
                  </a:moveTo>
                  <a:lnTo>
                    <a:pt x="2036074" y="0"/>
                  </a:lnTo>
                  <a:lnTo>
                    <a:pt x="2690527" y="0"/>
                  </a:lnTo>
                  <a:lnTo>
                    <a:pt x="2908678" y="0"/>
                  </a:lnTo>
                  <a:lnTo>
                    <a:pt x="3272262" y="0"/>
                  </a:lnTo>
                  <a:lnTo>
                    <a:pt x="3781281" y="0"/>
                  </a:lnTo>
                </a:path>
              </a:pathLst>
            </a:custGeom>
            <a:ln w="116535" cap="flat">
              <a:solidFill>
                <a:srgbClr val="E8E8E8">
                  <a:alpha val="100000"/>
                </a:srgbClr>
              </a:solidFill>
              <a:prstDash val="solid"/>
              <a:round/>
            </a:ln>
          </p:spPr>
          <p:txBody>
            <a:bodyPr/>
            <a:lstStyle/>
            <a:p/>
          </p:txBody>
        </p:sp>
        <p:sp>
          <p:nvSpPr>
            <p:cNvPr id="29" name="pl29"/>
            <p:cNvSpPr/>
            <p:nvPr/>
          </p:nvSpPr>
          <p:spPr>
            <a:xfrm>
              <a:off x="6529317" y="4623627"/>
              <a:ext cx="799886" cy="0"/>
            </a:xfrm>
            <a:custGeom>
              <a:avLst/>
              <a:pathLst>
                <a:path w="799886" h="0">
                  <a:moveTo>
                    <a:pt x="0" y="0"/>
                  </a:moveTo>
                  <a:lnTo>
                    <a:pt x="145433" y="0"/>
                  </a:lnTo>
                  <a:lnTo>
                    <a:pt x="436301" y="0"/>
                  </a:lnTo>
                  <a:lnTo>
                    <a:pt x="436301" y="0"/>
                  </a:lnTo>
                  <a:lnTo>
                    <a:pt x="654452" y="0"/>
                  </a:lnTo>
                  <a:lnTo>
                    <a:pt x="799886" y="0"/>
                  </a:lnTo>
                </a:path>
              </a:pathLst>
            </a:custGeom>
            <a:ln w="116535" cap="flat">
              <a:solidFill>
                <a:srgbClr val="E8E8E8">
                  <a:alpha val="100000"/>
                </a:srgbClr>
              </a:solidFill>
              <a:prstDash val="solid"/>
              <a:round/>
            </a:ln>
          </p:spPr>
          <p:txBody>
            <a:bodyPr/>
            <a:lstStyle/>
            <a:p/>
          </p:txBody>
        </p:sp>
        <p:sp>
          <p:nvSpPr>
            <p:cNvPr id="30" name="pl30"/>
            <p:cNvSpPr/>
            <p:nvPr/>
          </p:nvSpPr>
          <p:spPr>
            <a:xfrm>
              <a:off x="6020298" y="5036482"/>
              <a:ext cx="1163471" cy="0"/>
            </a:xfrm>
            <a:custGeom>
              <a:avLst/>
              <a:pathLst>
                <a:path w="1163471" h="0">
                  <a:moveTo>
                    <a:pt x="0" y="0"/>
                  </a:moveTo>
                  <a:lnTo>
                    <a:pt x="145433" y="0"/>
                  </a:lnTo>
                  <a:lnTo>
                    <a:pt x="509018" y="0"/>
                  </a:lnTo>
                  <a:lnTo>
                    <a:pt x="581735" y="0"/>
                  </a:lnTo>
                  <a:lnTo>
                    <a:pt x="581735" y="0"/>
                  </a:lnTo>
                  <a:lnTo>
                    <a:pt x="1163471" y="0"/>
                  </a:lnTo>
                </a:path>
              </a:pathLst>
            </a:custGeom>
            <a:ln w="116535" cap="flat">
              <a:solidFill>
                <a:srgbClr val="E8E8E8">
                  <a:alpha val="100000"/>
                </a:srgbClr>
              </a:solidFill>
              <a:prstDash val="solid"/>
              <a:round/>
            </a:ln>
          </p:spPr>
          <p:txBody>
            <a:bodyPr/>
            <a:lstStyle/>
            <a:p/>
          </p:txBody>
        </p:sp>
        <p:sp>
          <p:nvSpPr>
            <p:cNvPr id="31" name="pt31"/>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3066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390700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25198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2470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59753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8828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6100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2519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1568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0655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156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066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8156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156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7938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0655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156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066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8156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156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7938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0655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156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066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8156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156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7938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338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6100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47070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884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338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793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7927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702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1579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884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7025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161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06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156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0666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156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8156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8156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976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1579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107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14319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8840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7938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2470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7927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7025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6111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6111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5248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7927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9753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01579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59753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5248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161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458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26643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653926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630021"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19371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675741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04828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75741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32111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048285"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75741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632111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04828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75741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32111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97556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97556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32111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12100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61198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10296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704828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75741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75741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573938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83013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32111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266436"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90285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46654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12100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46654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10296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9182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1" name="tx131"/>
            <p:cNvSpPr/>
            <p:nvPr/>
          </p:nvSpPr>
          <p:spPr>
            <a:xfrm>
              <a:off x="544944" y="4543133"/>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2" name="tx132"/>
            <p:cNvSpPr/>
            <p:nvPr/>
          </p:nvSpPr>
          <p:spPr>
            <a:xfrm>
              <a:off x="55397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3" name="tx133"/>
            <p:cNvSpPr/>
            <p:nvPr/>
          </p:nvSpPr>
          <p:spPr>
            <a:xfrm>
              <a:off x="61830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75546" y="398022"/>
              <a:ext cx="37274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Guinea-Bissau,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(86%) and 2023 (80%). DTP1 coverage declined in 2024 (74%) compared to 2023, and was lower than in 2019. In 2019-2024, DTP1 coverage was at it's lowest level in 2024 (74%).
In 2023, 9 vaccines had lower coverage than in 2019.
In 2024, 10 vaccines had lower coverage than in 2019.
In 2024, 10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42463"/>
              <a:ext cx="6444618" cy="1480298"/>
            </a:xfrm>
            <a:custGeom>
              <a:avLst/>
              <a:pathLst>
                <a:path w="6444618" h="1480298">
                  <a:moveTo>
                    <a:pt x="0" y="1480298"/>
                  </a:moveTo>
                  <a:lnTo>
                    <a:pt x="268525" y="1324478"/>
                  </a:lnTo>
                  <a:lnTo>
                    <a:pt x="537051" y="1168657"/>
                  </a:lnTo>
                  <a:lnTo>
                    <a:pt x="805577" y="1051791"/>
                  </a:lnTo>
                  <a:lnTo>
                    <a:pt x="1074103" y="895970"/>
                  </a:lnTo>
                  <a:lnTo>
                    <a:pt x="1342628" y="740149"/>
                  </a:lnTo>
                  <a:lnTo>
                    <a:pt x="1611154" y="623283"/>
                  </a:lnTo>
                  <a:lnTo>
                    <a:pt x="1879680" y="506418"/>
                  </a:lnTo>
                  <a:lnTo>
                    <a:pt x="2148206" y="389552"/>
                  </a:lnTo>
                  <a:lnTo>
                    <a:pt x="2416732" y="272686"/>
                  </a:lnTo>
                  <a:lnTo>
                    <a:pt x="2685257" y="155820"/>
                  </a:lnTo>
                  <a:lnTo>
                    <a:pt x="2953783" y="38955"/>
                  </a:lnTo>
                  <a:lnTo>
                    <a:pt x="3222309" y="0"/>
                  </a:lnTo>
                  <a:lnTo>
                    <a:pt x="3490835" y="0"/>
                  </a:lnTo>
                  <a:lnTo>
                    <a:pt x="3759360" y="38955"/>
                  </a:lnTo>
                  <a:lnTo>
                    <a:pt x="4027886" y="38955"/>
                  </a:lnTo>
                  <a:lnTo>
                    <a:pt x="4296412" y="77910"/>
                  </a:lnTo>
                  <a:lnTo>
                    <a:pt x="4564938" y="311641"/>
                  </a:lnTo>
                  <a:lnTo>
                    <a:pt x="4833464" y="194776"/>
                  </a:lnTo>
                  <a:lnTo>
                    <a:pt x="5101989" y="350597"/>
                  </a:lnTo>
                  <a:lnTo>
                    <a:pt x="5370515" y="506418"/>
                  </a:lnTo>
                  <a:lnTo>
                    <a:pt x="5639041" y="779104"/>
                  </a:lnTo>
                  <a:lnTo>
                    <a:pt x="5907567" y="506418"/>
                  </a:lnTo>
                  <a:lnTo>
                    <a:pt x="6176092" y="506418"/>
                  </a:lnTo>
                  <a:lnTo>
                    <a:pt x="6444618" y="740149"/>
                  </a:lnTo>
                </a:path>
              </a:pathLst>
            </a:custGeom>
            <a:ln w="27101" cap="flat">
              <a:solidFill>
                <a:srgbClr val="F8766D">
                  <a:alpha val="100000"/>
                </a:srgbClr>
              </a:solidFill>
              <a:prstDash val="solid"/>
              <a:round/>
            </a:ln>
          </p:spPr>
          <p:txBody>
            <a:bodyPr/>
            <a:lstStyle/>
            <a:p/>
          </p:txBody>
        </p:sp>
        <p:sp>
          <p:nvSpPr>
            <p:cNvPr id="27" name="pl27"/>
            <p:cNvSpPr/>
            <p:nvPr/>
          </p:nvSpPr>
          <p:spPr>
            <a:xfrm>
              <a:off x="7355845" y="3178583"/>
              <a:ext cx="537051" cy="1714030"/>
            </a:xfrm>
            <a:custGeom>
              <a:avLst/>
              <a:pathLst>
                <a:path w="537051" h="1714030">
                  <a:moveTo>
                    <a:pt x="0" y="1714030"/>
                  </a:moveTo>
                  <a:lnTo>
                    <a:pt x="268525" y="350597"/>
                  </a:lnTo>
                  <a:lnTo>
                    <a:pt x="537051" y="0"/>
                  </a:lnTo>
                </a:path>
              </a:pathLst>
            </a:custGeom>
            <a:ln w="27101" cap="flat">
              <a:solidFill>
                <a:srgbClr val="00BA38">
                  <a:alpha val="100000"/>
                </a:srgbClr>
              </a:solidFill>
              <a:prstDash val="solid"/>
              <a:round/>
            </a:ln>
          </p:spPr>
          <p:txBody>
            <a:bodyPr/>
            <a:lstStyle/>
            <a:p/>
          </p:txBody>
        </p:sp>
        <p:sp>
          <p:nvSpPr>
            <p:cNvPr id="28" name="pl28"/>
            <p:cNvSpPr/>
            <p:nvPr/>
          </p:nvSpPr>
          <p:spPr>
            <a:xfrm>
              <a:off x="5476165" y="1698284"/>
              <a:ext cx="2416732" cy="2843732"/>
            </a:xfrm>
            <a:custGeom>
              <a:avLst/>
              <a:pathLst>
                <a:path w="2416732" h="2843732">
                  <a:moveTo>
                    <a:pt x="0" y="2843732"/>
                  </a:moveTo>
                  <a:lnTo>
                    <a:pt x="268525" y="0"/>
                  </a:lnTo>
                  <a:lnTo>
                    <a:pt x="537051" y="155820"/>
                  </a:lnTo>
                  <a:lnTo>
                    <a:pt x="805577" y="38955"/>
                  </a:lnTo>
                  <a:lnTo>
                    <a:pt x="1074103" y="194776"/>
                  </a:lnTo>
                  <a:lnTo>
                    <a:pt x="1342628" y="350597"/>
                  </a:lnTo>
                  <a:lnTo>
                    <a:pt x="1611154" y="623283"/>
                  </a:lnTo>
                  <a:lnTo>
                    <a:pt x="1879680" y="350597"/>
                  </a:lnTo>
                  <a:lnTo>
                    <a:pt x="2148206" y="350597"/>
                  </a:lnTo>
                  <a:lnTo>
                    <a:pt x="2416732" y="35059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244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14020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01050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9843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317469" y="485423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437788" y="450363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590" y="2027198"/>
              <a:ext cx="249832" cy="20173"/>
            </a:xfrm>
            <a:custGeom>
              <a:avLst/>
              <a:pathLst>
                <a:path w="249832" h="20173">
                  <a:moveTo>
                    <a:pt x="249832" y="0"/>
                  </a:moveTo>
                  <a:lnTo>
                    <a:pt x="0" y="20173"/>
                  </a:lnTo>
                </a:path>
              </a:pathLst>
            </a:custGeom>
          </p:spPr>
          <p:txBody>
            <a:bodyPr/>
            <a:lstStyle/>
            <a:p/>
          </p:txBody>
        </p:sp>
        <p:sp>
          <p:nvSpPr>
            <p:cNvPr id="37" name="pl37"/>
            <p:cNvSpPr/>
            <p:nvPr/>
          </p:nvSpPr>
          <p:spPr>
            <a:xfrm>
              <a:off x="7911642" y="2283937"/>
              <a:ext cx="249780" cy="17652"/>
            </a:xfrm>
            <a:custGeom>
              <a:avLst/>
              <a:pathLst>
                <a:path w="249780" h="17652">
                  <a:moveTo>
                    <a:pt x="249780" y="17652"/>
                  </a:moveTo>
                  <a:lnTo>
                    <a:pt x="0" y="0"/>
                  </a:lnTo>
                </a:path>
              </a:pathLst>
            </a:custGeom>
          </p:spPr>
          <p:txBody>
            <a:bodyPr/>
            <a:lstStyle/>
            <a:p/>
          </p:txBody>
        </p:sp>
        <p:sp>
          <p:nvSpPr>
            <p:cNvPr id="38" name="pl38"/>
            <p:cNvSpPr/>
            <p:nvPr/>
          </p:nvSpPr>
          <p:spPr>
            <a:xfrm>
              <a:off x="7911816" y="3178583"/>
              <a:ext cx="249607" cy="0"/>
            </a:xfrm>
            <a:custGeom>
              <a:avLst/>
              <a:pathLst>
                <a:path w="249607" h="0">
                  <a:moveTo>
                    <a:pt x="249607" y="0"/>
                  </a:moveTo>
                  <a:lnTo>
                    <a:pt x="0" y="0"/>
                  </a:lnTo>
                </a:path>
              </a:pathLst>
            </a:custGeom>
          </p:spPr>
          <p:txBody>
            <a:bodyPr/>
            <a:lstStyle/>
            <a:p/>
          </p:txBody>
        </p:sp>
        <p:sp>
          <p:nvSpPr>
            <p:cNvPr id="39" name="pg39"/>
            <p:cNvSpPr/>
            <p:nvPr/>
          </p:nvSpPr>
          <p:spPr>
            <a:xfrm>
              <a:off x="8092843" y="193594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197678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74%</a:t>
              </a:r>
            </a:p>
          </p:txBody>
        </p:sp>
        <p:sp>
          <p:nvSpPr>
            <p:cNvPr id="41" name="pg41"/>
            <p:cNvSpPr/>
            <p:nvPr/>
          </p:nvSpPr>
          <p:spPr>
            <a:xfrm>
              <a:off x="8092843" y="22107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22516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68%</a:t>
              </a:r>
            </a:p>
          </p:txBody>
        </p:sp>
        <p:sp>
          <p:nvSpPr>
            <p:cNvPr id="43" name="pg43"/>
            <p:cNvSpPr/>
            <p:nvPr/>
          </p:nvSpPr>
          <p:spPr>
            <a:xfrm>
              <a:off x="8092843" y="308759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1284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45%</a:t>
              </a:r>
            </a:p>
          </p:txBody>
        </p:sp>
        <p:sp>
          <p:nvSpPr>
            <p:cNvPr id="45" name="pg45"/>
            <p:cNvSpPr/>
            <p:nvPr/>
          </p:nvSpPr>
          <p:spPr>
            <a:xfrm>
              <a:off x="1152535" y="302518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255" y="3068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49</a:t>
              </a:r>
            </a:p>
          </p:txBody>
        </p:sp>
        <p:sp>
          <p:nvSpPr>
            <p:cNvPr id="47" name="pg47"/>
            <p:cNvSpPr/>
            <p:nvPr/>
          </p:nvSpPr>
          <p:spPr>
            <a:xfrm>
              <a:off x="7419713" y="4726651"/>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7465433" y="4772000"/>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1</a:t>
              </a:r>
            </a:p>
          </p:txBody>
        </p:sp>
        <p:sp>
          <p:nvSpPr>
            <p:cNvPr id="49" name="pg49"/>
            <p:cNvSpPr/>
            <p:nvPr/>
          </p:nvSpPr>
          <p:spPr>
            <a:xfrm>
              <a:off x="5539992" y="43577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585712" y="44015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875005" y="579074"/>
              <a:ext cx="4128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Guinea-Bissau,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Guinea-Bissau has 3 out of the 4 SDG vaccines.
In 2024, Guinea-Bissau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6 percentage points from 80% in 2023 to 74% in 2024.
• DTP3 coverage declined 6 percentage points from 74% in 2023 to 68% in 2024.
• There were there were 4,000 more zero-dose children in 2024. This leaves 16,000 children without vaccination, vulnerable to vaccine-preventable diseases and a further 4,000 with incomplete protection.
• Guinea-Bissau accounted for 0.4% of zero-dose children in West and Central Africa (WCAR) and 0.1% of zero-dose children globally.
• MCV1 coverage declined 7 percentage points from 72% in 2023 to 65% in 2024. There were 22,000 children who missed out on the first measles vaccination.
• MCV2 coverage increased 9 percentage points from 36% in 2023 to 45%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Guinea-Bissau,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Guinea-Bissau.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DAPMHHIV-502652578-1605247</_dlc_DocId>
    <_dlc_DocIdUrl xmlns="9e17fbd9-fb4c-4d20-9ec4-18aa77a91b0d">
      <Url>https://unicef.sharepoint.com/teams/DAPM-Health-HIV/_layouts/15/DocIdRedir.aspx?ID=DAPMHHIV-502652578-1605247</Url>
      <Description>DAPMHHIV-502652578-1605247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41b63998-9c33-40d3-bbef-adf4938bce90</vt:lpwstr>
  </property>
  <property fmtid="{D5CDD505-2E9C-101B-9397-08002B2CF9AE}" pid="4" name="MediaServiceImageTags">
    <vt:lpwstr/>
  </property>
</Properties>
</file>