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99f9b6b5db76da940c379f04bc9052bbfc7fab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aucun des 11 vaccins du calendrier n'a atteint une couverture de 90 % ou plus. La couverture vaccinale était comprise entre 45 % et 77 %.
Depuis 2002, des estimations ont été faites pour 6 nouveaux vaccins. Le MCV2 est le vaccin le plus récent déclaré (2022), qui a atteint une couverture de 45% en 2024.
En 2024, la Guinée a signalé des ruptures de stock de vaccins/approvisionnements (VPO)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837348"/>
              <a:ext cx="6444618" cy="997568"/>
            </a:xfrm>
            <a:custGeom>
              <a:avLst/>
              <a:pathLst>
                <a:path w="6444618" h="997568">
                  <a:moveTo>
                    <a:pt x="0" y="997568"/>
                  </a:moveTo>
                  <a:lnTo>
                    <a:pt x="268525" y="877859"/>
                  </a:lnTo>
                  <a:lnTo>
                    <a:pt x="537051" y="718249"/>
                  </a:lnTo>
                  <a:lnTo>
                    <a:pt x="805577" y="598540"/>
                  </a:lnTo>
                  <a:lnTo>
                    <a:pt x="1074103" y="438929"/>
                  </a:lnTo>
                  <a:lnTo>
                    <a:pt x="1342628" y="438929"/>
                  </a:lnTo>
                  <a:lnTo>
                    <a:pt x="1611154" y="438929"/>
                  </a:lnTo>
                  <a:lnTo>
                    <a:pt x="1879680" y="399027"/>
                  </a:lnTo>
                  <a:lnTo>
                    <a:pt x="2148206" y="877859"/>
                  </a:lnTo>
                  <a:lnTo>
                    <a:pt x="2416732" y="399027"/>
                  </a:lnTo>
                  <a:lnTo>
                    <a:pt x="2685257" y="0"/>
                  </a:lnTo>
                  <a:lnTo>
                    <a:pt x="2953783" y="399027"/>
                  </a:lnTo>
                  <a:lnTo>
                    <a:pt x="3222309" y="518735"/>
                  </a:lnTo>
                  <a:lnTo>
                    <a:pt x="3490835" y="638443"/>
                  </a:lnTo>
                  <a:lnTo>
                    <a:pt x="3759360" y="758151"/>
                  </a:lnTo>
                  <a:lnTo>
                    <a:pt x="4027886" y="877859"/>
                  </a:lnTo>
                  <a:lnTo>
                    <a:pt x="4296412" y="957665"/>
                  </a:lnTo>
                  <a:lnTo>
                    <a:pt x="4564938" y="877859"/>
                  </a:lnTo>
                  <a:lnTo>
                    <a:pt x="4833464" y="837957"/>
                  </a:lnTo>
                  <a:lnTo>
                    <a:pt x="5101989" y="758151"/>
                  </a:lnTo>
                  <a:lnTo>
                    <a:pt x="5370515" y="718249"/>
                  </a:lnTo>
                  <a:lnTo>
                    <a:pt x="5639041" y="638443"/>
                  </a:lnTo>
                  <a:lnTo>
                    <a:pt x="5907567" y="598540"/>
                  </a:lnTo>
                  <a:lnTo>
                    <a:pt x="6176092" y="518735"/>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2715208"/>
              <a:ext cx="6444618" cy="718249"/>
            </a:xfrm>
            <a:custGeom>
              <a:avLst/>
              <a:pathLst>
                <a:path w="6444618" h="718249">
                  <a:moveTo>
                    <a:pt x="0" y="718249"/>
                  </a:moveTo>
                  <a:lnTo>
                    <a:pt x="268525" y="558638"/>
                  </a:lnTo>
                  <a:lnTo>
                    <a:pt x="537051" y="438929"/>
                  </a:lnTo>
                  <a:lnTo>
                    <a:pt x="805577" y="279319"/>
                  </a:lnTo>
                  <a:lnTo>
                    <a:pt x="1074103" y="159610"/>
                  </a:lnTo>
                  <a:lnTo>
                    <a:pt x="1342628" y="199513"/>
                  </a:lnTo>
                  <a:lnTo>
                    <a:pt x="1611154" y="279319"/>
                  </a:lnTo>
                  <a:lnTo>
                    <a:pt x="1879680" y="39902"/>
                  </a:lnTo>
                  <a:lnTo>
                    <a:pt x="2148206" y="159610"/>
                  </a:lnTo>
                  <a:lnTo>
                    <a:pt x="2416732" y="279319"/>
                  </a:lnTo>
                  <a:lnTo>
                    <a:pt x="2685257" y="0"/>
                  </a:lnTo>
                  <a:lnTo>
                    <a:pt x="2953783" y="39902"/>
                  </a:lnTo>
                  <a:lnTo>
                    <a:pt x="3222309" y="199513"/>
                  </a:lnTo>
                  <a:lnTo>
                    <a:pt x="3490835" y="319221"/>
                  </a:lnTo>
                  <a:lnTo>
                    <a:pt x="3759360" y="478832"/>
                  </a:lnTo>
                  <a:lnTo>
                    <a:pt x="4027886" y="638443"/>
                  </a:lnTo>
                  <a:lnTo>
                    <a:pt x="4296412" y="678346"/>
                  </a:lnTo>
                  <a:lnTo>
                    <a:pt x="4564938" y="598540"/>
                  </a:lnTo>
                  <a:lnTo>
                    <a:pt x="4833464" y="518735"/>
                  </a:lnTo>
                  <a:lnTo>
                    <a:pt x="5101989" y="438929"/>
                  </a:lnTo>
                  <a:lnTo>
                    <a:pt x="5370515" y="399027"/>
                  </a:lnTo>
                  <a:lnTo>
                    <a:pt x="5639041" y="319221"/>
                  </a:lnTo>
                  <a:lnTo>
                    <a:pt x="5907567" y="239416"/>
                  </a:lnTo>
                  <a:lnTo>
                    <a:pt x="6176092" y="15961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2795013"/>
              <a:ext cx="6444618" cy="798054"/>
            </a:xfrm>
            <a:custGeom>
              <a:avLst/>
              <a:pathLst>
                <a:path w="6444618" h="798054">
                  <a:moveTo>
                    <a:pt x="0" y="798054"/>
                  </a:moveTo>
                  <a:lnTo>
                    <a:pt x="268525" y="718249"/>
                  </a:lnTo>
                  <a:lnTo>
                    <a:pt x="537051" y="638443"/>
                  </a:lnTo>
                  <a:lnTo>
                    <a:pt x="805577" y="558638"/>
                  </a:lnTo>
                  <a:lnTo>
                    <a:pt x="1074103" y="478832"/>
                  </a:lnTo>
                  <a:lnTo>
                    <a:pt x="1342628" y="438929"/>
                  </a:lnTo>
                  <a:lnTo>
                    <a:pt x="1611154" y="438929"/>
                  </a:lnTo>
                  <a:lnTo>
                    <a:pt x="1879680" y="199513"/>
                  </a:lnTo>
                  <a:lnTo>
                    <a:pt x="2148206" y="279319"/>
                  </a:lnTo>
                  <a:lnTo>
                    <a:pt x="2416732" y="359124"/>
                  </a:lnTo>
                  <a:lnTo>
                    <a:pt x="2685257" y="159610"/>
                  </a:lnTo>
                  <a:lnTo>
                    <a:pt x="2953783" y="0"/>
                  </a:lnTo>
                  <a:lnTo>
                    <a:pt x="3222309" y="159610"/>
                  </a:lnTo>
                  <a:lnTo>
                    <a:pt x="3490835" y="279319"/>
                  </a:lnTo>
                  <a:lnTo>
                    <a:pt x="3759360" y="438929"/>
                  </a:lnTo>
                  <a:lnTo>
                    <a:pt x="4027886" y="598540"/>
                  </a:lnTo>
                  <a:lnTo>
                    <a:pt x="4296412" y="558638"/>
                  </a:lnTo>
                  <a:lnTo>
                    <a:pt x="4564938" y="558638"/>
                  </a:lnTo>
                  <a:lnTo>
                    <a:pt x="4833464" y="518735"/>
                  </a:lnTo>
                  <a:lnTo>
                    <a:pt x="5101989" y="478832"/>
                  </a:lnTo>
                  <a:lnTo>
                    <a:pt x="5370515" y="478832"/>
                  </a:lnTo>
                  <a:lnTo>
                    <a:pt x="5639041" y="438929"/>
                  </a:lnTo>
                  <a:lnTo>
                    <a:pt x="5907567" y="438929"/>
                  </a:lnTo>
                  <a:lnTo>
                    <a:pt x="6176092" y="399027"/>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7355845" y="3473359"/>
              <a:ext cx="537051" cy="1675914"/>
            </a:xfrm>
            <a:custGeom>
              <a:avLst/>
              <a:pathLst>
                <a:path w="537051" h="1675914">
                  <a:moveTo>
                    <a:pt x="0" y="1675914"/>
                  </a:moveTo>
                  <a:lnTo>
                    <a:pt x="268525" y="758151"/>
                  </a:lnTo>
                  <a:lnTo>
                    <a:pt x="53705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580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7167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8364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4349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7965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3950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55469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17469" y="511089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2196469"/>
              <a:ext cx="250038" cy="2"/>
            </a:xfrm>
            <a:custGeom>
              <a:avLst/>
              <a:pathLst>
                <a:path w="250038" h="2">
                  <a:moveTo>
                    <a:pt x="250038" y="0"/>
                  </a:moveTo>
                  <a:lnTo>
                    <a:pt x="0" y="2"/>
                  </a:lnTo>
                </a:path>
              </a:pathLst>
            </a:custGeom>
          </p:spPr>
          <p:txBody>
            <a:bodyPr/>
            <a:lstStyle/>
            <a:p/>
          </p:txBody>
        </p:sp>
        <p:sp>
          <p:nvSpPr>
            <p:cNvPr id="41" name="pl41"/>
            <p:cNvSpPr/>
            <p:nvPr/>
          </p:nvSpPr>
          <p:spPr>
            <a:xfrm>
              <a:off x="7909718" y="2683627"/>
              <a:ext cx="251704" cy="67005"/>
            </a:xfrm>
            <a:custGeom>
              <a:avLst/>
              <a:pathLst>
                <a:path w="251704" h="67005">
                  <a:moveTo>
                    <a:pt x="251704" y="0"/>
                  </a:moveTo>
                  <a:lnTo>
                    <a:pt x="0" y="67005"/>
                  </a:lnTo>
                </a:path>
              </a:pathLst>
            </a:custGeom>
          </p:spPr>
          <p:txBody>
            <a:bodyPr/>
            <a:lstStyle/>
            <a:p/>
          </p:txBody>
        </p:sp>
        <p:sp>
          <p:nvSpPr>
            <p:cNvPr id="42" name="pl42"/>
            <p:cNvSpPr/>
            <p:nvPr/>
          </p:nvSpPr>
          <p:spPr>
            <a:xfrm>
              <a:off x="7909876" y="2879090"/>
              <a:ext cx="251547" cy="63279"/>
            </a:xfrm>
            <a:custGeom>
              <a:avLst/>
              <a:pathLst>
                <a:path w="251547" h="63279">
                  <a:moveTo>
                    <a:pt x="251547" y="63279"/>
                  </a:moveTo>
                  <a:lnTo>
                    <a:pt x="0" y="0"/>
                  </a:lnTo>
                </a:path>
              </a:pathLst>
            </a:custGeom>
          </p:spPr>
          <p:txBody>
            <a:bodyPr/>
            <a:lstStyle/>
            <a:p/>
          </p:txBody>
        </p:sp>
        <p:sp>
          <p:nvSpPr>
            <p:cNvPr id="43" name="pl43"/>
            <p:cNvSpPr/>
            <p:nvPr/>
          </p:nvSpPr>
          <p:spPr>
            <a:xfrm>
              <a:off x="7911385" y="3473360"/>
              <a:ext cx="250038" cy="3"/>
            </a:xfrm>
            <a:custGeom>
              <a:avLst/>
              <a:pathLst>
                <a:path w="250038" h="3">
                  <a:moveTo>
                    <a:pt x="250038" y="3"/>
                  </a:moveTo>
                  <a:lnTo>
                    <a:pt x="0" y="0"/>
                  </a:lnTo>
                </a:path>
              </a:pathLst>
            </a:custGeom>
          </p:spPr>
          <p:txBody>
            <a:bodyPr/>
            <a:lstStyle/>
            <a:p/>
          </p:txBody>
        </p:sp>
        <p:sp>
          <p:nvSpPr>
            <p:cNvPr id="44" name="pg44"/>
            <p:cNvSpPr/>
            <p:nvPr/>
          </p:nvSpPr>
          <p:spPr>
            <a:xfrm>
              <a:off x="8092843" y="210548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214632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77%</a:t>
              </a:r>
            </a:p>
          </p:txBody>
        </p:sp>
        <p:sp>
          <p:nvSpPr>
            <p:cNvPr id="46" name="pg46"/>
            <p:cNvSpPr/>
            <p:nvPr/>
          </p:nvSpPr>
          <p:spPr>
            <a:xfrm>
              <a:off x="8092843" y="258380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62464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63%</a:t>
              </a:r>
            </a:p>
          </p:txBody>
        </p:sp>
        <p:sp>
          <p:nvSpPr>
            <p:cNvPr id="48" name="pg48"/>
            <p:cNvSpPr/>
            <p:nvPr/>
          </p:nvSpPr>
          <p:spPr>
            <a:xfrm>
              <a:off x="8092843" y="28586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89953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60%</a:t>
              </a:r>
            </a:p>
          </p:txBody>
        </p:sp>
        <p:sp>
          <p:nvSpPr>
            <p:cNvPr id="50" name="pg50"/>
            <p:cNvSpPr/>
            <p:nvPr/>
          </p:nvSpPr>
          <p:spPr>
            <a:xfrm>
              <a:off x="8092843" y="33823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4232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45%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31176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Guinée,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60 %.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la couverture par le MCV2 était inférieure à l'objectif de 95 %.
Entre 2023 et 2024, la couverture a augmenté pour 4 vaccins, a diminué pour 0 et est restée inchangée pour 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961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274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1053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3832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885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6644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7443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0222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449197"/>
              <a:ext cx="249014" cy="461475"/>
            </a:xfrm>
            <a:prstGeom prst="rect">
              <a:avLst/>
            </a:prstGeom>
            <a:solidFill>
              <a:srgbClr val="1CABE2">
                <a:alpha val="100000"/>
              </a:srgbClr>
            </a:solidFill>
          </p:spPr>
          <p:txBody>
            <a:bodyPr/>
            <a:lstStyle/>
            <a:p/>
          </p:txBody>
        </p:sp>
        <p:sp>
          <p:nvSpPr>
            <p:cNvPr id="25" name="rc25"/>
            <p:cNvSpPr/>
            <p:nvPr/>
          </p:nvSpPr>
          <p:spPr>
            <a:xfrm>
              <a:off x="1587736" y="3483462"/>
              <a:ext cx="249014" cy="427211"/>
            </a:xfrm>
            <a:prstGeom prst="rect">
              <a:avLst/>
            </a:prstGeom>
            <a:solidFill>
              <a:srgbClr val="1CABE2">
                <a:alpha val="100000"/>
              </a:srgbClr>
            </a:solidFill>
          </p:spPr>
          <p:txBody>
            <a:bodyPr/>
            <a:lstStyle/>
            <a:p/>
          </p:txBody>
        </p:sp>
        <p:sp>
          <p:nvSpPr>
            <p:cNvPr id="26" name="rc26"/>
            <p:cNvSpPr/>
            <p:nvPr/>
          </p:nvSpPr>
          <p:spPr>
            <a:xfrm>
              <a:off x="1864419" y="3531306"/>
              <a:ext cx="249014" cy="379367"/>
            </a:xfrm>
            <a:prstGeom prst="rect">
              <a:avLst/>
            </a:prstGeom>
            <a:solidFill>
              <a:srgbClr val="1CABE2">
                <a:alpha val="100000"/>
              </a:srgbClr>
            </a:solidFill>
          </p:spPr>
          <p:txBody>
            <a:bodyPr/>
            <a:lstStyle/>
            <a:p/>
          </p:txBody>
        </p:sp>
        <p:sp>
          <p:nvSpPr>
            <p:cNvPr id="27" name="rc27"/>
            <p:cNvSpPr/>
            <p:nvPr/>
          </p:nvSpPr>
          <p:spPr>
            <a:xfrm>
              <a:off x="2141101" y="3561046"/>
              <a:ext cx="249014" cy="349626"/>
            </a:xfrm>
            <a:prstGeom prst="rect">
              <a:avLst/>
            </a:prstGeom>
            <a:solidFill>
              <a:srgbClr val="1CABE2">
                <a:alpha val="100000"/>
              </a:srgbClr>
            </a:solidFill>
          </p:spPr>
          <p:txBody>
            <a:bodyPr/>
            <a:lstStyle/>
            <a:p/>
          </p:txBody>
        </p:sp>
        <p:sp>
          <p:nvSpPr>
            <p:cNvPr id="28" name="rc28"/>
            <p:cNvSpPr/>
            <p:nvPr/>
          </p:nvSpPr>
          <p:spPr>
            <a:xfrm>
              <a:off x="2417783" y="3602701"/>
              <a:ext cx="249014" cy="307971"/>
            </a:xfrm>
            <a:prstGeom prst="rect">
              <a:avLst/>
            </a:prstGeom>
            <a:solidFill>
              <a:srgbClr val="1CABE2">
                <a:alpha val="100000"/>
              </a:srgbClr>
            </a:solidFill>
          </p:spPr>
          <p:txBody>
            <a:bodyPr/>
            <a:lstStyle/>
            <a:p/>
          </p:txBody>
        </p:sp>
        <p:sp>
          <p:nvSpPr>
            <p:cNvPr id="29" name="rc29"/>
            <p:cNvSpPr/>
            <p:nvPr/>
          </p:nvSpPr>
          <p:spPr>
            <a:xfrm>
              <a:off x="2694466" y="3594830"/>
              <a:ext cx="249014" cy="315842"/>
            </a:xfrm>
            <a:prstGeom prst="rect">
              <a:avLst/>
            </a:prstGeom>
            <a:solidFill>
              <a:srgbClr val="1CABE2">
                <a:alpha val="100000"/>
              </a:srgbClr>
            </a:solidFill>
          </p:spPr>
          <p:txBody>
            <a:bodyPr/>
            <a:lstStyle/>
            <a:p/>
          </p:txBody>
        </p:sp>
        <p:sp>
          <p:nvSpPr>
            <p:cNvPr id="30" name="rc30"/>
            <p:cNvSpPr/>
            <p:nvPr/>
          </p:nvSpPr>
          <p:spPr>
            <a:xfrm>
              <a:off x="2971148" y="3588660"/>
              <a:ext cx="249014" cy="322013"/>
            </a:xfrm>
            <a:prstGeom prst="rect">
              <a:avLst/>
            </a:prstGeom>
            <a:solidFill>
              <a:srgbClr val="1CABE2">
                <a:alpha val="100000"/>
              </a:srgbClr>
            </a:solidFill>
          </p:spPr>
          <p:txBody>
            <a:bodyPr/>
            <a:lstStyle/>
            <a:p/>
          </p:txBody>
        </p:sp>
        <p:sp>
          <p:nvSpPr>
            <p:cNvPr id="31" name="rc31"/>
            <p:cNvSpPr/>
            <p:nvPr/>
          </p:nvSpPr>
          <p:spPr>
            <a:xfrm>
              <a:off x="3247830" y="3594798"/>
              <a:ext cx="249014" cy="315875"/>
            </a:xfrm>
            <a:prstGeom prst="rect">
              <a:avLst/>
            </a:prstGeom>
            <a:solidFill>
              <a:srgbClr val="1CABE2">
                <a:alpha val="100000"/>
              </a:srgbClr>
            </a:solidFill>
          </p:spPr>
          <p:txBody>
            <a:bodyPr/>
            <a:lstStyle/>
            <a:p/>
          </p:txBody>
        </p:sp>
        <p:sp>
          <p:nvSpPr>
            <p:cNvPr id="32" name="rc32"/>
            <p:cNvSpPr/>
            <p:nvPr/>
          </p:nvSpPr>
          <p:spPr>
            <a:xfrm>
              <a:off x="3524513" y="3426342"/>
              <a:ext cx="249014" cy="484330"/>
            </a:xfrm>
            <a:prstGeom prst="rect">
              <a:avLst/>
            </a:prstGeom>
            <a:solidFill>
              <a:srgbClr val="1CABE2">
                <a:alpha val="100000"/>
              </a:srgbClr>
            </a:solidFill>
          </p:spPr>
          <p:txBody>
            <a:bodyPr/>
            <a:lstStyle/>
            <a:p/>
          </p:txBody>
        </p:sp>
        <p:sp>
          <p:nvSpPr>
            <p:cNvPr id="33" name="rc33"/>
            <p:cNvSpPr/>
            <p:nvPr/>
          </p:nvSpPr>
          <p:spPr>
            <a:xfrm>
              <a:off x="3801195" y="3580799"/>
              <a:ext cx="249014" cy="329873"/>
            </a:xfrm>
            <a:prstGeom prst="rect">
              <a:avLst/>
            </a:prstGeom>
            <a:solidFill>
              <a:srgbClr val="1CABE2">
                <a:alpha val="100000"/>
              </a:srgbClr>
            </a:solidFill>
          </p:spPr>
          <p:txBody>
            <a:bodyPr/>
            <a:lstStyle/>
            <a:p/>
          </p:txBody>
        </p:sp>
        <p:sp>
          <p:nvSpPr>
            <p:cNvPr id="34" name="rc34"/>
            <p:cNvSpPr/>
            <p:nvPr/>
          </p:nvSpPr>
          <p:spPr>
            <a:xfrm>
              <a:off x="4077877" y="3714759"/>
              <a:ext cx="249014" cy="195913"/>
            </a:xfrm>
            <a:prstGeom prst="rect">
              <a:avLst/>
            </a:prstGeom>
            <a:solidFill>
              <a:srgbClr val="1CABE2">
                <a:alpha val="100000"/>
              </a:srgbClr>
            </a:solidFill>
          </p:spPr>
          <p:txBody>
            <a:bodyPr/>
            <a:lstStyle/>
            <a:p/>
          </p:txBody>
        </p:sp>
        <p:sp>
          <p:nvSpPr>
            <p:cNvPr id="35" name="rc35"/>
            <p:cNvSpPr/>
            <p:nvPr/>
          </p:nvSpPr>
          <p:spPr>
            <a:xfrm>
              <a:off x="4354560" y="3570242"/>
              <a:ext cx="249014" cy="340430"/>
            </a:xfrm>
            <a:prstGeom prst="rect">
              <a:avLst/>
            </a:prstGeom>
            <a:solidFill>
              <a:srgbClr val="1CABE2">
                <a:alpha val="100000"/>
              </a:srgbClr>
            </a:solidFill>
          </p:spPr>
          <p:txBody>
            <a:bodyPr/>
            <a:lstStyle/>
            <a:p/>
          </p:txBody>
        </p:sp>
        <p:sp>
          <p:nvSpPr>
            <p:cNvPr id="36" name="rc36"/>
            <p:cNvSpPr/>
            <p:nvPr/>
          </p:nvSpPr>
          <p:spPr>
            <a:xfrm>
              <a:off x="4631242" y="3522590"/>
              <a:ext cx="249014" cy="388083"/>
            </a:xfrm>
            <a:prstGeom prst="rect">
              <a:avLst/>
            </a:prstGeom>
            <a:solidFill>
              <a:srgbClr val="1CABE2">
                <a:alpha val="100000"/>
              </a:srgbClr>
            </a:solidFill>
          </p:spPr>
          <p:txBody>
            <a:bodyPr/>
            <a:lstStyle/>
            <a:p/>
          </p:txBody>
        </p:sp>
        <p:sp>
          <p:nvSpPr>
            <p:cNvPr id="37" name="rc37"/>
            <p:cNvSpPr/>
            <p:nvPr/>
          </p:nvSpPr>
          <p:spPr>
            <a:xfrm>
              <a:off x="4907924" y="3472172"/>
              <a:ext cx="249014" cy="438501"/>
            </a:xfrm>
            <a:prstGeom prst="rect">
              <a:avLst/>
            </a:prstGeom>
            <a:solidFill>
              <a:srgbClr val="1CABE2">
                <a:alpha val="100000"/>
              </a:srgbClr>
            </a:solidFill>
          </p:spPr>
          <p:txBody>
            <a:bodyPr/>
            <a:lstStyle/>
            <a:p/>
          </p:txBody>
        </p:sp>
        <p:sp>
          <p:nvSpPr>
            <p:cNvPr id="38" name="rc38"/>
            <p:cNvSpPr/>
            <p:nvPr/>
          </p:nvSpPr>
          <p:spPr>
            <a:xfrm>
              <a:off x="5184607" y="3420266"/>
              <a:ext cx="249014" cy="490406"/>
            </a:xfrm>
            <a:prstGeom prst="rect">
              <a:avLst/>
            </a:prstGeom>
            <a:solidFill>
              <a:srgbClr val="1CABE2">
                <a:alpha val="100000"/>
              </a:srgbClr>
            </a:solidFill>
          </p:spPr>
          <p:txBody>
            <a:bodyPr/>
            <a:lstStyle/>
            <a:p/>
          </p:txBody>
        </p:sp>
        <p:sp>
          <p:nvSpPr>
            <p:cNvPr id="39" name="rc39"/>
            <p:cNvSpPr/>
            <p:nvPr/>
          </p:nvSpPr>
          <p:spPr>
            <a:xfrm>
              <a:off x="5461289" y="3365634"/>
              <a:ext cx="249014" cy="545038"/>
            </a:xfrm>
            <a:prstGeom prst="rect">
              <a:avLst/>
            </a:prstGeom>
            <a:solidFill>
              <a:srgbClr val="1CABE2">
                <a:alpha val="100000"/>
              </a:srgbClr>
            </a:solidFill>
          </p:spPr>
          <p:txBody>
            <a:bodyPr/>
            <a:lstStyle/>
            <a:p/>
          </p:txBody>
        </p:sp>
        <p:sp>
          <p:nvSpPr>
            <p:cNvPr id="40" name="rc40"/>
            <p:cNvSpPr/>
            <p:nvPr/>
          </p:nvSpPr>
          <p:spPr>
            <a:xfrm>
              <a:off x="5737971" y="3325420"/>
              <a:ext cx="249014" cy="585253"/>
            </a:xfrm>
            <a:prstGeom prst="rect">
              <a:avLst/>
            </a:prstGeom>
            <a:solidFill>
              <a:srgbClr val="1CABE2">
                <a:alpha val="100000"/>
              </a:srgbClr>
            </a:solidFill>
          </p:spPr>
          <p:txBody>
            <a:bodyPr/>
            <a:lstStyle/>
            <a:p/>
          </p:txBody>
        </p:sp>
        <p:sp>
          <p:nvSpPr>
            <p:cNvPr id="41" name="rc41"/>
            <p:cNvSpPr/>
            <p:nvPr/>
          </p:nvSpPr>
          <p:spPr>
            <a:xfrm>
              <a:off x="6014654" y="3349426"/>
              <a:ext cx="249014" cy="561246"/>
            </a:xfrm>
            <a:prstGeom prst="rect">
              <a:avLst/>
            </a:prstGeom>
            <a:solidFill>
              <a:srgbClr val="1CABE2">
                <a:alpha val="100000"/>
              </a:srgbClr>
            </a:solidFill>
          </p:spPr>
          <p:txBody>
            <a:bodyPr/>
            <a:lstStyle/>
            <a:p/>
          </p:txBody>
        </p:sp>
        <p:sp>
          <p:nvSpPr>
            <p:cNvPr id="42" name="rc42"/>
            <p:cNvSpPr/>
            <p:nvPr/>
          </p:nvSpPr>
          <p:spPr>
            <a:xfrm>
              <a:off x="6291336" y="3359081"/>
              <a:ext cx="249014" cy="551591"/>
            </a:xfrm>
            <a:prstGeom prst="rect">
              <a:avLst/>
            </a:prstGeom>
            <a:solidFill>
              <a:srgbClr val="1CABE2">
                <a:alpha val="100000"/>
              </a:srgbClr>
            </a:solidFill>
          </p:spPr>
          <p:txBody>
            <a:bodyPr/>
            <a:lstStyle/>
            <a:p/>
          </p:txBody>
        </p:sp>
        <p:sp>
          <p:nvSpPr>
            <p:cNvPr id="43" name="rc43"/>
            <p:cNvSpPr/>
            <p:nvPr/>
          </p:nvSpPr>
          <p:spPr>
            <a:xfrm>
              <a:off x="6568018" y="3382236"/>
              <a:ext cx="249014" cy="528437"/>
            </a:xfrm>
            <a:prstGeom prst="rect">
              <a:avLst/>
            </a:prstGeom>
            <a:solidFill>
              <a:srgbClr val="1CABE2">
                <a:alpha val="100000"/>
              </a:srgbClr>
            </a:solidFill>
          </p:spPr>
          <p:txBody>
            <a:bodyPr/>
            <a:lstStyle/>
            <a:p/>
          </p:txBody>
        </p:sp>
        <p:sp>
          <p:nvSpPr>
            <p:cNvPr id="44" name="rc44"/>
            <p:cNvSpPr/>
            <p:nvPr/>
          </p:nvSpPr>
          <p:spPr>
            <a:xfrm>
              <a:off x="6844701" y="3390926"/>
              <a:ext cx="249014" cy="519746"/>
            </a:xfrm>
            <a:prstGeom prst="rect">
              <a:avLst/>
            </a:prstGeom>
            <a:solidFill>
              <a:srgbClr val="1CABE2">
                <a:alpha val="100000"/>
              </a:srgbClr>
            </a:solidFill>
          </p:spPr>
          <p:txBody>
            <a:bodyPr/>
            <a:lstStyle/>
            <a:p/>
          </p:txBody>
        </p:sp>
        <p:sp>
          <p:nvSpPr>
            <p:cNvPr id="45" name="rc45"/>
            <p:cNvSpPr/>
            <p:nvPr/>
          </p:nvSpPr>
          <p:spPr>
            <a:xfrm>
              <a:off x="7121383" y="3418157"/>
              <a:ext cx="249014" cy="492515"/>
            </a:xfrm>
            <a:prstGeom prst="rect">
              <a:avLst/>
            </a:prstGeom>
            <a:solidFill>
              <a:srgbClr val="1CABE2">
                <a:alpha val="100000"/>
              </a:srgbClr>
            </a:solidFill>
          </p:spPr>
          <p:txBody>
            <a:bodyPr/>
            <a:lstStyle/>
            <a:p/>
          </p:txBody>
        </p:sp>
        <p:sp>
          <p:nvSpPr>
            <p:cNvPr id="46" name="rc46"/>
            <p:cNvSpPr/>
            <p:nvPr/>
          </p:nvSpPr>
          <p:spPr>
            <a:xfrm>
              <a:off x="7398065" y="3430585"/>
              <a:ext cx="249014" cy="480087"/>
            </a:xfrm>
            <a:prstGeom prst="rect">
              <a:avLst/>
            </a:prstGeom>
            <a:solidFill>
              <a:srgbClr val="1CABE2">
                <a:alpha val="100000"/>
              </a:srgbClr>
            </a:solidFill>
          </p:spPr>
          <p:txBody>
            <a:bodyPr/>
            <a:lstStyle/>
            <a:p/>
          </p:txBody>
        </p:sp>
        <p:sp>
          <p:nvSpPr>
            <p:cNvPr id="47" name="rc47"/>
            <p:cNvSpPr/>
            <p:nvPr/>
          </p:nvSpPr>
          <p:spPr>
            <a:xfrm>
              <a:off x="7674748" y="3459271"/>
              <a:ext cx="249014" cy="451401"/>
            </a:xfrm>
            <a:prstGeom prst="rect">
              <a:avLst/>
            </a:prstGeom>
            <a:solidFill>
              <a:srgbClr val="1CABE2">
                <a:alpha val="100000"/>
              </a:srgbClr>
            </a:solidFill>
          </p:spPr>
          <p:txBody>
            <a:bodyPr/>
            <a:lstStyle/>
            <a:p/>
          </p:txBody>
        </p:sp>
        <p:sp>
          <p:nvSpPr>
            <p:cNvPr id="48" name="rc48"/>
            <p:cNvSpPr/>
            <p:nvPr/>
          </p:nvSpPr>
          <p:spPr>
            <a:xfrm>
              <a:off x="7951430" y="3522712"/>
              <a:ext cx="249014" cy="387960"/>
            </a:xfrm>
            <a:prstGeom prst="rect">
              <a:avLst/>
            </a:prstGeom>
            <a:solidFill>
              <a:srgbClr val="1CABE2">
                <a:alpha val="100000"/>
              </a:srgbClr>
            </a:solidFill>
          </p:spPr>
          <p:txBody>
            <a:bodyPr/>
            <a:lstStyle/>
            <a:p/>
          </p:txBody>
        </p:sp>
        <p:sp>
          <p:nvSpPr>
            <p:cNvPr id="49" name="rc49"/>
            <p:cNvSpPr/>
            <p:nvPr/>
          </p:nvSpPr>
          <p:spPr>
            <a:xfrm>
              <a:off x="1311054" y="3271705"/>
              <a:ext cx="249014" cy="177492"/>
            </a:xfrm>
            <a:prstGeom prst="rect">
              <a:avLst/>
            </a:prstGeom>
            <a:solidFill>
              <a:srgbClr val="B3B3B3">
                <a:alpha val="100000"/>
              </a:srgbClr>
            </a:solidFill>
          </p:spPr>
          <p:txBody>
            <a:bodyPr/>
            <a:lstStyle/>
            <a:p/>
          </p:txBody>
        </p:sp>
        <p:sp>
          <p:nvSpPr>
            <p:cNvPr id="50" name="rc50"/>
            <p:cNvSpPr/>
            <p:nvPr/>
          </p:nvSpPr>
          <p:spPr>
            <a:xfrm>
              <a:off x="1587736" y="3317325"/>
              <a:ext cx="249014" cy="166137"/>
            </a:xfrm>
            <a:prstGeom prst="rect">
              <a:avLst/>
            </a:prstGeom>
            <a:solidFill>
              <a:srgbClr val="B3B3B3">
                <a:alpha val="100000"/>
              </a:srgbClr>
            </a:solidFill>
          </p:spPr>
          <p:txBody>
            <a:bodyPr/>
            <a:lstStyle/>
            <a:p/>
          </p:txBody>
        </p:sp>
        <p:sp>
          <p:nvSpPr>
            <p:cNvPr id="51" name="rc51"/>
            <p:cNvSpPr/>
            <p:nvPr/>
          </p:nvSpPr>
          <p:spPr>
            <a:xfrm>
              <a:off x="1864419" y="3353474"/>
              <a:ext cx="249014" cy="177831"/>
            </a:xfrm>
            <a:prstGeom prst="rect">
              <a:avLst/>
            </a:prstGeom>
            <a:solidFill>
              <a:srgbClr val="B3B3B3">
                <a:alpha val="100000"/>
              </a:srgbClr>
            </a:solidFill>
          </p:spPr>
          <p:txBody>
            <a:bodyPr/>
            <a:lstStyle/>
            <a:p/>
          </p:txBody>
        </p:sp>
        <p:sp>
          <p:nvSpPr>
            <p:cNvPr id="52" name="rc52"/>
            <p:cNvSpPr/>
            <p:nvPr/>
          </p:nvSpPr>
          <p:spPr>
            <a:xfrm>
              <a:off x="2141101" y="3392259"/>
              <a:ext cx="249014" cy="168787"/>
            </a:xfrm>
            <a:prstGeom prst="rect">
              <a:avLst/>
            </a:prstGeom>
            <a:solidFill>
              <a:srgbClr val="B3B3B3">
                <a:alpha val="100000"/>
              </a:srgbClr>
            </a:solidFill>
          </p:spPr>
          <p:txBody>
            <a:bodyPr/>
            <a:lstStyle/>
            <a:p/>
          </p:txBody>
        </p:sp>
        <p:sp>
          <p:nvSpPr>
            <p:cNvPr id="53" name="rc53"/>
            <p:cNvSpPr/>
            <p:nvPr/>
          </p:nvSpPr>
          <p:spPr>
            <a:xfrm>
              <a:off x="2417783" y="3417919"/>
              <a:ext cx="249014" cy="184782"/>
            </a:xfrm>
            <a:prstGeom prst="rect">
              <a:avLst/>
            </a:prstGeom>
            <a:solidFill>
              <a:srgbClr val="B3B3B3">
                <a:alpha val="100000"/>
              </a:srgbClr>
            </a:solidFill>
          </p:spPr>
          <p:txBody>
            <a:bodyPr/>
            <a:lstStyle/>
            <a:p/>
          </p:txBody>
        </p:sp>
        <p:sp>
          <p:nvSpPr>
            <p:cNvPr id="54" name="rc54"/>
            <p:cNvSpPr/>
            <p:nvPr/>
          </p:nvSpPr>
          <p:spPr>
            <a:xfrm>
              <a:off x="2694466" y="3392692"/>
              <a:ext cx="249014" cy="202138"/>
            </a:xfrm>
            <a:prstGeom prst="rect">
              <a:avLst/>
            </a:prstGeom>
            <a:solidFill>
              <a:srgbClr val="B3B3B3">
                <a:alpha val="100000"/>
              </a:srgbClr>
            </a:solidFill>
          </p:spPr>
          <p:txBody>
            <a:bodyPr/>
            <a:lstStyle/>
            <a:p/>
          </p:txBody>
        </p:sp>
        <p:sp>
          <p:nvSpPr>
            <p:cNvPr id="55" name="rc55"/>
            <p:cNvSpPr/>
            <p:nvPr/>
          </p:nvSpPr>
          <p:spPr>
            <a:xfrm>
              <a:off x="2971148" y="3356810"/>
              <a:ext cx="249014" cy="231849"/>
            </a:xfrm>
            <a:prstGeom prst="rect">
              <a:avLst/>
            </a:prstGeom>
            <a:solidFill>
              <a:srgbClr val="B3B3B3">
                <a:alpha val="100000"/>
              </a:srgbClr>
            </a:solidFill>
          </p:spPr>
          <p:txBody>
            <a:bodyPr/>
            <a:lstStyle/>
            <a:p/>
          </p:txBody>
        </p:sp>
        <p:sp>
          <p:nvSpPr>
            <p:cNvPr id="56" name="rc56"/>
            <p:cNvSpPr/>
            <p:nvPr/>
          </p:nvSpPr>
          <p:spPr>
            <a:xfrm>
              <a:off x="3247830" y="3423696"/>
              <a:ext cx="249014" cy="171101"/>
            </a:xfrm>
            <a:prstGeom prst="rect">
              <a:avLst/>
            </a:prstGeom>
            <a:solidFill>
              <a:srgbClr val="B3B3B3">
                <a:alpha val="100000"/>
              </a:srgbClr>
            </a:solidFill>
          </p:spPr>
          <p:txBody>
            <a:bodyPr/>
            <a:lstStyle/>
            <a:p/>
          </p:txBody>
        </p:sp>
        <p:sp>
          <p:nvSpPr>
            <p:cNvPr id="57" name="rc57"/>
            <p:cNvSpPr/>
            <p:nvPr/>
          </p:nvSpPr>
          <p:spPr>
            <a:xfrm>
              <a:off x="3524513" y="3372527"/>
              <a:ext cx="249014" cy="53815"/>
            </a:xfrm>
            <a:prstGeom prst="rect">
              <a:avLst/>
            </a:prstGeom>
            <a:solidFill>
              <a:srgbClr val="B3B3B3">
                <a:alpha val="100000"/>
              </a:srgbClr>
            </a:solidFill>
          </p:spPr>
          <p:txBody>
            <a:bodyPr/>
            <a:lstStyle/>
            <a:p/>
          </p:txBody>
        </p:sp>
        <p:sp>
          <p:nvSpPr>
            <p:cNvPr id="58" name="rc58"/>
            <p:cNvSpPr/>
            <p:nvPr/>
          </p:nvSpPr>
          <p:spPr>
            <a:xfrm>
              <a:off x="3801195" y="3319650"/>
              <a:ext cx="249014" cy="261149"/>
            </a:xfrm>
            <a:prstGeom prst="rect">
              <a:avLst/>
            </a:prstGeom>
            <a:solidFill>
              <a:srgbClr val="B3B3B3">
                <a:alpha val="100000"/>
              </a:srgbClr>
            </a:solidFill>
          </p:spPr>
          <p:txBody>
            <a:bodyPr/>
            <a:lstStyle/>
            <a:p/>
          </p:txBody>
        </p:sp>
        <p:sp>
          <p:nvSpPr>
            <p:cNvPr id="59" name="rc59"/>
            <p:cNvSpPr/>
            <p:nvPr/>
          </p:nvSpPr>
          <p:spPr>
            <a:xfrm>
              <a:off x="4077877" y="3406896"/>
              <a:ext cx="249014" cy="307863"/>
            </a:xfrm>
            <a:prstGeom prst="rect">
              <a:avLst/>
            </a:prstGeom>
            <a:solidFill>
              <a:srgbClr val="B3B3B3">
                <a:alpha val="100000"/>
              </a:srgbClr>
            </a:solidFill>
          </p:spPr>
          <p:txBody>
            <a:bodyPr/>
            <a:lstStyle/>
            <a:p/>
          </p:txBody>
        </p:sp>
        <p:sp>
          <p:nvSpPr>
            <p:cNvPr id="60" name="rc60"/>
            <p:cNvSpPr/>
            <p:nvPr/>
          </p:nvSpPr>
          <p:spPr>
            <a:xfrm>
              <a:off x="4354560" y="3385839"/>
              <a:ext cx="249014" cy="184403"/>
            </a:xfrm>
            <a:prstGeom prst="rect">
              <a:avLst/>
            </a:prstGeom>
            <a:solidFill>
              <a:srgbClr val="B3B3B3">
                <a:alpha val="100000"/>
              </a:srgbClr>
            </a:solidFill>
          </p:spPr>
          <p:txBody>
            <a:bodyPr/>
            <a:lstStyle/>
            <a:p/>
          </p:txBody>
        </p:sp>
        <p:sp>
          <p:nvSpPr>
            <p:cNvPr id="61" name="rc61"/>
            <p:cNvSpPr/>
            <p:nvPr/>
          </p:nvSpPr>
          <p:spPr>
            <a:xfrm>
              <a:off x="4631242" y="3321365"/>
              <a:ext cx="249014" cy="201224"/>
            </a:xfrm>
            <a:prstGeom prst="rect">
              <a:avLst/>
            </a:prstGeom>
            <a:solidFill>
              <a:srgbClr val="B3B3B3">
                <a:alpha val="100000"/>
              </a:srgbClr>
            </a:solidFill>
          </p:spPr>
          <p:txBody>
            <a:bodyPr/>
            <a:lstStyle/>
            <a:p/>
          </p:txBody>
        </p:sp>
        <p:sp>
          <p:nvSpPr>
            <p:cNvPr id="62" name="rc62"/>
            <p:cNvSpPr/>
            <p:nvPr/>
          </p:nvSpPr>
          <p:spPr>
            <a:xfrm>
              <a:off x="4907924" y="3267538"/>
              <a:ext cx="249014" cy="204633"/>
            </a:xfrm>
            <a:prstGeom prst="rect">
              <a:avLst/>
            </a:prstGeom>
            <a:solidFill>
              <a:srgbClr val="B3B3B3">
                <a:alpha val="100000"/>
              </a:srgbClr>
            </a:solidFill>
          </p:spPr>
          <p:txBody>
            <a:bodyPr/>
            <a:lstStyle/>
            <a:p/>
          </p:txBody>
        </p:sp>
        <p:sp>
          <p:nvSpPr>
            <p:cNvPr id="63" name="rc63"/>
            <p:cNvSpPr/>
            <p:nvPr/>
          </p:nvSpPr>
          <p:spPr>
            <a:xfrm>
              <a:off x="5184607" y="3197352"/>
              <a:ext cx="249014" cy="222913"/>
            </a:xfrm>
            <a:prstGeom prst="rect">
              <a:avLst/>
            </a:prstGeom>
            <a:solidFill>
              <a:srgbClr val="B3B3B3">
                <a:alpha val="100000"/>
              </a:srgbClr>
            </a:solidFill>
          </p:spPr>
          <p:txBody>
            <a:bodyPr/>
            <a:lstStyle/>
            <a:p/>
          </p:txBody>
        </p:sp>
        <p:sp>
          <p:nvSpPr>
            <p:cNvPr id="64" name="rc64"/>
            <p:cNvSpPr/>
            <p:nvPr/>
          </p:nvSpPr>
          <p:spPr>
            <a:xfrm>
              <a:off x="5461289" y="3123397"/>
              <a:ext cx="249014" cy="242237"/>
            </a:xfrm>
            <a:prstGeom prst="rect">
              <a:avLst/>
            </a:prstGeom>
            <a:solidFill>
              <a:srgbClr val="B3B3B3">
                <a:alpha val="100000"/>
              </a:srgbClr>
            </a:solidFill>
          </p:spPr>
          <p:txBody>
            <a:bodyPr/>
            <a:lstStyle/>
            <a:p/>
          </p:txBody>
        </p:sp>
        <p:sp>
          <p:nvSpPr>
            <p:cNvPr id="65" name="rc65"/>
            <p:cNvSpPr/>
            <p:nvPr/>
          </p:nvSpPr>
          <p:spPr>
            <a:xfrm>
              <a:off x="5737971" y="3094397"/>
              <a:ext cx="249014" cy="231022"/>
            </a:xfrm>
            <a:prstGeom prst="rect">
              <a:avLst/>
            </a:prstGeom>
            <a:solidFill>
              <a:srgbClr val="B3B3B3">
                <a:alpha val="100000"/>
              </a:srgbClr>
            </a:solidFill>
          </p:spPr>
          <p:txBody>
            <a:bodyPr/>
            <a:lstStyle/>
            <a:p/>
          </p:txBody>
        </p:sp>
        <p:sp>
          <p:nvSpPr>
            <p:cNvPr id="66" name="rc66"/>
            <p:cNvSpPr/>
            <p:nvPr/>
          </p:nvSpPr>
          <p:spPr>
            <a:xfrm>
              <a:off x="6014654" y="3115573"/>
              <a:ext cx="249014" cy="233853"/>
            </a:xfrm>
            <a:prstGeom prst="rect">
              <a:avLst/>
            </a:prstGeom>
            <a:solidFill>
              <a:srgbClr val="B3B3B3">
                <a:alpha val="100000"/>
              </a:srgbClr>
            </a:solidFill>
          </p:spPr>
          <p:txBody>
            <a:bodyPr/>
            <a:lstStyle/>
            <a:p/>
          </p:txBody>
        </p:sp>
        <p:sp>
          <p:nvSpPr>
            <p:cNvPr id="67" name="rc67"/>
            <p:cNvSpPr/>
            <p:nvPr/>
          </p:nvSpPr>
          <p:spPr>
            <a:xfrm>
              <a:off x="6291336" y="3138442"/>
              <a:ext cx="249014" cy="220638"/>
            </a:xfrm>
            <a:prstGeom prst="rect">
              <a:avLst/>
            </a:prstGeom>
            <a:solidFill>
              <a:srgbClr val="B3B3B3">
                <a:alpha val="100000"/>
              </a:srgbClr>
            </a:solidFill>
          </p:spPr>
          <p:txBody>
            <a:bodyPr/>
            <a:lstStyle/>
            <a:p/>
          </p:txBody>
        </p:sp>
        <p:sp>
          <p:nvSpPr>
            <p:cNvPr id="68" name="rc68"/>
            <p:cNvSpPr/>
            <p:nvPr/>
          </p:nvSpPr>
          <p:spPr>
            <a:xfrm>
              <a:off x="6568018" y="3158051"/>
              <a:ext cx="249014" cy="224184"/>
            </a:xfrm>
            <a:prstGeom prst="rect">
              <a:avLst/>
            </a:prstGeom>
            <a:solidFill>
              <a:srgbClr val="B3B3B3">
                <a:alpha val="100000"/>
              </a:srgbClr>
            </a:solidFill>
          </p:spPr>
          <p:txBody>
            <a:bodyPr/>
            <a:lstStyle/>
            <a:p/>
          </p:txBody>
        </p:sp>
        <p:sp>
          <p:nvSpPr>
            <p:cNvPr id="69" name="rc69"/>
            <p:cNvSpPr/>
            <p:nvPr/>
          </p:nvSpPr>
          <p:spPr>
            <a:xfrm>
              <a:off x="6844701" y="3163536"/>
              <a:ext cx="249014" cy="227390"/>
            </a:xfrm>
            <a:prstGeom prst="rect">
              <a:avLst/>
            </a:prstGeom>
            <a:solidFill>
              <a:srgbClr val="B3B3B3">
                <a:alpha val="100000"/>
              </a:srgbClr>
            </a:solidFill>
          </p:spPr>
          <p:txBody>
            <a:bodyPr/>
            <a:lstStyle/>
            <a:p/>
          </p:txBody>
        </p:sp>
        <p:sp>
          <p:nvSpPr>
            <p:cNvPr id="70" name="rc70"/>
            <p:cNvSpPr/>
            <p:nvPr/>
          </p:nvSpPr>
          <p:spPr>
            <a:xfrm>
              <a:off x="7121383" y="3188315"/>
              <a:ext cx="249014" cy="229842"/>
            </a:xfrm>
            <a:prstGeom prst="rect">
              <a:avLst/>
            </a:prstGeom>
            <a:solidFill>
              <a:srgbClr val="B3B3B3">
                <a:alpha val="100000"/>
              </a:srgbClr>
            </a:solidFill>
          </p:spPr>
          <p:txBody>
            <a:bodyPr/>
            <a:lstStyle/>
            <a:p/>
          </p:txBody>
        </p:sp>
        <p:sp>
          <p:nvSpPr>
            <p:cNvPr id="71" name="rc71"/>
            <p:cNvSpPr/>
            <p:nvPr/>
          </p:nvSpPr>
          <p:spPr>
            <a:xfrm>
              <a:off x="7398065" y="3215373"/>
              <a:ext cx="249014" cy="215212"/>
            </a:xfrm>
            <a:prstGeom prst="rect">
              <a:avLst/>
            </a:prstGeom>
            <a:solidFill>
              <a:srgbClr val="B3B3B3">
                <a:alpha val="100000"/>
              </a:srgbClr>
            </a:solidFill>
          </p:spPr>
          <p:txBody>
            <a:bodyPr/>
            <a:lstStyle/>
            <a:p/>
          </p:txBody>
        </p:sp>
        <p:sp>
          <p:nvSpPr>
            <p:cNvPr id="72" name="rc72"/>
            <p:cNvSpPr/>
            <p:nvPr/>
          </p:nvSpPr>
          <p:spPr>
            <a:xfrm>
              <a:off x="7674748" y="3241928"/>
              <a:ext cx="249014" cy="217342"/>
            </a:xfrm>
            <a:prstGeom prst="rect">
              <a:avLst/>
            </a:prstGeom>
            <a:solidFill>
              <a:srgbClr val="B3B3B3">
                <a:alpha val="100000"/>
              </a:srgbClr>
            </a:solidFill>
          </p:spPr>
          <p:txBody>
            <a:bodyPr/>
            <a:lstStyle/>
            <a:p/>
          </p:txBody>
        </p:sp>
        <p:sp>
          <p:nvSpPr>
            <p:cNvPr id="73" name="rc73"/>
            <p:cNvSpPr/>
            <p:nvPr/>
          </p:nvSpPr>
          <p:spPr>
            <a:xfrm>
              <a:off x="7951430" y="3286562"/>
              <a:ext cx="249014" cy="236149"/>
            </a:xfrm>
            <a:prstGeom prst="rect">
              <a:avLst/>
            </a:prstGeom>
            <a:solidFill>
              <a:srgbClr val="B3B3B3">
                <a:alpha val="100000"/>
              </a:srgbClr>
            </a:solidFill>
          </p:spPr>
          <p:txBody>
            <a:bodyPr/>
            <a:lstStyle/>
            <a:p/>
          </p:txBody>
        </p:sp>
        <p:sp>
          <p:nvSpPr>
            <p:cNvPr id="74" name="pl74"/>
            <p:cNvSpPr/>
            <p:nvPr/>
          </p:nvSpPr>
          <p:spPr>
            <a:xfrm>
              <a:off x="1435561" y="1570681"/>
              <a:ext cx="6640376" cy="680230"/>
            </a:xfrm>
            <a:custGeom>
              <a:avLst/>
              <a:pathLst>
                <a:path w="6640376" h="680230">
                  <a:moveTo>
                    <a:pt x="0" y="680230"/>
                  </a:moveTo>
                  <a:lnTo>
                    <a:pt x="276682" y="598602"/>
                  </a:lnTo>
                  <a:lnTo>
                    <a:pt x="553364" y="489765"/>
                  </a:lnTo>
                  <a:lnTo>
                    <a:pt x="830047" y="408138"/>
                  </a:lnTo>
                  <a:lnTo>
                    <a:pt x="1106729" y="299301"/>
                  </a:lnTo>
                  <a:lnTo>
                    <a:pt x="1383411" y="299301"/>
                  </a:lnTo>
                  <a:lnTo>
                    <a:pt x="1660094" y="299301"/>
                  </a:lnTo>
                  <a:lnTo>
                    <a:pt x="1936776" y="272092"/>
                  </a:lnTo>
                  <a:lnTo>
                    <a:pt x="2213458" y="598602"/>
                  </a:lnTo>
                  <a:lnTo>
                    <a:pt x="2490141" y="272092"/>
                  </a:lnTo>
                  <a:lnTo>
                    <a:pt x="2766823" y="0"/>
                  </a:lnTo>
                  <a:lnTo>
                    <a:pt x="3043505" y="272092"/>
                  </a:lnTo>
                  <a:lnTo>
                    <a:pt x="3320188" y="353719"/>
                  </a:lnTo>
                  <a:lnTo>
                    <a:pt x="3596870" y="435347"/>
                  </a:lnTo>
                  <a:lnTo>
                    <a:pt x="3873552" y="516974"/>
                  </a:lnTo>
                  <a:lnTo>
                    <a:pt x="4150235" y="598602"/>
                  </a:lnTo>
                  <a:lnTo>
                    <a:pt x="4426917" y="653020"/>
                  </a:lnTo>
                  <a:lnTo>
                    <a:pt x="4703599" y="598602"/>
                  </a:lnTo>
                  <a:lnTo>
                    <a:pt x="4980282" y="571393"/>
                  </a:lnTo>
                  <a:lnTo>
                    <a:pt x="5256964" y="516974"/>
                  </a:lnTo>
                  <a:lnTo>
                    <a:pt x="5533646" y="489765"/>
                  </a:lnTo>
                  <a:lnTo>
                    <a:pt x="5810329" y="435347"/>
                  </a:lnTo>
                  <a:lnTo>
                    <a:pt x="6087011" y="408138"/>
                  </a:lnTo>
                  <a:lnTo>
                    <a:pt x="6363693" y="353719"/>
                  </a:lnTo>
                  <a:lnTo>
                    <a:pt x="6640376" y="244882"/>
                  </a:lnTo>
                </a:path>
              </a:pathLst>
            </a:custGeom>
            <a:ln w="27101" cap="flat">
              <a:solidFill>
                <a:srgbClr val="0058AB">
                  <a:alpha val="50196"/>
                </a:srgbClr>
              </a:solidFill>
              <a:prstDash val="solid"/>
              <a:round/>
            </a:ln>
          </p:spPr>
          <p:txBody>
            <a:bodyPr/>
            <a:lstStyle/>
            <a:p/>
          </p:txBody>
        </p:sp>
        <p:sp>
          <p:nvSpPr>
            <p:cNvPr id="75" name="pl75"/>
            <p:cNvSpPr/>
            <p:nvPr/>
          </p:nvSpPr>
          <p:spPr>
            <a:xfrm>
              <a:off x="1435561" y="2169284"/>
              <a:ext cx="6640376" cy="489765"/>
            </a:xfrm>
            <a:custGeom>
              <a:avLst/>
              <a:pathLst>
                <a:path w="6640376" h="489765">
                  <a:moveTo>
                    <a:pt x="0" y="489765"/>
                  </a:moveTo>
                  <a:lnTo>
                    <a:pt x="276682" y="380928"/>
                  </a:lnTo>
                  <a:lnTo>
                    <a:pt x="553364" y="299301"/>
                  </a:lnTo>
                  <a:lnTo>
                    <a:pt x="830047" y="190464"/>
                  </a:lnTo>
                  <a:lnTo>
                    <a:pt x="1106729" y="108836"/>
                  </a:lnTo>
                  <a:lnTo>
                    <a:pt x="1383411" y="136046"/>
                  </a:lnTo>
                  <a:lnTo>
                    <a:pt x="1660094" y="190464"/>
                  </a:lnTo>
                  <a:lnTo>
                    <a:pt x="1936776" y="27209"/>
                  </a:lnTo>
                  <a:lnTo>
                    <a:pt x="2213458" y="108836"/>
                  </a:lnTo>
                  <a:lnTo>
                    <a:pt x="2490141" y="190464"/>
                  </a:lnTo>
                  <a:lnTo>
                    <a:pt x="2766823" y="0"/>
                  </a:lnTo>
                  <a:lnTo>
                    <a:pt x="3043505" y="27209"/>
                  </a:lnTo>
                  <a:lnTo>
                    <a:pt x="3320188" y="136046"/>
                  </a:lnTo>
                  <a:lnTo>
                    <a:pt x="3596870" y="217673"/>
                  </a:lnTo>
                  <a:lnTo>
                    <a:pt x="3873552" y="326510"/>
                  </a:lnTo>
                  <a:lnTo>
                    <a:pt x="4150235" y="435347"/>
                  </a:lnTo>
                  <a:lnTo>
                    <a:pt x="4426917" y="462556"/>
                  </a:lnTo>
                  <a:lnTo>
                    <a:pt x="4703599" y="408138"/>
                  </a:lnTo>
                  <a:lnTo>
                    <a:pt x="4980282" y="353719"/>
                  </a:lnTo>
                  <a:lnTo>
                    <a:pt x="5256964" y="299301"/>
                  </a:lnTo>
                  <a:lnTo>
                    <a:pt x="5533646" y="272092"/>
                  </a:lnTo>
                  <a:lnTo>
                    <a:pt x="5810329" y="217673"/>
                  </a:lnTo>
                  <a:lnTo>
                    <a:pt x="6087011" y="163255"/>
                  </a:lnTo>
                  <a:lnTo>
                    <a:pt x="6363693" y="108836"/>
                  </a:lnTo>
                  <a:lnTo>
                    <a:pt x="6640376" y="27209"/>
                  </a:lnTo>
                </a:path>
              </a:pathLst>
            </a:custGeom>
            <a:ln w="27101" cap="flat">
              <a:solidFill>
                <a:srgbClr val="333333">
                  <a:alpha val="50196"/>
                </a:srgbClr>
              </a:solidFill>
              <a:prstDash val="solid"/>
              <a:round/>
            </a:ln>
          </p:spPr>
          <p:txBody>
            <a:bodyPr/>
            <a:lstStyle/>
            <a:p/>
          </p:txBody>
        </p:sp>
        <p:sp>
          <p:nvSpPr>
            <p:cNvPr id="76" name="tx76"/>
            <p:cNvSpPr/>
            <p:nvPr/>
          </p:nvSpPr>
          <p:spPr>
            <a:xfrm>
              <a:off x="6632236" y="19308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7" name="tx77"/>
            <p:cNvSpPr/>
            <p:nvPr/>
          </p:nvSpPr>
          <p:spPr>
            <a:xfrm>
              <a:off x="6908918" y="1903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7185600" y="1849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9" name="tx79"/>
            <p:cNvSpPr/>
            <p:nvPr/>
          </p:nvSpPr>
          <p:spPr>
            <a:xfrm>
              <a:off x="7462283" y="18233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0" name="tx80"/>
            <p:cNvSpPr/>
            <p:nvPr/>
          </p:nvSpPr>
          <p:spPr>
            <a:xfrm>
              <a:off x="7738965" y="17675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8015647" y="166137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2" name="tx82"/>
            <p:cNvSpPr/>
            <p:nvPr/>
          </p:nvSpPr>
          <p:spPr>
            <a:xfrm>
              <a:off x="6632236" y="25212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53</a:t>
              </a:r>
            </a:p>
          </p:txBody>
        </p:sp>
        <p:sp>
          <p:nvSpPr>
            <p:cNvPr id="83" name="tx83"/>
            <p:cNvSpPr/>
            <p:nvPr/>
          </p:nvSpPr>
          <p:spPr>
            <a:xfrm>
              <a:off x="6908918" y="24943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54</a:t>
              </a:r>
            </a:p>
          </p:txBody>
        </p:sp>
        <p:sp>
          <p:nvSpPr>
            <p:cNvPr id="84" name="tx84"/>
            <p:cNvSpPr/>
            <p:nvPr/>
          </p:nvSpPr>
          <p:spPr>
            <a:xfrm>
              <a:off x="7185600" y="2439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56</a:t>
              </a:r>
            </a:p>
          </p:txBody>
        </p:sp>
        <p:sp>
          <p:nvSpPr>
            <p:cNvPr id="85" name="tx85"/>
            <p:cNvSpPr/>
            <p:nvPr/>
          </p:nvSpPr>
          <p:spPr>
            <a:xfrm>
              <a:off x="7462283" y="23852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58</a:t>
              </a:r>
            </a:p>
          </p:txBody>
        </p:sp>
        <p:sp>
          <p:nvSpPr>
            <p:cNvPr id="86" name="tx86"/>
            <p:cNvSpPr/>
            <p:nvPr/>
          </p:nvSpPr>
          <p:spPr>
            <a:xfrm>
              <a:off x="7738965" y="233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60</a:t>
              </a:r>
            </a:p>
          </p:txBody>
        </p:sp>
        <p:sp>
          <p:nvSpPr>
            <p:cNvPr id="87" name="tx87"/>
            <p:cNvSpPr/>
            <p:nvPr/>
          </p:nvSpPr>
          <p:spPr>
            <a:xfrm>
              <a:off x="8015647" y="2249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8" name="tx88"/>
            <p:cNvSpPr/>
            <p:nvPr/>
          </p:nvSpPr>
          <p:spPr>
            <a:xfrm>
              <a:off x="1345126" y="36394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9" name="tx89"/>
            <p:cNvSpPr/>
            <p:nvPr/>
          </p:nvSpPr>
          <p:spPr>
            <a:xfrm>
              <a:off x="2758683" y="3712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a:t>
              </a:r>
            </a:p>
          </p:txBody>
        </p:sp>
        <p:sp>
          <p:nvSpPr>
            <p:cNvPr id="90" name="tx90"/>
            <p:cNvSpPr/>
            <p:nvPr/>
          </p:nvSpPr>
          <p:spPr>
            <a:xfrm>
              <a:off x="4142095" y="377259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5495361" y="359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2" name="tx92"/>
            <p:cNvSpPr/>
            <p:nvPr/>
          </p:nvSpPr>
          <p:spPr>
            <a:xfrm>
              <a:off x="6602091" y="36060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3" name="tx93"/>
            <p:cNvSpPr/>
            <p:nvPr/>
          </p:nvSpPr>
          <p:spPr>
            <a:xfrm>
              <a:off x="6878773" y="361168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4" name="tx94"/>
            <p:cNvSpPr/>
            <p:nvPr/>
          </p:nvSpPr>
          <p:spPr>
            <a:xfrm>
              <a:off x="7155455" y="362392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5" name="tx95"/>
            <p:cNvSpPr/>
            <p:nvPr/>
          </p:nvSpPr>
          <p:spPr>
            <a:xfrm>
              <a:off x="7432138" y="363013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a:t>
              </a:r>
            </a:p>
          </p:txBody>
        </p:sp>
        <p:sp>
          <p:nvSpPr>
            <p:cNvPr id="96" name="tx96"/>
            <p:cNvSpPr/>
            <p:nvPr/>
          </p:nvSpPr>
          <p:spPr>
            <a:xfrm>
              <a:off x="7708820" y="36445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7" name="tx97"/>
            <p:cNvSpPr/>
            <p:nvPr/>
          </p:nvSpPr>
          <p:spPr>
            <a:xfrm>
              <a:off x="7985502" y="36762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8" name="tx98"/>
            <p:cNvSpPr/>
            <p:nvPr/>
          </p:nvSpPr>
          <p:spPr>
            <a:xfrm>
              <a:off x="1375271" y="3320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9" name="tx99"/>
            <p:cNvSpPr/>
            <p:nvPr/>
          </p:nvSpPr>
          <p:spPr>
            <a:xfrm>
              <a:off x="2758683" y="345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 name="tx100"/>
            <p:cNvSpPr/>
            <p:nvPr/>
          </p:nvSpPr>
          <p:spPr>
            <a:xfrm>
              <a:off x="4142095" y="35203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1" name="tx101"/>
            <p:cNvSpPr/>
            <p:nvPr/>
          </p:nvSpPr>
          <p:spPr>
            <a:xfrm>
              <a:off x="5525506" y="3204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2" name="tx102"/>
            <p:cNvSpPr/>
            <p:nvPr/>
          </p:nvSpPr>
          <p:spPr>
            <a:xfrm>
              <a:off x="6632236" y="32297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6908918" y="32367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4" name="tx104"/>
            <p:cNvSpPr/>
            <p:nvPr/>
          </p:nvSpPr>
          <p:spPr>
            <a:xfrm>
              <a:off x="7185600" y="32627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5" name="tx105"/>
            <p:cNvSpPr/>
            <p:nvPr/>
          </p:nvSpPr>
          <p:spPr>
            <a:xfrm>
              <a:off x="7462283" y="32825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6" name="tx106"/>
            <p:cNvSpPr/>
            <p:nvPr/>
          </p:nvSpPr>
          <p:spPr>
            <a:xfrm>
              <a:off x="7738965" y="33101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7" name="tx107"/>
            <p:cNvSpPr/>
            <p:nvPr/>
          </p:nvSpPr>
          <p:spPr>
            <a:xfrm>
              <a:off x="8015647" y="33641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8" name="tx108"/>
            <p:cNvSpPr/>
            <p:nvPr/>
          </p:nvSpPr>
          <p:spPr>
            <a:xfrm>
              <a:off x="1345126" y="315499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177</a:t>
              </a:r>
            </a:p>
          </p:txBody>
        </p:sp>
        <p:sp>
          <p:nvSpPr>
            <p:cNvPr id="109" name="tx109"/>
            <p:cNvSpPr/>
            <p:nvPr/>
          </p:nvSpPr>
          <p:spPr>
            <a:xfrm>
              <a:off x="2728538" y="32746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143</a:t>
              </a:r>
            </a:p>
          </p:txBody>
        </p:sp>
        <p:sp>
          <p:nvSpPr>
            <p:cNvPr id="110" name="tx110"/>
            <p:cNvSpPr/>
            <p:nvPr/>
          </p:nvSpPr>
          <p:spPr>
            <a:xfrm>
              <a:off x="4111950" y="32888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1" name="tx111"/>
            <p:cNvSpPr/>
            <p:nvPr/>
          </p:nvSpPr>
          <p:spPr>
            <a:xfrm>
              <a:off x="5495361" y="30053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12" name="tx112"/>
            <p:cNvSpPr/>
            <p:nvPr/>
          </p:nvSpPr>
          <p:spPr>
            <a:xfrm>
              <a:off x="6602091" y="30400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6878773" y="3045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207</a:t>
              </a:r>
            </a:p>
          </p:txBody>
        </p:sp>
        <p:sp>
          <p:nvSpPr>
            <p:cNvPr id="114" name="tx114"/>
            <p:cNvSpPr/>
            <p:nvPr/>
          </p:nvSpPr>
          <p:spPr>
            <a:xfrm>
              <a:off x="7155455" y="30702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200</a:t>
              </a:r>
            </a:p>
          </p:txBody>
        </p:sp>
        <p:sp>
          <p:nvSpPr>
            <p:cNvPr id="115" name="tx115"/>
            <p:cNvSpPr/>
            <p:nvPr/>
          </p:nvSpPr>
          <p:spPr>
            <a:xfrm>
              <a:off x="7432138" y="30972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6" name="tx116"/>
            <p:cNvSpPr/>
            <p:nvPr/>
          </p:nvSpPr>
          <p:spPr>
            <a:xfrm>
              <a:off x="7708820" y="312389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7" name="tx117"/>
            <p:cNvSpPr/>
            <p:nvPr/>
          </p:nvSpPr>
          <p:spPr>
            <a:xfrm>
              <a:off x="7985502" y="31684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a:t>
              </a:r>
            </a:p>
          </p:txBody>
        </p:sp>
        <p:sp>
          <p:nvSpPr>
            <p:cNvPr id="118" name="tx118"/>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577692" y="31364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0" name="tx120"/>
            <p:cNvSpPr/>
            <p:nvPr/>
          </p:nvSpPr>
          <p:spPr>
            <a:xfrm>
              <a:off x="577692" y="24143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577692" y="169221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2" name="tx122"/>
            <p:cNvSpPr/>
            <p:nvPr/>
          </p:nvSpPr>
          <p:spPr>
            <a:xfrm>
              <a:off x="577692" y="97009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9" name="tx139"/>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0" name="pl140"/>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70912" y="4808891"/>
              <a:ext cx="201456" cy="201456"/>
            </a:xfrm>
            <a:prstGeom prst="rect">
              <a:avLst/>
            </a:prstGeom>
            <a:solidFill>
              <a:srgbClr val="B3B3B3">
                <a:alpha val="100000"/>
              </a:srgbClr>
            </a:solidFill>
          </p:spPr>
          <p:txBody>
            <a:bodyPr/>
            <a:lstStyle/>
            <a:p/>
          </p:txBody>
        </p:sp>
        <p:sp>
          <p:nvSpPr>
            <p:cNvPr id="145" name="rc145"/>
            <p:cNvSpPr/>
            <p:nvPr/>
          </p:nvSpPr>
          <p:spPr>
            <a:xfrm>
              <a:off x="5573066" y="4808891"/>
              <a:ext cx="201456" cy="201456"/>
            </a:xfrm>
            <a:prstGeom prst="rect">
              <a:avLst/>
            </a:prstGeom>
            <a:solidFill>
              <a:srgbClr val="1CABE2">
                <a:alpha val="100000"/>
              </a:srgbClr>
            </a:solidFill>
          </p:spPr>
          <p:txBody>
            <a:bodyPr/>
            <a:lstStyle/>
            <a:p/>
          </p:txBody>
        </p:sp>
        <p:sp>
          <p:nvSpPr>
            <p:cNvPr id="146" name="tx146"/>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9" name="tx149"/>
            <p:cNvSpPr/>
            <p:nvPr/>
          </p:nvSpPr>
          <p:spPr>
            <a:xfrm>
              <a:off x="966584"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2000-2024</a:t>
              </a:r>
            </a:p>
          </p:txBody>
        </p:sp>
        <p:sp>
          <p:nvSpPr>
            <p:cNvPr id="150" name="pl150"/>
            <p:cNvSpPr/>
            <p:nvPr/>
          </p:nvSpPr>
          <p:spPr>
            <a:xfrm>
              <a:off x="213732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78985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44239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094930"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296359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61612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6866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2119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60230"/>
              <a:ext cx="4837237" cy="157133"/>
            </a:xfrm>
            <a:prstGeom prst="rect">
              <a:avLst/>
            </a:prstGeom>
            <a:solidFill>
              <a:srgbClr val="1CABE2">
                <a:alpha val="100000"/>
              </a:srgbClr>
            </a:solidFill>
          </p:spPr>
          <p:txBody>
            <a:bodyPr/>
            <a:lstStyle/>
            <a:p/>
          </p:txBody>
        </p:sp>
        <p:sp>
          <p:nvSpPr>
            <p:cNvPr id="163" name="rc163"/>
            <p:cNvSpPr/>
            <p:nvPr/>
          </p:nvSpPr>
          <p:spPr>
            <a:xfrm>
              <a:off x="1311054" y="5463814"/>
              <a:ext cx="4132067" cy="157133"/>
            </a:xfrm>
            <a:prstGeom prst="rect">
              <a:avLst/>
            </a:prstGeom>
            <a:solidFill>
              <a:srgbClr val="1CABE2">
                <a:alpha val="100000"/>
              </a:srgbClr>
            </a:solidFill>
          </p:spPr>
          <p:txBody>
            <a:bodyPr/>
            <a:lstStyle/>
            <a:p/>
          </p:txBody>
        </p:sp>
        <p:sp>
          <p:nvSpPr>
            <p:cNvPr id="164" name="rc164"/>
            <p:cNvSpPr/>
            <p:nvPr/>
          </p:nvSpPr>
          <p:spPr>
            <a:xfrm>
              <a:off x="1311054" y="5267397"/>
              <a:ext cx="3551333" cy="157133"/>
            </a:xfrm>
            <a:prstGeom prst="rect">
              <a:avLst/>
            </a:prstGeom>
            <a:solidFill>
              <a:srgbClr val="1CABE2">
                <a:alpha val="100000"/>
              </a:srgbClr>
            </a:solidFill>
          </p:spPr>
          <p:txBody>
            <a:bodyPr/>
            <a:lstStyle/>
            <a:p/>
          </p:txBody>
        </p:sp>
        <p:sp>
          <p:nvSpPr>
            <p:cNvPr id="165" name="rc165"/>
            <p:cNvSpPr/>
            <p:nvPr/>
          </p:nvSpPr>
          <p:spPr>
            <a:xfrm>
              <a:off x="6148292" y="5660230"/>
              <a:ext cx="2052152" cy="157133"/>
            </a:xfrm>
            <a:prstGeom prst="rect">
              <a:avLst/>
            </a:prstGeom>
            <a:solidFill>
              <a:srgbClr val="B3B3B3">
                <a:alpha val="100000"/>
              </a:srgbClr>
            </a:solidFill>
          </p:spPr>
          <p:txBody>
            <a:bodyPr/>
            <a:lstStyle/>
            <a:p/>
          </p:txBody>
        </p:sp>
        <p:sp>
          <p:nvSpPr>
            <p:cNvPr id="166" name="rc166"/>
            <p:cNvSpPr/>
            <p:nvPr/>
          </p:nvSpPr>
          <p:spPr>
            <a:xfrm>
              <a:off x="5443121" y="5463814"/>
              <a:ext cx="1989521" cy="157133"/>
            </a:xfrm>
            <a:prstGeom prst="rect">
              <a:avLst/>
            </a:prstGeom>
            <a:solidFill>
              <a:srgbClr val="B3B3B3">
                <a:alpha val="100000"/>
              </a:srgbClr>
            </a:solidFill>
          </p:spPr>
          <p:txBody>
            <a:bodyPr/>
            <a:lstStyle/>
            <a:p/>
          </p:txBody>
        </p:sp>
        <p:sp>
          <p:nvSpPr>
            <p:cNvPr id="167" name="rc167"/>
            <p:cNvSpPr/>
            <p:nvPr/>
          </p:nvSpPr>
          <p:spPr>
            <a:xfrm>
              <a:off x="4862387" y="5267397"/>
              <a:ext cx="2161682" cy="157133"/>
            </a:xfrm>
            <a:prstGeom prst="rect">
              <a:avLst/>
            </a:prstGeom>
            <a:solidFill>
              <a:srgbClr val="B3B3B3">
                <a:alpha val="100000"/>
              </a:srgbClr>
            </a:solidFill>
          </p:spPr>
          <p:txBody>
            <a:bodyPr/>
            <a:lstStyle/>
            <a:p/>
          </p:txBody>
        </p:sp>
        <p:sp>
          <p:nvSpPr>
            <p:cNvPr id="168" name="tx168"/>
            <p:cNvSpPr/>
            <p:nvPr/>
          </p:nvSpPr>
          <p:spPr>
            <a:xfrm>
              <a:off x="8345125"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208.4</a:t>
              </a:r>
            </a:p>
          </p:txBody>
        </p:sp>
        <p:sp>
          <p:nvSpPr>
            <p:cNvPr id="169" name="tx169"/>
            <p:cNvSpPr/>
            <p:nvPr/>
          </p:nvSpPr>
          <p:spPr>
            <a:xfrm>
              <a:off x="7577324"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185.2</a:t>
              </a:r>
            </a:p>
          </p:txBody>
        </p:sp>
        <p:sp>
          <p:nvSpPr>
            <p:cNvPr id="170" name="tx170"/>
            <p:cNvSpPr/>
            <p:nvPr/>
          </p:nvSpPr>
          <p:spPr>
            <a:xfrm>
              <a:off x="7168751"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172.9</a:t>
              </a:r>
            </a:p>
          </p:txBody>
        </p:sp>
        <p:sp>
          <p:nvSpPr>
            <p:cNvPr id="171" name="tx171"/>
            <p:cNvSpPr/>
            <p:nvPr/>
          </p:nvSpPr>
          <p:spPr>
            <a:xfrm>
              <a:off x="3584992"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146.4</a:t>
              </a:r>
            </a:p>
          </p:txBody>
        </p:sp>
        <p:sp>
          <p:nvSpPr>
            <p:cNvPr id="172" name="tx172"/>
            <p:cNvSpPr/>
            <p:nvPr/>
          </p:nvSpPr>
          <p:spPr>
            <a:xfrm>
              <a:off x="3280624" y="5499244"/>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125</a:t>
              </a:r>
            </a:p>
          </p:txBody>
        </p:sp>
        <p:sp>
          <p:nvSpPr>
            <p:cNvPr id="173" name="tx173"/>
            <p:cNvSpPr/>
            <p:nvPr/>
          </p:nvSpPr>
          <p:spPr>
            <a:xfrm>
              <a:off x="2942039"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107.4</a:t>
              </a:r>
            </a:p>
          </p:txBody>
        </p:sp>
        <p:sp>
          <p:nvSpPr>
            <p:cNvPr id="174" name="tx174"/>
            <p:cNvSpPr/>
            <p:nvPr/>
          </p:nvSpPr>
          <p:spPr>
            <a:xfrm>
              <a:off x="7061841"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62.1</a:t>
              </a:r>
            </a:p>
          </p:txBody>
        </p:sp>
        <p:sp>
          <p:nvSpPr>
            <p:cNvPr id="175" name="tx175"/>
            <p:cNvSpPr/>
            <p:nvPr/>
          </p:nvSpPr>
          <p:spPr>
            <a:xfrm>
              <a:off x="6325355"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60.2</a:t>
              </a:r>
            </a:p>
          </p:txBody>
        </p:sp>
        <p:sp>
          <p:nvSpPr>
            <p:cNvPr id="176" name="tx176"/>
            <p:cNvSpPr/>
            <p:nvPr/>
          </p:nvSpPr>
          <p:spPr>
            <a:xfrm>
              <a:off x="5830702"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65.4</a:t>
              </a:r>
            </a:p>
          </p:txBody>
        </p:sp>
        <p:sp>
          <p:nvSpPr>
            <p:cNvPr id="177" name="tx177"/>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283930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445299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610553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4" name="tx184"/>
            <p:cNvSpPr/>
            <p:nvPr/>
          </p:nvSpPr>
          <p:spPr>
            <a:xfrm>
              <a:off x="775806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85" name="tx185"/>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6" name="tx186"/>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7" name="tx187"/>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8" name="tx188"/>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Guinée.
En 2024, la couverture du DTC1 en Guinée est passée à 77%. Le nombre d'enfants n'ayant reçu aucune dose de vaccin DTC (enfants n'ayant reçu aucune dose) est passé de 125 000 en 2023 à 107 000 en 2024.
La couverture du DTC3 est passée à 63% en 2024, laissant 173 000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87076"/>
              <a:ext cx="3397293" cy="692149"/>
            </a:xfrm>
            <a:custGeom>
              <a:avLst/>
              <a:pathLst>
                <a:path w="3397293" h="692149">
                  <a:moveTo>
                    <a:pt x="0" y="692149"/>
                  </a:moveTo>
                  <a:lnTo>
                    <a:pt x="141553" y="609091"/>
                  </a:lnTo>
                  <a:lnTo>
                    <a:pt x="283107" y="498347"/>
                  </a:lnTo>
                  <a:lnTo>
                    <a:pt x="424661" y="415289"/>
                  </a:lnTo>
                  <a:lnTo>
                    <a:pt x="566215" y="304545"/>
                  </a:lnTo>
                  <a:lnTo>
                    <a:pt x="707769" y="304545"/>
                  </a:lnTo>
                  <a:lnTo>
                    <a:pt x="849323" y="304545"/>
                  </a:lnTo>
                  <a:lnTo>
                    <a:pt x="990877" y="276859"/>
                  </a:lnTo>
                  <a:lnTo>
                    <a:pt x="1132431" y="609091"/>
                  </a:lnTo>
                  <a:lnTo>
                    <a:pt x="1273984" y="276859"/>
                  </a:lnTo>
                  <a:lnTo>
                    <a:pt x="1415538" y="0"/>
                  </a:lnTo>
                  <a:lnTo>
                    <a:pt x="1557092" y="276859"/>
                  </a:lnTo>
                  <a:lnTo>
                    <a:pt x="1698646" y="359917"/>
                  </a:lnTo>
                  <a:lnTo>
                    <a:pt x="1840200" y="442975"/>
                  </a:lnTo>
                  <a:lnTo>
                    <a:pt x="1981754" y="526033"/>
                  </a:lnTo>
                  <a:lnTo>
                    <a:pt x="2123308" y="609091"/>
                  </a:lnTo>
                  <a:lnTo>
                    <a:pt x="2264862" y="664463"/>
                  </a:lnTo>
                  <a:lnTo>
                    <a:pt x="2406416" y="609091"/>
                  </a:lnTo>
                  <a:lnTo>
                    <a:pt x="2547969" y="581405"/>
                  </a:lnTo>
                  <a:lnTo>
                    <a:pt x="2689523" y="526033"/>
                  </a:lnTo>
                  <a:lnTo>
                    <a:pt x="2831077" y="498347"/>
                  </a:lnTo>
                  <a:lnTo>
                    <a:pt x="2972631" y="442975"/>
                  </a:lnTo>
                  <a:lnTo>
                    <a:pt x="3114185" y="415289"/>
                  </a:lnTo>
                  <a:lnTo>
                    <a:pt x="3255739" y="359917"/>
                  </a:lnTo>
                  <a:lnTo>
                    <a:pt x="3397293" y="24917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87076"/>
              <a:ext cx="3397293" cy="692149"/>
            </a:xfrm>
            <a:custGeom>
              <a:avLst/>
              <a:pathLst>
                <a:path w="3397293" h="692149">
                  <a:moveTo>
                    <a:pt x="0" y="692149"/>
                  </a:moveTo>
                  <a:lnTo>
                    <a:pt x="141553" y="609091"/>
                  </a:lnTo>
                  <a:lnTo>
                    <a:pt x="283107" y="498347"/>
                  </a:lnTo>
                  <a:lnTo>
                    <a:pt x="424661" y="415289"/>
                  </a:lnTo>
                  <a:lnTo>
                    <a:pt x="566215" y="304545"/>
                  </a:lnTo>
                  <a:lnTo>
                    <a:pt x="707769" y="304545"/>
                  </a:lnTo>
                  <a:lnTo>
                    <a:pt x="849323" y="304545"/>
                  </a:lnTo>
                  <a:lnTo>
                    <a:pt x="990877" y="276859"/>
                  </a:lnTo>
                  <a:lnTo>
                    <a:pt x="1132431" y="609091"/>
                  </a:lnTo>
                  <a:lnTo>
                    <a:pt x="1273984" y="276859"/>
                  </a:lnTo>
                  <a:lnTo>
                    <a:pt x="1415538" y="0"/>
                  </a:lnTo>
                  <a:lnTo>
                    <a:pt x="1557092" y="276859"/>
                  </a:lnTo>
                  <a:lnTo>
                    <a:pt x="1698646" y="359917"/>
                  </a:lnTo>
                  <a:lnTo>
                    <a:pt x="1840200" y="442975"/>
                  </a:lnTo>
                  <a:lnTo>
                    <a:pt x="1981754" y="526033"/>
                  </a:lnTo>
                  <a:lnTo>
                    <a:pt x="2123308" y="609091"/>
                  </a:lnTo>
                  <a:lnTo>
                    <a:pt x="2264862" y="664463"/>
                  </a:lnTo>
                  <a:lnTo>
                    <a:pt x="2406416" y="609091"/>
                  </a:lnTo>
                  <a:lnTo>
                    <a:pt x="2547969" y="581405"/>
                  </a:lnTo>
                  <a:lnTo>
                    <a:pt x="2689523" y="526033"/>
                  </a:lnTo>
                  <a:lnTo>
                    <a:pt x="2831077" y="498347"/>
                  </a:lnTo>
                  <a:lnTo>
                    <a:pt x="2972631" y="442975"/>
                  </a:lnTo>
                  <a:lnTo>
                    <a:pt x="3114185" y="415289"/>
                  </a:lnTo>
                  <a:lnTo>
                    <a:pt x="3255739" y="359917"/>
                  </a:lnTo>
                  <a:lnTo>
                    <a:pt x="3397293" y="24917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35125"/>
            </a:xfrm>
            <a:custGeom>
              <a:avLst/>
              <a:pathLst>
                <a:path w="0" h="1135125">
                  <a:moveTo>
                    <a:pt x="0" y="0"/>
                  </a:moveTo>
                  <a:lnTo>
                    <a:pt x="0" y="113512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32" name="pl32"/>
            <p:cNvSpPr/>
            <p:nvPr/>
          </p:nvSpPr>
          <p:spPr>
            <a:xfrm>
              <a:off x="1120965" y="1387076"/>
              <a:ext cx="3397293" cy="692149"/>
            </a:xfrm>
            <a:custGeom>
              <a:avLst/>
              <a:pathLst>
                <a:path w="3397293" h="692149">
                  <a:moveTo>
                    <a:pt x="0" y="692149"/>
                  </a:moveTo>
                  <a:lnTo>
                    <a:pt x="141553" y="609091"/>
                  </a:lnTo>
                  <a:lnTo>
                    <a:pt x="283107" y="498347"/>
                  </a:lnTo>
                  <a:lnTo>
                    <a:pt x="424661" y="415289"/>
                  </a:lnTo>
                  <a:lnTo>
                    <a:pt x="566215" y="304545"/>
                  </a:lnTo>
                  <a:lnTo>
                    <a:pt x="707769" y="304545"/>
                  </a:lnTo>
                  <a:lnTo>
                    <a:pt x="849323" y="304545"/>
                  </a:lnTo>
                  <a:lnTo>
                    <a:pt x="990877" y="276859"/>
                  </a:lnTo>
                  <a:lnTo>
                    <a:pt x="1132431" y="609091"/>
                  </a:lnTo>
                  <a:lnTo>
                    <a:pt x="1273984" y="276859"/>
                  </a:lnTo>
                  <a:lnTo>
                    <a:pt x="1415538" y="0"/>
                  </a:lnTo>
                  <a:lnTo>
                    <a:pt x="1557092" y="276859"/>
                  </a:lnTo>
                  <a:lnTo>
                    <a:pt x="1698646" y="359917"/>
                  </a:lnTo>
                  <a:lnTo>
                    <a:pt x="1840200" y="442975"/>
                  </a:lnTo>
                  <a:lnTo>
                    <a:pt x="1981754" y="526033"/>
                  </a:lnTo>
                  <a:lnTo>
                    <a:pt x="2123308" y="609091"/>
                  </a:lnTo>
                  <a:lnTo>
                    <a:pt x="2264862" y="664463"/>
                  </a:lnTo>
                  <a:lnTo>
                    <a:pt x="2406416" y="609091"/>
                  </a:lnTo>
                  <a:lnTo>
                    <a:pt x="2547969" y="581405"/>
                  </a:lnTo>
                  <a:lnTo>
                    <a:pt x="2689523" y="526033"/>
                  </a:lnTo>
                  <a:lnTo>
                    <a:pt x="2831077" y="498347"/>
                  </a:lnTo>
                  <a:lnTo>
                    <a:pt x="2972631" y="442975"/>
                  </a:lnTo>
                  <a:lnTo>
                    <a:pt x="3114185" y="415289"/>
                  </a:lnTo>
                  <a:lnTo>
                    <a:pt x="3255739" y="359917"/>
                  </a:lnTo>
                  <a:lnTo>
                    <a:pt x="3397293" y="24917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4" name="tx34"/>
            <p:cNvSpPr/>
            <p:nvPr/>
          </p:nvSpPr>
          <p:spPr>
            <a:xfrm>
              <a:off x="176844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481497"/>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Guinée, 2000-2024</a:t>
              </a:r>
            </a:p>
          </p:txBody>
        </p:sp>
        <p:sp>
          <p:nvSpPr>
            <p:cNvPr id="63" name="pl63"/>
            <p:cNvSpPr/>
            <p:nvPr/>
          </p:nvSpPr>
          <p:spPr>
            <a:xfrm>
              <a:off x="5267799" y="3879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08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61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027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437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84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003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4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822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232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3641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8051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420086"/>
              <a:ext cx="3397293" cy="1397610"/>
            </a:xfrm>
            <a:custGeom>
              <a:avLst/>
              <a:pathLst>
                <a:path w="3397293" h="1397610">
                  <a:moveTo>
                    <a:pt x="0" y="1397610"/>
                  </a:moveTo>
                  <a:lnTo>
                    <a:pt x="141553" y="1229897"/>
                  </a:lnTo>
                  <a:lnTo>
                    <a:pt x="283107" y="1006279"/>
                  </a:lnTo>
                  <a:lnTo>
                    <a:pt x="424661" y="838566"/>
                  </a:lnTo>
                  <a:lnTo>
                    <a:pt x="566215" y="614948"/>
                  </a:lnTo>
                  <a:lnTo>
                    <a:pt x="707769" y="614948"/>
                  </a:lnTo>
                  <a:lnTo>
                    <a:pt x="849323" y="614948"/>
                  </a:lnTo>
                  <a:lnTo>
                    <a:pt x="990877" y="559044"/>
                  </a:lnTo>
                  <a:lnTo>
                    <a:pt x="1132431" y="1229897"/>
                  </a:lnTo>
                  <a:lnTo>
                    <a:pt x="1273984" y="559044"/>
                  </a:lnTo>
                  <a:lnTo>
                    <a:pt x="1415538" y="0"/>
                  </a:lnTo>
                  <a:lnTo>
                    <a:pt x="1557092" y="559044"/>
                  </a:lnTo>
                  <a:lnTo>
                    <a:pt x="1698646" y="726757"/>
                  </a:lnTo>
                  <a:lnTo>
                    <a:pt x="1840200" y="894470"/>
                  </a:lnTo>
                  <a:lnTo>
                    <a:pt x="1981754" y="1062183"/>
                  </a:lnTo>
                  <a:lnTo>
                    <a:pt x="2123308" y="1229897"/>
                  </a:lnTo>
                  <a:lnTo>
                    <a:pt x="2264862" y="1341705"/>
                  </a:lnTo>
                  <a:lnTo>
                    <a:pt x="2406416" y="1229897"/>
                  </a:lnTo>
                  <a:lnTo>
                    <a:pt x="2547969" y="1173992"/>
                  </a:lnTo>
                  <a:lnTo>
                    <a:pt x="2689523" y="1062183"/>
                  </a:lnTo>
                  <a:lnTo>
                    <a:pt x="2831077" y="1006279"/>
                  </a:lnTo>
                  <a:lnTo>
                    <a:pt x="2972631" y="894470"/>
                  </a:lnTo>
                  <a:lnTo>
                    <a:pt x="3114185" y="838566"/>
                  </a:lnTo>
                  <a:lnTo>
                    <a:pt x="3255739" y="726757"/>
                  </a:lnTo>
                  <a:lnTo>
                    <a:pt x="3397293" y="5031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482270"/>
              <a:ext cx="3397293" cy="447235"/>
            </a:xfrm>
            <a:custGeom>
              <a:avLst/>
              <a:pathLst>
                <a:path w="3397293" h="447235">
                  <a:moveTo>
                    <a:pt x="0" y="447235"/>
                  </a:moveTo>
                  <a:lnTo>
                    <a:pt x="141553" y="391330"/>
                  </a:lnTo>
                  <a:lnTo>
                    <a:pt x="283107" y="391330"/>
                  </a:lnTo>
                  <a:lnTo>
                    <a:pt x="424661" y="335426"/>
                  </a:lnTo>
                  <a:lnTo>
                    <a:pt x="566215" y="279522"/>
                  </a:lnTo>
                  <a:lnTo>
                    <a:pt x="707769" y="223617"/>
                  </a:lnTo>
                  <a:lnTo>
                    <a:pt x="849323" y="167713"/>
                  </a:lnTo>
                  <a:lnTo>
                    <a:pt x="990877" y="167713"/>
                  </a:lnTo>
                  <a:lnTo>
                    <a:pt x="1132431" y="111808"/>
                  </a:lnTo>
                  <a:lnTo>
                    <a:pt x="1273984" y="55904"/>
                  </a:lnTo>
                  <a:lnTo>
                    <a:pt x="1415538" y="55904"/>
                  </a:lnTo>
                  <a:lnTo>
                    <a:pt x="1557092" y="55904"/>
                  </a:lnTo>
                  <a:lnTo>
                    <a:pt x="1698646" y="55904"/>
                  </a:lnTo>
                  <a:lnTo>
                    <a:pt x="1840200" y="55904"/>
                  </a:lnTo>
                  <a:lnTo>
                    <a:pt x="1981754" y="55904"/>
                  </a:lnTo>
                  <a:lnTo>
                    <a:pt x="2123308" y="55904"/>
                  </a:lnTo>
                  <a:lnTo>
                    <a:pt x="2264862" y="0"/>
                  </a:lnTo>
                  <a:lnTo>
                    <a:pt x="2406416" y="0"/>
                  </a:lnTo>
                  <a:lnTo>
                    <a:pt x="2547969" y="0"/>
                  </a:lnTo>
                  <a:lnTo>
                    <a:pt x="2689523" y="0"/>
                  </a:lnTo>
                  <a:lnTo>
                    <a:pt x="2831077" y="111808"/>
                  </a:lnTo>
                  <a:lnTo>
                    <a:pt x="2972631" y="167713"/>
                  </a:lnTo>
                  <a:lnTo>
                    <a:pt x="3114185" y="55904"/>
                  </a:lnTo>
                  <a:lnTo>
                    <a:pt x="3255739" y="55904"/>
                  </a:lnTo>
                  <a:lnTo>
                    <a:pt x="3397293" y="55904"/>
                  </a:lnTo>
                </a:path>
              </a:pathLst>
            </a:custGeom>
            <a:ln w="27101" cap="flat">
              <a:solidFill>
                <a:srgbClr val="80BD41">
                  <a:alpha val="100000"/>
                </a:srgbClr>
              </a:solidFill>
              <a:prstDash val="solid"/>
              <a:round/>
            </a:ln>
          </p:spPr>
          <p:txBody>
            <a:bodyPr/>
            <a:lstStyle/>
            <a:p/>
          </p:txBody>
        </p:sp>
        <p:sp>
          <p:nvSpPr>
            <p:cNvPr id="84" name="pl84"/>
            <p:cNvSpPr/>
            <p:nvPr/>
          </p:nvSpPr>
          <p:spPr>
            <a:xfrm>
              <a:off x="5437664" y="2426365"/>
              <a:ext cx="3397293" cy="1341705"/>
            </a:xfrm>
            <a:custGeom>
              <a:avLst/>
              <a:pathLst>
                <a:path w="3397293" h="1341705">
                  <a:moveTo>
                    <a:pt x="0" y="1341705"/>
                  </a:moveTo>
                  <a:lnTo>
                    <a:pt x="141553" y="1341705"/>
                  </a:lnTo>
                  <a:lnTo>
                    <a:pt x="283107" y="1285801"/>
                  </a:lnTo>
                  <a:lnTo>
                    <a:pt x="424661" y="1173992"/>
                  </a:lnTo>
                  <a:lnTo>
                    <a:pt x="566215" y="1006279"/>
                  </a:lnTo>
                  <a:lnTo>
                    <a:pt x="707769" y="838566"/>
                  </a:lnTo>
                  <a:lnTo>
                    <a:pt x="849323" y="726757"/>
                  </a:lnTo>
                  <a:lnTo>
                    <a:pt x="990877" y="614948"/>
                  </a:lnTo>
                  <a:lnTo>
                    <a:pt x="1132431" y="335426"/>
                  </a:lnTo>
                  <a:lnTo>
                    <a:pt x="1273984" y="111808"/>
                  </a:lnTo>
                  <a:lnTo>
                    <a:pt x="1415538" y="447235"/>
                  </a:lnTo>
                  <a:lnTo>
                    <a:pt x="1557092" y="559044"/>
                  </a:lnTo>
                  <a:lnTo>
                    <a:pt x="1698646" y="782661"/>
                  </a:lnTo>
                  <a:lnTo>
                    <a:pt x="1840200" y="838566"/>
                  </a:lnTo>
                  <a:lnTo>
                    <a:pt x="1981754" y="614948"/>
                  </a:lnTo>
                  <a:lnTo>
                    <a:pt x="2123308" y="559044"/>
                  </a:lnTo>
                  <a:lnTo>
                    <a:pt x="2264862" y="279522"/>
                  </a:lnTo>
                  <a:lnTo>
                    <a:pt x="2406416" y="223617"/>
                  </a:lnTo>
                  <a:lnTo>
                    <a:pt x="2547969" y="167713"/>
                  </a:lnTo>
                  <a:lnTo>
                    <a:pt x="2689523" y="55904"/>
                  </a:lnTo>
                  <a:lnTo>
                    <a:pt x="2831077" y="167713"/>
                  </a:lnTo>
                  <a:lnTo>
                    <a:pt x="2972631" y="223617"/>
                  </a:lnTo>
                  <a:lnTo>
                    <a:pt x="3114185" y="223617"/>
                  </a:lnTo>
                  <a:lnTo>
                    <a:pt x="3255739" y="55904"/>
                  </a:lnTo>
                  <a:lnTo>
                    <a:pt x="3397293" y="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48227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420086"/>
              <a:ext cx="3397293" cy="1397610"/>
            </a:xfrm>
            <a:custGeom>
              <a:avLst/>
              <a:pathLst>
                <a:path w="3397293" h="1397610">
                  <a:moveTo>
                    <a:pt x="0" y="1397610"/>
                  </a:moveTo>
                  <a:lnTo>
                    <a:pt x="141553" y="1229897"/>
                  </a:lnTo>
                  <a:lnTo>
                    <a:pt x="283107" y="1006279"/>
                  </a:lnTo>
                  <a:lnTo>
                    <a:pt x="424661" y="838566"/>
                  </a:lnTo>
                  <a:lnTo>
                    <a:pt x="566215" y="614948"/>
                  </a:lnTo>
                  <a:lnTo>
                    <a:pt x="707769" y="614948"/>
                  </a:lnTo>
                  <a:lnTo>
                    <a:pt x="849323" y="614948"/>
                  </a:lnTo>
                  <a:lnTo>
                    <a:pt x="990877" y="559044"/>
                  </a:lnTo>
                  <a:lnTo>
                    <a:pt x="1132431" y="1229897"/>
                  </a:lnTo>
                  <a:lnTo>
                    <a:pt x="1273984" y="559044"/>
                  </a:lnTo>
                  <a:lnTo>
                    <a:pt x="1415538" y="0"/>
                  </a:lnTo>
                  <a:lnTo>
                    <a:pt x="1557092" y="559044"/>
                  </a:lnTo>
                  <a:lnTo>
                    <a:pt x="1698646" y="726757"/>
                  </a:lnTo>
                  <a:lnTo>
                    <a:pt x="1840200" y="894470"/>
                  </a:lnTo>
                  <a:lnTo>
                    <a:pt x="1981754" y="1062183"/>
                  </a:lnTo>
                  <a:lnTo>
                    <a:pt x="2123308" y="1229897"/>
                  </a:lnTo>
                  <a:lnTo>
                    <a:pt x="2264862" y="1341705"/>
                  </a:lnTo>
                  <a:lnTo>
                    <a:pt x="2406416" y="1229897"/>
                  </a:lnTo>
                  <a:lnTo>
                    <a:pt x="2547969" y="1173992"/>
                  </a:lnTo>
                  <a:lnTo>
                    <a:pt x="2689523" y="1062183"/>
                  </a:lnTo>
                  <a:lnTo>
                    <a:pt x="2831077" y="1006279"/>
                  </a:lnTo>
                  <a:lnTo>
                    <a:pt x="2972631" y="894470"/>
                  </a:lnTo>
                  <a:lnTo>
                    <a:pt x="3114185" y="838566"/>
                  </a:lnTo>
                  <a:lnTo>
                    <a:pt x="3255739" y="726757"/>
                  </a:lnTo>
                  <a:lnTo>
                    <a:pt x="3397293" y="5031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21970"/>
              <a:ext cx="0" cy="1095726"/>
            </a:xfrm>
            <a:custGeom>
              <a:avLst/>
              <a:pathLst>
                <a:path w="0" h="1095726">
                  <a:moveTo>
                    <a:pt x="0" y="10957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21970"/>
              <a:ext cx="0" cy="313064"/>
            </a:xfrm>
            <a:custGeom>
              <a:avLst/>
              <a:pathLst>
                <a:path w="0" h="313064">
                  <a:moveTo>
                    <a:pt x="0" y="3130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420086"/>
              <a:ext cx="0" cy="301883"/>
            </a:xfrm>
            <a:custGeom>
              <a:avLst/>
              <a:pathLst>
                <a:path w="0" h="301883">
                  <a:moveTo>
                    <a:pt x="0" y="0"/>
                  </a:moveTo>
                  <a:lnTo>
                    <a:pt x="0" y="301883"/>
                  </a:lnTo>
                </a:path>
              </a:pathLst>
            </a:custGeom>
            <a:ln w="13550" cap="flat">
              <a:solidFill>
                <a:srgbClr val="0058AB">
                  <a:alpha val="100000"/>
                </a:srgbClr>
              </a:solidFill>
              <a:prstDash val="dot"/>
              <a:round/>
            </a:ln>
          </p:spPr>
          <p:txBody>
            <a:bodyPr/>
            <a:lstStyle/>
            <a:p/>
          </p:txBody>
        </p:sp>
        <p:sp>
          <p:nvSpPr>
            <p:cNvPr id="90" name="pl90"/>
            <p:cNvSpPr/>
            <p:nvPr/>
          </p:nvSpPr>
          <p:spPr>
            <a:xfrm>
              <a:off x="7560972" y="1721970"/>
              <a:ext cx="0" cy="928013"/>
            </a:xfrm>
            <a:custGeom>
              <a:avLst/>
              <a:pathLst>
                <a:path w="0" h="928013">
                  <a:moveTo>
                    <a:pt x="0" y="92801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21970"/>
              <a:ext cx="0" cy="760300"/>
            </a:xfrm>
            <a:custGeom>
              <a:avLst/>
              <a:pathLst>
                <a:path w="0" h="760300">
                  <a:moveTo>
                    <a:pt x="0" y="76030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21970"/>
              <a:ext cx="0" cy="424873"/>
            </a:xfrm>
            <a:custGeom>
              <a:avLst/>
              <a:pathLst>
                <a:path w="0" h="424873">
                  <a:moveTo>
                    <a:pt x="0" y="42487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21970"/>
              <a:ext cx="0" cy="201255"/>
            </a:xfrm>
            <a:custGeom>
              <a:avLst/>
              <a:pathLst>
                <a:path w="0" h="201255">
                  <a:moveTo>
                    <a:pt x="0" y="20125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420086"/>
              <a:ext cx="3397293" cy="1397610"/>
            </a:xfrm>
            <a:custGeom>
              <a:avLst/>
              <a:pathLst>
                <a:path w="3397293" h="1397610">
                  <a:moveTo>
                    <a:pt x="0" y="1397610"/>
                  </a:moveTo>
                  <a:lnTo>
                    <a:pt x="141553" y="1229897"/>
                  </a:lnTo>
                  <a:lnTo>
                    <a:pt x="283107" y="1006279"/>
                  </a:lnTo>
                  <a:lnTo>
                    <a:pt x="424661" y="838566"/>
                  </a:lnTo>
                  <a:lnTo>
                    <a:pt x="566215" y="614948"/>
                  </a:lnTo>
                  <a:lnTo>
                    <a:pt x="707769" y="614948"/>
                  </a:lnTo>
                  <a:lnTo>
                    <a:pt x="849323" y="614948"/>
                  </a:lnTo>
                  <a:lnTo>
                    <a:pt x="990877" y="559044"/>
                  </a:lnTo>
                  <a:lnTo>
                    <a:pt x="1132431" y="1229897"/>
                  </a:lnTo>
                  <a:lnTo>
                    <a:pt x="1273984" y="559044"/>
                  </a:lnTo>
                  <a:lnTo>
                    <a:pt x="1415538" y="0"/>
                  </a:lnTo>
                  <a:lnTo>
                    <a:pt x="1557092" y="559044"/>
                  </a:lnTo>
                  <a:lnTo>
                    <a:pt x="1698646" y="726757"/>
                  </a:lnTo>
                  <a:lnTo>
                    <a:pt x="1840200" y="894470"/>
                  </a:lnTo>
                  <a:lnTo>
                    <a:pt x="1981754" y="1062183"/>
                  </a:lnTo>
                  <a:lnTo>
                    <a:pt x="2123308" y="1229897"/>
                  </a:lnTo>
                  <a:lnTo>
                    <a:pt x="2264862" y="1341705"/>
                  </a:lnTo>
                  <a:lnTo>
                    <a:pt x="2406416" y="1229897"/>
                  </a:lnTo>
                  <a:lnTo>
                    <a:pt x="2547969" y="1173992"/>
                  </a:lnTo>
                  <a:lnTo>
                    <a:pt x="2689523" y="1062183"/>
                  </a:lnTo>
                  <a:lnTo>
                    <a:pt x="2831077" y="1006279"/>
                  </a:lnTo>
                  <a:lnTo>
                    <a:pt x="2972631" y="894470"/>
                  </a:lnTo>
                  <a:lnTo>
                    <a:pt x="3114185" y="838566"/>
                  </a:lnTo>
                  <a:lnTo>
                    <a:pt x="3255739" y="726757"/>
                  </a:lnTo>
                  <a:lnTo>
                    <a:pt x="3397293" y="5031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65916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115288" y="1659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6792913" y="1659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8" name="tx98"/>
            <p:cNvSpPr/>
            <p:nvPr/>
          </p:nvSpPr>
          <p:spPr>
            <a:xfrm>
              <a:off x="7512777" y="165911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659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591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774667" y="16591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2" name="tx102"/>
            <p:cNvSpPr/>
            <p:nvPr/>
          </p:nvSpPr>
          <p:spPr>
            <a:xfrm>
              <a:off x="8902429" y="24990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877160" y="23872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5482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9891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243015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871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131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a:off x="5049780" y="752954"/>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2365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8611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81645"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3" name="tx123"/>
            <p:cNvSpPr/>
            <p:nvPr/>
          </p:nvSpPr>
          <p:spPr>
            <a:xfrm>
              <a:off x="709075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5321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56780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6905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703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1843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31968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82093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7321564" cy="145351"/>
            </a:xfrm>
            <a:prstGeom prst="rect">
              <a:avLst/>
            </a:prstGeom>
            <a:solidFill>
              <a:srgbClr val="1CABE2">
                <a:alpha val="80000"/>
              </a:srgbClr>
            </a:solidFill>
          </p:spPr>
          <p:txBody>
            <a:bodyPr/>
            <a:lstStyle/>
            <a:p/>
          </p:txBody>
        </p:sp>
        <p:sp>
          <p:nvSpPr>
            <p:cNvPr id="137" name="rc137"/>
            <p:cNvSpPr/>
            <p:nvPr/>
          </p:nvSpPr>
          <p:spPr>
            <a:xfrm>
              <a:off x="1317178" y="5528559"/>
              <a:ext cx="6254230" cy="145351"/>
            </a:xfrm>
            <a:prstGeom prst="rect">
              <a:avLst/>
            </a:prstGeom>
            <a:solidFill>
              <a:srgbClr val="1CABE2">
                <a:alpha val="80000"/>
              </a:srgbClr>
            </a:solidFill>
          </p:spPr>
          <p:txBody>
            <a:bodyPr/>
            <a:lstStyle/>
            <a:p/>
          </p:txBody>
        </p:sp>
        <p:sp>
          <p:nvSpPr>
            <p:cNvPr id="138" name="rc138"/>
            <p:cNvSpPr/>
            <p:nvPr/>
          </p:nvSpPr>
          <p:spPr>
            <a:xfrm>
              <a:off x="1317178" y="5346869"/>
              <a:ext cx="5375240" cy="145351"/>
            </a:xfrm>
            <a:prstGeom prst="rect">
              <a:avLst/>
            </a:prstGeom>
            <a:solidFill>
              <a:srgbClr val="1CABE2">
                <a:alpha val="80000"/>
              </a:srgbClr>
            </a:solidFill>
          </p:spPr>
          <p:txBody>
            <a:bodyPr/>
            <a:lstStyle/>
            <a:p/>
          </p:txBody>
        </p:sp>
        <p:sp>
          <p:nvSpPr>
            <p:cNvPr id="139" name="tx139"/>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146,000</a:t>
              </a:r>
            </a:p>
          </p:txBody>
        </p:sp>
        <p:sp>
          <p:nvSpPr>
            <p:cNvPr id="140" name="tx140"/>
            <p:cNvSpPr/>
            <p:nvPr/>
          </p:nvSpPr>
          <p:spPr>
            <a:xfrm>
              <a:off x="7061995"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125,000</a:t>
              </a:r>
            </a:p>
          </p:txBody>
        </p:sp>
        <p:sp>
          <p:nvSpPr>
            <p:cNvPr id="141" name="tx141"/>
            <p:cNvSpPr/>
            <p:nvPr/>
          </p:nvSpPr>
          <p:spPr>
            <a:xfrm>
              <a:off x="6183005"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39114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814702"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8315954"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50" name="tx150"/>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Guinée (77%) était inférieure de 12 points de pourcentage à la moyenne mondiale (89%) et de 4 points de pourcentage à la moyenne de l'ensemble des pays du site WCAR (81%).
La couverture nationale en DTC1 était supérieure de 10 points de pourcentage à celle de 2019 (67%).
Cela équivaut à 107 000 enfants recevant une dose zéro en 2024, contre 146 000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F26A21">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la Guinée se classera au 7e rang sur 24 pays pour la plus faible couverture en DTC1 (sur la base des rangs ex æquo).
La Guinée était dans le top 10 des pays ayant le plus grand nombre d'enfants n'ayant reçu aucune dose (rang=8).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F26A21">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Guinée se classait au 7e rang sur 24 pays avec 136 000 enfants à dose zéro.
En 2024, la Guinée se classe au 8e rang sur 24 pays avec 107 000 enfants zéro-dose.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0105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165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422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628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6135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819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0256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089861"/>
              <a:ext cx="203168" cy="650888"/>
            </a:xfrm>
            <a:prstGeom prst="rect">
              <a:avLst/>
            </a:prstGeom>
            <a:solidFill>
              <a:srgbClr val="80BD41">
                <a:alpha val="100000"/>
              </a:srgbClr>
            </a:solidFill>
          </p:spPr>
          <p:txBody>
            <a:bodyPr/>
            <a:lstStyle/>
            <a:p/>
          </p:txBody>
        </p:sp>
        <p:sp>
          <p:nvSpPr>
            <p:cNvPr id="26" name="rc26"/>
            <p:cNvSpPr/>
            <p:nvPr/>
          </p:nvSpPr>
          <p:spPr>
            <a:xfrm>
              <a:off x="1332670" y="3325775"/>
              <a:ext cx="203168" cy="551838"/>
            </a:xfrm>
            <a:prstGeom prst="rect">
              <a:avLst/>
            </a:prstGeom>
            <a:solidFill>
              <a:srgbClr val="0058AB">
                <a:alpha val="100000"/>
              </a:srgbClr>
            </a:solidFill>
          </p:spPr>
          <p:txBody>
            <a:bodyPr/>
            <a:lstStyle/>
            <a:p/>
          </p:txBody>
        </p:sp>
        <p:sp>
          <p:nvSpPr>
            <p:cNvPr id="27" name="rc27"/>
            <p:cNvSpPr/>
            <p:nvPr/>
          </p:nvSpPr>
          <p:spPr>
            <a:xfrm>
              <a:off x="1332670" y="3877613"/>
              <a:ext cx="203168" cy="212247"/>
            </a:xfrm>
            <a:prstGeom prst="rect">
              <a:avLst/>
            </a:prstGeom>
            <a:solidFill>
              <a:srgbClr val="1CABE2">
                <a:alpha val="100000"/>
              </a:srgbClr>
            </a:solidFill>
          </p:spPr>
          <p:txBody>
            <a:bodyPr/>
            <a:lstStyle/>
            <a:p/>
          </p:txBody>
        </p:sp>
        <p:sp>
          <p:nvSpPr>
            <p:cNvPr id="28" name="rc28"/>
            <p:cNvSpPr/>
            <p:nvPr/>
          </p:nvSpPr>
          <p:spPr>
            <a:xfrm>
              <a:off x="1558413" y="4031216"/>
              <a:ext cx="203168" cy="709533"/>
            </a:xfrm>
            <a:prstGeom prst="rect">
              <a:avLst/>
            </a:prstGeom>
            <a:solidFill>
              <a:srgbClr val="80BD41">
                <a:alpha val="100000"/>
              </a:srgbClr>
            </a:solidFill>
          </p:spPr>
          <p:txBody>
            <a:bodyPr/>
            <a:lstStyle/>
            <a:p/>
          </p:txBody>
        </p:sp>
        <p:sp>
          <p:nvSpPr>
            <p:cNvPr id="29" name="rc29"/>
            <p:cNvSpPr/>
            <p:nvPr/>
          </p:nvSpPr>
          <p:spPr>
            <a:xfrm>
              <a:off x="1558413" y="3321682"/>
              <a:ext cx="203168" cy="510864"/>
            </a:xfrm>
            <a:prstGeom prst="rect">
              <a:avLst/>
            </a:prstGeom>
            <a:solidFill>
              <a:srgbClr val="0058AB">
                <a:alpha val="100000"/>
              </a:srgbClr>
            </a:solidFill>
          </p:spPr>
          <p:txBody>
            <a:bodyPr/>
            <a:lstStyle/>
            <a:p/>
          </p:txBody>
        </p:sp>
        <p:sp>
          <p:nvSpPr>
            <p:cNvPr id="30" name="rc30"/>
            <p:cNvSpPr/>
            <p:nvPr/>
          </p:nvSpPr>
          <p:spPr>
            <a:xfrm>
              <a:off x="1558413" y="3832547"/>
              <a:ext cx="203168" cy="198669"/>
            </a:xfrm>
            <a:prstGeom prst="rect">
              <a:avLst/>
            </a:prstGeom>
            <a:solidFill>
              <a:srgbClr val="1CABE2">
                <a:alpha val="100000"/>
              </a:srgbClr>
            </a:solidFill>
          </p:spPr>
          <p:txBody>
            <a:bodyPr/>
            <a:lstStyle/>
            <a:p/>
          </p:txBody>
        </p:sp>
        <p:sp>
          <p:nvSpPr>
            <p:cNvPr id="31" name="rc31"/>
            <p:cNvSpPr/>
            <p:nvPr/>
          </p:nvSpPr>
          <p:spPr>
            <a:xfrm>
              <a:off x="1784155" y="3989387"/>
              <a:ext cx="203168" cy="751362"/>
            </a:xfrm>
            <a:prstGeom prst="rect">
              <a:avLst/>
            </a:prstGeom>
            <a:solidFill>
              <a:srgbClr val="80BD41">
                <a:alpha val="100000"/>
              </a:srgbClr>
            </a:solidFill>
          </p:spPr>
          <p:txBody>
            <a:bodyPr/>
            <a:lstStyle/>
            <a:p/>
          </p:txBody>
        </p:sp>
        <p:sp>
          <p:nvSpPr>
            <p:cNvPr id="32" name="rc32"/>
            <p:cNvSpPr/>
            <p:nvPr/>
          </p:nvSpPr>
          <p:spPr>
            <a:xfrm>
              <a:off x="1784155" y="3323081"/>
              <a:ext cx="203168" cy="453652"/>
            </a:xfrm>
            <a:prstGeom prst="rect">
              <a:avLst/>
            </a:prstGeom>
            <a:solidFill>
              <a:srgbClr val="0058AB">
                <a:alpha val="100000"/>
              </a:srgbClr>
            </a:solidFill>
          </p:spPr>
          <p:txBody>
            <a:bodyPr/>
            <a:lstStyle/>
            <a:p/>
          </p:txBody>
        </p:sp>
        <p:sp>
          <p:nvSpPr>
            <p:cNvPr id="33" name="rc33"/>
            <p:cNvSpPr/>
            <p:nvPr/>
          </p:nvSpPr>
          <p:spPr>
            <a:xfrm>
              <a:off x="1784155" y="3776733"/>
              <a:ext cx="203168" cy="212653"/>
            </a:xfrm>
            <a:prstGeom prst="rect">
              <a:avLst/>
            </a:prstGeom>
            <a:solidFill>
              <a:srgbClr val="1CABE2">
                <a:alpha val="100000"/>
              </a:srgbClr>
            </a:solidFill>
          </p:spPr>
          <p:txBody>
            <a:bodyPr/>
            <a:lstStyle/>
            <a:p/>
          </p:txBody>
        </p:sp>
        <p:sp>
          <p:nvSpPr>
            <p:cNvPr id="34" name="rc34"/>
            <p:cNvSpPr/>
            <p:nvPr/>
          </p:nvSpPr>
          <p:spPr>
            <a:xfrm>
              <a:off x="2009898" y="3918985"/>
              <a:ext cx="203168" cy="821764"/>
            </a:xfrm>
            <a:prstGeom prst="rect">
              <a:avLst/>
            </a:prstGeom>
            <a:solidFill>
              <a:srgbClr val="80BD41">
                <a:alpha val="100000"/>
              </a:srgbClr>
            </a:solidFill>
          </p:spPr>
          <p:txBody>
            <a:bodyPr/>
            <a:lstStyle/>
            <a:p/>
          </p:txBody>
        </p:sp>
        <p:sp>
          <p:nvSpPr>
            <p:cNvPr id="35" name="rc35"/>
            <p:cNvSpPr/>
            <p:nvPr/>
          </p:nvSpPr>
          <p:spPr>
            <a:xfrm>
              <a:off x="2009898" y="3299058"/>
              <a:ext cx="203168" cy="418088"/>
            </a:xfrm>
            <a:prstGeom prst="rect">
              <a:avLst/>
            </a:prstGeom>
            <a:solidFill>
              <a:srgbClr val="0058AB">
                <a:alpha val="100000"/>
              </a:srgbClr>
            </a:solidFill>
          </p:spPr>
          <p:txBody>
            <a:bodyPr/>
            <a:lstStyle/>
            <a:p/>
          </p:txBody>
        </p:sp>
        <p:sp>
          <p:nvSpPr>
            <p:cNvPr id="36" name="rc36"/>
            <p:cNvSpPr/>
            <p:nvPr/>
          </p:nvSpPr>
          <p:spPr>
            <a:xfrm>
              <a:off x="2009898" y="3717146"/>
              <a:ext cx="203168" cy="201838"/>
            </a:xfrm>
            <a:prstGeom prst="rect">
              <a:avLst/>
            </a:prstGeom>
            <a:solidFill>
              <a:srgbClr val="1CABE2">
                <a:alpha val="100000"/>
              </a:srgbClr>
            </a:solidFill>
          </p:spPr>
          <p:txBody>
            <a:bodyPr/>
            <a:lstStyle/>
            <a:p/>
          </p:txBody>
        </p:sp>
        <p:sp>
          <p:nvSpPr>
            <p:cNvPr id="37" name="rc37"/>
            <p:cNvSpPr/>
            <p:nvPr/>
          </p:nvSpPr>
          <p:spPr>
            <a:xfrm>
              <a:off x="2235640" y="3856889"/>
              <a:ext cx="203168" cy="883860"/>
            </a:xfrm>
            <a:prstGeom prst="rect">
              <a:avLst/>
            </a:prstGeom>
            <a:solidFill>
              <a:srgbClr val="80BD41">
                <a:alpha val="100000"/>
              </a:srgbClr>
            </a:solidFill>
          </p:spPr>
          <p:txBody>
            <a:bodyPr/>
            <a:lstStyle/>
            <a:p/>
          </p:txBody>
        </p:sp>
        <p:sp>
          <p:nvSpPr>
            <p:cNvPr id="38" name="rc38"/>
            <p:cNvSpPr/>
            <p:nvPr/>
          </p:nvSpPr>
          <p:spPr>
            <a:xfrm>
              <a:off x="2235640" y="3267647"/>
              <a:ext cx="203168" cy="368276"/>
            </a:xfrm>
            <a:prstGeom prst="rect">
              <a:avLst/>
            </a:prstGeom>
            <a:solidFill>
              <a:srgbClr val="0058AB">
                <a:alpha val="100000"/>
              </a:srgbClr>
            </a:solidFill>
          </p:spPr>
          <p:txBody>
            <a:bodyPr/>
            <a:lstStyle/>
            <a:p/>
          </p:txBody>
        </p:sp>
        <p:sp>
          <p:nvSpPr>
            <p:cNvPr id="39" name="rc39"/>
            <p:cNvSpPr/>
            <p:nvPr/>
          </p:nvSpPr>
          <p:spPr>
            <a:xfrm>
              <a:off x="2235640" y="3635924"/>
              <a:ext cx="203168" cy="220965"/>
            </a:xfrm>
            <a:prstGeom prst="rect">
              <a:avLst/>
            </a:prstGeom>
            <a:solidFill>
              <a:srgbClr val="1CABE2">
                <a:alpha val="100000"/>
              </a:srgbClr>
            </a:solidFill>
          </p:spPr>
          <p:txBody>
            <a:bodyPr/>
            <a:lstStyle/>
            <a:p/>
          </p:txBody>
        </p:sp>
        <p:sp>
          <p:nvSpPr>
            <p:cNvPr id="40" name="rc40"/>
            <p:cNvSpPr/>
            <p:nvPr/>
          </p:nvSpPr>
          <p:spPr>
            <a:xfrm>
              <a:off x="2461382" y="3849402"/>
              <a:ext cx="203168" cy="891347"/>
            </a:xfrm>
            <a:prstGeom prst="rect">
              <a:avLst/>
            </a:prstGeom>
            <a:solidFill>
              <a:srgbClr val="80BD41">
                <a:alpha val="100000"/>
              </a:srgbClr>
            </a:solidFill>
          </p:spPr>
          <p:txBody>
            <a:bodyPr/>
            <a:lstStyle/>
            <a:p/>
          </p:txBody>
        </p:sp>
        <p:sp>
          <p:nvSpPr>
            <p:cNvPr id="41" name="rc41"/>
            <p:cNvSpPr/>
            <p:nvPr/>
          </p:nvSpPr>
          <p:spPr>
            <a:xfrm>
              <a:off x="2461382" y="3229994"/>
              <a:ext cx="203168" cy="377688"/>
            </a:xfrm>
            <a:prstGeom prst="rect">
              <a:avLst/>
            </a:prstGeom>
            <a:solidFill>
              <a:srgbClr val="0058AB">
                <a:alpha val="100000"/>
              </a:srgbClr>
            </a:solidFill>
          </p:spPr>
          <p:txBody>
            <a:bodyPr/>
            <a:lstStyle/>
            <a:p/>
          </p:txBody>
        </p:sp>
        <p:sp>
          <p:nvSpPr>
            <p:cNvPr id="42" name="rc42"/>
            <p:cNvSpPr/>
            <p:nvPr/>
          </p:nvSpPr>
          <p:spPr>
            <a:xfrm>
              <a:off x="2461382" y="3607683"/>
              <a:ext cx="203168" cy="241719"/>
            </a:xfrm>
            <a:prstGeom prst="rect">
              <a:avLst/>
            </a:prstGeom>
            <a:solidFill>
              <a:srgbClr val="1CABE2">
                <a:alpha val="100000"/>
              </a:srgbClr>
            </a:solidFill>
          </p:spPr>
          <p:txBody>
            <a:bodyPr/>
            <a:lstStyle/>
            <a:p/>
          </p:txBody>
        </p:sp>
        <p:sp>
          <p:nvSpPr>
            <p:cNvPr id="43" name="rc43"/>
            <p:cNvSpPr/>
            <p:nvPr/>
          </p:nvSpPr>
          <p:spPr>
            <a:xfrm>
              <a:off x="2687125" y="3862796"/>
              <a:ext cx="203168" cy="877953"/>
            </a:xfrm>
            <a:prstGeom prst="rect">
              <a:avLst/>
            </a:prstGeom>
            <a:solidFill>
              <a:srgbClr val="80BD41">
                <a:alpha val="100000"/>
              </a:srgbClr>
            </a:solidFill>
          </p:spPr>
          <p:txBody>
            <a:bodyPr/>
            <a:lstStyle/>
            <a:p/>
          </p:txBody>
        </p:sp>
        <p:sp>
          <p:nvSpPr>
            <p:cNvPr id="44" name="rc44"/>
            <p:cNvSpPr/>
            <p:nvPr/>
          </p:nvSpPr>
          <p:spPr>
            <a:xfrm>
              <a:off x="2687125" y="3200479"/>
              <a:ext cx="203168" cy="385067"/>
            </a:xfrm>
            <a:prstGeom prst="rect">
              <a:avLst/>
            </a:prstGeom>
            <a:solidFill>
              <a:srgbClr val="0058AB">
                <a:alpha val="100000"/>
              </a:srgbClr>
            </a:solidFill>
          </p:spPr>
          <p:txBody>
            <a:bodyPr/>
            <a:lstStyle/>
            <a:p/>
          </p:txBody>
        </p:sp>
        <p:sp>
          <p:nvSpPr>
            <p:cNvPr id="45" name="rc45"/>
            <p:cNvSpPr/>
            <p:nvPr/>
          </p:nvSpPr>
          <p:spPr>
            <a:xfrm>
              <a:off x="2687125" y="3585546"/>
              <a:ext cx="203168" cy="277249"/>
            </a:xfrm>
            <a:prstGeom prst="rect">
              <a:avLst/>
            </a:prstGeom>
            <a:solidFill>
              <a:srgbClr val="1CABE2">
                <a:alpha val="100000"/>
              </a:srgbClr>
            </a:solidFill>
          </p:spPr>
          <p:txBody>
            <a:bodyPr/>
            <a:lstStyle/>
            <a:p/>
          </p:txBody>
        </p:sp>
        <p:sp>
          <p:nvSpPr>
            <p:cNvPr id="46" name="rc46"/>
            <p:cNvSpPr/>
            <p:nvPr/>
          </p:nvSpPr>
          <p:spPr>
            <a:xfrm>
              <a:off x="2912867" y="3749213"/>
              <a:ext cx="203168" cy="991536"/>
            </a:xfrm>
            <a:prstGeom prst="rect">
              <a:avLst/>
            </a:prstGeom>
            <a:solidFill>
              <a:srgbClr val="80BD41">
                <a:alpha val="100000"/>
              </a:srgbClr>
            </a:solidFill>
          </p:spPr>
          <p:txBody>
            <a:bodyPr/>
            <a:lstStyle/>
            <a:p/>
          </p:txBody>
        </p:sp>
        <p:sp>
          <p:nvSpPr>
            <p:cNvPr id="47" name="rc47"/>
            <p:cNvSpPr/>
            <p:nvPr/>
          </p:nvSpPr>
          <p:spPr>
            <a:xfrm>
              <a:off x="2912867" y="3166879"/>
              <a:ext cx="203168" cy="377727"/>
            </a:xfrm>
            <a:prstGeom prst="rect">
              <a:avLst/>
            </a:prstGeom>
            <a:solidFill>
              <a:srgbClr val="0058AB">
                <a:alpha val="100000"/>
              </a:srgbClr>
            </a:solidFill>
          </p:spPr>
          <p:txBody>
            <a:bodyPr/>
            <a:lstStyle/>
            <a:p/>
          </p:txBody>
        </p:sp>
        <p:sp>
          <p:nvSpPr>
            <p:cNvPr id="48" name="rc48"/>
            <p:cNvSpPr/>
            <p:nvPr/>
          </p:nvSpPr>
          <p:spPr>
            <a:xfrm>
              <a:off x="2912867" y="3544607"/>
              <a:ext cx="203168" cy="204605"/>
            </a:xfrm>
            <a:prstGeom prst="rect">
              <a:avLst/>
            </a:prstGeom>
            <a:solidFill>
              <a:srgbClr val="1CABE2">
                <a:alpha val="100000"/>
              </a:srgbClr>
            </a:solidFill>
          </p:spPr>
          <p:txBody>
            <a:bodyPr/>
            <a:lstStyle/>
            <a:p/>
          </p:txBody>
        </p:sp>
        <p:sp>
          <p:nvSpPr>
            <p:cNvPr id="49" name="rc49"/>
            <p:cNvSpPr/>
            <p:nvPr/>
          </p:nvSpPr>
          <p:spPr>
            <a:xfrm>
              <a:off x="3138609" y="3775464"/>
              <a:ext cx="203168" cy="965285"/>
            </a:xfrm>
            <a:prstGeom prst="rect">
              <a:avLst/>
            </a:prstGeom>
            <a:solidFill>
              <a:srgbClr val="80BD41">
                <a:alpha val="100000"/>
              </a:srgbClr>
            </a:solidFill>
          </p:spPr>
          <p:txBody>
            <a:bodyPr/>
            <a:lstStyle/>
            <a:p/>
          </p:txBody>
        </p:sp>
        <p:sp>
          <p:nvSpPr>
            <p:cNvPr id="50" name="rc50"/>
            <p:cNvSpPr/>
            <p:nvPr/>
          </p:nvSpPr>
          <p:spPr>
            <a:xfrm>
              <a:off x="3138609" y="3131942"/>
              <a:ext cx="203168" cy="579168"/>
            </a:xfrm>
            <a:prstGeom prst="rect">
              <a:avLst/>
            </a:prstGeom>
            <a:solidFill>
              <a:srgbClr val="0058AB">
                <a:alpha val="100000"/>
              </a:srgbClr>
            </a:solidFill>
          </p:spPr>
          <p:txBody>
            <a:bodyPr/>
            <a:lstStyle/>
            <a:p/>
          </p:txBody>
        </p:sp>
        <p:sp>
          <p:nvSpPr>
            <p:cNvPr id="51" name="rc51"/>
            <p:cNvSpPr/>
            <p:nvPr/>
          </p:nvSpPr>
          <p:spPr>
            <a:xfrm>
              <a:off x="3138609" y="3711110"/>
              <a:ext cx="203168" cy="64353"/>
            </a:xfrm>
            <a:prstGeom prst="rect">
              <a:avLst/>
            </a:prstGeom>
            <a:solidFill>
              <a:srgbClr val="1CABE2">
                <a:alpha val="100000"/>
              </a:srgbClr>
            </a:solidFill>
          </p:spPr>
          <p:txBody>
            <a:bodyPr/>
            <a:lstStyle/>
            <a:p/>
          </p:txBody>
        </p:sp>
        <p:sp>
          <p:nvSpPr>
            <p:cNvPr id="52" name="rc52"/>
            <p:cNvSpPr/>
            <p:nvPr/>
          </p:nvSpPr>
          <p:spPr>
            <a:xfrm>
              <a:off x="3364352" y="3803895"/>
              <a:ext cx="203168" cy="936854"/>
            </a:xfrm>
            <a:prstGeom prst="rect">
              <a:avLst/>
            </a:prstGeom>
            <a:solidFill>
              <a:srgbClr val="80BD41">
                <a:alpha val="100000"/>
              </a:srgbClr>
            </a:solidFill>
          </p:spPr>
          <p:txBody>
            <a:bodyPr/>
            <a:lstStyle/>
            <a:p/>
          </p:txBody>
        </p:sp>
        <p:sp>
          <p:nvSpPr>
            <p:cNvPr id="53" name="rc53"/>
            <p:cNvSpPr/>
            <p:nvPr/>
          </p:nvSpPr>
          <p:spPr>
            <a:xfrm>
              <a:off x="3364352" y="3097142"/>
              <a:ext cx="203168" cy="394467"/>
            </a:xfrm>
            <a:prstGeom prst="rect">
              <a:avLst/>
            </a:prstGeom>
            <a:solidFill>
              <a:srgbClr val="0058AB">
                <a:alpha val="100000"/>
              </a:srgbClr>
            </a:solidFill>
          </p:spPr>
          <p:txBody>
            <a:bodyPr/>
            <a:lstStyle/>
            <a:p/>
          </p:txBody>
        </p:sp>
        <p:sp>
          <p:nvSpPr>
            <p:cNvPr id="54" name="rc54"/>
            <p:cNvSpPr/>
            <p:nvPr/>
          </p:nvSpPr>
          <p:spPr>
            <a:xfrm>
              <a:off x="3364352" y="3491609"/>
              <a:ext cx="203168" cy="312286"/>
            </a:xfrm>
            <a:prstGeom prst="rect">
              <a:avLst/>
            </a:prstGeom>
            <a:solidFill>
              <a:srgbClr val="1CABE2">
                <a:alpha val="100000"/>
              </a:srgbClr>
            </a:solidFill>
          </p:spPr>
          <p:txBody>
            <a:bodyPr/>
            <a:lstStyle/>
            <a:p/>
          </p:txBody>
        </p:sp>
        <p:sp>
          <p:nvSpPr>
            <p:cNvPr id="55" name="rc55"/>
            <p:cNvSpPr/>
            <p:nvPr/>
          </p:nvSpPr>
          <p:spPr>
            <a:xfrm>
              <a:off x="3590094" y="3669769"/>
              <a:ext cx="203168" cy="1070979"/>
            </a:xfrm>
            <a:prstGeom prst="rect">
              <a:avLst/>
            </a:prstGeom>
            <a:solidFill>
              <a:srgbClr val="80BD41">
                <a:alpha val="100000"/>
              </a:srgbClr>
            </a:solidFill>
          </p:spPr>
          <p:txBody>
            <a:bodyPr/>
            <a:lstStyle/>
            <a:p/>
          </p:txBody>
        </p:sp>
        <p:sp>
          <p:nvSpPr>
            <p:cNvPr id="56" name="rc56"/>
            <p:cNvSpPr/>
            <p:nvPr/>
          </p:nvSpPr>
          <p:spPr>
            <a:xfrm>
              <a:off x="3590094" y="3067346"/>
              <a:ext cx="203168" cy="234276"/>
            </a:xfrm>
            <a:prstGeom prst="rect">
              <a:avLst/>
            </a:prstGeom>
            <a:solidFill>
              <a:srgbClr val="0058AB">
                <a:alpha val="100000"/>
              </a:srgbClr>
            </a:solidFill>
          </p:spPr>
          <p:txBody>
            <a:bodyPr/>
            <a:lstStyle/>
            <a:p/>
          </p:txBody>
        </p:sp>
        <p:sp>
          <p:nvSpPr>
            <p:cNvPr id="57" name="rc57"/>
            <p:cNvSpPr/>
            <p:nvPr/>
          </p:nvSpPr>
          <p:spPr>
            <a:xfrm>
              <a:off x="3590094" y="3301622"/>
              <a:ext cx="203168" cy="368147"/>
            </a:xfrm>
            <a:prstGeom prst="rect">
              <a:avLst/>
            </a:prstGeom>
            <a:solidFill>
              <a:srgbClr val="1CABE2">
                <a:alpha val="100000"/>
              </a:srgbClr>
            </a:solidFill>
          </p:spPr>
          <p:txBody>
            <a:bodyPr/>
            <a:lstStyle/>
            <a:p/>
          </p:txBody>
        </p:sp>
        <p:sp>
          <p:nvSpPr>
            <p:cNvPr id="58" name="rc58"/>
            <p:cNvSpPr/>
            <p:nvPr/>
          </p:nvSpPr>
          <p:spPr>
            <a:xfrm>
              <a:off x="3815836" y="3672131"/>
              <a:ext cx="203168" cy="1068618"/>
            </a:xfrm>
            <a:prstGeom prst="rect">
              <a:avLst/>
            </a:prstGeom>
            <a:solidFill>
              <a:srgbClr val="80BD41">
                <a:alpha val="100000"/>
              </a:srgbClr>
            </a:solidFill>
          </p:spPr>
          <p:txBody>
            <a:bodyPr/>
            <a:lstStyle/>
            <a:p/>
          </p:txBody>
        </p:sp>
        <p:sp>
          <p:nvSpPr>
            <p:cNvPr id="59" name="rc59"/>
            <p:cNvSpPr/>
            <p:nvPr/>
          </p:nvSpPr>
          <p:spPr>
            <a:xfrm>
              <a:off x="3815836" y="3044528"/>
              <a:ext cx="203168" cy="407091"/>
            </a:xfrm>
            <a:prstGeom prst="rect">
              <a:avLst/>
            </a:prstGeom>
            <a:solidFill>
              <a:srgbClr val="0058AB">
                <a:alpha val="100000"/>
              </a:srgbClr>
            </a:solidFill>
          </p:spPr>
          <p:txBody>
            <a:bodyPr/>
            <a:lstStyle/>
            <a:p/>
          </p:txBody>
        </p:sp>
        <p:sp>
          <p:nvSpPr>
            <p:cNvPr id="60" name="rc60"/>
            <p:cNvSpPr/>
            <p:nvPr/>
          </p:nvSpPr>
          <p:spPr>
            <a:xfrm>
              <a:off x="3815836" y="3451619"/>
              <a:ext cx="203168" cy="220511"/>
            </a:xfrm>
            <a:prstGeom prst="rect">
              <a:avLst/>
            </a:prstGeom>
            <a:solidFill>
              <a:srgbClr val="1CABE2">
                <a:alpha val="100000"/>
              </a:srgbClr>
            </a:solidFill>
          </p:spPr>
          <p:txBody>
            <a:bodyPr/>
            <a:lstStyle/>
            <a:p/>
          </p:txBody>
        </p:sp>
        <p:sp>
          <p:nvSpPr>
            <p:cNvPr id="61" name="rc61"/>
            <p:cNvSpPr/>
            <p:nvPr/>
          </p:nvSpPr>
          <p:spPr>
            <a:xfrm>
              <a:off x="4041579" y="3726662"/>
              <a:ext cx="203168" cy="1014087"/>
            </a:xfrm>
            <a:prstGeom prst="rect">
              <a:avLst/>
            </a:prstGeom>
            <a:solidFill>
              <a:srgbClr val="80BD41">
                <a:alpha val="100000"/>
              </a:srgbClr>
            </a:solidFill>
          </p:spPr>
          <p:txBody>
            <a:bodyPr/>
            <a:lstStyle/>
            <a:p/>
          </p:txBody>
        </p:sp>
        <p:sp>
          <p:nvSpPr>
            <p:cNvPr id="62" name="rc62"/>
            <p:cNvSpPr/>
            <p:nvPr/>
          </p:nvSpPr>
          <p:spPr>
            <a:xfrm>
              <a:off x="4041579" y="3021960"/>
              <a:ext cx="203168" cy="464075"/>
            </a:xfrm>
            <a:prstGeom prst="rect">
              <a:avLst/>
            </a:prstGeom>
            <a:solidFill>
              <a:srgbClr val="0058AB">
                <a:alpha val="100000"/>
              </a:srgbClr>
            </a:solidFill>
          </p:spPr>
          <p:txBody>
            <a:bodyPr/>
            <a:lstStyle/>
            <a:p/>
          </p:txBody>
        </p:sp>
        <p:sp>
          <p:nvSpPr>
            <p:cNvPr id="63" name="rc63"/>
            <p:cNvSpPr/>
            <p:nvPr/>
          </p:nvSpPr>
          <p:spPr>
            <a:xfrm>
              <a:off x="4041579" y="3486035"/>
              <a:ext cx="203168" cy="240627"/>
            </a:xfrm>
            <a:prstGeom prst="rect">
              <a:avLst/>
            </a:prstGeom>
            <a:solidFill>
              <a:srgbClr val="1CABE2">
                <a:alpha val="100000"/>
              </a:srgbClr>
            </a:solidFill>
          </p:spPr>
          <p:txBody>
            <a:bodyPr/>
            <a:lstStyle/>
            <a:p/>
          </p:txBody>
        </p:sp>
        <p:sp>
          <p:nvSpPr>
            <p:cNvPr id="64" name="rc64"/>
            <p:cNvSpPr/>
            <p:nvPr/>
          </p:nvSpPr>
          <p:spPr>
            <a:xfrm>
              <a:off x="4267321" y="3761933"/>
              <a:ext cx="203168" cy="978816"/>
            </a:xfrm>
            <a:prstGeom prst="rect">
              <a:avLst/>
            </a:prstGeom>
            <a:solidFill>
              <a:srgbClr val="80BD41">
                <a:alpha val="100000"/>
              </a:srgbClr>
            </a:solidFill>
          </p:spPr>
          <p:txBody>
            <a:bodyPr/>
            <a:lstStyle/>
            <a:p/>
          </p:txBody>
        </p:sp>
        <p:sp>
          <p:nvSpPr>
            <p:cNvPr id="65" name="rc65"/>
            <p:cNvSpPr/>
            <p:nvPr/>
          </p:nvSpPr>
          <p:spPr>
            <a:xfrm>
              <a:off x="4267321" y="2992864"/>
              <a:ext cx="203168" cy="524365"/>
            </a:xfrm>
            <a:prstGeom prst="rect">
              <a:avLst/>
            </a:prstGeom>
            <a:solidFill>
              <a:srgbClr val="0058AB">
                <a:alpha val="100000"/>
              </a:srgbClr>
            </a:solidFill>
          </p:spPr>
          <p:txBody>
            <a:bodyPr/>
            <a:lstStyle/>
            <a:p/>
          </p:txBody>
        </p:sp>
        <p:sp>
          <p:nvSpPr>
            <p:cNvPr id="66" name="rc66"/>
            <p:cNvSpPr/>
            <p:nvPr/>
          </p:nvSpPr>
          <p:spPr>
            <a:xfrm>
              <a:off x="4267321" y="3517229"/>
              <a:ext cx="203168" cy="244703"/>
            </a:xfrm>
            <a:prstGeom prst="rect">
              <a:avLst/>
            </a:prstGeom>
            <a:solidFill>
              <a:srgbClr val="1CABE2">
                <a:alpha val="100000"/>
              </a:srgbClr>
            </a:solidFill>
          </p:spPr>
          <p:txBody>
            <a:bodyPr/>
            <a:lstStyle/>
            <a:p/>
          </p:txBody>
        </p:sp>
        <p:sp>
          <p:nvSpPr>
            <p:cNvPr id="67" name="rc67"/>
            <p:cNvSpPr/>
            <p:nvPr/>
          </p:nvSpPr>
          <p:spPr>
            <a:xfrm>
              <a:off x="4493063" y="3816671"/>
              <a:ext cx="203168" cy="924078"/>
            </a:xfrm>
            <a:prstGeom prst="rect">
              <a:avLst/>
            </a:prstGeom>
            <a:solidFill>
              <a:srgbClr val="80BD41">
                <a:alpha val="100000"/>
              </a:srgbClr>
            </a:solidFill>
          </p:spPr>
          <p:txBody>
            <a:bodyPr/>
            <a:lstStyle/>
            <a:p/>
          </p:txBody>
        </p:sp>
        <p:sp>
          <p:nvSpPr>
            <p:cNvPr id="68" name="rc68"/>
            <p:cNvSpPr/>
            <p:nvPr/>
          </p:nvSpPr>
          <p:spPr>
            <a:xfrm>
              <a:off x="4493063" y="2963672"/>
              <a:ext cx="203168" cy="586435"/>
            </a:xfrm>
            <a:prstGeom prst="rect">
              <a:avLst/>
            </a:prstGeom>
            <a:solidFill>
              <a:srgbClr val="0058AB">
                <a:alpha val="100000"/>
              </a:srgbClr>
            </a:solidFill>
          </p:spPr>
          <p:txBody>
            <a:bodyPr/>
            <a:lstStyle/>
            <a:p/>
          </p:txBody>
        </p:sp>
        <p:sp>
          <p:nvSpPr>
            <p:cNvPr id="69" name="rc69"/>
            <p:cNvSpPr/>
            <p:nvPr/>
          </p:nvSpPr>
          <p:spPr>
            <a:xfrm>
              <a:off x="4493063" y="3550108"/>
              <a:ext cx="203168" cy="266563"/>
            </a:xfrm>
            <a:prstGeom prst="rect">
              <a:avLst/>
            </a:prstGeom>
            <a:solidFill>
              <a:srgbClr val="1CABE2">
                <a:alpha val="100000"/>
              </a:srgbClr>
            </a:solidFill>
          </p:spPr>
          <p:txBody>
            <a:bodyPr/>
            <a:lstStyle/>
            <a:p/>
          </p:txBody>
        </p:sp>
        <p:sp>
          <p:nvSpPr>
            <p:cNvPr id="70" name="rc70"/>
            <p:cNvSpPr/>
            <p:nvPr/>
          </p:nvSpPr>
          <p:spPr>
            <a:xfrm>
              <a:off x="4718806" y="3871733"/>
              <a:ext cx="203168" cy="869016"/>
            </a:xfrm>
            <a:prstGeom prst="rect">
              <a:avLst/>
            </a:prstGeom>
            <a:solidFill>
              <a:srgbClr val="80BD41">
                <a:alpha val="100000"/>
              </a:srgbClr>
            </a:solidFill>
          </p:spPr>
          <p:txBody>
            <a:bodyPr/>
            <a:lstStyle/>
            <a:p/>
          </p:txBody>
        </p:sp>
        <p:sp>
          <p:nvSpPr>
            <p:cNvPr id="71" name="rc71"/>
            <p:cNvSpPr/>
            <p:nvPr/>
          </p:nvSpPr>
          <p:spPr>
            <a:xfrm>
              <a:off x="4718806" y="2930298"/>
              <a:ext cx="203168" cy="651764"/>
            </a:xfrm>
            <a:prstGeom prst="rect">
              <a:avLst/>
            </a:prstGeom>
            <a:solidFill>
              <a:srgbClr val="0058AB">
                <a:alpha val="100000"/>
              </a:srgbClr>
            </a:solidFill>
          </p:spPr>
          <p:txBody>
            <a:bodyPr/>
            <a:lstStyle/>
            <a:p/>
          </p:txBody>
        </p:sp>
        <p:sp>
          <p:nvSpPr>
            <p:cNvPr id="72" name="rc72"/>
            <p:cNvSpPr/>
            <p:nvPr/>
          </p:nvSpPr>
          <p:spPr>
            <a:xfrm>
              <a:off x="4718806" y="3582062"/>
              <a:ext cx="203168" cy="289670"/>
            </a:xfrm>
            <a:prstGeom prst="rect">
              <a:avLst/>
            </a:prstGeom>
            <a:solidFill>
              <a:srgbClr val="1CABE2">
                <a:alpha val="100000"/>
              </a:srgbClr>
            </a:solidFill>
          </p:spPr>
          <p:txBody>
            <a:bodyPr/>
            <a:lstStyle/>
            <a:p/>
          </p:txBody>
        </p:sp>
        <p:sp>
          <p:nvSpPr>
            <p:cNvPr id="73" name="rc73"/>
            <p:cNvSpPr/>
            <p:nvPr/>
          </p:nvSpPr>
          <p:spPr>
            <a:xfrm>
              <a:off x="4944548" y="3875139"/>
              <a:ext cx="203168" cy="865609"/>
            </a:xfrm>
            <a:prstGeom prst="rect">
              <a:avLst/>
            </a:prstGeom>
            <a:solidFill>
              <a:srgbClr val="80BD41">
                <a:alpha val="100000"/>
              </a:srgbClr>
            </a:solidFill>
          </p:spPr>
          <p:txBody>
            <a:bodyPr/>
            <a:lstStyle/>
            <a:p/>
          </p:txBody>
        </p:sp>
        <p:sp>
          <p:nvSpPr>
            <p:cNvPr id="74" name="rc74"/>
            <p:cNvSpPr/>
            <p:nvPr/>
          </p:nvSpPr>
          <p:spPr>
            <a:xfrm>
              <a:off x="4944548" y="2899025"/>
              <a:ext cx="203168" cy="699853"/>
            </a:xfrm>
            <a:prstGeom prst="rect">
              <a:avLst/>
            </a:prstGeom>
            <a:solidFill>
              <a:srgbClr val="0058AB">
                <a:alpha val="100000"/>
              </a:srgbClr>
            </a:solidFill>
          </p:spPr>
          <p:txBody>
            <a:bodyPr/>
            <a:lstStyle/>
            <a:p/>
          </p:txBody>
        </p:sp>
        <p:sp>
          <p:nvSpPr>
            <p:cNvPr id="75" name="rc75"/>
            <p:cNvSpPr/>
            <p:nvPr/>
          </p:nvSpPr>
          <p:spPr>
            <a:xfrm>
              <a:off x="4944548" y="3598879"/>
              <a:ext cx="203168" cy="276260"/>
            </a:xfrm>
            <a:prstGeom prst="rect">
              <a:avLst/>
            </a:prstGeom>
            <a:solidFill>
              <a:srgbClr val="1CABE2">
                <a:alpha val="100000"/>
              </a:srgbClr>
            </a:solidFill>
          </p:spPr>
          <p:txBody>
            <a:bodyPr/>
            <a:lstStyle/>
            <a:p/>
          </p:txBody>
        </p:sp>
        <p:sp>
          <p:nvSpPr>
            <p:cNvPr id="76" name="rc76"/>
            <p:cNvSpPr/>
            <p:nvPr/>
          </p:nvSpPr>
          <p:spPr>
            <a:xfrm>
              <a:off x="5170291" y="3827240"/>
              <a:ext cx="203168" cy="913509"/>
            </a:xfrm>
            <a:prstGeom prst="rect">
              <a:avLst/>
            </a:prstGeom>
            <a:solidFill>
              <a:srgbClr val="80BD41">
                <a:alpha val="100000"/>
              </a:srgbClr>
            </a:solidFill>
          </p:spPr>
          <p:txBody>
            <a:bodyPr/>
            <a:lstStyle/>
            <a:p/>
          </p:txBody>
        </p:sp>
        <p:sp>
          <p:nvSpPr>
            <p:cNvPr id="77" name="rc77"/>
            <p:cNvSpPr/>
            <p:nvPr/>
          </p:nvSpPr>
          <p:spPr>
            <a:xfrm>
              <a:off x="5170291" y="2876449"/>
              <a:ext cx="203168" cy="671146"/>
            </a:xfrm>
            <a:prstGeom prst="rect">
              <a:avLst/>
            </a:prstGeom>
            <a:solidFill>
              <a:srgbClr val="0058AB">
                <a:alpha val="100000"/>
              </a:srgbClr>
            </a:solidFill>
          </p:spPr>
          <p:txBody>
            <a:bodyPr/>
            <a:lstStyle/>
            <a:p/>
          </p:txBody>
        </p:sp>
        <p:sp>
          <p:nvSpPr>
            <p:cNvPr id="78" name="rc78"/>
            <p:cNvSpPr/>
            <p:nvPr/>
          </p:nvSpPr>
          <p:spPr>
            <a:xfrm>
              <a:off x="5170291" y="3547595"/>
              <a:ext cx="203168" cy="279645"/>
            </a:xfrm>
            <a:prstGeom prst="rect">
              <a:avLst/>
            </a:prstGeom>
            <a:solidFill>
              <a:srgbClr val="1CABE2">
                <a:alpha val="100000"/>
              </a:srgbClr>
            </a:solidFill>
          </p:spPr>
          <p:txBody>
            <a:bodyPr/>
            <a:lstStyle/>
            <a:p/>
          </p:txBody>
        </p:sp>
        <p:sp>
          <p:nvSpPr>
            <p:cNvPr id="79" name="rc79"/>
            <p:cNvSpPr/>
            <p:nvPr/>
          </p:nvSpPr>
          <p:spPr>
            <a:xfrm>
              <a:off x="5396033" y="3779617"/>
              <a:ext cx="203168" cy="961132"/>
            </a:xfrm>
            <a:prstGeom prst="rect">
              <a:avLst/>
            </a:prstGeom>
            <a:solidFill>
              <a:srgbClr val="80BD41">
                <a:alpha val="100000"/>
              </a:srgbClr>
            </a:solidFill>
          </p:spPr>
          <p:txBody>
            <a:bodyPr/>
            <a:lstStyle/>
            <a:p/>
          </p:txBody>
        </p:sp>
        <p:sp>
          <p:nvSpPr>
            <p:cNvPr id="80" name="rc80"/>
            <p:cNvSpPr/>
            <p:nvPr/>
          </p:nvSpPr>
          <p:spPr>
            <a:xfrm>
              <a:off x="5396033" y="2856173"/>
              <a:ext cx="203168" cy="659600"/>
            </a:xfrm>
            <a:prstGeom prst="rect">
              <a:avLst/>
            </a:prstGeom>
            <a:solidFill>
              <a:srgbClr val="0058AB">
                <a:alpha val="100000"/>
              </a:srgbClr>
            </a:solidFill>
          </p:spPr>
          <p:txBody>
            <a:bodyPr/>
            <a:lstStyle/>
            <a:p/>
          </p:txBody>
        </p:sp>
        <p:sp>
          <p:nvSpPr>
            <p:cNvPr id="81" name="rc81"/>
            <p:cNvSpPr/>
            <p:nvPr/>
          </p:nvSpPr>
          <p:spPr>
            <a:xfrm>
              <a:off x="5396033" y="3515774"/>
              <a:ext cx="203168" cy="263842"/>
            </a:xfrm>
            <a:prstGeom prst="rect">
              <a:avLst/>
            </a:prstGeom>
            <a:solidFill>
              <a:srgbClr val="1CABE2">
                <a:alpha val="100000"/>
              </a:srgbClr>
            </a:solidFill>
          </p:spPr>
          <p:txBody>
            <a:bodyPr/>
            <a:lstStyle/>
            <a:p/>
          </p:txBody>
        </p:sp>
        <p:sp>
          <p:nvSpPr>
            <p:cNvPr id="82" name="rc82"/>
            <p:cNvSpPr/>
            <p:nvPr/>
          </p:nvSpPr>
          <p:spPr>
            <a:xfrm>
              <a:off x="5621775" y="3725859"/>
              <a:ext cx="203168" cy="1014890"/>
            </a:xfrm>
            <a:prstGeom prst="rect">
              <a:avLst/>
            </a:prstGeom>
            <a:solidFill>
              <a:srgbClr val="80BD41">
                <a:alpha val="100000"/>
              </a:srgbClr>
            </a:solidFill>
          </p:spPr>
          <p:txBody>
            <a:bodyPr/>
            <a:lstStyle/>
            <a:p/>
          </p:txBody>
        </p:sp>
        <p:sp>
          <p:nvSpPr>
            <p:cNvPr id="83" name="rc83"/>
            <p:cNvSpPr/>
            <p:nvPr/>
          </p:nvSpPr>
          <p:spPr>
            <a:xfrm>
              <a:off x="5621775" y="2825864"/>
              <a:ext cx="203168" cy="631912"/>
            </a:xfrm>
            <a:prstGeom prst="rect">
              <a:avLst/>
            </a:prstGeom>
            <a:solidFill>
              <a:srgbClr val="0058AB">
                <a:alpha val="100000"/>
              </a:srgbClr>
            </a:solidFill>
          </p:spPr>
          <p:txBody>
            <a:bodyPr/>
            <a:lstStyle/>
            <a:p/>
          </p:txBody>
        </p:sp>
        <p:sp>
          <p:nvSpPr>
            <p:cNvPr id="84" name="rc84"/>
            <p:cNvSpPr/>
            <p:nvPr/>
          </p:nvSpPr>
          <p:spPr>
            <a:xfrm>
              <a:off x="5621775" y="3457776"/>
              <a:ext cx="203168" cy="268082"/>
            </a:xfrm>
            <a:prstGeom prst="rect">
              <a:avLst/>
            </a:prstGeom>
            <a:solidFill>
              <a:srgbClr val="1CABE2">
                <a:alpha val="100000"/>
              </a:srgbClr>
            </a:solidFill>
          </p:spPr>
          <p:txBody>
            <a:bodyPr/>
            <a:lstStyle/>
            <a:p/>
          </p:txBody>
        </p:sp>
        <p:sp>
          <p:nvSpPr>
            <p:cNvPr id="85" name="rc85"/>
            <p:cNvSpPr/>
            <p:nvPr/>
          </p:nvSpPr>
          <p:spPr>
            <a:xfrm>
              <a:off x="5847518" y="3691936"/>
              <a:ext cx="203168" cy="1048813"/>
            </a:xfrm>
            <a:prstGeom prst="rect">
              <a:avLst/>
            </a:prstGeom>
            <a:solidFill>
              <a:srgbClr val="80BD41">
                <a:alpha val="100000"/>
              </a:srgbClr>
            </a:solidFill>
          </p:spPr>
          <p:txBody>
            <a:bodyPr/>
            <a:lstStyle/>
            <a:p/>
          </p:txBody>
        </p:sp>
        <p:sp>
          <p:nvSpPr>
            <p:cNvPr id="86" name="rc86"/>
            <p:cNvSpPr/>
            <p:nvPr/>
          </p:nvSpPr>
          <p:spPr>
            <a:xfrm>
              <a:off x="5847518" y="2798499"/>
              <a:ext cx="203168" cy="621519"/>
            </a:xfrm>
            <a:prstGeom prst="rect">
              <a:avLst/>
            </a:prstGeom>
            <a:solidFill>
              <a:srgbClr val="0058AB">
                <a:alpha val="100000"/>
              </a:srgbClr>
            </a:solidFill>
          </p:spPr>
          <p:txBody>
            <a:bodyPr/>
            <a:lstStyle/>
            <a:p/>
          </p:txBody>
        </p:sp>
        <p:sp>
          <p:nvSpPr>
            <p:cNvPr id="87" name="rc87"/>
            <p:cNvSpPr/>
            <p:nvPr/>
          </p:nvSpPr>
          <p:spPr>
            <a:xfrm>
              <a:off x="5847518" y="3420019"/>
              <a:ext cx="203168" cy="271916"/>
            </a:xfrm>
            <a:prstGeom prst="rect">
              <a:avLst/>
            </a:prstGeom>
            <a:solidFill>
              <a:srgbClr val="1CABE2">
                <a:alpha val="100000"/>
              </a:srgbClr>
            </a:solidFill>
          </p:spPr>
          <p:txBody>
            <a:bodyPr/>
            <a:lstStyle/>
            <a:p/>
          </p:txBody>
        </p:sp>
        <p:sp>
          <p:nvSpPr>
            <p:cNvPr id="88" name="rc88"/>
            <p:cNvSpPr/>
            <p:nvPr/>
          </p:nvSpPr>
          <p:spPr>
            <a:xfrm>
              <a:off x="6073260" y="3641360"/>
              <a:ext cx="203168" cy="1099389"/>
            </a:xfrm>
            <a:prstGeom prst="rect">
              <a:avLst/>
            </a:prstGeom>
            <a:solidFill>
              <a:srgbClr val="80BD41">
                <a:alpha val="100000"/>
              </a:srgbClr>
            </a:solidFill>
          </p:spPr>
          <p:txBody>
            <a:bodyPr/>
            <a:lstStyle/>
            <a:p/>
          </p:txBody>
        </p:sp>
        <p:sp>
          <p:nvSpPr>
            <p:cNvPr id="89" name="rc89"/>
            <p:cNvSpPr/>
            <p:nvPr/>
          </p:nvSpPr>
          <p:spPr>
            <a:xfrm>
              <a:off x="6073260" y="2777555"/>
              <a:ext cx="203168" cy="588956"/>
            </a:xfrm>
            <a:prstGeom prst="rect">
              <a:avLst/>
            </a:prstGeom>
            <a:solidFill>
              <a:srgbClr val="0058AB">
                <a:alpha val="100000"/>
              </a:srgbClr>
            </a:solidFill>
          </p:spPr>
          <p:txBody>
            <a:bodyPr/>
            <a:lstStyle/>
            <a:p/>
          </p:txBody>
        </p:sp>
        <p:sp>
          <p:nvSpPr>
            <p:cNvPr id="90" name="rc90"/>
            <p:cNvSpPr/>
            <p:nvPr/>
          </p:nvSpPr>
          <p:spPr>
            <a:xfrm>
              <a:off x="6073260" y="3366511"/>
              <a:ext cx="203168" cy="274848"/>
            </a:xfrm>
            <a:prstGeom prst="rect">
              <a:avLst/>
            </a:prstGeom>
            <a:solidFill>
              <a:srgbClr val="1CABE2">
                <a:alpha val="100000"/>
              </a:srgbClr>
            </a:solidFill>
          </p:spPr>
          <p:txBody>
            <a:bodyPr/>
            <a:lstStyle/>
            <a:p/>
          </p:txBody>
        </p:sp>
        <p:sp>
          <p:nvSpPr>
            <p:cNvPr id="91" name="rc91"/>
            <p:cNvSpPr/>
            <p:nvPr/>
          </p:nvSpPr>
          <p:spPr>
            <a:xfrm>
              <a:off x="6299002" y="3592563"/>
              <a:ext cx="203168" cy="1148186"/>
            </a:xfrm>
            <a:prstGeom prst="rect">
              <a:avLst/>
            </a:prstGeom>
            <a:solidFill>
              <a:srgbClr val="80BD41">
                <a:alpha val="100000"/>
              </a:srgbClr>
            </a:solidFill>
          </p:spPr>
          <p:txBody>
            <a:bodyPr/>
            <a:lstStyle/>
            <a:p/>
          </p:txBody>
        </p:sp>
        <p:sp>
          <p:nvSpPr>
            <p:cNvPr id="92" name="rc92"/>
            <p:cNvSpPr/>
            <p:nvPr/>
          </p:nvSpPr>
          <p:spPr>
            <a:xfrm>
              <a:off x="6299002" y="2761113"/>
              <a:ext cx="203168" cy="574095"/>
            </a:xfrm>
            <a:prstGeom prst="rect">
              <a:avLst/>
            </a:prstGeom>
            <a:solidFill>
              <a:srgbClr val="0058AB">
                <a:alpha val="100000"/>
              </a:srgbClr>
            </a:solidFill>
          </p:spPr>
          <p:txBody>
            <a:bodyPr/>
            <a:lstStyle/>
            <a:p/>
          </p:txBody>
        </p:sp>
        <p:sp>
          <p:nvSpPr>
            <p:cNvPr id="93" name="rc93"/>
            <p:cNvSpPr/>
            <p:nvPr/>
          </p:nvSpPr>
          <p:spPr>
            <a:xfrm>
              <a:off x="6299002" y="3335209"/>
              <a:ext cx="203168" cy="257353"/>
            </a:xfrm>
            <a:prstGeom prst="rect">
              <a:avLst/>
            </a:prstGeom>
            <a:solidFill>
              <a:srgbClr val="1CABE2">
                <a:alpha val="100000"/>
              </a:srgbClr>
            </a:solidFill>
          </p:spPr>
          <p:txBody>
            <a:bodyPr/>
            <a:lstStyle/>
            <a:p/>
          </p:txBody>
        </p:sp>
        <p:sp>
          <p:nvSpPr>
            <p:cNvPr id="94" name="rc94"/>
            <p:cNvSpPr/>
            <p:nvPr/>
          </p:nvSpPr>
          <p:spPr>
            <a:xfrm>
              <a:off x="6524745" y="3541205"/>
              <a:ext cx="203168" cy="1199544"/>
            </a:xfrm>
            <a:prstGeom prst="rect">
              <a:avLst/>
            </a:prstGeom>
            <a:solidFill>
              <a:srgbClr val="80BD41">
                <a:alpha val="100000"/>
              </a:srgbClr>
            </a:solidFill>
          </p:spPr>
          <p:txBody>
            <a:bodyPr/>
            <a:lstStyle/>
            <a:p/>
          </p:txBody>
        </p:sp>
        <p:sp>
          <p:nvSpPr>
            <p:cNvPr id="95" name="rc95"/>
            <p:cNvSpPr/>
            <p:nvPr/>
          </p:nvSpPr>
          <p:spPr>
            <a:xfrm>
              <a:off x="6524745" y="2741511"/>
              <a:ext cx="203168" cy="539792"/>
            </a:xfrm>
            <a:prstGeom prst="rect">
              <a:avLst/>
            </a:prstGeom>
            <a:solidFill>
              <a:srgbClr val="0058AB">
                <a:alpha val="100000"/>
              </a:srgbClr>
            </a:solidFill>
          </p:spPr>
          <p:txBody>
            <a:bodyPr/>
            <a:lstStyle/>
            <a:p/>
          </p:txBody>
        </p:sp>
        <p:sp>
          <p:nvSpPr>
            <p:cNvPr id="96" name="rc96"/>
            <p:cNvSpPr/>
            <p:nvPr/>
          </p:nvSpPr>
          <p:spPr>
            <a:xfrm>
              <a:off x="6524745" y="3281304"/>
              <a:ext cx="203168" cy="259901"/>
            </a:xfrm>
            <a:prstGeom prst="rect">
              <a:avLst/>
            </a:prstGeom>
            <a:solidFill>
              <a:srgbClr val="1CABE2">
                <a:alpha val="100000"/>
              </a:srgbClr>
            </a:solidFill>
          </p:spPr>
          <p:txBody>
            <a:bodyPr/>
            <a:lstStyle/>
            <a:p/>
          </p:txBody>
        </p:sp>
        <p:sp>
          <p:nvSpPr>
            <p:cNvPr id="97" name="rc97"/>
            <p:cNvSpPr/>
            <p:nvPr/>
          </p:nvSpPr>
          <p:spPr>
            <a:xfrm>
              <a:off x="6750487" y="3469991"/>
              <a:ext cx="203168" cy="1270758"/>
            </a:xfrm>
            <a:prstGeom prst="rect">
              <a:avLst/>
            </a:prstGeom>
            <a:solidFill>
              <a:srgbClr val="80BD41">
                <a:alpha val="100000"/>
              </a:srgbClr>
            </a:solidFill>
          </p:spPr>
          <p:txBody>
            <a:bodyPr/>
            <a:lstStyle/>
            <a:p/>
          </p:txBody>
        </p:sp>
        <p:sp>
          <p:nvSpPr>
            <p:cNvPr id="98" name="rc98"/>
            <p:cNvSpPr/>
            <p:nvPr/>
          </p:nvSpPr>
          <p:spPr>
            <a:xfrm>
              <a:off x="6750487" y="2723671"/>
              <a:ext cx="203168" cy="463928"/>
            </a:xfrm>
            <a:prstGeom prst="rect">
              <a:avLst/>
            </a:prstGeom>
            <a:solidFill>
              <a:srgbClr val="0058AB">
                <a:alpha val="100000"/>
              </a:srgbClr>
            </a:solidFill>
          </p:spPr>
          <p:txBody>
            <a:bodyPr/>
            <a:lstStyle/>
            <a:p/>
          </p:txBody>
        </p:sp>
        <p:sp>
          <p:nvSpPr>
            <p:cNvPr id="99" name="rc99"/>
            <p:cNvSpPr/>
            <p:nvPr/>
          </p:nvSpPr>
          <p:spPr>
            <a:xfrm>
              <a:off x="6750487" y="3187599"/>
              <a:ext cx="203168" cy="282391"/>
            </a:xfrm>
            <a:prstGeom prst="rect">
              <a:avLst/>
            </a:prstGeom>
            <a:solidFill>
              <a:srgbClr val="1CABE2">
                <a:alpha val="100000"/>
              </a:srgbClr>
            </a:solidFill>
          </p:spPr>
          <p:txBody>
            <a:bodyPr/>
            <a:lstStyle/>
            <a:p/>
          </p:txBody>
        </p:sp>
        <p:sp>
          <p:nvSpPr>
            <p:cNvPr id="100" name="rc100"/>
            <p:cNvSpPr/>
            <p:nvPr/>
          </p:nvSpPr>
          <p:spPr>
            <a:xfrm>
              <a:off x="6976229" y="2711021"/>
              <a:ext cx="203168" cy="435157"/>
            </a:xfrm>
            <a:prstGeom prst="rect">
              <a:avLst/>
            </a:prstGeom>
            <a:solidFill>
              <a:srgbClr val="F26A21">
                <a:alpha val="100000"/>
              </a:srgbClr>
            </a:solidFill>
          </p:spPr>
          <p:txBody>
            <a:bodyPr/>
            <a:lstStyle/>
            <a:p/>
          </p:txBody>
        </p:sp>
        <p:sp>
          <p:nvSpPr>
            <p:cNvPr id="101" name="rc101"/>
            <p:cNvSpPr/>
            <p:nvPr/>
          </p:nvSpPr>
          <p:spPr>
            <a:xfrm>
              <a:off x="6976229" y="3146179"/>
              <a:ext cx="203168" cy="1594570"/>
            </a:xfrm>
            <a:prstGeom prst="rect">
              <a:avLst/>
            </a:prstGeom>
            <a:solidFill>
              <a:srgbClr val="FFC20E">
                <a:alpha val="100000"/>
              </a:srgbClr>
            </a:solidFill>
          </p:spPr>
          <p:txBody>
            <a:bodyPr/>
            <a:lstStyle/>
            <a:p/>
          </p:txBody>
        </p:sp>
        <p:sp>
          <p:nvSpPr>
            <p:cNvPr id="102" name="rc102"/>
            <p:cNvSpPr/>
            <p:nvPr/>
          </p:nvSpPr>
          <p:spPr>
            <a:xfrm>
              <a:off x="7201972" y="2698482"/>
              <a:ext cx="203168" cy="408171"/>
            </a:xfrm>
            <a:prstGeom prst="rect">
              <a:avLst/>
            </a:prstGeom>
            <a:solidFill>
              <a:srgbClr val="F26A21">
                <a:alpha val="100000"/>
              </a:srgbClr>
            </a:solidFill>
          </p:spPr>
          <p:txBody>
            <a:bodyPr/>
            <a:lstStyle/>
            <a:p/>
          </p:txBody>
        </p:sp>
        <p:sp>
          <p:nvSpPr>
            <p:cNvPr id="103" name="rc103"/>
            <p:cNvSpPr/>
            <p:nvPr/>
          </p:nvSpPr>
          <p:spPr>
            <a:xfrm>
              <a:off x="7201972" y="3106654"/>
              <a:ext cx="203168" cy="1634095"/>
            </a:xfrm>
            <a:prstGeom prst="rect">
              <a:avLst/>
            </a:prstGeom>
            <a:solidFill>
              <a:srgbClr val="FFC20E">
                <a:alpha val="100000"/>
              </a:srgbClr>
            </a:solidFill>
          </p:spPr>
          <p:txBody>
            <a:bodyPr/>
            <a:lstStyle/>
            <a:p/>
          </p:txBody>
        </p:sp>
        <p:sp>
          <p:nvSpPr>
            <p:cNvPr id="104" name="rc104"/>
            <p:cNvSpPr/>
            <p:nvPr/>
          </p:nvSpPr>
          <p:spPr>
            <a:xfrm>
              <a:off x="7427714" y="2680098"/>
              <a:ext cx="203168" cy="382858"/>
            </a:xfrm>
            <a:prstGeom prst="rect">
              <a:avLst/>
            </a:prstGeom>
            <a:solidFill>
              <a:srgbClr val="F26A21">
                <a:alpha val="100000"/>
              </a:srgbClr>
            </a:solidFill>
          </p:spPr>
          <p:txBody>
            <a:bodyPr/>
            <a:lstStyle/>
            <a:p/>
          </p:txBody>
        </p:sp>
        <p:sp>
          <p:nvSpPr>
            <p:cNvPr id="105" name="rc105"/>
            <p:cNvSpPr/>
            <p:nvPr/>
          </p:nvSpPr>
          <p:spPr>
            <a:xfrm>
              <a:off x="7427714" y="3062957"/>
              <a:ext cx="203168" cy="1677792"/>
            </a:xfrm>
            <a:prstGeom prst="rect">
              <a:avLst/>
            </a:prstGeom>
            <a:solidFill>
              <a:srgbClr val="FFC20E">
                <a:alpha val="100000"/>
              </a:srgbClr>
            </a:solidFill>
          </p:spPr>
          <p:txBody>
            <a:bodyPr/>
            <a:lstStyle/>
            <a:p/>
          </p:txBody>
        </p:sp>
        <p:sp>
          <p:nvSpPr>
            <p:cNvPr id="106" name="rc106"/>
            <p:cNvSpPr/>
            <p:nvPr/>
          </p:nvSpPr>
          <p:spPr>
            <a:xfrm>
              <a:off x="7653457" y="2672374"/>
              <a:ext cx="203168" cy="359116"/>
            </a:xfrm>
            <a:prstGeom prst="rect">
              <a:avLst/>
            </a:prstGeom>
            <a:solidFill>
              <a:srgbClr val="F26A21">
                <a:alpha val="100000"/>
              </a:srgbClr>
            </a:solidFill>
          </p:spPr>
          <p:txBody>
            <a:bodyPr/>
            <a:lstStyle/>
            <a:p/>
          </p:txBody>
        </p:sp>
        <p:sp>
          <p:nvSpPr>
            <p:cNvPr id="107" name="rc107"/>
            <p:cNvSpPr/>
            <p:nvPr/>
          </p:nvSpPr>
          <p:spPr>
            <a:xfrm>
              <a:off x="7653457" y="3031490"/>
              <a:ext cx="203168" cy="1709259"/>
            </a:xfrm>
            <a:prstGeom prst="rect">
              <a:avLst/>
            </a:prstGeom>
            <a:solidFill>
              <a:srgbClr val="FFC20E">
                <a:alpha val="100000"/>
              </a:srgbClr>
            </a:solidFill>
          </p:spPr>
          <p:txBody>
            <a:bodyPr/>
            <a:lstStyle/>
            <a:p/>
          </p:txBody>
        </p:sp>
        <p:sp>
          <p:nvSpPr>
            <p:cNvPr id="108" name="rc108"/>
            <p:cNvSpPr/>
            <p:nvPr/>
          </p:nvSpPr>
          <p:spPr>
            <a:xfrm>
              <a:off x="7879199" y="2665548"/>
              <a:ext cx="203168" cy="336845"/>
            </a:xfrm>
            <a:prstGeom prst="rect">
              <a:avLst/>
            </a:prstGeom>
            <a:solidFill>
              <a:srgbClr val="F26A21">
                <a:alpha val="100000"/>
              </a:srgbClr>
            </a:solidFill>
          </p:spPr>
          <p:txBody>
            <a:bodyPr/>
            <a:lstStyle/>
            <a:p/>
          </p:txBody>
        </p:sp>
        <p:sp>
          <p:nvSpPr>
            <p:cNvPr id="109" name="rc109"/>
            <p:cNvSpPr/>
            <p:nvPr/>
          </p:nvSpPr>
          <p:spPr>
            <a:xfrm>
              <a:off x="7879199" y="3002393"/>
              <a:ext cx="203168" cy="1738355"/>
            </a:xfrm>
            <a:prstGeom prst="rect">
              <a:avLst/>
            </a:prstGeom>
            <a:solidFill>
              <a:srgbClr val="FFC20E">
                <a:alpha val="100000"/>
              </a:srgbClr>
            </a:solidFill>
          </p:spPr>
          <p:txBody>
            <a:bodyPr/>
            <a:lstStyle/>
            <a:p/>
          </p:txBody>
        </p:sp>
        <p:sp>
          <p:nvSpPr>
            <p:cNvPr id="110" name="rc110"/>
            <p:cNvSpPr/>
            <p:nvPr/>
          </p:nvSpPr>
          <p:spPr>
            <a:xfrm>
              <a:off x="8104941" y="2656321"/>
              <a:ext cx="203168" cy="315956"/>
            </a:xfrm>
            <a:prstGeom prst="rect">
              <a:avLst/>
            </a:prstGeom>
            <a:solidFill>
              <a:srgbClr val="F26A21">
                <a:alpha val="100000"/>
              </a:srgbClr>
            </a:solidFill>
          </p:spPr>
          <p:txBody>
            <a:bodyPr/>
            <a:lstStyle/>
            <a:p/>
          </p:txBody>
        </p:sp>
        <p:sp>
          <p:nvSpPr>
            <p:cNvPr id="111" name="rc111"/>
            <p:cNvSpPr/>
            <p:nvPr/>
          </p:nvSpPr>
          <p:spPr>
            <a:xfrm>
              <a:off x="8104941" y="2972277"/>
              <a:ext cx="203168" cy="1768472"/>
            </a:xfrm>
            <a:prstGeom prst="rect">
              <a:avLst/>
            </a:prstGeom>
            <a:solidFill>
              <a:srgbClr val="FFC20E">
                <a:alpha val="100000"/>
              </a:srgbClr>
            </a:solidFill>
          </p:spPr>
          <p:txBody>
            <a:bodyPr/>
            <a:lstStyle/>
            <a:p/>
          </p:txBody>
        </p:sp>
        <p:sp>
          <p:nvSpPr>
            <p:cNvPr id="112" name="pl112"/>
            <p:cNvSpPr/>
            <p:nvPr/>
          </p:nvSpPr>
          <p:spPr>
            <a:xfrm>
              <a:off x="1434255" y="1698978"/>
              <a:ext cx="5417816" cy="884236"/>
            </a:xfrm>
            <a:custGeom>
              <a:avLst/>
              <a:pathLst>
                <a:path w="5417816" h="884236">
                  <a:moveTo>
                    <a:pt x="0" y="884236"/>
                  </a:moveTo>
                  <a:lnTo>
                    <a:pt x="225742" y="778127"/>
                  </a:lnTo>
                  <a:lnTo>
                    <a:pt x="451484" y="636649"/>
                  </a:lnTo>
                  <a:lnTo>
                    <a:pt x="677227" y="530541"/>
                  </a:lnTo>
                  <a:lnTo>
                    <a:pt x="902969" y="389063"/>
                  </a:lnTo>
                  <a:lnTo>
                    <a:pt x="1128711" y="389063"/>
                  </a:lnTo>
                  <a:lnTo>
                    <a:pt x="1354454" y="389063"/>
                  </a:lnTo>
                  <a:lnTo>
                    <a:pt x="1580196" y="353694"/>
                  </a:lnTo>
                  <a:lnTo>
                    <a:pt x="1805938" y="778127"/>
                  </a:lnTo>
                  <a:lnTo>
                    <a:pt x="2031681" y="353694"/>
                  </a:lnTo>
                  <a:lnTo>
                    <a:pt x="2257423" y="0"/>
                  </a:lnTo>
                  <a:lnTo>
                    <a:pt x="2483165" y="353694"/>
                  </a:lnTo>
                  <a:lnTo>
                    <a:pt x="2708908" y="459802"/>
                  </a:lnTo>
                  <a:lnTo>
                    <a:pt x="2934650" y="565911"/>
                  </a:lnTo>
                  <a:lnTo>
                    <a:pt x="3160393" y="672019"/>
                  </a:lnTo>
                  <a:lnTo>
                    <a:pt x="3386135" y="778127"/>
                  </a:lnTo>
                  <a:lnTo>
                    <a:pt x="3611877" y="848866"/>
                  </a:lnTo>
                  <a:lnTo>
                    <a:pt x="3837620" y="778127"/>
                  </a:lnTo>
                  <a:lnTo>
                    <a:pt x="4063362" y="742758"/>
                  </a:lnTo>
                  <a:lnTo>
                    <a:pt x="4289104" y="672019"/>
                  </a:lnTo>
                  <a:lnTo>
                    <a:pt x="4514847" y="636649"/>
                  </a:lnTo>
                  <a:lnTo>
                    <a:pt x="4740589" y="565911"/>
                  </a:lnTo>
                  <a:lnTo>
                    <a:pt x="4966331" y="530541"/>
                  </a:lnTo>
                  <a:lnTo>
                    <a:pt x="5192074" y="459802"/>
                  </a:lnTo>
                  <a:lnTo>
                    <a:pt x="5417816" y="318324"/>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2477105"/>
              <a:ext cx="5417816" cy="636649"/>
            </a:xfrm>
            <a:custGeom>
              <a:avLst/>
              <a:pathLst>
                <a:path w="5417816" h="636649">
                  <a:moveTo>
                    <a:pt x="0" y="636649"/>
                  </a:moveTo>
                  <a:lnTo>
                    <a:pt x="225742" y="495172"/>
                  </a:lnTo>
                  <a:lnTo>
                    <a:pt x="451484" y="389063"/>
                  </a:lnTo>
                  <a:lnTo>
                    <a:pt x="677227" y="247586"/>
                  </a:lnTo>
                  <a:lnTo>
                    <a:pt x="902969" y="141477"/>
                  </a:lnTo>
                  <a:lnTo>
                    <a:pt x="1128711" y="176847"/>
                  </a:lnTo>
                  <a:lnTo>
                    <a:pt x="1354454" y="247586"/>
                  </a:lnTo>
                  <a:lnTo>
                    <a:pt x="1580196" y="35369"/>
                  </a:lnTo>
                  <a:lnTo>
                    <a:pt x="1805938" y="141477"/>
                  </a:lnTo>
                  <a:lnTo>
                    <a:pt x="2031681" y="247586"/>
                  </a:lnTo>
                  <a:lnTo>
                    <a:pt x="2257423" y="0"/>
                  </a:lnTo>
                  <a:lnTo>
                    <a:pt x="2483165" y="35369"/>
                  </a:lnTo>
                  <a:lnTo>
                    <a:pt x="2708908" y="176847"/>
                  </a:lnTo>
                  <a:lnTo>
                    <a:pt x="2934650" y="282955"/>
                  </a:lnTo>
                  <a:lnTo>
                    <a:pt x="3160393" y="424433"/>
                  </a:lnTo>
                  <a:lnTo>
                    <a:pt x="3386135" y="565911"/>
                  </a:lnTo>
                  <a:lnTo>
                    <a:pt x="3611877" y="601280"/>
                  </a:lnTo>
                  <a:lnTo>
                    <a:pt x="3837620" y="530541"/>
                  </a:lnTo>
                  <a:lnTo>
                    <a:pt x="4063362" y="459802"/>
                  </a:lnTo>
                  <a:lnTo>
                    <a:pt x="4289104" y="389063"/>
                  </a:lnTo>
                  <a:lnTo>
                    <a:pt x="4514847" y="353694"/>
                  </a:lnTo>
                  <a:lnTo>
                    <a:pt x="4740589" y="282955"/>
                  </a:lnTo>
                  <a:lnTo>
                    <a:pt x="4966331" y="212216"/>
                  </a:lnTo>
                  <a:lnTo>
                    <a:pt x="5192074" y="141477"/>
                  </a:lnTo>
                  <a:lnTo>
                    <a:pt x="5417816" y="35369"/>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23790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61</a:t>
              </a:r>
            </a:p>
          </p:txBody>
        </p:sp>
        <p:sp>
          <p:nvSpPr>
            <p:cNvPr id="115" name="tx115"/>
            <p:cNvSpPr/>
            <p:nvPr/>
          </p:nvSpPr>
          <p:spPr>
            <a:xfrm>
              <a:off x="2494638" y="188540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75</a:t>
              </a:r>
            </a:p>
          </p:txBody>
        </p:sp>
        <p:sp>
          <p:nvSpPr>
            <p:cNvPr id="116" name="tx116"/>
            <p:cNvSpPr/>
            <p:nvPr/>
          </p:nvSpPr>
          <p:spPr>
            <a:xfrm>
              <a:off x="3623350" y="14948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7" name="tx117"/>
            <p:cNvSpPr/>
            <p:nvPr/>
          </p:nvSpPr>
          <p:spPr>
            <a:xfrm>
              <a:off x="4752062" y="227297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8" name="tx118"/>
            <p:cNvSpPr/>
            <p:nvPr/>
          </p:nvSpPr>
          <p:spPr>
            <a:xfrm>
              <a:off x="5655031" y="216686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9" name="tx119"/>
            <p:cNvSpPr/>
            <p:nvPr/>
          </p:nvSpPr>
          <p:spPr>
            <a:xfrm>
              <a:off x="5880773" y="213149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68</a:t>
              </a:r>
            </a:p>
          </p:txBody>
        </p:sp>
        <p:sp>
          <p:nvSpPr>
            <p:cNvPr id="120" name="tx120"/>
            <p:cNvSpPr/>
            <p:nvPr/>
          </p:nvSpPr>
          <p:spPr>
            <a:xfrm>
              <a:off x="6106516" y="20607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21" name="tx121"/>
            <p:cNvSpPr/>
            <p:nvPr/>
          </p:nvSpPr>
          <p:spPr>
            <a:xfrm>
              <a:off x="6332258" y="202688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71</a:t>
              </a:r>
            </a:p>
          </p:txBody>
        </p:sp>
        <p:sp>
          <p:nvSpPr>
            <p:cNvPr id="122" name="tx122"/>
            <p:cNvSpPr/>
            <p:nvPr/>
          </p:nvSpPr>
          <p:spPr>
            <a:xfrm>
              <a:off x="6558000"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23" name="tx123"/>
            <p:cNvSpPr/>
            <p:nvPr/>
          </p:nvSpPr>
          <p:spPr>
            <a:xfrm>
              <a:off x="6783743" y="1816169"/>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1365926" y="31822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46</a:t>
              </a:r>
            </a:p>
          </p:txBody>
        </p:sp>
        <p:sp>
          <p:nvSpPr>
            <p:cNvPr id="125" name="tx125"/>
            <p:cNvSpPr/>
            <p:nvPr/>
          </p:nvSpPr>
          <p:spPr>
            <a:xfrm>
              <a:off x="2494638" y="2722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6" name="tx126"/>
            <p:cNvSpPr/>
            <p:nvPr/>
          </p:nvSpPr>
          <p:spPr>
            <a:xfrm>
              <a:off x="3623350" y="25456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4752062" y="31115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48</a:t>
              </a:r>
            </a:p>
          </p:txBody>
        </p:sp>
        <p:sp>
          <p:nvSpPr>
            <p:cNvPr id="128" name="tx128"/>
            <p:cNvSpPr/>
            <p:nvPr/>
          </p:nvSpPr>
          <p:spPr>
            <a:xfrm>
              <a:off x="5655031" y="29346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53</a:t>
              </a:r>
            </a:p>
          </p:txBody>
        </p:sp>
        <p:sp>
          <p:nvSpPr>
            <p:cNvPr id="129" name="tx129"/>
            <p:cNvSpPr/>
            <p:nvPr/>
          </p:nvSpPr>
          <p:spPr>
            <a:xfrm>
              <a:off x="5880773" y="289965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30" name="tx130"/>
            <p:cNvSpPr/>
            <p:nvPr/>
          </p:nvSpPr>
          <p:spPr>
            <a:xfrm>
              <a:off x="6106516" y="282855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56</a:t>
              </a:r>
            </a:p>
          </p:txBody>
        </p:sp>
        <p:sp>
          <p:nvSpPr>
            <p:cNvPr id="131" name="tx131"/>
            <p:cNvSpPr/>
            <p:nvPr/>
          </p:nvSpPr>
          <p:spPr>
            <a:xfrm>
              <a:off x="6332258" y="2757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32" name="tx132"/>
            <p:cNvSpPr/>
            <p:nvPr/>
          </p:nvSpPr>
          <p:spPr>
            <a:xfrm>
              <a:off x="6558000" y="268707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60</a:t>
              </a:r>
            </a:p>
          </p:txBody>
        </p:sp>
        <p:sp>
          <p:nvSpPr>
            <p:cNvPr id="133" name="tx133"/>
            <p:cNvSpPr/>
            <p:nvPr/>
          </p:nvSpPr>
          <p:spPr>
            <a:xfrm>
              <a:off x="6783743" y="2580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0392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5245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4451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7" name="tx157"/>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rc158"/>
            <p:cNvSpPr/>
            <p:nvPr/>
          </p:nvSpPr>
          <p:spPr>
            <a:xfrm>
              <a:off x="1304261" y="5625304"/>
              <a:ext cx="201455" cy="201456"/>
            </a:xfrm>
            <a:prstGeom prst="rect">
              <a:avLst/>
            </a:prstGeom>
            <a:solidFill>
              <a:srgbClr val="80BD41">
                <a:alpha val="100000"/>
              </a:srgbClr>
            </a:solidFill>
          </p:spPr>
          <p:txBody>
            <a:bodyPr/>
            <a:lstStyle/>
            <a:p/>
          </p:txBody>
        </p:sp>
        <p:sp>
          <p:nvSpPr>
            <p:cNvPr id="159" name="rc159"/>
            <p:cNvSpPr/>
            <p:nvPr/>
          </p:nvSpPr>
          <p:spPr>
            <a:xfrm>
              <a:off x="3277835" y="5625304"/>
              <a:ext cx="201456" cy="201456"/>
            </a:xfrm>
            <a:prstGeom prst="rect">
              <a:avLst/>
            </a:prstGeom>
            <a:solidFill>
              <a:srgbClr val="1CABE2">
                <a:alpha val="100000"/>
              </a:srgbClr>
            </a:solidFill>
          </p:spPr>
          <p:txBody>
            <a:bodyPr/>
            <a:lstStyle/>
            <a:p/>
          </p:txBody>
        </p:sp>
        <p:sp>
          <p:nvSpPr>
            <p:cNvPr id="160" name="rc160"/>
            <p:cNvSpPr/>
            <p:nvPr/>
          </p:nvSpPr>
          <p:spPr>
            <a:xfrm>
              <a:off x="4335174" y="5625304"/>
              <a:ext cx="201456" cy="201456"/>
            </a:xfrm>
            <a:prstGeom prst="rect">
              <a:avLst/>
            </a:prstGeom>
            <a:solidFill>
              <a:srgbClr val="0058AB">
                <a:alpha val="100000"/>
              </a:srgbClr>
            </a:solidFill>
          </p:spPr>
          <p:txBody>
            <a:bodyPr/>
            <a:lstStyle/>
            <a:p/>
          </p:txBody>
        </p:sp>
        <p:sp>
          <p:nvSpPr>
            <p:cNvPr id="161" name="rc161"/>
            <p:cNvSpPr/>
            <p:nvPr/>
          </p:nvSpPr>
          <p:spPr>
            <a:xfrm>
              <a:off x="5322799" y="5625304"/>
              <a:ext cx="201456" cy="201456"/>
            </a:xfrm>
            <a:prstGeom prst="rect">
              <a:avLst/>
            </a:prstGeom>
            <a:solidFill>
              <a:srgbClr val="FFC20E">
                <a:alpha val="100000"/>
              </a:srgbClr>
            </a:solidFill>
          </p:spPr>
          <p:txBody>
            <a:bodyPr/>
            <a:lstStyle/>
            <a:p/>
          </p:txBody>
        </p:sp>
        <p:sp>
          <p:nvSpPr>
            <p:cNvPr id="162" name="rc162"/>
            <p:cNvSpPr/>
            <p:nvPr/>
          </p:nvSpPr>
          <p:spPr>
            <a:xfrm>
              <a:off x="7071544" y="5625304"/>
              <a:ext cx="201455" cy="201456"/>
            </a:xfrm>
            <a:prstGeom prst="rect">
              <a:avLst/>
            </a:prstGeom>
            <a:solidFill>
              <a:srgbClr val="F26A21">
                <a:alpha val="100000"/>
              </a:srgbClr>
            </a:solidFill>
          </p:spPr>
          <p:txBody>
            <a:bodyPr/>
            <a:lstStyle/>
            <a:p/>
          </p:txBody>
        </p:sp>
        <p:sp>
          <p:nvSpPr>
            <p:cNvPr id="163" name="tx163"/>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4" name="tx164"/>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5" name="tx165"/>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6" name="tx166"/>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7" name="tx167"/>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8" name="pl168"/>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1" name="tx171"/>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2" name="tx172"/>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3" name="tx173"/>
            <p:cNvSpPr/>
            <p:nvPr/>
          </p:nvSpPr>
          <p:spPr>
            <a:xfrm>
              <a:off x="983899" y="579074"/>
              <a:ext cx="48035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Guinée</a:t>
              </a:r>
            </a:p>
          </p:txBody>
        </p:sp>
        <p:sp>
          <p:nvSpPr>
            <p:cNvPr id="174" name="tx174"/>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5" name="tx175"/>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Guinée devrait connaître une augmentation modérée (10 000 à 50 000) du nombre de nourrissons survivants d'ici 2030. Par conséquent, le maintien de la couverture actuelle nécessite la vaccination d'un nombre croissant d'enfants.
Pour atteindre l'objectif ZD de l'IA2030, davantage d'enfants (~2,19%)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636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1801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77965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3719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9883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6048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1710013"/>
              <a:ext cx="214223" cy="3165532"/>
            </a:xfrm>
            <a:prstGeom prst="rect">
              <a:avLst/>
            </a:prstGeom>
            <a:solidFill>
              <a:srgbClr val="0058AB">
                <a:alpha val="100000"/>
              </a:srgbClr>
            </a:solidFill>
          </p:spPr>
          <p:txBody>
            <a:bodyPr/>
            <a:lstStyle/>
            <a:p/>
          </p:txBody>
        </p:sp>
        <p:sp>
          <p:nvSpPr>
            <p:cNvPr id="39" name="rc39"/>
            <p:cNvSpPr/>
            <p:nvPr/>
          </p:nvSpPr>
          <p:spPr>
            <a:xfrm>
              <a:off x="1589675" y="1945053"/>
              <a:ext cx="214223" cy="2930492"/>
            </a:xfrm>
            <a:prstGeom prst="rect">
              <a:avLst/>
            </a:prstGeom>
            <a:solidFill>
              <a:srgbClr val="0058AB">
                <a:alpha val="100000"/>
              </a:srgbClr>
            </a:solidFill>
          </p:spPr>
          <p:txBody>
            <a:bodyPr/>
            <a:lstStyle/>
            <a:p/>
          </p:txBody>
        </p:sp>
        <p:sp>
          <p:nvSpPr>
            <p:cNvPr id="40" name="rc40"/>
            <p:cNvSpPr/>
            <p:nvPr/>
          </p:nvSpPr>
          <p:spPr>
            <a:xfrm>
              <a:off x="1827702" y="2273241"/>
              <a:ext cx="214223" cy="2602303"/>
            </a:xfrm>
            <a:prstGeom prst="rect">
              <a:avLst/>
            </a:prstGeom>
            <a:solidFill>
              <a:srgbClr val="0058AB">
                <a:alpha val="100000"/>
              </a:srgbClr>
            </a:solidFill>
          </p:spPr>
          <p:txBody>
            <a:bodyPr/>
            <a:lstStyle/>
            <a:p/>
          </p:txBody>
        </p:sp>
        <p:sp>
          <p:nvSpPr>
            <p:cNvPr id="41" name="rc41"/>
            <p:cNvSpPr/>
            <p:nvPr/>
          </p:nvSpPr>
          <p:spPr>
            <a:xfrm>
              <a:off x="2065728" y="2477248"/>
              <a:ext cx="214223" cy="2398297"/>
            </a:xfrm>
            <a:prstGeom prst="rect">
              <a:avLst/>
            </a:prstGeom>
            <a:solidFill>
              <a:srgbClr val="0058AB">
                <a:alpha val="100000"/>
              </a:srgbClr>
            </a:solidFill>
          </p:spPr>
          <p:txBody>
            <a:bodyPr/>
            <a:lstStyle/>
            <a:p/>
          </p:txBody>
        </p:sp>
        <p:sp>
          <p:nvSpPr>
            <p:cNvPr id="42" name="rc42"/>
            <p:cNvSpPr/>
            <p:nvPr/>
          </p:nvSpPr>
          <p:spPr>
            <a:xfrm>
              <a:off x="2303754" y="2762986"/>
              <a:ext cx="214223" cy="2112559"/>
            </a:xfrm>
            <a:prstGeom prst="rect">
              <a:avLst/>
            </a:prstGeom>
            <a:solidFill>
              <a:srgbClr val="0058AB">
                <a:alpha val="100000"/>
              </a:srgbClr>
            </a:solidFill>
          </p:spPr>
          <p:txBody>
            <a:bodyPr/>
            <a:lstStyle/>
            <a:p/>
          </p:txBody>
        </p:sp>
        <p:sp>
          <p:nvSpPr>
            <p:cNvPr id="43" name="rc43"/>
            <p:cNvSpPr/>
            <p:nvPr/>
          </p:nvSpPr>
          <p:spPr>
            <a:xfrm>
              <a:off x="2541780" y="2708994"/>
              <a:ext cx="214223" cy="2166551"/>
            </a:xfrm>
            <a:prstGeom prst="rect">
              <a:avLst/>
            </a:prstGeom>
            <a:solidFill>
              <a:srgbClr val="0058AB">
                <a:alpha val="100000"/>
              </a:srgbClr>
            </a:solidFill>
          </p:spPr>
          <p:txBody>
            <a:bodyPr/>
            <a:lstStyle/>
            <a:p/>
          </p:txBody>
        </p:sp>
        <p:sp>
          <p:nvSpPr>
            <p:cNvPr id="44" name="rc44"/>
            <p:cNvSpPr/>
            <p:nvPr/>
          </p:nvSpPr>
          <p:spPr>
            <a:xfrm>
              <a:off x="2779807" y="2666667"/>
              <a:ext cx="214223" cy="2208878"/>
            </a:xfrm>
            <a:prstGeom prst="rect">
              <a:avLst/>
            </a:prstGeom>
            <a:solidFill>
              <a:srgbClr val="0058AB">
                <a:alpha val="100000"/>
              </a:srgbClr>
            </a:solidFill>
          </p:spPr>
          <p:txBody>
            <a:bodyPr/>
            <a:lstStyle/>
            <a:p/>
          </p:txBody>
        </p:sp>
        <p:sp>
          <p:nvSpPr>
            <p:cNvPr id="45" name="rc45"/>
            <p:cNvSpPr/>
            <p:nvPr/>
          </p:nvSpPr>
          <p:spPr>
            <a:xfrm>
              <a:off x="3017833" y="2708771"/>
              <a:ext cx="214223" cy="2166774"/>
            </a:xfrm>
            <a:prstGeom prst="rect">
              <a:avLst/>
            </a:prstGeom>
            <a:solidFill>
              <a:srgbClr val="0058AB">
                <a:alpha val="100000"/>
              </a:srgbClr>
            </a:solidFill>
          </p:spPr>
          <p:txBody>
            <a:bodyPr/>
            <a:lstStyle/>
            <a:p/>
          </p:txBody>
        </p:sp>
        <p:sp>
          <p:nvSpPr>
            <p:cNvPr id="46" name="rc46"/>
            <p:cNvSpPr/>
            <p:nvPr/>
          </p:nvSpPr>
          <p:spPr>
            <a:xfrm>
              <a:off x="3255859" y="1553237"/>
              <a:ext cx="214223" cy="3322307"/>
            </a:xfrm>
            <a:prstGeom prst="rect">
              <a:avLst/>
            </a:prstGeom>
            <a:solidFill>
              <a:srgbClr val="0058AB">
                <a:alpha val="100000"/>
              </a:srgbClr>
            </a:solidFill>
          </p:spPr>
          <p:txBody>
            <a:bodyPr/>
            <a:lstStyle/>
            <a:p/>
          </p:txBody>
        </p:sp>
        <p:sp>
          <p:nvSpPr>
            <p:cNvPr id="47" name="rc47"/>
            <p:cNvSpPr/>
            <p:nvPr/>
          </p:nvSpPr>
          <p:spPr>
            <a:xfrm>
              <a:off x="3493885" y="2612749"/>
              <a:ext cx="214223" cy="2262796"/>
            </a:xfrm>
            <a:prstGeom prst="rect">
              <a:avLst/>
            </a:prstGeom>
            <a:solidFill>
              <a:srgbClr val="0058AB">
                <a:alpha val="100000"/>
              </a:srgbClr>
            </a:solidFill>
          </p:spPr>
          <p:txBody>
            <a:bodyPr/>
            <a:lstStyle/>
            <a:p/>
          </p:txBody>
        </p:sp>
        <p:sp>
          <p:nvSpPr>
            <p:cNvPr id="48" name="rc48"/>
            <p:cNvSpPr/>
            <p:nvPr/>
          </p:nvSpPr>
          <p:spPr>
            <a:xfrm>
              <a:off x="3731911" y="3531658"/>
              <a:ext cx="214223" cy="1343887"/>
            </a:xfrm>
            <a:prstGeom prst="rect">
              <a:avLst/>
            </a:prstGeom>
            <a:solidFill>
              <a:srgbClr val="0058AB">
                <a:alpha val="100000"/>
              </a:srgbClr>
            </a:solidFill>
          </p:spPr>
          <p:txBody>
            <a:bodyPr/>
            <a:lstStyle/>
            <a:p/>
          </p:txBody>
        </p:sp>
        <p:sp>
          <p:nvSpPr>
            <p:cNvPr id="49" name="rc49"/>
            <p:cNvSpPr/>
            <p:nvPr/>
          </p:nvSpPr>
          <p:spPr>
            <a:xfrm>
              <a:off x="3969938" y="2540330"/>
              <a:ext cx="214223" cy="2335215"/>
            </a:xfrm>
            <a:prstGeom prst="rect">
              <a:avLst/>
            </a:prstGeom>
            <a:solidFill>
              <a:srgbClr val="0058AB">
                <a:alpha val="100000"/>
              </a:srgbClr>
            </a:solidFill>
          </p:spPr>
          <p:txBody>
            <a:bodyPr/>
            <a:lstStyle/>
            <a:p/>
          </p:txBody>
        </p:sp>
        <p:sp>
          <p:nvSpPr>
            <p:cNvPr id="50" name="rc50"/>
            <p:cNvSpPr/>
            <p:nvPr/>
          </p:nvSpPr>
          <p:spPr>
            <a:xfrm>
              <a:off x="4207964" y="2213454"/>
              <a:ext cx="214223" cy="2662091"/>
            </a:xfrm>
            <a:prstGeom prst="rect">
              <a:avLst/>
            </a:prstGeom>
            <a:solidFill>
              <a:srgbClr val="0058AB">
                <a:alpha val="100000"/>
              </a:srgbClr>
            </a:solidFill>
          </p:spPr>
          <p:txBody>
            <a:bodyPr/>
            <a:lstStyle/>
            <a:p/>
          </p:txBody>
        </p:sp>
        <p:sp>
          <p:nvSpPr>
            <p:cNvPr id="51" name="rc51"/>
            <p:cNvSpPr/>
            <p:nvPr/>
          </p:nvSpPr>
          <p:spPr>
            <a:xfrm>
              <a:off x="4445990" y="1867606"/>
              <a:ext cx="214223" cy="3007939"/>
            </a:xfrm>
            <a:prstGeom prst="rect">
              <a:avLst/>
            </a:prstGeom>
            <a:solidFill>
              <a:srgbClr val="0058AB">
                <a:alpha val="100000"/>
              </a:srgbClr>
            </a:solidFill>
          </p:spPr>
          <p:txBody>
            <a:bodyPr/>
            <a:lstStyle/>
            <a:p/>
          </p:txBody>
        </p:sp>
        <p:sp>
          <p:nvSpPr>
            <p:cNvPr id="52" name="rc52"/>
            <p:cNvSpPr/>
            <p:nvPr/>
          </p:nvSpPr>
          <p:spPr>
            <a:xfrm>
              <a:off x="4684016" y="1511554"/>
              <a:ext cx="214223" cy="3363991"/>
            </a:xfrm>
            <a:prstGeom prst="rect">
              <a:avLst/>
            </a:prstGeom>
            <a:solidFill>
              <a:srgbClr val="0058AB">
                <a:alpha val="100000"/>
              </a:srgbClr>
            </a:solidFill>
          </p:spPr>
          <p:txBody>
            <a:bodyPr/>
            <a:lstStyle/>
            <a:p/>
          </p:txBody>
        </p:sp>
        <p:sp>
          <p:nvSpPr>
            <p:cNvPr id="53" name="rc53"/>
            <p:cNvSpPr/>
            <p:nvPr/>
          </p:nvSpPr>
          <p:spPr>
            <a:xfrm>
              <a:off x="4922043" y="1136803"/>
              <a:ext cx="214223" cy="3738741"/>
            </a:xfrm>
            <a:prstGeom prst="rect">
              <a:avLst/>
            </a:prstGeom>
            <a:solidFill>
              <a:srgbClr val="0058AB">
                <a:alpha val="100000"/>
              </a:srgbClr>
            </a:solidFill>
          </p:spPr>
          <p:txBody>
            <a:bodyPr/>
            <a:lstStyle/>
            <a:p/>
          </p:txBody>
        </p:sp>
        <p:sp>
          <p:nvSpPr>
            <p:cNvPr id="54" name="rc54"/>
            <p:cNvSpPr/>
            <p:nvPr/>
          </p:nvSpPr>
          <p:spPr>
            <a:xfrm>
              <a:off x="5160069" y="860947"/>
              <a:ext cx="214223" cy="4014597"/>
            </a:xfrm>
            <a:prstGeom prst="rect">
              <a:avLst/>
            </a:prstGeom>
            <a:solidFill>
              <a:srgbClr val="0058AB">
                <a:alpha val="100000"/>
              </a:srgbClr>
            </a:solidFill>
          </p:spPr>
          <p:txBody>
            <a:bodyPr/>
            <a:lstStyle/>
            <a:p/>
          </p:txBody>
        </p:sp>
        <p:sp>
          <p:nvSpPr>
            <p:cNvPr id="55" name="rc55"/>
            <p:cNvSpPr/>
            <p:nvPr/>
          </p:nvSpPr>
          <p:spPr>
            <a:xfrm>
              <a:off x="5398095" y="1025624"/>
              <a:ext cx="214223" cy="3849921"/>
            </a:xfrm>
            <a:prstGeom prst="rect">
              <a:avLst/>
            </a:prstGeom>
            <a:solidFill>
              <a:srgbClr val="0058AB">
                <a:alpha val="100000"/>
              </a:srgbClr>
            </a:solidFill>
          </p:spPr>
          <p:txBody>
            <a:bodyPr/>
            <a:lstStyle/>
            <a:p/>
          </p:txBody>
        </p:sp>
        <p:sp>
          <p:nvSpPr>
            <p:cNvPr id="56" name="rc56"/>
            <p:cNvSpPr/>
            <p:nvPr/>
          </p:nvSpPr>
          <p:spPr>
            <a:xfrm>
              <a:off x="5636121" y="1091851"/>
              <a:ext cx="214223" cy="3783694"/>
            </a:xfrm>
            <a:prstGeom prst="rect">
              <a:avLst/>
            </a:prstGeom>
            <a:solidFill>
              <a:srgbClr val="0058AB">
                <a:alpha val="100000"/>
              </a:srgbClr>
            </a:solidFill>
          </p:spPr>
          <p:txBody>
            <a:bodyPr/>
            <a:lstStyle/>
            <a:p/>
          </p:txBody>
        </p:sp>
        <p:sp>
          <p:nvSpPr>
            <p:cNvPr id="57" name="rc57"/>
            <p:cNvSpPr/>
            <p:nvPr/>
          </p:nvSpPr>
          <p:spPr>
            <a:xfrm>
              <a:off x="5874148" y="1250682"/>
              <a:ext cx="214223" cy="3624862"/>
            </a:xfrm>
            <a:prstGeom prst="rect">
              <a:avLst/>
            </a:prstGeom>
            <a:solidFill>
              <a:srgbClr val="0058AB">
                <a:alpha val="100000"/>
              </a:srgbClr>
            </a:solidFill>
          </p:spPr>
          <p:txBody>
            <a:bodyPr/>
            <a:lstStyle/>
            <a:p/>
          </p:txBody>
        </p:sp>
        <p:sp>
          <p:nvSpPr>
            <p:cNvPr id="58" name="rc58"/>
            <p:cNvSpPr/>
            <p:nvPr/>
          </p:nvSpPr>
          <p:spPr>
            <a:xfrm>
              <a:off x="6112174" y="1310297"/>
              <a:ext cx="214223" cy="3565248"/>
            </a:xfrm>
            <a:prstGeom prst="rect">
              <a:avLst/>
            </a:prstGeom>
            <a:solidFill>
              <a:srgbClr val="0058AB">
                <a:alpha val="100000"/>
              </a:srgbClr>
            </a:solidFill>
          </p:spPr>
          <p:txBody>
            <a:bodyPr/>
            <a:lstStyle/>
            <a:p/>
          </p:txBody>
        </p:sp>
        <p:sp>
          <p:nvSpPr>
            <p:cNvPr id="59" name="rc59"/>
            <p:cNvSpPr/>
            <p:nvPr/>
          </p:nvSpPr>
          <p:spPr>
            <a:xfrm>
              <a:off x="6350200" y="1497090"/>
              <a:ext cx="214223" cy="3378454"/>
            </a:xfrm>
            <a:prstGeom prst="rect">
              <a:avLst/>
            </a:prstGeom>
            <a:solidFill>
              <a:srgbClr val="0058AB">
                <a:alpha val="100000"/>
              </a:srgbClr>
            </a:solidFill>
          </p:spPr>
          <p:txBody>
            <a:bodyPr/>
            <a:lstStyle/>
            <a:p/>
          </p:txBody>
        </p:sp>
        <p:sp>
          <p:nvSpPr>
            <p:cNvPr id="60" name="rc60"/>
            <p:cNvSpPr/>
            <p:nvPr/>
          </p:nvSpPr>
          <p:spPr>
            <a:xfrm>
              <a:off x="6588226" y="1582339"/>
              <a:ext cx="214223" cy="3293206"/>
            </a:xfrm>
            <a:prstGeom prst="rect">
              <a:avLst/>
            </a:prstGeom>
            <a:solidFill>
              <a:srgbClr val="0058AB">
                <a:alpha val="100000"/>
              </a:srgbClr>
            </a:solidFill>
          </p:spPr>
          <p:txBody>
            <a:bodyPr/>
            <a:lstStyle/>
            <a:p/>
          </p:txBody>
        </p:sp>
        <p:sp>
          <p:nvSpPr>
            <p:cNvPr id="61" name="rc61"/>
            <p:cNvSpPr/>
            <p:nvPr/>
          </p:nvSpPr>
          <p:spPr>
            <a:xfrm>
              <a:off x="6826253" y="1779113"/>
              <a:ext cx="214223" cy="3096432"/>
            </a:xfrm>
            <a:prstGeom prst="rect">
              <a:avLst/>
            </a:prstGeom>
            <a:solidFill>
              <a:srgbClr val="0058AB">
                <a:alpha val="100000"/>
              </a:srgbClr>
            </a:solidFill>
          </p:spPr>
          <p:txBody>
            <a:bodyPr/>
            <a:lstStyle/>
            <a:p/>
          </p:txBody>
        </p:sp>
        <p:sp>
          <p:nvSpPr>
            <p:cNvPr id="62" name="rc62"/>
            <p:cNvSpPr/>
            <p:nvPr/>
          </p:nvSpPr>
          <p:spPr>
            <a:xfrm>
              <a:off x="7064279" y="2214296"/>
              <a:ext cx="214223" cy="2661249"/>
            </a:xfrm>
            <a:prstGeom prst="rect">
              <a:avLst/>
            </a:prstGeom>
            <a:solidFill>
              <a:srgbClr val="0058AB">
                <a:alpha val="100000"/>
              </a:srgbClr>
            </a:solidFill>
          </p:spPr>
          <p:txBody>
            <a:bodyPr/>
            <a:lstStyle/>
            <a:p/>
          </p:txBody>
        </p:sp>
        <p:sp>
          <p:nvSpPr>
            <p:cNvPr id="63" name="rc63"/>
            <p:cNvSpPr/>
            <p:nvPr/>
          </p:nvSpPr>
          <p:spPr>
            <a:xfrm>
              <a:off x="8492436" y="3063114"/>
              <a:ext cx="214223" cy="1812431"/>
            </a:xfrm>
            <a:prstGeom prst="rect">
              <a:avLst/>
            </a:prstGeom>
            <a:solidFill>
              <a:srgbClr val="69DBFF">
                <a:alpha val="100000"/>
              </a:srgbClr>
            </a:solidFill>
          </p:spPr>
          <p:txBody>
            <a:bodyPr/>
            <a:lstStyle/>
            <a:p/>
          </p:txBody>
        </p:sp>
        <p:sp>
          <p:nvSpPr>
            <p:cNvPr id="64" name="pl64"/>
            <p:cNvSpPr/>
            <p:nvPr/>
          </p:nvSpPr>
          <p:spPr>
            <a:xfrm>
              <a:off x="6219286" y="1250682"/>
              <a:ext cx="2380262" cy="1812431"/>
            </a:xfrm>
            <a:custGeom>
              <a:avLst/>
              <a:pathLst>
                <a:path w="2380262" h="1812431">
                  <a:moveTo>
                    <a:pt x="0" y="0"/>
                  </a:moveTo>
                  <a:lnTo>
                    <a:pt x="238026" y="181243"/>
                  </a:lnTo>
                  <a:lnTo>
                    <a:pt x="476052" y="362486"/>
                  </a:lnTo>
                  <a:lnTo>
                    <a:pt x="714078" y="543729"/>
                  </a:lnTo>
                  <a:lnTo>
                    <a:pt x="952104" y="724972"/>
                  </a:lnTo>
                  <a:lnTo>
                    <a:pt x="1190131" y="906215"/>
                  </a:lnTo>
                  <a:lnTo>
                    <a:pt x="1428157" y="1087458"/>
                  </a:lnTo>
                  <a:lnTo>
                    <a:pt x="1666183" y="1268701"/>
                  </a:lnTo>
                  <a:lnTo>
                    <a:pt x="1904209" y="1449945"/>
                  </a:lnTo>
                  <a:lnTo>
                    <a:pt x="2142236" y="1631188"/>
                  </a:lnTo>
                  <a:lnTo>
                    <a:pt x="2380262" y="1812431"/>
                  </a:lnTo>
                </a:path>
              </a:pathLst>
            </a:custGeom>
            <a:ln w="13550" cap="flat">
              <a:solidFill>
                <a:srgbClr val="000000">
                  <a:alpha val="100000"/>
                </a:srgbClr>
              </a:solidFill>
              <a:prstDash val="solid"/>
              <a:round/>
            </a:ln>
          </p:spPr>
          <p:txBody>
            <a:bodyPr/>
            <a:lstStyle/>
            <a:p/>
          </p:txBody>
        </p:sp>
        <p:sp>
          <p:nvSpPr>
            <p:cNvPr id="65" name="pt65"/>
            <p:cNvSpPr/>
            <p:nvPr/>
          </p:nvSpPr>
          <p:spPr>
            <a:xfrm>
              <a:off x="6194460" y="1225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14071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1588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17695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19508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1320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23133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2494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26758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2857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0382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797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34140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110305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8" name="rc108"/>
            <p:cNvSpPr/>
            <p:nvPr/>
          </p:nvSpPr>
          <p:spPr>
            <a:xfrm>
              <a:off x="3693168" y="5761013"/>
              <a:ext cx="201456" cy="201456"/>
            </a:xfrm>
            <a:prstGeom prst="rect">
              <a:avLst/>
            </a:prstGeom>
            <a:solidFill>
              <a:srgbClr val="0058AB">
                <a:alpha val="100000"/>
              </a:srgbClr>
            </a:solidFill>
          </p:spPr>
          <p:txBody>
            <a:bodyPr/>
            <a:lstStyle/>
            <a:p/>
          </p:txBody>
        </p:sp>
        <p:sp>
          <p:nvSpPr>
            <p:cNvPr id="109" name="rc109"/>
            <p:cNvSpPr/>
            <p:nvPr/>
          </p:nvSpPr>
          <p:spPr>
            <a:xfrm>
              <a:off x="4595254" y="5761013"/>
              <a:ext cx="201456" cy="201456"/>
            </a:xfrm>
            <a:prstGeom prst="rect">
              <a:avLst/>
            </a:prstGeom>
            <a:solidFill>
              <a:srgbClr val="69DBFF">
                <a:alpha val="100000"/>
              </a:srgbClr>
            </a:solidFill>
          </p:spPr>
          <p:txBody>
            <a:bodyPr/>
            <a:lstStyle/>
            <a:p/>
          </p:txBody>
        </p:sp>
        <p:sp>
          <p:nvSpPr>
            <p:cNvPr id="110" name="tx110"/>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325195" y="398022"/>
              <a:ext cx="74079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Guinée</a:t>
              </a:r>
            </a:p>
          </p:txBody>
        </p:sp>
        <p:sp>
          <p:nvSpPr>
            <p:cNvPr id="113" name="tx113"/>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5" name="tx115"/>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6" name="tx116"/>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7" name="tx117"/>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8 % (c'est-à-dire que le pays avait atteint)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53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07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6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915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80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3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788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42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483278"/>
              <a:ext cx="248247" cy="619419"/>
            </a:xfrm>
            <a:prstGeom prst="rect">
              <a:avLst/>
            </a:prstGeom>
            <a:solidFill>
              <a:srgbClr val="80BD41">
                <a:alpha val="100000"/>
              </a:srgbClr>
            </a:solidFill>
          </p:spPr>
          <p:txBody>
            <a:bodyPr/>
            <a:lstStyle/>
            <a:p/>
          </p:txBody>
        </p:sp>
        <p:sp>
          <p:nvSpPr>
            <p:cNvPr id="25" name="rc25"/>
            <p:cNvSpPr/>
            <p:nvPr/>
          </p:nvSpPr>
          <p:spPr>
            <a:xfrm>
              <a:off x="1333322" y="3087260"/>
              <a:ext cx="248247" cy="396017"/>
            </a:xfrm>
            <a:prstGeom prst="rect">
              <a:avLst/>
            </a:prstGeom>
            <a:solidFill>
              <a:srgbClr val="1CABE2">
                <a:alpha val="100000"/>
              </a:srgbClr>
            </a:solidFill>
          </p:spPr>
          <p:txBody>
            <a:bodyPr/>
            <a:lstStyle/>
            <a:p/>
          </p:txBody>
        </p:sp>
        <p:sp>
          <p:nvSpPr>
            <p:cNvPr id="26" name="rc26"/>
            <p:cNvSpPr/>
            <p:nvPr/>
          </p:nvSpPr>
          <p:spPr>
            <a:xfrm>
              <a:off x="1609153" y="3450930"/>
              <a:ext cx="248247" cy="651767"/>
            </a:xfrm>
            <a:prstGeom prst="rect">
              <a:avLst/>
            </a:prstGeom>
            <a:solidFill>
              <a:srgbClr val="80BD41">
                <a:alpha val="100000"/>
              </a:srgbClr>
            </a:solidFill>
          </p:spPr>
          <p:txBody>
            <a:bodyPr/>
            <a:lstStyle/>
            <a:p/>
          </p:txBody>
        </p:sp>
        <p:sp>
          <p:nvSpPr>
            <p:cNvPr id="27" name="rc27"/>
            <p:cNvSpPr/>
            <p:nvPr/>
          </p:nvSpPr>
          <p:spPr>
            <a:xfrm>
              <a:off x="1609153" y="3084316"/>
              <a:ext cx="248247" cy="366613"/>
            </a:xfrm>
            <a:prstGeom prst="rect">
              <a:avLst/>
            </a:prstGeom>
            <a:solidFill>
              <a:srgbClr val="1CABE2">
                <a:alpha val="100000"/>
              </a:srgbClr>
            </a:solidFill>
          </p:spPr>
          <p:txBody>
            <a:bodyPr/>
            <a:lstStyle/>
            <a:p/>
          </p:txBody>
        </p:sp>
        <p:sp>
          <p:nvSpPr>
            <p:cNvPr id="28" name="rc28"/>
            <p:cNvSpPr/>
            <p:nvPr/>
          </p:nvSpPr>
          <p:spPr>
            <a:xfrm>
              <a:off x="1884983" y="3410866"/>
              <a:ext cx="248247" cy="691830"/>
            </a:xfrm>
            <a:prstGeom prst="rect">
              <a:avLst/>
            </a:prstGeom>
            <a:solidFill>
              <a:srgbClr val="80BD41">
                <a:alpha val="100000"/>
              </a:srgbClr>
            </a:solidFill>
          </p:spPr>
          <p:txBody>
            <a:bodyPr/>
            <a:lstStyle/>
            <a:p/>
          </p:txBody>
        </p:sp>
        <p:sp>
          <p:nvSpPr>
            <p:cNvPr id="29" name="rc29"/>
            <p:cNvSpPr/>
            <p:nvPr/>
          </p:nvSpPr>
          <p:spPr>
            <a:xfrm>
              <a:off x="1884983" y="3085308"/>
              <a:ext cx="248247" cy="325558"/>
            </a:xfrm>
            <a:prstGeom prst="rect">
              <a:avLst/>
            </a:prstGeom>
            <a:solidFill>
              <a:srgbClr val="1CABE2">
                <a:alpha val="100000"/>
              </a:srgbClr>
            </a:solidFill>
          </p:spPr>
          <p:txBody>
            <a:bodyPr/>
            <a:lstStyle/>
            <a:p/>
          </p:txBody>
        </p:sp>
        <p:sp>
          <p:nvSpPr>
            <p:cNvPr id="30" name="rc30"/>
            <p:cNvSpPr/>
            <p:nvPr/>
          </p:nvSpPr>
          <p:spPr>
            <a:xfrm>
              <a:off x="2160814" y="3368107"/>
              <a:ext cx="248247" cy="734589"/>
            </a:xfrm>
            <a:prstGeom prst="rect">
              <a:avLst/>
            </a:prstGeom>
            <a:solidFill>
              <a:srgbClr val="80BD41">
                <a:alpha val="100000"/>
              </a:srgbClr>
            </a:solidFill>
          </p:spPr>
          <p:txBody>
            <a:bodyPr/>
            <a:lstStyle/>
            <a:p/>
          </p:txBody>
        </p:sp>
        <p:sp>
          <p:nvSpPr>
            <p:cNvPr id="31" name="rc31"/>
            <p:cNvSpPr/>
            <p:nvPr/>
          </p:nvSpPr>
          <p:spPr>
            <a:xfrm>
              <a:off x="2160814" y="3068080"/>
              <a:ext cx="248247" cy="300026"/>
            </a:xfrm>
            <a:prstGeom prst="rect">
              <a:avLst/>
            </a:prstGeom>
            <a:solidFill>
              <a:srgbClr val="1CABE2">
                <a:alpha val="100000"/>
              </a:srgbClr>
            </a:solidFill>
          </p:spPr>
          <p:txBody>
            <a:bodyPr/>
            <a:lstStyle/>
            <a:p/>
          </p:txBody>
        </p:sp>
        <p:sp>
          <p:nvSpPr>
            <p:cNvPr id="32" name="rc32"/>
            <p:cNvSpPr/>
            <p:nvPr/>
          </p:nvSpPr>
          <p:spPr>
            <a:xfrm>
              <a:off x="2436645" y="3309824"/>
              <a:ext cx="248247" cy="792872"/>
            </a:xfrm>
            <a:prstGeom prst="rect">
              <a:avLst/>
            </a:prstGeom>
            <a:solidFill>
              <a:srgbClr val="80BD41">
                <a:alpha val="100000"/>
              </a:srgbClr>
            </a:solidFill>
          </p:spPr>
          <p:txBody>
            <a:bodyPr/>
            <a:lstStyle/>
            <a:p/>
          </p:txBody>
        </p:sp>
        <p:sp>
          <p:nvSpPr>
            <p:cNvPr id="33" name="rc33"/>
            <p:cNvSpPr/>
            <p:nvPr/>
          </p:nvSpPr>
          <p:spPr>
            <a:xfrm>
              <a:off x="2436645" y="3045523"/>
              <a:ext cx="248247" cy="264301"/>
            </a:xfrm>
            <a:prstGeom prst="rect">
              <a:avLst/>
            </a:prstGeom>
            <a:solidFill>
              <a:srgbClr val="1CABE2">
                <a:alpha val="100000"/>
              </a:srgbClr>
            </a:solidFill>
          </p:spPr>
          <p:txBody>
            <a:bodyPr/>
            <a:lstStyle/>
            <a:p/>
          </p:txBody>
        </p:sp>
        <p:sp>
          <p:nvSpPr>
            <p:cNvPr id="34" name="rc34"/>
            <p:cNvSpPr/>
            <p:nvPr/>
          </p:nvSpPr>
          <p:spPr>
            <a:xfrm>
              <a:off x="2712475" y="3289560"/>
              <a:ext cx="248247" cy="813136"/>
            </a:xfrm>
            <a:prstGeom prst="rect">
              <a:avLst/>
            </a:prstGeom>
            <a:solidFill>
              <a:srgbClr val="80BD41">
                <a:alpha val="100000"/>
              </a:srgbClr>
            </a:solidFill>
          </p:spPr>
          <p:txBody>
            <a:bodyPr/>
            <a:lstStyle/>
            <a:p/>
          </p:txBody>
        </p:sp>
        <p:sp>
          <p:nvSpPr>
            <p:cNvPr id="35" name="rc35"/>
            <p:cNvSpPr/>
            <p:nvPr/>
          </p:nvSpPr>
          <p:spPr>
            <a:xfrm>
              <a:off x="2712475" y="3018504"/>
              <a:ext cx="248247" cy="271055"/>
            </a:xfrm>
            <a:prstGeom prst="rect">
              <a:avLst/>
            </a:prstGeom>
            <a:solidFill>
              <a:srgbClr val="1CABE2">
                <a:alpha val="100000"/>
              </a:srgbClr>
            </a:solidFill>
          </p:spPr>
          <p:txBody>
            <a:bodyPr/>
            <a:lstStyle/>
            <a:p/>
          </p:txBody>
        </p:sp>
        <p:sp>
          <p:nvSpPr>
            <p:cNvPr id="36" name="rc36"/>
            <p:cNvSpPr/>
            <p:nvPr/>
          </p:nvSpPr>
          <p:spPr>
            <a:xfrm>
              <a:off x="2988306" y="3273665"/>
              <a:ext cx="248247" cy="829031"/>
            </a:xfrm>
            <a:prstGeom prst="rect">
              <a:avLst/>
            </a:prstGeom>
            <a:solidFill>
              <a:srgbClr val="80BD41">
                <a:alpha val="100000"/>
              </a:srgbClr>
            </a:solidFill>
          </p:spPr>
          <p:txBody>
            <a:bodyPr/>
            <a:lstStyle/>
            <a:p/>
          </p:txBody>
        </p:sp>
        <p:sp>
          <p:nvSpPr>
            <p:cNvPr id="37" name="rc37"/>
            <p:cNvSpPr/>
            <p:nvPr/>
          </p:nvSpPr>
          <p:spPr>
            <a:xfrm>
              <a:off x="2988306" y="2997311"/>
              <a:ext cx="248247" cy="276354"/>
            </a:xfrm>
            <a:prstGeom prst="rect">
              <a:avLst/>
            </a:prstGeom>
            <a:solidFill>
              <a:srgbClr val="1CABE2">
                <a:alpha val="100000"/>
              </a:srgbClr>
            </a:solidFill>
          </p:spPr>
          <p:txBody>
            <a:bodyPr/>
            <a:lstStyle/>
            <a:p/>
          </p:txBody>
        </p:sp>
        <p:sp>
          <p:nvSpPr>
            <p:cNvPr id="38" name="rc38"/>
            <p:cNvSpPr/>
            <p:nvPr/>
          </p:nvSpPr>
          <p:spPr>
            <a:xfrm>
              <a:off x="3264137" y="3244291"/>
              <a:ext cx="248247" cy="858405"/>
            </a:xfrm>
            <a:prstGeom prst="rect">
              <a:avLst/>
            </a:prstGeom>
            <a:solidFill>
              <a:srgbClr val="80BD41">
                <a:alpha val="100000"/>
              </a:srgbClr>
            </a:solidFill>
          </p:spPr>
          <p:txBody>
            <a:bodyPr/>
            <a:lstStyle/>
            <a:p/>
          </p:txBody>
        </p:sp>
        <p:sp>
          <p:nvSpPr>
            <p:cNvPr id="39" name="rc39"/>
            <p:cNvSpPr/>
            <p:nvPr/>
          </p:nvSpPr>
          <p:spPr>
            <a:xfrm>
              <a:off x="3264137" y="2973204"/>
              <a:ext cx="248247" cy="271086"/>
            </a:xfrm>
            <a:prstGeom prst="rect">
              <a:avLst/>
            </a:prstGeom>
            <a:solidFill>
              <a:srgbClr val="1CABE2">
                <a:alpha val="100000"/>
              </a:srgbClr>
            </a:solidFill>
          </p:spPr>
          <p:txBody>
            <a:bodyPr/>
            <a:lstStyle/>
            <a:p/>
          </p:txBody>
        </p:sp>
        <p:sp>
          <p:nvSpPr>
            <p:cNvPr id="40" name="rc40"/>
            <p:cNvSpPr/>
            <p:nvPr/>
          </p:nvSpPr>
          <p:spPr>
            <a:xfrm>
              <a:off x="3539967" y="3363769"/>
              <a:ext cx="248247" cy="738927"/>
            </a:xfrm>
            <a:prstGeom prst="rect">
              <a:avLst/>
            </a:prstGeom>
            <a:solidFill>
              <a:srgbClr val="80BD41">
                <a:alpha val="100000"/>
              </a:srgbClr>
            </a:solidFill>
          </p:spPr>
          <p:txBody>
            <a:bodyPr/>
            <a:lstStyle/>
            <a:p/>
          </p:txBody>
        </p:sp>
        <p:sp>
          <p:nvSpPr>
            <p:cNvPr id="41" name="rc41"/>
            <p:cNvSpPr/>
            <p:nvPr/>
          </p:nvSpPr>
          <p:spPr>
            <a:xfrm>
              <a:off x="3539967" y="2948138"/>
              <a:ext cx="248247" cy="415631"/>
            </a:xfrm>
            <a:prstGeom prst="rect">
              <a:avLst/>
            </a:prstGeom>
            <a:solidFill>
              <a:srgbClr val="1CABE2">
                <a:alpha val="100000"/>
              </a:srgbClr>
            </a:solidFill>
          </p:spPr>
          <p:txBody>
            <a:bodyPr/>
            <a:lstStyle/>
            <a:p/>
          </p:txBody>
        </p:sp>
        <p:sp>
          <p:nvSpPr>
            <p:cNvPr id="42" name="rc42"/>
            <p:cNvSpPr/>
            <p:nvPr/>
          </p:nvSpPr>
          <p:spPr>
            <a:xfrm>
              <a:off x="3815798" y="3206242"/>
              <a:ext cx="248247" cy="896454"/>
            </a:xfrm>
            <a:prstGeom prst="rect">
              <a:avLst/>
            </a:prstGeom>
            <a:solidFill>
              <a:srgbClr val="80BD41">
                <a:alpha val="100000"/>
              </a:srgbClr>
            </a:solidFill>
          </p:spPr>
          <p:txBody>
            <a:bodyPr/>
            <a:lstStyle/>
            <a:p/>
          </p:txBody>
        </p:sp>
        <p:sp>
          <p:nvSpPr>
            <p:cNvPr id="43" name="rc43"/>
            <p:cNvSpPr/>
            <p:nvPr/>
          </p:nvSpPr>
          <p:spPr>
            <a:xfrm>
              <a:off x="3815798" y="2923164"/>
              <a:ext cx="248247" cy="283077"/>
            </a:xfrm>
            <a:prstGeom prst="rect">
              <a:avLst/>
            </a:prstGeom>
            <a:solidFill>
              <a:srgbClr val="1CABE2">
                <a:alpha val="100000"/>
              </a:srgbClr>
            </a:solidFill>
          </p:spPr>
          <p:txBody>
            <a:bodyPr/>
            <a:lstStyle/>
            <a:p/>
          </p:txBody>
        </p:sp>
        <p:sp>
          <p:nvSpPr>
            <p:cNvPr id="44" name="rc44"/>
            <p:cNvSpPr/>
            <p:nvPr/>
          </p:nvSpPr>
          <p:spPr>
            <a:xfrm>
              <a:off x="4091628" y="3069908"/>
              <a:ext cx="248247" cy="1032788"/>
            </a:xfrm>
            <a:prstGeom prst="rect">
              <a:avLst/>
            </a:prstGeom>
            <a:solidFill>
              <a:srgbClr val="80BD41">
                <a:alpha val="100000"/>
              </a:srgbClr>
            </a:solidFill>
          </p:spPr>
          <p:txBody>
            <a:bodyPr/>
            <a:lstStyle/>
            <a:p/>
          </p:txBody>
        </p:sp>
        <p:sp>
          <p:nvSpPr>
            <p:cNvPr id="45" name="rc45"/>
            <p:cNvSpPr/>
            <p:nvPr/>
          </p:nvSpPr>
          <p:spPr>
            <a:xfrm>
              <a:off x="4091628" y="2901784"/>
              <a:ext cx="248247" cy="168124"/>
            </a:xfrm>
            <a:prstGeom prst="rect">
              <a:avLst/>
            </a:prstGeom>
            <a:solidFill>
              <a:srgbClr val="1CABE2">
                <a:alpha val="100000"/>
              </a:srgbClr>
            </a:solidFill>
          </p:spPr>
          <p:txBody>
            <a:bodyPr/>
            <a:lstStyle/>
            <a:p/>
          </p:txBody>
        </p:sp>
        <p:sp>
          <p:nvSpPr>
            <p:cNvPr id="46" name="rc46"/>
            <p:cNvSpPr/>
            <p:nvPr/>
          </p:nvSpPr>
          <p:spPr>
            <a:xfrm>
              <a:off x="4367459" y="3177550"/>
              <a:ext cx="248247" cy="925146"/>
            </a:xfrm>
            <a:prstGeom prst="rect">
              <a:avLst/>
            </a:prstGeom>
            <a:solidFill>
              <a:srgbClr val="80BD41">
                <a:alpha val="100000"/>
              </a:srgbClr>
            </a:solidFill>
          </p:spPr>
          <p:txBody>
            <a:bodyPr/>
            <a:lstStyle/>
            <a:p/>
          </p:txBody>
        </p:sp>
        <p:sp>
          <p:nvSpPr>
            <p:cNvPr id="47" name="rc47"/>
            <p:cNvSpPr/>
            <p:nvPr/>
          </p:nvSpPr>
          <p:spPr>
            <a:xfrm>
              <a:off x="4367459" y="2885393"/>
              <a:ext cx="248247" cy="292156"/>
            </a:xfrm>
            <a:prstGeom prst="rect">
              <a:avLst/>
            </a:prstGeom>
            <a:solidFill>
              <a:srgbClr val="1CABE2">
                <a:alpha val="100000"/>
              </a:srgbClr>
            </a:solidFill>
          </p:spPr>
          <p:txBody>
            <a:bodyPr/>
            <a:lstStyle/>
            <a:p/>
          </p:txBody>
        </p:sp>
        <p:sp>
          <p:nvSpPr>
            <p:cNvPr id="48" name="rc48"/>
            <p:cNvSpPr/>
            <p:nvPr/>
          </p:nvSpPr>
          <p:spPr>
            <a:xfrm>
              <a:off x="4643290" y="3202245"/>
              <a:ext cx="248247" cy="900452"/>
            </a:xfrm>
            <a:prstGeom prst="rect">
              <a:avLst/>
            </a:prstGeom>
            <a:solidFill>
              <a:srgbClr val="80BD41">
                <a:alpha val="100000"/>
              </a:srgbClr>
            </a:solidFill>
          </p:spPr>
          <p:txBody>
            <a:bodyPr/>
            <a:lstStyle/>
            <a:p/>
          </p:txBody>
        </p:sp>
        <p:sp>
          <p:nvSpPr>
            <p:cNvPr id="49" name="rc49"/>
            <p:cNvSpPr/>
            <p:nvPr/>
          </p:nvSpPr>
          <p:spPr>
            <a:xfrm>
              <a:off x="4643290" y="2869219"/>
              <a:ext cx="248247" cy="333025"/>
            </a:xfrm>
            <a:prstGeom prst="rect">
              <a:avLst/>
            </a:prstGeom>
            <a:solidFill>
              <a:srgbClr val="1CABE2">
                <a:alpha val="100000"/>
              </a:srgbClr>
            </a:solidFill>
          </p:spPr>
          <p:txBody>
            <a:bodyPr/>
            <a:lstStyle/>
            <a:p/>
          </p:txBody>
        </p:sp>
        <p:sp>
          <p:nvSpPr>
            <p:cNvPr id="50" name="rc50"/>
            <p:cNvSpPr/>
            <p:nvPr/>
          </p:nvSpPr>
          <p:spPr>
            <a:xfrm>
              <a:off x="4919120" y="3224647"/>
              <a:ext cx="248247" cy="878049"/>
            </a:xfrm>
            <a:prstGeom prst="rect">
              <a:avLst/>
            </a:prstGeom>
            <a:solidFill>
              <a:srgbClr val="80BD41">
                <a:alpha val="100000"/>
              </a:srgbClr>
            </a:solidFill>
          </p:spPr>
          <p:txBody>
            <a:bodyPr/>
            <a:lstStyle/>
            <a:p/>
          </p:txBody>
        </p:sp>
        <p:sp>
          <p:nvSpPr>
            <p:cNvPr id="51" name="rc51"/>
            <p:cNvSpPr/>
            <p:nvPr/>
          </p:nvSpPr>
          <p:spPr>
            <a:xfrm>
              <a:off x="4919120" y="2848335"/>
              <a:ext cx="248247" cy="376311"/>
            </a:xfrm>
            <a:prstGeom prst="rect">
              <a:avLst/>
            </a:prstGeom>
            <a:solidFill>
              <a:srgbClr val="1CABE2">
                <a:alpha val="100000"/>
              </a:srgbClr>
            </a:solidFill>
          </p:spPr>
          <p:txBody>
            <a:bodyPr/>
            <a:lstStyle/>
            <a:p/>
          </p:txBody>
        </p:sp>
        <p:sp>
          <p:nvSpPr>
            <p:cNvPr id="52" name="rc52"/>
            <p:cNvSpPr/>
            <p:nvPr/>
          </p:nvSpPr>
          <p:spPr>
            <a:xfrm>
              <a:off x="5194951" y="3248226"/>
              <a:ext cx="248247" cy="854470"/>
            </a:xfrm>
            <a:prstGeom prst="rect">
              <a:avLst/>
            </a:prstGeom>
            <a:solidFill>
              <a:srgbClr val="80BD41">
                <a:alpha val="100000"/>
              </a:srgbClr>
            </a:solidFill>
          </p:spPr>
          <p:txBody>
            <a:bodyPr/>
            <a:lstStyle/>
            <a:p/>
          </p:txBody>
        </p:sp>
        <p:sp>
          <p:nvSpPr>
            <p:cNvPr id="53" name="rc53"/>
            <p:cNvSpPr/>
            <p:nvPr/>
          </p:nvSpPr>
          <p:spPr>
            <a:xfrm>
              <a:off x="5194951" y="2827390"/>
              <a:ext cx="248247" cy="420836"/>
            </a:xfrm>
            <a:prstGeom prst="rect">
              <a:avLst/>
            </a:prstGeom>
            <a:solidFill>
              <a:srgbClr val="1CABE2">
                <a:alpha val="100000"/>
              </a:srgbClr>
            </a:solidFill>
          </p:spPr>
          <p:txBody>
            <a:bodyPr/>
            <a:lstStyle/>
            <a:p/>
          </p:txBody>
        </p:sp>
        <p:sp>
          <p:nvSpPr>
            <p:cNvPr id="54" name="rc54"/>
            <p:cNvSpPr/>
            <p:nvPr/>
          </p:nvSpPr>
          <p:spPr>
            <a:xfrm>
              <a:off x="5470781" y="3271186"/>
              <a:ext cx="248247" cy="831510"/>
            </a:xfrm>
            <a:prstGeom prst="rect">
              <a:avLst/>
            </a:prstGeom>
            <a:solidFill>
              <a:srgbClr val="80BD41">
                <a:alpha val="100000"/>
              </a:srgbClr>
            </a:solidFill>
          </p:spPr>
          <p:txBody>
            <a:bodyPr/>
            <a:lstStyle/>
            <a:p/>
          </p:txBody>
        </p:sp>
        <p:sp>
          <p:nvSpPr>
            <p:cNvPr id="55" name="rc55"/>
            <p:cNvSpPr/>
            <p:nvPr/>
          </p:nvSpPr>
          <p:spPr>
            <a:xfrm>
              <a:off x="5470781" y="2803438"/>
              <a:ext cx="248247" cy="467747"/>
            </a:xfrm>
            <a:prstGeom prst="rect">
              <a:avLst/>
            </a:prstGeom>
            <a:solidFill>
              <a:srgbClr val="1CABE2">
                <a:alpha val="100000"/>
              </a:srgbClr>
            </a:solidFill>
          </p:spPr>
          <p:txBody>
            <a:bodyPr/>
            <a:lstStyle/>
            <a:p/>
          </p:txBody>
        </p:sp>
        <p:sp>
          <p:nvSpPr>
            <p:cNvPr id="56" name="rc56"/>
            <p:cNvSpPr/>
            <p:nvPr/>
          </p:nvSpPr>
          <p:spPr>
            <a:xfrm>
              <a:off x="5746612" y="3283239"/>
              <a:ext cx="248247" cy="819457"/>
            </a:xfrm>
            <a:prstGeom prst="rect">
              <a:avLst/>
            </a:prstGeom>
            <a:solidFill>
              <a:srgbClr val="80BD41">
                <a:alpha val="100000"/>
              </a:srgbClr>
            </a:solidFill>
          </p:spPr>
          <p:txBody>
            <a:bodyPr/>
            <a:lstStyle/>
            <a:p/>
          </p:txBody>
        </p:sp>
        <p:sp>
          <p:nvSpPr>
            <p:cNvPr id="57" name="rc57"/>
            <p:cNvSpPr/>
            <p:nvPr/>
          </p:nvSpPr>
          <p:spPr>
            <a:xfrm>
              <a:off x="5746612" y="2781005"/>
              <a:ext cx="248247" cy="502234"/>
            </a:xfrm>
            <a:prstGeom prst="rect">
              <a:avLst/>
            </a:prstGeom>
            <a:solidFill>
              <a:srgbClr val="1CABE2">
                <a:alpha val="100000"/>
              </a:srgbClr>
            </a:solidFill>
          </p:spPr>
          <p:txBody>
            <a:bodyPr/>
            <a:lstStyle/>
            <a:p/>
          </p:txBody>
        </p:sp>
        <p:sp>
          <p:nvSpPr>
            <p:cNvPr id="58" name="rc58"/>
            <p:cNvSpPr/>
            <p:nvPr/>
          </p:nvSpPr>
          <p:spPr>
            <a:xfrm>
              <a:off x="6022443" y="3246429"/>
              <a:ext cx="248247" cy="856267"/>
            </a:xfrm>
            <a:prstGeom prst="rect">
              <a:avLst/>
            </a:prstGeom>
            <a:solidFill>
              <a:srgbClr val="80BD41">
                <a:alpha val="100000"/>
              </a:srgbClr>
            </a:solidFill>
          </p:spPr>
          <p:txBody>
            <a:bodyPr/>
            <a:lstStyle/>
            <a:p/>
          </p:txBody>
        </p:sp>
        <p:sp>
          <p:nvSpPr>
            <p:cNvPr id="59" name="rc59"/>
            <p:cNvSpPr/>
            <p:nvPr/>
          </p:nvSpPr>
          <p:spPr>
            <a:xfrm>
              <a:off x="6022443" y="2764800"/>
              <a:ext cx="248247" cy="481629"/>
            </a:xfrm>
            <a:prstGeom prst="rect">
              <a:avLst/>
            </a:prstGeom>
            <a:solidFill>
              <a:srgbClr val="1CABE2">
                <a:alpha val="100000"/>
              </a:srgbClr>
            </a:solidFill>
          </p:spPr>
          <p:txBody>
            <a:bodyPr/>
            <a:lstStyle/>
            <a:p/>
          </p:txBody>
        </p:sp>
        <p:sp>
          <p:nvSpPr>
            <p:cNvPr id="60" name="rc60"/>
            <p:cNvSpPr/>
            <p:nvPr/>
          </p:nvSpPr>
          <p:spPr>
            <a:xfrm>
              <a:off x="6298273" y="3223593"/>
              <a:ext cx="248247" cy="879103"/>
            </a:xfrm>
            <a:prstGeom prst="rect">
              <a:avLst/>
            </a:prstGeom>
            <a:solidFill>
              <a:srgbClr val="80BD41">
                <a:alpha val="100000"/>
              </a:srgbClr>
            </a:solidFill>
          </p:spPr>
          <p:txBody>
            <a:bodyPr/>
            <a:lstStyle/>
            <a:p/>
          </p:txBody>
        </p:sp>
        <p:sp>
          <p:nvSpPr>
            <p:cNvPr id="61" name="rc61"/>
            <p:cNvSpPr/>
            <p:nvPr/>
          </p:nvSpPr>
          <p:spPr>
            <a:xfrm>
              <a:off x="6298273" y="2750237"/>
              <a:ext cx="248247" cy="473356"/>
            </a:xfrm>
            <a:prstGeom prst="rect">
              <a:avLst/>
            </a:prstGeom>
            <a:solidFill>
              <a:srgbClr val="1CABE2">
                <a:alpha val="100000"/>
              </a:srgbClr>
            </a:solidFill>
          </p:spPr>
          <p:txBody>
            <a:bodyPr/>
            <a:lstStyle/>
            <a:p/>
          </p:txBody>
        </p:sp>
        <p:sp>
          <p:nvSpPr>
            <p:cNvPr id="62" name="rc62"/>
            <p:cNvSpPr/>
            <p:nvPr/>
          </p:nvSpPr>
          <p:spPr>
            <a:xfrm>
              <a:off x="6574104" y="3181981"/>
              <a:ext cx="248247" cy="920716"/>
            </a:xfrm>
            <a:prstGeom prst="rect">
              <a:avLst/>
            </a:prstGeom>
            <a:solidFill>
              <a:srgbClr val="80BD41">
                <a:alpha val="100000"/>
              </a:srgbClr>
            </a:solidFill>
          </p:spPr>
          <p:txBody>
            <a:bodyPr/>
            <a:lstStyle/>
            <a:p/>
          </p:txBody>
        </p:sp>
        <p:sp>
          <p:nvSpPr>
            <p:cNvPr id="63" name="rc63"/>
            <p:cNvSpPr/>
            <p:nvPr/>
          </p:nvSpPr>
          <p:spPr>
            <a:xfrm>
              <a:off x="6574104" y="2728486"/>
              <a:ext cx="248247" cy="453494"/>
            </a:xfrm>
            <a:prstGeom prst="rect">
              <a:avLst/>
            </a:prstGeom>
            <a:solidFill>
              <a:srgbClr val="1CABE2">
                <a:alpha val="100000"/>
              </a:srgbClr>
            </a:solidFill>
          </p:spPr>
          <p:txBody>
            <a:bodyPr/>
            <a:lstStyle/>
            <a:p/>
          </p:txBody>
        </p:sp>
        <p:sp>
          <p:nvSpPr>
            <p:cNvPr id="64" name="rc64"/>
            <p:cNvSpPr/>
            <p:nvPr/>
          </p:nvSpPr>
          <p:spPr>
            <a:xfrm>
              <a:off x="6849934" y="3154869"/>
              <a:ext cx="248247" cy="947827"/>
            </a:xfrm>
            <a:prstGeom prst="rect">
              <a:avLst/>
            </a:prstGeom>
            <a:solidFill>
              <a:srgbClr val="80BD41">
                <a:alpha val="100000"/>
              </a:srgbClr>
            </a:solidFill>
          </p:spPr>
          <p:txBody>
            <a:bodyPr/>
            <a:lstStyle/>
            <a:p/>
          </p:txBody>
        </p:sp>
        <p:sp>
          <p:nvSpPr>
            <p:cNvPr id="65" name="rc65"/>
            <p:cNvSpPr/>
            <p:nvPr/>
          </p:nvSpPr>
          <p:spPr>
            <a:xfrm>
              <a:off x="6849934" y="2708841"/>
              <a:ext cx="248247" cy="446027"/>
            </a:xfrm>
            <a:prstGeom prst="rect">
              <a:avLst/>
            </a:prstGeom>
            <a:solidFill>
              <a:srgbClr val="1CABE2">
                <a:alpha val="100000"/>
              </a:srgbClr>
            </a:solidFill>
          </p:spPr>
          <p:txBody>
            <a:bodyPr/>
            <a:lstStyle/>
            <a:p/>
          </p:txBody>
        </p:sp>
        <p:sp>
          <p:nvSpPr>
            <p:cNvPr id="66" name="rc66"/>
            <p:cNvSpPr/>
            <p:nvPr/>
          </p:nvSpPr>
          <p:spPr>
            <a:xfrm>
              <a:off x="7125765" y="3116479"/>
              <a:ext cx="248247" cy="986218"/>
            </a:xfrm>
            <a:prstGeom prst="rect">
              <a:avLst/>
            </a:prstGeom>
            <a:solidFill>
              <a:srgbClr val="80BD41">
                <a:alpha val="100000"/>
              </a:srgbClr>
            </a:solidFill>
          </p:spPr>
          <p:txBody>
            <a:bodyPr/>
            <a:lstStyle/>
            <a:p/>
          </p:txBody>
        </p:sp>
        <p:sp>
          <p:nvSpPr>
            <p:cNvPr id="67" name="rc67"/>
            <p:cNvSpPr/>
            <p:nvPr/>
          </p:nvSpPr>
          <p:spPr>
            <a:xfrm>
              <a:off x="7125765" y="2693814"/>
              <a:ext cx="248247" cy="422664"/>
            </a:xfrm>
            <a:prstGeom prst="rect">
              <a:avLst/>
            </a:prstGeom>
            <a:solidFill>
              <a:srgbClr val="1CABE2">
                <a:alpha val="100000"/>
              </a:srgbClr>
            </a:solidFill>
          </p:spPr>
          <p:txBody>
            <a:bodyPr/>
            <a:lstStyle/>
            <a:p/>
          </p:txBody>
        </p:sp>
        <p:sp>
          <p:nvSpPr>
            <p:cNvPr id="68" name="rc68"/>
            <p:cNvSpPr/>
            <p:nvPr/>
          </p:nvSpPr>
          <p:spPr>
            <a:xfrm>
              <a:off x="7401596" y="3094015"/>
              <a:ext cx="248247" cy="1008682"/>
            </a:xfrm>
            <a:prstGeom prst="rect">
              <a:avLst/>
            </a:prstGeom>
            <a:solidFill>
              <a:srgbClr val="80BD41">
                <a:alpha val="100000"/>
              </a:srgbClr>
            </a:solidFill>
          </p:spPr>
          <p:txBody>
            <a:bodyPr/>
            <a:lstStyle/>
            <a:p/>
          </p:txBody>
        </p:sp>
        <p:sp>
          <p:nvSpPr>
            <p:cNvPr id="69" name="rc69"/>
            <p:cNvSpPr/>
            <p:nvPr/>
          </p:nvSpPr>
          <p:spPr>
            <a:xfrm>
              <a:off x="7401596" y="2682008"/>
              <a:ext cx="248247" cy="412006"/>
            </a:xfrm>
            <a:prstGeom prst="rect">
              <a:avLst/>
            </a:prstGeom>
            <a:solidFill>
              <a:srgbClr val="1CABE2">
                <a:alpha val="100000"/>
              </a:srgbClr>
            </a:solidFill>
          </p:spPr>
          <p:txBody>
            <a:bodyPr/>
            <a:lstStyle/>
            <a:p/>
          </p:txBody>
        </p:sp>
        <p:sp>
          <p:nvSpPr>
            <p:cNvPr id="70" name="rc70"/>
            <p:cNvSpPr/>
            <p:nvPr/>
          </p:nvSpPr>
          <p:spPr>
            <a:xfrm>
              <a:off x="7677426" y="3055345"/>
              <a:ext cx="248247" cy="1047351"/>
            </a:xfrm>
            <a:prstGeom prst="rect">
              <a:avLst/>
            </a:prstGeom>
            <a:solidFill>
              <a:srgbClr val="80BD41">
                <a:alpha val="100000"/>
              </a:srgbClr>
            </a:solidFill>
          </p:spPr>
          <p:txBody>
            <a:bodyPr/>
            <a:lstStyle/>
            <a:p/>
          </p:txBody>
        </p:sp>
        <p:sp>
          <p:nvSpPr>
            <p:cNvPr id="71" name="rc71"/>
            <p:cNvSpPr/>
            <p:nvPr/>
          </p:nvSpPr>
          <p:spPr>
            <a:xfrm>
              <a:off x="7677426" y="2667972"/>
              <a:ext cx="248247" cy="387373"/>
            </a:xfrm>
            <a:prstGeom prst="rect">
              <a:avLst/>
            </a:prstGeom>
            <a:solidFill>
              <a:srgbClr val="1CABE2">
                <a:alpha val="100000"/>
              </a:srgbClr>
            </a:solidFill>
          </p:spPr>
          <p:txBody>
            <a:bodyPr/>
            <a:lstStyle/>
            <a:p/>
          </p:txBody>
        </p:sp>
        <p:sp>
          <p:nvSpPr>
            <p:cNvPr id="72" name="rc72"/>
            <p:cNvSpPr/>
            <p:nvPr/>
          </p:nvSpPr>
          <p:spPr>
            <a:xfrm>
              <a:off x="7953257" y="2988077"/>
              <a:ext cx="248247" cy="1114619"/>
            </a:xfrm>
            <a:prstGeom prst="rect">
              <a:avLst/>
            </a:prstGeom>
            <a:solidFill>
              <a:srgbClr val="80BD41">
                <a:alpha val="100000"/>
              </a:srgbClr>
            </a:solidFill>
          </p:spPr>
          <p:txBody>
            <a:bodyPr/>
            <a:lstStyle/>
            <a:p/>
          </p:txBody>
        </p:sp>
        <p:sp>
          <p:nvSpPr>
            <p:cNvPr id="73" name="rc73"/>
            <p:cNvSpPr/>
            <p:nvPr/>
          </p:nvSpPr>
          <p:spPr>
            <a:xfrm>
              <a:off x="7953257" y="2655145"/>
              <a:ext cx="248247" cy="332932"/>
            </a:xfrm>
            <a:prstGeom prst="rect">
              <a:avLst/>
            </a:prstGeom>
            <a:solidFill>
              <a:srgbClr val="1CABE2">
                <a:alpha val="100000"/>
              </a:srgbClr>
            </a:solidFill>
          </p:spPr>
          <p:txBody>
            <a:bodyPr/>
            <a:lstStyle/>
            <a:p/>
          </p:txBody>
        </p:sp>
        <p:sp>
          <p:nvSpPr>
            <p:cNvPr id="74" name="pl74"/>
            <p:cNvSpPr/>
            <p:nvPr/>
          </p:nvSpPr>
          <p:spPr>
            <a:xfrm>
              <a:off x="1457446" y="1612918"/>
              <a:ext cx="6619934" cy="723773"/>
            </a:xfrm>
            <a:custGeom>
              <a:avLst/>
              <a:pathLst>
                <a:path w="6619934" h="723773">
                  <a:moveTo>
                    <a:pt x="0" y="723773"/>
                  </a:moveTo>
                  <a:lnTo>
                    <a:pt x="275830" y="636920"/>
                  </a:lnTo>
                  <a:lnTo>
                    <a:pt x="551661" y="521116"/>
                  </a:lnTo>
                  <a:lnTo>
                    <a:pt x="827491" y="434263"/>
                  </a:lnTo>
                  <a:lnTo>
                    <a:pt x="1103322" y="318460"/>
                  </a:lnTo>
                  <a:lnTo>
                    <a:pt x="1379153" y="318460"/>
                  </a:lnTo>
                  <a:lnTo>
                    <a:pt x="1654983" y="318460"/>
                  </a:lnTo>
                  <a:lnTo>
                    <a:pt x="1930814" y="289509"/>
                  </a:lnTo>
                  <a:lnTo>
                    <a:pt x="2206644" y="636920"/>
                  </a:lnTo>
                  <a:lnTo>
                    <a:pt x="2482475" y="289509"/>
                  </a:lnTo>
                  <a:lnTo>
                    <a:pt x="2758306" y="0"/>
                  </a:lnTo>
                  <a:lnTo>
                    <a:pt x="3034136" y="289509"/>
                  </a:lnTo>
                  <a:lnTo>
                    <a:pt x="3309967" y="376361"/>
                  </a:lnTo>
                  <a:lnTo>
                    <a:pt x="3585797" y="463214"/>
                  </a:lnTo>
                  <a:lnTo>
                    <a:pt x="3861628" y="550067"/>
                  </a:lnTo>
                  <a:lnTo>
                    <a:pt x="4137459" y="636920"/>
                  </a:lnTo>
                  <a:lnTo>
                    <a:pt x="4413289" y="694822"/>
                  </a:lnTo>
                  <a:lnTo>
                    <a:pt x="4689120" y="636920"/>
                  </a:lnTo>
                  <a:lnTo>
                    <a:pt x="4964950" y="607969"/>
                  </a:lnTo>
                  <a:lnTo>
                    <a:pt x="5240781" y="550067"/>
                  </a:lnTo>
                  <a:lnTo>
                    <a:pt x="5516612" y="521116"/>
                  </a:lnTo>
                  <a:lnTo>
                    <a:pt x="5792442" y="463214"/>
                  </a:lnTo>
                  <a:lnTo>
                    <a:pt x="6068273" y="434263"/>
                  </a:lnTo>
                  <a:lnTo>
                    <a:pt x="6344103" y="376361"/>
                  </a:lnTo>
                  <a:lnTo>
                    <a:pt x="6619934" y="260558"/>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6" name="tx76"/>
            <p:cNvSpPr/>
            <p:nvPr/>
          </p:nvSpPr>
          <p:spPr>
            <a:xfrm>
              <a:off x="277630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46543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7091"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1339893" y="29512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825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65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67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92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72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581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546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5319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51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579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199.9</a:t>
              </a:r>
            </a:p>
          </p:txBody>
        </p:sp>
        <p:sp>
          <p:nvSpPr>
            <p:cNvPr id="106" name="tx106"/>
            <p:cNvSpPr/>
            <p:nvPr/>
          </p:nvSpPr>
          <p:spPr>
            <a:xfrm>
              <a:off x="1339893" y="32502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127.8</a:t>
              </a:r>
            </a:p>
          </p:txBody>
        </p:sp>
        <p:sp>
          <p:nvSpPr>
            <p:cNvPr id="107" name="tx107"/>
            <p:cNvSpPr/>
            <p:nvPr/>
          </p:nvSpPr>
          <p:spPr>
            <a:xfrm>
              <a:off x="2719046" y="36610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262.4</a:t>
              </a:r>
            </a:p>
          </p:txBody>
        </p:sp>
        <p:sp>
          <p:nvSpPr>
            <p:cNvPr id="108" name="tx108"/>
            <p:cNvSpPr/>
            <p:nvPr/>
          </p:nvSpPr>
          <p:spPr>
            <a:xfrm>
              <a:off x="2745171" y="31189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09" name="tx109"/>
            <p:cNvSpPr/>
            <p:nvPr/>
          </p:nvSpPr>
          <p:spPr>
            <a:xfrm>
              <a:off x="4098199" y="3551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333.3</a:t>
              </a:r>
            </a:p>
          </p:txBody>
        </p:sp>
        <p:sp>
          <p:nvSpPr>
            <p:cNvPr id="110" name="tx110"/>
            <p:cNvSpPr/>
            <p:nvPr/>
          </p:nvSpPr>
          <p:spPr>
            <a:xfrm>
              <a:off x="4124324" y="29507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54.3</a:t>
              </a:r>
            </a:p>
          </p:txBody>
        </p:sp>
        <p:sp>
          <p:nvSpPr>
            <p:cNvPr id="111" name="tx111"/>
            <p:cNvSpPr/>
            <p:nvPr/>
          </p:nvSpPr>
          <p:spPr>
            <a:xfrm>
              <a:off x="5477352" y="36518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268.4</a:t>
              </a:r>
            </a:p>
          </p:txBody>
        </p:sp>
        <p:sp>
          <p:nvSpPr>
            <p:cNvPr id="112" name="tx112"/>
            <p:cNvSpPr/>
            <p:nvPr/>
          </p:nvSpPr>
          <p:spPr>
            <a:xfrm>
              <a:off x="5516529" y="300226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3" name="tx113"/>
            <p:cNvSpPr/>
            <p:nvPr/>
          </p:nvSpPr>
          <p:spPr>
            <a:xfrm>
              <a:off x="6580674" y="3607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297.1</a:t>
              </a:r>
            </a:p>
          </p:txBody>
        </p:sp>
        <p:sp>
          <p:nvSpPr>
            <p:cNvPr id="114" name="tx114"/>
            <p:cNvSpPr/>
            <p:nvPr/>
          </p:nvSpPr>
          <p:spPr>
            <a:xfrm>
              <a:off x="6580674" y="29201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146.4</a:t>
              </a:r>
            </a:p>
          </p:txBody>
        </p:sp>
        <p:sp>
          <p:nvSpPr>
            <p:cNvPr id="115" name="tx115"/>
            <p:cNvSpPr/>
            <p:nvPr/>
          </p:nvSpPr>
          <p:spPr>
            <a:xfrm>
              <a:off x="6856505" y="35936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305.9</a:t>
              </a:r>
            </a:p>
          </p:txBody>
        </p:sp>
        <p:sp>
          <p:nvSpPr>
            <p:cNvPr id="116" name="tx116"/>
            <p:cNvSpPr/>
            <p:nvPr/>
          </p:nvSpPr>
          <p:spPr>
            <a:xfrm>
              <a:off x="6856505" y="28967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7" name="tx117"/>
            <p:cNvSpPr/>
            <p:nvPr/>
          </p:nvSpPr>
          <p:spPr>
            <a:xfrm>
              <a:off x="7132335" y="35744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318.3</a:t>
              </a:r>
            </a:p>
          </p:txBody>
        </p:sp>
        <p:sp>
          <p:nvSpPr>
            <p:cNvPr id="118" name="tx118"/>
            <p:cNvSpPr/>
            <p:nvPr/>
          </p:nvSpPr>
          <p:spPr>
            <a:xfrm>
              <a:off x="7132335" y="28700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136.4</a:t>
              </a:r>
            </a:p>
          </p:txBody>
        </p:sp>
        <p:sp>
          <p:nvSpPr>
            <p:cNvPr id="119" name="tx119"/>
            <p:cNvSpPr/>
            <p:nvPr/>
          </p:nvSpPr>
          <p:spPr>
            <a:xfrm>
              <a:off x="7408166" y="35632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325.5</a:t>
              </a:r>
            </a:p>
          </p:txBody>
        </p:sp>
        <p:sp>
          <p:nvSpPr>
            <p:cNvPr id="120" name="tx120"/>
            <p:cNvSpPr/>
            <p:nvPr/>
          </p:nvSpPr>
          <p:spPr>
            <a:xfrm>
              <a:off x="7447343" y="285291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a:t>
              </a:r>
            </a:p>
          </p:txBody>
        </p:sp>
        <p:sp>
          <p:nvSpPr>
            <p:cNvPr id="121" name="tx121"/>
            <p:cNvSpPr/>
            <p:nvPr/>
          </p:nvSpPr>
          <p:spPr>
            <a:xfrm>
              <a:off x="7723173" y="354392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2" name="tx122"/>
            <p:cNvSpPr/>
            <p:nvPr/>
          </p:nvSpPr>
          <p:spPr>
            <a:xfrm>
              <a:off x="7723173" y="28266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23" name="tx123"/>
            <p:cNvSpPr/>
            <p:nvPr/>
          </p:nvSpPr>
          <p:spPr>
            <a:xfrm>
              <a:off x="7959827" y="35102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359.7</a:t>
              </a:r>
            </a:p>
          </p:txBody>
        </p:sp>
        <p:sp>
          <p:nvSpPr>
            <p:cNvPr id="124" name="tx124"/>
            <p:cNvSpPr/>
            <p:nvPr/>
          </p:nvSpPr>
          <p:spPr>
            <a:xfrm>
              <a:off x="7959827" y="27865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107.4</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5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013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26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40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6677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33876"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77167" y="5010059"/>
              <a:ext cx="201456" cy="201456"/>
            </a:xfrm>
            <a:prstGeom prst="rect">
              <a:avLst/>
            </a:prstGeom>
            <a:solidFill>
              <a:srgbClr val="1CABE2">
                <a:alpha val="100000"/>
              </a:srgbClr>
            </a:solidFill>
          </p:spPr>
          <p:txBody>
            <a:bodyPr/>
            <a:lstStyle/>
            <a:p/>
          </p:txBody>
        </p:sp>
        <p:sp>
          <p:nvSpPr>
            <p:cNvPr id="150" name="rc150"/>
            <p:cNvSpPr/>
            <p:nvPr/>
          </p:nvSpPr>
          <p:spPr>
            <a:xfrm>
              <a:off x="6143102" y="5010059"/>
              <a:ext cx="201456" cy="201456"/>
            </a:xfrm>
            <a:prstGeom prst="rect">
              <a:avLst/>
            </a:prstGeom>
            <a:solidFill>
              <a:srgbClr val="80BD41">
                <a:alpha val="100000"/>
              </a:srgbClr>
            </a:solidFill>
          </p:spPr>
          <p:txBody>
            <a:bodyPr/>
            <a:lstStyle/>
            <a:p/>
          </p:txBody>
        </p:sp>
        <p:sp>
          <p:nvSpPr>
            <p:cNvPr id="151" name="tx151"/>
            <p:cNvSpPr/>
            <p:nvPr/>
          </p:nvSpPr>
          <p:spPr>
            <a:xfrm>
              <a:off x="4457212"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23147"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2000-2024</a:t>
              </a:r>
            </a:p>
          </p:txBody>
        </p:sp>
        <p:sp>
          <p:nvSpPr>
            <p:cNvPr id="155" name="pl155"/>
            <p:cNvSpPr/>
            <p:nvPr/>
          </p:nvSpPr>
          <p:spPr>
            <a:xfrm>
              <a:off x="20333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4160485" cy="167191"/>
            </a:xfrm>
            <a:prstGeom prst="rect">
              <a:avLst/>
            </a:prstGeom>
            <a:solidFill>
              <a:srgbClr val="80BD41">
                <a:alpha val="100000"/>
              </a:srgbClr>
            </a:solidFill>
          </p:spPr>
          <p:txBody>
            <a:bodyPr/>
            <a:lstStyle/>
            <a:p/>
          </p:txBody>
        </p:sp>
        <p:sp>
          <p:nvSpPr>
            <p:cNvPr id="170" name="rc170"/>
            <p:cNvSpPr/>
            <p:nvPr/>
          </p:nvSpPr>
          <p:spPr>
            <a:xfrm>
              <a:off x="5493808" y="5889059"/>
              <a:ext cx="2049229" cy="167191"/>
            </a:xfrm>
            <a:prstGeom prst="rect">
              <a:avLst/>
            </a:prstGeom>
            <a:solidFill>
              <a:srgbClr val="1CABE2">
                <a:alpha val="100000"/>
              </a:srgbClr>
            </a:solidFill>
          </p:spPr>
          <p:txBody>
            <a:bodyPr/>
            <a:lstStyle/>
            <a:p/>
          </p:txBody>
        </p:sp>
        <p:sp>
          <p:nvSpPr>
            <p:cNvPr id="171" name="rc171"/>
            <p:cNvSpPr/>
            <p:nvPr/>
          </p:nvSpPr>
          <p:spPr>
            <a:xfrm>
              <a:off x="1333322" y="5680069"/>
              <a:ext cx="4732718" cy="167191"/>
            </a:xfrm>
            <a:prstGeom prst="rect">
              <a:avLst/>
            </a:prstGeom>
            <a:solidFill>
              <a:srgbClr val="80BD41">
                <a:alpha val="100000"/>
              </a:srgbClr>
            </a:solidFill>
          </p:spPr>
          <p:txBody>
            <a:bodyPr/>
            <a:lstStyle/>
            <a:p/>
          </p:txBody>
        </p:sp>
        <p:sp>
          <p:nvSpPr>
            <p:cNvPr id="172" name="rc172"/>
            <p:cNvSpPr/>
            <p:nvPr/>
          </p:nvSpPr>
          <p:spPr>
            <a:xfrm>
              <a:off x="6066041" y="5680069"/>
              <a:ext cx="1750442" cy="167191"/>
            </a:xfrm>
            <a:prstGeom prst="rect">
              <a:avLst/>
            </a:prstGeom>
            <a:solidFill>
              <a:srgbClr val="1CABE2">
                <a:alpha val="100000"/>
              </a:srgbClr>
            </a:solidFill>
          </p:spPr>
          <p:txBody>
            <a:bodyPr/>
            <a:lstStyle/>
            <a:p/>
          </p:txBody>
        </p:sp>
        <p:sp>
          <p:nvSpPr>
            <p:cNvPr id="173" name="rc173"/>
            <p:cNvSpPr/>
            <p:nvPr/>
          </p:nvSpPr>
          <p:spPr>
            <a:xfrm>
              <a:off x="1333322" y="5471080"/>
              <a:ext cx="5036686" cy="167191"/>
            </a:xfrm>
            <a:prstGeom prst="rect">
              <a:avLst/>
            </a:prstGeom>
            <a:solidFill>
              <a:srgbClr val="80BD41">
                <a:alpha val="100000"/>
              </a:srgbClr>
            </a:solidFill>
          </p:spPr>
          <p:txBody>
            <a:bodyPr/>
            <a:lstStyle/>
            <a:p/>
          </p:txBody>
        </p:sp>
        <p:sp>
          <p:nvSpPr>
            <p:cNvPr id="174" name="rc174"/>
            <p:cNvSpPr/>
            <p:nvPr/>
          </p:nvSpPr>
          <p:spPr>
            <a:xfrm>
              <a:off x="6370009" y="5471080"/>
              <a:ext cx="1504439" cy="167191"/>
            </a:xfrm>
            <a:prstGeom prst="rect">
              <a:avLst/>
            </a:prstGeom>
            <a:solidFill>
              <a:srgbClr val="1CABE2">
                <a:alpha val="100000"/>
              </a:srgbClr>
            </a:solidFill>
          </p:spPr>
          <p:txBody>
            <a:bodyPr/>
            <a:lstStyle/>
            <a:p/>
          </p:txBody>
        </p:sp>
        <p:sp>
          <p:nvSpPr>
            <p:cNvPr id="175" name="tx175"/>
            <p:cNvSpPr/>
            <p:nvPr/>
          </p:nvSpPr>
          <p:spPr>
            <a:xfrm>
              <a:off x="7708842"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3277926"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297.1</a:t>
              </a:r>
            </a:p>
          </p:txBody>
        </p:sp>
        <p:sp>
          <p:nvSpPr>
            <p:cNvPr id="179" name="tx179"/>
            <p:cNvSpPr/>
            <p:nvPr/>
          </p:nvSpPr>
          <p:spPr>
            <a:xfrm>
              <a:off x="638278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146.4</a:t>
              </a:r>
            </a:p>
          </p:txBody>
        </p:sp>
        <p:sp>
          <p:nvSpPr>
            <p:cNvPr id="180" name="tx180"/>
            <p:cNvSpPr/>
            <p:nvPr/>
          </p:nvSpPr>
          <p:spPr>
            <a:xfrm>
              <a:off x="3609247" y="57231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1" name="tx181"/>
            <p:cNvSpPr/>
            <p:nvPr/>
          </p:nvSpPr>
          <p:spPr>
            <a:xfrm>
              <a:off x="6850827"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182" name="tx182"/>
            <p:cNvSpPr/>
            <p:nvPr/>
          </p:nvSpPr>
          <p:spPr>
            <a:xfrm>
              <a:off x="371602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359.7</a:t>
              </a:r>
            </a:p>
          </p:txBody>
        </p:sp>
        <p:sp>
          <p:nvSpPr>
            <p:cNvPr id="183" name="tx183"/>
            <p:cNvSpPr/>
            <p:nvPr/>
          </p:nvSpPr>
          <p:spPr>
            <a:xfrm>
              <a:off x="698659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107.4</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(77 %) était plus élevée qu'en 2019 (67 %).
Le nombre d'enfants vaccinés avec le DTC1 a augmenté de 21% par rapport à 2019.
Le nombre de nourrissons survivants a augmenté d'environ 5 % par rapport à 2019.
En 2024, 100 000 enfants de plus ont été vaccinés par rapport à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Guinée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96167"/>
              <a:ext cx="3397293" cy="498347"/>
            </a:xfrm>
            <a:custGeom>
              <a:avLst/>
              <a:pathLst>
                <a:path w="3397293" h="498347">
                  <a:moveTo>
                    <a:pt x="0" y="498347"/>
                  </a:moveTo>
                  <a:lnTo>
                    <a:pt x="141553" y="387603"/>
                  </a:lnTo>
                  <a:lnTo>
                    <a:pt x="283107" y="304545"/>
                  </a:lnTo>
                  <a:lnTo>
                    <a:pt x="424661" y="193801"/>
                  </a:lnTo>
                  <a:lnTo>
                    <a:pt x="566215" y="110743"/>
                  </a:lnTo>
                  <a:lnTo>
                    <a:pt x="707769" y="138429"/>
                  </a:lnTo>
                  <a:lnTo>
                    <a:pt x="849323" y="193801"/>
                  </a:lnTo>
                  <a:lnTo>
                    <a:pt x="990877" y="27685"/>
                  </a:lnTo>
                  <a:lnTo>
                    <a:pt x="1132431" y="110743"/>
                  </a:lnTo>
                  <a:lnTo>
                    <a:pt x="1273984" y="193801"/>
                  </a:lnTo>
                  <a:lnTo>
                    <a:pt x="1415538" y="0"/>
                  </a:lnTo>
                  <a:lnTo>
                    <a:pt x="1557092" y="27685"/>
                  </a:lnTo>
                  <a:lnTo>
                    <a:pt x="1698646" y="138429"/>
                  </a:lnTo>
                  <a:lnTo>
                    <a:pt x="1840200" y="221487"/>
                  </a:lnTo>
                  <a:lnTo>
                    <a:pt x="1981754" y="332231"/>
                  </a:lnTo>
                  <a:lnTo>
                    <a:pt x="2123308" y="442975"/>
                  </a:lnTo>
                  <a:lnTo>
                    <a:pt x="2264862" y="470661"/>
                  </a:lnTo>
                  <a:lnTo>
                    <a:pt x="2406416" y="415289"/>
                  </a:lnTo>
                  <a:lnTo>
                    <a:pt x="2547969" y="359917"/>
                  </a:lnTo>
                  <a:lnTo>
                    <a:pt x="2689523" y="304545"/>
                  </a:lnTo>
                  <a:lnTo>
                    <a:pt x="2831077" y="276859"/>
                  </a:lnTo>
                  <a:lnTo>
                    <a:pt x="2972631" y="221487"/>
                  </a:lnTo>
                  <a:lnTo>
                    <a:pt x="3114185" y="166115"/>
                  </a:lnTo>
                  <a:lnTo>
                    <a:pt x="3255739" y="110743"/>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96167"/>
              <a:ext cx="3397293" cy="498347"/>
            </a:xfrm>
            <a:custGeom>
              <a:avLst/>
              <a:pathLst>
                <a:path w="3397293" h="498347">
                  <a:moveTo>
                    <a:pt x="0" y="498347"/>
                  </a:moveTo>
                  <a:lnTo>
                    <a:pt x="141553" y="387603"/>
                  </a:lnTo>
                  <a:lnTo>
                    <a:pt x="283107" y="304545"/>
                  </a:lnTo>
                  <a:lnTo>
                    <a:pt x="424661" y="193801"/>
                  </a:lnTo>
                  <a:lnTo>
                    <a:pt x="566215" y="110743"/>
                  </a:lnTo>
                  <a:lnTo>
                    <a:pt x="707769" y="138429"/>
                  </a:lnTo>
                  <a:lnTo>
                    <a:pt x="849323" y="193801"/>
                  </a:lnTo>
                  <a:lnTo>
                    <a:pt x="990877" y="27685"/>
                  </a:lnTo>
                  <a:lnTo>
                    <a:pt x="1132431" y="110743"/>
                  </a:lnTo>
                  <a:lnTo>
                    <a:pt x="1273984" y="193801"/>
                  </a:lnTo>
                  <a:lnTo>
                    <a:pt x="1415538" y="0"/>
                  </a:lnTo>
                  <a:lnTo>
                    <a:pt x="1557092" y="27685"/>
                  </a:lnTo>
                  <a:lnTo>
                    <a:pt x="1698646" y="138429"/>
                  </a:lnTo>
                  <a:lnTo>
                    <a:pt x="1840200" y="221487"/>
                  </a:lnTo>
                  <a:lnTo>
                    <a:pt x="1981754" y="332231"/>
                  </a:lnTo>
                  <a:lnTo>
                    <a:pt x="2123308" y="442975"/>
                  </a:lnTo>
                  <a:lnTo>
                    <a:pt x="2264862" y="470661"/>
                  </a:lnTo>
                  <a:lnTo>
                    <a:pt x="2406416" y="415289"/>
                  </a:lnTo>
                  <a:lnTo>
                    <a:pt x="2547969" y="359917"/>
                  </a:lnTo>
                  <a:lnTo>
                    <a:pt x="2689523" y="304545"/>
                  </a:lnTo>
                  <a:lnTo>
                    <a:pt x="2831077" y="276859"/>
                  </a:lnTo>
                  <a:lnTo>
                    <a:pt x="2972631" y="221487"/>
                  </a:lnTo>
                  <a:lnTo>
                    <a:pt x="3114185" y="166115"/>
                  </a:lnTo>
                  <a:lnTo>
                    <a:pt x="3255739" y="110743"/>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50415"/>
            </a:xfrm>
            <a:custGeom>
              <a:avLst/>
              <a:pathLst>
                <a:path w="0" h="1550415">
                  <a:moveTo>
                    <a:pt x="0" y="0"/>
                  </a:moveTo>
                  <a:lnTo>
                    <a:pt x="0" y="155041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90497"/>
            </a:xfrm>
            <a:custGeom>
              <a:avLst/>
              <a:pathLst>
                <a:path w="0" h="1190497">
                  <a:moveTo>
                    <a:pt x="0" y="0"/>
                  </a:moveTo>
                  <a:lnTo>
                    <a:pt x="0" y="119049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495043"/>
            </a:xfrm>
            <a:custGeom>
              <a:avLst/>
              <a:pathLst>
                <a:path w="0" h="1495043">
                  <a:moveTo>
                    <a:pt x="0" y="0"/>
                  </a:moveTo>
                  <a:lnTo>
                    <a:pt x="0" y="14950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56613"/>
            </a:xfrm>
            <a:custGeom>
              <a:avLst/>
              <a:pathLst>
                <a:path w="0" h="1356613">
                  <a:moveTo>
                    <a:pt x="0" y="0"/>
                  </a:moveTo>
                  <a:lnTo>
                    <a:pt x="0" y="135661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162811"/>
            </a:xfrm>
            <a:custGeom>
              <a:avLst/>
              <a:pathLst>
                <a:path w="0" h="1162811">
                  <a:moveTo>
                    <a:pt x="0" y="0"/>
                  </a:moveTo>
                  <a:lnTo>
                    <a:pt x="0" y="116281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079753"/>
            </a:xfrm>
            <a:custGeom>
              <a:avLst/>
              <a:pathLst>
                <a:path w="0" h="1079753">
                  <a:moveTo>
                    <a:pt x="0" y="0"/>
                  </a:moveTo>
                  <a:lnTo>
                    <a:pt x="0" y="1079753"/>
                  </a:lnTo>
                </a:path>
              </a:pathLst>
            </a:custGeom>
            <a:ln w="13550" cap="flat">
              <a:solidFill>
                <a:srgbClr val="0058AB">
                  <a:alpha val="100000"/>
                </a:srgbClr>
              </a:solidFill>
              <a:prstDash val="dot"/>
              <a:round/>
            </a:ln>
          </p:spPr>
          <p:txBody>
            <a:bodyPr/>
            <a:lstStyle/>
            <a:p/>
          </p:txBody>
        </p:sp>
        <p:sp>
          <p:nvSpPr>
            <p:cNvPr id="32" name="pl32"/>
            <p:cNvSpPr/>
            <p:nvPr/>
          </p:nvSpPr>
          <p:spPr>
            <a:xfrm>
              <a:off x="1120965" y="1996167"/>
              <a:ext cx="3397293" cy="498347"/>
            </a:xfrm>
            <a:custGeom>
              <a:avLst/>
              <a:pathLst>
                <a:path w="3397293" h="498347">
                  <a:moveTo>
                    <a:pt x="0" y="498347"/>
                  </a:moveTo>
                  <a:lnTo>
                    <a:pt x="141553" y="387603"/>
                  </a:lnTo>
                  <a:lnTo>
                    <a:pt x="283107" y="304545"/>
                  </a:lnTo>
                  <a:lnTo>
                    <a:pt x="424661" y="193801"/>
                  </a:lnTo>
                  <a:lnTo>
                    <a:pt x="566215" y="110743"/>
                  </a:lnTo>
                  <a:lnTo>
                    <a:pt x="707769" y="138429"/>
                  </a:lnTo>
                  <a:lnTo>
                    <a:pt x="849323" y="193801"/>
                  </a:lnTo>
                  <a:lnTo>
                    <a:pt x="990877" y="27685"/>
                  </a:lnTo>
                  <a:lnTo>
                    <a:pt x="1132431" y="110743"/>
                  </a:lnTo>
                  <a:lnTo>
                    <a:pt x="1273984" y="193801"/>
                  </a:lnTo>
                  <a:lnTo>
                    <a:pt x="1415538" y="0"/>
                  </a:lnTo>
                  <a:lnTo>
                    <a:pt x="1557092" y="27685"/>
                  </a:lnTo>
                  <a:lnTo>
                    <a:pt x="1698646" y="138429"/>
                  </a:lnTo>
                  <a:lnTo>
                    <a:pt x="1840200" y="221487"/>
                  </a:lnTo>
                  <a:lnTo>
                    <a:pt x="1981754" y="332231"/>
                  </a:lnTo>
                  <a:lnTo>
                    <a:pt x="2123308" y="442975"/>
                  </a:lnTo>
                  <a:lnTo>
                    <a:pt x="2264862" y="470661"/>
                  </a:lnTo>
                  <a:lnTo>
                    <a:pt x="2406416" y="415289"/>
                  </a:lnTo>
                  <a:lnTo>
                    <a:pt x="2547969" y="359917"/>
                  </a:lnTo>
                  <a:lnTo>
                    <a:pt x="2689523" y="304545"/>
                  </a:lnTo>
                  <a:lnTo>
                    <a:pt x="2831077" y="276859"/>
                  </a:lnTo>
                  <a:lnTo>
                    <a:pt x="2972631" y="221487"/>
                  </a:lnTo>
                  <a:lnTo>
                    <a:pt x="3114185" y="166115"/>
                  </a:lnTo>
                  <a:lnTo>
                    <a:pt x="3255739" y="110743"/>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37" name="tx37"/>
            <p:cNvSpPr/>
            <p:nvPr/>
          </p:nvSpPr>
          <p:spPr>
            <a:xfrm>
              <a:off x="3750199"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48842" y="481497"/>
              <a:ext cx="254153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Guinée, 2000-2024</a:t>
              </a:r>
            </a:p>
          </p:txBody>
        </p:sp>
        <p:sp>
          <p:nvSpPr>
            <p:cNvPr id="63" name="pl63"/>
            <p:cNvSpPr/>
            <p:nvPr/>
          </p:nvSpPr>
          <p:spPr>
            <a:xfrm>
              <a:off x="5267799" y="33841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5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71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386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901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83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098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613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128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43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15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09538"/>
              <a:ext cx="3397293" cy="987293"/>
            </a:xfrm>
            <a:custGeom>
              <a:avLst/>
              <a:pathLst>
                <a:path w="3397293" h="987293">
                  <a:moveTo>
                    <a:pt x="0" y="987293"/>
                  </a:moveTo>
                  <a:lnTo>
                    <a:pt x="141553" y="767894"/>
                  </a:lnTo>
                  <a:lnTo>
                    <a:pt x="283107" y="603345"/>
                  </a:lnTo>
                  <a:lnTo>
                    <a:pt x="424661" y="383947"/>
                  </a:lnTo>
                  <a:lnTo>
                    <a:pt x="566215" y="219398"/>
                  </a:lnTo>
                  <a:lnTo>
                    <a:pt x="707769" y="274248"/>
                  </a:lnTo>
                  <a:lnTo>
                    <a:pt x="849323" y="383947"/>
                  </a:lnTo>
                  <a:lnTo>
                    <a:pt x="990877" y="54849"/>
                  </a:lnTo>
                  <a:lnTo>
                    <a:pt x="1132431" y="219398"/>
                  </a:lnTo>
                  <a:lnTo>
                    <a:pt x="1273984" y="383947"/>
                  </a:lnTo>
                  <a:lnTo>
                    <a:pt x="1415538" y="0"/>
                  </a:lnTo>
                  <a:lnTo>
                    <a:pt x="1557092" y="54849"/>
                  </a:lnTo>
                  <a:lnTo>
                    <a:pt x="1698646" y="274248"/>
                  </a:lnTo>
                  <a:lnTo>
                    <a:pt x="1840200" y="438796"/>
                  </a:lnTo>
                  <a:lnTo>
                    <a:pt x="1981754" y="658195"/>
                  </a:lnTo>
                  <a:lnTo>
                    <a:pt x="2123308" y="877593"/>
                  </a:lnTo>
                  <a:lnTo>
                    <a:pt x="2264862" y="932443"/>
                  </a:lnTo>
                  <a:lnTo>
                    <a:pt x="2406416" y="822744"/>
                  </a:lnTo>
                  <a:lnTo>
                    <a:pt x="2547969" y="713044"/>
                  </a:lnTo>
                  <a:lnTo>
                    <a:pt x="2689523" y="603345"/>
                  </a:lnTo>
                  <a:lnTo>
                    <a:pt x="2831077" y="548496"/>
                  </a:lnTo>
                  <a:lnTo>
                    <a:pt x="2972631" y="438796"/>
                  </a:lnTo>
                  <a:lnTo>
                    <a:pt x="3114185" y="329097"/>
                  </a:lnTo>
                  <a:lnTo>
                    <a:pt x="3255739" y="219398"/>
                  </a:lnTo>
                  <a:lnTo>
                    <a:pt x="3397293" y="5484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12883"/>
              <a:ext cx="3397293" cy="767894"/>
            </a:xfrm>
            <a:custGeom>
              <a:avLst/>
              <a:pathLst>
                <a:path w="3397293" h="767894">
                  <a:moveTo>
                    <a:pt x="0" y="767894"/>
                  </a:moveTo>
                  <a:lnTo>
                    <a:pt x="141553" y="767894"/>
                  </a:lnTo>
                  <a:lnTo>
                    <a:pt x="283107" y="767894"/>
                  </a:lnTo>
                  <a:lnTo>
                    <a:pt x="424661" y="658195"/>
                  </a:lnTo>
                  <a:lnTo>
                    <a:pt x="566215" y="548496"/>
                  </a:lnTo>
                  <a:lnTo>
                    <a:pt x="707769" y="493646"/>
                  </a:lnTo>
                  <a:lnTo>
                    <a:pt x="849323" y="438796"/>
                  </a:lnTo>
                  <a:lnTo>
                    <a:pt x="990877" y="438796"/>
                  </a:lnTo>
                  <a:lnTo>
                    <a:pt x="1132431" y="274248"/>
                  </a:lnTo>
                  <a:lnTo>
                    <a:pt x="1273984" y="164548"/>
                  </a:lnTo>
                  <a:lnTo>
                    <a:pt x="1415538" y="164548"/>
                  </a:lnTo>
                  <a:lnTo>
                    <a:pt x="1557092" y="109699"/>
                  </a:lnTo>
                  <a:lnTo>
                    <a:pt x="1698646" y="109699"/>
                  </a:lnTo>
                  <a:lnTo>
                    <a:pt x="1840200" y="164548"/>
                  </a:lnTo>
                  <a:lnTo>
                    <a:pt x="1981754" y="109699"/>
                  </a:lnTo>
                  <a:lnTo>
                    <a:pt x="2123308" y="54849"/>
                  </a:lnTo>
                  <a:lnTo>
                    <a:pt x="2264862" y="0"/>
                  </a:lnTo>
                  <a:lnTo>
                    <a:pt x="2406416" y="0"/>
                  </a:lnTo>
                  <a:lnTo>
                    <a:pt x="2547969" y="0"/>
                  </a:lnTo>
                  <a:lnTo>
                    <a:pt x="2689523" y="0"/>
                  </a:lnTo>
                  <a:lnTo>
                    <a:pt x="2831077" y="164548"/>
                  </a:lnTo>
                  <a:lnTo>
                    <a:pt x="2972631" y="219398"/>
                  </a:lnTo>
                  <a:lnTo>
                    <a:pt x="3114185" y="54849"/>
                  </a:lnTo>
                  <a:lnTo>
                    <a:pt x="3255739" y="109699"/>
                  </a:lnTo>
                  <a:lnTo>
                    <a:pt x="3397293" y="5484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2883"/>
              <a:ext cx="3397293" cy="1755187"/>
            </a:xfrm>
            <a:custGeom>
              <a:avLst/>
              <a:pathLst>
                <a:path w="3397293" h="1755187">
                  <a:moveTo>
                    <a:pt x="0" y="1700338"/>
                  </a:moveTo>
                  <a:lnTo>
                    <a:pt x="141553" y="1755187"/>
                  </a:lnTo>
                  <a:lnTo>
                    <a:pt x="283107" y="1645488"/>
                  </a:lnTo>
                  <a:lnTo>
                    <a:pt x="424661" y="1426089"/>
                  </a:lnTo>
                  <a:lnTo>
                    <a:pt x="566215" y="1151841"/>
                  </a:lnTo>
                  <a:lnTo>
                    <a:pt x="707769" y="932443"/>
                  </a:lnTo>
                  <a:lnTo>
                    <a:pt x="849323" y="767894"/>
                  </a:lnTo>
                  <a:lnTo>
                    <a:pt x="990877" y="658195"/>
                  </a:lnTo>
                  <a:lnTo>
                    <a:pt x="1132431" y="383947"/>
                  </a:lnTo>
                  <a:lnTo>
                    <a:pt x="1273984" y="109699"/>
                  </a:lnTo>
                  <a:lnTo>
                    <a:pt x="1415538" y="329097"/>
                  </a:lnTo>
                  <a:lnTo>
                    <a:pt x="1557092" y="383947"/>
                  </a:lnTo>
                  <a:lnTo>
                    <a:pt x="1698646" y="658195"/>
                  </a:lnTo>
                  <a:lnTo>
                    <a:pt x="1840200" y="658195"/>
                  </a:lnTo>
                  <a:lnTo>
                    <a:pt x="1981754" y="493646"/>
                  </a:lnTo>
                  <a:lnTo>
                    <a:pt x="2123308" y="548496"/>
                  </a:lnTo>
                  <a:lnTo>
                    <a:pt x="2264862" y="274248"/>
                  </a:lnTo>
                  <a:lnTo>
                    <a:pt x="2406416" y="219398"/>
                  </a:lnTo>
                  <a:lnTo>
                    <a:pt x="2547969" y="109699"/>
                  </a:lnTo>
                  <a:lnTo>
                    <a:pt x="2689523" y="0"/>
                  </a:lnTo>
                  <a:lnTo>
                    <a:pt x="2831077" y="164548"/>
                  </a:lnTo>
                  <a:lnTo>
                    <a:pt x="2972631" y="164548"/>
                  </a:lnTo>
                  <a:lnTo>
                    <a:pt x="3114185" y="164548"/>
                  </a:lnTo>
                  <a:lnTo>
                    <a:pt x="3255739" y="5484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128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09538"/>
              <a:ext cx="3397293" cy="987293"/>
            </a:xfrm>
            <a:custGeom>
              <a:avLst/>
              <a:pathLst>
                <a:path w="3397293" h="987293">
                  <a:moveTo>
                    <a:pt x="0" y="987293"/>
                  </a:moveTo>
                  <a:lnTo>
                    <a:pt x="141553" y="767894"/>
                  </a:lnTo>
                  <a:lnTo>
                    <a:pt x="283107" y="603345"/>
                  </a:lnTo>
                  <a:lnTo>
                    <a:pt x="424661" y="383947"/>
                  </a:lnTo>
                  <a:lnTo>
                    <a:pt x="566215" y="219398"/>
                  </a:lnTo>
                  <a:lnTo>
                    <a:pt x="707769" y="274248"/>
                  </a:lnTo>
                  <a:lnTo>
                    <a:pt x="849323" y="383947"/>
                  </a:lnTo>
                  <a:lnTo>
                    <a:pt x="990877" y="54849"/>
                  </a:lnTo>
                  <a:lnTo>
                    <a:pt x="1132431" y="219398"/>
                  </a:lnTo>
                  <a:lnTo>
                    <a:pt x="1273984" y="383947"/>
                  </a:lnTo>
                  <a:lnTo>
                    <a:pt x="1415538" y="0"/>
                  </a:lnTo>
                  <a:lnTo>
                    <a:pt x="1557092" y="54849"/>
                  </a:lnTo>
                  <a:lnTo>
                    <a:pt x="1698646" y="274248"/>
                  </a:lnTo>
                  <a:lnTo>
                    <a:pt x="1840200" y="438796"/>
                  </a:lnTo>
                  <a:lnTo>
                    <a:pt x="1981754" y="658195"/>
                  </a:lnTo>
                  <a:lnTo>
                    <a:pt x="2123308" y="877593"/>
                  </a:lnTo>
                  <a:lnTo>
                    <a:pt x="2264862" y="932443"/>
                  </a:lnTo>
                  <a:lnTo>
                    <a:pt x="2406416" y="822744"/>
                  </a:lnTo>
                  <a:lnTo>
                    <a:pt x="2547969" y="713044"/>
                  </a:lnTo>
                  <a:lnTo>
                    <a:pt x="2689523" y="603345"/>
                  </a:lnTo>
                  <a:lnTo>
                    <a:pt x="2831077" y="548496"/>
                  </a:lnTo>
                  <a:lnTo>
                    <a:pt x="2972631" y="438796"/>
                  </a:lnTo>
                  <a:lnTo>
                    <a:pt x="3114185" y="329097"/>
                  </a:lnTo>
                  <a:lnTo>
                    <a:pt x="3255739" y="219398"/>
                  </a:lnTo>
                  <a:lnTo>
                    <a:pt x="3397293" y="5484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66929"/>
              <a:ext cx="0" cy="1129902"/>
            </a:xfrm>
            <a:custGeom>
              <a:avLst/>
              <a:pathLst>
                <a:path w="0" h="1129902">
                  <a:moveTo>
                    <a:pt x="0" y="11299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66929"/>
              <a:ext cx="0" cy="416857"/>
            </a:xfrm>
            <a:custGeom>
              <a:avLst/>
              <a:pathLst>
                <a:path w="0" h="416857">
                  <a:moveTo>
                    <a:pt x="0" y="41685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66929"/>
              <a:ext cx="0" cy="142608"/>
            </a:xfrm>
            <a:custGeom>
              <a:avLst/>
              <a:pathLst>
                <a:path w="0" h="142608">
                  <a:moveTo>
                    <a:pt x="0" y="14260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66929"/>
              <a:ext cx="0" cy="1020202"/>
            </a:xfrm>
            <a:custGeom>
              <a:avLst/>
              <a:pathLst>
                <a:path w="0" h="1020202">
                  <a:moveTo>
                    <a:pt x="0" y="102020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66929"/>
              <a:ext cx="0" cy="745954"/>
            </a:xfrm>
            <a:custGeom>
              <a:avLst/>
              <a:pathLst>
                <a:path w="0" h="745954">
                  <a:moveTo>
                    <a:pt x="0" y="7459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66929"/>
              <a:ext cx="0" cy="362007"/>
            </a:xfrm>
            <a:custGeom>
              <a:avLst/>
              <a:pathLst>
                <a:path w="0" h="362007">
                  <a:moveTo>
                    <a:pt x="0" y="3620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66929"/>
              <a:ext cx="0" cy="197458"/>
            </a:xfrm>
            <a:custGeom>
              <a:avLst/>
              <a:pathLst>
                <a:path w="0" h="197458">
                  <a:moveTo>
                    <a:pt x="0" y="19745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09538"/>
              <a:ext cx="3397293" cy="987293"/>
            </a:xfrm>
            <a:custGeom>
              <a:avLst/>
              <a:pathLst>
                <a:path w="3397293" h="987293">
                  <a:moveTo>
                    <a:pt x="0" y="987293"/>
                  </a:moveTo>
                  <a:lnTo>
                    <a:pt x="141553" y="767894"/>
                  </a:lnTo>
                  <a:lnTo>
                    <a:pt x="283107" y="603345"/>
                  </a:lnTo>
                  <a:lnTo>
                    <a:pt x="424661" y="383947"/>
                  </a:lnTo>
                  <a:lnTo>
                    <a:pt x="566215" y="219398"/>
                  </a:lnTo>
                  <a:lnTo>
                    <a:pt x="707769" y="274248"/>
                  </a:lnTo>
                  <a:lnTo>
                    <a:pt x="849323" y="383947"/>
                  </a:lnTo>
                  <a:lnTo>
                    <a:pt x="990877" y="54849"/>
                  </a:lnTo>
                  <a:lnTo>
                    <a:pt x="1132431" y="219398"/>
                  </a:lnTo>
                  <a:lnTo>
                    <a:pt x="1273984" y="383947"/>
                  </a:lnTo>
                  <a:lnTo>
                    <a:pt x="1415538" y="0"/>
                  </a:lnTo>
                  <a:lnTo>
                    <a:pt x="1557092" y="54849"/>
                  </a:lnTo>
                  <a:lnTo>
                    <a:pt x="1698646" y="274248"/>
                  </a:lnTo>
                  <a:lnTo>
                    <a:pt x="1840200" y="438796"/>
                  </a:lnTo>
                  <a:lnTo>
                    <a:pt x="1981754" y="658195"/>
                  </a:lnTo>
                  <a:lnTo>
                    <a:pt x="2123308" y="877593"/>
                  </a:lnTo>
                  <a:lnTo>
                    <a:pt x="2264862" y="932443"/>
                  </a:lnTo>
                  <a:lnTo>
                    <a:pt x="2406416" y="822744"/>
                  </a:lnTo>
                  <a:lnTo>
                    <a:pt x="2547969" y="713044"/>
                  </a:lnTo>
                  <a:lnTo>
                    <a:pt x="2689523" y="603345"/>
                  </a:lnTo>
                  <a:lnTo>
                    <a:pt x="2831077" y="548496"/>
                  </a:lnTo>
                  <a:lnTo>
                    <a:pt x="2972631" y="438796"/>
                  </a:lnTo>
                  <a:lnTo>
                    <a:pt x="3114185" y="329097"/>
                  </a:lnTo>
                  <a:lnTo>
                    <a:pt x="3255739" y="219398"/>
                  </a:lnTo>
                  <a:lnTo>
                    <a:pt x="3397293" y="5484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20719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115288" y="12045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6792913" y="12058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7" name="tx97"/>
            <p:cNvSpPr/>
            <p:nvPr/>
          </p:nvSpPr>
          <p:spPr>
            <a:xfrm>
              <a:off x="7512777" y="120592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8" name="tx98"/>
            <p:cNvSpPr/>
            <p:nvPr/>
          </p:nvSpPr>
          <p:spPr>
            <a:xfrm>
              <a:off x="8097042" y="12045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20719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74667" y="12045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1" name="tx101"/>
            <p:cNvSpPr/>
            <p:nvPr/>
          </p:nvSpPr>
          <p:spPr>
            <a:xfrm>
              <a:off x="8902429" y="202861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724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0618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577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092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607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4122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637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2365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8611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1645"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2" name="tx122"/>
            <p:cNvSpPr/>
            <p:nvPr/>
          </p:nvSpPr>
          <p:spPr>
            <a:xfrm>
              <a:off x="709075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5321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1952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514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076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6388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337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2957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857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419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10248"/>
              <a:ext cx="7321564" cy="145351"/>
            </a:xfrm>
            <a:prstGeom prst="rect">
              <a:avLst/>
            </a:prstGeom>
            <a:solidFill>
              <a:srgbClr val="1CABE2">
                <a:alpha val="80000"/>
              </a:srgbClr>
            </a:solidFill>
          </p:spPr>
          <p:txBody>
            <a:bodyPr/>
            <a:lstStyle/>
            <a:p/>
          </p:txBody>
        </p:sp>
        <p:sp>
          <p:nvSpPr>
            <p:cNvPr id="138" name="rc138"/>
            <p:cNvSpPr/>
            <p:nvPr/>
          </p:nvSpPr>
          <p:spPr>
            <a:xfrm>
              <a:off x="1317178" y="5528559"/>
              <a:ext cx="6505599" cy="145351"/>
            </a:xfrm>
            <a:prstGeom prst="rect">
              <a:avLst/>
            </a:prstGeom>
            <a:solidFill>
              <a:srgbClr val="1CABE2">
                <a:alpha val="80000"/>
              </a:srgbClr>
            </a:solidFill>
          </p:spPr>
          <p:txBody>
            <a:bodyPr/>
            <a:lstStyle/>
            <a:p/>
          </p:txBody>
        </p:sp>
        <p:sp>
          <p:nvSpPr>
            <p:cNvPr id="139" name="rc139"/>
            <p:cNvSpPr/>
            <p:nvPr/>
          </p:nvSpPr>
          <p:spPr>
            <a:xfrm>
              <a:off x="1317178" y="5346869"/>
              <a:ext cx="6071395" cy="145351"/>
            </a:xfrm>
            <a:prstGeom prst="rect">
              <a:avLst/>
            </a:prstGeom>
            <a:solidFill>
              <a:srgbClr val="1CABE2">
                <a:alpha val="80000"/>
              </a:srgbClr>
            </a:solidFill>
          </p:spPr>
          <p:txBody>
            <a:bodyPr/>
            <a:lstStyle/>
            <a:p/>
          </p:txBody>
        </p:sp>
        <p:sp>
          <p:nvSpPr>
            <p:cNvPr id="140" name="tx140"/>
            <p:cNvSpPr/>
            <p:nvPr/>
          </p:nvSpPr>
          <p:spPr>
            <a:xfrm>
              <a:off x="8129330"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208,000</a:t>
              </a:r>
            </a:p>
          </p:txBody>
        </p:sp>
        <p:sp>
          <p:nvSpPr>
            <p:cNvPr id="141" name="tx141"/>
            <p:cNvSpPr/>
            <p:nvPr/>
          </p:nvSpPr>
          <p:spPr>
            <a:xfrm>
              <a:off x="7313364"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185,000</a:t>
              </a:r>
            </a:p>
          </p:txBody>
        </p:sp>
        <p:sp>
          <p:nvSpPr>
            <p:cNvPr id="142" name="tx142"/>
            <p:cNvSpPr/>
            <p:nvPr/>
          </p:nvSpPr>
          <p:spPr>
            <a:xfrm>
              <a:off x="6879161"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173,000</a:t>
              </a:r>
            </a:p>
          </p:txBody>
        </p:sp>
        <p:sp>
          <p:nvSpPr>
            <p:cNvPr id="143" name="tx14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64609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8" name="tx148"/>
            <p:cNvSpPr/>
            <p:nvPr/>
          </p:nvSpPr>
          <p:spPr>
            <a:xfrm>
              <a:off x="432459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608080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50" name="tx150"/>
            <p:cNvSpPr/>
            <p:nvPr/>
          </p:nvSpPr>
          <p:spPr>
            <a:xfrm>
              <a:off x="783700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1" name="tx151"/>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2" name="tx15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3" name="tx15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4" name="tx15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en Guinée (63%) était inférieure de 22 points de pourcentage à la moyenne mondiale (85%) et de 9 points de pourcentage à la moyenne de l'ensemble des pays du site WCAR (72%).
La couverture nationale en DTC3 était supérieure de 10 points de pourcentage à celle de 2019 (53%).
Cela équivaut à 173 000 enfants non vaccinés et sous-vaccinés en 2024 contre 208 000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F26A21">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la Guinée se classera au troisième rang sur 24 pays pour la plus faible couverture en DTC3 (sur la base d'un classement ex æquo).
La Guinée était dans le top 10 des pays ayant le plus grand nombre d'enfants non vaccinés ou sous-vaccinés (rang=6).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10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7970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2838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7706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5536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040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27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139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553638"/>
              <a:ext cx="248247" cy="453046"/>
            </a:xfrm>
            <a:prstGeom prst="rect">
              <a:avLst/>
            </a:prstGeom>
            <a:solidFill>
              <a:srgbClr val="80BD41">
                <a:alpha val="100000"/>
              </a:srgbClr>
            </a:solidFill>
          </p:spPr>
          <p:txBody>
            <a:bodyPr/>
            <a:lstStyle/>
            <a:p/>
          </p:txBody>
        </p:sp>
        <p:sp>
          <p:nvSpPr>
            <p:cNvPr id="25" name="rc25"/>
            <p:cNvSpPr/>
            <p:nvPr/>
          </p:nvSpPr>
          <p:spPr>
            <a:xfrm>
              <a:off x="1333322" y="3021793"/>
              <a:ext cx="248247" cy="531845"/>
            </a:xfrm>
            <a:prstGeom prst="rect">
              <a:avLst/>
            </a:prstGeom>
            <a:solidFill>
              <a:srgbClr val="1CABE2">
                <a:alpha val="100000"/>
              </a:srgbClr>
            </a:solidFill>
          </p:spPr>
          <p:txBody>
            <a:bodyPr/>
            <a:lstStyle/>
            <a:p/>
          </p:txBody>
        </p:sp>
        <p:sp>
          <p:nvSpPr>
            <p:cNvPr id="26" name="rc26"/>
            <p:cNvSpPr/>
            <p:nvPr/>
          </p:nvSpPr>
          <p:spPr>
            <a:xfrm>
              <a:off x="1609153" y="3512796"/>
              <a:ext cx="248247" cy="493888"/>
            </a:xfrm>
            <a:prstGeom prst="rect">
              <a:avLst/>
            </a:prstGeom>
            <a:solidFill>
              <a:srgbClr val="80BD41">
                <a:alpha val="100000"/>
              </a:srgbClr>
            </a:solidFill>
          </p:spPr>
          <p:txBody>
            <a:bodyPr/>
            <a:lstStyle/>
            <a:p/>
          </p:txBody>
        </p:sp>
        <p:sp>
          <p:nvSpPr>
            <p:cNvPr id="27" name="rc27"/>
            <p:cNvSpPr/>
            <p:nvPr/>
          </p:nvSpPr>
          <p:spPr>
            <a:xfrm>
              <a:off x="1609153" y="3018908"/>
              <a:ext cx="248247" cy="493888"/>
            </a:xfrm>
            <a:prstGeom prst="rect">
              <a:avLst/>
            </a:prstGeom>
            <a:solidFill>
              <a:srgbClr val="1CABE2">
                <a:alpha val="100000"/>
              </a:srgbClr>
            </a:solidFill>
          </p:spPr>
          <p:txBody>
            <a:bodyPr/>
            <a:lstStyle/>
            <a:p/>
          </p:txBody>
        </p:sp>
        <p:sp>
          <p:nvSpPr>
            <p:cNvPr id="28" name="rc28"/>
            <p:cNvSpPr/>
            <p:nvPr/>
          </p:nvSpPr>
          <p:spPr>
            <a:xfrm>
              <a:off x="1884983" y="3483705"/>
              <a:ext cx="248247" cy="522979"/>
            </a:xfrm>
            <a:prstGeom prst="rect">
              <a:avLst/>
            </a:prstGeom>
            <a:solidFill>
              <a:srgbClr val="80BD41">
                <a:alpha val="100000"/>
              </a:srgbClr>
            </a:solidFill>
          </p:spPr>
          <p:txBody>
            <a:bodyPr/>
            <a:lstStyle/>
            <a:p/>
          </p:txBody>
        </p:sp>
        <p:sp>
          <p:nvSpPr>
            <p:cNvPr id="29" name="rc29"/>
            <p:cNvSpPr/>
            <p:nvPr/>
          </p:nvSpPr>
          <p:spPr>
            <a:xfrm>
              <a:off x="1884983" y="3019929"/>
              <a:ext cx="248247" cy="463775"/>
            </a:xfrm>
            <a:prstGeom prst="rect">
              <a:avLst/>
            </a:prstGeom>
            <a:solidFill>
              <a:srgbClr val="1CABE2">
                <a:alpha val="100000"/>
              </a:srgbClr>
            </a:solidFill>
          </p:spPr>
          <p:txBody>
            <a:bodyPr/>
            <a:lstStyle/>
            <a:p/>
          </p:txBody>
        </p:sp>
        <p:sp>
          <p:nvSpPr>
            <p:cNvPr id="30" name="rc30"/>
            <p:cNvSpPr/>
            <p:nvPr/>
          </p:nvSpPr>
          <p:spPr>
            <a:xfrm>
              <a:off x="2160814" y="3434689"/>
              <a:ext cx="248247" cy="571995"/>
            </a:xfrm>
            <a:prstGeom prst="rect">
              <a:avLst/>
            </a:prstGeom>
            <a:solidFill>
              <a:srgbClr val="80BD41">
                <a:alpha val="100000"/>
              </a:srgbClr>
            </a:solidFill>
          </p:spPr>
          <p:txBody>
            <a:bodyPr/>
            <a:lstStyle/>
            <a:p/>
          </p:txBody>
        </p:sp>
        <p:sp>
          <p:nvSpPr>
            <p:cNvPr id="31" name="rc31"/>
            <p:cNvSpPr/>
            <p:nvPr/>
          </p:nvSpPr>
          <p:spPr>
            <a:xfrm>
              <a:off x="2160814" y="3003190"/>
              <a:ext cx="248247" cy="431498"/>
            </a:xfrm>
            <a:prstGeom prst="rect">
              <a:avLst/>
            </a:prstGeom>
            <a:solidFill>
              <a:srgbClr val="1CABE2">
                <a:alpha val="100000"/>
              </a:srgbClr>
            </a:solidFill>
          </p:spPr>
          <p:txBody>
            <a:bodyPr/>
            <a:lstStyle/>
            <a:p/>
          </p:txBody>
        </p:sp>
        <p:sp>
          <p:nvSpPr>
            <p:cNvPr id="32" name="rc32"/>
            <p:cNvSpPr/>
            <p:nvPr/>
          </p:nvSpPr>
          <p:spPr>
            <a:xfrm>
              <a:off x="2436645" y="3391473"/>
              <a:ext cx="248247" cy="615211"/>
            </a:xfrm>
            <a:prstGeom prst="rect">
              <a:avLst/>
            </a:prstGeom>
            <a:solidFill>
              <a:srgbClr val="80BD41">
                <a:alpha val="100000"/>
              </a:srgbClr>
            </a:solidFill>
          </p:spPr>
          <p:txBody>
            <a:bodyPr/>
            <a:lstStyle/>
            <a:p/>
          </p:txBody>
        </p:sp>
        <p:sp>
          <p:nvSpPr>
            <p:cNvPr id="33" name="rc33"/>
            <p:cNvSpPr/>
            <p:nvPr/>
          </p:nvSpPr>
          <p:spPr>
            <a:xfrm>
              <a:off x="2436645" y="2981311"/>
              <a:ext cx="248247" cy="410161"/>
            </a:xfrm>
            <a:prstGeom prst="rect">
              <a:avLst/>
            </a:prstGeom>
            <a:solidFill>
              <a:srgbClr val="1CABE2">
                <a:alpha val="100000"/>
              </a:srgbClr>
            </a:solidFill>
          </p:spPr>
          <p:txBody>
            <a:bodyPr/>
            <a:lstStyle/>
            <a:p/>
          </p:txBody>
        </p:sp>
        <p:sp>
          <p:nvSpPr>
            <p:cNvPr id="34" name="rc34"/>
            <p:cNvSpPr/>
            <p:nvPr/>
          </p:nvSpPr>
          <p:spPr>
            <a:xfrm>
              <a:off x="2712475" y="3386244"/>
              <a:ext cx="248247" cy="620441"/>
            </a:xfrm>
            <a:prstGeom prst="rect">
              <a:avLst/>
            </a:prstGeom>
            <a:solidFill>
              <a:srgbClr val="80BD41">
                <a:alpha val="100000"/>
              </a:srgbClr>
            </a:solidFill>
          </p:spPr>
          <p:txBody>
            <a:bodyPr/>
            <a:lstStyle/>
            <a:p/>
          </p:txBody>
        </p:sp>
        <p:sp>
          <p:nvSpPr>
            <p:cNvPr id="35" name="rc35"/>
            <p:cNvSpPr/>
            <p:nvPr/>
          </p:nvSpPr>
          <p:spPr>
            <a:xfrm>
              <a:off x="2712475" y="2955105"/>
              <a:ext cx="248247" cy="431138"/>
            </a:xfrm>
            <a:prstGeom prst="rect">
              <a:avLst/>
            </a:prstGeom>
            <a:solidFill>
              <a:srgbClr val="1CABE2">
                <a:alpha val="100000"/>
              </a:srgbClr>
            </a:solidFill>
          </p:spPr>
          <p:txBody>
            <a:bodyPr/>
            <a:lstStyle/>
            <a:p/>
          </p:txBody>
        </p:sp>
        <p:sp>
          <p:nvSpPr>
            <p:cNvPr id="36" name="rc36"/>
            <p:cNvSpPr/>
            <p:nvPr/>
          </p:nvSpPr>
          <p:spPr>
            <a:xfrm>
              <a:off x="2988306" y="3395590"/>
              <a:ext cx="248247" cy="611094"/>
            </a:xfrm>
            <a:prstGeom prst="rect">
              <a:avLst/>
            </a:prstGeom>
            <a:solidFill>
              <a:srgbClr val="80BD41">
                <a:alpha val="100000"/>
              </a:srgbClr>
            </a:solidFill>
          </p:spPr>
          <p:txBody>
            <a:bodyPr/>
            <a:lstStyle/>
            <a:p/>
          </p:txBody>
        </p:sp>
        <p:sp>
          <p:nvSpPr>
            <p:cNvPr id="37" name="rc37"/>
            <p:cNvSpPr/>
            <p:nvPr/>
          </p:nvSpPr>
          <p:spPr>
            <a:xfrm>
              <a:off x="2988306" y="2934579"/>
              <a:ext cx="248247" cy="461010"/>
            </a:xfrm>
            <a:prstGeom prst="rect">
              <a:avLst/>
            </a:prstGeom>
            <a:solidFill>
              <a:srgbClr val="1CABE2">
                <a:alpha val="100000"/>
              </a:srgbClr>
            </a:solidFill>
          </p:spPr>
          <p:txBody>
            <a:bodyPr/>
            <a:lstStyle/>
            <a:p/>
          </p:txBody>
        </p:sp>
        <p:sp>
          <p:nvSpPr>
            <p:cNvPr id="38" name="rc38"/>
            <p:cNvSpPr/>
            <p:nvPr/>
          </p:nvSpPr>
          <p:spPr>
            <a:xfrm>
              <a:off x="3264137" y="3316521"/>
              <a:ext cx="248247" cy="690163"/>
            </a:xfrm>
            <a:prstGeom prst="rect">
              <a:avLst/>
            </a:prstGeom>
            <a:solidFill>
              <a:srgbClr val="80BD41">
                <a:alpha val="100000"/>
              </a:srgbClr>
            </a:solidFill>
          </p:spPr>
          <p:txBody>
            <a:bodyPr/>
            <a:lstStyle/>
            <a:p/>
          </p:txBody>
        </p:sp>
        <p:sp>
          <p:nvSpPr>
            <p:cNvPr id="39" name="rc39"/>
            <p:cNvSpPr/>
            <p:nvPr/>
          </p:nvSpPr>
          <p:spPr>
            <a:xfrm>
              <a:off x="3264137" y="2911168"/>
              <a:ext cx="248247" cy="405352"/>
            </a:xfrm>
            <a:prstGeom prst="rect">
              <a:avLst/>
            </a:prstGeom>
            <a:solidFill>
              <a:srgbClr val="1CABE2">
                <a:alpha val="100000"/>
              </a:srgbClr>
            </a:solidFill>
          </p:spPr>
          <p:txBody>
            <a:bodyPr/>
            <a:lstStyle/>
            <a:p/>
          </p:txBody>
        </p:sp>
        <p:sp>
          <p:nvSpPr>
            <p:cNvPr id="40" name="rc40"/>
            <p:cNvSpPr/>
            <p:nvPr/>
          </p:nvSpPr>
          <p:spPr>
            <a:xfrm>
              <a:off x="3539967" y="3334793"/>
              <a:ext cx="248247" cy="671891"/>
            </a:xfrm>
            <a:prstGeom prst="rect">
              <a:avLst/>
            </a:prstGeom>
            <a:solidFill>
              <a:srgbClr val="80BD41">
                <a:alpha val="100000"/>
              </a:srgbClr>
            </a:solidFill>
          </p:spPr>
          <p:txBody>
            <a:bodyPr/>
            <a:lstStyle/>
            <a:p/>
          </p:txBody>
        </p:sp>
        <p:sp>
          <p:nvSpPr>
            <p:cNvPr id="41" name="rc41"/>
            <p:cNvSpPr/>
            <p:nvPr/>
          </p:nvSpPr>
          <p:spPr>
            <a:xfrm>
              <a:off x="3539967" y="2886855"/>
              <a:ext cx="248247" cy="447937"/>
            </a:xfrm>
            <a:prstGeom prst="rect">
              <a:avLst/>
            </a:prstGeom>
            <a:solidFill>
              <a:srgbClr val="1CABE2">
                <a:alpha val="100000"/>
              </a:srgbClr>
            </a:solidFill>
          </p:spPr>
          <p:txBody>
            <a:bodyPr/>
            <a:lstStyle/>
            <a:p/>
          </p:txBody>
        </p:sp>
        <p:sp>
          <p:nvSpPr>
            <p:cNvPr id="42" name="rc42"/>
            <p:cNvSpPr/>
            <p:nvPr/>
          </p:nvSpPr>
          <p:spPr>
            <a:xfrm>
              <a:off x="3815798" y="3354568"/>
              <a:ext cx="248247" cy="652116"/>
            </a:xfrm>
            <a:prstGeom prst="rect">
              <a:avLst/>
            </a:prstGeom>
            <a:solidFill>
              <a:srgbClr val="80BD41">
                <a:alpha val="100000"/>
              </a:srgbClr>
            </a:solidFill>
          </p:spPr>
          <p:txBody>
            <a:bodyPr/>
            <a:lstStyle/>
            <a:p/>
          </p:txBody>
        </p:sp>
        <p:sp>
          <p:nvSpPr>
            <p:cNvPr id="43" name="rc43"/>
            <p:cNvSpPr/>
            <p:nvPr/>
          </p:nvSpPr>
          <p:spPr>
            <a:xfrm>
              <a:off x="3815798" y="2862633"/>
              <a:ext cx="248247" cy="491935"/>
            </a:xfrm>
            <a:prstGeom prst="rect">
              <a:avLst/>
            </a:prstGeom>
            <a:solidFill>
              <a:srgbClr val="1CABE2">
                <a:alpha val="100000"/>
              </a:srgbClr>
            </a:solidFill>
          </p:spPr>
          <p:txBody>
            <a:bodyPr/>
            <a:lstStyle/>
            <a:p/>
          </p:txBody>
        </p:sp>
        <p:sp>
          <p:nvSpPr>
            <p:cNvPr id="44" name="rc44"/>
            <p:cNvSpPr/>
            <p:nvPr/>
          </p:nvSpPr>
          <p:spPr>
            <a:xfrm>
              <a:off x="4091628" y="3261224"/>
              <a:ext cx="248247" cy="745461"/>
            </a:xfrm>
            <a:prstGeom prst="rect">
              <a:avLst/>
            </a:prstGeom>
            <a:solidFill>
              <a:srgbClr val="80BD41">
                <a:alpha val="100000"/>
              </a:srgbClr>
            </a:solidFill>
          </p:spPr>
          <p:txBody>
            <a:bodyPr/>
            <a:lstStyle/>
            <a:p/>
          </p:txBody>
        </p:sp>
        <p:sp>
          <p:nvSpPr>
            <p:cNvPr id="45" name="rc45"/>
            <p:cNvSpPr/>
            <p:nvPr/>
          </p:nvSpPr>
          <p:spPr>
            <a:xfrm>
              <a:off x="4091628" y="2841896"/>
              <a:ext cx="248247" cy="419327"/>
            </a:xfrm>
            <a:prstGeom prst="rect">
              <a:avLst/>
            </a:prstGeom>
            <a:solidFill>
              <a:srgbClr val="1CABE2">
                <a:alpha val="100000"/>
              </a:srgbClr>
            </a:solidFill>
          </p:spPr>
          <p:txBody>
            <a:bodyPr/>
            <a:lstStyle/>
            <a:p/>
          </p:txBody>
        </p:sp>
        <p:sp>
          <p:nvSpPr>
            <p:cNvPr id="46" name="rc46"/>
            <p:cNvSpPr/>
            <p:nvPr/>
          </p:nvSpPr>
          <p:spPr>
            <a:xfrm>
              <a:off x="4367459" y="3262877"/>
              <a:ext cx="248247" cy="743808"/>
            </a:xfrm>
            <a:prstGeom prst="rect">
              <a:avLst/>
            </a:prstGeom>
            <a:solidFill>
              <a:srgbClr val="80BD41">
                <a:alpha val="100000"/>
              </a:srgbClr>
            </a:solidFill>
          </p:spPr>
          <p:txBody>
            <a:bodyPr/>
            <a:lstStyle/>
            <a:p/>
          </p:txBody>
        </p:sp>
        <p:sp>
          <p:nvSpPr>
            <p:cNvPr id="47" name="rc47"/>
            <p:cNvSpPr/>
            <p:nvPr/>
          </p:nvSpPr>
          <p:spPr>
            <a:xfrm>
              <a:off x="4367459" y="2826028"/>
              <a:ext cx="248247" cy="436848"/>
            </a:xfrm>
            <a:prstGeom prst="rect">
              <a:avLst/>
            </a:prstGeom>
            <a:solidFill>
              <a:srgbClr val="1CABE2">
                <a:alpha val="100000"/>
              </a:srgbClr>
            </a:solidFill>
          </p:spPr>
          <p:txBody>
            <a:bodyPr/>
            <a:lstStyle/>
            <a:p/>
          </p:txBody>
        </p:sp>
        <p:sp>
          <p:nvSpPr>
            <p:cNvPr id="48" name="rc48"/>
            <p:cNvSpPr/>
            <p:nvPr/>
          </p:nvSpPr>
          <p:spPr>
            <a:xfrm>
              <a:off x="4643290" y="3300833"/>
              <a:ext cx="248247" cy="705851"/>
            </a:xfrm>
            <a:prstGeom prst="rect">
              <a:avLst/>
            </a:prstGeom>
            <a:solidFill>
              <a:srgbClr val="80BD41">
                <a:alpha val="100000"/>
              </a:srgbClr>
            </a:solidFill>
          </p:spPr>
          <p:txBody>
            <a:bodyPr/>
            <a:lstStyle/>
            <a:p/>
          </p:txBody>
        </p:sp>
        <p:sp>
          <p:nvSpPr>
            <p:cNvPr id="49" name="rc49"/>
            <p:cNvSpPr/>
            <p:nvPr/>
          </p:nvSpPr>
          <p:spPr>
            <a:xfrm>
              <a:off x="4643290" y="2810311"/>
              <a:ext cx="248247" cy="490522"/>
            </a:xfrm>
            <a:prstGeom prst="rect">
              <a:avLst/>
            </a:prstGeom>
            <a:solidFill>
              <a:srgbClr val="1CABE2">
                <a:alpha val="100000"/>
              </a:srgbClr>
            </a:solidFill>
          </p:spPr>
          <p:txBody>
            <a:bodyPr/>
            <a:lstStyle/>
            <a:p/>
          </p:txBody>
        </p:sp>
        <p:sp>
          <p:nvSpPr>
            <p:cNvPr id="50" name="rc50"/>
            <p:cNvSpPr/>
            <p:nvPr/>
          </p:nvSpPr>
          <p:spPr>
            <a:xfrm>
              <a:off x="4919120" y="3325357"/>
              <a:ext cx="248247" cy="681328"/>
            </a:xfrm>
            <a:prstGeom prst="rect">
              <a:avLst/>
            </a:prstGeom>
            <a:solidFill>
              <a:srgbClr val="80BD41">
                <a:alpha val="100000"/>
              </a:srgbClr>
            </a:solidFill>
          </p:spPr>
          <p:txBody>
            <a:bodyPr/>
            <a:lstStyle/>
            <a:p/>
          </p:txBody>
        </p:sp>
        <p:sp>
          <p:nvSpPr>
            <p:cNvPr id="51" name="rc51"/>
            <p:cNvSpPr/>
            <p:nvPr/>
          </p:nvSpPr>
          <p:spPr>
            <a:xfrm>
              <a:off x="4919120" y="2790055"/>
              <a:ext cx="248247" cy="535301"/>
            </a:xfrm>
            <a:prstGeom prst="rect">
              <a:avLst/>
            </a:prstGeom>
            <a:solidFill>
              <a:srgbClr val="1CABE2">
                <a:alpha val="100000"/>
              </a:srgbClr>
            </a:solidFill>
          </p:spPr>
          <p:txBody>
            <a:bodyPr/>
            <a:lstStyle/>
            <a:p/>
          </p:txBody>
        </p:sp>
        <p:sp>
          <p:nvSpPr>
            <p:cNvPr id="52" name="rc52"/>
            <p:cNvSpPr/>
            <p:nvPr/>
          </p:nvSpPr>
          <p:spPr>
            <a:xfrm>
              <a:off x="5194951" y="3363464"/>
              <a:ext cx="248247" cy="643221"/>
            </a:xfrm>
            <a:prstGeom prst="rect">
              <a:avLst/>
            </a:prstGeom>
            <a:solidFill>
              <a:srgbClr val="80BD41">
                <a:alpha val="100000"/>
              </a:srgbClr>
            </a:solidFill>
          </p:spPr>
          <p:txBody>
            <a:bodyPr/>
            <a:lstStyle/>
            <a:p/>
          </p:txBody>
        </p:sp>
        <p:sp>
          <p:nvSpPr>
            <p:cNvPr id="53" name="rc53"/>
            <p:cNvSpPr/>
            <p:nvPr/>
          </p:nvSpPr>
          <p:spPr>
            <a:xfrm>
              <a:off x="5194951" y="2769739"/>
              <a:ext cx="248247" cy="593724"/>
            </a:xfrm>
            <a:prstGeom prst="rect">
              <a:avLst/>
            </a:prstGeom>
            <a:solidFill>
              <a:srgbClr val="1CABE2">
                <a:alpha val="100000"/>
              </a:srgbClr>
            </a:solidFill>
          </p:spPr>
          <p:txBody>
            <a:bodyPr/>
            <a:lstStyle/>
            <a:p/>
          </p:txBody>
        </p:sp>
        <p:sp>
          <p:nvSpPr>
            <p:cNvPr id="54" name="rc54"/>
            <p:cNvSpPr/>
            <p:nvPr/>
          </p:nvSpPr>
          <p:spPr>
            <a:xfrm>
              <a:off x="5470781" y="3401811"/>
              <a:ext cx="248247" cy="604873"/>
            </a:xfrm>
            <a:prstGeom prst="rect">
              <a:avLst/>
            </a:prstGeom>
            <a:solidFill>
              <a:srgbClr val="80BD41">
                <a:alpha val="100000"/>
              </a:srgbClr>
            </a:solidFill>
          </p:spPr>
          <p:txBody>
            <a:bodyPr/>
            <a:lstStyle/>
            <a:p/>
          </p:txBody>
        </p:sp>
        <p:sp>
          <p:nvSpPr>
            <p:cNvPr id="55" name="rc55"/>
            <p:cNvSpPr/>
            <p:nvPr/>
          </p:nvSpPr>
          <p:spPr>
            <a:xfrm>
              <a:off x="5470781" y="2746509"/>
              <a:ext cx="248247" cy="655302"/>
            </a:xfrm>
            <a:prstGeom prst="rect">
              <a:avLst/>
            </a:prstGeom>
            <a:solidFill>
              <a:srgbClr val="1CABE2">
                <a:alpha val="100000"/>
              </a:srgbClr>
            </a:solidFill>
          </p:spPr>
          <p:txBody>
            <a:bodyPr/>
            <a:lstStyle/>
            <a:p/>
          </p:txBody>
        </p:sp>
        <p:sp>
          <p:nvSpPr>
            <p:cNvPr id="56" name="rc56"/>
            <p:cNvSpPr/>
            <p:nvPr/>
          </p:nvSpPr>
          <p:spPr>
            <a:xfrm>
              <a:off x="5746612" y="3404155"/>
              <a:ext cx="248247" cy="602529"/>
            </a:xfrm>
            <a:prstGeom prst="rect">
              <a:avLst/>
            </a:prstGeom>
            <a:solidFill>
              <a:srgbClr val="80BD41">
                <a:alpha val="100000"/>
              </a:srgbClr>
            </a:solidFill>
          </p:spPr>
          <p:txBody>
            <a:bodyPr/>
            <a:lstStyle/>
            <a:p/>
          </p:txBody>
        </p:sp>
        <p:sp>
          <p:nvSpPr>
            <p:cNvPr id="57" name="rc57"/>
            <p:cNvSpPr/>
            <p:nvPr/>
          </p:nvSpPr>
          <p:spPr>
            <a:xfrm>
              <a:off x="5746612" y="2724720"/>
              <a:ext cx="248247" cy="679434"/>
            </a:xfrm>
            <a:prstGeom prst="rect">
              <a:avLst/>
            </a:prstGeom>
            <a:solidFill>
              <a:srgbClr val="1CABE2">
                <a:alpha val="100000"/>
              </a:srgbClr>
            </a:solidFill>
          </p:spPr>
          <p:txBody>
            <a:bodyPr/>
            <a:lstStyle/>
            <a:p/>
          </p:txBody>
        </p:sp>
        <p:sp>
          <p:nvSpPr>
            <p:cNvPr id="58" name="rc58"/>
            <p:cNvSpPr/>
            <p:nvPr/>
          </p:nvSpPr>
          <p:spPr>
            <a:xfrm>
              <a:off x="6022443" y="3370827"/>
              <a:ext cx="248247" cy="635858"/>
            </a:xfrm>
            <a:prstGeom prst="rect">
              <a:avLst/>
            </a:prstGeom>
            <a:solidFill>
              <a:srgbClr val="80BD41">
                <a:alpha val="100000"/>
              </a:srgbClr>
            </a:solidFill>
          </p:spPr>
          <p:txBody>
            <a:bodyPr/>
            <a:lstStyle/>
            <a:p/>
          </p:txBody>
        </p:sp>
        <p:sp>
          <p:nvSpPr>
            <p:cNvPr id="59" name="rc59"/>
            <p:cNvSpPr/>
            <p:nvPr/>
          </p:nvSpPr>
          <p:spPr>
            <a:xfrm>
              <a:off x="6022443" y="2709033"/>
              <a:ext cx="248247" cy="661793"/>
            </a:xfrm>
            <a:prstGeom prst="rect">
              <a:avLst/>
            </a:prstGeom>
            <a:solidFill>
              <a:srgbClr val="1CABE2">
                <a:alpha val="100000"/>
              </a:srgbClr>
            </a:solidFill>
          </p:spPr>
          <p:txBody>
            <a:bodyPr/>
            <a:lstStyle/>
            <a:p/>
          </p:txBody>
        </p:sp>
        <p:sp>
          <p:nvSpPr>
            <p:cNvPr id="60" name="rc60"/>
            <p:cNvSpPr/>
            <p:nvPr/>
          </p:nvSpPr>
          <p:spPr>
            <a:xfrm>
              <a:off x="6298273" y="3337678"/>
              <a:ext cx="248247" cy="669006"/>
            </a:xfrm>
            <a:prstGeom prst="rect">
              <a:avLst/>
            </a:prstGeom>
            <a:solidFill>
              <a:srgbClr val="80BD41">
                <a:alpha val="100000"/>
              </a:srgbClr>
            </a:solidFill>
          </p:spPr>
          <p:txBody>
            <a:bodyPr/>
            <a:lstStyle/>
            <a:p/>
          </p:txBody>
        </p:sp>
        <p:sp>
          <p:nvSpPr>
            <p:cNvPr id="61" name="rc61"/>
            <p:cNvSpPr/>
            <p:nvPr/>
          </p:nvSpPr>
          <p:spPr>
            <a:xfrm>
              <a:off x="6298273" y="2694908"/>
              <a:ext cx="248247" cy="642770"/>
            </a:xfrm>
            <a:prstGeom prst="rect">
              <a:avLst/>
            </a:prstGeom>
            <a:solidFill>
              <a:srgbClr val="1CABE2">
                <a:alpha val="100000"/>
              </a:srgbClr>
            </a:solidFill>
          </p:spPr>
          <p:txBody>
            <a:bodyPr/>
            <a:lstStyle/>
            <a:p/>
          </p:txBody>
        </p:sp>
        <p:sp>
          <p:nvSpPr>
            <p:cNvPr id="62" name="rc62"/>
            <p:cNvSpPr/>
            <p:nvPr/>
          </p:nvSpPr>
          <p:spPr>
            <a:xfrm>
              <a:off x="6574104" y="3300262"/>
              <a:ext cx="248247" cy="706422"/>
            </a:xfrm>
            <a:prstGeom prst="rect">
              <a:avLst/>
            </a:prstGeom>
            <a:solidFill>
              <a:srgbClr val="80BD41">
                <a:alpha val="100000"/>
              </a:srgbClr>
            </a:solidFill>
          </p:spPr>
          <p:txBody>
            <a:bodyPr/>
            <a:lstStyle/>
            <a:p/>
          </p:txBody>
        </p:sp>
        <p:sp>
          <p:nvSpPr>
            <p:cNvPr id="63" name="rc63"/>
            <p:cNvSpPr/>
            <p:nvPr/>
          </p:nvSpPr>
          <p:spPr>
            <a:xfrm>
              <a:off x="6574104" y="2673811"/>
              <a:ext cx="248247" cy="626451"/>
            </a:xfrm>
            <a:prstGeom prst="rect">
              <a:avLst/>
            </a:prstGeom>
            <a:solidFill>
              <a:srgbClr val="1CABE2">
                <a:alpha val="100000"/>
              </a:srgbClr>
            </a:solidFill>
          </p:spPr>
          <p:txBody>
            <a:bodyPr/>
            <a:lstStyle/>
            <a:p/>
          </p:txBody>
        </p:sp>
        <p:sp>
          <p:nvSpPr>
            <p:cNvPr id="64" name="rc64"/>
            <p:cNvSpPr/>
            <p:nvPr/>
          </p:nvSpPr>
          <p:spPr>
            <a:xfrm>
              <a:off x="6849934" y="3276641"/>
              <a:ext cx="248247" cy="730043"/>
            </a:xfrm>
            <a:prstGeom prst="rect">
              <a:avLst/>
            </a:prstGeom>
            <a:solidFill>
              <a:srgbClr val="80BD41">
                <a:alpha val="100000"/>
              </a:srgbClr>
            </a:solidFill>
          </p:spPr>
          <p:txBody>
            <a:bodyPr/>
            <a:lstStyle/>
            <a:p/>
          </p:txBody>
        </p:sp>
        <p:sp>
          <p:nvSpPr>
            <p:cNvPr id="65" name="rc65"/>
            <p:cNvSpPr/>
            <p:nvPr/>
          </p:nvSpPr>
          <p:spPr>
            <a:xfrm>
              <a:off x="6849934" y="2654757"/>
              <a:ext cx="248247" cy="621883"/>
            </a:xfrm>
            <a:prstGeom prst="rect">
              <a:avLst/>
            </a:prstGeom>
            <a:solidFill>
              <a:srgbClr val="1CABE2">
                <a:alpha val="100000"/>
              </a:srgbClr>
            </a:solidFill>
          </p:spPr>
          <p:txBody>
            <a:bodyPr/>
            <a:lstStyle/>
            <a:p/>
          </p:txBody>
        </p:sp>
        <p:sp>
          <p:nvSpPr>
            <p:cNvPr id="66" name="rc66"/>
            <p:cNvSpPr/>
            <p:nvPr/>
          </p:nvSpPr>
          <p:spPr>
            <a:xfrm>
              <a:off x="7125765" y="3241449"/>
              <a:ext cx="248247" cy="765235"/>
            </a:xfrm>
            <a:prstGeom prst="rect">
              <a:avLst/>
            </a:prstGeom>
            <a:solidFill>
              <a:srgbClr val="80BD41">
                <a:alpha val="100000"/>
              </a:srgbClr>
            </a:solidFill>
          </p:spPr>
          <p:txBody>
            <a:bodyPr/>
            <a:lstStyle/>
            <a:p/>
          </p:txBody>
        </p:sp>
        <p:sp>
          <p:nvSpPr>
            <p:cNvPr id="67" name="rc67"/>
            <p:cNvSpPr/>
            <p:nvPr/>
          </p:nvSpPr>
          <p:spPr>
            <a:xfrm>
              <a:off x="7125765" y="2640182"/>
              <a:ext cx="248247" cy="601267"/>
            </a:xfrm>
            <a:prstGeom prst="rect">
              <a:avLst/>
            </a:prstGeom>
            <a:solidFill>
              <a:srgbClr val="1CABE2">
                <a:alpha val="100000"/>
              </a:srgbClr>
            </a:solidFill>
          </p:spPr>
          <p:txBody>
            <a:bodyPr/>
            <a:lstStyle/>
            <a:p/>
          </p:txBody>
        </p:sp>
        <p:sp>
          <p:nvSpPr>
            <p:cNvPr id="68" name="rc68"/>
            <p:cNvSpPr/>
            <p:nvPr/>
          </p:nvSpPr>
          <p:spPr>
            <a:xfrm>
              <a:off x="7401596" y="3207489"/>
              <a:ext cx="248247" cy="799195"/>
            </a:xfrm>
            <a:prstGeom prst="rect">
              <a:avLst/>
            </a:prstGeom>
            <a:solidFill>
              <a:srgbClr val="80BD41">
                <a:alpha val="100000"/>
              </a:srgbClr>
            </a:solidFill>
          </p:spPr>
          <p:txBody>
            <a:bodyPr/>
            <a:lstStyle/>
            <a:p/>
          </p:txBody>
        </p:sp>
        <p:sp>
          <p:nvSpPr>
            <p:cNvPr id="69" name="rc69"/>
            <p:cNvSpPr/>
            <p:nvPr/>
          </p:nvSpPr>
          <p:spPr>
            <a:xfrm>
              <a:off x="7401596" y="2628761"/>
              <a:ext cx="248247" cy="578727"/>
            </a:xfrm>
            <a:prstGeom prst="rect">
              <a:avLst/>
            </a:prstGeom>
            <a:solidFill>
              <a:srgbClr val="1CABE2">
                <a:alpha val="100000"/>
              </a:srgbClr>
            </a:solidFill>
          </p:spPr>
          <p:txBody>
            <a:bodyPr/>
            <a:lstStyle/>
            <a:p/>
          </p:txBody>
        </p:sp>
        <p:sp>
          <p:nvSpPr>
            <p:cNvPr id="70" name="rc70"/>
            <p:cNvSpPr/>
            <p:nvPr/>
          </p:nvSpPr>
          <p:spPr>
            <a:xfrm>
              <a:off x="7677426" y="3171726"/>
              <a:ext cx="248247" cy="834958"/>
            </a:xfrm>
            <a:prstGeom prst="rect">
              <a:avLst/>
            </a:prstGeom>
            <a:solidFill>
              <a:srgbClr val="80BD41">
                <a:alpha val="100000"/>
              </a:srgbClr>
            </a:solidFill>
          </p:spPr>
          <p:txBody>
            <a:bodyPr/>
            <a:lstStyle/>
            <a:p/>
          </p:txBody>
        </p:sp>
        <p:sp>
          <p:nvSpPr>
            <p:cNvPr id="71" name="rc71"/>
            <p:cNvSpPr/>
            <p:nvPr/>
          </p:nvSpPr>
          <p:spPr>
            <a:xfrm>
              <a:off x="7677426" y="2615087"/>
              <a:ext cx="248247" cy="556638"/>
            </a:xfrm>
            <a:prstGeom prst="rect">
              <a:avLst/>
            </a:prstGeom>
            <a:solidFill>
              <a:srgbClr val="1CABE2">
                <a:alpha val="100000"/>
              </a:srgbClr>
            </a:solidFill>
          </p:spPr>
          <p:txBody>
            <a:bodyPr/>
            <a:lstStyle/>
            <a:p/>
          </p:txBody>
        </p:sp>
        <p:sp>
          <p:nvSpPr>
            <p:cNvPr id="72" name="rc72"/>
            <p:cNvSpPr/>
            <p:nvPr/>
          </p:nvSpPr>
          <p:spPr>
            <a:xfrm>
              <a:off x="7953257" y="3122169"/>
              <a:ext cx="248247" cy="884515"/>
            </a:xfrm>
            <a:prstGeom prst="rect">
              <a:avLst/>
            </a:prstGeom>
            <a:solidFill>
              <a:srgbClr val="80BD41">
                <a:alpha val="100000"/>
              </a:srgbClr>
            </a:solidFill>
          </p:spPr>
          <p:txBody>
            <a:bodyPr/>
            <a:lstStyle/>
            <a:p/>
          </p:txBody>
        </p:sp>
        <p:sp>
          <p:nvSpPr>
            <p:cNvPr id="73" name="rc73"/>
            <p:cNvSpPr/>
            <p:nvPr/>
          </p:nvSpPr>
          <p:spPr>
            <a:xfrm>
              <a:off x="7953257" y="2602676"/>
              <a:ext cx="248247" cy="519493"/>
            </a:xfrm>
            <a:prstGeom prst="rect">
              <a:avLst/>
            </a:prstGeom>
            <a:solidFill>
              <a:srgbClr val="1CABE2">
                <a:alpha val="100000"/>
              </a:srgbClr>
            </a:solidFill>
          </p:spPr>
          <p:txBody>
            <a:bodyPr/>
            <a:lstStyle/>
            <a:p/>
          </p:txBody>
        </p:sp>
        <p:sp>
          <p:nvSpPr>
            <p:cNvPr id="74" name="pl74"/>
            <p:cNvSpPr/>
            <p:nvPr/>
          </p:nvSpPr>
          <p:spPr>
            <a:xfrm>
              <a:off x="1457446" y="2209561"/>
              <a:ext cx="6619934" cy="505441"/>
            </a:xfrm>
            <a:custGeom>
              <a:avLst/>
              <a:pathLst>
                <a:path w="6619934" h="505441">
                  <a:moveTo>
                    <a:pt x="0" y="505441"/>
                  </a:moveTo>
                  <a:lnTo>
                    <a:pt x="275830" y="393120"/>
                  </a:lnTo>
                  <a:lnTo>
                    <a:pt x="551661" y="308880"/>
                  </a:lnTo>
                  <a:lnTo>
                    <a:pt x="827491" y="196560"/>
                  </a:lnTo>
                  <a:lnTo>
                    <a:pt x="1103322" y="112320"/>
                  </a:lnTo>
                  <a:lnTo>
                    <a:pt x="1379153" y="140400"/>
                  </a:lnTo>
                  <a:lnTo>
                    <a:pt x="1654983" y="196560"/>
                  </a:lnTo>
                  <a:lnTo>
                    <a:pt x="1930814" y="28080"/>
                  </a:lnTo>
                  <a:lnTo>
                    <a:pt x="2206644" y="112320"/>
                  </a:lnTo>
                  <a:lnTo>
                    <a:pt x="2482475" y="196560"/>
                  </a:lnTo>
                  <a:lnTo>
                    <a:pt x="2758306" y="0"/>
                  </a:lnTo>
                  <a:lnTo>
                    <a:pt x="3034136" y="28080"/>
                  </a:lnTo>
                  <a:lnTo>
                    <a:pt x="3309967" y="140400"/>
                  </a:lnTo>
                  <a:lnTo>
                    <a:pt x="3585797" y="224640"/>
                  </a:lnTo>
                  <a:lnTo>
                    <a:pt x="3861628" y="336960"/>
                  </a:lnTo>
                  <a:lnTo>
                    <a:pt x="4137459" y="449281"/>
                  </a:lnTo>
                  <a:lnTo>
                    <a:pt x="4413289" y="477361"/>
                  </a:lnTo>
                  <a:lnTo>
                    <a:pt x="4689120" y="421200"/>
                  </a:lnTo>
                  <a:lnTo>
                    <a:pt x="4964950" y="365040"/>
                  </a:lnTo>
                  <a:lnTo>
                    <a:pt x="5240781" y="308880"/>
                  </a:lnTo>
                  <a:lnTo>
                    <a:pt x="5516612" y="280800"/>
                  </a:lnTo>
                  <a:lnTo>
                    <a:pt x="5792442" y="224640"/>
                  </a:lnTo>
                  <a:lnTo>
                    <a:pt x="6068273" y="168480"/>
                  </a:lnTo>
                  <a:lnTo>
                    <a:pt x="6344103" y="112320"/>
                  </a:lnTo>
                  <a:lnTo>
                    <a:pt x="6619934" y="2808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48</a:t>
              </a:r>
            </a:p>
          </p:txBody>
        </p:sp>
        <p:sp>
          <p:nvSpPr>
            <p:cNvPr id="79" name="tx79"/>
            <p:cNvSpPr/>
            <p:nvPr/>
          </p:nvSpPr>
          <p:spPr>
            <a:xfrm>
              <a:off x="6637938"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0" name="tx80"/>
            <p:cNvSpPr/>
            <p:nvPr/>
          </p:nvSpPr>
          <p:spPr>
            <a:xfrm>
              <a:off x="6913768"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4" name="tx84"/>
            <p:cNvSpPr/>
            <p:nvPr/>
          </p:nvSpPr>
          <p:spPr>
            <a:xfrm>
              <a:off x="801709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1339893" y="2885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191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05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10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378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18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04531"/>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4928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47911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4667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198678"/>
              <a:ext cx="0" cy="1516323"/>
            </a:xfrm>
            <a:custGeom>
              <a:avLst/>
              <a:pathLst>
                <a:path w="0" h="1516323">
                  <a:moveTo>
                    <a:pt x="0" y="15163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460163"/>
            </a:xfrm>
            <a:custGeom>
              <a:avLst/>
              <a:pathLst>
                <a:path w="0" h="1460163">
                  <a:moveTo>
                    <a:pt x="0" y="14601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1319763"/>
            </a:xfrm>
            <a:custGeom>
              <a:avLst/>
              <a:pathLst>
                <a:path w="0" h="1319763">
                  <a:moveTo>
                    <a:pt x="0" y="13197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1235522"/>
            </a:xfrm>
            <a:custGeom>
              <a:avLst/>
              <a:pathLst>
                <a:path w="0" h="1235522">
                  <a:moveTo>
                    <a:pt x="0" y="123552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1123202"/>
            </a:xfrm>
            <a:custGeom>
              <a:avLst/>
              <a:pathLst>
                <a:path w="0" h="1123202">
                  <a:moveTo>
                    <a:pt x="0" y="11232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45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150.8</a:t>
              </a:r>
            </a:p>
          </p:txBody>
        </p:sp>
        <p:sp>
          <p:nvSpPr>
            <p:cNvPr id="106" name="tx106"/>
            <p:cNvSpPr/>
            <p:nvPr/>
          </p:nvSpPr>
          <p:spPr>
            <a:xfrm>
              <a:off x="1379069" y="325381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07" name="tx107"/>
            <p:cNvSpPr/>
            <p:nvPr/>
          </p:nvSpPr>
          <p:spPr>
            <a:xfrm>
              <a:off x="2719046" y="36614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206.4</a:t>
              </a:r>
            </a:p>
          </p:txBody>
        </p:sp>
        <p:sp>
          <p:nvSpPr>
            <p:cNvPr id="108" name="tx108"/>
            <p:cNvSpPr/>
            <p:nvPr/>
          </p:nvSpPr>
          <p:spPr>
            <a:xfrm>
              <a:off x="2719046" y="31355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143.5</a:t>
              </a:r>
            </a:p>
          </p:txBody>
        </p:sp>
        <p:sp>
          <p:nvSpPr>
            <p:cNvPr id="109" name="tx109"/>
            <p:cNvSpPr/>
            <p:nvPr/>
          </p:nvSpPr>
          <p:spPr>
            <a:xfrm>
              <a:off x="4098199" y="359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0" name="tx110"/>
            <p:cNvSpPr/>
            <p:nvPr/>
          </p:nvSpPr>
          <p:spPr>
            <a:xfrm>
              <a:off x="4098199" y="3016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139.5</a:t>
              </a:r>
            </a:p>
          </p:txBody>
        </p:sp>
        <p:sp>
          <p:nvSpPr>
            <p:cNvPr id="111" name="tx111"/>
            <p:cNvSpPr/>
            <p:nvPr/>
          </p:nvSpPr>
          <p:spPr>
            <a:xfrm>
              <a:off x="5477352" y="36691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201.3</a:t>
              </a:r>
            </a:p>
          </p:txBody>
        </p:sp>
        <p:sp>
          <p:nvSpPr>
            <p:cNvPr id="112" name="tx112"/>
            <p:cNvSpPr/>
            <p:nvPr/>
          </p:nvSpPr>
          <p:spPr>
            <a:xfrm>
              <a:off x="5477352" y="3039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13" name="tx113"/>
            <p:cNvSpPr/>
            <p:nvPr/>
          </p:nvSpPr>
          <p:spPr>
            <a:xfrm>
              <a:off x="6580674" y="3618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235.1</a:t>
              </a:r>
            </a:p>
          </p:txBody>
        </p:sp>
        <p:sp>
          <p:nvSpPr>
            <p:cNvPr id="114" name="tx114"/>
            <p:cNvSpPr/>
            <p:nvPr/>
          </p:nvSpPr>
          <p:spPr>
            <a:xfrm>
              <a:off x="6580674" y="2951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208.4</a:t>
              </a:r>
            </a:p>
          </p:txBody>
        </p:sp>
        <p:sp>
          <p:nvSpPr>
            <p:cNvPr id="115" name="tx115"/>
            <p:cNvSpPr/>
            <p:nvPr/>
          </p:nvSpPr>
          <p:spPr>
            <a:xfrm>
              <a:off x="6856505" y="3606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242.9</a:t>
              </a:r>
            </a:p>
          </p:txBody>
        </p:sp>
        <p:sp>
          <p:nvSpPr>
            <p:cNvPr id="116" name="tx116"/>
            <p:cNvSpPr/>
            <p:nvPr/>
          </p:nvSpPr>
          <p:spPr>
            <a:xfrm>
              <a:off x="6856505" y="29306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7" name="tx117"/>
            <p:cNvSpPr/>
            <p:nvPr/>
          </p:nvSpPr>
          <p:spPr>
            <a:xfrm>
              <a:off x="7132335" y="35890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254.6</a:t>
              </a:r>
            </a:p>
          </p:txBody>
        </p:sp>
        <p:sp>
          <p:nvSpPr>
            <p:cNvPr id="118" name="tx118"/>
            <p:cNvSpPr/>
            <p:nvPr/>
          </p:nvSpPr>
          <p:spPr>
            <a:xfrm>
              <a:off x="7132335" y="2905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200.1</a:t>
              </a:r>
            </a:p>
          </p:txBody>
        </p:sp>
        <p:sp>
          <p:nvSpPr>
            <p:cNvPr id="119" name="tx119"/>
            <p:cNvSpPr/>
            <p:nvPr/>
          </p:nvSpPr>
          <p:spPr>
            <a:xfrm>
              <a:off x="7408166" y="35720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265.9</a:t>
              </a:r>
            </a:p>
          </p:txBody>
        </p:sp>
        <p:sp>
          <p:nvSpPr>
            <p:cNvPr id="120" name="tx120"/>
            <p:cNvSpPr/>
            <p:nvPr/>
          </p:nvSpPr>
          <p:spPr>
            <a:xfrm>
              <a:off x="7408166" y="2883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192.6</a:t>
              </a:r>
            </a:p>
          </p:txBody>
        </p:sp>
        <p:sp>
          <p:nvSpPr>
            <p:cNvPr id="121" name="tx121"/>
            <p:cNvSpPr/>
            <p:nvPr/>
          </p:nvSpPr>
          <p:spPr>
            <a:xfrm>
              <a:off x="7683997" y="35541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277.8</a:t>
              </a:r>
            </a:p>
          </p:txBody>
        </p:sp>
        <p:sp>
          <p:nvSpPr>
            <p:cNvPr id="122" name="tx122"/>
            <p:cNvSpPr/>
            <p:nvPr/>
          </p:nvSpPr>
          <p:spPr>
            <a:xfrm>
              <a:off x="7683997" y="28583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185.2</a:t>
              </a:r>
            </a:p>
          </p:txBody>
        </p:sp>
        <p:sp>
          <p:nvSpPr>
            <p:cNvPr id="123" name="tx123"/>
            <p:cNvSpPr/>
            <p:nvPr/>
          </p:nvSpPr>
          <p:spPr>
            <a:xfrm>
              <a:off x="7959827" y="35293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294.3</a:t>
              </a:r>
            </a:p>
          </p:txBody>
        </p:sp>
        <p:sp>
          <p:nvSpPr>
            <p:cNvPr id="124" name="tx124"/>
            <p:cNvSpPr/>
            <p:nvPr/>
          </p:nvSpPr>
          <p:spPr>
            <a:xfrm>
              <a:off x="7959827" y="28273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172.9</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032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519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060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120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3945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206557"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49849" y="4909475"/>
              <a:ext cx="201456" cy="201456"/>
            </a:xfrm>
            <a:prstGeom prst="rect">
              <a:avLst/>
            </a:prstGeom>
            <a:solidFill>
              <a:srgbClr val="1CABE2">
                <a:alpha val="100000"/>
              </a:srgbClr>
            </a:solidFill>
          </p:spPr>
          <p:txBody>
            <a:bodyPr/>
            <a:lstStyle/>
            <a:p/>
          </p:txBody>
        </p:sp>
        <p:sp>
          <p:nvSpPr>
            <p:cNvPr id="150" name="rc150"/>
            <p:cNvSpPr/>
            <p:nvPr/>
          </p:nvSpPr>
          <p:spPr>
            <a:xfrm>
              <a:off x="5770421" y="4909475"/>
              <a:ext cx="201456" cy="201456"/>
            </a:xfrm>
            <a:prstGeom prst="rect">
              <a:avLst/>
            </a:prstGeom>
            <a:solidFill>
              <a:srgbClr val="80BD41">
                <a:alpha val="100000"/>
              </a:srgbClr>
            </a:solidFill>
          </p:spPr>
          <p:txBody>
            <a:bodyPr/>
            <a:lstStyle/>
            <a:p/>
          </p:txBody>
        </p:sp>
        <p:sp>
          <p:nvSpPr>
            <p:cNvPr id="151" name="tx151"/>
            <p:cNvSpPr/>
            <p:nvPr/>
          </p:nvSpPr>
          <p:spPr>
            <a:xfrm>
              <a:off x="4829894"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50466"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2000-2024</a:t>
              </a:r>
            </a:p>
          </p:txBody>
        </p:sp>
        <p:sp>
          <p:nvSpPr>
            <p:cNvPr id="155" name="pl155"/>
            <p:cNvSpPr/>
            <p:nvPr/>
          </p:nvSpPr>
          <p:spPr>
            <a:xfrm>
              <a:off x="20333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3291144" cy="162162"/>
            </a:xfrm>
            <a:prstGeom prst="rect">
              <a:avLst/>
            </a:prstGeom>
            <a:solidFill>
              <a:srgbClr val="80BD41">
                <a:alpha val="100000"/>
              </a:srgbClr>
            </a:solidFill>
          </p:spPr>
          <p:txBody>
            <a:bodyPr/>
            <a:lstStyle/>
            <a:p/>
          </p:txBody>
        </p:sp>
        <p:sp>
          <p:nvSpPr>
            <p:cNvPr id="170" name="rc170"/>
            <p:cNvSpPr/>
            <p:nvPr/>
          </p:nvSpPr>
          <p:spPr>
            <a:xfrm>
              <a:off x="4624467" y="5774644"/>
              <a:ext cx="2918570" cy="162162"/>
            </a:xfrm>
            <a:prstGeom prst="rect">
              <a:avLst/>
            </a:prstGeom>
            <a:solidFill>
              <a:srgbClr val="1CABE2">
                <a:alpha val="100000"/>
              </a:srgbClr>
            </a:solidFill>
          </p:spPr>
          <p:txBody>
            <a:bodyPr/>
            <a:lstStyle/>
            <a:p/>
          </p:txBody>
        </p:sp>
        <p:sp>
          <p:nvSpPr>
            <p:cNvPr id="171" name="rc171"/>
            <p:cNvSpPr/>
            <p:nvPr/>
          </p:nvSpPr>
          <p:spPr>
            <a:xfrm>
              <a:off x="1333322" y="5571941"/>
              <a:ext cx="3889980" cy="162162"/>
            </a:xfrm>
            <a:prstGeom prst="rect">
              <a:avLst/>
            </a:prstGeom>
            <a:solidFill>
              <a:srgbClr val="80BD41">
                <a:alpha val="100000"/>
              </a:srgbClr>
            </a:solidFill>
          </p:spPr>
          <p:txBody>
            <a:bodyPr/>
            <a:lstStyle/>
            <a:p/>
          </p:txBody>
        </p:sp>
        <p:sp>
          <p:nvSpPr>
            <p:cNvPr id="172" name="rc172"/>
            <p:cNvSpPr/>
            <p:nvPr/>
          </p:nvSpPr>
          <p:spPr>
            <a:xfrm>
              <a:off x="5223303" y="5571941"/>
              <a:ext cx="2593320" cy="162162"/>
            </a:xfrm>
            <a:prstGeom prst="rect">
              <a:avLst/>
            </a:prstGeom>
            <a:solidFill>
              <a:srgbClr val="1CABE2">
                <a:alpha val="100000"/>
              </a:srgbClr>
            </a:solidFill>
          </p:spPr>
          <p:txBody>
            <a:bodyPr/>
            <a:lstStyle/>
            <a:p/>
          </p:txBody>
        </p:sp>
        <p:sp>
          <p:nvSpPr>
            <p:cNvPr id="173" name="rc173"/>
            <p:cNvSpPr/>
            <p:nvPr/>
          </p:nvSpPr>
          <p:spPr>
            <a:xfrm>
              <a:off x="1333322" y="5369238"/>
              <a:ext cx="4120861" cy="162162"/>
            </a:xfrm>
            <a:prstGeom prst="rect">
              <a:avLst/>
            </a:prstGeom>
            <a:solidFill>
              <a:srgbClr val="80BD41">
                <a:alpha val="100000"/>
              </a:srgbClr>
            </a:solidFill>
          </p:spPr>
          <p:txBody>
            <a:bodyPr/>
            <a:lstStyle/>
            <a:p/>
          </p:txBody>
        </p:sp>
        <p:sp>
          <p:nvSpPr>
            <p:cNvPr id="174" name="rc174"/>
            <p:cNvSpPr/>
            <p:nvPr/>
          </p:nvSpPr>
          <p:spPr>
            <a:xfrm>
              <a:off x="5454184" y="5369238"/>
              <a:ext cx="2420264" cy="162162"/>
            </a:xfrm>
            <a:prstGeom prst="rect">
              <a:avLst/>
            </a:prstGeom>
            <a:solidFill>
              <a:srgbClr val="1CABE2">
                <a:alpha val="100000"/>
              </a:srgbClr>
            </a:solidFill>
          </p:spPr>
          <p:txBody>
            <a:bodyPr/>
            <a:lstStyle/>
            <a:p/>
          </p:txBody>
        </p:sp>
        <p:sp>
          <p:nvSpPr>
            <p:cNvPr id="175" name="tx175"/>
            <p:cNvSpPr/>
            <p:nvPr/>
          </p:nvSpPr>
          <p:spPr>
            <a:xfrm>
              <a:off x="770884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284325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235.1</a:t>
              </a:r>
            </a:p>
          </p:txBody>
        </p:sp>
        <p:sp>
          <p:nvSpPr>
            <p:cNvPr id="179" name="tx179"/>
            <p:cNvSpPr/>
            <p:nvPr/>
          </p:nvSpPr>
          <p:spPr>
            <a:xfrm>
              <a:off x="594811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208.4</a:t>
              </a:r>
            </a:p>
          </p:txBody>
        </p:sp>
        <p:sp>
          <p:nvSpPr>
            <p:cNvPr id="180" name="tx180"/>
            <p:cNvSpPr/>
            <p:nvPr/>
          </p:nvSpPr>
          <p:spPr>
            <a:xfrm>
              <a:off x="314267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277.8</a:t>
              </a:r>
            </a:p>
          </p:txBody>
        </p:sp>
        <p:sp>
          <p:nvSpPr>
            <p:cNvPr id="181" name="tx181"/>
            <p:cNvSpPr/>
            <p:nvPr/>
          </p:nvSpPr>
          <p:spPr>
            <a:xfrm>
              <a:off x="638432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185.2</a:t>
              </a:r>
            </a:p>
          </p:txBody>
        </p:sp>
        <p:sp>
          <p:nvSpPr>
            <p:cNvPr id="182" name="tx182"/>
            <p:cNvSpPr/>
            <p:nvPr/>
          </p:nvSpPr>
          <p:spPr>
            <a:xfrm>
              <a:off x="3258115"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294.3</a:t>
              </a:r>
            </a:p>
          </p:txBody>
        </p:sp>
        <p:sp>
          <p:nvSpPr>
            <p:cNvPr id="183" name="tx183"/>
            <p:cNvSpPr/>
            <p:nvPr/>
          </p:nvSpPr>
          <p:spPr>
            <a:xfrm>
              <a:off x="652867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172.9</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(63 %) était plus élevée qu'en 2019 (53 %).
Le nombre d'enfants vaccinés avec le DTP3 a augmenté de 25 % par rapport à 2019.
Le nombre de nourrissons survivants a augmenté d'environ 5 % par rapport à 2019.
En 2024, 100 000 enfants de plus ont été vaccinés par rapport à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50450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50013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4957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300231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99795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99358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422266" y="3624865"/>
              <a:ext cx="245185" cy="381819"/>
            </a:xfrm>
            <a:prstGeom prst="rect">
              <a:avLst/>
            </a:prstGeom>
            <a:solidFill>
              <a:srgbClr val="E2231A">
                <a:alpha val="100000"/>
              </a:srgbClr>
            </a:solidFill>
          </p:spPr>
          <p:txBody>
            <a:bodyPr/>
            <a:lstStyle/>
            <a:p/>
          </p:txBody>
        </p:sp>
        <p:sp>
          <p:nvSpPr>
            <p:cNvPr id="23" name="rc23"/>
            <p:cNvSpPr/>
            <p:nvPr/>
          </p:nvSpPr>
          <p:spPr>
            <a:xfrm>
              <a:off x="1694694" y="3636966"/>
              <a:ext cx="245185" cy="369719"/>
            </a:xfrm>
            <a:prstGeom prst="rect">
              <a:avLst/>
            </a:prstGeom>
            <a:solidFill>
              <a:srgbClr val="E2231A">
                <a:alpha val="100000"/>
              </a:srgbClr>
            </a:solidFill>
          </p:spPr>
          <p:txBody>
            <a:bodyPr/>
            <a:lstStyle/>
            <a:p/>
          </p:txBody>
        </p:sp>
        <p:sp>
          <p:nvSpPr>
            <p:cNvPr id="24" name="rc24"/>
            <p:cNvSpPr/>
            <p:nvPr/>
          </p:nvSpPr>
          <p:spPr>
            <a:xfrm>
              <a:off x="1967123" y="3650521"/>
              <a:ext cx="245185" cy="356164"/>
            </a:xfrm>
            <a:prstGeom prst="rect">
              <a:avLst/>
            </a:prstGeom>
            <a:solidFill>
              <a:srgbClr val="E2231A">
                <a:alpha val="100000"/>
              </a:srgbClr>
            </a:solidFill>
          </p:spPr>
          <p:txBody>
            <a:bodyPr/>
            <a:lstStyle/>
            <a:p/>
          </p:txBody>
        </p:sp>
        <p:sp>
          <p:nvSpPr>
            <p:cNvPr id="25" name="rc25"/>
            <p:cNvSpPr/>
            <p:nvPr/>
          </p:nvSpPr>
          <p:spPr>
            <a:xfrm>
              <a:off x="2239552" y="3657901"/>
              <a:ext cx="245185" cy="348784"/>
            </a:xfrm>
            <a:prstGeom prst="rect">
              <a:avLst/>
            </a:prstGeom>
            <a:solidFill>
              <a:srgbClr val="E2231A">
                <a:alpha val="100000"/>
              </a:srgbClr>
            </a:solidFill>
          </p:spPr>
          <p:txBody>
            <a:bodyPr/>
            <a:lstStyle/>
            <a:p/>
          </p:txBody>
        </p:sp>
        <p:sp>
          <p:nvSpPr>
            <p:cNvPr id="26" name="rc26"/>
            <p:cNvSpPr/>
            <p:nvPr/>
          </p:nvSpPr>
          <p:spPr>
            <a:xfrm>
              <a:off x="2511980" y="3664009"/>
              <a:ext cx="245185" cy="342675"/>
            </a:xfrm>
            <a:prstGeom prst="rect">
              <a:avLst/>
            </a:prstGeom>
            <a:solidFill>
              <a:srgbClr val="E2231A">
                <a:alpha val="100000"/>
              </a:srgbClr>
            </a:solidFill>
          </p:spPr>
          <p:txBody>
            <a:bodyPr/>
            <a:lstStyle/>
            <a:p/>
          </p:txBody>
        </p:sp>
        <p:sp>
          <p:nvSpPr>
            <p:cNvPr id="27" name="rc27"/>
            <p:cNvSpPr/>
            <p:nvPr/>
          </p:nvSpPr>
          <p:spPr>
            <a:xfrm>
              <a:off x="2784409" y="3662278"/>
              <a:ext cx="245185" cy="344407"/>
            </a:xfrm>
            <a:prstGeom prst="rect">
              <a:avLst/>
            </a:prstGeom>
            <a:solidFill>
              <a:srgbClr val="E2231A">
                <a:alpha val="100000"/>
              </a:srgbClr>
            </a:solidFill>
          </p:spPr>
          <p:txBody>
            <a:bodyPr/>
            <a:lstStyle/>
            <a:p/>
          </p:txBody>
        </p:sp>
        <p:sp>
          <p:nvSpPr>
            <p:cNvPr id="28" name="rc28"/>
            <p:cNvSpPr/>
            <p:nvPr/>
          </p:nvSpPr>
          <p:spPr>
            <a:xfrm>
              <a:off x="3056838" y="3655548"/>
              <a:ext cx="245185" cy="351136"/>
            </a:xfrm>
            <a:prstGeom prst="rect">
              <a:avLst/>
            </a:prstGeom>
            <a:solidFill>
              <a:srgbClr val="E2231A">
                <a:alpha val="100000"/>
              </a:srgbClr>
            </a:solidFill>
          </p:spPr>
          <p:txBody>
            <a:bodyPr/>
            <a:lstStyle/>
            <a:p/>
          </p:txBody>
        </p:sp>
        <p:sp>
          <p:nvSpPr>
            <p:cNvPr id="29" name="rc29"/>
            <p:cNvSpPr/>
            <p:nvPr/>
          </p:nvSpPr>
          <p:spPr>
            <a:xfrm>
              <a:off x="3329266" y="3691824"/>
              <a:ext cx="245185" cy="314860"/>
            </a:xfrm>
            <a:prstGeom prst="rect">
              <a:avLst/>
            </a:prstGeom>
            <a:solidFill>
              <a:srgbClr val="E2231A">
                <a:alpha val="100000"/>
              </a:srgbClr>
            </a:solidFill>
          </p:spPr>
          <p:txBody>
            <a:bodyPr/>
            <a:lstStyle/>
            <a:p/>
          </p:txBody>
        </p:sp>
        <p:sp>
          <p:nvSpPr>
            <p:cNvPr id="30" name="rc30"/>
            <p:cNvSpPr/>
            <p:nvPr/>
          </p:nvSpPr>
          <p:spPr>
            <a:xfrm>
              <a:off x="3601695" y="3669865"/>
              <a:ext cx="245185" cy="336820"/>
            </a:xfrm>
            <a:prstGeom prst="rect">
              <a:avLst/>
            </a:prstGeom>
            <a:solidFill>
              <a:srgbClr val="E2231A">
                <a:alpha val="100000"/>
              </a:srgbClr>
            </a:solidFill>
          </p:spPr>
          <p:txBody>
            <a:bodyPr/>
            <a:lstStyle/>
            <a:p/>
          </p:txBody>
        </p:sp>
        <p:sp>
          <p:nvSpPr>
            <p:cNvPr id="31" name="rc31"/>
            <p:cNvSpPr/>
            <p:nvPr/>
          </p:nvSpPr>
          <p:spPr>
            <a:xfrm>
              <a:off x="3874124" y="3647284"/>
              <a:ext cx="245185" cy="359400"/>
            </a:xfrm>
            <a:prstGeom prst="rect">
              <a:avLst/>
            </a:prstGeom>
            <a:solidFill>
              <a:srgbClr val="E2231A">
                <a:alpha val="100000"/>
              </a:srgbClr>
            </a:solidFill>
          </p:spPr>
          <p:txBody>
            <a:bodyPr/>
            <a:lstStyle/>
            <a:p/>
          </p:txBody>
        </p:sp>
        <p:sp>
          <p:nvSpPr>
            <p:cNvPr id="32" name="rc32"/>
            <p:cNvSpPr/>
            <p:nvPr/>
          </p:nvSpPr>
          <p:spPr>
            <a:xfrm>
              <a:off x="4146552" y="3679697"/>
              <a:ext cx="245185" cy="326987"/>
            </a:xfrm>
            <a:prstGeom prst="rect">
              <a:avLst/>
            </a:prstGeom>
            <a:solidFill>
              <a:srgbClr val="E2231A">
                <a:alpha val="100000"/>
              </a:srgbClr>
            </a:solidFill>
          </p:spPr>
          <p:txBody>
            <a:bodyPr/>
            <a:lstStyle/>
            <a:p/>
          </p:txBody>
        </p:sp>
        <p:sp>
          <p:nvSpPr>
            <p:cNvPr id="33" name="rc33"/>
            <p:cNvSpPr/>
            <p:nvPr/>
          </p:nvSpPr>
          <p:spPr>
            <a:xfrm>
              <a:off x="4418981" y="3706805"/>
              <a:ext cx="245185" cy="299879"/>
            </a:xfrm>
            <a:prstGeom prst="rect">
              <a:avLst/>
            </a:prstGeom>
            <a:solidFill>
              <a:srgbClr val="E2231A">
                <a:alpha val="100000"/>
              </a:srgbClr>
            </a:solidFill>
          </p:spPr>
          <p:txBody>
            <a:bodyPr/>
            <a:lstStyle/>
            <a:p/>
          </p:txBody>
        </p:sp>
        <p:sp>
          <p:nvSpPr>
            <p:cNvPr id="34" name="rc34"/>
            <p:cNvSpPr/>
            <p:nvPr/>
          </p:nvSpPr>
          <p:spPr>
            <a:xfrm>
              <a:off x="4691410" y="3670829"/>
              <a:ext cx="245185" cy="335855"/>
            </a:xfrm>
            <a:prstGeom prst="rect">
              <a:avLst/>
            </a:prstGeom>
            <a:solidFill>
              <a:srgbClr val="E2231A">
                <a:alpha val="100000"/>
              </a:srgbClr>
            </a:solidFill>
          </p:spPr>
          <p:txBody>
            <a:bodyPr/>
            <a:lstStyle/>
            <a:p/>
          </p:txBody>
        </p:sp>
        <p:sp>
          <p:nvSpPr>
            <p:cNvPr id="35" name="rc35"/>
            <p:cNvSpPr/>
            <p:nvPr/>
          </p:nvSpPr>
          <p:spPr>
            <a:xfrm>
              <a:off x="4963838" y="3640748"/>
              <a:ext cx="245185" cy="365936"/>
            </a:xfrm>
            <a:prstGeom prst="rect">
              <a:avLst/>
            </a:prstGeom>
            <a:solidFill>
              <a:srgbClr val="E2231A">
                <a:alpha val="100000"/>
              </a:srgbClr>
            </a:solidFill>
          </p:spPr>
          <p:txBody>
            <a:bodyPr/>
            <a:lstStyle/>
            <a:p/>
          </p:txBody>
        </p:sp>
        <p:sp>
          <p:nvSpPr>
            <p:cNvPr id="36" name="rc36"/>
            <p:cNvSpPr/>
            <p:nvPr/>
          </p:nvSpPr>
          <p:spPr>
            <a:xfrm>
              <a:off x="5236267" y="3601564"/>
              <a:ext cx="245185" cy="405121"/>
            </a:xfrm>
            <a:prstGeom prst="rect">
              <a:avLst/>
            </a:prstGeom>
            <a:solidFill>
              <a:srgbClr val="E2231A">
                <a:alpha val="100000"/>
              </a:srgbClr>
            </a:solidFill>
          </p:spPr>
          <p:txBody>
            <a:bodyPr/>
            <a:lstStyle/>
            <a:p/>
          </p:txBody>
        </p:sp>
        <p:sp>
          <p:nvSpPr>
            <p:cNvPr id="37" name="rc37"/>
            <p:cNvSpPr/>
            <p:nvPr/>
          </p:nvSpPr>
          <p:spPr>
            <a:xfrm>
              <a:off x="5508696" y="3560264"/>
              <a:ext cx="245185" cy="446420"/>
            </a:xfrm>
            <a:prstGeom prst="rect">
              <a:avLst/>
            </a:prstGeom>
            <a:solidFill>
              <a:srgbClr val="E2231A">
                <a:alpha val="100000"/>
              </a:srgbClr>
            </a:solidFill>
          </p:spPr>
          <p:txBody>
            <a:bodyPr/>
            <a:lstStyle/>
            <a:p/>
          </p:txBody>
        </p:sp>
        <p:sp>
          <p:nvSpPr>
            <p:cNvPr id="38" name="rc38"/>
            <p:cNvSpPr/>
            <p:nvPr/>
          </p:nvSpPr>
          <p:spPr>
            <a:xfrm>
              <a:off x="5781125" y="3561122"/>
              <a:ext cx="245185" cy="445562"/>
            </a:xfrm>
            <a:prstGeom prst="rect">
              <a:avLst/>
            </a:prstGeom>
            <a:solidFill>
              <a:srgbClr val="E2231A">
                <a:alpha val="100000"/>
              </a:srgbClr>
            </a:solidFill>
          </p:spPr>
          <p:txBody>
            <a:bodyPr/>
            <a:lstStyle/>
            <a:p/>
          </p:txBody>
        </p:sp>
        <p:sp>
          <p:nvSpPr>
            <p:cNvPr id="39" name="rc39"/>
            <p:cNvSpPr/>
            <p:nvPr/>
          </p:nvSpPr>
          <p:spPr>
            <a:xfrm>
              <a:off x="6053553" y="3555660"/>
              <a:ext cx="245185" cy="451024"/>
            </a:xfrm>
            <a:prstGeom prst="rect">
              <a:avLst/>
            </a:prstGeom>
            <a:solidFill>
              <a:srgbClr val="E2231A">
                <a:alpha val="100000"/>
              </a:srgbClr>
            </a:solidFill>
          </p:spPr>
          <p:txBody>
            <a:bodyPr/>
            <a:lstStyle/>
            <a:p/>
          </p:txBody>
        </p:sp>
        <p:sp>
          <p:nvSpPr>
            <p:cNvPr id="40" name="rc40"/>
            <p:cNvSpPr/>
            <p:nvPr/>
          </p:nvSpPr>
          <p:spPr>
            <a:xfrm>
              <a:off x="6325982" y="3559523"/>
              <a:ext cx="245185" cy="447161"/>
            </a:xfrm>
            <a:prstGeom prst="rect">
              <a:avLst/>
            </a:prstGeom>
            <a:solidFill>
              <a:srgbClr val="E2231A">
                <a:alpha val="100000"/>
              </a:srgbClr>
            </a:solidFill>
          </p:spPr>
          <p:txBody>
            <a:bodyPr/>
            <a:lstStyle/>
            <a:p/>
          </p:txBody>
        </p:sp>
        <p:sp>
          <p:nvSpPr>
            <p:cNvPr id="41" name="rc41"/>
            <p:cNvSpPr/>
            <p:nvPr/>
          </p:nvSpPr>
          <p:spPr>
            <a:xfrm>
              <a:off x="6598411" y="3561240"/>
              <a:ext cx="245185" cy="445444"/>
            </a:xfrm>
            <a:prstGeom prst="rect">
              <a:avLst/>
            </a:prstGeom>
            <a:solidFill>
              <a:srgbClr val="E2231A">
                <a:alpha val="100000"/>
              </a:srgbClr>
            </a:solidFill>
          </p:spPr>
          <p:txBody>
            <a:bodyPr/>
            <a:lstStyle/>
            <a:p/>
          </p:txBody>
        </p:sp>
        <p:sp>
          <p:nvSpPr>
            <p:cNvPr id="42" name="rc42"/>
            <p:cNvSpPr/>
            <p:nvPr/>
          </p:nvSpPr>
          <p:spPr>
            <a:xfrm>
              <a:off x="6870839" y="3554875"/>
              <a:ext cx="245185" cy="451810"/>
            </a:xfrm>
            <a:prstGeom prst="rect">
              <a:avLst/>
            </a:prstGeom>
            <a:solidFill>
              <a:srgbClr val="E2231A">
                <a:alpha val="100000"/>
              </a:srgbClr>
            </a:solidFill>
          </p:spPr>
          <p:txBody>
            <a:bodyPr/>
            <a:lstStyle/>
            <a:p/>
          </p:txBody>
        </p:sp>
        <p:sp>
          <p:nvSpPr>
            <p:cNvPr id="43" name="rc43"/>
            <p:cNvSpPr/>
            <p:nvPr/>
          </p:nvSpPr>
          <p:spPr>
            <a:xfrm>
              <a:off x="7143268" y="3559135"/>
              <a:ext cx="245185" cy="447549"/>
            </a:xfrm>
            <a:prstGeom prst="rect">
              <a:avLst/>
            </a:prstGeom>
            <a:solidFill>
              <a:srgbClr val="E2231A">
                <a:alpha val="100000"/>
              </a:srgbClr>
            </a:solidFill>
          </p:spPr>
          <p:txBody>
            <a:bodyPr/>
            <a:lstStyle/>
            <a:p/>
          </p:txBody>
        </p:sp>
        <p:sp>
          <p:nvSpPr>
            <p:cNvPr id="44" name="rc44"/>
            <p:cNvSpPr/>
            <p:nvPr/>
          </p:nvSpPr>
          <p:spPr>
            <a:xfrm>
              <a:off x="7415697" y="3555387"/>
              <a:ext cx="245185" cy="451297"/>
            </a:xfrm>
            <a:prstGeom prst="rect">
              <a:avLst/>
            </a:prstGeom>
            <a:solidFill>
              <a:srgbClr val="E2231A">
                <a:alpha val="100000"/>
              </a:srgbClr>
            </a:solidFill>
          </p:spPr>
          <p:txBody>
            <a:bodyPr/>
            <a:lstStyle/>
            <a:p/>
          </p:txBody>
        </p:sp>
        <p:sp>
          <p:nvSpPr>
            <p:cNvPr id="45" name="rc45"/>
            <p:cNvSpPr/>
            <p:nvPr/>
          </p:nvSpPr>
          <p:spPr>
            <a:xfrm>
              <a:off x="7688125" y="3560220"/>
              <a:ext cx="245185" cy="446464"/>
            </a:xfrm>
            <a:prstGeom prst="rect">
              <a:avLst/>
            </a:prstGeom>
            <a:solidFill>
              <a:srgbClr val="E2231A">
                <a:alpha val="100000"/>
              </a:srgbClr>
            </a:solidFill>
          </p:spPr>
          <p:txBody>
            <a:bodyPr/>
            <a:lstStyle/>
            <a:p/>
          </p:txBody>
        </p:sp>
        <p:sp>
          <p:nvSpPr>
            <p:cNvPr id="46" name="rc46"/>
            <p:cNvSpPr/>
            <p:nvPr/>
          </p:nvSpPr>
          <p:spPr>
            <a:xfrm>
              <a:off x="7960554" y="3631311"/>
              <a:ext cx="245185" cy="375373"/>
            </a:xfrm>
            <a:prstGeom prst="rect">
              <a:avLst/>
            </a:prstGeom>
            <a:solidFill>
              <a:srgbClr val="E2231A">
                <a:alpha val="100000"/>
              </a:srgbClr>
            </a:solidFill>
          </p:spPr>
          <p:txBody>
            <a:bodyPr/>
            <a:lstStyle/>
            <a:p/>
          </p:txBody>
        </p:sp>
        <p:sp>
          <p:nvSpPr>
            <p:cNvPr id="47" name="rc47"/>
            <p:cNvSpPr/>
            <p:nvPr/>
          </p:nvSpPr>
          <p:spPr>
            <a:xfrm>
              <a:off x="7415697" y="3164283"/>
              <a:ext cx="245185" cy="391104"/>
            </a:xfrm>
            <a:prstGeom prst="rect">
              <a:avLst/>
            </a:prstGeom>
            <a:solidFill>
              <a:srgbClr val="B3B3B3">
                <a:alpha val="100000"/>
              </a:srgbClr>
            </a:solidFill>
          </p:spPr>
          <p:txBody>
            <a:bodyPr/>
            <a:lstStyle/>
            <a:p/>
          </p:txBody>
        </p:sp>
        <p:sp>
          <p:nvSpPr>
            <p:cNvPr id="48" name="rc48"/>
            <p:cNvSpPr/>
            <p:nvPr/>
          </p:nvSpPr>
          <p:spPr>
            <a:xfrm>
              <a:off x="7688125" y="3355189"/>
              <a:ext cx="245185" cy="205031"/>
            </a:xfrm>
            <a:prstGeom prst="rect">
              <a:avLst/>
            </a:prstGeom>
            <a:solidFill>
              <a:srgbClr val="B3B3B3">
                <a:alpha val="100000"/>
              </a:srgbClr>
            </a:solidFill>
          </p:spPr>
          <p:txBody>
            <a:bodyPr/>
            <a:lstStyle/>
            <a:p/>
          </p:txBody>
        </p:sp>
        <p:sp>
          <p:nvSpPr>
            <p:cNvPr id="49" name="rc49"/>
            <p:cNvSpPr/>
            <p:nvPr/>
          </p:nvSpPr>
          <p:spPr>
            <a:xfrm>
              <a:off x="7960554" y="3517408"/>
              <a:ext cx="245185" cy="113903"/>
            </a:xfrm>
            <a:prstGeom prst="rect">
              <a:avLst/>
            </a:prstGeom>
            <a:solidFill>
              <a:srgbClr val="B3B3B3">
                <a:alpha val="100000"/>
              </a:srgbClr>
            </a:solidFill>
          </p:spPr>
          <p:txBody>
            <a:bodyPr/>
            <a:lstStyle/>
            <a:p/>
          </p:txBody>
        </p:sp>
        <p:sp>
          <p:nvSpPr>
            <p:cNvPr id="50" name="pl50"/>
            <p:cNvSpPr/>
            <p:nvPr/>
          </p:nvSpPr>
          <p:spPr>
            <a:xfrm>
              <a:off x="1544859" y="2265721"/>
              <a:ext cx="6538288" cy="561601"/>
            </a:xfrm>
            <a:custGeom>
              <a:avLst/>
              <a:pathLst>
                <a:path w="6538288" h="561601">
                  <a:moveTo>
                    <a:pt x="0" y="561601"/>
                  </a:moveTo>
                  <a:lnTo>
                    <a:pt x="272428" y="505441"/>
                  </a:lnTo>
                  <a:lnTo>
                    <a:pt x="544857" y="449281"/>
                  </a:lnTo>
                  <a:lnTo>
                    <a:pt x="817286" y="393120"/>
                  </a:lnTo>
                  <a:lnTo>
                    <a:pt x="1089714" y="336960"/>
                  </a:lnTo>
                  <a:lnTo>
                    <a:pt x="1362143" y="308880"/>
                  </a:lnTo>
                  <a:lnTo>
                    <a:pt x="1634572" y="308880"/>
                  </a:lnTo>
                  <a:lnTo>
                    <a:pt x="1907000" y="140400"/>
                  </a:lnTo>
                  <a:lnTo>
                    <a:pt x="2179429" y="196560"/>
                  </a:lnTo>
                  <a:lnTo>
                    <a:pt x="2451858" y="252720"/>
                  </a:lnTo>
                  <a:lnTo>
                    <a:pt x="2724286" y="112320"/>
                  </a:lnTo>
                  <a:lnTo>
                    <a:pt x="2996715" y="0"/>
                  </a:lnTo>
                  <a:lnTo>
                    <a:pt x="3269144" y="112320"/>
                  </a:lnTo>
                  <a:lnTo>
                    <a:pt x="3541572" y="196560"/>
                  </a:lnTo>
                  <a:lnTo>
                    <a:pt x="3814001" y="308880"/>
                  </a:lnTo>
                  <a:lnTo>
                    <a:pt x="4086430" y="421200"/>
                  </a:lnTo>
                  <a:lnTo>
                    <a:pt x="4358858" y="393120"/>
                  </a:lnTo>
                  <a:lnTo>
                    <a:pt x="4631287" y="393120"/>
                  </a:lnTo>
                  <a:lnTo>
                    <a:pt x="4903716" y="365040"/>
                  </a:lnTo>
                  <a:lnTo>
                    <a:pt x="5176144" y="336960"/>
                  </a:lnTo>
                  <a:lnTo>
                    <a:pt x="5448573" y="336960"/>
                  </a:lnTo>
                  <a:lnTo>
                    <a:pt x="5721002" y="308880"/>
                  </a:lnTo>
                  <a:lnTo>
                    <a:pt x="5993430" y="308880"/>
                  </a:lnTo>
                  <a:lnTo>
                    <a:pt x="6265859" y="280800"/>
                  </a:lnTo>
                  <a:lnTo>
                    <a:pt x="6538288" y="56160"/>
                  </a:lnTo>
                </a:path>
              </a:pathLst>
            </a:custGeom>
            <a:ln w="27101" cap="flat">
              <a:solidFill>
                <a:srgbClr val="0058AB">
                  <a:alpha val="100000"/>
                </a:srgbClr>
              </a:solidFill>
              <a:prstDash val="solid"/>
              <a:round/>
            </a:ln>
          </p:spPr>
          <p:txBody>
            <a:bodyPr/>
            <a:lstStyle/>
            <a:p/>
          </p:txBody>
        </p:sp>
        <p:sp>
          <p:nvSpPr>
            <p:cNvPr id="51" name="pl51"/>
            <p:cNvSpPr/>
            <p:nvPr/>
          </p:nvSpPr>
          <p:spPr>
            <a:xfrm>
              <a:off x="7538289" y="2743082"/>
              <a:ext cx="544857" cy="1179362"/>
            </a:xfrm>
            <a:custGeom>
              <a:avLst/>
              <a:pathLst>
                <a:path w="544857" h="1179362">
                  <a:moveTo>
                    <a:pt x="0" y="1179362"/>
                  </a:moveTo>
                  <a:lnTo>
                    <a:pt x="272428" y="533521"/>
                  </a:lnTo>
                  <a:lnTo>
                    <a:pt x="544857" y="0"/>
                  </a:lnTo>
                </a:path>
              </a:pathLst>
            </a:custGeom>
            <a:ln w="27101" cap="flat">
              <a:solidFill>
                <a:srgbClr val="333333">
                  <a:alpha val="100000"/>
                </a:srgbClr>
              </a:solidFill>
              <a:prstDash val="solid"/>
              <a:round/>
            </a:ln>
          </p:spPr>
          <p:txBody>
            <a:bodyPr/>
            <a:lstStyle/>
            <a:p/>
          </p:txBody>
        </p:sp>
        <p:sp>
          <p:nvSpPr>
            <p:cNvPr id="52" name="tx52"/>
            <p:cNvSpPr/>
            <p:nvPr/>
          </p:nvSpPr>
          <p:spPr>
            <a:xfrm>
              <a:off x="6650665"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3" name="tx53"/>
            <p:cNvSpPr/>
            <p:nvPr/>
          </p:nvSpPr>
          <p:spPr>
            <a:xfrm>
              <a:off x="6923094" y="24197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50</a:t>
              </a:r>
            </a:p>
          </p:txBody>
        </p:sp>
        <p:sp>
          <p:nvSpPr>
            <p:cNvPr id="54" name="tx54"/>
            <p:cNvSpPr/>
            <p:nvPr/>
          </p:nvSpPr>
          <p:spPr>
            <a:xfrm>
              <a:off x="7195523"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55" name="tx55"/>
            <p:cNvSpPr/>
            <p:nvPr/>
          </p:nvSpPr>
          <p:spPr>
            <a:xfrm>
              <a:off x="7467952" y="23916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51</a:t>
              </a:r>
            </a:p>
          </p:txBody>
        </p:sp>
        <p:sp>
          <p:nvSpPr>
            <p:cNvPr id="56" name="tx56"/>
            <p:cNvSpPr/>
            <p:nvPr/>
          </p:nvSpPr>
          <p:spPr>
            <a:xfrm>
              <a:off x="7740380"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57" name="tx57"/>
            <p:cNvSpPr/>
            <p:nvPr/>
          </p:nvSpPr>
          <p:spPr>
            <a:xfrm>
              <a:off x="8012809" y="21389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60</a:t>
              </a:r>
            </a:p>
          </p:txBody>
        </p:sp>
        <p:sp>
          <p:nvSpPr>
            <p:cNvPr id="58" name="tx58"/>
            <p:cNvSpPr/>
            <p:nvPr/>
          </p:nvSpPr>
          <p:spPr>
            <a:xfrm>
              <a:off x="7503121" y="3983841"/>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3</a:t>
              </a:r>
            </a:p>
          </p:txBody>
        </p:sp>
        <p:sp>
          <p:nvSpPr>
            <p:cNvPr id="59" name="tx59"/>
            <p:cNvSpPr/>
            <p:nvPr/>
          </p:nvSpPr>
          <p:spPr>
            <a:xfrm>
              <a:off x="7740380" y="3338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26</a:t>
              </a:r>
            </a:p>
          </p:txBody>
        </p:sp>
        <p:sp>
          <p:nvSpPr>
            <p:cNvPr id="60" name="tx60"/>
            <p:cNvSpPr/>
            <p:nvPr/>
          </p:nvSpPr>
          <p:spPr>
            <a:xfrm>
              <a:off x="8012809" y="280491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45</a:t>
              </a:r>
            </a:p>
          </p:txBody>
        </p:sp>
        <p:sp>
          <p:nvSpPr>
            <p:cNvPr id="61" name="tx61"/>
            <p:cNvSpPr/>
            <p:nvPr/>
          </p:nvSpPr>
          <p:spPr>
            <a:xfrm>
              <a:off x="1454424" y="37753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a:t>
              </a:r>
            </a:p>
          </p:txBody>
        </p:sp>
        <p:sp>
          <p:nvSpPr>
            <p:cNvPr id="62" name="tx62"/>
            <p:cNvSpPr/>
            <p:nvPr/>
          </p:nvSpPr>
          <p:spPr>
            <a:xfrm>
              <a:off x="2816567" y="3795364"/>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63" name="tx63"/>
            <p:cNvSpPr/>
            <p:nvPr/>
          </p:nvSpPr>
          <p:spPr>
            <a:xfrm>
              <a:off x="4178711" y="38026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64" name="tx64"/>
            <p:cNvSpPr/>
            <p:nvPr/>
          </p:nvSpPr>
          <p:spPr>
            <a:xfrm>
              <a:off x="5540854" y="374435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65" name="tx65"/>
            <p:cNvSpPr/>
            <p:nvPr/>
          </p:nvSpPr>
          <p:spPr>
            <a:xfrm>
              <a:off x="6630569" y="374484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66" name="tx66"/>
            <p:cNvSpPr/>
            <p:nvPr/>
          </p:nvSpPr>
          <p:spPr>
            <a:xfrm>
              <a:off x="6902998" y="37403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67" name="tx67"/>
            <p:cNvSpPr/>
            <p:nvPr/>
          </p:nvSpPr>
          <p:spPr>
            <a:xfrm>
              <a:off x="7175426" y="374241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68" name="tx68"/>
            <p:cNvSpPr/>
            <p:nvPr/>
          </p:nvSpPr>
          <p:spPr>
            <a:xfrm>
              <a:off x="7447855" y="37405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225</a:t>
              </a:r>
            </a:p>
          </p:txBody>
        </p:sp>
        <p:sp>
          <p:nvSpPr>
            <p:cNvPr id="69" name="tx69"/>
            <p:cNvSpPr/>
            <p:nvPr/>
          </p:nvSpPr>
          <p:spPr>
            <a:xfrm>
              <a:off x="7720284" y="37443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70" name="tx70"/>
            <p:cNvSpPr/>
            <p:nvPr/>
          </p:nvSpPr>
          <p:spPr>
            <a:xfrm>
              <a:off x="7992712" y="37785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71" name="tx71"/>
            <p:cNvSpPr/>
            <p:nvPr/>
          </p:nvSpPr>
          <p:spPr>
            <a:xfrm>
              <a:off x="7447855" y="33193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72" name="tx72"/>
            <p:cNvSpPr/>
            <p:nvPr/>
          </p:nvSpPr>
          <p:spPr>
            <a:xfrm>
              <a:off x="7720284" y="34172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3" name="tx73"/>
            <p:cNvSpPr/>
            <p:nvPr/>
          </p:nvSpPr>
          <p:spPr>
            <a:xfrm>
              <a:off x="8022857" y="35352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74" name="tx74"/>
            <p:cNvSpPr/>
            <p:nvPr/>
          </p:nvSpPr>
          <p:spPr>
            <a:xfrm>
              <a:off x="7456898"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419</a:t>
              </a:r>
            </a:p>
          </p:txBody>
        </p:sp>
        <p:sp>
          <p:nvSpPr>
            <p:cNvPr id="75" name="tx75"/>
            <p:cNvSpPr/>
            <p:nvPr/>
          </p:nvSpPr>
          <p:spPr>
            <a:xfrm>
              <a:off x="7729327" y="324890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324</a:t>
              </a:r>
            </a:p>
          </p:txBody>
        </p:sp>
        <p:sp>
          <p:nvSpPr>
            <p:cNvPr id="76" name="tx76"/>
            <p:cNvSpPr/>
            <p:nvPr/>
          </p:nvSpPr>
          <p:spPr>
            <a:xfrm>
              <a:off x="8001756" y="341236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244</a:t>
              </a:r>
            </a:p>
          </p:txBody>
        </p:sp>
        <p:sp>
          <p:nvSpPr>
            <p:cNvPr id="77" name="tx77"/>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8" name="tx78"/>
            <p:cNvSpPr/>
            <p:nvPr/>
          </p:nvSpPr>
          <p:spPr>
            <a:xfrm>
              <a:off x="694200" y="295020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79" name="tx79"/>
            <p:cNvSpPr/>
            <p:nvPr/>
          </p:nvSpPr>
          <p:spPr>
            <a:xfrm>
              <a:off x="577692" y="1945838"/>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80" name="tx80"/>
            <p:cNvSpPr/>
            <p:nvPr/>
          </p:nvSpPr>
          <p:spPr>
            <a:xfrm>
              <a:off x="577692" y="94147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81" name="tx8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3" name="tx8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4" name="tx8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5" name="tx8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6" name="tx86"/>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7" name="tx97"/>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8" name="pl98"/>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0" name="tx100"/>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1" name="tx101"/>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2" name="rc102"/>
            <p:cNvSpPr/>
            <p:nvPr/>
          </p:nvSpPr>
          <p:spPr>
            <a:xfrm>
              <a:off x="4744786" y="4909475"/>
              <a:ext cx="201456" cy="201456"/>
            </a:xfrm>
            <a:prstGeom prst="rect">
              <a:avLst/>
            </a:prstGeom>
            <a:solidFill>
              <a:srgbClr val="E2231A">
                <a:alpha val="100000"/>
              </a:srgbClr>
            </a:solidFill>
          </p:spPr>
          <p:txBody>
            <a:bodyPr/>
            <a:lstStyle/>
            <a:p/>
          </p:txBody>
        </p:sp>
        <p:sp>
          <p:nvSpPr>
            <p:cNvPr id="103" name="rc103"/>
            <p:cNvSpPr/>
            <p:nvPr/>
          </p:nvSpPr>
          <p:spPr>
            <a:xfrm>
              <a:off x="5708946" y="4909475"/>
              <a:ext cx="201456" cy="201456"/>
            </a:xfrm>
            <a:prstGeom prst="rect">
              <a:avLst/>
            </a:prstGeom>
            <a:solidFill>
              <a:srgbClr val="B3B3B3">
                <a:alpha val="100000"/>
              </a:srgbClr>
            </a:solidFill>
          </p:spPr>
          <p:txBody>
            <a:bodyPr/>
            <a:lstStyle/>
            <a:p/>
          </p:txBody>
        </p:sp>
        <p:sp>
          <p:nvSpPr>
            <p:cNvPr id="104" name="tx104"/>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5" name="tx105"/>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6" name="tx106"/>
            <p:cNvSpPr/>
            <p:nvPr/>
          </p:nvSpPr>
          <p:spPr>
            <a:xfrm>
              <a:off x="1083092"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7" name="tx107"/>
            <p:cNvSpPr/>
            <p:nvPr/>
          </p:nvSpPr>
          <p:spPr>
            <a:xfrm>
              <a:off x="1083092"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2000-2024</a:t>
              </a:r>
            </a:p>
          </p:txBody>
        </p:sp>
        <p:sp>
          <p:nvSpPr>
            <p:cNvPr id="108" name="pl108"/>
            <p:cNvSpPr/>
            <p:nvPr/>
          </p:nvSpPr>
          <p:spPr>
            <a:xfrm>
              <a:off x="24680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5595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6510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2" name="pl112"/>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3" name="pl113"/>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4" name="pl114"/>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35137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6053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6968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1422266" y="5774644"/>
              <a:ext cx="4638032" cy="162162"/>
            </a:xfrm>
            <a:prstGeom prst="rect">
              <a:avLst/>
            </a:prstGeom>
            <a:solidFill>
              <a:srgbClr val="E2231A">
                <a:alpha val="100000"/>
              </a:srgbClr>
            </a:solidFill>
          </p:spPr>
          <p:txBody>
            <a:bodyPr/>
            <a:lstStyle/>
            <a:p/>
          </p:txBody>
        </p:sp>
        <p:sp>
          <p:nvSpPr>
            <p:cNvPr id="119" name="rc119"/>
            <p:cNvSpPr/>
            <p:nvPr/>
          </p:nvSpPr>
          <p:spPr>
            <a:xfrm>
              <a:off x="1422266" y="5571941"/>
              <a:ext cx="4648657" cy="162162"/>
            </a:xfrm>
            <a:prstGeom prst="rect">
              <a:avLst/>
            </a:prstGeom>
            <a:solidFill>
              <a:srgbClr val="E2231A">
                <a:alpha val="100000"/>
              </a:srgbClr>
            </a:solidFill>
          </p:spPr>
          <p:txBody>
            <a:bodyPr/>
            <a:lstStyle/>
            <a:p/>
          </p:txBody>
        </p:sp>
        <p:sp>
          <p:nvSpPr>
            <p:cNvPr id="120" name="rc120"/>
            <p:cNvSpPr/>
            <p:nvPr/>
          </p:nvSpPr>
          <p:spPr>
            <a:xfrm>
              <a:off x="1422266" y="5369238"/>
              <a:ext cx="3908447" cy="162162"/>
            </a:xfrm>
            <a:prstGeom prst="rect">
              <a:avLst/>
            </a:prstGeom>
            <a:solidFill>
              <a:srgbClr val="E2231A">
                <a:alpha val="100000"/>
              </a:srgbClr>
            </a:solidFill>
          </p:spPr>
          <p:txBody>
            <a:bodyPr/>
            <a:lstStyle/>
            <a:p/>
          </p:txBody>
        </p:sp>
        <p:sp>
          <p:nvSpPr>
            <p:cNvPr id="121" name="rc121"/>
            <p:cNvSpPr/>
            <p:nvPr/>
          </p:nvSpPr>
          <p:spPr>
            <a:xfrm>
              <a:off x="6070924" y="5571941"/>
              <a:ext cx="2134816" cy="162162"/>
            </a:xfrm>
            <a:prstGeom prst="rect">
              <a:avLst/>
            </a:prstGeom>
            <a:solidFill>
              <a:srgbClr val="B3B3B3">
                <a:alpha val="100000"/>
              </a:srgbClr>
            </a:solidFill>
          </p:spPr>
          <p:txBody>
            <a:bodyPr/>
            <a:lstStyle/>
            <a:p/>
          </p:txBody>
        </p:sp>
        <p:sp>
          <p:nvSpPr>
            <p:cNvPr id="122" name="rc122"/>
            <p:cNvSpPr/>
            <p:nvPr/>
          </p:nvSpPr>
          <p:spPr>
            <a:xfrm>
              <a:off x="5330713" y="5369238"/>
              <a:ext cx="1185976" cy="162162"/>
            </a:xfrm>
            <a:prstGeom prst="rect">
              <a:avLst/>
            </a:prstGeom>
            <a:solidFill>
              <a:srgbClr val="B3B3B3">
                <a:alpha val="100000"/>
              </a:srgbClr>
            </a:solidFill>
          </p:spPr>
          <p:txBody>
            <a:bodyPr/>
            <a:lstStyle/>
            <a:p/>
          </p:txBody>
        </p:sp>
        <p:sp>
          <p:nvSpPr>
            <p:cNvPr id="123" name="tx123"/>
            <p:cNvSpPr/>
            <p:nvPr/>
          </p:nvSpPr>
          <p:spPr>
            <a:xfrm>
              <a:off x="835042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324.3</a:t>
              </a:r>
            </a:p>
          </p:txBody>
        </p:sp>
        <p:sp>
          <p:nvSpPr>
            <p:cNvPr id="124" name="tx124"/>
            <p:cNvSpPr/>
            <p:nvPr/>
          </p:nvSpPr>
          <p:spPr>
            <a:xfrm>
              <a:off x="6661371"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243.6</a:t>
              </a:r>
            </a:p>
          </p:txBody>
        </p:sp>
        <p:sp>
          <p:nvSpPr>
            <p:cNvPr id="125" name="tx125"/>
            <p:cNvSpPr/>
            <p:nvPr/>
          </p:nvSpPr>
          <p:spPr>
            <a:xfrm>
              <a:off x="359660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221.8</a:t>
              </a:r>
            </a:p>
          </p:txBody>
        </p:sp>
        <p:sp>
          <p:nvSpPr>
            <p:cNvPr id="126" name="tx126"/>
            <p:cNvSpPr/>
            <p:nvPr/>
          </p:nvSpPr>
          <p:spPr>
            <a:xfrm>
              <a:off x="3601913"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222.3</a:t>
              </a:r>
            </a:p>
          </p:txBody>
        </p:sp>
        <p:sp>
          <p:nvSpPr>
            <p:cNvPr id="127" name="tx127"/>
            <p:cNvSpPr/>
            <p:nvPr/>
          </p:nvSpPr>
          <p:spPr>
            <a:xfrm>
              <a:off x="323180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186.9</a:t>
              </a:r>
            </a:p>
          </p:txBody>
        </p:sp>
        <p:sp>
          <p:nvSpPr>
            <p:cNvPr id="128" name="tx128"/>
            <p:cNvSpPr/>
            <p:nvPr/>
          </p:nvSpPr>
          <p:spPr>
            <a:xfrm>
              <a:off x="699365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102.1</a:t>
              </a:r>
            </a:p>
          </p:txBody>
        </p:sp>
        <p:sp>
          <p:nvSpPr>
            <p:cNvPr id="129" name="tx129"/>
            <p:cNvSpPr/>
            <p:nvPr/>
          </p:nvSpPr>
          <p:spPr>
            <a:xfrm>
              <a:off x="581117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30" name="tx130"/>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335065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44217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6" name="tx136"/>
            <p:cNvSpPr/>
            <p:nvPr/>
          </p:nvSpPr>
          <p:spPr>
            <a:xfrm>
              <a:off x="7533700"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37" name="tx137"/>
            <p:cNvSpPr/>
            <p:nvPr/>
          </p:nvSpPr>
          <p:spPr>
            <a:xfrm>
              <a:off x="3377712"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8" name="tx138"/>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9" name="tx139"/>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augmenté pour atteindre 60 %. Ce chiffre est supérieur à celui de 2019, où la couverture était de 50 %.
187 000 enfants ont manqué leur première dose systématique de vaccin contre la rougeole.
Le MCV2 est généralement administré aux enfants âgés de 18 mois à 5 ans. La couverture par le MCV2 est passée à 45 %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51539"/>
              <a:ext cx="3397293" cy="553719"/>
            </a:xfrm>
            <a:custGeom>
              <a:avLst/>
              <a:pathLst>
                <a:path w="3397293" h="553719">
                  <a:moveTo>
                    <a:pt x="0" y="553719"/>
                  </a:moveTo>
                  <a:lnTo>
                    <a:pt x="141553" y="498347"/>
                  </a:lnTo>
                  <a:lnTo>
                    <a:pt x="283107" y="442975"/>
                  </a:lnTo>
                  <a:lnTo>
                    <a:pt x="424661" y="387603"/>
                  </a:lnTo>
                  <a:lnTo>
                    <a:pt x="566215" y="332231"/>
                  </a:lnTo>
                  <a:lnTo>
                    <a:pt x="707769" y="304545"/>
                  </a:lnTo>
                  <a:lnTo>
                    <a:pt x="849323" y="304545"/>
                  </a:lnTo>
                  <a:lnTo>
                    <a:pt x="990877" y="138429"/>
                  </a:lnTo>
                  <a:lnTo>
                    <a:pt x="1132431" y="193801"/>
                  </a:lnTo>
                  <a:lnTo>
                    <a:pt x="1273984" y="249173"/>
                  </a:lnTo>
                  <a:lnTo>
                    <a:pt x="1415538" y="110743"/>
                  </a:lnTo>
                  <a:lnTo>
                    <a:pt x="1557092" y="0"/>
                  </a:lnTo>
                  <a:lnTo>
                    <a:pt x="1698646" y="110743"/>
                  </a:lnTo>
                  <a:lnTo>
                    <a:pt x="1840200" y="193801"/>
                  </a:lnTo>
                  <a:lnTo>
                    <a:pt x="1981754" y="304545"/>
                  </a:lnTo>
                  <a:lnTo>
                    <a:pt x="2123308" y="415289"/>
                  </a:lnTo>
                  <a:lnTo>
                    <a:pt x="2264862" y="387603"/>
                  </a:lnTo>
                  <a:lnTo>
                    <a:pt x="2406416" y="387603"/>
                  </a:lnTo>
                  <a:lnTo>
                    <a:pt x="2547969" y="359917"/>
                  </a:lnTo>
                  <a:lnTo>
                    <a:pt x="2689523" y="332231"/>
                  </a:lnTo>
                  <a:lnTo>
                    <a:pt x="2831077" y="332231"/>
                  </a:lnTo>
                  <a:lnTo>
                    <a:pt x="2972631" y="304545"/>
                  </a:lnTo>
                  <a:lnTo>
                    <a:pt x="3114185" y="304545"/>
                  </a:lnTo>
                  <a:lnTo>
                    <a:pt x="3255739" y="276859"/>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51539"/>
              <a:ext cx="3397293" cy="553719"/>
            </a:xfrm>
            <a:custGeom>
              <a:avLst/>
              <a:pathLst>
                <a:path w="3397293" h="553719">
                  <a:moveTo>
                    <a:pt x="0" y="553719"/>
                  </a:moveTo>
                  <a:lnTo>
                    <a:pt x="141553" y="498347"/>
                  </a:lnTo>
                  <a:lnTo>
                    <a:pt x="283107" y="442975"/>
                  </a:lnTo>
                  <a:lnTo>
                    <a:pt x="424661" y="387603"/>
                  </a:lnTo>
                  <a:lnTo>
                    <a:pt x="566215" y="332231"/>
                  </a:lnTo>
                  <a:lnTo>
                    <a:pt x="707769" y="304545"/>
                  </a:lnTo>
                  <a:lnTo>
                    <a:pt x="849323" y="304545"/>
                  </a:lnTo>
                  <a:lnTo>
                    <a:pt x="990877" y="138429"/>
                  </a:lnTo>
                  <a:lnTo>
                    <a:pt x="1132431" y="193801"/>
                  </a:lnTo>
                  <a:lnTo>
                    <a:pt x="1273984" y="249173"/>
                  </a:lnTo>
                  <a:lnTo>
                    <a:pt x="1415538" y="110743"/>
                  </a:lnTo>
                  <a:lnTo>
                    <a:pt x="1557092" y="0"/>
                  </a:lnTo>
                  <a:lnTo>
                    <a:pt x="1698646" y="110743"/>
                  </a:lnTo>
                  <a:lnTo>
                    <a:pt x="1840200" y="193801"/>
                  </a:lnTo>
                  <a:lnTo>
                    <a:pt x="1981754" y="304545"/>
                  </a:lnTo>
                  <a:lnTo>
                    <a:pt x="2123308" y="415289"/>
                  </a:lnTo>
                  <a:lnTo>
                    <a:pt x="2264862" y="387603"/>
                  </a:lnTo>
                  <a:lnTo>
                    <a:pt x="2406416" y="387603"/>
                  </a:lnTo>
                  <a:lnTo>
                    <a:pt x="2547969" y="359917"/>
                  </a:lnTo>
                  <a:lnTo>
                    <a:pt x="2689523" y="332231"/>
                  </a:lnTo>
                  <a:lnTo>
                    <a:pt x="2831077" y="332231"/>
                  </a:lnTo>
                  <a:lnTo>
                    <a:pt x="2972631" y="304545"/>
                  </a:lnTo>
                  <a:lnTo>
                    <a:pt x="3114185" y="304545"/>
                  </a:lnTo>
                  <a:lnTo>
                    <a:pt x="3255739" y="276859"/>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661159"/>
            </a:xfrm>
            <a:custGeom>
              <a:avLst/>
              <a:pathLst>
                <a:path w="0" h="1661159">
                  <a:moveTo>
                    <a:pt x="0" y="0"/>
                  </a:moveTo>
                  <a:lnTo>
                    <a:pt x="0" y="166115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411985"/>
            </a:xfrm>
            <a:custGeom>
              <a:avLst/>
              <a:pathLst>
                <a:path w="0" h="1411985">
                  <a:moveTo>
                    <a:pt x="0" y="0"/>
                  </a:moveTo>
                  <a:lnTo>
                    <a:pt x="0" y="141198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218183"/>
            </a:xfrm>
            <a:custGeom>
              <a:avLst/>
              <a:pathLst>
                <a:path w="0" h="1218183">
                  <a:moveTo>
                    <a:pt x="0" y="0"/>
                  </a:moveTo>
                  <a:lnTo>
                    <a:pt x="0" y="121818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522729"/>
            </a:xfrm>
            <a:custGeom>
              <a:avLst/>
              <a:pathLst>
                <a:path w="0" h="1522729">
                  <a:moveTo>
                    <a:pt x="0" y="0"/>
                  </a:moveTo>
                  <a:lnTo>
                    <a:pt x="0" y="15227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439671"/>
            </a:xfrm>
            <a:custGeom>
              <a:avLst/>
              <a:pathLst>
                <a:path w="0" h="1439671">
                  <a:moveTo>
                    <a:pt x="0" y="0"/>
                  </a:moveTo>
                  <a:lnTo>
                    <a:pt x="0" y="143967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84299"/>
            </a:xfrm>
            <a:custGeom>
              <a:avLst/>
              <a:pathLst>
                <a:path w="0" h="1384299">
                  <a:moveTo>
                    <a:pt x="0" y="0"/>
                  </a:moveTo>
                  <a:lnTo>
                    <a:pt x="0" y="138429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162811"/>
            </a:xfrm>
            <a:custGeom>
              <a:avLst/>
              <a:pathLst>
                <a:path w="0" h="1162811">
                  <a:moveTo>
                    <a:pt x="0" y="0"/>
                  </a:moveTo>
                  <a:lnTo>
                    <a:pt x="0" y="1162811"/>
                  </a:lnTo>
                </a:path>
              </a:pathLst>
            </a:custGeom>
            <a:ln w="13550" cap="flat">
              <a:solidFill>
                <a:srgbClr val="0058AB">
                  <a:alpha val="100000"/>
                </a:srgbClr>
              </a:solidFill>
              <a:prstDash val="dot"/>
              <a:round/>
            </a:ln>
          </p:spPr>
          <p:txBody>
            <a:bodyPr/>
            <a:lstStyle/>
            <a:p/>
          </p:txBody>
        </p:sp>
        <p:sp>
          <p:nvSpPr>
            <p:cNvPr id="32" name="pl32"/>
            <p:cNvSpPr/>
            <p:nvPr/>
          </p:nvSpPr>
          <p:spPr>
            <a:xfrm>
              <a:off x="1120965" y="2051539"/>
              <a:ext cx="3397293" cy="553719"/>
            </a:xfrm>
            <a:custGeom>
              <a:avLst/>
              <a:pathLst>
                <a:path w="3397293" h="553719">
                  <a:moveTo>
                    <a:pt x="0" y="553719"/>
                  </a:moveTo>
                  <a:lnTo>
                    <a:pt x="141553" y="498347"/>
                  </a:lnTo>
                  <a:lnTo>
                    <a:pt x="283107" y="442975"/>
                  </a:lnTo>
                  <a:lnTo>
                    <a:pt x="424661" y="387603"/>
                  </a:lnTo>
                  <a:lnTo>
                    <a:pt x="566215" y="332231"/>
                  </a:lnTo>
                  <a:lnTo>
                    <a:pt x="707769" y="304545"/>
                  </a:lnTo>
                  <a:lnTo>
                    <a:pt x="849323" y="304545"/>
                  </a:lnTo>
                  <a:lnTo>
                    <a:pt x="990877" y="138429"/>
                  </a:lnTo>
                  <a:lnTo>
                    <a:pt x="1132431" y="193801"/>
                  </a:lnTo>
                  <a:lnTo>
                    <a:pt x="1273984" y="249173"/>
                  </a:lnTo>
                  <a:lnTo>
                    <a:pt x="1415538" y="110743"/>
                  </a:lnTo>
                  <a:lnTo>
                    <a:pt x="1557092" y="0"/>
                  </a:lnTo>
                  <a:lnTo>
                    <a:pt x="1698646" y="110743"/>
                  </a:lnTo>
                  <a:lnTo>
                    <a:pt x="1840200" y="193801"/>
                  </a:lnTo>
                  <a:lnTo>
                    <a:pt x="1981754" y="304545"/>
                  </a:lnTo>
                  <a:lnTo>
                    <a:pt x="2123308" y="415289"/>
                  </a:lnTo>
                  <a:lnTo>
                    <a:pt x="2264862" y="387603"/>
                  </a:lnTo>
                  <a:lnTo>
                    <a:pt x="2406416" y="387603"/>
                  </a:lnTo>
                  <a:lnTo>
                    <a:pt x="2547969" y="359917"/>
                  </a:lnTo>
                  <a:lnTo>
                    <a:pt x="2689523" y="332231"/>
                  </a:lnTo>
                  <a:lnTo>
                    <a:pt x="2831077" y="332231"/>
                  </a:lnTo>
                  <a:lnTo>
                    <a:pt x="2972631" y="304545"/>
                  </a:lnTo>
                  <a:lnTo>
                    <a:pt x="3114185" y="304545"/>
                  </a:lnTo>
                  <a:lnTo>
                    <a:pt x="3255739" y="276859"/>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6" name="tx36"/>
            <p:cNvSpPr/>
            <p:nvPr/>
          </p:nvSpPr>
          <p:spPr>
            <a:xfrm>
              <a:off x="3183983"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84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0695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941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947"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0" name="tx60"/>
            <p:cNvSpPr/>
            <p:nvPr/>
          </p:nvSpPr>
          <p:spPr>
            <a:xfrm>
              <a:off x="277405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36513"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31913" y="481497"/>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Guinée, 2000-2024</a:t>
              </a:r>
            </a:p>
          </p:txBody>
        </p:sp>
        <p:sp>
          <p:nvSpPr>
            <p:cNvPr id="63" name="pl63"/>
            <p:cNvSpPr/>
            <p:nvPr/>
          </p:nvSpPr>
          <p:spPr>
            <a:xfrm>
              <a:off x="5267799" y="38312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99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673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353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034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152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33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513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193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874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493005"/>
              <a:ext cx="3397293" cy="1263925"/>
            </a:xfrm>
            <a:custGeom>
              <a:avLst/>
              <a:pathLst>
                <a:path w="3397293" h="1263925">
                  <a:moveTo>
                    <a:pt x="0" y="1263925"/>
                  </a:moveTo>
                  <a:lnTo>
                    <a:pt x="141553" y="1137533"/>
                  </a:lnTo>
                  <a:lnTo>
                    <a:pt x="283107" y="1011140"/>
                  </a:lnTo>
                  <a:lnTo>
                    <a:pt x="424661" y="884748"/>
                  </a:lnTo>
                  <a:lnTo>
                    <a:pt x="566215" y="758355"/>
                  </a:lnTo>
                  <a:lnTo>
                    <a:pt x="707769" y="695159"/>
                  </a:lnTo>
                  <a:lnTo>
                    <a:pt x="849323" y="695159"/>
                  </a:lnTo>
                  <a:lnTo>
                    <a:pt x="990877" y="315981"/>
                  </a:lnTo>
                  <a:lnTo>
                    <a:pt x="1132431" y="442374"/>
                  </a:lnTo>
                  <a:lnTo>
                    <a:pt x="1273984" y="568766"/>
                  </a:lnTo>
                  <a:lnTo>
                    <a:pt x="1415538" y="252785"/>
                  </a:lnTo>
                  <a:lnTo>
                    <a:pt x="1557092" y="0"/>
                  </a:lnTo>
                  <a:lnTo>
                    <a:pt x="1698646" y="252785"/>
                  </a:lnTo>
                  <a:lnTo>
                    <a:pt x="1840200" y="442374"/>
                  </a:lnTo>
                  <a:lnTo>
                    <a:pt x="1981754" y="695159"/>
                  </a:lnTo>
                  <a:lnTo>
                    <a:pt x="2123308" y="947944"/>
                  </a:lnTo>
                  <a:lnTo>
                    <a:pt x="2264862" y="884748"/>
                  </a:lnTo>
                  <a:lnTo>
                    <a:pt x="2406416" y="884748"/>
                  </a:lnTo>
                  <a:lnTo>
                    <a:pt x="2547969" y="821551"/>
                  </a:lnTo>
                  <a:lnTo>
                    <a:pt x="2689523" y="758355"/>
                  </a:lnTo>
                  <a:lnTo>
                    <a:pt x="2831077" y="758355"/>
                  </a:lnTo>
                  <a:lnTo>
                    <a:pt x="2972631" y="695159"/>
                  </a:lnTo>
                  <a:lnTo>
                    <a:pt x="3114185" y="695159"/>
                  </a:lnTo>
                  <a:lnTo>
                    <a:pt x="3255739" y="631962"/>
                  </a:lnTo>
                  <a:lnTo>
                    <a:pt x="3397293" y="126392"/>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51360"/>
              <a:ext cx="3397293" cy="947944"/>
            </a:xfrm>
            <a:custGeom>
              <a:avLst/>
              <a:pathLst>
                <a:path w="3397293" h="947944">
                  <a:moveTo>
                    <a:pt x="0" y="947944"/>
                  </a:moveTo>
                  <a:lnTo>
                    <a:pt x="141553" y="884748"/>
                  </a:lnTo>
                  <a:lnTo>
                    <a:pt x="283107" y="884748"/>
                  </a:lnTo>
                  <a:lnTo>
                    <a:pt x="424661" y="821551"/>
                  </a:lnTo>
                  <a:lnTo>
                    <a:pt x="566215" y="695159"/>
                  </a:lnTo>
                  <a:lnTo>
                    <a:pt x="707769" y="568766"/>
                  </a:lnTo>
                  <a:lnTo>
                    <a:pt x="849323" y="442374"/>
                  </a:lnTo>
                  <a:lnTo>
                    <a:pt x="990877" y="442374"/>
                  </a:lnTo>
                  <a:lnTo>
                    <a:pt x="1132431" y="315981"/>
                  </a:lnTo>
                  <a:lnTo>
                    <a:pt x="1273984" y="189588"/>
                  </a:lnTo>
                  <a:lnTo>
                    <a:pt x="1415538" y="126392"/>
                  </a:lnTo>
                  <a:lnTo>
                    <a:pt x="1557092" y="126392"/>
                  </a:lnTo>
                  <a:lnTo>
                    <a:pt x="1698646" y="126392"/>
                  </a:lnTo>
                  <a:lnTo>
                    <a:pt x="1840200" y="126392"/>
                  </a:lnTo>
                  <a:lnTo>
                    <a:pt x="1981754" y="126392"/>
                  </a:lnTo>
                  <a:lnTo>
                    <a:pt x="2123308" y="126392"/>
                  </a:lnTo>
                  <a:lnTo>
                    <a:pt x="2264862" y="63196"/>
                  </a:lnTo>
                  <a:lnTo>
                    <a:pt x="2406416" y="63196"/>
                  </a:lnTo>
                  <a:lnTo>
                    <a:pt x="2547969" y="0"/>
                  </a:lnTo>
                  <a:lnTo>
                    <a:pt x="2689523" y="0"/>
                  </a:lnTo>
                  <a:lnTo>
                    <a:pt x="2831077" y="189588"/>
                  </a:lnTo>
                  <a:lnTo>
                    <a:pt x="2972631" y="315981"/>
                  </a:lnTo>
                  <a:lnTo>
                    <a:pt x="3114185" y="189588"/>
                  </a:lnTo>
                  <a:lnTo>
                    <a:pt x="3255739" y="189588"/>
                  </a:lnTo>
                  <a:lnTo>
                    <a:pt x="3397293" y="126392"/>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61771"/>
              <a:ext cx="3397293" cy="1706299"/>
            </a:xfrm>
            <a:custGeom>
              <a:avLst/>
              <a:pathLst>
                <a:path w="3397293" h="1706299">
                  <a:moveTo>
                    <a:pt x="0" y="1706299"/>
                  </a:moveTo>
                  <a:lnTo>
                    <a:pt x="141553" y="1579907"/>
                  </a:lnTo>
                  <a:lnTo>
                    <a:pt x="283107" y="1516711"/>
                  </a:lnTo>
                  <a:lnTo>
                    <a:pt x="424661" y="1263925"/>
                  </a:lnTo>
                  <a:lnTo>
                    <a:pt x="566215" y="1011140"/>
                  </a:lnTo>
                  <a:lnTo>
                    <a:pt x="707769" y="758355"/>
                  </a:lnTo>
                  <a:lnTo>
                    <a:pt x="849323" y="631962"/>
                  </a:lnTo>
                  <a:lnTo>
                    <a:pt x="990877" y="631962"/>
                  </a:lnTo>
                  <a:lnTo>
                    <a:pt x="1132431" y="379177"/>
                  </a:lnTo>
                  <a:lnTo>
                    <a:pt x="1273984" y="0"/>
                  </a:lnTo>
                  <a:lnTo>
                    <a:pt x="1415538" y="189588"/>
                  </a:lnTo>
                  <a:lnTo>
                    <a:pt x="1557092" y="252785"/>
                  </a:lnTo>
                  <a:lnTo>
                    <a:pt x="1698646" y="442374"/>
                  </a:lnTo>
                  <a:lnTo>
                    <a:pt x="1840200" y="505570"/>
                  </a:lnTo>
                  <a:lnTo>
                    <a:pt x="1981754" y="505570"/>
                  </a:lnTo>
                  <a:lnTo>
                    <a:pt x="2123308" y="505570"/>
                  </a:lnTo>
                  <a:lnTo>
                    <a:pt x="2264862" y="379177"/>
                  </a:lnTo>
                  <a:lnTo>
                    <a:pt x="2406416" y="252785"/>
                  </a:lnTo>
                  <a:lnTo>
                    <a:pt x="2547969" y="252785"/>
                  </a:lnTo>
                  <a:lnTo>
                    <a:pt x="2689523" y="189588"/>
                  </a:lnTo>
                  <a:lnTo>
                    <a:pt x="2831077" y="252785"/>
                  </a:lnTo>
                  <a:lnTo>
                    <a:pt x="2972631" y="315981"/>
                  </a:lnTo>
                  <a:lnTo>
                    <a:pt x="3114185" y="505570"/>
                  </a:lnTo>
                  <a:lnTo>
                    <a:pt x="3255739" y="379177"/>
                  </a:lnTo>
                  <a:lnTo>
                    <a:pt x="3397293" y="189588"/>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513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493005"/>
              <a:ext cx="3397293" cy="1263925"/>
            </a:xfrm>
            <a:custGeom>
              <a:avLst/>
              <a:pathLst>
                <a:path w="3397293" h="1263925">
                  <a:moveTo>
                    <a:pt x="0" y="1263925"/>
                  </a:moveTo>
                  <a:lnTo>
                    <a:pt x="141553" y="1137533"/>
                  </a:lnTo>
                  <a:lnTo>
                    <a:pt x="283107" y="1011140"/>
                  </a:lnTo>
                  <a:lnTo>
                    <a:pt x="424661" y="884748"/>
                  </a:lnTo>
                  <a:lnTo>
                    <a:pt x="566215" y="758355"/>
                  </a:lnTo>
                  <a:lnTo>
                    <a:pt x="707769" y="695159"/>
                  </a:lnTo>
                  <a:lnTo>
                    <a:pt x="849323" y="695159"/>
                  </a:lnTo>
                  <a:lnTo>
                    <a:pt x="990877" y="315981"/>
                  </a:lnTo>
                  <a:lnTo>
                    <a:pt x="1132431" y="442374"/>
                  </a:lnTo>
                  <a:lnTo>
                    <a:pt x="1273984" y="568766"/>
                  </a:lnTo>
                  <a:lnTo>
                    <a:pt x="1415538" y="252785"/>
                  </a:lnTo>
                  <a:lnTo>
                    <a:pt x="1557092" y="0"/>
                  </a:lnTo>
                  <a:lnTo>
                    <a:pt x="1698646" y="252785"/>
                  </a:lnTo>
                  <a:lnTo>
                    <a:pt x="1840200" y="442374"/>
                  </a:lnTo>
                  <a:lnTo>
                    <a:pt x="1981754" y="695159"/>
                  </a:lnTo>
                  <a:lnTo>
                    <a:pt x="2123308" y="947944"/>
                  </a:lnTo>
                  <a:lnTo>
                    <a:pt x="2264862" y="884748"/>
                  </a:lnTo>
                  <a:lnTo>
                    <a:pt x="2406416" y="884748"/>
                  </a:lnTo>
                  <a:lnTo>
                    <a:pt x="2547969" y="821551"/>
                  </a:lnTo>
                  <a:lnTo>
                    <a:pt x="2689523" y="758355"/>
                  </a:lnTo>
                  <a:lnTo>
                    <a:pt x="2831077" y="758355"/>
                  </a:lnTo>
                  <a:lnTo>
                    <a:pt x="2972631" y="695159"/>
                  </a:lnTo>
                  <a:lnTo>
                    <a:pt x="3114185" y="695159"/>
                  </a:lnTo>
                  <a:lnTo>
                    <a:pt x="3255739" y="631962"/>
                  </a:lnTo>
                  <a:lnTo>
                    <a:pt x="3397293" y="126392"/>
                  </a:lnTo>
                </a:path>
              </a:pathLst>
            </a:custGeom>
            <a:ln w="43362" cap="flat">
              <a:solidFill>
                <a:srgbClr val="000000">
                  <a:alpha val="100000"/>
                </a:srgbClr>
              </a:solidFill>
              <a:prstDash val="solid"/>
              <a:round/>
            </a:ln>
          </p:spPr>
          <p:txBody>
            <a:bodyPr/>
            <a:lstStyle/>
            <a:p/>
          </p:txBody>
        </p:sp>
        <p:sp>
          <p:nvSpPr>
            <p:cNvPr id="85" name="pl85"/>
            <p:cNvSpPr/>
            <p:nvPr/>
          </p:nvSpPr>
          <p:spPr>
            <a:xfrm>
              <a:off x="5437664" y="1391890"/>
              <a:ext cx="0" cy="1365039"/>
            </a:xfrm>
            <a:custGeom>
              <a:avLst/>
              <a:pathLst>
                <a:path w="0" h="1365039">
                  <a:moveTo>
                    <a:pt x="0" y="13650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391890"/>
              <a:ext cx="0" cy="796273"/>
            </a:xfrm>
            <a:custGeom>
              <a:avLst/>
              <a:pathLst>
                <a:path w="0" h="796273">
                  <a:moveTo>
                    <a:pt x="0" y="79627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391890"/>
              <a:ext cx="0" cy="353899"/>
            </a:xfrm>
            <a:custGeom>
              <a:avLst/>
              <a:pathLst>
                <a:path w="0" h="353899">
                  <a:moveTo>
                    <a:pt x="0" y="35389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391890"/>
              <a:ext cx="0" cy="1049058"/>
            </a:xfrm>
            <a:custGeom>
              <a:avLst/>
              <a:pathLst>
                <a:path w="0" h="1049058">
                  <a:moveTo>
                    <a:pt x="0" y="104905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391890"/>
              <a:ext cx="0" cy="859469"/>
            </a:xfrm>
            <a:custGeom>
              <a:avLst/>
              <a:pathLst>
                <a:path w="0" h="859469">
                  <a:moveTo>
                    <a:pt x="0" y="85946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391890"/>
              <a:ext cx="0" cy="733077"/>
            </a:xfrm>
            <a:custGeom>
              <a:avLst/>
              <a:pathLst>
                <a:path w="0" h="733077">
                  <a:moveTo>
                    <a:pt x="0" y="7330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391890"/>
              <a:ext cx="0" cy="227506"/>
            </a:xfrm>
            <a:custGeom>
              <a:avLst/>
              <a:pathLst>
                <a:path w="0" h="227506">
                  <a:moveTo>
                    <a:pt x="0" y="2275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493005"/>
              <a:ext cx="3397293" cy="1263925"/>
            </a:xfrm>
            <a:custGeom>
              <a:avLst/>
              <a:pathLst>
                <a:path w="3397293" h="1263925">
                  <a:moveTo>
                    <a:pt x="0" y="1263925"/>
                  </a:moveTo>
                  <a:lnTo>
                    <a:pt x="141553" y="1137533"/>
                  </a:lnTo>
                  <a:lnTo>
                    <a:pt x="283107" y="1011140"/>
                  </a:lnTo>
                  <a:lnTo>
                    <a:pt x="424661" y="884748"/>
                  </a:lnTo>
                  <a:lnTo>
                    <a:pt x="566215" y="758355"/>
                  </a:lnTo>
                  <a:lnTo>
                    <a:pt x="707769" y="695159"/>
                  </a:lnTo>
                  <a:lnTo>
                    <a:pt x="849323" y="695159"/>
                  </a:lnTo>
                  <a:lnTo>
                    <a:pt x="990877" y="315981"/>
                  </a:lnTo>
                  <a:lnTo>
                    <a:pt x="1132431" y="442374"/>
                  </a:lnTo>
                  <a:lnTo>
                    <a:pt x="1273984" y="568766"/>
                  </a:lnTo>
                  <a:lnTo>
                    <a:pt x="1415538" y="252785"/>
                  </a:lnTo>
                  <a:lnTo>
                    <a:pt x="1557092" y="0"/>
                  </a:lnTo>
                  <a:lnTo>
                    <a:pt x="1698646" y="252785"/>
                  </a:lnTo>
                  <a:lnTo>
                    <a:pt x="1840200" y="442374"/>
                  </a:lnTo>
                  <a:lnTo>
                    <a:pt x="1981754" y="695159"/>
                  </a:lnTo>
                  <a:lnTo>
                    <a:pt x="2123308" y="947944"/>
                  </a:lnTo>
                  <a:lnTo>
                    <a:pt x="2264862" y="884748"/>
                  </a:lnTo>
                  <a:lnTo>
                    <a:pt x="2406416" y="884748"/>
                  </a:lnTo>
                  <a:lnTo>
                    <a:pt x="2547969" y="821551"/>
                  </a:lnTo>
                  <a:lnTo>
                    <a:pt x="2689523" y="758355"/>
                  </a:lnTo>
                  <a:lnTo>
                    <a:pt x="2831077" y="758355"/>
                  </a:lnTo>
                  <a:lnTo>
                    <a:pt x="2972631" y="695159"/>
                  </a:lnTo>
                  <a:lnTo>
                    <a:pt x="3114185" y="695159"/>
                  </a:lnTo>
                  <a:lnTo>
                    <a:pt x="3255739" y="631962"/>
                  </a:lnTo>
                  <a:lnTo>
                    <a:pt x="3397293" y="126392"/>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2617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115288" y="13274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823058" y="13261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6" name="tx96"/>
            <p:cNvSpPr/>
            <p:nvPr/>
          </p:nvSpPr>
          <p:spPr>
            <a:xfrm>
              <a:off x="7512777" y="132611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097042" y="13261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274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774667" y="13261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902429" y="23386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2109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46317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3120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992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672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9353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5" name="pl115"/>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4546"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23658"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8611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1645" y="472787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0" name="tx120"/>
            <p:cNvSpPr/>
            <p:nvPr/>
          </p:nvSpPr>
          <p:spPr>
            <a:xfrm>
              <a:off x="709075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5321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2" name="tx122"/>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3" name="pl123"/>
            <p:cNvSpPr/>
            <p:nvPr/>
          </p:nvSpPr>
          <p:spPr>
            <a:xfrm>
              <a:off x="214070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78776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43482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0818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72893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96423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611293"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5835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90540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7304830" cy="145351"/>
            </a:xfrm>
            <a:prstGeom prst="rect">
              <a:avLst/>
            </a:prstGeom>
            <a:solidFill>
              <a:srgbClr val="E2231A">
                <a:alpha val="80000"/>
              </a:srgbClr>
            </a:solidFill>
          </p:spPr>
          <p:txBody>
            <a:bodyPr/>
            <a:lstStyle/>
            <a:p/>
          </p:txBody>
        </p:sp>
        <p:sp>
          <p:nvSpPr>
            <p:cNvPr id="137" name="rc137"/>
            <p:cNvSpPr/>
            <p:nvPr/>
          </p:nvSpPr>
          <p:spPr>
            <a:xfrm>
              <a:off x="1317178" y="5528559"/>
              <a:ext cx="7321564" cy="145351"/>
            </a:xfrm>
            <a:prstGeom prst="rect">
              <a:avLst/>
            </a:prstGeom>
            <a:solidFill>
              <a:srgbClr val="E2231A">
                <a:alpha val="80000"/>
              </a:srgbClr>
            </a:solidFill>
          </p:spPr>
          <p:txBody>
            <a:bodyPr/>
            <a:lstStyle/>
            <a:p/>
          </p:txBody>
        </p:sp>
        <p:sp>
          <p:nvSpPr>
            <p:cNvPr id="138" name="rc138"/>
            <p:cNvSpPr/>
            <p:nvPr/>
          </p:nvSpPr>
          <p:spPr>
            <a:xfrm>
              <a:off x="1317178" y="5346869"/>
              <a:ext cx="6155744" cy="145351"/>
            </a:xfrm>
            <a:prstGeom prst="rect">
              <a:avLst/>
            </a:prstGeom>
            <a:solidFill>
              <a:srgbClr val="E2231A">
                <a:alpha val="80000"/>
              </a:srgbClr>
            </a:solidFill>
          </p:spPr>
          <p:txBody>
            <a:bodyPr/>
            <a:lstStyle/>
            <a:p/>
          </p:txBody>
        </p:sp>
        <p:sp>
          <p:nvSpPr>
            <p:cNvPr id="139" name="tx139"/>
            <p:cNvSpPr/>
            <p:nvPr/>
          </p:nvSpPr>
          <p:spPr>
            <a:xfrm>
              <a:off x="8112596"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0" name="tx140"/>
            <p:cNvSpPr/>
            <p:nvPr/>
          </p:nvSpPr>
          <p:spPr>
            <a:xfrm>
              <a:off x="812933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222,000</a:t>
              </a:r>
            </a:p>
          </p:txBody>
        </p:sp>
        <p:sp>
          <p:nvSpPr>
            <p:cNvPr id="141" name="tx141"/>
            <p:cNvSpPr/>
            <p:nvPr/>
          </p:nvSpPr>
          <p:spPr>
            <a:xfrm>
              <a:off x="696351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3695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4106313"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575337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7400427"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51" name="tx15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2" name="tx15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3" name="tx15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Guinée (60%) était inférieure de 24 points de pourcentage à la moyenne mondiale (84%) et de 5 points de pourcentage à la moyenne de l'ensemble des pays du site WCAR (65%).
La couverture nationale en MCV1 était supérieure de 10 points de pourcentage à celle de 2019 (50%).
Cela équivaut à 187 000 enfants non vaccinés en 2024 contre 222 000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F26A21">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la Guinée se classera au 7e rang sur 24 pays pour la plus faible couverture en MCV1 (sur la base des rangs ex æquo).
La Guinée était dans le top 10 des pays ayant le plus grand nombre d'enfants non vaccinés (rang=9).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538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407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614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9151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807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5345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788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042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676221"/>
              <a:ext cx="248247" cy="426476"/>
            </a:xfrm>
            <a:prstGeom prst="rect">
              <a:avLst/>
            </a:prstGeom>
            <a:solidFill>
              <a:srgbClr val="80BD41">
                <a:alpha val="100000"/>
              </a:srgbClr>
            </a:solidFill>
          </p:spPr>
          <p:txBody>
            <a:bodyPr/>
            <a:lstStyle/>
            <a:p/>
          </p:txBody>
        </p:sp>
        <p:sp>
          <p:nvSpPr>
            <p:cNvPr id="25" name="rc25"/>
            <p:cNvSpPr/>
            <p:nvPr/>
          </p:nvSpPr>
          <p:spPr>
            <a:xfrm>
              <a:off x="1333322" y="3087260"/>
              <a:ext cx="248247" cy="588960"/>
            </a:xfrm>
            <a:prstGeom prst="rect">
              <a:avLst/>
            </a:prstGeom>
            <a:solidFill>
              <a:srgbClr val="E2231A">
                <a:alpha val="100000"/>
              </a:srgbClr>
            </a:solidFill>
          </p:spPr>
          <p:txBody>
            <a:bodyPr/>
            <a:lstStyle/>
            <a:p/>
          </p:txBody>
        </p:sp>
        <p:sp>
          <p:nvSpPr>
            <p:cNvPr id="26" name="rc26"/>
            <p:cNvSpPr/>
            <p:nvPr/>
          </p:nvSpPr>
          <p:spPr>
            <a:xfrm>
              <a:off x="1609153" y="3654593"/>
              <a:ext cx="248247" cy="448103"/>
            </a:xfrm>
            <a:prstGeom prst="rect">
              <a:avLst/>
            </a:prstGeom>
            <a:solidFill>
              <a:srgbClr val="80BD41">
                <a:alpha val="100000"/>
              </a:srgbClr>
            </a:solidFill>
          </p:spPr>
          <p:txBody>
            <a:bodyPr/>
            <a:lstStyle/>
            <a:p/>
          </p:txBody>
        </p:sp>
        <p:sp>
          <p:nvSpPr>
            <p:cNvPr id="27" name="rc27"/>
            <p:cNvSpPr/>
            <p:nvPr/>
          </p:nvSpPr>
          <p:spPr>
            <a:xfrm>
              <a:off x="1609153" y="3084285"/>
              <a:ext cx="248247" cy="570307"/>
            </a:xfrm>
            <a:prstGeom prst="rect">
              <a:avLst/>
            </a:prstGeom>
            <a:solidFill>
              <a:srgbClr val="E2231A">
                <a:alpha val="100000"/>
              </a:srgbClr>
            </a:solidFill>
          </p:spPr>
          <p:txBody>
            <a:bodyPr/>
            <a:lstStyle/>
            <a:p/>
          </p:txBody>
        </p:sp>
        <p:sp>
          <p:nvSpPr>
            <p:cNvPr id="28" name="rc28"/>
            <p:cNvSpPr/>
            <p:nvPr/>
          </p:nvSpPr>
          <p:spPr>
            <a:xfrm>
              <a:off x="1884983" y="3634701"/>
              <a:ext cx="248247" cy="467995"/>
            </a:xfrm>
            <a:prstGeom prst="rect">
              <a:avLst/>
            </a:prstGeom>
            <a:solidFill>
              <a:srgbClr val="80BD41">
                <a:alpha val="100000"/>
              </a:srgbClr>
            </a:solidFill>
          </p:spPr>
          <p:txBody>
            <a:bodyPr/>
            <a:lstStyle/>
            <a:p/>
          </p:txBody>
        </p:sp>
        <p:sp>
          <p:nvSpPr>
            <p:cNvPr id="29" name="rc29"/>
            <p:cNvSpPr/>
            <p:nvPr/>
          </p:nvSpPr>
          <p:spPr>
            <a:xfrm>
              <a:off x="1884983" y="3085308"/>
              <a:ext cx="248247" cy="549393"/>
            </a:xfrm>
            <a:prstGeom prst="rect">
              <a:avLst/>
            </a:prstGeom>
            <a:solidFill>
              <a:srgbClr val="E2231A">
                <a:alpha val="100000"/>
              </a:srgbClr>
            </a:solidFill>
          </p:spPr>
          <p:txBody>
            <a:bodyPr/>
            <a:lstStyle/>
            <a:p/>
          </p:txBody>
        </p:sp>
        <p:sp>
          <p:nvSpPr>
            <p:cNvPr id="30" name="rc30"/>
            <p:cNvSpPr/>
            <p:nvPr/>
          </p:nvSpPr>
          <p:spPr>
            <a:xfrm>
              <a:off x="2160814" y="3606071"/>
              <a:ext cx="248247" cy="496625"/>
            </a:xfrm>
            <a:prstGeom prst="rect">
              <a:avLst/>
            </a:prstGeom>
            <a:solidFill>
              <a:srgbClr val="80BD41">
                <a:alpha val="100000"/>
              </a:srgbClr>
            </a:solidFill>
          </p:spPr>
          <p:txBody>
            <a:bodyPr/>
            <a:lstStyle/>
            <a:p/>
          </p:txBody>
        </p:sp>
        <p:sp>
          <p:nvSpPr>
            <p:cNvPr id="31" name="rc31"/>
            <p:cNvSpPr/>
            <p:nvPr/>
          </p:nvSpPr>
          <p:spPr>
            <a:xfrm>
              <a:off x="2160814" y="3068080"/>
              <a:ext cx="248247" cy="537990"/>
            </a:xfrm>
            <a:prstGeom prst="rect">
              <a:avLst/>
            </a:prstGeom>
            <a:solidFill>
              <a:srgbClr val="E2231A">
                <a:alpha val="100000"/>
              </a:srgbClr>
            </a:solidFill>
          </p:spPr>
          <p:txBody>
            <a:bodyPr/>
            <a:lstStyle/>
            <a:p/>
          </p:txBody>
        </p:sp>
        <p:sp>
          <p:nvSpPr>
            <p:cNvPr id="32" name="rc32"/>
            <p:cNvSpPr/>
            <p:nvPr/>
          </p:nvSpPr>
          <p:spPr>
            <a:xfrm>
              <a:off x="2436645" y="3574125"/>
              <a:ext cx="248247" cy="528571"/>
            </a:xfrm>
            <a:prstGeom prst="rect">
              <a:avLst/>
            </a:prstGeom>
            <a:solidFill>
              <a:srgbClr val="80BD41">
                <a:alpha val="100000"/>
              </a:srgbClr>
            </a:solidFill>
          </p:spPr>
          <p:txBody>
            <a:bodyPr/>
            <a:lstStyle/>
            <a:p/>
          </p:txBody>
        </p:sp>
        <p:sp>
          <p:nvSpPr>
            <p:cNvPr id="33" name="rc33"/>
            <p:cNvSpPr/>
            <p:nvPr/>
          </p:nvSpPr>
          <p:spPr>
            <a:xfrm>
              <a:off x="2436645" y="3045554"/>
              <a:ext cx="248247" cy="528571"/>
            </a:xfrm>
            <a:prstGeom prst="rect">
              <a:avLst/>
            </a:prstGeom>
            <a:solidFill>
              <a:srgbClr val="E2231A">
                <a:alpha val="100000"/>
              </a:srgbClr>
            </a:solidFill>
          </p:spPr>
          <p:txBody>
            <a:bodyPr/>
            <a:lstStyle/>
            <a:p/>
          </p:txBody>
        </p:sp>
        <p:sp>
          <p:nvSpPr>
            <p:cNvPr id="34" name="rc34"/>
            <p:cNvSpPr/>
            <p:nvPr/>
          </p:nvSpPr>
          <p:spPr>
            <a:xfrm>
              <a:off x="2712475" y="3549771"/>
              <a:ext cx="248247" cy="552925"/>
            </a:xfrm>
            <a:prstGeom prst="rect">
              <a:avLst/>
            </a:prstGeom>
            <a:solidFill>
              <a:srgbClr val="80BD41">
                <a:alpha val="100000"/>
              </a:srgbClr>
            </a:solidFill>
          </p:spPr>
          <p:txBody>
            <a:bodyPr/>
            <a:lstStyle/>
            <a:p/>
          </p:txBody>
        </p:sp>
        <p:sp>
          <p:nvSpPr>
            <p:cNvPr id="35" name="rc35"/>
            <p:cNvSpPr/>
            <p:nvPr/>
          </p:nvSpPr>
          <p:spPr>
            <a:xfrm>
              <a:off x="2712475" y="3018504"/>
              <a:ext cx="248247" cy="531267"/>
            </a:xfrm>
            <a:prstGeom prst="rect">
              <a:avLst/>
            </a:prstGeom>
            <a:solidFill>
              <a:srgbClr val="E2231A">
                <a:alpha val="100000"/>
              </a:srgbClr>
            </a:solidFill>
          </p:spPr>
          <p:txBody>
            <a:bodyPr/>
            <a:lstStyle/>
            <a:p/>
          </p:txBody>
        </p:sp>
        <p:sp>
          <p:nvSpPr>
            <p:cNvPr id="36" name="rc36"/>
            <p:cNvSpPr/>
            <p:nvPr/>
          </p:nvSpPr>
          <p:spPr>
            <a:xfrm>
              <a:off x="2988306" y="3538958"/>
              <a:ext cx="248247" cy="563739"/>
            </a:xfrm>
            <a:prstGeom prst="rect">
              <a:avLst/>
            </a:prstGeom>
            <a:solidFill>
              <a:srgbClr val="80BD41">
                <a:alpha val="100000"/>
              </a:srgbClr>
            </a:solidFill>
          </p:spPr>
          <p:txBody>
            <a:bodyPr/>
            <a:lstStyle/>
            <a:p/>
          </p:txBody>
        </p:sp>
        <p:sp>
          <p:nvSpPr>
            <p:cNvPr id="37" name="rc37"/>
            <p:cNvSpPr/>
            <p:nvPr/>
          </p:nvSpPr>
          <p:spPr>
            <a:xfrm>
              <a:off x="2988306" y="2997342"/>
              <a:ext cx="248247" cy="541615"/>
            </a:xfrm>
            <a:prstGeom prst="rect">
              <a:avLst/>
            </a:prstGeom>
            <a:solidFill>
              <a:srgbClr val="E2231A">
                <a:alpha val="100000"/>
              </a:srgbClr>
            </a:solidFill>
          </p:spPr>
          <p:txBody>
            <a:bodyPr/>
            <a:lstStyle/>
            <a:p/>
          </p:txBody>
        </p:sp>
        <p:sp>
          <p:nvSpPr>
            <p:cNvPr id="38" name="rc38"/>
            <p:cNvSpPr/>
            <p:nvPr/>
          </p:nvSpPr>
          <p:spPr>
            <a:xfrm>
              <a:off x="3264137" y="3458893"/>
              <a:ext cx="248247" cy="643804"/>
            </a:xfrm>
            <a:prstGeom prst="rect">
              <a:avLst/>
            </a:prstGeom>
            <a:solidFill>
              <a:srgbClr val="80BD41">
                <a:alpha val="100000"/>
              </a:srgbClr>
            </a:solidFill>
          </p:spPr>
          <p:txBody>
            <a:bodyPr/>
            <a:lstStyle/>
            <a:p/>
          </p:txBody>
        </p:sp>
        <p:sp>
          <p:nvSpPr>
            <p:cNvPr id="39" name="rc39"/>
            <p:cNvSpPr/>
            <p:nvPr/>
          </p:nvSpPr>
          <p:spPr>
            <a:xfrm>
              <a:off x="3264137" y="2973204"/>
              <a:ext cx="248247" cy="485688"/>
            </a:xfrm>
            <a:prstGeom prst="rect">
              <a:avLst/>
            </a:prstGeom>
            <a:solidFill>
              <a:srgbClr val="E2231A">
                <a:alpha val="100000"/>
              </a:srgbClr>
            </a:solidFill>
          </p:spPr>
          <p:txBody>
            <a:bodyPr/>
            <a:lstStyle/>
            <a:p/>
          </p:txBody>
        </p:sp>
        <p:sp>
          <p:nvSpPr>
            <p:cNvPr id="40" name="rc40"/>
            <p:cNvSpPr/>
            <p:nvPr/>
          </p:nvSpPr>
          <p:spPr>
            <a:xfrm>
              <a:off x="3539967" y="3467692"/>
              <a:ext cx="248247" cy="635004"/>
            </a:xfrm>
            <a:prstGeom prst="rect">
              <a:avLst/>
            </a:prstGeom>
            <a:solidFill>
              <a:srgbClr val="80BD41">
                <a:alpha val="100000"/>
              </a:srgbClr>
            </a:solidFill>
          </p:spPr>
          <p:txBody>
            <a:bodyPr/>
            <a:lstStyle/>
            <a:p/>
          </p:txBody>
        </p:sp>
        <p:sp>
          <p:nvSpPr>
            <p:cNvPr id="41" name="rc41"/>
            <p:cNvSpPr/>
            <p:nvPr/>
          </p:nvSpPr>
          <p:spPr>
            <a:xfrm>
              <a:off x="3539967" y="2948138"/>
              <a:ext cx="248247" cy="519554"/>
            </a:xfrm>
            <a:prstGeom prst="rect">
              <a:avLst/>
            </a:prstGeom>
            <a:solidFill>
              <a:srgbClr val="E2231A">
                <a:alpha val="100000"/>
              </a:srgbClr>
            </a:solidFill>
          </p:spPr>
          <p:txBody>
            <a:bodyPr/>
            <a:lstStyle/>
            <a:p/>
          </p:txBody>
        </p:sp>
        <p:sp>
          <p:nvSpPr>
            <p:cNvPr id="42" name="rc42"/>
            <p:cNvSpPr/>
            <p:nvPr/>
          </p:nvSpPr>
          <p:spPr>
            <a:xfrm>
              <a:off x="3815798" y="3477546"/>
              <a:ext cx="248247" cy="625151"/>
            </a:xfrm>
            <a:prstGeom prst="rect">
              <a:avLst/>
            </a:prstGeom>
            <a:solidFill>
              <a:srgbClr val="80BD41">
                <a:alpha val="100000"/>
              </a:srgbClr>
            </a:solidFill>
          </p:spPr>
          <p:txBody>
            <a:bodyPr/>
            <a:lstStyle/>
            <a:p/>
          </p:txBody>
        </p:sp>
        <p:sp>
          <p:nvSpPr>
            <p:cNvPr id="43" name="rc43"/>
            <p:cNvSpPr/>
            <p:nvPr/>
          </p:nvSpPr>
          <p:spPr>
            <a:xfrm>
              <a:off x="3815798" y="2923164"/>
              <a:ext cx="248247" cy="554381"/>
            </a:xfrm>
            <a:prstGeom prst="rect">
              <a:avLst/>
            </a:prstGeom>
            <a:solidFill>
              <a:srgbClr val="E2231A">
                <a:alpha val="100000"/>
              </a:srgbClr>
            </a:solidFill>
          </p:spPr>
          <p:txBody>
            <a:bodyPr/>
            <a:lstStyle/>
            <a:p/>
          </p:txBody>
        </p:sp>
        <p:sp>
          <p:nvSpPr>
            <p:cNvPr id="44" name="rc44"/>
            <p:cNvSpPr/>
            <p:nvPr/>
          </p:nvSpPr>
          <p:spPr>
            <a:xfrm>
              <a:off x="4091628" y="3406156"/>
              <a:ext cx="248247" cy="696540"/>
            </a:xfrm>
            <a:prstGeom prst="rect">
              <a:avLst/>
            </a:prstGeom>
            <a:solidFill>
              <a:srgbClr val="80BD41">
                <a:alpha val="100000"/>
              </a:srgbClr>
            </a:solidFill>
          </p:spPr>
          <p:txBody>
            <a:bodyPr/>
            <a:lstStyle/>
            <a:p/>
          </p:txBody>
        </p:sp>
        <p:sp>
          <p:nvSpPr>
            <p:cNvPr id="45" name="rc45"/>
            <p:cNvSpPr/>
            <p:nvPr/>
          </p:nvSpPr>
          <p:spPr>
            <a:xfrm>
              <a:off x="4091628" y="2901784"/>
              <a:ext cx="248247" cy="504372"/>
            </a:xfrm>
            <a:prstGeom prst="rect">
              <a:avLst/>
            </a:prstGeom>
            <a:solidFill>
              <a:srgbClr val="E2231A">
                <a:alpha val="100000"/>
              </a:srgbClr>
            </a:solidFill>
          </p:spPr>
          <p:txBody>
            <a:bodyPr/>
            <a:lstStyle/>
            <a:p/>
          </p:txBody>
        </p:sp>
        <p:sp>
          <p:nvSpPr>
            <p:cNvPr id="46" name="rc46"/>
            <p:cNvSpPr/>
            <p:nvPr/>
          </p:nvSpPr>
          <p:spPr>
            <a:xfrm>
              <a:off x="4367459" y="3347967"/>
              <a:ext cx="248247" cy="754730"/>
            </a:xfrm>
            <a:prstGeom prst="rect">
              <a:avLst/>
            </a:prstGeom>
            <a:solidFill>
              <a:srgbClr val="80BD41">
                <a:alpha val="100000"/>
              </a:srgbClr>
            </a:solidFill>
          </p:spPr>
          <p:txBody>
            <a:bodyPr/>
            <a:lstStyle/>
            <a:p/>
          </p:txBody>
        </p:sp>
        <p:sp>
          <p:nvSpPr>
            <p:cNvPr id="47" name="rc47"/>
            <p:cNvSpPr/>
            <p:nvPr/>
          </p:nvSpPr>
          <p:spPr>
            <a:xfrm>
              <a:off x="4367459" y="2885393"/>
              <a:ext cx="248247" cy="462573"/>
            </a:xfrm>
            <a:prstGeom prst="rect">
              <a:avLst/>
            </a:prstGeom>
            <a:solidFill>
              <a:srgbClr val="E2231A">
                <a:alpha val="100000"/>
              </a:srgbClr>
            </a:solidFill>
          </p:spPr>
          <p:txBody>
            <a:bodyPr/>
            <a:lstStyle/>
            <a:p/>
          </p:txBody>
        </p:sp>
        <p:sp>
          <p:nvSpPr>
            <p:cNvPr id="48" name="rc48"/>
            <p:cNvSpPr/>
            <p:nvPr/>
          </p:nvSpPr>
          <p:spPr>
            <a:xfrm>
              <a:off x="4643290" y="3387287"/>
              <a:ext cx="248247" cy="715410"/>
            </a:xfrm>
            <a:prstGeom prst="rect">
              <a:avLst/>
            </a:prstGeom>
            <a:solidFill>
              <a:srgbClr val="80BD41">
                <a:alpha val="100000"/>
              </a:srgbClr>
            </a:solidFill>
          </p:spPr>
          <p:txBody>
            <a:bodyPr/>
            <a:lstStyle/>
            <a:p/>
          </p:txBody>
        </p:sp>
        <p:sp>
          <p:nvSpPr>
            <p:cNvPr id="49" name="rc49"/>
            <p:cNvSpPr/>
            <p:nvPr/>
          </p:nvSpPr>
          <p:spPr>
            <a:xfrm>
              <a:off x="4643290" y="2869219"/>
              <a:ext cx="248247" cy="518067"/>
            </a:xfrm>
            <a:prstGeom prst="rect">
              <a:avLst/>
            </a:prstGeom>
            <a:solidFill>
              <a:srgbClr val="E2231A">
                <a:alpha val="100000"/>
              </a:srgbClr>
            </a:solidFill>
          </p:spPr>
          <p:txBody>
            <a:bodyPr/>
            <a:lstStyle/>
            <a:p/>
          </p:txBody>
        </p:sp>
        <p:sp>
          <p:nvSpPr>
            <p:cNvPr id="50" name="rc50"/>
            <p:cNvSpPr/>
            <p:nvPr/>
          </p:nvSpPr>
          <p:spPr>
            <a:xfrm>
              <a:off x="4919120" y="3412787"/>
              <a:ext cx="248247" cy="689909"/>
            </a:xfrm>
            <a:prstGeom prst="rect">
              <a:avLst/>
            </a:prstGeom>
            <a:solidFill>
              <a:srgbClr val="80BD41">
                <a:alpha val="100000"/>
              </a:srgbClr>
            </a:solidFill>
          </p:spPr>
          <p:txBody>
            <a:bodyPr/>
            <a:lstStyle/>
            <a:p/>
          </p:txBody>
        </p:sp>
        <p:sp>
          <p:nvSpPr>
            <p:cNvPr id="51" name="rc51"/>
            <p:cNvSpPr/>
            <p:nvPr/>
          </p:nvSpPr>
          <p:spPr>
            <a:xfrm>
              <a:off x="4919120" y="2848335"/>
              <a:ext cx="248247" cy="564451"/>
            </a:xfrm>
            <a:prstGeom prst="rect">
              <a:avLst/>
            </a:prstGeom>
            <a:solidFill>
              <a:srgbClr val="E2231A">
                <a:alpha val="100000"/>
              </a:srgbClr>
            </a:solidFill>
          </p:spPr>
          <p:txBody>
            <a:bodyPr/>
            <a:lstStyle/>
            <a:p/>
          </p:txBody>
        </p:sp>
        <p:sp>
          <p:nvSpPr>
            <p:cNvPr id="52" name="rc52"/>
            <p:cNvSpPr/>
            <p:nvPr/>
          </p:nvSpPr>
          <p:spPr>
            <a:xfrm>
              <a:off x="5194951" y="3452293"/>
              <a:ext cx="248247" cy="650403"/>
            </a:xfrm>
            <a:prstGeom prst="rect">
              <a:avLst/>
            </a:prstGeom>
            <a:solidFill>
              <a:srgbClr val="80BD41">
                <a:alpha val="100000"/>
              </a:srgbClr>
            </a:solidFill>
          </p:spPr>
          <p:txBody>
            <a:bodyPr/>
            <a:lstStyle/>
            <a:p/>
          </p:txBody>
        </p:sp>
        <p:sp>
          <p:nvSpPr>
            <p:cNvPr id="53" name="rc53"/>
            <p:cNvSpPr/>
            <p:nvPr/>
          </p:nvSpPr>
          <p:spPr>
            <a:xfrm>
              <a:off x="5194951" y="2827390"/>
              <a:ext cx="248247" cy="624903"/>
            </a:xfrm>
            <a:prstGeom prst="rect">
              <a:avLst/>
            </a:prstGeom>
            <a:solidFill>
              <a:srgbClr val="E2231A">
                <a:alpha val="100000"/>
              </a:srgbClr>
            </a:solidFill>
          </p:spPr>
          <p:txBody>
            <a:bodyPr/>
            <a:lstStyle/>
            <a:p/>
          </p:txBody>
        </p:sp>
        <p:sp>
          <p:nvSpPr>
            <p:cNvPr id="54" name="rc54"/>
            <p:cNvSpPr/>
            <p:nvPr/>
          </p:nvSpPr>
          <p:spPr>
            <a:xfrm>
              <a:off x="5470781" y="3492047"/>
              <a:ext cx="248247" cy="610650"/>
            </a:xfrm>
            <a:prstGeom prst="rect">
              <a:avLst/>
            </a:prstGeom>
            <a:solidFill>
              <a:srgbClr val="80BD41">
                <a:alpha val="100000"/>
              </a:srgbClr>
            </a:solidFill>
          </p:spPr>
          <p:txBody>
            <a:bodyPr/>
            <a:lstStyle/>
            <a:p/>
          </p:txBody>
        </p:sp>
        <p:sp>
          <p:nvSpPr>
            <p:cNvPr id="55" name="rc55"/>
            <p:cNvSpPr/>
            <p:nvPr/>
          </p:nvSpPr>
          <p:spPr>
            <a:xfrm>
              <a:off x="5470781" y="2803438"/>
              <a:ext cx="248247" cy="688608"/>
            </a:xfrm>
            <a:prstGeom prst="rect">
              <a:avLst/>
            </a:prstGeom>
            <a:solidFill>
              <a:srgbClr val="E2231A">
                <a:alpha val="100000"/>
              </a:srgbClr>
            </a:solidFill>
          </p:spPr>
          <p:txBody>
            <a:bodyPr/>
            <a:lstStyle/>
            <a:p/>
          </p:txBody>
        </p:sp>
        <p:sp>
          <p:nvSpPr>
            <p:cNvPr id="56" name="rc56"/>
            <p:cNvSpPr/>
            <p:nvPr/>
          </p:nvSpPr>
          <p:spPr>
            <a:xfrm>
              <a:off x="5746612" y="3468281"/>
              <a:ext cx="248247" cy="634415"/>
            </a:xfrm>
            <a:prstGeom prst="rect">
              <a:avLst/>
            </a:prstGeom>
            <a:solidFill>
              <a:srgbClr val="80BD41">
                <a:alpha val="100000"/>
              </a:srgbClr>
            </a:solidFill>
          </p:spPr>
          <p:txBody>
            <a:bodyPr/>
            <a:lstStyle/>
            <a:p/>
          </p:txBody>
        </p:sp>
        <p:sp>
          <p:nvSpPr>
            <p:cNvPr id="57" name="rc57"/>
            <p:cNvSpPr/>
            <p:nvPr/>
          </p:nvSpPr>
          <p:spPr>
            <a:xfrm>
              <a:off x="5746612" y="2781005"/>
              <a:ext cx="248247" cy="687275"/>
            </a:xfrm>
            <a:prstGeom prst="rect">
              <a:avLst/>
            </a:prstGeom>
            <a:solidFill>
              <a:srgbClr val="E2231A">
                <a:alpha val="100000"/>
              </a:srgbClr>
            </a:solidFill>
          </p:spPr>
          <p:txBody>
            <a:bodyPr/>
            <a:lstStyle/>
            <a:p/>
          </p:txBody>
        </p:sp>
        <p:sp>
          <p:nvSpPr>
            <p:cNvPr id="58" name="rc58"/>
            <p:cNvSpPr/>
            <p:nvPr/>
          </p:nvSpPr>
          <p:spPr>
            <a:xfrm>
              <a:off x="6022443" y="3460504"/>
              <a:ext cx="248247" cy="642192"/>
            </a:xfrm>
            <a:prstGeom prst="rect">
              <a:avLst/>
            </a:prstGeom>
            <a:solidFill>
              <a:srgbClr val="80BD41">
                <a:alpha val="100000"/>
              </a:srgbClr>
            </a:solidFill>
          </p:spPr>
          <p:txBody>
            <a:bodyPr/>
            <a:lstStyle/>
            <a:p/>
          </p:txBody>
        </p:sp>
        <p:sp>
          <p:nvSpPr>
            <p:cNvPr id="59" name="rc59"/>
            <p:cNvSpPr/>
            <p:nvPr/>
          </p:nvSpPr>
          <p:spPr>
            <a:xfrm>
              <a:off x="6022443" y="2764800"/>
              <a:ext cx="248247" cy="695703"/>
            </a:xfrm>
            <a:prstGeom prst="rect">
              <a:avLst/>
            </a:prstGeom>
            <a:solidFill>
              <a:srgbClr val="E2231A">
                <a:alpha val="100000"/>
              </a:srgbClr>
            </a:solidFill>
          </p:spPr>
          <p:txBody>
            <a:bodyPr/>
            <a:lstStyle/>
            <a:p/>
          </p:txBody>
        </p:sp>
        <p:sp>
          <p:nvSpPr>
            <p:cNvPr id="60" name="rc60"/>
            <p:cNvSpPr/>
            <p:nvPr/>
          </p:nvSpPr>
          <p:spPr>
            <a:xfrm>
              <a:off x="6298273" y="3439992"/>
              <a:ext cx="248247" cy="662704"/>
            </a:xfrm>
            <a:prstGeom prst="rect">
              <a:avLst/>
            </a:prstGeom>
            <a:solidFill>
              <a:srgbClr val="80BD41">
                <a:alpha val="100000"/>
              </a:srgbClr>
            </a:solidFill>
          </p:spPr>
          <p:txBody>
            <a:bodyPr/>
            <a:lstStyle/>
            <a:p/>
          </p:txBody>
        </p:sp>
        <p:sp>
          <p:nvSpPr>
            <p:cNvPr id="61" name="rc61"/>
            <p:cNvSpPr/>
            <p:nvPr/>
          </p:nvSpPr>
          <p:spPr>
            <a:xfrm>
              <a:off x="6298273" y="2750237"/>
              <a:ext cx="248247" cy="689754"/>
            </a:xfrm>
            <a:prstGeom prst="rect">
              <a:avLst/>
            </a:prstGeom>
            <a:solidFill>
              <a:srgbClr val="E2231A">
                <a:alpha val="100000"/>
              </a:srgbClr>
            </a:solidFill>
          </p:spPr>
          <p:txBody>
            <a:bodyPr/>
            <a:lstStyle/>
            <a:p/>
          </p:txBody>
        </p:sp>
        <p:sp>
          <p:nvSpPr>
            <p:cNvPr id="62" name="rc62"/>
            <p:cNvSpPr/>
            <p:nvPr/>
          </p:nvSpPr>
          <p:spPr>
            <a:xfrm>
              <a:off x="6574104" y="3415576"/>
              <a:ext cx="248247" cy="687121"/>
            </a:xfrm>
            <a:prstGeom prst="rect">
              <a:avLst/>
            </a:prstGeom>
            <a:solidFill>
              <a:srgbClr val="80BD41">
                <a:alpha val="100000"/>
              </a:srgbClr>
            </a:solidFill>
          </p:spPr>
          <p:txBody>
            <a:bodyPr/>
            <a:lstStyle/>
            <a:p/>
          </p:txBody>
        </p:sp>
        <p:sp>
          <p:nvSpPr>
            <p:cNvPr id="63" name="rc63"/>
            <p:cNvSpPr/>
            <p:nvPr/>
          </p:nvSpPr>
          <p:spPr>
            <a:xfrm>
              <a:off x="6574104" y="2728486"/>
              <a:ext cx="248247" cy="687090"/>
            </a:xfrm>
            <a:prstGeom prst="rect">
              <a:avLst/>
            </a:prstGeom>
            <a:solidFill>
              <a:srgbClr val="E2231A">
                <a:alpha val="100000"/>
              </a:srgbClr>
            </a:solidFill>
          </p:spPr>
          <p:txBody>
            <a:bodyPr/>
            <a:lstStyle/>
            <a:p/>
          </p:txBody>
        </p:sp>
        <p:sp>
          <p:nvSpPr>
            <p:cNvPr id="64" name="rc64"/>
            <p:cNvSpPr/>
            <p:nvPr/>
          </p:nvSpPr>
          <p:spPr>
            <a:xfrm>
              <a:off x="6849934" y="3405785"/>
              <a:ext cx="248247" cy="696912"/>
            </a:xfrm>
            <a:prstGeom prst="rect">
              <a:avLst/>
            </a:prstGeom>
            <a:solidFill>
              <a:srgbClr val="80BD41">
                <a:alpha val="100000"/>
              </a:srgbClr>
            </a:solidFill>
          </p:spPr>
          <p:txBody>
            <a:bodyPr/>
            <a:lstStyle/>
            <a:p/>
          </p:txBody>
        </p:sp>
        <p:sp>
          <p:nvSpPr>
            <p:cNvPr id="65" name="rc65"/>
            <p:cNvSpPr/>
            <p:nvPr/>
          </p:nvSpPr>
          <p:spPr>
            <a:xfrm>
              <a:off x="6849934" y="2708872"/>
              <a:ext cx="248247" cy="696912"/>
            </a:xfrm>
            <a:prstGeom prst="rect">
              <a:avLst/>
            </a:prstGeom>
            <a:solidFill>
              <a:srgbClr val="E2231A">
                <a:alpha val="100000"/>
              </a:srgbClr>
            </a:solidFill>
          </p:spPr>
          <p:txBody>
            <a:bodyPr/>
            <a:lstStyle/>
            <a:p/>
          </p:txBody>
        </p:sp>
        <p:sp>
          <p:nvSpPr>
            <p:cNvPr id="66" name="rc66"/>
            <p:cNvSpPr/>
            <p:nvPr/>
          </p:nvSpPr>
          <p:spPr>
            <a:xfrm>
              <a:off x="7125765" y="3384157"/>
              <a:ext cx="248247" cy="718539"/>
            </a:xfrm>
            <a:prstGeom prst="rect">
              <a:avLst/>
            </a:prstGeom>
            <a:solidFill>
              <a:srgbClr val="80BD41">
                <a:alpha val="100000"/>
              </a:srgbClr>
            </a:solidFill>
          </p:spPr>
          <p:txBody>
            <a:bodyPr/>
            <a:lstStyle/>
            <a:p/>
          </p:txBody>
        </p:sp>
        <p:sp>
          <p:nvSpPr>
            <p:cNvPr id="67" name="rc67"/>
            <p:cNvSpPr/>
            <p:nvPr/>
          </p:nvSpPr>
          <p:spPr>
            <a:xfrm>
              <a:off x="7125765" y="2693814"/>
              <a:ext cx="248247" cy="690343"/>
            </a:xfrm>
            <a:prstGeom prst="rect">
              <a:avLst/>
            </a:prstGeom>
            <a:solidFill>
              <a:srgbClr val="E2231A">
                <a:alpha val="100000"/>
              </a:srgbClr>
            </a:solidFill>
          </p:spPr>
          <p:txBody>
            <a:bodyPr/>
            <a:lstStyle/>
            <a:p/>
          </p:txBody>
        </p:sp>
        <p:sp>
          <p:nvSpPr>
            <p:cNvPr id="68" name="rc68"/>
            <p:cNvSpPr/>
            <p:nvPr/>
          </p:nvSpPr>
          <p:spPr>
            <a:xfrm>
              <a:off x="7401596" y="3378146"/>
              <a:ext cx="248247" cy="724550"/>
            </a:xfrm>
            <a:prstGeom prst="rect">
              <a:avLst/>
            </a:prstGeom>
            <a:solidFill>
              <a:srgbClr val="80BD41">
                <a:alpha val="100000"/>
              </a:srgbClr>
            </a:solidFill>
          </p:spPr>
          <p:txBody>
            <a:bodyPr/>
            <a:lstStyle/>
            <a:p/>
          </p:txBody>
        </p:sp>
        <p:sp>
          <p:nvSpPr>
            <p:cNvPr id="69" name="rc69"/>
            <p:cNvSpPr/>
            <p:nvPr/>
          </p:nvSpPr>
          <p:spPr>
            <a:xfrm>
              <a:off x="7401596" y="2682008"/>
              <a:ext cx="248247" cy="696137"/>
            </a:xfrm>
            <a:prstGeom prst="rect">
              <a:avLst/>
            </a:prstGeom>
            <a:solidFill>
              <a:srgbClr val="E2231A">
                <a:alpha val="100000"/>
              </a:srgbClr>
            </a:solidFill>
          </p:spPr>
          <p:txBody>
            <a:bodyPr/>
            <a:lstStyle/>
            <a:p/>
          </p:txBody>
        </p:sp>
        <p:sp>
          <p:nvSpPr>
            <p:cNvPr id="70" name="rc70"/>
            <p:cNvSpPr/>
            <p:nvPr/>
          </p:nvSpPr>
          <p:spPr>
            <a:xfrm>
              <a:off x="7677426" y="3356643"/>
              <a:ext cx="248247" cy="746054"/>
            </a:xfrm>
            <a:prstGeom prst="rect">
              <a:avLst/>
            </a:prstGeom>
            <a:solidFill>
              <a:srgbClr val="80BD41">
                <a:alpha val="100000"/>
              </a:srgbClr>
            </a:solidFill>
          </p:spPr>
          <p:txBody>
            <a:bodyPr/>
            <a:lstStyle/>
            <a:p/>
          </p:txBody>
        </p:sp>
        <p:sp>
          <p:nvSpPr>
            <p:cNvPr id="71" name="rc71"/>
            <p:cNvSpPr/>
            <p:nvPr/>
          </p:nvSpPr>
          <p:spPr>
            <a:xfrm>
              <a:off x="7677426" y="2667972"/>
              <a:ext cx="248247" cy="688670"/>
            </a:xfrm>
            <a:prstGeom prst="rect">
              <a:avLst/>
            </a:prstGeom>
            <a:solidFill>
              <a:srgbClr val="E2231A">
                <a:alpha val="100000"/>
              </a:srgbClr>
            </a:solidFill>
          </p:spPr>
          <p:txBody>
            <a:bodyPr/>
            <a:lstStyle/>
            <a:p/>
          </p:txBody>
        </p:sp>
        <p:sp>
          <p:nvSpPr>
            <p:cNvPr id="72" name="rc72"/>
            <p:cNvSpPr/>
            <p:nvPr/>
          </p:nvSpPr>
          <p:spPr>
            <a:xfrm>
              <a:off x="7953257" y="3234159"/>
              <a:ext cx="248247" cy="868537"/>
            </a:xfrm>
            <a:prstGeom prst="rect">
              <a:avLst/>
            </a:prstGeom>
            <a:solidFill>
              <a:srgbClr val="80BD41">
                <a:alpha val="100000"/>
              </a:srgbClr>
            </a:solidFill>
          </p:spPr>
          <p:txBody>
            <a:bodyPr/>
            <a:lstStyle/>
            <a:p/>
          </p:txBody>
        </p:sp>
        <p:sp>
          <p:nvSpPr>
            <p:cNvPr id="73" name="rc73"/>
            <p:cNvSpPr/>
            <p:nvPr/>
          </p:nvSpPr>
          <p:spPr>
            <a:xfrm>
              <a:off x="7953257" y="2655145"/>
              <a:ext cx="248247" cy="579014"/>
            </a:xfrm>
            <a:prstGeom prst="rect">
              <a:avLst/>
            </a:prstGeom>
            <a:solidFill>
              <a:srgbClr val="E2231A">
                <a:alpha val="100000"/>
              </a:srgbClr>
            </a:solidFill>
          </p:spPr>
          <p:txBody>
            <a:bodyPr/>
            <a:lstStyle/>
            <a:p/>
          </p:txBody>
        </p:sp>
        <p:sp>
          <p:nvSpPr>
            <p:cNvPr id="74" name="pl74"/>
            <p:cNvSpPr/>
            <p:nvPr/>
          </p:nvSpPr>
          <p:spPr>
            <a:xfrm>
              <a:off x="1457446" y="2307740"/>
              <a:ext cx="6619934" cy="579018"/>
            </a:xfrm>
            <a:custGeom>
              <a:avLst/>
              <a:pathLst>
                <a:path w="6619934" h="579018">
                  <a:moveTo>
                    <a:pt x="0" y="579018"/>
                  </a:moveTo>
                  <a:lnTo>
                    <a:pt x="275830" y="521116"/>
                  </a:lnTo>
                  <a:lnTo>
                    <a:pt x="551661" y="463214"/>
                  </a:lnTo>
                  <a:lnTo>
                    <a:pt x="827491" y="405312"/>
                  </a:lnTo>
                  <a:lnTo>
                    <a:pt x="1103322" y="347411"/>
                  </a:lnTo>
                  <a:lnTo>
                    <a:pt x="1379153" y="318460"/>
                  </a:lnTo>
                  <a:lnTo>
                    <a:pt x="1654983" y="318460"/>
                  </a:lnTo>
                  <a:lnTo>
                    <a:pt x="1930814" y="144754"/>
                  </a:lnTo>
                  <a:lnTo>
                    <a:pt x="2206644" y="202656"/>
                  </a:lnTo>
                  <a:lnTo>
                    <a:pt x="2482475" y="260558"/>
                  </a:lnTo>
                  <a:lnTo>
                    <a:pt x="2758306" y="115803"/>
                  </a:lnTo>
                  <a:lnTo>
                    <a:pt x="3034136" y="0"/>
                  </a:lnTo>
                  <a:lnTo>
                    <a:pt x="3309967" y="115803"/>
                  </a:lnTo>
                  <a:lnTo>
                    <a:pt x="3585797" y="202656"/>
                  </a:lnTo>
                  <a:lnTo>
                    <a:pt x="3861628" y="318460"/>
                  </a:lnTo>
                  <a:lnTo>
                    <a:pt x="4137459" y="434263"/>
                  </a:lnTo>
                  <a:lnTo>
                    <a:pt x="4413289" y="405312"/>
                  </a:lnTo>
                  <a:lnTo>
                    <a:pt x="4689120" y="405312"/>
                  </a:lnTo>
                  <a:lnTo>
                    <a:pt x="4964950" y="376361"/>
                  </a:lnTo>
                  <a:lnTo>
                    <a:pt x="5240781" y="347411"/>
                  </a:lnTo>
                  <a:lnTo>
                    <a:pt x="5516612" y="347411"/>
                  </a:lnTo>
                  <a:lnTo>
                    <a:pt x="5792442" y="318460"/>
                  </a:lnTo>
                  <a:lnTo>
                    <a:pt x="6068273" y="318460"/>
                  </a:lnTo>
                  <a:lnTo>
                    <a:pt x="6344103" y="289509"/>
                  </a:lnTo>
                  <a:lnTo>
                    <a:pt x="6619934" y="5790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553461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60</a:t>
              </a:r>
            </a:p>
          </p:txBody>
        </p:sp>
        <p:sp>
          <p:nvSpPr>
            <p:cNvPr id="85" name="tx85"/>
            <p:cNvSpPr/>
            <p:nvPr/>
          </p:nvSpPr>
          <p:spPr>
            <a:xfrm>
              <a:off x="1339893" y="29512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327.7</a:t>
              </a:r>
            </a:p>
          </p:txBody>
        </p:sp>
        <p:sp>
          <p:nvSpPr>
            <p:cNvPr id="86" name="tx86"/>
            <p:cNvSpPr/>
            <p:nvPr/>
          </p:nvSpPr>
          <p:spPr>
            <a:xfrm>
              <a:off x="2719046" y="28825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349.9</a:t>
              </a:r>
            </a:p>
          </p:txBody>
        </p:sp>
        <p:sp>
          <p:nvSpPr>
            <p:cNvPr id="87" name="tx87"/>
            <p:cNvSpPr/>
            <p:nvPr/>
          </p:nvSpPr>
          <p:spPr>
            <a:xfrm>
              <a:off x="4098199" y="27658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387.6</a:t>
              </a:r>
            </a:p>
          </p:txBody>
        </p:sp>
        <p:sp>
          <p:nvSpPr>
            <p:cNvPr id="88" name="tx88"/>
            <p:cNvSpPr/>
            <p:nvPr/>
          </p:nvSpPr>
          <p:spPr>
            <a:xfrm>
              <a:off x="5477352" y="26674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419.3</a:t>
              </a:r>
            </a:p>
          </p:txBody>
        </p:sp>
        <p:sp>
          <p:nvSpPr>
            <p:cNvPr id="89" name="tx89"/>
            <p:cNvSpPr/>
            <p:nvPr/>
          </p:nvSpPr>
          <p:spPr>
            <a:xfrm>
              <a:off x="6580674" y="25925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443.5</a:t>
              </a:r>
            </a:p>
          </p:txBody>
        </p:sp>
        <p:sp>
          <p:nvSpPr>
            <p:cNvPr id="90" name="tx90"/>
            <p:cNvSpPr/>
            <p:nvPr/>
          </p:nvSpPr>
          <p:spPr>
            <a:xfrm>
              <a:off x="6856505" y="25729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449.9</a:t>
              </a:r>
            </a:p>
          </p:txBody>
        </p:sp>
        <p:sp>
          <p:nvSpPr>
            <p:cNvPr id="91" name="tx91"/>
            <p:cNvSpPr/>
            <p:nvPr/>
          </p:nvSpPr>
          <p:spPr>
            <a:xfrm>
              <a:off x="7132335" y="2558163"/>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454.7</a:t>
              </a:r>
            </a:p>
          </p:txBody>
        </p:sp>
        <p:sp>
          <p:nvSpPr>
            <p:cNvPr id="92" name="tx92"/>
            <p:cNvSpPr/>
            <p:nvPr/>
          </p:nvSpPr>
          <p:spPr>
            <a:xfrm>
              <a:off x="7408166" y="2546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458.5</a:t>
              </a:r>
            </a:p>
          </p:txBody>
        </p:sp>
        <p:sp>
          <p:nvSpPr>
            <p:cNvPr id="93" name="tx93"/>
            <p:cNvSpPr/>
            <p:nvPr/>
          </p:nvSpPr>
          <p:spPr>
            <a:xfrm>
              <a:off x="7723173" y="253196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a:t>
              </a:r>
            </a:p>
          </p:txBody>
        </p:sp>
        <p:sp>
          <p:nvSpPr>
            <p:cNvPr id="94" name="tx94"/>
            <p:cNvSpPr/>
            <p:nvPr/>
          </p:nvSpPr>
          <p:spPr>
            <a:xfrm>
              <a:off x="7959827" y="25192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467.2</a:t>
              </a:r>
            </a:p>
          </p:txBody>
        </p:sp>
        <p:sp>
          <p:nvSpPr>
            <p:cNvPr id="95" name="pl95"/>
            <p:cNvSpPr/>
            <p:nvPr/>
          </p:nvSpPr>
          <p:spPr>
            <a:xfrm>
              <a:off x="1457446" y="1207605"/>
              <a:ext cx="0" cy="1679153"/>
            </a:xfrm>
            <a:custGeom>
              <a:avLst/>
              <a:pathLst>
                <a:path w="0" h="1679153">
                  <a:moveTo>
                    <a:pt x="0" y="167915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418595"/>
            </a:xfrm>
            <a:custGeom>
              <a:avLst/>
              <a:pathLst>
                <a:path w="0" h="1418595">
                  <a:moveTo>
                    <a:pt x="0" y="141859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158036"/>
            </a:xfrm>
            <a:custGeom>
              <a:avLst/>
              <a:pathLst>
                <a:path w="0" h="1158036">
                  <a:moveTo>
                    <a:pt x="0" y="115803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8543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137.6</a:t>
              </a:r>
            </a:p>
          </p:txBody>
        </p:sp>
        <p:sp>
          <p:nvSpPr>
            <p:cNvPr id="106" name="tx106"/>
            <p:cNvSpPr/>
            <p:nvPr/>
          </p:nvSpPr>
          <p:spPr>
            <a:xfrm>
              <a:off x="1339893" y="33466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190.1</a:t>
              </a:r>
            </a:p>
          </p:txBody>
        </p:sp>
        <p:sp>
          <p:nvSpPr>
            <p:cNvPr id="107" name="tx107"/>
            <p:cNvSpPr/>
            <p:nvPr/>
          </p:nvSpPr>
          <p:spPr>
            <a:xfrm>
              <a:off x="2719046" y="3791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178.4</a:t>
              </a:r>
            </a:p>
          </p:txBody>
        </p:sp>
        <p:sp>
          <p:nvSpPr>
            <p:cNvPr id="108" name="tx108"/>
            <p:cNvSpPr/>
            <p:nvPr/>
          </p:nvSpPr>
          <p:spPr>
            <a:xfrm>
              <a:off x="2719046" y="3249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171.5</a:t>
              </a:r>
            </a:p>
          </p:txBody>
        </p:sp>
        <p:sp>
          <p:nvSpPr>
            <p:cNvPr id="109" name="tx109"/>
            <p:cNvSpPr/>
            <p:nvPr/>
          </p:nvSpPr>
          <p:spPr>
            <a:xfrm>
              <a:off x="4098199" y="37193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224.8</a:t>
              </a:r>
            </a:p>
          </p:txBody>
        </p:sp>
        <p:sp>
          <p:nvSpPr>
            <p:cNvPr id="110" name="tx110"/>
            <p:cNvSpPr/>
            <p:nvPr/>
          </p:nvSpPr>
          <p:spPr>
            <a:xfrm>
              <a:off x="4098199" y="31189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11" name="tx111"/>
            <p:cNvSpPr/>
            <p:nvPr/>
          </p:nvSpPr>
          <p:spPr>
            <a:xfrm>
              <a:off x="5477352" y="376232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197.1</a:t>
              </a:r>
            </a:p>
          </p:txBody>
        </p:sp>
        <p:sp>
          <p:nvSpPr>
            <p:cNvPr id="112" name="tx112"/>
            <p:cNvSpPr/>
            <p:nvPr/>
          </p:nvSpPr>
          <p:spPr>
            <a:xfrm>
              <a:off x="5477352" y="311384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222.2</a:t>
              </a:r>
            </a:p>
          </p:txBody>
        </p:sp>
        <p:sp>
          <p:nvSpPr>
            <p:cNvPr id="113" name="tx113"/>
            <p:cNvSpPr/>
            <p:nvPr/>
          </p:nvSpPr>
          <p:spPr>
            <a:xfrm>
              <a:off x="6580674" y="37240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14" name="tx114"/>
            <p:cNvSpPr/>
            <p:nvPr/>
          </p:nvSpPr>
          <p:spPr>
            <a:xfrm>
              <a:off x="6580674" y="30369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221.8</a:t>
              </a:r>
            </a:p>
          </p:txBody>
        </p:sp>
        <p:sp>
          <p:nvSpPr>
            <p:cNvPr id="115" name="tx115"/>
            <p:cNvSpPr/>
            <p:nvPr/>
          </p:nvSpPr>
          <p:spPr>
            <a:xfrm>
              <a:off x="6856505" y="37191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6" name="tx116"/>
            <p:cNvSpPr/>
            <p:nvPr/>
          </p:nvSpPr>
          <p:spPr>
            <a:xfrm>
              <a:off x="6856505" y="30222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224.9</a:t>
              </a:r>
            </a:p>
          </p:txBody>
        </p:sp>
        <p:sp>
          <p:nvSpPr>
            <p:cNvPr id="117" name="tx117"/>
            <p:cNvSpPr/>
            <p:nvPr/>
          </p:nvSpPr>
          <p:spPr>
            <a:xfrm>
              <a:off x="7132335" y="370833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231.9</a:t>
              </a:r>
            </a:p>
          </p:txBody>
        </p:sp>
        <p:sp>
          <p:nvSpPr>
            <p:cNvPr id="118" name="tx118"/>
            <p:cNvSpPr/>
            <p:nvPr/>
          </p:nvSpPr>
          <p:spPr>
            <a:xfrm>
              <a:off x="7132335" y="30039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222.8</a:t>
              </a:r>
            </a:p>
          </p:txBody>
        </p:sp>
        <p:sp>
          <p:nvSpPr>
            <p:cNvPr id="119" name="tx119"/>
            <p:cNvSpPr/>
            <p:nvPr/>
          </p:nvSpPr>
          <p:spPr>
            <a:xfrm>
              <a:off x="7408166" y="3705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233.8</a:t>
              </a:r>
            </a:p>
          </p:txBody>
        </p:sp>
        <p:sp>
          <p:nvSpPr>
            <p:cNvPr id="120" name="tx120"/>
            <p:cNvSpPr/>
            <p:nvPr/>
          </p:nvSpPr>
          <p:spPr>
            <a:xfrm>
              <a:off x="7408166" y="299617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224.7</a:t>
              </a:r>
            </a:p>
          </p:txBody>
        </p:sp>
        <p:sp>
          <p:nvSpPr>
            <p:cNvPr id="121" name="tx121"/>
            <p:cNvSpPr/>
            <p:nvPr/>
          </p:nvSpPr>
          <p:spPr>
            <a:xfrm>
              <a:off x="7683997" y="3694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240.8</a:t>
              </a:r>
            </a:p>
          </p:txBody>
        </p:sp>
        <p:sp>
          <p:nvSpPr>
            <p:cNvPr id="122" name="tx122"/>
            <p:cNvSpPr/>
            <p:nvPr/>
          </p:nvSpPr>
          <p:spPr>
            <a:xfrm>
              <a:off x="7683997" y="29772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222.3</a:t>
              </a:r>
            </a:p>
          </p:txBody>
        </p:sp>
        <p:sp>
          <p:nvSpPr>
            <p:cNvPr id="123" name="tx123"/>
            <p:cNvSpPr/>
            <p:nvPr/>
          </p:nvSpPr>
          <p:spPr>
            <a:xfrm>
              <a:off x="7959827" y="36333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280.3</a:t>
              </a:r>
            </a:p>
          </p:txBody>
        </p:sp>
        <p:sp>
          <p:nvSpPr>
            <p:cNvPr id="124" name="tx124"/>
            <p:cNvSpPr/>
            <p:nvPr/>
          </p:nvSpPr>
          <p:spPr>
            <a:xfrm>
              <a:off x="7959827" y="2909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186.9</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75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013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267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3401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393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1038"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65367" y="5010059"/>
              <a:ext cx="201456" cy="201456"/>
            </a:xfrm>
            <a:prstGeom prst="rect">
              <a:avLst/>
            </a:prstGeom>
            <a:solidFill>
              <a:srgbClr val="E2231A">
                <a:alpha val="100000"/>
              </a:srgbClr>
            </a:solidFill>
          </p:spPr>
          <p:txBody>
            <a:bodyPr/>
            <a:lstStyle/>
            <a:p/>
          </p:txBody>
        </p:sp>
        <p:sp>
          <p:nvSpPr>
            <p:cNvPr id="150" name="rc150"/>
            <p:cNvSpPr/>
            <p:nvPr/>
          </p:nvSpPr>
          <p:spPr>
            <a:xfrm>
              <a:off x="5785939" y="5010059"/>
              <a:ext cx="201456" cy="201456"/>
            </a:xfrm>
            <a:prstGeom prst="rect">
              <a:avLst/>
            </a:prstGeom>
            <a:solidFill>
              <a:srgbClr val="80BD41">
                <a:alpha val="100000"/>
              </a:srgbClr>
            </a:solidFill>
          </p:spPr>
          <p:txBody>
            <a:bodyPr/>
            <a:lstStyle/>
            <a:p/>
          </p:txBody>
        </p:sp>
        <p:sp>
          <p:nvSpPr>
            <p:cNvPr id="151" name="tx151"/>
            <p:cNvSpPr/>
            <p:nvPr/>
          </p:nvSpPr>
          <p:spPr>
            <a:xfrm>
              <a:off x="4845412"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65984"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89913" y="660204"/>
              <a:ext cx="143541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Guinée, 2000-2024</a:t>
              </a:r>
            </a:p>
          </p:txBody>
        </p:sp>
        <p:sp>
          <p:nvSpPr>
            <p:cNvPr id="155" name="pl155"/>
            <p:cNvSpPr/>
            <p:nvPr/>
          </p:nvSpPr>
          <p:spPr>
            <a:xfrm>
              <a:off x="203338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3351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3364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3377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3390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334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335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337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338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3397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3104927" cy="167191"/>
            </a:xfrm>
            <a:prstGeom prst="rect">
              <a:avLst/>
            </a:prstGeom>
            <a:solidFill>
              <a:srgbClr val="80BD41">
                <a:alpha val="100000"/>
              </a:srgbClr>
            </a:solidFill>
          </p:spPr>
          <p:txBody>
            <a:bodyPr/>
            <a:lstStyle/>
            <a:p/>
          </p:txBody>
        </p:sp>
        <p:sp>
          <p:nvSpPr>
            <p:cNvPr id="170" name="rc170"/>
            <p:cNvSpPr/>
            <p:nvPr/>
          </p:nvSpPr>
          <p:spPr>
            <a:xfrm>
              <a:off x="4438250" y="5889059"/>
              <a:ext cx="3104787" cy="167191"/>
            </a:xfrm>
            <a:prstGeom prst="rect">
              <a:avLst/>
            </a:prstGeom>
            <a:solidFill>
              <a:srgbClr val="E2231A">
                <a:alpha val="100000"/>
              </a:srgbClr>
            </a:solidFill>
          </p:spPr>
          <p:txBody>
            <a:bodyPr/>
            <a:lstStyle/>
            <a:p/>
          </p:txBody>
        </p:sp>
        <p:sp>
          <p:nvSpPr>
            <p:cNvPr id="171" name="rc171"/>
            <p:cNvSpPr/>
            <p:nvPr/>
          </p:nvSpPr>
          <p:spPr>
            <a:xfrm>
              <a:off x="1333322" y="5680069"/>
              <a:ext cx="3371232" cy="167191"/>
            </a:xfrm>
            <a:prstGeom prst="rect">
              <a:avLst/>
            </a:prstGeom>
            <a:solidFill>
              <a:srgbClr val="80BD41">
                <a:alpha val="100000"/>
              </a:srgbClr>
            </a:solidFill>
          </p:spPr>
          <p:txBody>
            <a:bodyPr/>
            <a:lstStyle/>
            <a:p/>
          </p:txBody>
        </p:sp>
        <p:sp>
          <p:nvSpPr>
            <p:cNvPr id="172" name="rc172"/>
            <p:cNvSpPr/>
            <p:nvPr/>
          </p:nvSpPr>
          <p:spPr>
            <a:xfrm>
              <a:off x="4704554" y="5680069"/>
              <a:ext cx="3111928" cy="167191"/>
            </a:xfrm>
            <a:prstGeom prst="rect">
              <a:avLst/>
            </a:prstGeom>
            <a:solidFill>
              <a:srgbClr val="E2231A">
                <a:alpha val="100000"/>
              </a:srgbClr>
            </a:solidFill>
          </p:spPr>
          <p:txBody>
            <a:bodyPr/>
            <a:lstStyle/>
            <a:p/>
          </p:txBody>
        </p:sp>
        <p:sp>
          <p:nvSpPr>
            <p:cNvPr id="173" name="rc173"/>
            <p:cNvSpPr/>
            <p:nvPr/>
          </p:nvSpPr>
          <p:spPr>
            <a:xfrm>
              <a:off x="1333322" y="5471080"/>
              <a:ext cx="3924703" cy="167191"/>
            </a:xfrm>
            <a:prstGeom prst="rect">
              <a:avLst/>
            </a:prstGeom>
            <a:solidFill>
              <a:srgbClr val="80BD41">
                <a:alpha val="100000"/>
              </a:srgbClr>
            </a:solidFill>
          </p:spPr>
          <p:txBody>
            <a:bodyPr/>
            <a:lstStyle/>
            <a:p/>
          </p:txBody>
        </p:sp>
        <p:sp>
          <p:nvSpPr>
            <p:cNvPr id="174" name="rc174"/>
            <p:cNvSpPr/>
            <p:nvPr/>
          </p:nvSpPr>
          <p:spPr>
            <a:xfrm>
              <a:off x="5258026" y="5471080"/>
              <a:ext cx="2616422" cy="167191"/>
            </a:xfrm>
            <a:prstGeom prst="rect">
              <a:avLst/>
            </a:prstGeom>
            <a:solidFill>
              <a:srgbClr val="E2231A">
                <a:alpha val="100000"/>
              </a:srgbClr>
            </a:solidFill>
          </p:spPr>
          <p:txBody>
            <a:bodyPr/>
            <a:lstStyle/>
            <a:p/>
          </p:txBody>
        </p:sp>
        <p:sp>
          <p:nvSpPr>
            <p:cNvPr id="175" name="tx175"/>
            <p:cNvSpPr/>
            <p:nvPr/>
          </p:nvSpPr>
          <p:spPr>
            <a:xfrm>
              <a:off x="7708842"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443.5</a:t>
              </a:r>
            </a:p>
          </p:txBody>
        </p:sp>
        <p:sp>
          <p:nvSpPr>
            <p:cNvPr id="176" name="tx176"/>
            <p:cNvSpPr/>
            <p:nvPr/>
          </p:nvSpPr>
          <p:spPr>
            <a:xfrm>
              <a:off x="8044324"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a:t>
              </a:r>
            </a:p>
          </p:txBody>
        </p:sp>
        <p:sp>
          <p:nvSpPr>
            <p:cNvPr id="177" name="tx177"/>
            <p:cNvSpPr/>
            <p:nvPr/>
          </p:nvSpPr>
          <p:spPr>
            <a:xfrm>
              <a:off x="805682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467.2</a:t>
              </a:r>
            </a:p>
          </p:txBody>
        </p:sp>
        <p:sp>
          <p:nvSpPr>
            <p:cNvPr id="178" name="tx178"/>
            <p:cNvSpPr/>
            <p:nvPr/>
          </p:nvSpPr>
          <p:spPr>
            <a:xfrm>
              <a:off x="2750147"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79" name="tx179"/>
            <p:cNvSpPr/>
            <p:nvPr/>
          </p:nvSpPr>
          <p:spPr>
            <a:xfrm>
              <a:off x="5855005"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221.8</a:t>
              </a:r>
            </a:p>
          </p:txBody>
        </p:sp>
        <p:sp>
          <p:nvSpPr>
            <p:cNvPr id="180" name="tx180"/>
            <p:cNvSpPr/>
            <p:nvPr/>
          </p:nvSpPr>
          <p:spPr>
            <a:xfrm>
              <a:off x="288330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240.8</a:t>
              </a:r>
            </a:p>
          </p:txBody>
        </p:sp>
        <p:sp>
          <p:nvSpPr>
            <p:cNvPr id="181" name="tx181"/>
            <p:cNvSpPr/>
            <p:nvPr/>
          </p:nvSpPr>
          <p:spPr>
            <a:xfrm>
              <a:off x="6124880"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222.3</a:t>
              </a:r>
            </a:p>
          </p:txBody>
        </p:sp>
        <p:sp>
          <p:nvSpPr>
            <p:cNvPr id="182" name="tx182"/>
            <p:cNvSpPr/>
            <p:nvPr/>
          </p:nvSpPr>
          <p:spPr>
            <a:xfrm>
              <a:off x="316003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280.3</a:t>
              </a:r>
            </a:p>
          </p:txBody>
        </p:sp>
        <p:sp>
          <p:nvSpPr>
            <p:cNvPr id="183" name="tx183"/>
            <p:cNvSpPr/>
            <p:nvPr/>
          </p:nvSpPr>
          <p:spPr>
            <a:xfrm>
              <a:off x="643059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186.9</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1691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170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17170"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172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1742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(60 %) était plus élevée qu'en 2019 (50 %).
Le nombre d'enfants vaccinés avec le MCV1 a augmenté de 26% par rapport à 2019.
Le nombre de nourrissons survivants a augmenté d'environ 5 % par rapport à 2019.
En 2024, 100 000 enfants de plus ont été vaccinés par rapport à 2019.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238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6601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60819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55037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492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1371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0792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02145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243230"/>
              <a:ext cx="487582" cy="9520"/>
            </a:xfrm>
            <a:prstGeom prst="rect">
              <a:avLst/>
            </a:prstGeom>
            <a:solidFill>
              <a:srgbClr val="1CABE2">
                <a:alpha val="100000"/>
              </a:srgbClr>
            </a:solidFill>
          </p:spPr>
          <p:txBody>
            <a:bodyPr/>
            <a:lstStyle/>
            <a:p/>
          </p:txBody>
        </p:sp>
        <p:sp>
          <p:nvSpPr>
            <p:cNvPr id="27" name="rc27"/>
            <p:cNvSpPr/>
            <p:nvPr/>
          </p:nvSpPr>
          <p:spPr>
            <a:xfrm>
              <a:off x="1511566" y="5189282"/>
              <a:ext cx="487582" cy="63469"/>
            </a:xfrm>
            <a:prstGeom prst="rect">
              <a:avLst/>
            </a:prstGeom>
            <a:solidFill>
              <a:srgbClr val="1CABE2">
                <a:alpha val="100000"/>
              </a:srgbClr>
            </a:solidFill>
          </p:spPr>
          <p:txBody>
            <a:bodyPr/>
            <a:lstStyle/>
            <a:p/>
          </p:txBody>
        </p:sp>
        <p:sp>
          <p:nvSpPr>
            <p:cNvPr id="28" name="rc28"/>
            <p:cNvSpPr/>
            <p:nvPr/>
          </p:nvSpPr>
          <p:spPr>
            <a:xfrm>
              <a:off x="2053324" y="5023203"/>
              <a:ext cx="487582" cy="229547"/>
            </a:xfrm>
            <a:prstGeom prst="rect">
              <a:avLst/>
            </a:prstGeom>
            <a:solidFill>
              <a:srgbClr val="1CABE2">
                <a:alpha val="100000"/>
              </a:srgbClr>
            </a:solidFill>
          </p:spPr>
          <p:txBody>
            <a:bodyPr/>
            <a:lstStyle/>
            <a:p/>
          </p:txBody>
        </p:sp>
        <p:sp>
          <p:nvSpPr>
            <p:cNvPr id="29" name="rc29"/>
            <p:cNvSpPr/>
            <p:nvPr/>
          </p:nvSpPr>
          <p:spPr>
            <a:xfrm>
              <a:off x="2595083" y="5222074"/>
              <a:ext cx="487582" cy="30676"/>
            </a:xfrm>
            <a:prstGeom prst="rect">
              <a:avLst/>
            </a:prstGeom>
            <a:solidFill>
              <a:srgbClr val="1CABE2">
                <a:alpha val="100000"/>
              </a:srgbClr>
            </a:solidFill>
          </p:spPr>
          <p:txBody>
            <a:bodyPr/>
            <a:lstStyle/>
            <a:p/>
          </p:txBody>
        </p:sp>
        <p:sp>
          <p:nvSpPr>
            <p:cNvPr id="30" name="rc30"/>
            <p:cNvSpPr/>
            <p:nvPr/>
          </p:nvSpPr>
          <p:spPr>
            <a:xfrm>
              <a:off x="3136842" y="4899438"/>
              <a:ext cx="487582" cy="353312"/>
            </a:xfrm>
            <a:prstGeom prst="rect">
              <a:avLst/>
            </a:prstGeom>
            <a:solidFill>
              <a:srgbClr val="1CABE2">
                <a:alpha val="100000"/>
              </a:srgbClr>
            </a:solidFill>
          </p:spPr>
          <p:txBody>
            <a:bodyPr/>
            <a:lstStyle/>
            <a:p/>
          </p:txBody>
        </p:sp>
        <p:sp>
          <p:nvSpPr>
            <p:cNvPr id="31" name="rc31"/>
            <p:cNvSpPr/>
            <p:nvPr/>
          </p:nvSpPr>
          <p:spPr>
            <a:xfrm>
              <a:off x="3678600" y="4622288"/>
              <a:ext cx="487582" cy="630462"/>
            </a:xfrm>
            <a:prstGeom prst="rect">
              <a:avLst/>
            </a:prstGeom>
            <a:solidFill>
              <a:srgbClr val="1CABE2">
                <a:alpha val="100000"/>
              </a:srgbClr>
            </a:solidFill>
          </p:spPr>
          <p:txBody>
            <a:bodyPr/>
            <a:lstStyle/>
            <a:p/>
          </p:txBody>
        </p:sp>
        <p:sp>
          <p:nvSpPr>
            <p:cNvPr id="32" name="rc32"/>
            <p:cNvSpPr/>
            <p:nvPr/>
          </p:nvSpPr>
          <p:spPr>
            <a:xfrm>
              <a:off x="4220359" y="4704799"/>
              <a:ext cx="487582" cy="547952"/>
            </a:xfrm>
            <a:prstGeom prst="rect">
              <a:avLst/>
            </a:prstGeom>
            <a:solidFill>
              <a:srgbClr val="1CABE2">
                <a:alpha val="100000"/>
              </a:srgbClr>
            </a:solidFill>
          </p:spPr>
          <p:txBody>
            <a:bodyPr/>
            <a:lstStyle/>
            <a:p/>
          </p:txBody>
        </p:sp>
        <p:sp>
          <p:nvSpPr>
            <p:cNvPr id="33" name="rc33"/>
            <p:cNvSpPr/>
            <p:nvPr/>
          </p:nvSpPr>
          <p:spPr>
            <a:xfrm>
              <a:off x="4762118" y="3974901"/>
              <a:ext cx="487582" cy="1277850"/>
            </a:xfrm>
            <a:prstGeom prst="rect">
              <a:avLst/>
            </a:prstGeom>
            <a:solidFill>
              <a:srgbClr val="1CABE2">
                <a:alpha val="100000"/>
              </a:srgbClr>
            </a:solidFill>
          </p:spPr>
          <p:txBody>
            <a:bodyPr/>
            <a:lstStyle/>
            <a:p/>
          </p:txBody>
        </p:sp>
        <p:sp>
          <p:nvSpPr>
            <p:cNvPr id="34" name="rc34"/>
            <p:cNvSpPr/>
            <p:nvPr/>
          </p:nvSpPr>
          <p:spPr>
            <a:xfrm>
              <a:off x="5303876" y="4693163"/>
              <a:ext cx="487582" cy="559588"/>
            </a:xfrm>
            <a:prstGeom prst="rect">
              <a:avLst/>
            </a:prstGeom>
            <a:solidFill>
              <a:srgbClr val="1CABE2">
                <a:alpha val="100000"/>
              </a:srgbClr>
            </a:solidFill>
          </p:spPr>
          <p:txBody>
            <a:bodyPr/>
            <a:lstStyle/>
            <a:p/>
          </p:txBody>
        </p:sp>
        <p:sp>
          <p:nvSpPr>
            <p:cNvPr id="35" name="rc35"/>
            <p:cNvSpPr/>
            <p:nvPr/>
          </p:nvSpPr>
          <p:spPr>
            <a:xfrm>
              <a:off x="5845635" y="4751343"/>
              <a:ext cx="487582" cy="501408"/>
            </a:xfrm>
            <a:prstGeom prst="rect">
              <a:avLst/>
            </a:prstGeom>
            <a:solidFill>
              <a:srgbClr val="1CABE2">
                <a:alpha val="100000"/>
              </a:srgbClr>
            </a:solidFill>
          </p:spPr>
          <p:txBody>
            <a:bodyPr/>
            <a:lstStyle/>
            <a:p/>
          </p:txBody>
        </p:sp>
        <p:sp>
          <p:nvSpPr>
            <p:cNvPr id="36" name="rc36"/>
            <p:cNvSpPr/>
            <p:nvPr/>
          </p:nvSpPr>
          <p:spPr>
            <a:xfrm>
              <a:off x="6387393" y="4798945"/>
              <a:ext cx="487582" cy="453806"/>
            </a:xfrm>
            <a:prstGeom prst="rect">
              <a:avLst/>
            </a:prstGeom>
            <a:solidFill>
              <a:srgbClr val="1CABE2">
                <a:alpha val="100000"/>
              </a:srgbClr>
            </a:solidFill>
          </p:spPr>
          <p:txBody>
            <a:bodyPr/>
            <a:lstStyle/>
            <a:p/>
          </p:txBody>
        </p:sp>
        <p:sp>
          <p:nvSpPr>
            <p:cNvPr id="37" name="rc37"/>
            <p:cNvSpPr/>
            <p:nvPr/>
          </p:nvSpPr>
          <p:spPr>
            <a:xfrm>
              <a:off x="6929152" y="5036955"/>
              <a:ext cx="487582" cy="215795"/>
            </a:xfrm>
            <a:prstGeom prst="rect">
              <a:avLst/>
            </a:prstGeom>
            <a:solidFill>
              <a:srgbClr val="1CABE2">
                <a:alpha val="100000"/>
              </a:srgbClr>
            </a:solidFill>
          </p:spPr>
          <p:txBody>
            <a:bodyPr/>
            <a:lstStyle/>
            <a:p/>
          </p:txBody>
        </p:sp>
        <p:sp>
          <p:nvSpPr>
            <p:cNvPr id="38" name="rc38"/>
            <p:cNvSpPr/>
            <p:nvPr/>
          </p:nvSpPr>
          <p:spPr>
            <a:xfrm>
              <a:off x="7470911" y="4581033"/>
              <a:ext cx="487582" cy="671717"/>
            </a:xfrm>
            <a:prstGeom prst="rect">
              <a:avLst/>
            </a:prstGeom>
            <a:solidFill>
              <a:srgbClr val="1CABE2">
                <a:alpha val="100000"/>
              </a:srgbClr>
            </a:solidFill>
          </p:spPr>
          <p:txBody>
            <a:bodyPr/>
            <a:lstStyle/>
            <a:p/>
          </p:txBody>
        </p:sp>
        <p:sp>
          <p:nvSpPr>
            <p:cNvPr id="39" name="pl39"/>
            <p:cNvSpPr/>
            <p:nvPr/>
          </p:nvSpPr>
          <p:spPr>
            <a:xfrm>
              <a:off x="1213598" y="2697051"/>
              <a:ext cx="6501103" cy="553735"/>
            </a:xfrm>
            <a:custGeom>
              <a:avLst/>
              <a:pathLst>
                <a:path w="6501103" h="553735">
                  <a:moveTo>
                    <a:pt x="0" y="85190"/>
                  </a:moveTo>
                  <a:lnTo>
                    <a:pt x="541758" y="212975"/>
                  </a:lnTo>
                  <a:lnTo>
                    <a:pt x="1083517" y="383355"/>
                  </a:lnTo>
                  <a:lnTo>
                    <a:pt x="1625275" y="553735"/>
                  </a:lnTo>
                  <a:lnTo>
                    <a:pt x="2167034" y="511140"/>
                  </a:lnTo>
                  <a:lnTo>
                    <a:pt x="2708793" y="511140"/>
                  </a:lnTo>
                  <a:lnTo>
                    <a:pt x="3250551" y="468545"/>
                  </a:lnTo>
                  <a:lnTo>
                    <a:pt x="3792310" y="425950"/>
                  </a:lnTo>
                  <a:lnTo>
                    <a:pt x="4334069" y="425950"/>
                  </a:lnTo>
                  <a:lnTo>
                    <a:pt x="4875827" y="383355"/>
                  </a:lnTo>
                  <a:lnTo>
                    <a:pt x="5417586" y="383355"/>
                  </a:lnTo>
                  <a:lnTo>
                    <a:pt x="5959345" y="340760"/>
                  </a:lnTo>
                  <a:lnTo>
                    <a:pt x="6501103" y="0"/>
                  </a:lnTo>
                </a:path>
              </a:pathLst>
            </a:custGeom>
            <a:ln w="27101" cap="flat">
              <a:solidFill>
                <a:srgbClr val="00833D">
                  <a:alpha val="100000"/>
                </a:srgbClr>
              </a:solidFill>
              <a:prstDash val="solid"/>
              <a:round/>
            </a:ln>
          </p:spPr>
          <p:txBody>
            <a:bodyPr/>
            <a:lstStyle/>
            <a:p/>
          </p:txBody>
        </p:sp>
        <p:sp>
          <p:nvSpPr>
            <p:cNvPr id="40" name="pl40"/>
            <p:cNvSpPr/>
            <p:nvPr/>
          </p:nvSpPr>
          <p:spPr>
            <a:xfrm>
              <a:off x="6631185" y="3335976"/>
              <a:ext cx="1083517" cy="1788990"/>
            </a:xfrm>
            <a:custGeom>
              <a:avLst/>
              <a:pathLst>
                <a:path w="1083517" h="1788990">
                  <a:moveTo>
                    <a:pt x="0" y="1788990"/>
                  </a:moveTo>
                  <a:lnTo>
                    <a:pt x="541758" y="809305"/>
                  </a:lnTo>
                  <a:lnTo>
                    <a:pt x="1083517" y="0"/>
                  </a:lnTo>
                </a:path>
              </a:pathLst>
            </a:custGeom>
            <a:ln w="27101" cap="flat">
              <a:solidFill>
                <a:srgbClr val="002759">
                  <a:alpha val="100000"/>
                </a:srgbClr>
              </a:solidFill>
              <a:prstDash val="solid"/>
              <a:round/>
            </a:ln>
          </p:spPr>
          <p:txBody>
            <a:bodyPr/>
            <a:lstStyle/>
            <a:p/>
          </p:txBody>
        </p:sp>
        <p:sp>
          <p:nvSpPr>
            <p:cNvPr id="41" name="pt41"/>
            <p:cNvSpPr/>
            <p:nvPr/>
          </p:nvSpPr>
          <p:spPr>
            <a:xfrm>
              <a:off x="1181997" y="2750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28784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304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32191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31765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31765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313399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3091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30913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304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304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30062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26654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599584" y="50933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141342" y="411368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7683101" y="3304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tx57"/>
            <p:cNvSpPr/>
            <p:nvPr/>
          </p:nvSpPr>
          <p:spPr>
            <a:xfrm>
              <a:off x="1180439" y="511338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58" name="tx58"/>
            <p:cNvSpPr/>
            <p:nvPr/>
          </p:nvSpPr>
          <p:spPr>
            <a:xfrm>
              <a:off x="1689038" y="50594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59" name="tx59"/>
            <p:cNvSpPr/>
            <p:nvPr/>
          </p:nvSpPr>
          <p:spPr>
            <a:xfrm>
              <a:off x="2197638" y="4894816"/>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60" name="tx60"/>
            <p:cNvSpPr/>
            <p:nvPr/>
          </p:nvSpPr>
          <p:spPr>
            <a:xfrm>
              <a:off x="2772556" y="50922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a:t>
              </a:r>
            </a:p>
          </p:txBody>
        </p:sp>
        <p:sp>
          <p:nvSpPr>
            <p:cNvPr id="61" name="tx61"/>
            <p:cNvSpPr/>
            <p:nvPr/>
          </p:nvSpPr>
          <p:spPr>
            <a:xfrm>
              <a:off x="3281155" y="476953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334</a:t>
              </a:r>
            </a:p>
          </p:txBody>
        </p:sp>
        <p:sp>
          <p:nvSpPr>
            <p:cNvPr id="62" name="tx62"/>
            <p:cNvSpPr/>
            <p:nvPr/>
          </p:nvSpPr>
          <p:spPr>
            <a:xfrm>
              <a:off x="3822914" y="44924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596</a:t>
              </a:r>
            </a:p>
          </p:txBody>
        </p:sp>
        <p:sp>
          <p:nvSpPr>
            <p:cNvPr id="63" name="tx63"/>
            <p:cNvSpPr/>
            <p:nvPr/>
          </p:nvSpPr>
          <p:spPr>
            <a:xfrm>
              <a:off x="4364672" y="457495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518</a:t>
              </a:r>
            </a:p>
          </p:txBody>
        </p:sp>
        <p:sp>
          <p:nvSpPr>
            <p:cNvPr id="64" name="tx64"/>
            <p:cNvSpPr/>
            <p:nvPr/>
          </p:nvSpPr>
          <p:spPr>
            <a:xfrm>
              <a:off x="4856706"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1,208</a:t>
              </a:r>
            </a:p>
          </p:txBody>
        </p:sp>
        <p:sp>
          <p:nvSpPr>
            <p:cNvPr id="65" name="tx65"/>
            <p:cNvSpPr/>
            <p:nvPr/>
          </p:nvSpPr>
          <p:spPr>
            <a:xfrm>
              <a:off x="5448190" y="456332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529</a:t>
              </a:r>
            </a:p>
          </p:txBody>
        </p:sp>
        <p:sp>
          <p:nvSpPr>
            <p:cNvPr id="66" name="tx66"/>
            <p:cNvSpPr/>
            <p:nvPr/>
          </p:nvSpPr>
          <p:spPr>
            <a:xfrm>
              <a:off x="5989948" y="4623305"/>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474</a:t>
              </a:r>
            </a:p>
          </p:txBody>
        </p:sp>
        <p:sp>
          <p:nvSpPr>
            <p:cNvPr id="67" name="tx67"/>
            <p:cNvSpPr/>
            <p:nvPr/>
          </p:nvSpPr>
          <p:spPr>
            <a:xfrm>
              <a:off x="6531707" y="466910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429</a:t>
              </a:r>
            </a:p>
          </p:txBody>
        </p:sp>
        <p:sp>
          <p:nvSpPr>
            <p:cNvPr id="68" name="tx68"/>
            <p:cNvSpPr/>
            <p:nvPr/>
          </p:nvSpPr>
          <p:spPr>
            <a:xfrm>
              <a:off x="7073466" y="490711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204</a:t>
              </a:r>
            </a:p>
          </p:txBody>
        </p:sp>
        <p:sp>
          <p:nvSpPr>
            <p:cNvPr id="69" name="tx69"/>
            <p:cNvSpPr/>
            <p:nvPr/>
          </p:nvSpPr>
          <p:spPr>
            <a:xfrm>
              <a:off x="7615224" y="445113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635</a:t>
              </a:r>
            </a:p>
          </p:txBody>
        </p:sp>
        <p:sp>
          <p:nvSpPr>
            <p:cNvPr id="70" name="pl70"/>
            <p:cNvSpPr/>
            <p:nvPr/>
          </p:nvSpPr>
          <p:spPr>
            <a:xfrm>
              <a:off x="7732876" y="2697311"/>
              <a:ext cx="129427" cy="1855"/>
            </a:xfrm>
            <a:custGeom>
              <a:avLst/>
              <a:pathLst>
                <a:path w="129427" h="1855">
                  <a:moveTo>
                    <a:pt x="129427" y="1855"/>
                  </a:moveTo>
                  <a:lnTo>
                    <a:pt x="0" y="0"/>
                  </a:lnTo>
                </a:path>
              </a:pathLst>
            </a:custGeom>
          </p:spPr>
          <p:txBody>
            <a:bodyPr/>
            <a:lstStyle/>
            <a:p/>
          </p:txBody>
        </p:sp>
        <p:sp>
          <p:nvSpPr>
            <p:cNvPr id="71" name="pl71"/>
            <p:cNvSpPr/>
            <p:nvPr/>
          </p:nvSpPr>
          <p:spPr>
            <a:xfrm>
              <a:off x="7732872" y="3336344"/>
              <a:ext cx="129431" cy="2624"/>
            </a:xfrm>
            <a:custGeom>
              <a:avLst/>
              <a:pathLst>
                <a:path w="129431" h="2624">
                  <a:moveTo>
                    <a:pt x="129431" y="2624"/>
                  </a:moveTo>
                  <a:lnTo>
                    <a:pt x="0" y="0"/>
                  </a:lnTo>
                </a:path>
              </a:pathLst>
            </a:custGeom>
          </p:spPr>
          <p:txBody>
            <a:bodyPr/>
            <a:lstStyle/>
            <a:p/>
          </p:txBody>
        </p:sp>
        <p:sp>
          <p:nvSpPr>
            <p:cNvPr id="72" name="pg72"/>
            <p:cNvSpPr/>
            <p:nvPr/>
          </p:nvSpPr>
          <p:spPr>
            <a:xfrm>
              <a:off x="7793724" y="261076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3" name="tx73"/>
            <p:cNvSpPr/>
            <p:nvPr/>
          </p:nvSpPr>
          <p:spPr>
            <a:xfrm>
              <a:off x="7816584" y="265188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60%</a:t>
              </a:r>
            </a:p>
          </p:txBody>
        </p:sp>
        <p:sp>
          <p:nvSpPr>
            <p:cNvPr id="74" name="pg74"/>
            <p:cNvSpPr/>
            <p:nvPr/>
          </p:nvSpPr>
          <p:spPr>
            <a:xfrm>
              <a:off x="7793724" y="32505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5" name="tx75"/>
            <p:cNvSpPr/>
            <p:nvPr/>
          </p:nvSpPr>
          <p:spPr>
            <a:xfrm>
              <a:off x="7816584" y="32916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45%</a:t>
              </a:r>
            </a:p>
          </p:txBody>
        </p:sp>
        <p:sp>
          <p:nvSpPr>
            <p:cNvPr id="76" name="rc76"/>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77" name="tx77"/>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508103" y="413111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9" name="tx79"/>
            <p:cNvSpPr/>
            <p:nvPr/>
          </p:nvSpPr>
          <p:spPr>
            <a:xfrm>
              <a:off x="508103" y="30732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0" name="tx80"/>
            <p:cNvSpPr/>
            <p:nvPr/>
          </p:nvSpPr>
          <p:spPr>
            <a:xfrm>
              <a:off x="508103" y="20154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1" name="tx81"/>
            <p:cNvSpPr/>
            <p:nvPr/>
          </p:nvSpPr>
          <p:spPr>
            <a:xfrm>
              <a:off x="508103" y="95764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82" name="tx82"/>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4" name="tx84"/>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5" name="tx85"/>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6" name="tx86"/>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7" name="tx87"/>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8" name="tx88"/>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9" name="tx89"/>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0" name="tx90"/>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1" name="tx91"/>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2" name="tx92"/>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3" name="tx93"/>
            <p:cNvSpPr/>
            <p:nvPr/>
          </p:nvSpPr>
          <p:spPr>
            <a:xfrm rot="-5400000">
              <a:off x="1046074"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4" name="tx94"/>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5" name="tx95"/>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6" name="tx96"/>
            <p:cNvSpPr/>
            <p:nvPr/>
          </p:nvSpPr>
          <p:spPr>
            <a:xfrm rot="-5400000">
              <a:off x="2671350"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7" name="tx97"/>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8" name="tx98"/>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9" name="tx99"/>
            <p:cNvSpPr/>
            <p:nvPr/>
          </p:nvSpPr>
          <p:spPr>
            <a:xfrm rot="-5400000">
              <a:off x="4296626"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0" name="tx100"/>
            <p:cNvSpPr/>
            <p:nvPr/>
          </p:nvSpPr>
          <p:spPr>
            <a:xfrm rot="-5400000">
              <a:off x="4838384"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1" name="tx101"/>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2" name="tx102"/>
            <p:cNvSpPr/>
            <p:nvPr/>
          </p:nvSpPr>
          <p:spPr>
            <a:xfrm rot="-5400000">
              <a:off x="5921902" y="5653715"/>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3" name="tx103"/>
            <p:cNvSpPr/>
            <p:nvPr/>
          </p:nvSpPr>
          <p:spPr>
            <a:xfrm rot="-5400000">
              <a:off x="6458575"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4" name="tx104"/>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5" name="tx105"/>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6" name="tx106"/>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07" name="tx107"/>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8" name="tx108"/>
            <p:cNvSpPr/>
            <p:nvPr/>
          </p:nvSpPr>
          <p:spPr>
            <a:xfrm>
              <a:off x="1453817" y="401416"/>
              <a:ext cx="661660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Guinée, 2012-2024</a:t>
              </a:r>
            </a:p>
          </p:txBody>
        </p:sp>
        <p:sp>
          <p:nvSpPr>
            <p:cNvPr id="109" name="tx109"/>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0" name="tx110"/>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1" name="tx111"/>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2" name="tx112"/>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13" name="tx113"/>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635 cas confirmés de rougeole en Guinée. La même année, la couverture par le MCV1 était de 60% et la couverture par le MCV2 de 45%.
Le nombre de cas en 2024 était 3,1 fois plus élevé qu'en 2023 (n=204).
Le nombre le plus élevé de cas de rougeole a été signalé en 2019 (n=1 208). Cette année-là, la couverture par le MCV1 était de 50 %.
La Guinée a signalé des ruptures de stock de vaccins contre la rougeole en 2005, 2012, 2015, 2018, 2019 et 2021.
Des activités/campagnes de vaccination supplémentaires avec des vaccins contenant la rougeole ont eu lieu en 2022 et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996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99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4998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99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98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27101" cap="flat">
              <a:solidFill>
                <a:srgbClr val="0058AB">
                  <a:alpha val="80000"/>
                </a:srgbClr>
              </a:solidFill>
              <a:prstDash val="solid"/>
              <a:round/>
            </a:ln>
          </p:spPr>
          <p:txBody>
            <a:bodyPr/>
            <a:lstStyle/>
            <a:p/>
          </p:txBody>
        </p:sp>
        <p:sp>
          <p:nvSpPr>
            <p:cNvPr id="20" name="pl20"/>
            <p:cNvSpPr/>
            <p:nvPr/>
          </p:nvSpPr>
          <p:spPr>
            <a:xfrm>
              <a:off x="943464" y="4139732"/>
              <a:ext cx="3520101" cy="960352"/>
            </a:xfrm>
            <a:custGeom>
              <a:avLst/>
              <a:pathLst>
                <a:path w="3520101" h="960352">
                  <a:moveTo>
                    <a:pt x="0" y="0"/>
                  </a:moveTo>
                  <a:lnTo>
                    <a:pt x="146670" y="120044"/>
                  </a:lnTo>
                  <a:lnTo>
                    <a:pt x="293341" y="0"/>
                  </a:lnTo>
                  <a:lnTo>
                    <a:pt x="440012" y="240088"/>
                  </a:lnTo>
                  <a:lnTo>
                    <a:pt x="586683" y="360132"/>
                  </a:lnTo>
                  <a:lnTo>
                    <a:pt x="733354" y="240088"/>
                  </a:lnTo>
                  <a:lnTo>
                    <a:pt x="880025" y="360132"/>
                  </a:lnTo>
                  <a:lnTo>
                    <a:pt x="1026696" y="360132"/>
                  </a:lnTo>
                  <a:lnTo>
                    <a:pt x="1173367" y="600220"/>
                  </a:lnTo>
                  <a:lnTo>
                    <a:pt x="1320038" y="720264"/>
                  </a:lnTo>
                  <a:lnTo>
                    <a:pt x="1466709" y="840308"/>
                  </a:lnTo>
                  <a:lnTo>
                    <a:pt x="1613379" y="840308"/>
                  </a:lnTo>
                  <a:lnTo>
                    <a:pt x="1760050" y="840308"/>
                  </a:lnTo>
                  <a:lnTo>
                    <a:pt x="1906721" y="840308"/>
                  </a:lnTo>
                  <a:lnTo>
                    <a:pt x="2053392" y="960352"/>
                  </a:lnTo>
                  <a:lnTo>
                    <a:pt x="2200063" y="960352"/>
                  </a:lnTo>
                  <a:lnTo>
                    <a:pt x="2346734" y="960352"/>
                  </a:lnTo>
                  <a:lnTo>
                    <a:pt x="2493405" y="960352"/>
                  </a:lnTo>
                  <a:lnTo>
                    <a:pt x="2640076" y="960352"/>
                  </a:lnTo>
                  <a:lnTo>
                    <a:pt x="2786747" y="960352"/>
                  </a:lnTo>
                  <a:lnTo>
                    <a:pt x="2933418" y="960352"/>
                  </a:lnTo>
                  <a:lnTo>
                    <a:pt x="3080089" y="840308"/>
                  </a:lnTo>
                  <a:lnTo>
                    <a:pt x="3226759" y="960352"/>
                  </a:lnTo>
                  <a:lnTo>
                    <a:pt x="3373430" y="960352"/>
                  </a:lnTo>
                  <a:lnTo>
                    <a:pt x="3520101" y="960352"/>
                  </a:lnTo>
                </a:path>
              </a:pathLst>
            </a:custGeom>
            <a:ln w="27101" cap="flat">
              <a:solidFill>
                <a:srgbClr val="1CABE2">
                  <a:alpha val="80000"/>
                </a:srgbClr>
              </a:solidFill>
              <a:prstDash val="solid"/>
              <a:round/>
            </a:ln>
          </p:spPr>
          <p:txBody>
            <a:bodyPr/>
            <a:lstStyle/>
            <a:p/>
          </p:txBody>
        </p:sp>
        <p:sp>
          <p:nvSpPr>
            <p:cNvPr id="21" name="pl21"/>
            <p:cNvSpPr/>
            <p:nvPr/>
          </p:nvSpPr>
          <p:spPr>
            <a:xfrm>
              <a:off x="943464" y="2219028"/>
              <a:ext cx="3520101" cy="2520924"/>
            </a:xfrm>
            <a:custGeom>
              <a:avLst/>
              <a:pathLst>
                <a:path w="3520101" h="2520924">
                  <a:moveTo>
                    <a:pt x="0" y="120044"/>
                  </a:moveTo>
                  <a:lnTo>
                    <a:pt x="146670" y="0"/>
                  </a:lnTo>
                  <a:lnTo>
                    <a:pt x="293341" y="360132"/>
                  </a:lnTo>
                  <a:lnTo>
                    <a:pt x="440012" y="720264"/>
                  </a:lnTo>
                  <a:lnTo>
                    <a:pt x="586683" y="1080396"/>
                  </a:lnTo>
                  <a:lnTo>
                    <a:pt x="733354" y="1560572"/>
                  </a:lnTo>
                  <a:lnTo>
                    <a:pt x="880025" y="1680616"/>
                  </a:lnTo>
                  <a:lnTo>
                    <a:pt x="1026696" y="1800660"/>
                  </a:lnTo>
                  <a:lnTo>
                    <a:pt x="1173367" y="1920704"/>
                  </a:lnTo>
                  <a:lnTo>
                    <a:pt x="1320038" y="2040748"/>
                  </a:lnTo>
                  <a:lnTo>
                    <a:pt x="1466709" y="2280836"/>
                  </a:lnTo>
                  <a:lnTo>
                    <a:pt x="1613379" y="2520924"/>
                  </a:lnTo>
                  <a:lnTo>
                    <a:pt x="1760050" y="2280836"/>
                  </a:lnTo>
                  <a:lnTo>
                    <a:pt x="1906721" y="2400880"/>
                  </a:lnTo>
                  <a:lnTo>
                    <a:pt x="2053392" y="2280836"/>
                  </a:lnTo>
                  <a:lnTo>
                    <a:pt x="2200063" y="1920704"/>
                  </a:lnTo>
                  <a:lnTo>
                    <a:pt x="2346734" y="2040748"/>
                  </a:lnTo>
                  <a:lnTo>
                    <a:pt x="2493405" y="2040748"/>
                  </a:lnTo>
                  <a:lnTo>
                    <a:pt x="2640076" y="2160792"/>
                  </a:lnTo>
                  <a:lnTo>
                    <a:pt x="2786747" y="2400880"/>
                  </a:lnTo>
                  <a:lnTo>
                    <a:pt x="2933418" y="2160792"/>
                  </a:lnTo>
                  <a:lnTo>
                    <a:pt x="3080089" y="2160792"/>
                  </a:lnTo>
                  <a:lnTo>
                    <a:pt x="3226759" y="2280836"/>
                  </a:lnTo>
                  <a:lnTo>
                    <a:pt x="3373430" y="2160792"/>
                  </a:lnTo>
                  <a:lnTo>
                    <a:pt x="3520101" y="2280836"/>
                  </a:lnTo>
                </a:path>
              </a:pathLst>
            </a:custGeom>
            <a:ln w="27101" cap="flat">
              <a:solidFill>
                <a:srgbClr val="00833D">
                  <a:alpha val="80000"/>
                </a:srgbClr>
              </a:solidFill>
              <a:prstDash val="solid"/>
              <a:round/>
            </a:ln>
          </p:spPr>
          <p:txBody>
            <a:bodyPr/>
            <a:lstStyle/>
            <a:p/>
          </p:txBody>
        </p:sp>
        <p:sp>
          <p:nvSpPr>
            <p:cNvPr id="22" name="pl22"/>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43362" cap="flat">
              <a:solidFill>
                <a:srgbClr val="000000">
                  <a:alpha val="100000"/>
                </a:srgbClr>
              </a:solidFill>
              <a:prstDash val="solid"/>
              <a:round/>
            </a:ln>
          </p:spPr>
          <p:txBody>
            <a:bodyPr/>
            <a:lstStyle/>
            <a:p/>
          </p:txBody>
        </p:sp>
        <p:sp>
          <p:nvSpPr>
            <p:cNvPr id="23" name="pl23"/>
            <p:cNvSpPr/>
            <p:nvPr/>
          </p:nvSpPr>
          <p:spPr>
            <a:xfrm>
              <a:off x="943464" y="2579160"/>
              <a:ext cx="3520101" cy="2400880"/>
            </a:xfrm>
            <a:custGeom>
              <a:avLst/>
              <a:pathLst>
                <a:path w="3520101" h="2400880">
                  <a:moveTo>
                    <a:pt x="0" y="120044"/>
                  </a:moveTo>
                  <a:lnTo>
                    <a:pt x="146670" y="480176"/>
                  </a:lnTo>
                  <a:lnTo>
                    <a:pt x="293341" y="480176"/>
                  </a:lnTo>
                  <a:lnTo>
                    <a:pt x="440012" y="720264"/>
                  </a:lnTo>
                  <a:lnTo>
                    <a:pt x="586683" y="720264"/>
                  </a:lnTo>
                  <a:lnTo>
                    <a:pt x="733354" y="600220"/>
                  </a:lnTo>
                  <a:lnTo>
                    <a:pt x="880025" y="240088"/>
                  </a:lnTo>
                  <a:lnTo>
                    <a:pt x="1026696" y="1080396"/>
                  </a:lnTo>
                  <a:lnTo>
                    <a:pt x="1173367" y="2400880"/>
                  </a:lnTo>
                  <a:lnTo>
                    <a:pt x="1320038" y="120044"/>
                  </a:lnTo>
                  <a:lnTo>
                    <a:pt x="1466709" y="0"/>
                  </a:lnTo>
                  <a:lnTo>
                    <a:pt x="1613379" y="1080396"/>
                  </a:lnTo>
                  <a:lnTo>
                    <a:pt x="1760050" y="840308"/>
                  </a:lnTo>
                  <a:lnTo>
                    <a:pt x="1906721" y="720264"/>
                  </a:lnTo>
                  <a:lnTo>
                    <a:pt x="2053392" y="480176"/>
                  </a:lnTo>
                  <a:lnTo>
                    <a:pt x="2200063" y="120044"/>
                  </a:lnTo>
                  <a:lnTo>
                    <a:pt x="2346734" y="240088"/>
                  </a:lnTo>
                  <a:lnTo>
                    <a:pt x="2493405" y="360132"/>
                  </a:lnTo>
                  <a:lnTo>
                    <a:pt x="2640076" y="480176"/>
                  </a:lnTo>
                  <a:lnTo>
                    <a:pt x="2786747" y="600220"/>
                  </a:lnTo>
                  <a:lnTo>
                    <a:pt x="2933418" y="600220"/>
                  </a:lnTo>
                  <a:lnTo>
                    <a:pt x="3080089" y="720264"/>
                  </a:lnTo>
                  <a:lnTo>
                    <a:pt x="3226759" y="960352"/>
                  </a:lnTo>
                  <a:lnTo>
                    <a:pt x="3373430" y="960352"/>
                  </a:lnTo>
                  <a:lnTo>
                    <a:pt x="3520101" y="960352"/>
                  </a:lnTo>
                </a:path>
              </a:pathLst>
            </a:custGeom>
            <a:ln w="27101" cap="flat">
              <a:solidFill>
                <a:srgbClr val="0058AB">
                  <a:alpha val="100000"/>
                </a:srgbClr>
              </a:solidFill>
              <a:prstDash val="solid"/>
              <a:round/>
            </a:ln>
          </p:spPr>
          <p:txBody>
            <a:bodyPr/>
            <a:lstStyle/>
            <a:p/>
          </p:txBody>
        </p:sp>
        <p:sp>
          <p:nvSpPr>
            <p:cNvPr id="24" name="pl24"/>
            <p:cNvSpPr/>
            <p:nvPr/>
          </p:nvSpPr>
          <p:spPr>
            <a:xfrm>
              <a:off x="943464"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221902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281924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56840"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887193"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3" name="pg33"/>
            <p:cNvSpPr/>
            <p:nvPr/>
          </p:nvSpPr>
          <p:spPr>
            <a:xfrm>
              <a:off x="1590194" y="27526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20548" y="27827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5" name="pg35"/>
            <p:cNvSpPr/>
            <p:nvPr/>
          </p:nvSpPr>
          <p:spPr>
            <a:xfrm>
              <a:off x="2323549" y="2152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53902" y="218128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26</a:t>
              </a:r>
            </a:p>
          </p:txBody>
        </p:sp>
        <p:sp>
          <p:nvSpPr>
            <p:cNvPr id="37" name="pg37"/>
            <p:cNvSpPr/>
            <p:nvPr/>
          </p:nvSpPr>
          <p:spPr>
            <a:xfrm>
              <a:off x="3056903"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087257"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39" name="pg39"/>
            <p:cNvSpPr/>
            <p:nvPr/>
          </p:nvSpPr>
          <p:spPr>
            <a:xfrm>
              <a:off x="3643587" y="27526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673940" y="27827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1" name="pg41"/>
            <p:cNvSpPr/>
            <p:nvPr/>
          </p:nvSpPr>
          <p:spPr>
            <a:xfrm>
              <a:off x="4230271" y="31128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60624" y="31416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376942" y="31128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07295" y="31416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5" name="tx45"/>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84145" y="4459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7" name="tx47"/>
            <p:cNvSpPr/>
            <p:nvPr/>
          </p:nvSpPr>
          <p:spPr>
            <a:xfrm>
              <a:off x="577692" y="4457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32567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a:off x="577692" y="2056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58" name="pl58"/>
            <p:cNvSpPr/>
            <p:nvPr/>
          </p:nvSpPr>
          <p:spPr>
            <a:xfrm>
              <a:off x="158175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8175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086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33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48850" y="6100844"/>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63" name="tx63"/>
            <p:cNvSpPr/>
            <p:nvPr/>
          </p:nvSpPr>
          <p:spPr>
            <a:xfrm>
              <a:off x="26579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0416"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5" name="tx65"/>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89964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6992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14987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4998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329942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20989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27101" cap="flat">
              <a:solidFill>
                <a:srgbClr val="0058AB">
                  <a:alpha val="80000"/>
                </a:srgbClr>
              </a:solidFill>
              <a:prstDash val="solid"/>
              <a:round/>
            </a:ln>
          </p:spPr>
          <p:txBody>
            <a:bodyPr/>
            <a:lstStyle/>
            <a:p/>
          </p:txBody>
        </p:sp>
        <p:sp>
          <p:nvSpPr>
            <p:cNvPr id="81" name="pl81"/>
            <p:cNvSpPr/>
            <p:nvPr/>
          </p:nvSpPr>
          <p:spPr>
            <a:xfrm>
              <a:off x="5308715" y="4019688"/>
              <a:ext cx="3520101" cy="1080396"/>
            </a:xfrm>
            <a:custGeom>
              <a:avLst/>
              <a:pathLst>
                <a:path w="3520101" h="1080396">
                  <a:moveTo>
                    <a:pt x="0" y="0"/>
                  </a:moveTo>
                  <a:lnTo>
                    <a:pt x="146670" y="120044"/>
                  </a:lnTo>
                  <a:lnTo>
                    <a:pt x="293341" y="120044"/>
                  </a:lnTo>
                  <a:lnTo>
                    <a:pt x="440012" y="240088"/>
                  </a:lnTo>
                  <a:lnTo>
                    <a:pt x="586683" y="360132"/>
                  </a:lnTo>
                  <a:lnTo>
                    <a:pt x="733354" y="360132"/>
                  </a:lnTo>
                  <a:lnTo>
                    <a:pt x="880025" y="480176"/>
                  </a:lnTo>
                  <a:lnTo>
                    <a:pt x="1026696" y="600220"/>
                  </a:lnTo>
                  <a:lnTo>
                    <a:pt x="1173367" y="720264"/>
                  </a:lnTo>
                  <a:lnTo>
                    <a:pt x="1320038" y="840308"/>
                  </a:lnTo>
                  <a:lnTo>
                    <a:pt x="1466709" y="960352"/>
                  </a:lnTo>
                  <a:lnTo>
                    <a:pt x="1613379" y="960352"/>
                  </a:lnTo>
                  <a:lnTo>
                    <a:pt x="1760050" y="960352"/>
                  </a:lnTo>
                  <a:lnTo>
                    <a:pt x="1906721" y="1080396"/>
                  </a:lnTo>
                  <a:lnTo>
                    <a:pt x="2053392" y="960352"/>
                  </a:lnTo>
                  <a:lnTo>
                    <a:pt x="2200063" y="1080396"/>
                  </a:lnTo>
                  <a:lnTo>
                    <a:pt x="2346734" y="960352"/>
                  </a:lnTo>
                  <a:lnTo>
                    <a:pt x="2493405" y="960352"/>
                  </a:lnTo>
                  <a:lnTo>
                    <a:pt x="2640076" y="1080396"/>
                  </a:lnTo>
                  <a:lnTo>
                    <a:pt x="2786747" y="1080396"/>
                  </a:lnTo>
                  <a:lnTo>
                    <a:pt x="2933418" y="1080396"/>
                  </a:lnTo>
                  <a:lnTo>
                    <a:pt x="3080089" y="960352"/>
                  </a:lnTo>
                  <a:lnTo>
                    <a:pt x="3226759" y="840308"/>
                  </a:lnTo>
                  <a:lnTo>
                    <a:pt x="3373430" y="840308"/>
                  </a:lnTo>
                  <a:lnTo>
                    <a:pt x="3520101" y="960352"/>
                  </a:lnTo>
                </a:path>
              </a:pathLst>
            </a:custGeom>
            <a:ln w="27101" cap="flat">
              <a:solidFill>
                <a:srgbClr val="1CABE2">
                  <a:alpha val="80000"/>
                </a:srgbClr>
              </a:solidFill>
              <a:prstDash val="solid"/>
              <a:round/>
            </a:ln>
          </p:spPr>
          <p:txBody>
            <a:bodyPr/>
            <a:lstStyle/>
            <a:p/>
          </p:txBody>
        </p:sp>
        <p:sp>
          <p:nvSpPr>
            <p:cNvPr id="82" name="pl82"/>
            <p:cNvSpPr/>
            <p:nvPr/>
          </p:nvSpPr>
          <p:spPr>
            <a:xfrm>
              <a:off x="5308715" y="2459116"/>
              <a:ext cx="3520101" cy="2280836"/>
            </a:xfrm>
            <a:custGeom>
              <a:avLst/>
              <a:pathLst>
                <a:path w="3520101" h="2280836">
                  <a:moveTo>
                    <a:pt x="0" y="0"/>
                  </a:moveTo>
                  <a:lnTo>
                    <a:pt x="146670" y="240088"/>
                  </a:lnTo>
                  <a:lnTo>
                    <a:pt x="293341" y="360132"/>
                  </a:lnTo>
                  <a:lnTo>
                    <a:pt x="440012" y="840308"/>
                  </a:lnTo>
                  <a:lnTo>
                    <a:pt x="586683" y="1080396"/>
                  </a:lnTo>
                  <a:lnTo>
                    <a:pt x="733354" y="1440528"/>
                  </a:lnTo>
                  <a:lnTo>
                    <a:pt x="880025" y="1560572"/>
                  </a:lnTo>
                  <a:lnTo>
                    <a:pt x="1026696" y="1080396"/>
                  </a:lnTo>
                  <a:lnTo>
                    <a:pt x="1173367" y="1200440"/>
                  </a:lnTo>
                  <a:lnTo>
                    <a:pt x="1320038" y="1440528"/>
                  </a:lnTo>
                  <a:lnTo>
                    <a:pt x="1466709" y="1920704"/>
                  </a:lnTo>
                  <a:lnTo>
                    <a:pt x="1613379" y="2040748"/>
                  </a:lnTo>
                  <a:lnTo>
                    <a:pt x="1760050" y="2280836"/>
                  </a:lnTo>
                  <a:lnTo>
                    <a:pt x="1906721" y="2160792"/>
                  </a:lnTo>
                  <a:lnTo>
                    <a:pt x="2053392" y="1440528"/>
                  </a:lnTo>
                  <a:lnTo>
                    <a:pt x="2200063" y="1320484"/>
                  </a:lnTo>
                  <a:lnTo>
                    <a:pt x="2346734" y="960352"/>
                  </a:lnTo>
                  <a:lnTo>
                    <a:pt x="2493405" y="1200440"/>
                  </a:lnTo>
                  <a:lnTo>
                    <a:pt x="2640076" y="1080396"/>
                  </a:lnTo>
                  <a:lnTo>
                    <a:pt x="2786747" y="1080396"/>
                  </a:lnTo>
                  <a:lnTo>
                    <a:pt x="2933418" y="1080396"/>
                  </a:lnTo>
                  <a:lnTo>
                    <a:pt x="3080089" y="960352"/>
                  </a:lnTo>
                  <a:lnTo>
                    <a:pt x="3226759" y="720264"/>
                  </a:lnTo>
                  <a:lnTo>
                    <a:pt x="3373430" y="600220"/>
                  </a:lnTo>
                  <a:lnTo>
                    <a:pt x="3520101" y="840308"/>
                  </a:lnTo>
                </a:path>
              </a:pathLst>
            </a:custGeom>
            <a:ln w="27101" cap="flat">
              <a:solidFill>
                <a:srgbClr val="00833D">
                  <a:alpha val="80000"/>
                </a:srgbClr>
              </a:solidFill>
              <a:prstDash val="solid"/>
              <a:round/>
            </a:ln>
          </p:spPr>
          <p:txBody>
            <a:bodyPr/>
            <a:lstStyle/>
            <a:p/>
          </p:txBody>
        </p:sp>
        <p:sp>
          <p:nvSpPr>
            <p:cNvPr id="83" name="pl83"/>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43362" cap="flat">
              <a:solidFill>
                <a:srgbClr val="000000">
                  <a:alpha val="100000"/>
                </a:srgbClr>
              </a:solidFill>
              <a:prstDash val="solid"/>
              <a:round/>
            </a:ln>
          </p:spPr>
          <p:txBody>
            <a:bodyPr/>
            <a:lstStyle/>
            <a:p/>
          </p:txBody>
        </p:sp>
        <p:sp>
          <p:nvSpPr>
            <p:cNvPr id="84" name="pl84"/>
            <p:cNvSpPr/>
            <p:nvPr/>
          </p:nvSpPr>
          <p:spPr>
            <a:xfrm>
              <a:off x="5308715" y="1738852"/>
              <a:ext cx="3520101" cy="2280836"/>
            </a:xfrm>
            <a:custGeom>
              <a:avLst/>
              <a:pathLst>
                <a:path w="3520101" h="2280836">
                  <a:moveTo>
                    <a:pt x="0" y="240088"/>
                  </a:moveTo>
                  <a:lnTo>
                    <a:pt x="146670" y="240088"/>
                  </a:lnTo>
                  <a:lnTo>
                    <a:pt x="293341" y="120044"/>
                  </a:lnTo>
                  <a:lnTo>
                    <a:pt x="440012" y="120044"/>
                  </a:lnTo>
                  <a:lnTo>
                    <a:pt x="586683" y="0"/>
                  </a:lnTo>
                  <a:lnTo>
                    <a:pt x="733354" y="120044"/>
                  </a:lnTo>
                  <a:lnTo>
                    <a:pt x="880025" y="120044"/>
                  </a:lnTo>
                  <a:lnTo>
                    <a:pt x="1026696" y="960352"/>
                  </a:lnTo>
                  <a:lnTo>
                    <a:pt x="1173367" y="2280836"/>
                  </a:lnTo>
                  <a:lnTo>
                    <a:pt x="1320038" y="360132"/>
                  </a:lnTo>
                  <a:lnTo>
                    <a:pt x="1466709" y="0"/>
                  </a:lnTo>
                  <a:lnTo>
                    <a:pt x="1613379" y="1800660"/>
                  </a:lnTo>
                  <a:lnTo>
                    <a:pt x="1760050" y="1440528"/>
                  </a:lnTo>
                  <a:lnTo>
                    <a:pt x="1906721" y="1440528"/>
                  </a:lnTo>
                  <a:lnTo>
                    <a:pt x="2053392" y="1080396"/>
                  </a:lnTo>
                  <a:lnTo>
                    <a:pt x="2200063" y="720264"/>
                  </a:lnTo>
                  <a:lnTo>
                    <a:pt x="2346734" y="1200440"/>
                  </a:lnTo>
                  <a:lnTo>
                    <a:pt x="2493405" y="960352"/>
                  </a:lnTo>
                  <a:lnTo>
                    <a:pt x="2640076" y="960352"/>
                  </a:lnTo>
                  <a:lnTo>
                    <a:pt x="2786747" y="960352"/>
                  </a:lnTo>
                  <a:lnTo>
                    <a:pt x="2933418" y="840308"/>
                  </a:lnTo>
                  <a:lnTo>
                    <a:pt x="3080089" y="720264"/>
                  </a:lnTo>
                  <a:lnTo>
                    <a:pt x="3226759" y="600220"/>
                  </a:lnTo>
                  <a:lnTo>
                    <a:pt x="3373430" y="480176"/>
                  </a:lnTo>
                  <a:lnTo>
                    <a:pt x="3520101" y="1320484"/>
                  </a:lnTo>
                </a:path>
              </a:pathLst>
            </a:custGeom>
            <a:ln w="27101" cap="flat">
              <a:solidFill>
                <a:srgbClr val="0058AB">
                  <a:alpha val="100000"/>
                </a:srgbClr>
              </a:solidFill>
              <a:prstDash val="solid"/>
              <a:round/>
            </a:ln>
          </p:spPr>
          <p:txBody>
            <a:bodyPr/>
            <a:lstStyle/>
            <a:p/>
          </p:txBody>
        </p:sp>
        <p:sp>
          <p:nvSpPr>
            <p:cNvPr id="85" name="pl85"/>
            <p:cNvSpPr/>
            <p:nvPr/>
          </p:nvSpPr>
          <p:spPr>
            <a:xfrm>
              <a:off x="5308715" y="161880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14987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13787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209898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233907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185889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69920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15522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158101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31</a:t>
              </a:r>
            </a:p>
          </p:txBody>
        </p:sp>
        <p:sp>
          <p:nvSpPr>
            <p:cNvPr id="94" name="pg94"/>
            <p:cNvSpPr/>
            <p:nvPr/>
          </p:nvSpPr>
          <p:spPr>
            <a:xfrm>
              <a:off x="5955445" y="1432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85799" y="146097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32</a:t>
              </a:r>
            </a:p>
          </p:txBody>
        </p:sp>
        <p:sp>
          <p:nvSpPr>
            <p:cNvPr id="96" name="pg96"/>
            <p:cNvSpPr/>
            <p:nvPr/>
          </p:nvSpPr>
          <p:spPr>
            <a:xfrm>
              <a:off x="6688800" y="13121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19153" y="1340926"/>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33</a:t>
              </a:r>
            </a:p>
          </p:txBody>
        </p:sp>
        <p:sp>
          <p:nvSpPr>
            <p:cNvPr id="98" name="pg98"/>
            <p:cNvSpPr/>
            <p:nvPr/>
          </p:nvSpPr>
          <p:spPr>
            <a:xfrm>
              <a:off x="7422154" y="20324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52508" y="206247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0" name="pg100"/>
            <p:cNvSpPr/>
            <p:nvPr/>
          </p:nvSpPr>
          <p:spPr>
            <a:xfrm>
              <a:off x="8008838" y="22725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39191" y="230132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2" name="pg102"/>
            <p:cNvSpPr/>
            <p:nvPr/>
          </p:nvSpPr>
          <p:spPr>
            <a:xfrm>
              <a:off x="8595522" y="179233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182115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104" name="pg104"/>
            <p:cNvSpPr/>
            <p:nvPr/>
          </p:nvSpPr>
          <p:spPr>
            <a:xfrm>
              <a:off x="8742193" y="26326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6626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6" name="tx106"/>
            <p:cNvSpPr/>
            <p:nvPr/>
          </p:nvSpPr>
          <p:spPr>
            <a:xfrm>
              <a:off x="8889106" y="49396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258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08" name="tx108"/>
            <p:cNvSpPr/>
            <p:nvPr/>
          </p:nvSpPr>
          <p:spPr>
            <a:xfrm>
              <a:off x="4942943" y="4457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9" name="tx109"/>
            <p:cNvSpPr/>
            <p:nvPr/>
          </p:nvSpPr>
          <p:spPr>
            <a:xfrm>
              <a:off x="4942943" y="32567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0" name="tx110"/>
            <p:cNvSpPr/>
            <p:nvPr/>
          </p:nvSpPr>
          <p:spPr>
            <a:xfrm>
              <a:off x="4942943" y="205628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19" name="pl119"/>
            <p:cNvSpPr/>
            <p:nvPr/>
          </p:nvSpPr>
          <p:spPr>
            <a:xfrm>
              <a:off x="594700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4700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61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185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14101" y="6100844"/>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Guinée</a:t>
              </a:r>
            </a:p>
          </p:txBody>
        </p:sp>
        <p:sp>
          <p:nvSpPr>
            <p:cNvPr id="124" name="tx124"/>
            <p:cNvSpPr/>
            <p:nvPr/>
          </p:nvSpPr>
          <p:spPr>
            <a:xfrm>
              <a:off x="70232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566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6" name="tx12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27" name="tx12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8" name="tx12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29" name="tx129"/>
            <p:cNvSpPr/>
            <p:nvPr/>
          </p:nvSpPr>
          <p:spPr>
            <a:xfrm>
              <a:off x="2961586" y="409564"/>
              <a:ext cx="349514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Guinée, 2000-2024</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18% des enfants ayant reçu le DTC1 n'ont pas reçu le DTC3 (à gauche), et 22%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et du DTC-MCV en Guinée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259879"/>
            </a:xfrm>
            <a:custGeom>
              <a:avLst/>
              <a:pathLst>
                <a:path w="2123063" h="259879">
                  <a:moveTo>
                    <a:pt x="0" y="148502"/>
                  </a:moveTo>
                  <a:lnTo>
                    <a:pt x="88460" y="148502"/>
                  </a:lnTo>
                  <a:lnTo>
                    <a:pt x="176921" y="160877"/>
                  </a:lnTo>
                  <a:lnTo>
                    <a:pt x="265382" y="160877"/>
                  </a:lnTo>
                  <a:lnTo>
                    <a:pt x="353843" y="173253"/>
                  </a:lnTo>
                  <a:lnTo>
                    <a:pt x="442304" y="160877"/>
                  </a:lnTo>
                  <a:lnTo>
                    <a:pt x="530765" y="148502"/>
                  </a:lnTo>
                  <a:lnTo>
                    <a:pt x="619226" y="111377"/>
                  </a:lnTo>
                  <a:lnTo>
                    <a:pt x="707687" y="74251"/>
                  </a:lnTo>
                  <a:lnTo>
                    <a:pt x="796148" y="24750"/>
                  </a:lnTo>
                  <a:lnTo>
                    <a:pt x="884609" y="0"/>
                  </a:lnTo>
                  <a:lnTo>
                    <a:pt x="973070" y="136127"/>
                  </a:lnTo>
                  <a:lnTo>
                    <a:pt x="1061531" y="160877"/>
                  </a:lnTo>
                  <a:lnTo>
                    <a:pt x="1149992" y="198003"/>
                  </a:lnTo>
                  <a:lnTo>
                    <a:pt x="1238453" y="222754"/>
                  </a:lnTo>
                  <a:lnTo>
                    <a:pt x="1326914" y="259879"/>
                  </a:lnTo>
                  <a:lnTo>
                    <a:pt x="1415375" y="247504"/>
                  </a:lnTo>
                  <a:lnTo>
                    <a:pt x="1503836" y="247504"/>
                  </a:lnTo>
                  <a:lnTo>
                    <a:pt x="1592297" y="247504"/>
                  </a:lnTo>
                  <a:lnTo>
                    <a:pt x="1680758" y="247504"/>
                  </a:lnTo>
                  <a:lnTo>
                    <a:pt x="1769219" y="235129"/>
                  </a:lnTo>
                  <a:lnTo>
                    <a:pt x="1857680" y="235129"/>
                  </a:lnTo>
                  <a:lnTo>
                    <a:pt x="1946141" y="235129"/>
                  </a:lnTo>
                  <a:lnTo>
                    <a:pt x="2034602" y="235129"/>
                  </a:lnTo>
                  <a:lnTo>
                    <a:pt x="2123063" y="222754"/>
                  </a:lnTo>
                </a:path>
              </a:pathLst>
            </a:custGeom>
            <a:ln w="27101" cap="flat">
              <a:solidFill>
                <a:srgbClr val="1CABE2">
                  <a:alpha val="100000"/>
                </a:srgbClr>
              </a:solidFill>
              <a:prstDash val="solid"/>
              <a:round/>
            </a:ln>
          </p:spPr>
          <p:txBody>
            <a:bodyPr/>
            <a:lstStyle/>
            <a:p/>
          </p:txBody>
        </p:sp>
        <p:sp>
          <p:nvSpPr>
            <p:cNvPr id="24" name="tx24"/>
            <p:cNvSpPr/>
            <p:nvPr/>
          </p:nvSpPr>
          <p:spPr>
            <a:xfrm>
              <a:off x="91027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5" name="tx25"/>
            <p:cNvSpPr/>
            <p:nvPr/>
          </p:nvSpPr>
          <p:spPr>
            <a:xfrm>
              <a:off x="3217825" y="128520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6" name="tx26"/>
            <p:cNvSpPr/>
            <p:nvPr/>
          </p:nvSpPr>
          <p:spPr>
            <a:xfrm>
              <a:off x="2688703"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7" name="tx27"/>
            <p:cNvSpPr/>
            <p:nvPr/>
          </p:nvSpPr>
          <p:spPr>
            <a:xfrm>
              <a:off x="3042547" y="1248974"/>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306633"/>
              <a:ext cx="796148" cy="680637"/>
            </a:xfrm>
            <a:custGeom>
              <a:avLst/>
              <a:pathLst>
                <a:path w="796148" h="680637">
                  <a:moveTo>
                    <a:pt x="0" y="680637"/>
                  </a:moveTo>
                  <a:lnTo>
                    <a:pt x="88460" y="198003"/>
                  </a:lnTo>
                  <a:lnTo>
                    <a:pt x="176921" y="185628"/>
                  </a:lnTo>
                  <a:lnTo>
                    <a:pt x="265382" y="173253"/>
                  </a:lnTo>
                  <a:lnTo>
                    <a:pt x="353843" y="160877"/>
                  </a:lnTo>
                  <a:lnTo>
                    <a:pt x="442304" y="136127"/>
                  </a:lnTo>
                  <a:lnTo>
                    <a:pt x="530765" y="123752"/>
                  </a:lnTo>
                  <a:lnTo>
                    <a:pt x="619226" y="111377"/>
                  </a:lnTo>
                  <a:lnTo>
                    <a:pt x="707687" y="99001"/>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51" name="tx51"/>
            <p:cNvSpPr/>
            <p:nvPr/>
          </p:nvSpPr>
          <p:spPr>
            <a:xfrm>
              <a:off x="3042547" y="326571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5063736"/>
              <a:ext cx="2123063" cy="235129"/>
            </a:xfrm>
            <a:custGeom>
              <a:avLst/>
              <a:pathLst>
                <a:path w="2123063" h="235129">
                  <a:moveTo>
                    <a:pt x="0" y="222754"/>
                  </a:moveTo>
                  <a:lnTo>
                    <a:pt x="88460" y="160877"/>
                  </a:lnTo>
                  <a:lnTo>
                    <a:pt x="176921" y="111377"/>
                  </a:lnTo>
                  <a:lnTo>
                    <a:pt x="265382" y="49500"/>
                  </a:lnTo>
                  <a:lnTo>
                    <a:pt x="353843" y="0"/>
                  </a:lnTo>
                  <a:lnTo>
                    <a:pt x="442304" y="74251"/>
                  </a:lnTo>
                  <a:lnTo>
                    <a:pt x="530765" y="148502"/>
                  </a:lnTo>
                  <a:lnTo>
                    <a:pt x="619226" y="235129"/>
                  </a:lnTo>
                  <a:lnTo>
                    <a:pt x="707687" y="74251"/>
                  </a:lnTo>
                  <a:lnTo>
                    <a:pt x="796148" y="61876"/>
                  </a:lnTo>
                  <a:lnTo>
                    <a:pt x="884609" y="37125"/>
                  </a:lnTo>
                  <a:lnTo>
                    <a:pt x="973070" y="24750"/>
                  </a:lnTo>
                  <a:lnTo>
                    <a:pt x="1061531" y="74251"/>
                  </a:lnTo>
                  <a:lnTo>
                    <a:pt x="1149992" y="123752"/>
                  </a:lnTo>
                  <a:lnTo>
                    <a:pt x="1238453" y="173253"/>
                  </a:lnTo>
                  <a:lnTo>
                    <a:pt x="1326914" y="222754"/>
                  </a:lnTo>
                  <a:lnTo>
                    <a:pt x="1415375" y="210378"/>
                  </a:lnTo>
                  <a:lnTo>
                    <a:pt x="1503836" y="198003"/>
                  </a:lnTo>
                  <a:lnTo>
                    <a:pt x="1592297" y="185628"/>
                  </a:lnTo>
                  <a:lnTo>
                    <a:pt x="1680758" y="173253"/>
                  </a:lnTo>
                  <a:lnTo>
                    <a:pt x="1769219" y="160877"/>
                  </a:lnTo>
                  <a:lnTo>
                    <a:pt x="1857680" y="148502"/>
                  </a:lnTo>
                  <a:lnTo>
                    <a:pt x="1946141" y="136127"/>
                  </a:lnTo>
                  <a:lnTo>
                    <a:pt x="2034602" y="123752"/>
                  </a:lnTo>
                  <a:lnTo>
                    <a:pt x="2123063" y="123752"/>
                  </a:lnTo>
                </a:path>
              </a:pathLst>
            </a:custGeom>
            <a:ln w="27101" cap="flat">
              <a:solidFill>
                <a:srgbClr val="1CABE2">
                  <a:alpha val="100000"/>
                </a:srgbClr>
              </a:solidFill>
              <a:prstDash val="solid"/>
              <a:round/>
            </a:ln>
          </p:spPr>
          <p:txBody>
            <a:bodyPr/>
            <a:lstStyle/>
            <a:p/>
          </p:txBody>
        </p:sp>
        <p:sp>
          <p:nvSpPr>
            <p:cNvPr id="72" name="tx72"/>
            <p:cNvSpPr/>
            <p:nvPr/>
          </p:nvSpPr>
          <p:spPr>
            <a:xfrm>
              <a:off x="910275" y="5195700"/>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a:t>
              </a:r>
            </a:p>
          </p:txBody>
        </p:sp>
        <p:sp>
          <p:nvSpPr>
            <p:cNvPr id="73" name="tx73"/>
            <p:cNvSpPr/>
            <p:nvPr/>
          </p:nvSpPr>
          <p:spPr>
            <a:xfrm>
              <a:off x="3217825"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4" name="tx74"/>
            <p:cNvSpPr/>
            <p:nvPr/>
          </p:nvSpPr>
          <p:spPr>
            <a:xfrm>
              <a:off x="2688703" y="50958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75" name="tx75"/>
            <p:cNvSpPr/>
            <p:nvPr/>
          </p:nvSpPr>
          <p:spPr>
            <a:xfrm>
              <a:off x="3042547" y="5047573"/>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40149"/>
              <a:ext cx="2123063" cy="309380"/>
            </a:xfrm>
            <a:custGeom>
              <a:avLst/>
              <a:pathLst>
                <a:path w="2123063" h="309380">
                  <a:moveTo>
                    <a:pt x="0" y="309380"/>
                  </a:moveTo>
                  <a:lnTo>
                    <a:pt x="88460" y="272254"/>
                  </a:lnTo>
                  <a:lnTo>
                    <a:pt x="176921" y="222754"/>
                  </a:lnTo>
                  <a:lnTo>
                    <a:pt x="265382" y="185628"/>
                  </a:lnTo>
                  <a:lnTo>
                    <a:pt x="353843" y="136127"/>
                  </a:lnTo>
                  <a:lnTo>
                    <a:pt x="442304" y="136127"/>
                  </a:lnTo>
                  <a:lnTo>
                    <a:pt x="530765" y="136127"/>
                  </a:lnTo>
                  <a:lnTo>
                    <a:pt x="619226" y="123752"/>
                  </a:lnTo>
                  <a:lnTo>
                    <a:pt x="707687" y="272254"/>
                  </a:lnTo>
                  <a:lnTo>
                    <a:pt x="796148" y="123752"/>
                  </a:lnTo>
                  <a:lnTo>
                    <a:pt x="884609" y="0"/>
                  </a:lnTo>
                  <a:lnTo>
                    <a:pt x="973070" y="123752"/>
                  </a:lnTo>
                  <a:lnTo>
                    <a:pt x="1061531" y="160877"/>
                  </a:lnTo>
                  <a:lnTo>
                    <a:pt x="1149992" y="198003"/>
                  </a:lnTo>
                  <a:lnTo>
                    <a:pt x="1238453" y="235129"/>
                  </a:lnTo>
                  <a:lnTo>
                    <a:pt x="1326914" y="272254"/>
                  </a:lnTo>
                  <a:lnTo>
                    <a:pt x="1415375" y="297005"/>
                  </a:lnTo>
                  <a:lnTo>
                    <a:pt x="1503836" y="272254"/>
                  </a:lnTo>
                  <a:lnTo>
                    <a:pt x="1592297" y="259879"/>
                  </a:lnTo>
                  <a:lnTo>
                    <a:pt x="1680758" y="235129"/>
                  </a:lnTo>
                  <a:lnTo>
                    <a:pt x="1769219" y="222754"/>
                  </a:lnTo>
                  <a:lnTo>
                    <a:pt x="1857680" y="198003"/>
                  </a:lnTo>
                  <a:lnTo>
                    <a:pt x="1946141" y="185628"/>
                  </a:lnTo>
                  <a:lnTo>
                    <a:pt x="2034602" y="160877"/>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5726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97" name="tx97"/>
            <p:cNvSpPr/>
            <p:nvPr/>
          </p:nvSpPr>
          <p:spPr>
            <a:xfrm>
              <a:off x="6012012" y="1261641"/>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8" name="tx98"/>
            <p:cNvSpPr/>
            <p:nvPr/>
          </p:nvSpPr>
          <p:spPr>
            <a:xfrm>
              <a:off x="5482890"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9" name="tx99"/>
            <p:cNvSpPr/>
            <p:nvPr/>
          </p:nvSpPr>
          <p:spPr>
            <a:xfrm>
              <a:off x="5836734" y="125982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319008"/>
              <a:ext cx="2123063" cy="247504"/>
            </a:xfrm>
            <a:custGeom>
              <a:avLst/>
              <a:pathLst>
                <a:path w="2123063" h="247504">
                  <a:moveTo>
                    <a:pt x="0" y="247504"/>
                  </a:moveTo>
                  <a:lnTo>
                    <a:pt x="88460" y="222754"/>
                  </a:lnTo>
                  <a:lnTo>
                    <a:pt x="176921" y="198003"/>
                  </a:lnTo>
                  <a:lnTo>
                    <a:pt x="265382" y="173253"/>
                  </a:lnTo>
                  <a:lnTo>
                    <a:pt x="353843" y="148502"/>
                  </a:lnTo>
                  <a:lnTo>
                    <a:pt x="442304" y="136127"/>
                  </a:lnTo>
                  <a:lnTo>
                    <a:pt x="530765" y="136127"/>
                  </a:lnTo>
                  <a:lnTo>
                    <a:pt x="619226" y="61876"/>
                  </a:lnTo>
                  <a:lnTo>
                    <a:pt x="707687" y="86626"/>
                  </a:lnTo>
                  <a:lnTo>
                    <a:pt x="796148" y="111377"/>
                  </a:lnTo>
                  <a:lnTo>
                    <a:pt x="884609" y="49500"/>
                  </a:lnTo>
                  <a:lnTo>
                    <a:pt x="973070" y="0"/>
                  </a:lnTo>
                  <a:lnTo>
                    <a:pt x="1061531" y="49500"/>
                  </a:lnTo>
                  <a:lnTo>
                    <a:pt x="1149992" y="86626"/>
                  </a:lnTo>
                  <a:lnTo>
                    <a:pt x="1238453" y="136127"/>
                  </a:lnTo>
                  <a:lnTo>
                    <a:pt x="1326914" y="185628"/>
                  </a:lnTo>
                  <a:lnTo>
                    <a:pt x="1415375" y="173253"/>
                  </a:lnTo>
                  <a:lnTo>
                    <a:pt x="1503836" y="173253"/>
                  </a:lnTo>
                  <a:lnTo>
                    <a:pt x="1592297" y="160877"/>
                  </a:lnTo>
                  <a:lnTo>
                    <a:pt x="1680758" y="148502"/>
                  </a:lnTo>
                  <a:lnTo>
                    <a:pt x="1769219" y="148502"/>
                  </a:lnTo>
                  <a:lnTo>
                    <a:pt x="1857680" y="136127"/>
                  </a:lnTo>
                  <a:lnTo>
                    <a:pt x="1946141" y="136127"/>
                  </a:lnTo>
                  <a:lnTo>
                    <a:pt x="2034602" y="123752"/>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47543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21" name="tx121"/>
            <p:cNvSpPr/>
            <p:nvPr/>
          </p:nvSpPr>
          <p:spPr>
            <a:xfrm>
              <a:off x="6012012"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22" name="tx122"/>
            <p:cNvSpPr/>
            <p:nvPr/>
          </p:nvSpPr>
          <p:spPr>
            <a:xfrm>
              <a:off x="5482890" y="3326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033314" y="5100862"/>
              <a:ext cx="1946141" cy="556885"/>
            </a:xfrm>
            <a:custGeom>
              <a:avLst/>
              <a:pathLst>
                <a:path w="1946141" h="556885">
                  <a:moveTo>
                    <a:pt x="0" y="556885"/>
                  </a:moveTo>
                  <a:lnTo>
                    <a:pt x="88460" y="420757"/>
                  </a:lnTo>
                  <a:lnTo>
                    <a:pt x="176921" y="284630"/>
                  </a:lnTo>
                  <a:lnTo>
                    <a:pt x="265382" y="284630"/>
                  </a:lnTo>
                  <a:lnTo>
                    <a:pt x="353843" y="297005"/>
                  </a:lnTo>
                  <a:lnTo>
                    <a:pt x="442304" y="210378"/>
                  </a:lnTo>
                  <a:lnTo>
                    <a:pt x="530765" y="185628"/>
                  </a:lnTo>
                  <a:lnTo>
                    <a:pt x="619226" y="123752"/>
                  </a:lnTo>
                  <a:lnTo>
                    <a:pt x="707687" y="74251"/>
                  </a:lnTo>
                  <a:lnTo>
                    <a:pt x="796148" y="0"/>
                  </a:lnTo>
                  <a:lnTo>
                    <a:pt x="884609" y="49500"/>
                  </a:lnTo>
                  <a:lnTo>
                    <a:pt x="973070" y="111377"/>
                  </a:lnTo>
                  <a:lnTo>
                    <a:pt x="1061531" y="160877"/>
                  </a:lnTo>
                  <a:lnTo>
                    <a:pt x="1149992" y="222754"/>
                  </a:lnTo>
                  <a:lnTo>
                    <a:pt x="1238453" y="272254"/>
                  </a:lnTo>
                  <a:lnTo>
                    <a:pt x="1326914" y="247504"/>
                  </a:lnTo>
                  <a:lnTo>
                    <a:pt x="1415375" y="235129"/>
                  </a:lnTo>
                  <a:lnTo>
                    <a:pt x="1503836" y="210378"/>
                  </a:lnTo>
                  <a:lnTo>
                    <a:pt x="1592297" y="185628"/>
                  </a:lnTo>
                  <a:lnTo>
                    <a:pt x="1680758" y="160877"/>
                  </a:lnTo>
                  <a:lnTo>
                    <a:pt x="1769219" y="148502"/>
                  </a:lnTo>
                  <a:lnTo>
                    <a:pt x="1857680" y="123752"/>
                  </a:lnTo>
                  <a:lnTo>
                    <a:pt x="1946141" y="24750"/>
                  </a:lnTo>
                </a:path>
              </a:pathLst>
            </a:custGeom>
            <a:ln w="27101" cap="flat">
              <a:solidFill>
                <a:srgbClr val="1CABE2">
                  <a:alpha val="100000"/>
                </a:srgbClr>
              </a:solidFill>
              <a:prstDash val="solid"/>
              <a:round/>
            </a:ln>
          </p:spPr>
          <p:txBody>
            <a:bodyPr/>
            <a:lstStyle/>
            <a:p/>
          </p:txBody>
        </p:sp>
        <p:sp>
          <p:nvSpPr>
            <p:cNvPr id="144" name="tx144"/>
            <p:cNvSpPr/>
            <p:nvPr/>
          </p:nvSpPr>
          <p:spPr>
            <a:xfrm>
              <a:off x="3881384" y="556667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a:t>
              </a:r>
            </a:p>
          </p:txBody>
        </p:sp>
        <p:sp>
          <p:nvSpPr>
            <p:cNvPr id="145" name="tx145"/>
            <p:cNvSpPr/>
            <p:nvPr/>
          </p:nvSpPr>
          <p:spPr>
            <a:xfrm>
              <a:off x="6012012"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46" name="tx146"/>
            <p:cNvSpPr/>
            <p:nvPr/>
          </p:nvSpPr>
          <p:spPr>
            <a:xfrm>
              <a:off x="5482890" y="5170372"/>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47" name="tx147"/>
            <p:cNvSpPr/>
            <p:nvPr/>
          </p:nvSpPr>
          <p:spPr>
            <a:xfrm>
              <a:off x="5836734"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512404"/>
              <a:ext cx="2123063" cy="222754"/>
            </a:xfrm>
            <a:custGeom>
              <a:avLst/>
              <a:pathLst>
                <a:path w="2123063" h="222754">
                  <a:moveTo>
                    <a:pt x="0" y="222754"/>
                  </a:moveTo>
                  <a:lnTo>
                    <a:pt x="88460" y="173253"/>
                  </a:lnTo>
                  <a:lnTo>
                    <a:pt x="176921" y="136127"/>
                  </a:lnTo>
                  <a:lnTo>
                    <a:pt x="265382" y="86626"/>
                  </a:lnTo>
                  <a:lnTo>
                    <a:pt x="353843" y="49500"/>
                  </a:lnTo>
                  <a:lnTo>
                    <a:pt x="442304" y="61876"/>
                  </a:lnTo>
                  <a:lnTo>
                    <a:pt x="530765" y="86626"/>
                  </a:lnTo>
                  <a:lnTo>
                    <a:pt x="619226" y="12375"/>
                  </a:lnTo>
                  <a:lnTo>
                    <a:pt x="707687" y="49500"/>
                  </a:lnTo>
                  <a:lnTo>
                    <a:pt x="796148" y="86626"/>
                  </a:lnTo>
                  <a:lnTo>
                    <a:pt x="884609" y="0"/>
                  </a:lnTo>
                  <a:lnTo>
                    <a:pt x="973070" y="12375"/>
                  </a:lnTo>
                  <a:lnTo>
                    <a:pt x="1061531" y="61876"/>
                  </a:lnTo>
                  <a:lnTo>
                    <a:pt x="1149992" y="99001"/>
                  </a:lnTo>
                  <a:lnTo>
                    <a:pt x="1238453" y="148502"/>
                  </a:lnTo>
                  <a:lnTo>
                    <a:pt x="1326914" y="198003"/>
                  </a:lnTo>
                  <a:lnTo>
                    <a:pt x="1415375" y="210378"/>
                  </a:lnTo>
                  <a:lnTo>
                    <a:pt x="1503836" y="185628"/>
                  </a:lnTo>
                  <a:lnTo>
                    <a:pt x="1592297" y="160877"/>
                  </a:lnTo>
                  <a:lnTo>
                    <a:pt x="1680758" y="136127"/>
                  </a:lnTo>
                  <a:lnTo>
                    <a:pt x="1769219" y="123752"/>
                  </a:lnTo>
                  <a:lnTo>
                    <a:pt x="1857680" y="99001"/>
                  </a:lnTo>
                  <a:lnTo>
                    <a:pt x="1946141" y="74251"/>
                  </a:lnTo>
                  <a:lnTo>
                    <a:pt x="2034602" y="4950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6428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69" name="tx169"/>
            <p:cNvSpPr/>
            <p:nvPr/>
          </p:nvSpPr>
          <p:spPr>
            <a:xfrm>
              <a:off x="8806200" y="14324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70" name="tx170"/>
            <p:cNvSpPr/>
            <p:nvPr/>
          </p:nvSpPr>
          <p:spPr>
            <a:xfrm>
              <a:off x="8277077" y="150733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71" name="tx171"/>
            <p:cNvSpPr/>
            <p:nvPr/>
          </p:nvSpPr>
          <p:spPr>
            <a:xfrm>
              <a:off x="8630921" y="14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596721" y="3529387"/>
              <a:ext cx="176921" cy="519759"/>
            </a:xfrm>
            <a:custGeom>
              <a:avLst/>
              <a:pathLst>
                <a:path w="176921" h="519759">
                  <a:moveTo>
                    <a:pt x="0" y="519759"/>
                  </a:moveTo>
                  <a:lnTo>
                    <a:pt x="88460" y="235129"/>
                  </a:lnTo>
                  <a:lnTo>
                    <a:pt x="176921" y="0"/>
                  </a:lnTo>
                </a:path>
              </a:pathLst>
            </a:custGeom>
            <a:ln w="27101" cap="flat">
              <a:solidFill>
                <a:srgbClr val="1CABE2">
                  <a:alpha val="100000"/>
                </a:srgbClr>
              </a:solidFill>
              <a:prstDash val="solid"/>
              <a:round/>
            </a:ln>
          </p:spPr>
          <p:txBody>
            <a:bodyPr/>
            <a:lstStyle/>
            <a:p/>
          </p:txBody>
        </p:sp>
        <p:sp>
          <p:nvSpPr>
            <p:cNvPr id="192" name="tx192"/>
            <p:cNvSpPr/>
            <p:nvPr/>
          </p:nvSpPr>
          <p:spPr>
            <a:xfrm>
              <a:off x="8520756" y="3956832"/>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193" name="tx193"/>
            <p:cNvSpPr/>
            <p:nvPr/>
          </p:nvSpPr>
          <p:spPr>
            <a:xfrm>
              <a:off x="8806200" y="3437406"/>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94" name="tx194"/>
            <p:cNvSpPr/>
            <p:nvPr/>
          </p:nvSpPr>
          <p:spPr>
            <a:xfrm>
              <a:off x="8630921" y="3623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95" name="tx195"/>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6" name="tx196"/>
            <p:cNvSpPr/>
            <p:nvPr/>
          </p:nvSpPr>
          <p:spPr>
            <a:xfrm>
              <a:off x="480924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43" name="tx243"/>
            <p:cNvSpPr/>
            <p:nvPr/>
          </p:nvSpPr>
          <p:spPr>
            <a:xfrm>
              <a:off x="2187471" y="399987"/>
              <a:ext cx="5460905"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Guinée, 2000-2024</a:t>
              </a:r>
            </a:p>
          </p:txBody>
        </p:sp>
        <p:sp>
          <p:nvSpPr>
            <p:cNvPr id="244" name="tx24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45" name="tx245"/>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c'est le MCV2 qui a la couverture la plus faible (45 %), suivi du POL3 (55 %).
Par rapport à 2019, la couverture de 7 vaccins a augmenté (BCG, DTP1, DTP3, IPV1, MCV1, POL3 et YFV).
Par rapport à 2023, la couverture de 7 vaccins a augmenté (BCG, DTC1, DTC3, IPV1, MCV1, MCV2 et YFV) et un vaccin est resté constant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591535"/>
              <a:ext cx="6480943" cy="854093"/>
            </a:xfrm>
            <a:custGeom>
              <a:avLst/>
              <a:pathLst>
                <a:path w="6480943" h="854093">
                  <a:moveTo>
                    <a:pt x="0" y="854093"/>
                  </a:moveTo>
                  <a:lnTo>
                    <a:pt x="270039" y="664294"/>
                  </a:lnTo>
                  <a:lnTo>
                    <a:pt x="540078" y="521945"/>
                  </a:lnTo>
                  <a:lnTo>
                    <a:pt x="810117" y="332147"/>
                  </a:lnTo>
                  <a:lnTo>
                    <a:pt x="1080157" y="189798"/>
                  </a:lnTo>
                  <a:lnTo>
                    <a:pt x="1350196" y="237248"/>
                  </a:lnTo>
                  <a:lnTo>
                    <a:pt x="1620235" y="332147"/>
                  </a:lnTo>
                  <a:lnTo>
                    <a:pt x="1890275" y="47449"/>
                  </a:lnTo>
                  <a:lnTo>
                    <a:pt x="2160314" y="189798"/>
                  </a:lnTo>
                  <a:lnTo>
                    <a:pt x="2430353" y="332147"/>
                  </a:lnTo>
                  <a:lnTo>
                    <a:pt x="2700393" y="0"/>
                  </a:lnTo>
                  <a:lnTo>
                    <a:pt x="2970432" y="47449"/>
                  </a:lnTo>
                  <a:lnTo>
                    <a:pt x="3240471" y="237248"/>
                  </a:lnTo>
                  <a:lnTo>
                    <a:pt x="3510510" y="379596"/>
                  </a:lnTo>
                  <a:lnTo>
                    <a:pt x="3780550" y="569395"/>
                  </a:lnTo>
                  <a:lnTo>
                    <a:pt x="4050589" y="759193"/>
                  </a:lnTo>
                  <a:lnTo>
                    <a:pt x="4320628" y="806643"/>
                  </a:lnTo>
                  <a:lnTo>
                    <a:pt x="4590668" y="711744"/>
                  </a:lnTo>
                  <a:lnTo>
                    <a:pt x="4860707" y="616844"/>
                  </a:lnTo>
                  <a:lnTo>
                    <a:pt x="5130746" y="521945"/>
                  </a:lnTo>
                  <a:lnTo>
                    <a:pt x="5400786" y="474496"/>
                  </a:lnTo>
                  <a:lnTo>
                    <a:pt x="5670825" y="379596"/>
                  </a:lnTo>
                  <a:lnTo>
                    <a:pt x="5940864" y="284697"/>
                  </a:lnTo>
                  <a:lnTo>
                    <a:pt x="6210904" y="189798"/>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3025530" y="2591535"/>
              <a:ext cx="4590668" cy="806643"/>
            </a:xfrm>
            <a:custGeom>
              <a:avLst/>
              <a:pathLst>
                <a:path w="4590668" h="806643">
                  <a:moveTo>
                    <a:pt x="0" y="332147"/>
                  </a:moveTo>
                  <a:lnTo>
                    <a:pt x="270039" y="332147"/>
                  </a:lnTo>
                  <a:lnTo>
                    <a:pt x="540078" y="332147"/>
                  </a:lnTo>
                  <a:lnTo>
                    <a:pt x="810117" y="0"/>
                  </a:lnTo>
                  <a:lnTo>
                    <a:pt x="1080157" y="47449"/>
                  </a:lnTo>
                  <a:lnTo>
                    <a:pt x="1350196" y="237248"/>
                  </a:lnTo>
                  <a:lnTo>
                    <a:pt x="1620235" y="379596"/>
                  </a:lnTo>
                  <a:lnTo>
                    <a:pt x="1890275" y="569395"/>
                  </a:lnTo>
                  <a:lnTo>
                    <a:pt x="2160314" y="759193"/>
                  </a:lnTo>
                  <a:lnTo>
                    <a:pt x="2430353" y="806643"/>
                  </a:lnTo>
                  <a:lnTo>
                    <a:pt x="2700393" y="806643"/>
                  </a:lnTo>
                  <a:lnTo>
                    <a:pt x="2970432" y="616844"/>
                  </a:lnTo>
                  <a:lnTo>
                    <a:pt x="3240471" y="521945"/>
                  </a:lnTo>
                  <a:lnTo>
                    <a:pt x="3510510" y="474496"/>
                  </a:lnTo>
                  <a:lnTo>
                    <a:pt x="3780550" y="379596"/>
                  </a:lnTo>
                  <a:lnTo>
                    <a:pt x="4050589" y="284697"/>
                  </a:lnTo>
                  <a:lnTo>
                    <a:pt x="4320628" y="189798"/>
                  </a:lnTo>
                  <a:lnTo>
                    <a:pt x="4590668" y="47449"/>
                  </a:lnTo>
                </a:path>
              </a:pathLst>
            </a:custGeom>
            <a:ln w="27101" cap="flat">
              <a:solidFill>
                <a:srgbClr val="80BD41">
                  <a:alpha val="100000"/>
                </a:srgbClr>
              </a:solidFill>
              <a:prstDash val="solid"/>
              <a:round/>
            </a:ln>
          </p:spPr>
          <p:txBody>
            <a:bodyPr/>
            <a:lstStyle/>
            <a:p/>
          </p:txBody>
        </p:sp>
        <p:sp>
          <p:nvSpPr>
            <p:cNvPr id="39" name="pl39"/>
            <p:cNvSpPr/>
            <p:nvPr/>
          </p:nvSpPr>
          <p:spPr>
            <a:xfrm>
              <a:off x="3565609" y="2591535"/>
              <a:ext cx="4050589" cy="806643"/>
            </a:xfrm>
            <a:custGeom>
              <a:avLst/>
              <a:pathLst>
                <a:path w="4050589" h="806643">
                  <a:moveTo>
                    <a:pt x="0" y="332147"/>
                  </a:moveTo>
                  <a:lnTo>
                    <a:pt x="270039" y="0"/>
                  </a:lnTo>
                  <a:lnTo>
                    <a:pt x="540078" y="47449"/>
                  </a:lnTo>
                  <a:lnTo>
                    <a:pt x="810117" y="237248"/>
                  </a:lnTo>
                  <a:lnTo>
                    <a:pt x="1080157" y="379596"/>
                  </a:lnTo>
                  <a:lnTo>
                    <a:pt x="1350196" y="569395"/>
                  </a:lnTo>
                  <a:lnTo>
                    <a:pt x="1620235" y="759193"/>
                  </a:lnTo>
                  <a:lnTo>
                    <a:pt x="1890275" y="806643"/>
                  </a:lnTo>
                  <a:lnTo>
                    <a:pt x="2160314" y="806643"/>
                  </a:lnTo>
                  <a:lnTo>
                    <a:pt x="2430353" y="616844"/>
                  </a:lnTo>
                  <a:lnTo>
                    <a:pt x="2700393" y="521945"/>
                  </a:lnTo>
                  <a:lnTo>
                    <a:pt x="2970432" y="474496"/>
                  </a:lnTo>
                  <a:lnTo>
                    <a:pt x="3240471" y="379596"/>
                  </a:lnTo>
                  <a:lnTo>
                    <a:pt x="3510510" y="284697"/>
                  </a:lnTo>
                  <a:lnTo>
                    <a:pt x="3780550" y="189798"/>
                  </a:lnTo>
                  <a:lnTo>
                    <a:pt x="4050589"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2638985"/>
              <a:ext cx="2430353" cy="2609728"/>
            </a:xfrm>
            <a:custGeom>
              <a:avLst/>
              <a:pathLst>
                <a:path w="2430353" h="2609728">
                  <a:moveTo>
                    <a:pt x="0" y="2609728"/>
                  </a:moveTo>
                  <a:lnTo>
                    <a:pt x="270039" y="759193"/>
                  </a:lnTo>
                  <a:lnTo>
                    <a:pt x="540078" y="711744"/>
                  </a:lnTo>
                  <a:lnTo>
                    <a:pt x="810117" y="664294"/>
                  </a:lnTo>
                  <a:lnTo>
                    <a:pt x="1080157" y="616844"/>
                  </a:lnTo>
                  <a:lnTo>
                    <a:pt x="1350196" y="521945"/>
                  </a:lnTo>
                  <a:lnTo>
                    <a:pt x="1620235" y="474496"/>
                  </a:lnTo>
                  <a:lnTo>
                    <a:pt x="1890275" y="427046"/>
                  </a:lnTo>
                  <a:lnTo>
                    <a:pt x="2160314" y="37959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2686434"/>
              <a:ext cx="6480943" cy="948992"/>
            </a:xfrm>
            <a:custGeom>
              <a:avLst/>
              <a:pathLst>
                <a:path w="6480943" h="948992">
                  <a:moveTo>
                    <a:pt x="0" y="948992"/>
                  </a:moveTo>
                  <a:lnTo>
                    <a:pt x="270039" y="854093"/>
                  </a:lnTo>
                  <a:lnTo>
                    <a:pt x="540078" y="759193"/>
                  </a:lnTo>
                  <a:lnTo>
                    <a:pt x="810117" y="664294"/>
                  </a:lnTo>
                  <a:lnTo>
                    <a:pt x="1080157" y="569395"/>
                  </a:lnTo>
                  <a:lnTo>
                    <a:pt x="1350196" y="521945"/>
                  </a:lnTo>
                  <a:lnTo>
                    <a:pt x="1620235" y="521945"/>
                  </a:lnTo>
                  <a:lnTo>
                    <a:pt x="1890275" y="237248"/>
                  </a:lnTo>
                  <a:lnTo>
                    <a:pt x="2160314" y="332147"/>
                  </a:lnTo>
                  <a:lnTo>
                    <a:pt x="2430353" y="427046"/>
                  </a:lnTo>
                  <a:lnTo>
                    <a:pt x="2700393" y="189798"/>
                  </a:lnTo>
                  <a:lnTo>
                    <a:pt x="2970432" y="0"/>
                  </a:lnTo>
                  <a:lnTo>
                    <a:pt x="3240471" y="189798"/>
                  </a:lnTo>
                  <a:lnTo>
                    <a:pt x="3510510" y="332147"/>
                  </a:lnTo>
                  <a:lnTo>
                    <a:pt x="3780550" y="521945"/>
                  </a:lnTo>
                  <a:lnTo>
                    <a:pt x="4050589" y="711744"/>
                  </a:lnTo>
                  <a:lnTo>
                    <a:pt x="4320628" y="664294"/>
                  </a:lnTo>
                  <a:lnTo>
                    <a:pt x="4590668" y="664294"/>
                  </a:lnTo>
                  <a:lnTo>
                    <a:pt x="4860707" y="616844"/>
                  </a:lnTo>
                  <a:lnTo>
                    <a:pt x="5130746" y="569395"/>
                  </a:lnTo>
                  <a:lnTo>
                    <a:pt x="5400786" y="569395"/>
                  </a:lnTo>
                  <a:lnTo>
                    <a:pt x="5670825" y="521945"/>
                  </a:lnTo>
                  <a:lnTo>
                    <a:pt x="5940864" y="521945"/>
                  </a:lnTo>
                  <a:lnTo>
                    <a:pt x="6210904" y="474496"/>
                  </a:lnTo>
                  <a:lnTo>
                    <a:pt x="6480943" y="94899"/>
                  </a:lnTo>
                </a:path>
              </a:pathLst>
            </a:custGeom>
            <a:ln w="27101" cap="flat">
              <a:solidFill>
                <a:srgbClr val="E31A1C">
                  <a:alpha val="100000"/>
                </a:srgbClr>
              </a:solidFill>
              <a:prstDash val="solid"/>
              <a:round/>
            </a:ln>
          </p:spPr>
          <p:txBody>
            <a:bodyPr/>
            <a:lstStyle/>
            <a:p/>
          </p:txBody>
        </p:sp>
        <p:sp>
          <p:nvSpPr>
            <p:cNvPr id="42" name="pl42"/>
            <p:cNvSpPr/>
            <p:nvPr/>
          </p:nvSpPr>
          <p:spPr>
            <a:xfrm>
              <a:off x="7076120" y="3493078"/>
              <a:ext cx="540078" cy="1992883"/>
            </a:xfrm>
            <a:custGeom>
              <a:avLst/>
              <a:pathLst>
                <a:path w="540078" h="1992883">
                  <a:moveTo>
                    <a:pt x="0" y="1992883"/>
                  </a:moveTo>
                  <a:lnTo>
                    <a:pt x="270039" y="901542"/>
                  </a:lnTo>
                  <a:lnTo>
                    <a:pt x="540078"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2544086"/>
              <a:ext cx="6480943" cy="901542"/>
            </a:xfrm>
            <a:custGeom>
              <a:avLst/>
              <a:pathLst>
                <a:path w="6480943" h="901542">
                  <a:moveTo>
                    <a:pt x="0" y="854093"/>
                  </a:moveTo>
                  <a:lnTo>
                    <a:pt x="270039" y="616844"/>
                  </a:lnTo>
                  <a:lnTo>
                    <a:pt x="540078" y="427046"/>
                  </a:lnTo>
                  <a:lnTo>
                    <a:pt x="810117" y="189798"/>
                  </a:lnTo>
                  <a:lnTo>
                    <a:pt x="1080157" y="0"/>
                  </a:lnTo>
                  <a:lnTo>
                    <a:pt x="1350196" y="284697"/>
                  </a:lnTo>
                  <a:lnTo>
                    <a:pt x="1620235" y="569395"/>
                  </a:lnTo>
                  <a:lnTo>
                    <a:pt x="1890275" y="901542"/>
                  </a:lnTo>
                  <a:lnTo>
                    <a:pt x="2160314" y="284697"/>
                  </a:lnTo>
                  <a:lnTo>
                    <a:pt x="2430353" y="237248"/>
                  </a:lnTo>
                  <a:lnTo>
                    <a:pt x="2700393" y="142348"/>
                  </a:lnTo>
                  <a:lnTo>
                    <a:pt x="2970432" y="94899"/>
                  </a:lnTo>
                  <a:lnTo>
                    <a:pt x="3240471" y="284697"/>
                  </a:lnTo>
                  <a:lnTo>
                    <a:pt x="3510510" y="474496"/>
                  </a:lnTo>
                  <a:lnTo>
                    <a:pt x="3780550" y="664294"/>
                  </a:lnTo>
                  <a:lnTo>
                    <a:pt x="4050589" y="854093"/>
                  </a:lnTo>
                  <a:lnTo>
                    <a:pt x="4320628" y="806643"/>
                  </a:lnTo>
                  <a:lnTo>
                    <a:pt x="4590668" y="759193"/>
                  </a:lnTo>
                  <a:lnTo>
                    <a:pt x="4860707" y="711744"/>
                  </a:lnTo>
                  <a:lnTo>
                    <a:pt x="5130746" y="664294"/>
                  </a:lnTo>
                  <a:lnTo>
                    <a:pt x="5400786" y="616844"/>
                  </a:lnTo>
                  <a:lnTo>
                    <a:pt x="5670825" y="569395"/>
                  </a:lnTo>
                  <a:lnTo>
                    <a:pt x="5940864" y="521945"/>
                  </a:lnTo>
                  <a:lnTo>
                    <a:pt x="6210904" y="474496"/>
                  </a:lnTo>
                  <a:lnTo>
                    <a:pt x="6480943" y="474496"/>
                  </a:lnTo>
                </a:path>
              </a:pathLst>
            </a:custGeom>
            <a:ln w="27101" cap="flat">
              <a:solidFill>
                <a:srgbClr val="FFC20E">
                  <a:alpha val="100000"/>
                </a:srgbClr>
              </a:solidFill>
              <a:prstDash val="solid"/>
              <a:round/>
            </a:ln>
          </p:spPr>
          <p:txBody>
            <a:bodyPr/>
            <a:lstStyle/>
            <a:p/>
          </p:txBody>
        </p:sp>
        <p:sp>
          <p:nvSpPr>
            <p:cNvPr id="44" name="pl44"/>
            <p:cNvSpPr/>
            <p:nvPr/>
          </p:nvSpPr>
          <p:spPr>
            <a:xfrm>
              <a:off x="7628593" y="2124809"/>
              <a:ext cx="754351" cy="505863"/>
            </a:xfrm>
            <a:custGeom>
              <a:avLst/>
              <a:pathLst>
                <a:path w="754351" h="505863">
                  <a:moveTo>
                    <a:pt x="754351" y="0"/>
                  </a:moveTo>
                  <a:lnTo>
                    <a:pt x="0" y="505863"/>
                  </a:lnTo>
                </a:path>
              </a:pathLst>
            </a:custGeom>
          </p:spPr>
          <p:txBody>
            <a:bodyPr/>
            <a:lstStyle/>
            <a:p/>
          </p:txBody>
        </p:sp>
        <p:sp>
          <p:nvSpPr>
            <p:cNvPr id="45" name="pl45"/>
            <p:cNvSpPr/>
            <p:nvPr/>
          </p:nvSpPr>
          <p:spPr>
            <a:xfrm>
              <a:off x="7631947" y="2644635"/>
              <a:ext cx="696637" cy="249936"/>
            </a:xfrm>
            <a:custGeom>
              <a:avLst/>
              <a:pathLst>
                <a:path w="696637" h="249936">
                  <a:moveTo>
                    <a:pt x="696637" y="249936"/>
                  </a:moveTo>
                  <a:lnTo>
                    <a:pt x="0" y="0"/>
                  </a:lnTo>
                </a:path>
              </a:pathLst>
            </a:custGeom>
          </p:spPr>
          <p:txBody>
            <a:bodyPr/>
            <a:lstStyle/>
            <a:p/>
          </p:txBody>
        </p:sp>
        <p:sp>
          <p:nvSpPr>
            <p:cNvPr id="46" name="pl46"/>
            <p:cNvSpPr/>
            <p:nvPr/>
          </p:nvSpPr>
          <p:spPr>
            <a:xfrm>
              <a:off x="7634339" y="2638998"/>
              <a:ext cx="802756" cy="601"/>
            </a:xfrm>
            <a:custGeom>
              <a:avLst/>
              <a:pathLst>
                <a:path w="802756" h="601">
                  <a:moveTo>
                    <a:pt x="802756" y="601"/>
                  </a:moveTo>
                  <a:lnTo>
                    <a:pt x="0" y="0"/>
                  </a:lnTo>
                </a:path>
              </a:pathLst>
            </a:custGeom>
          </p:spPr>
          <p:txBody>
            <a:bodyPr/>
            <a:lstStyle/>
            <a:p/>
          </p:txBody>
        </p:sp>
        <p:sp>
          <p:nvSpPr>
            <p:cNvPr id="47" name="pl47"/>
            <p:cNvSpPr/>
            <p:nvPr/>
          </p:nvSpPr>
          <p:spPr>
            <a:xfrm>
              <a:off x="7632435" y="2386060"/>
              <a:ext cx="792591" cy="247847"/>
            </a:xfrm>
            <a:custGeom>
              <a:avLst/>
              <a:pathLst>
                <a:path w="792591" h="247847">
                  <a:moveTo>
                    <a:pt x="792591" y="0"/>
                  </a:moveTo>
                  <a:lnTo>
                    <a:pt x="0" y="247847"/>
                  </a:lnTo>
                </a:path>
              </a:pathLst>
            </a:custGeom>
          </p:spPr>
          <p:txBody>
            <a:bodyPr/>
            <a:lstStyle/>
            <a:p/>
          </p:txBody>
        </p:sp>
        <p:sp>
          <p:nvSpPr>
            <p:cNvPr id="48" name="pl48"/>
            <p:cNvSpPr/>
            <p:nvPr/>
          </p:nvSpPr>
          <p:spPr>
            <a:xfrm>
              <a:off x="7630368" y="2788442"/>
              <a:ext cx="728493" cy="365447"/>
            </a:xfrm>
            <a:custGeom>
              <a:avLst/>
              <a:pathLst>
                <a:path w="728493" h="365447">
                  <a:moveTo>
                    <a:pt x="728493" y="365447"/>
                  </a:moveTo>
                  <a:lnTo>
                    <a:pt x="0" y="0"/>
                  </a:lnTo>
                </a:path>
              </a:pathLst>
            </a:custGeom>
          </p:spPr>
          <p:txBody>
            <a:bodyPr/>
            <a:lstStyle/>
            <a:p/>
          </p:txBody>
        </p:sp>
        <p:sp>
          <p:nvSpPr>
            <p:cNvPr id="49" name="pl49"/>
            <p:cNvSpPr/>
            <p:nvPr/>
          </p:nvSpPr>
          <p:spPr>
            <a:xfrm>
              <a:off x="7630018" y="3025956"/>
              <a:ext cx="728684" cy="388835"/>
            </a:xfrm>
            <a:custGeom>
              <a:avLst/>
              <a:pathLst>
                <a:path w="728684" h="388835">
                  <a:moveTo>
                    <a:pt x="728684" y="388835"/>
                  </a:moveTo>
                  <a:lnTo>
                    <a:pt x="0" y="0"/>
                  </a:lnTo>
                </a:path>
              </a:pathLst>
            </a:custGeom>
          </p:spPr>
          <p:txBody>
            <a:bodyPr/>
            <a:lstStyle/>
            <a:p/>
          </p:txBody>
        </p:sp>
        <p:sp>
          <p:nvSpPr>
            <p:cNvPr id="50" name="pl50"/>
            <p:cNvSpPr/>
            <p:nvPr/>
          </p:nvSpPr>
          <p:spPr>
            <a:xfrm>
              <a:off x="7633028" y="3497327"/>
              <a:ext cx="725833" cy="183251"/>
            </a:xfrm>
            <a:custGeom>
              <a:avLst/>
              <a:pathLst>
                <a:path w="725833" h="183251">
                  <a:moveTo>
                    <a:pt x="725833" y="183251"/>
                  </a:moveTo>
                  <a:lnTo>
                    <a:pt x="0" y="0"/>
                  </a:lnTo>
                </a:path>
              </a:pathLst>
            </a:custGeom>
          </p:spPr>
          <p:txBody>
            <a:bodyPr/>
            <a:lstStyle/>
            <a:p/>
          </p:txBody>
        </p:sp>
        <p:sp>
          <p:nvSpPr>
            <p:cNvPr id="51" name="pg51"/>
            <p:cNvSpPr/>
            <p:nvPr/>
          </p:nvSpPr>
          <p:spPr>
            <a:xfrm>
              <a:off x="8314365" y="203319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2" name="tx52"/>
            <p:cNvSpPr/>
            <p:nvPr/>
          </p:nvSpPr>
          <p:spPr>
            <a:xfrm>
              <a:off x="8337225" y="20747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63%</a:t>
              </a:r>
            </a:p>
          </p:txBody>
        </p:sp>
        <p:sp>
          <p:nvSpPr>
            <p:cNvPr id="53" name="pg53"/>
            <p:cNvSpPr/>
            <p:nvPr/>
          </p:nvSpPr>
          <p:spPr>
            <a:xfrm>
              <a:off x="8260004" y="28161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4" name="tx54"/>
            <p:cNvSpPr/>
            <p:nvPr/>
          </p:nvSpPr>
          <p:spPr>
            <a:xfrm>
              <a:off x="8282864" y="28389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63%</a:t>
              </a:r>
            </a:p>
          </p:txBody>
        </p:sp>
        <p:sp>
          <p:nvSpPr>
            <p:cNvPr id="55" name="pg55"/>
            <p:cNvSpPr/>
            <p:nvPr/>
          </p:nvSpPr>
          <p:spPr>
            <a:xfrm>
              <a:off x="8368515" y="255508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6" name="tx56"/>
            <p:cNvSpPr/>
            <p:nvPr/>
          </p:nvSpPr>
          <p:spPr>
            <a:xfrm>
              <a:off x="8391375" y="259661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63%</a:t>
              </a:r>
            </a:p>
          </p:txBody>
        </p:sp>
        <p:sp>
          <p:nvSpPr>
            <p:cNvPr id="57" name="pg57"/>
            <p:cNvSpPr/>
            <p:nvPr/>
          </p:nvSpPr>
          <p:spPr>
            <a:xfrm>
              <a:off x="8356446" y="229664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233818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59" name="pg59"/>
            <p:cNvSpPr/>
            <p:nvPr/>
          </p:nvSpPr>
          <p:spPr>
            <a:xfrm>
              <a:off x="8290281" y="30763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31178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60%</a:t>
              </a:r>
            </a:p>
          </p:txBody>
        </p:sp>
        <p:sp>
          <p:nvSpPr>
            <p:cNvPr id="61" name="pg61"/>
            <p:cNvSpPr/>
            <p:nvPr/>
          </p:nvSpPr>
          <p:spPr>
            <a:xfrm>
              <a:off x="8290122" y="333736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2982" y="337889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55%</a:t>
              </a:r>
            </a:p>
          </p:txBody>
        </p:sp>
        <p:sp>
          <p:nvSpPr>
            <p:cNvPr id="63" name="pg63"/>
            <p:cNvSpPr/>
            <p:nvPr/>
          </p:nvSpPr>
          <p:spPr>
            <a:xfrm>
              <a:off x="8290281" y="36003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36419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45%</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89" name="tx89"/>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Guinée, 2000-2024</a:t>
              </a:r>
            </a:p>
          </p:txBody>
        </p:sp>
        <p:sp>
          <p:nvSpPr>
            <p:cNvPr id="90" name="tx90"/>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1" name="tx91"/>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8 vaccins (série complète).
En 2024, le MCV2 aura la couverture la plus faible de tous les vaccins (45%), suivi par le POL3 (55%).
La couverture de 6 vaccins a augmenté (DTC3, HepB3, Hib3, VPI1, MCV1 et Polio3) par rapport à leur couverture respective en 2019.
La couverture de 6 vaccins a augmenté (DTC3, HepB3, Hib3, IPV1, MCV1 et MCV2) et 1 vaccin est resté le même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498263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48002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3977419"/>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47481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46960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196699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46438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96178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468" y="961781"/>
              <a:ext cx="145433" cy="0"/>
            </a:xfrm>
            <a:custGeom>
              <a:avLst/>
              <a:pathLst>
                <a:path w="145433" h="0">
                  <a:moveTo>
                    <a:pt x="0" y="0"/>
                  </a:moveTo>
                  <a:lnTo>
                    <a:pt x="72716" y="0"/>
                  </a:lnTo>
                  <a:lnTo>
                    <a:pt x="72716" y="0"/>
                  </a:lnTo>
                  <a:lnTo>
                    <a:pt x="72716" y="0"/>
                  </a:lnTo>
                  <a:lnTo>
                    <a:pt x="72716" y="0"/>
                  </a:lnTo>
                  <a:lnTo>
                    <a:pt x="145433" y="0"/>
                  </a:lnTo>
                </a:path>
              </a:pathLst>
            </a:custGeom>
            <a:ln w="116535" cap="flat">
              <a:solidFill>
                <a:srgbClr val="E8E8E8">
                  <a:alpha val="100000"/>
                </a:srgbClr>
              </a:solidFill>
              <a:prstDash val="solid"/>
              <a:round/>
            </a:ln>
          </p:spPr>
          <p:txBody>
            <a:bodyPr/>
            <a:lstStyle/>
            <a:p/>
          </p:txBody>
        </p:sp>
        <p:sp>
          <p:nvSpPr>
            <p:cNvPr id="19" name="pl19"/>
            <p:cNvSpPr/>
            <p:nvPr/>
          </p:nvSpPr>
          <p:spPr>
            <a:xfrm>
              <a:off x="6311166" y="1464387"/>
              <a:ext cx="727169" cy="0"/>
            </a:xfrm>
            <a:custGeom>
              <a:avLst/>
              <a:pathLst>
                <a:path w="727169" h="0">
                  <a:moveTo>
                    <a:pt x="0" y="0"/>
                  </a:moveTo>
                  <a:lnTo>
                    <a:pt x="72716" y="0"/>
                  </a:lnTo>
                  <a:lnTo>
                    <a:pt x="218150" y="0"/>
                  </a:lnTo>
                  <a:lnTo>
                    <a:pt x="290867" y="0"/>
                  </a:lnTo>
                  <a:lnTo>
                    <a:pt x="436301" y="0"/>
                  </a:lnTo>
                  <a:lnTo>
                    <a:pt x="727169" y="0"/>
                  </a:lnTo>
                </a:path>
              </a:pathLst>
            </a:custGeom>
            <a:ln w="116535" cap="flat">
              <a:solidFill>
                <a:srgbClr val="E8E8E8">
                  <a:alpha val="100000"/>
                </a:srgbClr>
              </a:solidFill>
              <a:prstDash val="solid"/>
              <a:round/>
            </a:ln>
          </p:spPr>
          <p:txBody>
            <a:bodyPr/>
            <a:lstStyle/>
            <a:p/>
          </p:txBody>
        </p:sp>
        <p:sp>
          <p:nvSpPr>
            <p:cNvPr id="20" name="pl20"/>
            <p:cNvSpPr/>
            <p:nvPr/>
          </p:nvSpPr>
          <p:spPr>
            <a:xfrm>
              <a:off x="5293129" y="1966994"/>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1" name="pl21"/>
            <p:cNvSpPr/>
            <p:nvPr/>
          </p:nvSpPr>
          <p:spPr>
            <a:xfrm>
              <a:off x="5293129" y="2469600"/>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2" name="pl22"/>
            <p:cNvSpPr/>
            <p:nvPr/>
          </p:nvSpPr>
          <p:spPr>
            <a:xfrm>
              <a:off x="5293129" y="2972206"/>
              <a:ext cx="727169" cy="0"/>
            </a:xfrm>
            <a:custGeom>
              <a:avLst/>
              <a:pathLst>
                <a:path w="727169" h="0">
                  <a:moveTo>
                    <a:pt x="0" y="0"/>
                  </a:moveTo>
                  <a:lnTo>
                    <a:pt x="72716" y="0"/>
                  </a:lnTo>
                  <a:lnTo>
                    <a:pt x="218150" y="0"/>
                  </a:lnTo>
                  <a:lnTo>
                    <a:pt x="363584" y="0"/>
                  </a:lnTo>
                  <a:lnTo>
                    <a:pt x="509018" y="0"/>
                  </a:lnTo>
                  <a:lnTo>
                    <a:pt x="727169" y="0"/>
                  </a:lnTo>
                </a:path>
              </a:pathLst>
            </a:custGeom>
            <a:ln w="116535" cap="flat">
              <a:solidFill>
                <a:srgbClr val="E8E8E8">
                  <a:alpha val="100000"/>
                </a:srgbClr>
              </a:solidFill>
              <a:prstDash val="solid"/>
              <a:round/>
            </a:ln>
          </p:spPr>
          <p:txBody>
            <a:bodyPr/>
            <a:lstStyle/>
            <a:p/>
          </p:txBody>
        </p:sp>
        <p:sp>
          <p:nvSpPr>
            <p:cNvPr id="23" name="pl23"/>
            <p:cNvSpPr/>
            <p:nvPr/>
          </p:nvSpPr>
          <p:spPr>
            <a:xfrm>
              <a:off x="5074978" y="3474813"/>
              <a:ext cx="945320" cy="0"/>
            </a:xfrm>
            <a:custGeom>
              <a:avLst/>
              <a:pathLst>
                <a:path w="945320" h="0">
                  <a:moveTo>
                    <a:pt x="0" y="0"/>
                  </a:moveTo>
                  <a:lnTo>
                    <a:pt x="145433" y="0"/>
                  </a:lnTo>
                  <a:lnTo>
                    <a:pt x="218150" y="0"/>
                  </a:lnTo>
                  <a:lnTo>
                    <a:pt x="290867" y="0"/>
                  </a:lnTo>
                  <a:lnTo>
                    <a:pt x="363584" y="0"/>
                  </a:lnTo>
                  <a:lnTo>
                    <a:pt x="945320" y="0"/>
                  </a:lnTo>
                </a:path>
              </a:pathLst>
            </a:custGeom>
            <a:ln w="116535" cap="flat">
              <a:solidFill>
                <a:srgbClr val="E8E8E8">
                  <a:alpha val="100000"/>
                </a:srgbClr>
              </a:solidFill>
              <a:prstDash val="solid"/>
              <a:round/>
            </a:ln>
          </p:spPr>
          <p:txBody>
            <a:bodyPr/>
            <a:lstStyle/>
            <a:p/>
          </p:txBody>
        </p:sp>
        <p:sp>
          <p:nvSpPr>
            <p:cNvPr id="24" name="pl24"/>
            <p:cNvSpPr/>
            <p:nvPr/>
          </p:nvSpPr>
          <p:spPr>
            <a:xfrm>
              <a:off x="5074978" y="3977419"/>
              <a:ext cx="727169" cy="0"/>
            </a:xfrm>
            <a:custGeom>
              <a:avLst/>
              <a:pathLst>
                <a:path w="727169" h="0">
                  <a:moveTo>
                    <a:pt x="0" y="0"/>
                  </a:moveTo>
                  <a:lnTo>
                    <a:pt x="0" y="0"/>
                  </a:lnTo>
                  <a:lnTo>
                    <a:pt x="72716" y="0"/>
                  </a:lnTo>
                  <a:lnTo>
                    <a:pt x="72716" y="0"/>
                  </a:lnTo>
                  <a:lnTo>
                    <a:pt x="145433" y="0"/>
                  </a:lnTo>
                  <a:lnTo>
                    <a:pt x="727169" y="0"/>
                  </a:lnTo>
                </a:path>
              </a:pathLst>
            </a:custGeom>
            <a:ln w="116535" cap="flat">
              <a:solidFill>
                <a:srgbClr val="E8E8E8">
                  <a:alpha val="100000"/>
                </a:srgbClr>
              </a:solidFill>
              <a:prstDash val="solid"/>
              <a:round/>
            </a:ln>
          </p:spPr>
          <p:txBody>
            <a:bodyPr/>
            <a:lstStyle/>
            <a:p/>
          </p:txBody>
        </p:sp>
        <p:sp>
          <p:nvSpPr>
            <p:cNvPr id="25" name="pl25"/>
            <p:cNvSpPr/>
            <p:nvPr/>
          </p:nvSpPr>
          <p:spPr>
            <a:xfrm>
              <a:off x="5147695" y="4480025"/>
              <a:ext cx="290867" cy="0"/>
            </a:xfrm>
            <a:custGeom>
              <a:avLst/>
              <a:pathLst>
                <a:path w="290867" h="0">
                  <a:moveTo>
                    <a:pt x="0" y="0"/>
                  </a:moveTo>
                  <a:lnTo>
                    <a:pt x="72716" y="0"/>
                  </a:lnTo>
                  <a:lnTo>
                    <a:pt x="145433" y="0"/>
                  </a:lnTo>
                  <a:lnTo>
                    <a:pt x="218150" y="0"/>
                  </a:lnTo>
                  <a:lnTo>
                    <a:pt x="290867" y="0"/>
                  </a:lnTo>
                  <a:lnTo>
                    <a:pt x="290867" y="0"/>
                  </a:lnTo>
                </a:path>
              </a:pathLst>
            </a:custGeom>
            <a:ln w="116535" cap="flat">
              <a:solidFill>
                <a:srgbClr val="E8E8E8">
                  <a:alpha val="100000"/>
                </a:srgbClr>
              </a:solidFill>
              <a:prstDash val="solid"/>
              <a:round/>
            </a:ln>
          </p:spPr>
          <p:txBody>
            <a:bodyPr/>
            <a:lstStyle/>
            <a:p/>
          </p:txBody>
        </p:sp>
        <p:sp>
          <p:nvSpPr>
            <p:cNvPr id="26" name="pl26"/>
            <p:cNvSpPr/>
            <p:nvPr/>
          </p:nvSpPr>
          <p:spPr>
            <a:xfrm>
              <a:off x="4711393" y="4982632"/>
              <a:ext cx="1090754" cy="0"/>
            </a:xfrm>
            <a:custGeom>
              <a:avLst/>
              <a:pathLst>
                <a:path w="1090754" h="0">
                  <a:moveTo>
                    <a:pt x="0" y="0"/>
                  </a:moveTo>
                  <a:lnTo>
                    <a:pt x="145433" y="0"/>
                  </a:lnTo>
                  <a:lnTo>
                    <a:pt x="290867" y="0"/>
                  </a:lnTo>
                  <a:lnTo>
                    <a:pt x="363584" y="0"/>
                  </a:lnTo>
                  <a:lnTo>
                    <a:pt x="509018" y="0"/>
                  </a:lnTo>
                  <a:lnTo>
                    <a:pt x="1090754" y="0"/>
                  </a:lnTo>
                </a:path>
              </a:pathLst>
            </a:custGeom>
            <a:ln w="116535" cap="flat">
              <a:solidFill>
                <a:srgbClr val="E8E8E8">
                  <a:alpha val="100000"/>
                </a:srgbClr>
              </a:solidFill>
              <a:prstDash val="solid"/>
              <a:round/>
            </a:ln>
          </p:spPr>
          <p:txBody>
            <a:bodyPr/>
            <a:lstStyle/>
            <a:p/>
          </p:txBody>
        </p:sp>
        <p:sp>
          <p:nvSpPr>
            <p:cNvPr id="27" name="pt27"/>
            <p:cNvSpPr/>
            <p:nvPr/>
          </p:nvSpPr>
          <p:spPr>
            <a:xfrm>
              <a:off x="6742968"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815685"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888402" y="9572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30666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379383"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524817"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597534"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742968"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33836" y="14598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5288629"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361346"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5506780"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652214"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79764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015798" y="19624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5288629"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5361346"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506780"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652214"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9764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015798" y="24651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528862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3613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550678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6522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7976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01579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07047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215912"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288629"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61346"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34063"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15798" y="34703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07047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143195"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15912"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797648" y="39729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143195"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15912"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88629"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361346"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340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434063" y="44755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706893"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852327"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997761"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07047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15912"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797648" y="497813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684700" y="89901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6757417" y="89901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6830134" y="89901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6248399" y="140162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6684700" y="140162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6975568" y="140162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5230361" y="19042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5739380" y="19042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5957531" y="19042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5230361" y="24068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5739380" y="24068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5957531" y="24068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523036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57393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5957531"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5012210" y="34120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5375795" y="34120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5957531" y="34120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5012210" y="391465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5157644" y="391465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5739380" y="391465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5084927" y="44172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5375795" y="44172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5375795" y="44172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4648626" y="491986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5157644" y="491986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739380" y="491986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tx108"/>
            <p:cNvSpPr/>
            <p:nvPr/>
          </p:nvSpPr>
          <p:spPr>
            <a:xfrm>
              <a:off x="691825" y="4906168"/>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09" name="tx109"/>
            <p:cNvSpPr/>
            <p:nvPr/>
          </p:nvSpPr>
          <p:spPr>
            <a:xfrm>
              <a:off x="553973" y="440098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10" name="tx110"/>
            <p:cNvSpPr/>
            <p:nvPr/>
          </p:nvSpPr>
          <p:spPr>
            <a:xfrm>
              <a:off x="554215" y="389692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11" name="tx111"/>
            <p:cNvSpPr/>
            <p:nvPr/>
          </p:nvSpPr>
          <p:spPr>
            <a:xfrm>
              <a:off x="654984" y="339786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12" name="tx112"/>
            <p:cNvSpPr/>
            <p:nvPr/>
          </p:nvSpPr>
          <p:spPr>
            <a:xfrm>
              <a:off x="67336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13" name="tx113"/>
            <p:cNvSpPr/>
            <p:nvPr/>
          </p:nvSpPr>
          <p:spPr>
            <a:xfrm>
              <a:off x="508103" y="235984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4" name="tx114"/>
            <p:cNvSpPr/>
            <p:nvPr/>
          </p:nvSpPr>
          <p:spPr>
            <a:xfrm>
              <a:off x="590895" y="1887951"/>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5" name="tx115"/>
            <p:cNvSpPr/>
            <p:nvPr/>
          </p:nvSpPr>
          <p:spPr>
            <a:xfrm>
              <a:off x="590895" y="138744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6" name="tx116"/>
            <p:cNvSpPr/>
            <p:nvPr/>
          </p:nvSpPr>
          <p:spPr>
            <a:xfrm>
              <a:off x="655145" y="881287"/>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17" name="tx117"/>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8" name="tx118"/>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9" name="tx119"/>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20" name="tx120"/>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21" name="tx121"/>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22" name="tx122"/>
            <p:cNvSpPr/>
            <p:nvPr/>
          </p:nvSpPr>
          <p:spPr>
            <a:xfrm>
              <a:off x="460141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23" name="pt123"/>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5" name="pt125"/>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tx126"/>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7" name="tx127"/>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28" name="tx128"/>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9" name="tx129"/>
            <p:cNvSpPr/>
            <p:nvPr/>
          </p:nvSpPr>
          <p:spPr>
            <a:xfrm>
              <a:off x="107554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Guinée, 2019-2024</a:t>
              </a:r>
            </a:p>
          </p:txBody>
        </p:sp>
        <p:sp>
          <p:nvSpPr>
            <p:cNvPr id="130" name="tx130"/>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1" name="tx131"/>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32" name="tx132"/>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33" name="tx133"/>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(67%) et 2023 (73%). La couverture par le DTC1 a augmenté en 2024 (77%) par rapport à 2023, et était plus élevée qu'en 2019. En 2019-2024, la couverture par le DTC1 était à son niveau le plus bas en 2019 (67%).
En 2023, 0 vaccin avait une couverture inférieure à celle de 2019.
En 2024, 0 vaccin avait une couverture inférieure à celle de 2019.
En 2024, 0 vaccin avait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438433"/>
              <a:ext cx="6444618" cy="701194"/>
            </a:xfrm>
            <a:custGeom>
              <a:avLst/>
              <a:pathLst>
                <a:path w="6444618" h="701194">
                  <a:moveTo>
                    <a:pt x="0" y="701194"/>
                  </a:moveTo>
                  <a:lnTo>
                    <a:pt x="268525" y="545373"/>
                  </a:lnTo>
                  <a:lnTo>
                    <a:pt x="537051" y="428507"/>
                  </a:lnTo>
                  <a:lnTo>
                    <a:pt x="805577" y="272686"/>
                  </a:lnTo>
                  <a:lnTo>
                    <a:pt x="1074103" y="155820"/>
                  </a:lnTo>
                  <a:lnTo>
                    <a:pt x="1342628" y="194776"/>
                  </a:lnTo>
                  <a:lnTo>
                    <a:pt x="1611154" y="272686"/>
                  </a:lnTo>
                  <a:lnTo>
                    <a:pt x="1879680" y="38955"/>
                  </a:lnTo>
                  <a:lnTo>
                    <a:pt x="2148206" y="155820"/>
                  </a:lnTo>
                  <a:lnTo>
                    <a:pt x="2416732" y="272686"/>
                  </a:lnTo>
                  <a:lnTo>
                    <a:pt x="2685257" y="0"/>
                  </a:lnTo>
                  <a:lnTo>
                    <a:pt x="2953783" y="38955"/>
                  </a:lnTo>
                  <a:lnTo>
                    <a:pt x="3222309" y="194776"/>
                  </a:lnTo>
                  <a:lnTo>
                    <a:pt x="3490835" y="311641"/>
                  </a:lnTo>
                  <a:lnTo>
                    <a:pt x="3759360" y="467462"/>
                  </a:lnTo>
                  <a:lnTo>
                    <a:pt x="4027886" y="623283"/>
                  </a:lnTo>
                  <a:lnTo>
                    <a:pt x="4296412" y="662239"/>
                  </a:lnTo>
                  <a:lnTo>
                    <a:pt x="4564938" y="584328"/>
                  </a:lnTo>
                  <a:lnTo>
                    <a:pt x="4833464" y="506418"/>
                  </a:lnTo>
                  <a:lnTo>
                    <a:pt x="5101989" y="428507"/>
                  </a:lnTo>
                  <a:lnTo>
                    <a:pt x="5370515" y="389552"/>
                  </a:lnTo>
                  <a:lnTo>
                    <a:pt x="5639041" y="311641"/>
                  </a:lnTo>
                  <a:lnTo>
                    <a:pt x="5907567" y="233731"/>
                  </a:lnTo>
                  <a:lnTo>
                    <a:pt x="6176092" y="155820"/>
                  </a:lnTo>
                  <a:lnTo>
                    <a:pt x="6444618" y="38955"/>
                  </a:lnTo>
                </a:path>
              </a:pathLst>
            </a:custGeom>
            <a:ln w="27101" cap="flat">
              <a:solidFill>
                <a:srgbClr val="F8766D">
                  <a:alpha val="100000"/>
                </a:srgbClr>
              </a:solidFill>
              <a:prstDash val="solid"/>
              <a:round/>
            </a:ln>
          </p:spPr>
          <p:txBody>
            <a:bodyPr/>
            <a:lstStyle/>
            <a:p/>
          </p:txBody>
        </p:sp>
        <p:sp>
          <p:nvSpPr>
            <p:cNvPr id="27" name="pl27"/>
            <p:cNvSpPr/>
            <p:nvPr/>
          </p:nvSpPr>
          <p:spPr>
            <a:xfrm>
              <a:off x="7355845" y="3178583"/>
              <a:ext cx="537051" cy="1636119"/>
            </a:xfrm>
            <a:custGeom>
              <a:avLst/>
              <a:pathLst>
                <a:path w="537051" h="1636119">
                  <a:moveTo>
                    <a:pt x="0" y="1636119"/>
                  </a:moveTo>
                  <a:lnTo>
                    <a:pt x="268525" y="740149"/>
                  </a:lnTo>
                  <a:lnTo>
                    <a:pt x="537051" y="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4390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31402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310125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317469" y="477632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11816" y="2477387"/>
              <a:ext cx="249607" cy="1"/>
            </a:xfrm>
            <a:custGeom>
              <a:avLst/>
              <a:pathLst>
                <a:path w="249607" h="1">
                  <a:moveTo>
                    <a:pt x="249607" y="0"/>
                  </a:moveTo>
                  <a:lnTo>
                    <a:pt x="0" y="1"/>
                  </a:lnTo>
                </a:path>
              </a:pathLst>
            </a:custGeom>
          </p:spPr>
          <p:txBody>
            <a:bodyPr/>
            <a:lstStyle/>
            <a:p/>
          </p:txBody>
        </p:sp>
        <p:sp>
          <p:nvSpPr>
            <p:cNvPr id="34" name="pl34"/>
            <p:cNvSpPr/>
            <p:nvPr/>
          </p:nvSpPr>
          <p:spPr>
            <a:xfrm>
              <a:off x="7911816" y="3178583"/>
              <a:ext cx="249607" cy="3"/>
            </a:xfrm>
            <a:custGeom>
              <a:avLst/>
              <a:pathLst>
                <a:path w="249607" h="3">
                  <a:moveTo>
                    <a:pt x="249607" y="3"/>
                  </a:moveTo>
                  <a:lnTo>
                    <a:pt x="0" y="0"/>
                  </a:lnTo>
                </a:path>
              </a:pathLst>
            </a:custGeom>
          </p:spPr>
          <p:txBody>
            <a:bodyPr/>
            <a:lstStyle/>
            <a:p/>
          </p:txBody>
        </p:sp>
        <p:sp>
          <p:nvSpPr>
            <p:cNvPr id="35" name="pg35"/>
            <p:cNvSpPr/>
            <p:nvPr/>
          </p:nvSpPr>
          <p:spPr>
            <a:xfrm>
              <a:off x="8092843" y="238640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242724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63%</a:t>
              </a:r>
            </a:p>
          </p:txBody>
        </p:sp>
        <p:sp>
          <p:nvSpPr>
            <p:cNvPr id="37" name="pg37"/>
            <p:cNvSpPr/>
            <p:nvPr/>
          </p:nvSpPr>
          <p:spPr>
            <a:xfrm>
              <a:off x="8092843" y="30876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31284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45%</a:t>
              </a:r>
            </a:p>
          </p:txBody>
        </p:sp>
        <p:sp>
          <p:nvSpPr>
            <p:cNvPr id="39" name="pg39"/>
            <p:cNvSpPr/>
            <p:nvPr/>
          </p:nvSpPr>
          <p:spPr>
            <a:xfrm>
              <a:off x="1151570" y="31415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290" y="31854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46</a:t>
              </a:r>
            </a:p>
          </p:txBody>
        </p:sp>
        <p:sp>
          <p:nvSpPr>
            <p:cNvPr id="41" name="pg41"/>
            <p:cNvSpPr/>
            <p:nvPr/>
          </p:nvSpPr>
          <p:spPr>
            <a:xfrm>
              <a:off x="7421121" y="4649066"/>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7466841" y="4692810"/>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6" name="tx66"/>
            <p:cNvSpPr/>
            <p:nvPr/>
          </p:nvSpPr>
          <p:spPr>
            <a:xfrm>
              <a:off x="3061267" y="579074"/>
              <a:ext cx="37556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Guinée, 2000-2024</a:t>
              </a:r>
            </a:p>
          </p:txBody>
        </p:sp>
        <p:sp>
          <p:nvSpPr>
            <p:cNvPr id="67" name="tx6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8" name="tx6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69" name="tx6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0" name="tx70"/>
            <p:cNvSpPr/>
            <p:nvPr/>
          </p:nvSpPr>
          <p:spPr>
            <a:xfrm>
              <a:off x="1514567" y="6568567"/>
              <a:ext cx="7559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Guinée dispose de deux vaccins sur les quatre objectifs du Millénaire pour le développement.
En 2024, la Guinée n'aura atteint une couverture d'au moins 90 %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a augmenté de 4 points de pourcentage, passant de 73 % en 2023 à 77 % en 2024.
- La couverture du DTC3 a augmenté de 3 points de pourcentage, passant de 60 % en 2023 à 63 % en 2024.
- Il y a eu 18 000 enfants sans dose de moins en 2024. Cela laisse 107 000 enfants sans vaccination, vulnérables aux maladies évitables par la vaccination, et 65 000 autres avec une protection incomplète.
- La Guinée représentait 2,7 % des enfants n'ayant reçu aucune dose de vaccin en Afrique de l'Ouest et du Centre (WCAR) et 0,8 % des enfants n'ayant reçu aucune dose de vaccin dans le monde.
- La couverture par le MCV1 a augmenté de 8 points de pourcentage, passant de 52 % en 2023 à 60 % en 2024. Il y a eu 187 000 enfants qui n'ont pas reçu la première vaccination contre la rougeole.
- La couverture par le MCV2 a augmenté de 19 points de pourcentage, passant de 26 % en 2023 à 45 % en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Guinée,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Guinée.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DAPMHHIV-502652578-1607610</_dlc_DocId>
    <_dlc_DocIdUrl xmlns="9e17fbd9-fb4c-4d20-9ec4-18aa77a91b0d">
      <Url>https://unicef.sharepoint.com/teams/DAPM-Health-HIV/_layouts/15/DocIdRedir.aspx?ID=DAPMHHIV-502652578-1607610</Url>
      <Description>DAPMHHIV-502652578-1607610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f04e3c63-77fd-4079-acaf-409e0b7f55d6</vt:lpwstr>
  </property>
  <property fmtid="{D5CDD505-2E9C-101B-9397-08002B2CF9AE}" pid="4" name="MediaServiceImageTags">
    <vt:lpwstr/>
  </property>
</Properties>
</file>