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8f7bdbcdd98aabccba6bbbbdbefcea98d73bcd2.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7.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9.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1.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Cette carte thermique montre les tendances en matière de couverture vaccinale depuis 2000, les cellules vertes indiquant une couverture de 90 % ou plus.
En 2024, aucun des 9 vaccins du calendrier n'a atteint une couverture de 90 % ou plus. La couverture vaccinale varie de 56 % à 78 %.
Depuis 2003, des estimations ont été faites pour quatre nouveaux vaccins. Le VPI1 est le vaccin le plus récent (2016), qui a atteint une couverture de 61 % en 2024.
En 2024, le Gabon n'a signalé aucune rupture de stock de vaccins ou de fournitures.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797445"/>
              <a:ext cx="6444618" cy="997568"/>
            </a:xfrm>
            <a:custGeom>
              <a:avLst/>
              <a:pathLst>
                <a:path w="6444618" h="997568">
                  <a:moveTo>
                    <a:pt x="0" y="718249"/>
                  </a:moveTo>
                  <a:lnTo>
                    <a:pt x="268525" y="718249"/>
                  </a:lnTo>
                  <a:lnTo>
                    <a:pt x="537051" y="718249"/>
                  </a:lnTo>
                  <a:lnTo>
                    <a:pt x="805577" y="718249"/>
                  </a:lnTo>
                  <a:lnTo>
                    <a:pt x="1074103" y="718249"/>
                  </a:lnTo>
                  <a:lnTo>
                    <a:pt x="1342628" y="718249"/>
                  </a:lnTo>
                  <a:lnTo>
                    <a:pt x="1611154" y="718249"/>
                  </a:lnTo>
                  <a:lnTo>
                    <a:pt x="1879680" y="239416"/>
                  </a:lnTo>
                  <a:lnTo>
                    <a:pt x="2148206" y="79805"/>
                  </a:lnTo>
                  <a:lnTo>
                    <a:pt x="2416732" y="239416"/>
                  </a:lnTo>
                  <a:lnTo>
                    <a:pt x="2685257" y="199513"/>
                  </a:lnTo>
                  <a:lnTo>
                    <a:pt x="2953783" y="199513"/>
                  </a:lnTo>
                  <a:lnTo>
                    <a:pt x="3222309" y="39902"/>
                  </a:lnTo>
                  <a:lnTo>
                    <a:pt x="3490835" y="279319"/>
                  </a:lnTo>
                  <a:lnTo>
                    <a:pt x="3759360" y="399027"/>
                  </a:lnTo>
                  <a:lnTo>
                    <a:pt x="4027886" y="0"/>
                  </a:lnTo>
                  <a:lnTo>
                    <a:pt x="4296412" y="159610"/>
                  </a:lnTo>
                  <a:lnTo>
                    <a:pt x="4564938" y="239416"/>
                  </a:lnTo>
                  <a:lnTo>
                    <a:pt x="4833464" y="359124"/>
                  </a:lnTo>
                  <a:lnTo>
                    <a:pt x="5101989" y="399027"/>
                  </a:lnTo>
                  <a:lnTo>
                    <a:pt x="5370515" y="718249"/>
                  </a:lnTo>
                  <a:lnTo>
                    <a:pt x="5639041" y="438929"/>
                  </a:lnTo>
                  <a:lnTo>
                    <a:pt x="5907567" y="877859"/>
                  </a:lnTo>
                  <a:lnTo>
                    <a:pt x="6176092" y="558638"/>
                  </a:lnTo>
                  <a:lnTo>
                    <a:pt x="6444618" y="997568"/>
                  </a:lnTo>
                </a:path>
              </a:pathLst>
            </a:custGeom>
            <a:ln w="27101" cap="flat">
              <a:solidFill>
                <a:srgbClr val="F8766D">
                  <a:alpha val="100000"/>
                </a:srgbClr>
              </a:solidFill>
              <a:prstDash val="solid"/>
              <a:round/>
            </a:ln>
          </p:spPr>
          <p:txBody>
            <a:bodyPr/>
            <a:lstStyle/>
            <a:p/>
          </p:txBody>
        </p:sp>
        <p:sp>
          <p:nvSpPr>
            <p:cNvPr id="28" name="pl28"/>
            <p:cNvSpPr/>
            <p:nvPr/>
          </p:nvSpPr>
          <p:spPr>
            <a:xfrm>
              <a:off x="1448278" y="1996959"/>
              <a:ext cx="6444618" cy="1476400"/>
            </a:xfrm>
            <a:custGeom>
              <a:avLst/>
              <a:pathLst>
                <a:path w="6444618" h="1476400">
                  <a:moveTo>
                    <a:pt x="0" y="1476400"/>
                  </a:moveTo>
                  <a:lnTo>
                    <a:pt x="268525" y="1476400"/>
                  </a:lnTo>
                  <a:lnTo>
                    <a:pt x="537051" y="1476400"/>
                  </a:lnTo>
                  <a:lnTo>
                    <a:pt x="805577" y="1476400"/>
                  </a:lnTo>
                  <a:lnTo>
                    <a:pt x="1074103" y="1476400"/>
                  </a:lnTo>
                  <a:lnTo>
                    <a:pt x="1342628" y="1476400"/>
                  </a:lnTo>
                  <a:lnTo>
                    <a:pt x="1611154" y="1476400"/>
                  </a:lnTo>
                  <a:lnTo>
                    <a:pt x="1879680" y="39902"/>
                  </a:lnTo>
                  <a:lnTo>
                    <a:pt x="2148206" y="0"/>
                  </a:lnTo>
                  <a:lnTo>
                    <a:pt x="2416732" y="239416"/>
                  </a:lnTo>
                  <a:lnTo>
                    <a:pt x="2685257" y="598540"/>
                  </a:lnTo>
                  <a:lnTo>
                    <a:pt x="2953783" y="279319"/>
                  </a:lnTo>
                  <a:lnTo>
                    <a:pt x="3222309" y="0"/>
                  </a:lnTo>
                  <a:lnTo>
                    <a:pt x="3490835" y="119708"/>
                  </a:lnTo>
                  <a:lnTo>
                    <a:pt x="3759360" y="478832"/>
                  </a:lnTo>
                  <a:lnTo>
                    <a:pt x="4027886" y="79805"/>
                  </a:lnTo>
                  <a:lnTo>
                    <a:pt x="4296412" y="279319"/>
                  </a:lnTo>
                  <a:lnTo>
                    <a:pt x="4564938" y="279319"/>
                  </a:lnTo>
                  <a:lnTo>
                    <a:pt x="4833464" y="478832"/>
                  </a:lnTo>
                  <a:lnTo>
                    <a:pt x="5101989" y="478832"/>
                  </a:lnTo>
                  <a:lnTo>
                    <a:pt x="5370515" y="758151"/>
                  </a:lnTo>
                  <a:lnTo>
                    <a:pt x="5639041" y="279319"/>
                  </a:lnTo>
                  <a:lnTo>
                    <a:pt x="5907567" y="877859"/>
                  </a:lnTo>
                  <a:lnTo>
                    <a:pt x="6176092" y="478832"/>
                  </a:lnTo>
                  <a:lnTo>
                    <a:pt x="6444618" y="837957"/>
                  </a:lnTo>
                </a:path>
              </a:pathLst>
            </a:custGeom>
            <a:ln w="27101" cap="flat">
              <a:solidFill>
                <a:srgbClr val="00BA38">
                  <a:alpha val="100000"/>
                </a:srgbClr>
              </a:solidFill>
              <a:prstDash val="solid"/>
              <a:round/>
            </a:ln>
          </p:spPr>
          <p:txBody>
            <a:bodyPr/>
            <a:lstStyle/>
            <a:p/>
          </p:txBody>
        </p:sp>
        <p:sp>
          <p:nvSpPr>
            <p:cNvPr id="29" name="pl29"/>
            <p:cNvSpPr/>
            <p:nvPr/>
          </p:nvSpPr>
          <p:spPr>
            <a:xfrm>
              <a:off x="1448278" y="2395986"/>
              <a:ext cx="6444618" cy="798054"/>
            </a:xfrm>
            <a:custGeom>
              <a:avLst/>
              <a:pathLst>
                <a:path w="6444618" h="798054">
                  <a:moveTo>
                    <a:pt x="0" y="678346"/>
                  </a:moveTo>
                  <a:lnTo>
                    <a:pt x="268525" y="678346"/>
                  </a:lnTo>
                  <a:lnTo>
                    <a:pt x="537051" y="678346"/>
                  </a:lnTo>
                  <a:lnTo>
                    <a:pt x="805577" y="678346"/>
                  </a:lnTo>
                  <a:lnTo>
                    <a:pt x="1074103" y="678346"/>
                  </a:lnTo>
                  <a:lnTo>
                    <a:pt x="1342628" y="678346"/>
                  </a:lnTo>
                  <a:lnTo>
                    <a:pt x="1611154" y="678346"/>
                  </a:lnTo>
                  <a:lnTo>
                    <a:pt x="1879680" y="399027"/>
                  </a:lnTo>
                  <a:lnTo>
                    <a:pt x="2148206" y="199513"/>
                  </a:lnTo>
                  <a:lnTo>
                    <a:pt x="2416732" y="359124"/>
                  </a:lnTo>
                  <a:lnTo>
                    <a:pt x="2685257" y="399027"/>
                  </a:lnTo>
                  <a:lnTo>
                    <a:pt x="2953783" y="0"/>
                  </a:lnTo>
                  <a:lnTo>
                    <a:pt x="3222309" y="39902"/>
                  </a:lnTo>
                  <a:lnTo>
                    <a:pt x="3490835" y="79805"/>
                  </a:lnTo>
                  <a:lnTo>
                    <a:pt x="3759360" y="438929"/>
                  </a:lnTo>
                  <a:lnTo>
                    <a:pt x="4027886" y="159610"/>
                  </a:lnTo>
                  <a:lnTo>
                    <a:pt x="4296412" y="319221"/>
                  </a:lnTo>
                  <a:lnTo>
                    <a:pt x="4564938" y="359124"/>
                  </a:lnTo>
                  <a:lnTo>
                    <a:pt x="4833464" y="518735"/>
                  </a:lnTo>
                  <a:lnTo>
                    <a:pt x="5101989" y="399027"/>
                  </a:lnTo>
                  <a:lnTo>
                    <a:pt x="5370515" y="758151"/>
                  </a:lnTo>
                  <a:lnTo>
                    <a:pt x="5639041" y="319221"/>
                  </a:lnTo>
                  <a:lnTo>
                    <a:pt x="5907567" y="798054"/>
                  </a:lnTo>
                  <a:lnTo>
                    <a:pt x="6176092" y="239416"/>
                  </a:lnTo>
                  <a:lnTo>
                    <a:pt x="6444618" y="598540"/>
                  </a:lnTo>
                </a:path>
              </a:pathLst>
            </a:custGeom>
            <a:ln w="27101" cap="flat">
              <a:solidFill>
                <a:srgbClr val="619CFF">
                  <a:alpha val="100000"/>
                </a:srgbClr>
              </a:solidFill>
              <a:prstDash val="solid"/>
              <a:round/>
            </a:ln>
          </p:spPr>
          <p:txBody>
            <a:bodyPr/>
            <a:lstStyle/>
            <a:p/>
          </p:txBody>
        </p:sp>
        <p:sp>
          <p:nvSpPr>
            <p:cNvPr id="30" name="pl30"/>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275663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2796539"/>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54520" y="2956150"/>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9902" y="247731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1409902" y="343498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1409902" y="3035956"/>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05270" y="2620957"/>
              <a:ext cx="256153" cy="166036"/>
            </a:xfrm>
            <a:custGeom>
              <a:avLst/>
              <a:pathLst>
                <a:path w="256153" h="166036">
                  <a:moveTo>
                    <a:pt x="256153" y="0"/>
                  </a:moveTo>
                  <a:lnTo>
                    <a:pt x="0" y="166036"/>
                  </a:lnTo>
                </a:path>
              </a:pathLst>
            </a:custGeom>
          </p:spPr>
          <p:txBody>
            <a:bodyPr/>
            <a:lstStyle/>
            <a:p/>
          </p:txBody>
        </p:sp>
        <p:sp>
          <p:nvSpPr>
            <p:cNvPr id="38" name="pl38"/>
            <p:cNvSpPr/>
            <p:nvPr/>
          </p:nvSpPr>
          <p:spPr>
            <a:xfrm>
              <a:off x="7910923" y="2837312"/>
              <a:ext cx="250499" cy="33295"/>
            </a:xfrm>
            <a:custGeom>
              <a:avLst/>
              <a:pathLst>
                <a:path w="250499" h="33295">
                  <a:moveTo>
                    <a:pt x="250499" y="33295"/>
                  </a:moveTo>
                  <a:lnTo>
                    <a:pt x="0" y="0"/>
                  </a:lnTo>
                </a:path>
              </a:pathLst>
            </a:custGeom>
          </p:spPr>
          <p:txBody>
            <a:bodyPr/>
            <a:lstStyle/>
            <a:p/>
          </p:txBody>
        </p:sp>
        <p:sp>
          <p:nvSpPr>
            <p:cNvPr id="39" name="pl39"/>
            <p:cNvSpPr/>
            <p:nvPr/>
          </p:nvSpPr>
          <p:spPr>
            <a:xfrm>
              <a:off x="7907109" y="3001430"/>
              <a:ext cx="254314" cy="123529"/>
            </a:xfrm>
            <a:custGeom>
              <a:avLst/>
              <a:pathLst>
                <a:path w="254314" h="123529">
                  <a:moveTo>
                    <a:pt x="254314" y="123529"/>
                  </a:moveTo>
                  <a:lnTo>
                    <a:pt x="0" y="0"/>
                  </a:lnTo>
                </a:path>
              </a:pathLst>
            </a:custGeom>
          </p:spPr>
          <p:txBody>
            <a:bodyPr/>
            <a:lstStyle/>
            <a:p/>
          </p:txBody>
        </p:sp>
        <p:sp>
          <p:nvSpPr>
            <p:cNvPr id="40" name="pg40"/>
            <p:cNvSpPr/>
            <p:nvPr/>
          </p:nvSpPr>
          <p:spPr>
            <a:xfrm>
              <a:off x="8092843" y="250738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1" name="tx41"/>
            <p:cNvSpPr/>
            <p:nvPr/>
          </p:nvSpPr>
          <p:spPr>
            <a:xfrm>
              <a:off x="8115703" y="254822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62%</a:t>
              </a:r>
            </a:p>
          </p:txBody>
        </p:sp>
        <p:sp>
          <p:nvSpPr>
            <p:cNvPr id="42" name="pg42"/>
            <p:cNvSpPr/>
            <p:nvPr/>
          </p:nvSpPr>
          <p:spPr>
            <a:xfrm>
              <a:off x="8092843" y="278058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3" name="tx43"/>
            <p:cNvSpPr/>
            <p:nvPr/>
          </p:nvSpPr>
          <p:spPr>
            <a:xfrm>
              <a:off x="8115703" y="282142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DTP3: 61%</a:t>
              </a:r>
            </a:p>
          </p:txBody>
        </p:sp>
        <p:sp>
          <p:nvSpPr>
            <p:cNvPr id="44" name="pg44"/>
            <p:cNvSpPr/>
            <p:nvPr/>
          </p:nvSpPr>
          <p:spPr>
            <a:xfrm>
              <a:off x="8092843" y="305481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5" name="tx45"/>
            <p:cNvSpPr/>
            <p:nvPr/>
          </p:nvSpPr>
          <p:spPr>
            <a:xfrm>
              <a:off x="8115703" y="309565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MCV1: 57%</a:t>
              </a:r>
            </a:p>
          </p:txBody>
        </p:sp>
        <p:sp>
          <p:nvSpPr>
            <p:cNvPr id="46" name="tx46"/>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7" name="tx47"/>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8" name="tx48"/>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9" name="tx49"/>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0" name="tx50"/>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1" name="tx51"/>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2" name="tx52"/>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3" name="tx53"/>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9" name="tx59"/>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0" name="tx60"/>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1" name="tx61"/>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95211" y="300878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64" name="pl64"/>
            <p:cNvSpPr/>
            <p:nvPr/>
          </p:nvSpPr>
          <p:spPr>
            <a:xfrm>
              <a:off x="3906742"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5" name="pl65"/>
            <p:cNvSpPr/>
            <p:nvPr/>
          </p:nvSpPr>
          <p:spPr>
            <a:xfrm>
              <a:off x="4622471" y="6344544"/>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66" name="pl66"/>
            <p:cNvSpPr/>
            <p:nvPr/>
          </p:nvSpPr>
          <p:spPr>
            <a:xfrm>
              <a:off x="5338199" y="6344544"/>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67" name="tx67"/>
            <p:cNvSpPr/>
            <p:nvPr/>
          </p:nvSpPr>
          <p:spPr>
            <a:xfrm>
              <a:off x="4173842"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68" name="tx68"/>
            <p:cNvSpPr/>
            <p:nvPr/>
          </p:nvSpPr>
          <p:spPr>
            <a:xfrm>
              <a:off x="4889570"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9" name="tx69"/>
            <p:cNvSpPr/>
            <p:nvPr/>
          </p:nvSpPr>
          <p:spPr>
            <a:xfrm>
              <a:off x="5605299"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0" name="tx70"/>
            <p:cNvSpPr/>
            <p:nvPr/>
          </p:nvSpPr>
          <p:spPr>
            <a:xfrm>
              <a:off x="803816" y="399987"/>
              <a:ext cx="527452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des vaccins essentiels pour les enfants, Gabon, 2000-2024</a:t>
              </a:r>
            </a:p>
          </p:txBody>
        </p:sp>
        <p:sp>
          <p:nvSpPr>
            <p:cNvPr id="71" name="tx71"/>
            <p:cNvSpPr/>
            <p:nvPr/>
          </p:nvSpPr>
          <p:spPr>
            <a:xfrm>
              <a:off x="4775852" y="65762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en matière de couverture vaccinale pour les vaccins DTC et rougeole. Il s'agit d'antigènes clés pour évaluer les programmes nationaux de vaccination.
En 2024, la couverture du DTC1 (un indicateur de l'accès aux services de vaccination) était de 57 %.
La couverture par le DTC3 - un indicateur de la qualité des services de vaccination fournis aux enfants par les pays - était inférieure à l'objectif de 90 % fixé pour 2030.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2024, la couverture par le MCV1 était inférieure à l'objectif de 95 % et le MCV2 n'avait pas encore été introduit.
Entre 2023 et 2024, 0 vaccin a augmenté la couverture, 3 l'ont diminuée et 0 est resté inchangé.</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50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937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824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712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9106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993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881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768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397986"/>
              <a:ext cx="249522" cy="512686"/>
            </a:xfrm>
            <a:prstGeom prst="rect">
              <a:avLst/>
            </a:prstGeom>
            <a:solidFill>
              <a:srgbClr val="1CABE2">
                <a:alpha val="100000"/>
              </a:srgbClr>
            </a:solidFill>
          </p:spPr>
          <p:txBody>
            <a:bodyPr/>
            <a:lstStyle/>
            <a:p/>
          </p:txBody>
        </p:sp>
        <p:sp>
          <p:nvSpPr>
            <p:cNvPr id="24" name="rc24"/>
            <p:cNvSpPr/>
            <p:nvPr/>
          </p:nvSpPr>
          <p:spPr>
            <a:xfrm>
              <a:off x="1573521" y="3387196"/>
              <a:ext cx="249522" cy="523476"/>
            </a:xfrm>
            <a:prstGeom prst="rect">
              <a:avLst/>
            </a:prstGeom>
            <a:solidFill>
              <a:srgbClr val="1CABE2">
                <a:alpha val="100000"/>
              </a:srgbClr>
            </a:solidFill>
          </p:spPr>
          <p:txBody>
            <a:bodyPr/>
            <a:lstStyle/>
            <a:p/>
          </p:txBody>
        </p:sp>
        <p:sp>
          <p:nvSpPr>
            <p:cNvPr id="25" name="rc25"/>
            <p:cNvSpPr/>
            <p:nvPr/>
          </p:nvSpPr>
          <p:spPr>
            <a:xfrm>
              <a:off x="1850769" y="3375108"/>
              <a:ext cx="249522" cy="535564"/>
            </a:xfrm>
            <a:prstGeom prst="rect">
              <a:avLst/>
            </a:prstGeom>
            <a:solidFill>
              <a:srgbClr val="1CABE2">
                <a:alpha val="100000"/>
              </a:srgbClr>
            </a:solidFill>
          </p:spPr>
          <p:txBody>
            <a:bodyPr/>
            <a:lstStyle/>
            <a:p/>
          </p:txBody>
        </p:sp>
        <p:sp>
          <p:nvSpPr>
            <p:cNvPr id="26" name="rc26"/>
            <p:cNvSpPr/>
            <p:nvPr/>
          </p:nvSpPr>
          <p:spPr>
            <a:xfrm>
              <a:off x="2128016" y="3363345"/>
              <a:ext cx="249522" cy="547327"/>
            </a:xfrm>
            <a:prstGeom prst="rect">
              <a:avLst/>
            </a:prstGeom>
            <a:solidFill>
              <a:srgbClr val="1CABE2">
                <a:alpha val="100000"/>
              </a:srgbClr>
            </a:solidFill>
          </p:spPr>
          <p:txBody>
            <a:bodyPr/>
            <a:lstStyle/>
            <a:p/>
          </p:txBody>
        </p:sp>
        <p:sp>
          <p:nvSpPr>
            <p:cNvPr id="27" name="rc27"/>
            <p:cNvSpPr/>
            <p:nvPr/>
          </p:nvSpPr>
          <p:spPr>
            <a:xfrm>
              <a:off x="2405264" y="3349432"/>
              <a:ext cx="249522" cy="561241"/>
            </a:xfrm>
            <a:prstGeom prst="rect">
              <a:avLst/>
            </a:prstGeom>
            <a:solidFill>
              <a:srgbClr val="1CABE2">
                <a:alpha val="100000"/>
              </a:srgbClr>
            </a:solidFill>
          </p:spPr>
          <p:txBody>
            <a:bodyPr/>
            <a:lstStyle/>
            <a:p/>
          </p:txBody>
        </p:sp>
        <p:sp>
          <p:nvSpPr>
            <p:cNvPr id="28" name="rc28"/>
            <p:cNvSpPr/>
            <p:nvPr/>
          </p:nvSpPr>
          <p:spPr>
            <a:xfrm>
              <a:off x="2682512" y="3333571"/>
              <a:ext cx="249522" cy="577101"/>
            </a:xfrm>
            <a:prstGeom prst="rect">
              <a:avLst/>
            </a:prstGeom>
            <a:solidFill>
              <a:srgbClr val="1CABE2">
                <a:alpha val="100000"/>
              </a:srgbClr>
            </a:solidFill>
          </p:spPr>
          <p:txBody>
            <a:bodyPr/>
            <a:lstStyle/>
            <a:p/>
          </p:txBody>
        </p:sp>
        <p:sp>
          <p:nvSpPr>
            <p:cNvPr id="29" name="rc29"/>
            <p:cNvSpPr/>
            <p:nvPr/>
          </p:nvSpPr>
          <p:spPr>
            <a:xfrm>
              <a:off x="2959759" y="3316615"/>
              <a:ext cx="249522" cy="594057"/>
            </a:xfrm>
            <a:prstGeom prst="rect">
              <a:avLst/>
            </a:prstGeom>
            <a:solidFill>
              <a:srgbClr val="1CABE2">
                <a:alpha val="100000"/>
              </a:srgbClr>
            </a:solidFill>
          </p:spPr>
          <p:txBody>
            <a:bodyPr/>
            <a:lstStyle/>
            <a:p/>
          </p:txBody>
        </p:sp>
        <p:sp>
          <p:nvSpPr>
            <p:cNvPr id="30" name="rc30"/>
            <p:cNvSpPr/>
            <p:nvPr/>
          </p:nvSpPr>
          <p:spPr>
            <a:xfrm>
              <a:off x="3237007" y="3534971"/>
              <a:ext cx="249522" cy="375702"/>
            </a:xfrm>
            <a:prstGeom prst="rect">
              <a:avLst/>
            </a:prstGeom>
            <a:solidFill>
              <a:srgbClr val="1CABE2">
                <a:alpha val="100000"/>
              </a:srgbClr>
            </a:solidFill>
          </p:spPr>
          <p:txBody>
            <a:bodyPr/>
            <a:lstStyle/>
            <a:p/>
          </p:txBody>
        </p:sp>
        <p:sp>
          <p:nvSpPr>
            <p:cNvPr id="31" name="rc31"/>
            <p:cNvSpPr/>
            <p:nvPr/>
          </p:nvSpPr>
          <p:spPr>
            <a:xfrm>
              <a:off x="3514255" y="3603726"/>
              <a:ext cx="249522" cy="306946"/>
            </a:xfrm>
            <a:prstGeom prst="rect">
              <a:avLst/>
            </a:prstGeom>
            <a:solidFill>
              <a:srgbClr val="1CABE2">
                <a:alpha val="100000"/>
              </a:srgbClr>
            </a:solidFill>
          </p:spPr>
          <p:txBody>
            <a:bodyPr/>
            <a:lstStyle/>
            <a:p/>
          </p:txBody>
        </p:sp>
        <p:sp>
          <p:nvSpPr>
            <p:cNvPr id="32" name="rc32"/>
            <p:cNvSpPr/>
            <p:nvPr/>
          </p:nvSpPr>
          <p:spPr>
            <a:xfrm>
              <a:off x="3791502" y="3505237"/>
              <a:ext cx="249522" cy="405435"/>
            </a:xfrm>
            <a:prstGeom prst="rect">
              <a:avLst/>
            </a:prstGeom>
            <a:solidFill>
              <a:srgbClr val="1CABE2">
                <a:alpha val="100000"/>
              </a:srgbClr>
            </a:solidFill>
          </p:spPr>
          <p:txBody>
            <a:bodyPr/>
            <a:lstStyle/>
            <a:p/>
          </p:txBody>
        </p:sp>
        <p:sp>
          <p:nvSpPr>
            <p:cNvPr id="33" name="rc33"/>
            <p:cNvSpPr/>
            <p:nvPr/>
          </p:nvSpPr>
          <p:spPr>
            <a:xfrm>
              <a:off x="4068750" y="3510713"/>
              <a:ext cx="249522" cy="399959"/>
            </a:xfrm>
            <a:prstGeom prst="rect">
              <a:avLst/>
            </a:prstGeom>
            <a:solidFill>
              <a:srgbClr val="1CABE2">
                <a:alpha val="100000"/>
              </a:srgbClr>
            </a:solidFill>
          </p:spPr>
          <p:txBody>
            <a:bodyPr/>
            <a:lstStyle/>
            <a:p/>
          </p:txBody>
        </p:sp>
        <p:sp>
          <p:nvSpPr>
            <p:cNvPr id="34" name="rc34"/>
            <p:cNvSpPr/>
            <p:nvPr/>
          </p:nvSpPr>
          <p:spPr>
            <a:xfrm>
              <a:off x="4345998" y="3496070"/>
              <a:ext cx="249522" cy="414602"/>
            </a:xfrm>
            <a:prstGeom prst="rect">
              <a:avLst/>
            </a:prstGeom>
            <a:solidFill>
              <a:srgbClr val="1CABE2">
                <a:alpha val="100000"/>
              </a:srgbClr>
            </a:solidFill>
          </p:spPr>
          <p:txBody>
            <a:bodyPr/>
            <a:lstStyle/>
            <a:p/>
          </p:txBody>
        </p:sp>
        <p:sp>
          <p:nvSpPr>
            <p:cNvPr id="35" name="rc35"/>
            <p:cNvSpPr/>
            <p:nvPr/>
          </p:nvSpPr>
          <p:spPr>
            <a:xfrm>
              <a:off x="4623245" y="3581376"/>
              <a:ext cx="249522" cy="329297"/>
            </a:xfrm>
            <a:prstGeom prst="rect">
              <a:avLst/>
            </a:prstGeom>
            <a:solidFill>
              <a:srgbClr val="1CABE2">
                <a:alpha val="100000"/>
              </a:srgbClr>
            </a:solidFill>
          </p:spPr>
          <p:txBody>
            <a:bodyPr/>
            <a:lstStyle/>
            <a:p/>
          </p:txBody>
        </p:sp>
        <p:sp>
          <p:nvSpPr>
            <p:cNvPr id="36" name="rc36"/>
            <p:cNvSpPr/>
            <p:nvPr/>
          </p:nvSpPr>
          <p:spPr>
            <a:xfrm>
              <a:off x="4900493" y="3431492"/>
              <a:ext cx="249522" cy="479180"/>
            </a:xfrm>
            <a:prstGeom prst="rect">
              <a:avLst/>
            </a:prstGeom>
            <a:solidFill>
              <a:srgbClr val="1CABE2">
                <a:alpha val="100000"/>
              </a:srgbClr>
            </a:solidFill>
          </p:spPr>
          <p:txBody>
            <a:bodyPr/>
            <a:lstStyle/>
            <a:p/>
          </p:txBody>
        </p:sp>
        <p:sp>
          <p:nvSpPr>
            <p:cNvPr id="37" name="rc37"/>
            <p:cNvSpPr/>
            <p:nvPr/>
          </p:nvSpPr>
          <p:spPr>
            <a:xfrm>
              <a:off x="5177741" y="3349756"/>
              <a:ext cx="249522" cy="560916"/>
            </a:xfrm>
            <a:prstGeom prst="rect">
              <a:avLst/>
            </a:prstGeom>
            <a:solidFill>
              <a:srgbClr val="1CABE2">
                <a:alpha val="100000"/>
              </a:srgbClr>
            </a:solidFill>
          </p:spPr>
          <p:txBody>
            <a:bodyPr/>
            <a:lstStyle/>
            <a:p/>
          </p:txBody>
        </p:sp>
        <p:sp>
          <p:nvSpPr>
            <p:cNvPr id="38" name="rc38"/>
            <p:cNvSpPr/>
            <p:nvPr/>
          </p:nvSpPr>
          <p:spPr>
            <a:xfrm>
              <a:off x="5454988" y="3586405"/>
              <a:ext cx="249522" cy="324267"/>
            </a:xfrm>
            <a:prstGeom prst="rect">
              <a:avLst/>
            </a:prstGeom>
            <a:solidFill>
              <a:srgbClr val="1CABE2">
                <a:alpha val="100000"/>
              </a:srgbClr>
            </a:solidFill>
          </p:spPr>
          <p:txBody>
            <a:bodyPr/>
            <a:lstStyle/>
            <a:p/>
          </p:txBody>
        </p:sp>
        <p:sp>
          <p:nvSpPr>
            <p:cNvPr id="39" name="rc39"/>
            <p:cNvSpPr/>
            <p:nvPr/>
          </p:nvSpPr>
          <p:spPr>
            <a:xfrm>
              <a:off x="5732236" y="3475342"/>
              <a:ext cx="249522" cy="435331"/>
            </a:xfrm>
            <a:prstGeom prst="rect">
              <a:avLst/>
            </a:prstGeom>
            <a:solidFill>
              <a:srgbClr val="1CABE2">
                <a:alpha val="100000"/>
              </a:srgbClr>
            </a:solidFill>
          </p:spPr>
          <p:txBody>
            <a:bodyPr/>
            <a:lstStyle/>
            <a:p/>
          </p:txBody>
        </p:sp>
        <p:sp>
          <p:nvSpPr>
            <p:cNvPr id="40" name="rc40"/>
            <p:cNvSpPr/>
            <p:nvPr/>
          </p:nvSpPr>
          <p:spPr>
            <a:xfrm>
              <a:off x="6009484" y="3413887"/>
              <a:ext cx="249522" cy="496785"/>
            </a:xfrm>
            <a:prstGeom prst="rect">
              <a:avLst/>
            </a:prstGeom>
            <a:solidFill>
              <a:srgbClr val="1CABE2">
                <a:alpha val="100000"/>
              </a:srgbClr>
            </a:solidFill>
          </p:spPr>
          <p:txBody>
            <a:bodyPr/>
            <a:lstStyle/>
            <a:p/>
          </p:txBody>
        </p:sp>
        <p:sp>
          <p:nvSpPr>
            <p:cNvPr id="41" name="rc41"/>
            <p:cNvSpPr/>
            <p:nvPr/>
          </p:nvSpPr>
          <p:spPr>
            <a:xfrm>
              <a:off x="6286731" y="3324688"/>
              <a:ext cx="249522" cy="585985"/>
            </a:xfrm>
            <a:prstGeom prst="rect">
              <a:avLst/>
            </a:prstGeom>
            <a:solidFill>
              <a:srgbClr val="1CABE2">
                <a:alpha val="100000"/>
              </a:srgbClr>
            </a:solidFill>
          </p:spPr>
          <p:txBody>
            <a:bodyPr/>
            <a:lstStyle/>
            <a:p/>
          </p:txBody>
        </p:sp>
        <p:sp>
          <p:nvSpPr>
            <p:cNvPr id="42" name="rc42"/>
            <p:cNvSpPr/>
            <p:nvPr/>
          </p:nvSpPr>
          <p:spPr>
            <a:xfrm>
              <a:off x="6563979" y="3290249"/>
              <a:ext cx="249522" cy="620423"/>
            </a:xfrm>
            <a:prstGeom prst="rect">
              <a:avLst/>
            </a:prstGeom>
            <a:solidFill>
              <a:srgbClr val="1CABE2">
                <a:alpha val="100000"/>
              </a:srgbClr>
            </a:solidFill>
          </p:spPr>
          <p:txBody>
            <a:bodyPr/>
            <a:lstStyle/>
            <a:p/>
          </p:txBody>
        </p:sp>
        <p:sp>
          <p:nvSpPr>
            <p:cNvPr id="43" name="rc43"/>
            <p:cNvSpPr/>
            <p:nvPr/>
          </p:nvSpPr>
          <p:spPr>
            <a:xfrm>
              <a:off x="6841227" y="3070717"/>
              <a:ext cx="249522" cy="839955"/>
            </a:xfrm>
            <a:prstGeom prst="rect">
              <a:avLst/>
            </a:prstGeom>
            <a:solidFill>
              <a:srgbClr val="1CABE2">
                <a:alpha val="100000"/>
              </a:srgbClr>
            </a:solidFill>
          </p:spPr>
          <p:txBody>
            <a:bodyPr/>
            <a:lstStyle/>
            <a:p/>
          </p:txBody>
        </p:sp>
        <p:sp>
          <p:nvSpPr>
            <p:cNvPr id="44" name="rc44"/>
            <p:cNvSpPr/>
            <p:nvPr/>
          </p:nvSpPr>
          <p:spPr>
            <a:xfrm>
              <a:off x="7118474" y="3258244"/>
              <a:ext cx="249522" cy="652428"/>
            </a:xfrm>
            <a:prstGeom prst="rect">
              <a:avLst/>
            </a:prstGeom>
            <a:solidFill>
              <a:srgbClr val="1CABE2">
                <a:alpha val="100000"/>
              </a:srgbClr>
            </a:solidFill>
          </p:spPr>
          <p:txBody>
            <a:bodyPr/>
            <a:lstStyle/>
            <a:p/>
          </p:txBody>
        </p:sp>
        <p:sp>
          <p:nvSpPr>
            <p:cNvPr id="45" name="rc45"/>
            <p:cNvSpPr/>
            <p:nvPr/>
          </p:nvSpPr>
          <p:spPr>
            <a:xfrm>
              <a:off x="7395722" y="2958356"/>
              <a:ext cx="249522" cy="952317"/>
            </a:xfrm>
            <a:prstGeom prst="rect">
              <a:avLst/>
            </a:prstGeom>
            <a:solidFill>
              <a:srgbClr val="1CABE2">
                <a:alpha val="100000"/>
              </a:srgbClr>
            </a:solidFill>
          </p:spPr>
          <p:txBody>
            <a:bodyPr/>
            <a:lstStyle/>
            <a:p/>
          </p:txBody>
        </p:sp>
        <p:sp>
          <p:nvSpPr>
            <p:cNvPr id="46" name="rc46"/>
            <p:cNvSpPr/>
            <p:nvPr/>
          </p:nvSpPr>
          <p:spPr>
            <a:xfrm>
              <a:off x="7672970" y="3175940"/>
              <a:ext cx="249522" cy="734732"/>
            </a:xfrm>
            <a:prstGeom prst="rect">
              <a:avLst/>
            </a:prstGeom>
            <a:solidFill>
              <a:srgbClr val="1CABE2">
                <a:alpha val="100000"/>
              </a:srgbClr>
            </a:solidFill>
          </p:spPr>
          <p:txBody>
            <a:bodyPr/>
            <a:lstStyle/>
            <a:p/>
          </p:txBody>
        </p:sp>
        <p:sp>
          <p:nvSpPr>
            <p:cNvPr id="47" name="rc47"/>
            <p:cNvSpPr/>
            <p:nvPr/>
          </p:nvSpPr>
          <p:spPr>
            <a:xfrm>
              <a:off x="7950217" y="2874023"/>
              <a:ext cx="249522" cy="1036649"/>
            </a:xfrm>
            <a:prstGeom prst="rect">
              <a:avLst/>
            </a:prstGeom>
            <a:solidFill>
              <a:srgbClr val="1CABE2">
                <a:alpha val="100000"/>
              </a:srgbClr>
            </a:solidFill>
          </p:spPr>
          <p:txBody>
            <a:bodyPr/>
            <a:lstStyle/>
            <a:p/>
          </p:txBody>
        </p:sp>
        <p:sp>
          <p:nvSpPr>
            <p:cNvPr id="48" name="rc48"/>
            <p:cNvSpPr/>
            <p:nvPr/>
          </p:nvSpPr>
          <p:spPr>
            <a:xfrm>
              <a:off x="1296273" y="3001069"/>
              <a:ext cx="249522" cy="396917"/>
            </a:xfrm>
            <a:prstGeom prst="rect">
              <a:avLst/>
            </a:prstGeom>
            <a:solidFill>
              <a:srgbClr val="B3B3B3">
                <a:alpha val="100000"/>
              </a:srgbClr>
            </a:solidFill>
          </p:spPr>
          <p:txBody>
            <a:bodyPr/>
            <a:lstStyle/>
            <a:p/>
          </p:txBody>
        </p:sp>
        <p:sp>
          <p:nvSpPr>
            <p:cNvPr id="49" name="rc49"/>
            <p:cNvSpPr/>
            <p:nvPr/>
          </p:nvSpPr>
          <p:spPr>
            <a:xfrm>
              <a:off x="1573521" y="2981923"/>
              <a:ext cx="249522" cy="405273"/>
            </a:xfrm>
            <a:prstGeom prst="rect">
              <a:avLst/>
            </a:prstGeom>
            <a:solidFill>
              <a:srgbClr val="B3B3B3">
                <a:alpha val="100000"/>
              </a:srgbClr>
            </a:solidFill>
          </p:spPr>
          <p:txBody>
            <a:bodyPr/>
            <a:lstStyle/>
            <a:p/>
          </p:txBody>
        </p:sp>
        <p:sp>
          <p:nvSpPr>
            <p:cNvPr id="50" name="rc50"/>
            <p:cNvSpPr/>
            <p:nvPr/>
          </p:nvSpPr>
          <p:spPr>
            <a:xfrm>
              <a:off x="1850769" y="2960505"/>
              <a:ext cx="249522" cy="414602"/>
            </a:xfrm>
            <a:prstGeom prst="rect">
              <a:avLst/>
            </a:prstGeom>
            <a:solidFill>
              <a:srgbClr val="B3B3B3">
                <a:alpha val="100000"/>
              </a:srgbClr>
            </a:solidFill>
          </p:spPr>
          <p:txBody>
            <a:bodyPr/>
            <a:lstStyle/>
            <a:p/>
          </p:txBody>
        </p:sp>
        <p:sp>
          <p:nvSpPr>
            <p:cNvPr id="51" name="rc51"/>
            <p:cNvSpPr/>
            <p:nvPr/>
          </p:nvSpPr>
          <p:spPr>
            <a:xfrm>
              <a:off x="2128016" y="2939575"/>
              <a:ext cx="249522" cy="423770"/>
            </a:xfrm>
            <a:prstGeom prst="rect">
              <a:avLst/>
            </a:prstGeom>
            <a:solidFill>
              <a:srgbClr val="B3B3B3">
                <a:alpha val="100000"/>
              </a:srgbClr>
            </a:solidFill>
          </p:spPr>
          <p:txBody>
            <a:bodyPr/>
            <a:lstStyle/>
            <a:p/>
          </p:txBody>
        </p:sp>
        <p:sp>
          <p:nvSpPr>
            <p:cNvPr id="52" name="rc52"/>
            <p:cNvSpPr/>
            <p:nvPr/>
          </p:nvSpPr>
          <p:spPr>
            <a:xfrm>
              <a:off x="2405264" y="2914912"/>
              <a:ext cx="249522" cy="434519"/>
            </a:xfrm>
            <a:prstGeom prst="rect">
              <a:avLst/>
            </a:prstGeom>
            <a:solidFill>
              <a:srgbClr val="B3B3B3">
                <a:alpha val="100000"/>
              </a:srgbClr>
            </a:solidFill>
          </p:spPr>
          <p:txBody>
            <a:bodyPr/>
            <a:lstStyle/>
            <a:p/>
          </p:txBody>
        </p:sp>
        <p:sp>
          <p:nvSpPr>
            <p:cNvPr id="53" name="rc53"/>
            <p:cNvSpPr/>
            <p:nvPr/>
          </p:nvSpPr>
          <p:spPr>
            <a:xfrm>
              <a:off x="2682512" y="2886760"/>
              <a:ext cx="249522" cy="446810"/>
            </a:xfrm>
            <a:prstGeom prst="rect">
              <a:avLst/>
            </a:prstGeom>
            <a:solidFill>
              <a:srgbClr val="B3B3B3">
                <a:alpha val="100000"/>
              </a:srgbClr>
            </a:solidFill>
          </p:spPr>
          <p:txBody>
            <a:bodyPr/>
            <a:lstStyle/>
            <a:p/>
          </p:txBody>
        </p:sp>
        <p:sp>
          <p:nvSpPr>
            <p:cNvPr id="54" name="rc54"/>
            <p:cNvSpPr/>
            <p:nvPr/>
          </p:nvSpPr>
          <p:spPr>
            <a:xfrm>
              <a:off x="2959759" y="2856703"/>
              <a:ext cx="249522" cy="459912"/>
            </a:xfrm>
            <a:prstGeom prst="rect">
              <a:avLst/>
            </a:prstGeom>
            <a:solidFill>
              <a:srgbClr val="B3B3B3">
                <a:alpha val="100000"/>
              </a:srgbClr>
            </a:solidFill>
          </p:spPr>
          <p:txBody>
            <a:bodyPr/>
            <a:lstStyle/>
            <a:p/>
          </p:txBody>
        </p:sp>
        <p:sp>
          <p:nvSpPr>
            <p:cNvPr id="55" name="rc55"/>
            <p:cNvSpPr/>
            <p:nvPr/>
          </p:nvSpPr>
          <p:spPr>
            <a:xfrm>
              <a:off x="3237007" y="3534971"/>
              <a:ext cx="249522" cy="0"/>
            </a:xfrm>
            <a:prstGeom prst="rect">
              <a:avLst/>
            </a:prstGeom>
            <a:solidFill>
              <a:srgbClr val="B3B3B3">
                <a:alpha val="100000"/>
              </a:srgbClr>
            </a:solidFill>
          </p:spPr>
          <p:txBody>
            <a:bodyPr/>
            <a:lstStyle/>
            <a:p/>
          </p:txBody>
        </p:sp>
        <p:sp>
          <p:nvSpPr>
            <p:cNvPr id="56" name="rc56"/>
            <p:cNvSpPr/>
            <p:nvPr/>
          </p:nvSpPr>
          <p:spPr>
            <a:xfrm>
              <a:off x="3514255" y="3542353"/>
              <a:ext cx="249522" cy="61373"/>
            </a:xfrm>
            <a:prstGeom prst="rect">
              <a:avLst/>
            </a:prstGeom>
            <a:solidFill>
              <a:srgbClr val="B3B3B3">
                <a:alpha val="100000"/>
              </a:srgbClr>
            </a:solidFill>
          </p:spPr>
          <p:txBody>
            <a:bodyPr/>
            <a:lstStyle/>
            <a:p/>
          </p:txBody>
        </p:sp>
        <p:sp>
          <p:nvSpPr>
            <p:cNvPr id="57" name="rc57"/>
            <p:cNvSpPr/>
            <p:nvPr/>
          </p:nvSpPr>
          <p:spPr>
            <a:xfrm>
              <a:off x="3791502" y="3398514"/>
              <a:ext cx="249522" cy="106723"/>
            </a:xfrm>
            <a:prstGeom prst="rect">
              <a:avLst/>
            </a:prstGeom>
            <a:solidFill>
              <a:srgbClr val="B3B3B3">
                <a:alpha val="100000"/>
              </a:srgbClr>
            </a:solidFill>
          </p:spPr>
          <p:txBody>
            <a:bodyPr/>
            <a:lstStyle/>
            <a:p/>
          </p:txBody>
        </p:sp>
        <p:sp>
          <p:nvSpPr>
            <p:cNvPr id="58" name="rc58"/>
            <p:cNvSpPr/>
            <p:nvPr/>
          </p:nvSpPr>
          <p:spPr>
            <a:xfrm>
              <a:off x="4068750" y="3177400"/>
              <a:ext cx="249522" cy="333313"/>
            </a:xfrm>
            <a:prstGeom prst="rect">
              <a:avLst/>
            </a:prstGeom>
            <a:solidFill>
              <a:srgbClr val="B3B3B3">
                <a:alpha val="100000"/>
              </a:srgbClr>
            </a:solidFill>
          </p:spPr>
          <p:txBody>
            <a:bodyPr/>
            <a:lstStyle/>
            <a:p/>
          </p:txBody>
        </p:sp>
        <p:sp>
          <p:nvSpPr>
            <p:cNvPr id="59" name="rc59"/>
            <p:cNvSpPr/>
            <p:nvPr/>
          </p:nvSpPr>
          <p:spPr>
            <a:xfrm>
              <a:off x="4345998" y="3334829"/>
              <a:ext cx="249522" cy="161241"/>
            </a:xfrm>
            <a:prstGeom prst="rect">
              <a:avLst/>
            </a:prstGeom>
            <a:solidFill>
              <a:srgbClr val="B3B3B3">
                <a:alpha val="100000"/>
              </a:srgbClr>
            </a:solidFill>
          </p:spPr>
          <p:txBody>
            <a:bodyPr/>
            <a:lstStyle/>
            <a:p/>
          </p:txBody>
        </p:sp>
        <p:sp>
          <p:nvSpPr>
            <p:cNvPr id="60" name="rc60"/>
            <p:cNvSpPr/>
            <p:nvPr/>
          </p:nvSpPr>
          <p:spPr>
            <a:xfrm>
              <a:off x="4623245" y="3487308"/>
              <a:ext cx="249522" cy="94067"/>
            </a:xfrm>
            <a:prstGeom prst="rect">
              <a:avLst/>
            </a:prstGeom>
            <a:solidFill>
              <a:srgbClr val="B3B3B3">
                <a:alpha val="100000"/>
              </a:srgbClr>
            </a:solidFill>
          </p:spPr>
          <p:txBody>
            <a:bodyPr/>
            <a:lstStyle/>
            <a:p/>
          </p:txBody>
        </p:sp>
        <p:sp>
          <p:nvSpPr>
            <p:cNvPr id="61" name="rc61"/>
            <p:cNvSpPr/>
            <p:nvPr/>
          </p:nvSpPr>
          <p:spPr>
            <a:xfrm>
              <a:off x="4900493" y="3407519"/>
              <a:ext cx="249522" cy="23973"/>
            </a:xfrm>
            <a:prstGeom prst="rect">
              <a:avLst/>
            </a:prstGeom>
            <a:solidFill>
              <a:srgbClr val="B3B3B3">
                <a:alpha val="100000"/>
              </a:srgbClr>
            </a:solidFill>
          </p:spPr>
          <p:txBody>
            <a:bodyPr/>
            <a:lstStyle/>
            <a:p/>
          </p:txBody>
        </p:sp>
        <p:sp>
          <p:nvSpPr>
            <p:cNvPr id="62" name="rc62"/>
            <p:cNvSpPr/>
            <p:nvPr/>
          </p:nvSpPr>
          <p:spPr>
            <a:xfrm>
              <a:off x="5177741" y="3179063"/>
              <a:ext cx="249522" cy="170692"/>
            </a:xfrm>
            <a:prstGeom prst="rect">
              <a:avLst/>
            </a:prstGeom>
            <a:solidFill>
              <a:srgbClr val="B3B3B3">
                <a:alpha val="100000"/>
              </a:srgbClr>
            </a:solidFill>
          </p:spPr>
          <p:txBody>
            <a:bodyPr/>
            <a:lstStyle/>
            <a:p/>
          </p:txBody>
        </p:sp>
        <p:sp>
          <p:nvSpPr>
            <p:cNvPr id="63" name="rc63"/>
            <p:cNvSpPr/>
            <p:nvPr/>
          </p:nvSpPr>
          <p:spPr>
            <a:xfrm>
              <a:off x="5454988" y="3411819"/>
              <a:ext cx="249522" cy="174586"/>
            </a:xfrm>
            <a:prstGeom prst="rect">
              <a:avLst/>
            </a:prstGeom>
            <a:solidFill>
              <a:srgbClr val="B3B3B3">
                <a:alpha val="100000"/>
              </a:srgbClr>
            </a:solidFill>
          </p:spPr>
          <p:txBody>
            <a:bodyPr/>
            <a:lstStyle/>
            <a:p/>
          </p:txBody>
        </p:sp>
        <p:sp>
          <p:nvSpPr>
            <p:cNvPr id="64" name="rc64"/>
            <p:cNvSpPr/>
            <p:nvPr/>
          </p:nvSpPr>
          <p:spPr>
            <a:xfrm>
              <a:off x="5732236" y="3270454"/>
              <a:ext cx="249522" cy="204887"/>
            </a:xfrm>
            <a:prstGeom prst="rect">
              <a:avLst/>
            </a:prstGeom>
            <a:solidFill>
              <a:srgbClr val="B3B3B3">
                <a:alpha val="100000"/>
              </a:srgbClr>
            </a:solidFill>
          </p:spPr>
          <p:txBody>
            <a:bodyPr/>
            <a:lstStyle/>
            <a:p/>
          </p:txBody>
        </p:sp>
        <p:sp>
          <p:nvSpPr>
            <p:cNvPr id="65" name="rc65"/>
            <p:cNvSpPr/>
            <p:nvPr/>
          </p:nvSpPr>
          <p:spPr>
            <a:xfrm>
              <a:off x="6009484" y="3257027"/>
              <a:ext cx="249522" cy="156860"/>
            </a:xfrm>
            <a:prstGeom prst="rect">
              <a:avLst/>
            </a:prstGeom>
            <a:solidFill>
              <a:srgbClr val="B3B3B3">
                <a:alpha val="100000"/>
              </a:srgbClr>
            </a:solidFill>
          </p:spPr>
          <p:txBody>
            <a:bodyPr/>
            <a:lstStyle/>
            <a:p/>
          </p:txBody>
        </p:sp>
        <p:sp>
          <p:nvSpPr>
            <p:cNvPr id="66" name="rc66"/>
            <p:cNvSpPr/>
            <p:nvPr/>
          </p:nvSpPr>
          <p:spPr>
            <a:xfrm>
              <a:off x="6286731" y="3111606"/>
              <a:ext cx="249522" cy="213081"/>
            </a:xfrm>
            <a:prstGeom prst="rect">
              <a:avLst/>
            </a:prstGeom>
            <a:solidFill>
              <a:srgbClr val="B3B3B3">
                <a:alpha val="100000"/>
              </a:srgbClr>
            </a:solidFill>
          </p:spPr>
          <p:txBody>
            <a:bodyPr/>
            <a:lstStyle/>
            <a:p/>
          </p:txBody>
        </p:sp>
        <p:sp>
          <p:nvSpPr>
            <p:cNvPr id="67" name="rc67"/>
            <p:cNvSpPr/>
            <p:nvPr/>
          </p:nvSpPr>
          <p:spPr>
            <a:xfrm>
              <a:off x="6563979" y="3101424"/>
              <a:ext cx="249522" cy="188824"/>
            </a:xfrm>
            <a:prstGeom prst="rect">
              <a:avLst/>
            </a:prstGeom>
            <a:solidFill>
              <a:srgbClr val="B3B3B3">
                <a:alpha val="100000"/>
              </a:srgbClr>
            </a:solidFill>
          </p:spPr>
          <p:txBody>
            <a:bodyPr/>
            <a:lstStyle/>
            <a:p/>
          </p:txBody>
        </p:sp>
        <p:sp>
          <p:nvSpPr>
            <p:cNvPr id="68" name="rc68"/>
            <p:cNvSpPr/>
            <p:nvPr/>
          </p:nvSpPr>
          <p:spPr>
            <a:xfrm>
              <a:off x="6841227" y="2908138"/>
              <a:ext cx="249522" cy="162579"/>
            </a:xfrm>
            <a:prstGeom prst="rect">
              <a:avLst/>
            </a:prstGeom>
            <a:solidFill>
              <a:srgbClr val="B3B3B3">
                <a:alpha val="100000"/>
              </a:srgbClr>
            </a:solidFill>
          </p:spPr>
          <p:txBody>
            <a:bodyPr/>
            <a:lstStyle/>
            <a:p/>
          </p:txBody>
        </p:sp>
        <p:sp>
          <p:nvSpPr>
            <p:cNvPr id="69" name="rc69"/>
            <p:cNvSpPr/>
            <p:nvPr/>
          </p:nvSpPr>
          <p:spPr>
            <a:xfrm>
              <a:off x="7118474" y="3231066"/>
              <a:ext cx="249522" cy="27177"/>
            </a:xfrm>
            <a:prstGeom prst="rect">
              <a:avLst/>
            </a:prstGeom>
            <a:solidFill>
              <a:srgbClr val="B3B3B3">
                <a:alpha val="100000"/>
              </a:srgbClr>
            </a:solidFill>
          </p:spPr>
          <p:txBody>
            <a:bodyPr/>
            <a:lstStyle/>
            <a:p/>
          </p:txBody>
        </p:sp>
        <p:sp>
          <p:nvSpPr>
            <p:cNvPr id="70" name="rc70"/>
            <p:cNvSpPr/>
            <p:nvPr/>
          </p:nvSpPr>
          <p:spPr>
            <a:xfrm>
              <a:off x="7395722" y="2822304"/>
              <a:ext cx="249522" cy="136051"/>
            </a:xfrm>
            <a:prstGeom prst="rect">
              <a:avLst/>
            </a:prstGeom>
            <a:solidFill>
              <a:srgbClr val="B3B3B3">
                <a:alpha val="100000"/>
              </a:srgbClr>
            </a:solidFill>
          </p:spPr>
          <p:txBody>
            <a:bodyPr/>
            <a:lstStyle/>
            <a:p/>
          </p:txBody>
        </p:sp>
        <p:sp>
          <p:nvSpPr>
            <p:cNvPr id="71" name="rc71"/>
            <p:cNvSpPr/>
            <p:nvPr/>
          </p:nvSpPr>
          <p:spPr>
            <a:xfrm>
              <a:off x="7672970" y="3094326"/>
              <a:ext cx="249522" cy="81614"/>
            </a:xfrm>
            <a:prstGeom prst="rect">
              <a:avLst/>
            </a:prstGeom>
            <a:solidFill>
              <a:srgbClr val="B3B3B3">
                <a:alpha val="100000"/>
              </a:srgbClr>
            </a:solidFill>
          </p:spPr>
          <p:txBody>
            <a:bodyPr/>
            <a:lstStyle/>
            <a:p/>
          </p:txBody>
        </p:sp>
        <p:sp>
          <p:nvSpPr>
            <p:cNvPr id="72" name="rc72"/>
            <p:cNvSpPr/>
            <p:nvPr/>
          </p:nvSpPr>
          <p:spPr>
            <a:xfrm>
              <a:off x="7950217" y="2846724"/>
              <a:ext cx="249522" cy="27299"/>
            </a:xfrm>
            <a:prstGeom prst="rect">
              <a:avLst/>
            </a:prstGeom>
            <a:solidFill>
              <a:srgbClr val="B3B3B3">
                <a:alpha val="100000"/>
              </a:srgbClr>
            </a:solidFill>
          </p:spPr>
          <p:txBody>
            <a:bodyPr/>
            <a:lstStyle/>
            <a:p/>
          </p:txBody>
        </p:sp>
        <p:sp>
          <p:nvSpPr>
            <p:cNvPr id="73" name="pl73"/>
            <p:cNvSpPr/>
            <p:nvPr/>
          </p:nvSpPr>
          <p:spPr>
            <a:xfrm>
              <a:off x="1421035" y="1543472"/>
              <a:ext cx="6653943" cy="680230"/>
            </a:xfrm>
            <a:custGeom>
              <a:avLst/>
              <a:pathLst>
                <a:path w="6653943" h="680230">
                  <a:moveTo>
                    <a:pt x="0" y="489765"/>
                  </a:moveTo>
                  <a:lnTo>
                    <a:pt x="277247" y="489765"/>
                  </a:lnTo>
                  <a:lnTo>
                    <a:pt x="554495" y="489765"/>
                  </a:lnTo>
                  <a:lnTo>
                    <a:pt x="831742" y="489765"/>
                  </a:lnTo>
                  <a:lnTo>
                    <a:pt x="1108990" y="489765"/>
                  </a:lnTo>
                  <a:lnTo>
                    <a:pt x="1386238" y="489765"/>
                  </a:lnTo>
                  <a:lnTo>
                    <a:pt x="1663485" y="489765"/>
                  </a:lnTo>
                  <a:lnTo>
                    <a:pt x="1940733" y="163255"/>
                  </a:lnTo>
                  <a:lnTo>
                    <a:pt x="2217981" y="54418"/>
                  </a:lnTo>
                  <a:lnTo>
                    <a:pt x="2495228" y="163255"/>
                  </a:lnTo>
                  <a:lnTo>
                    <a:pt x="2772476" y="136046"/>
                  </a:lnTo>
                  <a:lnTo>
                    <a:pt x="3049724" y="136046"/>
                  </a:lnTo>
                  <a:lnTo>
                    <a:pt x="3326971" y="27209"/>
                  </a:lnTo>
                  <a:lnTo>
                    <a:pt x="3604219" y="190464"/>
                  </a:lnTo>
                  <a:lnTo>
                    <a:pt x="3881467" y="272092"/>
                  </a:lnTo>
                  <a:lnTo>
                    <a:pt x="4158714" y="0"/>
                  </a:lnTo>
                  <a:lnTo>
                    <a:pt x="4435962" y="108836"/>
                  </a:lnTo>
                  <a:lnTo>
                    <a:pt x="4713210" y="163255"/>
                  </a:lnTo>
                  <a:lnTo>
                    <a:pt x="4990457" y="244882"/>
                  </a:lnTo>
                  <a:lnTo>
                    <a:pt x="5267705" y="272092"/>
                  </a:lnTo>
                  <a:lnTo>
                    <a:pt x="5544953" y="489765"/>
                  </a:lnTo>
                  <a:lnTo>
                    <a:pt x="5822200" y="299301"/>
                  </a:lnTo>
                  <a:lnTo>
                    <a:pt x="6099448" y="598602"/>
                  </a:lnTo>
                  <a:lnTo>
                    <a:pt x="6376696" y="380928"/>
                  </a:lnTo>
                  <a:lnTo>
                    <a:pt x="6653943" y="680230"/>
                  </a:lnTo>
                </a:path>
              </a:pathLst>
            </a:custGeom>
            <a:ln w="27101" cap="flat">
              <a:solidFill>
                <a:srgbClr val="0058AB">
                  <a:alpha val="50196"/>
                </a:srgbClr>
              </a:solidFill>
              <a:prstDash val="solid"/>
              <a:round/>
            </a:ln>
          </p:spPr>
          <p:txBody>
            <a:bodyPr/>
            <a:lstStyle/>
            <a:p/>
          </p:txBody>
        </p:sp>
        <p:sp>
          <p:nvSpPr>
            <p:cNvPr id="74" name="pl74"/>
            <p:cNvSpPr/>
            <p:nvPr/>
          </p:nvSpPr>
          <p:spPr>
            <a:xfrm>
              <a:off x="1421035" y="1679518"/>
              <a:ext cx="6653943" cy="1006740"/>
            </a:xfrm>
            <a:custGeom>
              <a:avLst/>
              <a:pathLst>
                <a:path w="6653943" h="1006740">
                  <a:moveTo>
                    <a:pt x="0" y="1006740"/>
                  </a:moveTo>
                  <a:lnTo>
                    <a:pt x="277247" y="1006740"/>
                  </a:lnTo>
                  <a:lnTo>
                    <a:pt x="554495" y="1006740"/>
                  </a:lnTo>
                  <a:lnTo>
                    <a:pt x="831742" y="1006740"/>
                  </a:lnTo>
                  <a:lnTo>
                    <a:pt x="1108990" y="1006740"/>
                  </a:lnTo>
                  <a:lnTo>
                    <a:pt x="1386238" y="1006740"/>
                  </a:lnTo>
                  <a:lnTo>
                    <a:pt x="1663485" y="1006740"/>
                  </a:lnTo>
                  <a:lnTo>
                    <a:pt x="1940733" y="27209"/>
                  </a:lnTo>
                  <a:lnTo>
                    <a:pt x="2217981" y="0"/>
                  </a:lnTo>
                  <a:lnTo>
                    <a:pt x="2495228" y="163255"/>
                  </a:lnTo>
                  <a:lnTo>
                    <a:pt x="2772476" y="408138"/>
                  </a:lnTo>
                  <a:lnTo>
                    <a:pt x="3049724" y="190464"/>
                  </a:lnTo>
                  <a:lnTo>
                    <a:pt x="3326971" y="0"/>
                  </a:lnTo>
                  <a:lnTo>
                    <a:pt x="3604219" y="81627"/>
                  </a:lnTo>
                  <a:lnTo>
                    <a:pt x="3881467" y="326510"/>
                  </a:lnTo>
                  <a:lnTo>
                    <a:pt x="4158714" y="54418"/>
                  </a:lnTo>
                  <a:lnTo>
                    <a:pt x="4435962" y="190464"/>
                  </a:lnTo>
                  <a:lnTo>
                    <a:pt x="4713210" y="190464"/>
                  </a:lnTo>
                  <a:lnTo>
                    <a:pt x="4990457" y="326510"/>
                  </a:lnTo>
                  <a:lnTo>
                    <a:pt x="5267705" y="326510"/>
                  </a:lnTo>
                  <a:lnTo>
                    <a:pt x="5544953" y="516974"/>
                  </a:lnTo>
                  <a:lnTo>
                    <a:pt x="5822200" y="190464"/>
                  </a:lnTo>
                  <a:lnTo>
                    <a:pt x="6099448" y="598602"/>
                  </a:lnTo>
                  <a:lnTo>
                    <a:pt x="6376696" y="326510"/>
                  </a:lnTo>
                  <a:lnTo>
                    <a:pt x="6653943" y="571393"/>
                  </a:lnTo>
                </a:path>
              </a:pathLst>
            </a:custGeom>
            <a:ln w="27101" cap="flat">
              <a:solidFill>
                <a:srgbClr val="333333">
                  <a:alpha val="50196"/>
                </a:srgbClr>
              </a:solidFill>
              <a:prstDash val="solid"/>
              <a:round/>
            </a:ln>
          </p:spPr>
          <p:txBody>
            <a:bodyPr/>
            <a:lstStyle/>
            <a:p/>
          </p:txBody>
        </p:sp>
        <p:sp>
          <p:nvSpPr>
            <p:cNvPr id="75" name="tx75"/>
            <p:cNvSpPr/>
            <p:nvPr/>
          </p:nvSpPr>
          <p:spPr>
            <a:xfrm>
              <a:off x="6628451" y="166137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6" name="tx76"/>
            <p:cNvSpPr/>
            <p:nvPr/>
          </p:nvSpPr>
          <p:spPr>
            <a:xfrm>
              <a:off x="6905698" y="18764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77" name="tx77"/>
            <p:cNvSpPr/>
            <p:nvPr/>
          </p:nvSpPr>
          <p:spPr>
            <a:xfrm>
              <a:off x="7182946" y="16859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8" name="tx78"/>
            <p:cNvSpPr/>
            <p:nvPr/>
          </p:nvSpPr>
          <p:spPr>
            <a:xfrm>
              <a:off x="7460194" y="19852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79" name="tx79"/>
            <p:cNvSpPr/>
            <p:nvPr/>
          </p:nvSpPr>
          <p:spPr>
            <a:xfrm>
              <a:off x="7737441" y="17675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0" name="tx80"/>
            <p:cNvSpPr/>
            <p:nvPr/>
          </p:nvSpPr>
          <p:spPr>
            <a:xfrm>
              <a:off x="8014689" y="20668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1" name="tx81"/>
            <p:cNvSpPr/>
            <p:nvPr/>
          </p:nvSpPr>
          <p:spPr>
            <a:xfrm>
              <a:off x="6628451" y="20587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70</a:t>
              </a:r>
            </a:p>
          </p:txBody>
        </p:sp>
        <p:sp>
          <p:nvSpPr>
            <p:cNvPr id="82" name="tx82"/>
            <p:cNvSpPr/>
            <p:nvPr/>
          </p:nvSpPr>
          <p:spPr>
            <a:xfrm>
              <a:off x="6905698" y="22491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63</a:t>
              </a:r>
            </a:p>
          </p:txBody>
        </p:sp>
        <p:sp>
          <p:nvSpPr>
            <p:cNvPr id="83" name="tx83"/>
            <p:cNvSpPr/>
            <p:nvPr/>
          </p:nvSpPr>
          <p:spPr>
            <a:xfrm>
              <a:off x="7182946" y="19239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75</a:t>
              </a:r>
            </a:p>
          </p:txBody>
        </p:sp>
        <p:sp>
          <p:nvSpPr>
            <p:cNvPr id="84" name="tx84"/>
            <p:cNvSpPr/>
            <p:nvPr/>
          </p:nvSpPr>
          <p:spPr>
            <a:xfrm>
              <a:off x="7460194" y="23307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60</a:t>
              </a:r>
            </a:p>
          </p:txBody>
        </p:sp>
        <p:sp>
          <p:nvSpPr>
            <p:cNvPr id="85" name="tx85"/>
            <p:cNvSpPr/>
            <p:nvPr/>
          </p:nvSpPr>
          <p:spPr>
            <a:xfrm>
              <a:off x="7737441" y="20587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70</a:t>
              </a:r>
            </a:p>
          </p:txBody>
        </p:sp>
        <p:sp>
          <p:nvSpPr>
            <p:cNvPr id="86" name="tx86"/>
            <p:cNvSpPr/>
            <p:nvPr/>
          </p:nvSpPr>
          <p:spPr>
            <a:xfrm>
              <a:off x="8014689" y="23035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61</a:t>
              </a:r>
            </a:p>
          </p:txBody>
        </p:sp>
        <p:sp>
          <p:nvSpPr>
            <p:cNvPr id="87" name="tx87"/>
            <p:cNvSpPr/>
            <p:nvPr/>
          </p:nvSpPr>
          <p:spPr>
            <a:xfrm>
              <a:off x="1315541" y="361388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12.6</a:t>
              </a:r>
            </a:p>
          </p:txBody>
        </p:sp>
        <p:sp>
          <p:nvSpPr>
            <p:cNvPr id="88" name="tx88"/>
            <p:cNvSpPr/>
            <p:nvPr/>
          </p:nvSpPr>
          <p:spPr>
            <a:xfrm>
              <a:off x="2701779" y="358300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89" name="tx89"/>
            <p:cNvSpPr/>
            <p:nvPr/>
          </p:nvSpPr>
          <p:spPr>
            <a:xfrm>
              <a:off x="4118163" y="367025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a:t>
              </a:r>
            </a:p>
          </p:txBody>
        </p:sp>
        <p:sp>
          <p:nvSpPr>
            <p:cNvPr id="90" name="tx90"/>
            <p:cNvSpPr/>
            <p:nvPr/>
          </p:nvSpPr>
          <p:spPr>
            <a:xfrm>
              <a:off x="5549605" y="37080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91" name="tx91"/>
            <p:cNvSpPr/>
            <p:nvPr/>
          </p:nvSpPr>
          <p:spPr>
            <a:xfrm>
              <a:off x="6583247" y="355996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15.3</a:t>
              </a:r>
            </a:p>
          </p:txBody>
        </p:sp>
        <p:sp>
          <p:nvSpPr>
            <p:cNvPr id="92" name="tx92"/>
            <p:cNvSpPr/>
            <p:nvPr/>
          </p:nvSpPr>
          <p:spPr>
            <a:xfrm>
              <a:off x="6860494" y="345025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20.7</a:t>
              </a:r>
            </a:p>
          </p:txBody>
        </p:sp>
        <p:sp>
          <p:nvSpPr>
            <p:cNvPr id="93" name="tx93"/>
            <p:cNvSpPr/>
            <p:nvPr/>
          </p:nvSpPr>
          <p:spPr>
            <a:xfrm>
              <a:off x="7137742" y="354401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94" name="tx94"/>
            <p:cNvSpPr/>
            <p:nvPr/>
          </p:nvSpPr>
          <p:spPr>
            <a:xfrm>
              <a:off x="7414990" y="339402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23.5</a:t>
              </a:r>
            </a:p>
          </p:txBody>
        </p:sp>
        <p:sp>
          <p:nvSpPr>
            <p:cNvPr id="95" name="tx95"/>
            <p:cNvSpPr/>
            <p:nvPr/>
          </p:nvSpPr>
          <p:spPr>
            <a:xfrm>
              <a:off x="7692237" y="350286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18.1</a:t>
              </a:r>
            </a:p>
          </p:txBody>
        </p:sp>
        <p:sp>
          <p:nvSpPr>
            <p:cNvPr id="96" name="tx96"/>
            <p:cNvSpPr/>
            <p:nvPr/>
          </p:nvSpPr>
          <p:spPr>
            <a:xfrm>
              <a:off x="7969485" y="335190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25.6</a:t>
              </a:r>
            </a:p>
          </p:txBody>
        </p:sp>
        <p:sp>
          <p:nvSpPr>
            <p:cNvPr id="97" name="tx97"/>
            <p:cNvSpPr/>
            <p:nvPr/>
          </p:nvSpPr>
          <p:spPr>
            <a:xfrm>
              <a:off x="1345686" y="315908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98" name="tx98"/>
            <p:cNvSpPr/>
            <p:nvPr/>
          </p:nvSpPr>
          <p:spPr>
            <a:xfrm>
              <a:off x="2746983" y="30710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9" name="tx99"/>
            <p:cNvSpPr/>
            <p:nvPr/>
          </p:nvSpPr>
          <p:spPr>
            <a:xfrm>
              <a:off x="4118163" y="330361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100" name="tx100"/>
            <p:cNvSpPr/>
            <p:nvPr/>
          </p:nvSpPr>
          <p:spPr>
            <a:xfrm>
              <a:off x="5504401" y="345861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01" name="tx101"/>
            <p:cNvSpPr/>
            <p:nvPr/>
          </p:nvSpPr>
          <p:spPr>
            <a:xfrm>
              <a:off x="6613391" y="3157037"/>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2" name="tx102"/>
            <p:cNvSpPr/>
            <p:nvPr/>
          </p:nvSpPr>
          <p:spPr>
            <a:xfrm>
              <a:off x="6935843" y="295062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3" name="tx103"/>
            <p:cNvSpPr/>
            <p:nvPr/>
          </p:nvSpPr>
          <p:spPr>
            <a:xfrm>
              <a:off x="7445134" y="284983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4" name="tx104"/>
            <p:cNvSpPr/>
            <p:nvPr/>
          </p:nvSpPr>
          <p:spPr>
            <a:xfrm>
              <a:off x="7767586" y="309601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05" name="tx105"/>
            <p:cNvSpPr/>
            <p:nvPr/>
          </p:nvSpPr>
          <p:spPr>
            <a:xfrm>
              <a:off x="1315541" y="288435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22.4</a:t>
              </a:r>
            </a:p>
          </p:txBody>
        </p:sp>
        <p:sp>
          <p:nvSpPr>
            <p:cNvPr id="106" name="tx106"/>
            <p:cNvSpPr/>
            <p:nvPr/>
          </p:nvSpPr>
          <p:spPr>
            <a:xfrm>
              <a:off x="2701779" y="276872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25.2</a:t>
              </a:r>
            </a:p>
          </p:txBody>
        </p:sp>
        <p:sp>
          <p:nvSpPr>
            <p:cNvPr id="107" name="tx107"/>
            <p:cNvSpPr/>
            <p:nvPr/>
          </p:nvSpPr>
          <p:spPr>
            <a:xfrm>
              <a:off x="4088018" y="305936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18.1</a:t>
              </a:r>
            </a:p>
          </p:txBody>
        </p:sp>
        <p:sp>
          <p:nvSpPr>
            <p:cNvPr id="108" name="tx108"/>
            <p:cNvSpPr/>
            <p:nvPr/>
          </p:nvSpPr>
          <p:spPr>
            <a:xfrm>
              <a:off x="5474256" y="32937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12.3</a:t>
              </a:r>
            </a:p>
          </p:txBody>
        </p:sp>
        <p:sp>
          <p:nvSpPr>
            <p:cNvPr id="109" name="tx109"/>
            <p:cNvSpPr/>
            <p:nvPr/>
          </p:nvSpPr>
          <p:spPr>
            <a:xfrm>
              <a:off x="6628451" y="29833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110" name="tx110"/>
            <p:cNvSpPr/>
            <p:nvPr/>
          </p:nvSpPr>
          <p:spPr>
            <a:xfrm>
              <a:off x="6860494" y="279142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24.7</a:t>
              </a:r>
            </a:p>
          </p:txBody>
        </p:sp>
        <p:sp>
          <p:nvSpPr>
            <p:cNvPr id="111" name="tx111"/>
            <p:cNvSpPr/>
            <p:nvPr/>
          </p:nvSpPr>
          <p:spPr>
            <a:xfrm>
              <a:off x="7137742" y="311302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16.8</a:t>
              </a:r>
            </a:p>
          </p:txBody>
        </p:sp>
        <p:sp>
          <p:nvSpPr>
            <p:cNvPr id="112" name="tx112"/>
            <p:cNvSpPr/>
            <p:nvPr/>
          </p:nvSpPr>
          <p:spPr>
            <a:xfrm>
              <a:off x="7414990" y="270426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26.8</a:t>
              </a:r>
            </a:p>
          </p:txBody>
        </p:sp>
        <p:sp>
          <p:nvSpPr>
            <p:cNvPr id="113" name="tx113"/>
            <p:cNvSpPr/>
            <p:nvPr/>
          </p:nvSpPr>
          <p:spPr>
            <a:xfrm>
              <a:off x="7692237" y="297628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20.1</a:t>
              </a:r>
            </a:p>
          </p:txBody>
        </p:sp>
        <p:sp>
          <p:nvSpPr>
            <p:cNvPr id="114" name="tx114"/>
            <p:cNvSpPr/>
            <p:nvPr/>
          </p:nvSpPr>
          <p:spPr>
            <a:xfrm>
              <a:off x="7969485" y="27286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26.2</a:t>
              </a:r>
            </a:p>
          </p:txBody>
        </p:sp>
        <p:sp>
          <p:nvSpPr>
            <p:cNvPr id="115" name="tx115"/>
            <p:cNvSpPr/>
            <p:nvPr/>
          </p:nvSpPr>
          <p:spPr>
            <a:xfrm>
              <a:off x="717597" y="3858558"/>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6" name="tx116"/>
            <p:cNvSpPr/>
            <p:nvPr/>
          </p:nvSpPr>
          <p:spPr>
            <a:xfrm>
              <a:off x="639902" y="304728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7" name="tx117"/>
            <p:cNvSpPr/>
            <p:nvPr/>
          </p:nvSpPr>
          <p:spPr>
            <a:xfrm>
              <a:off x="639902" y="223600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18" name="tx118"/>
            <p:cNvSpPr/>
            <p:nvPr/>
          </p:nvSpPr>
          <p:spPr>
            <a:xfrm>
              <a:off x="639902" y="142472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19" name="tx119"/>
            <p:cNvSpPr/>
            <p:nvPr/>
          </p:nvSpPr>
          <p:spPr>
            <a:xfrm>
              <a:off x="8607544" y="38585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0" name="tx120"/>
            <p:cNvSpPr/>
            <p:nvPr/>
          </p:nvSpPr>
          <p:spPr>
            <a:xfrm>
              <a:off x="8607544" y="31783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1" name="tx121"/>
            <p:cNvSpPr/>
            <p:nvPr/>
          </p:nvSpPr>
          <p:spPr>
            <a:xfrm>
              <a:off x="8607544" y="24980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2" name="tx122"/>
            <p:cNvSpPr/>
            <p:nvPr/>
          </p:nvSpPr>
          <p:spPr>
            <a:xfrm>
              <a:off x="8607544" y="181957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3" name="tx123"/>
            <p:cNvSpPr/>
            <p:nvPr/>
          </p:nvSpPr>
          <p:spPr>
            <a:xfrm>
              <a:off x="8607544" y="11376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rot="-5400000">
              <a:off x="126458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5" name="tx125"/>
            <p:cNvSpPr/>
            <p:nvPr/>
          </p:nvSpPr>
          <p:spPr>
            <a:xfrm rot="-5400000">
              <a:off x="2650827"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6" name="tx126"/>
            <p:cNvSpPr/>
            <p:nvPr/>
          </p:nvSpPr>
          <p:spPr>
            <a:xfrm rot="-5400000">
              <a:off x="4037065"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7" name="tx127"/>
            <p:cNvSpPr/>
            <p:nvPr/>
          </p:nvSpPr>
          <p:spPr>
            <a:xfrm rot="-5400000">
              <a:off x="5423303"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8" name="tx128"/>
            <p:cNvSpPr/>
            <p:nvPr/>
          </p:nvSpPr>
          <p:spPr>
            <a:xfrm rot="-5400000">
              <a:off x="6532294"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9" name="tx129"/>
            <p:cNvSpPr/>
            <p:nvPr/>
          </p:nvSpPr>
          <p:spPr>
            <a:xfrm rot="-5400000">
              <a:off x="6809542"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0" name="tx130"/>
            <p:cNvSpPr/>
            <p:nvPr/>
          </p:nvSpPr>
          <p:spPr>
            <a:xfrm rot="-5400000">
              <a:off x="708678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1" name="tx131"/>
            <p:cNvSpPr/>
            <p:nvPr/>
          </p:nvSpPr>
          <p:spPr>
            <a:xfrm rot="-5400000">
              <a:off x="7364037"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2" name="tx132"/>
            <p:cNvSpPr/>
            <p:nvPr/>
          </p:nvSpPr>
          <p:spPr>
            <a:xfrm rot="-5400000">
              <a:off x="7641251" y="4220449"/>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7918532"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903044" y="2416637"/>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35" name="tx135"/>
            <p:cNvSpPr/>
            <p:nvPr/>
          </p:nvSpPr>
          <p:spPr>
            <a:xfrm rot="5400000">
              <a:off x="8333845" y="2416637"/>
              <a:ext cx="12730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36" name="pl136"/>
            <p:cNvSpPr/>
            <p:nvPr/>
          </p:nvSpPr>
          <p:spPr>
            <a:xfrm>
              <a:off x="3035891" y="4909619"/>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7" name="pl137"/>
            <p:cNvSpPr/>
            <p:nvPr/>
          </p:nvSpPr>
          <p:spPr>
            <a:xfrm>
              <a:off x="3751620" y="4909619"/>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8" name="tx138"/>
            <p:cNvSpPr/>
            <p:nvPr/>
          </p:nvSpPr>
          <p:spPr>
            <a:xfrm>
              <a:off x="3302990" y="4859209"/>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9" name="tx139"/>
            <p:cNvSpPr/>
            <p:nvPr/>
          </p:nvSpPr>
          <p:spPr>
            <a:xfrm>
              <a:off x="4018719" y="4857436"/>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0" name="rc140"/>
            <p:cNvSpPr/>
            <p:nvPr/>
          </p:nvSpPr>
          <p:spPr>
            <a:xfrm>
              <a:off x="4663170" y="4808891"/>
              <a:ext cx="201456" cy="201456"/>
            </a:xfrm>
            <a:prstGeom prst="rect">
              <a:avLst/>
            </a:prstGeom>
            <a:solidFill>
              <a:srgbClr val="B3B3B3">
                <a:alpha val="100000"/>
              </a:srgbClr>
            </a:solidFill>
          </p:spPr>
          <p:txBody>
            <a:bodyPr/>
            <a:lstStyle/>
            <a:p/>
          </p:txBody>
        </p:sp>
        <p:sp>
          <p:nvSpPr>
            <p:cNvPr id="141" name="rc141"/>
            <p:cNvSpPr/>
            <p:nvPr/>
          </p:nvSpPr>
          <p:spPr>
            <a:xfrm>
              <a:off x="5565324" y="4808891"/>
              <a:ext cx="201456" cy="201456"/>
            </a:xfrm>
            <a:prstGeom prst="rect">
              <a:avLst/>
            </a:prstGeom>
            <a:solidFill>
              <a:srgbClr val="1CABE2">
                <a:alpha val="100000"/>
              </a:srgbClr>
            </a:solidFill>
          </p:spPr>
          <p:txBody>
            <a:bodyPr/>
            <a:lstStyle/>
            <a:p/>
          </p:txBody>
        </p:sp>
        <p:sp>
          <p:nvSpPr>
            <p:cNvPr id="142" name="tx142"/>
            <p:cNvSpPr/>
            <p:nvPr/>
          </p:nvSpPr>
          <p:spPr>
            <a:xfrm>
              <a:off x="4943215" y="4831856"/>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3" name="tx143"/>
            <p:cNvSpPr/>
            <p:nvPr/>
          </p:nvSpPr>
          <p:spPr>
            <a:xfrm>
              <a:off x="5845369" y="4857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4" name="tx144"/>
            <p:cNvSpPr/>
            <p:nvPr/>
          </p:nvSpPr>
          <p:spPr>
            <a:xfrm>
              <a:off x="951100" y="469576"/>
              <a:ext cx="791509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45" name="tx145"/>
            <p:cNvSpPr/>
            <p:nvPr/>
          </p:nvSpPr>
          <p:spPr>
            <a:xfrm>
              <a:off x="951100" y="660204"/>
              <a:ext cx="139817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Gabon, 2000-2024</a:t>
              </a:r>
            </a:p>
          </p:txBody>
        </p:sp>
        <p:sp>
          <p:nvSpPr>
            <p:cNvPr id="146" name="pl146"/>
            <p:cNvSpPr/>
            <p:nvPr/>
          </p:nvSpPr>
          <p:spPr>
            <a:xfrm>
              <a:off x="2612272"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5244270"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7876268"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951100" y="57387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5423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3459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1296273"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3928271"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6560269"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5" name="rc155"/>
            <p:cNvSpPr/>
            <p:nvPr/>
          </p:nvSpPr>
          <p:spPr>
            <a:xfrm>
              <a:off x="1296273" y="5660230"/>
              <a:ext cx="4025640" cy="157133"/>
            </a:xfrm>
            <a:prstGeom prst="rect">
              <a:avLst/>
            </a:prstGeom>
            <a:solidFill>
              <a:srgbClr val="1CABE2">
                <a:alpha val="100000"/>
              </a:srgbClr>
            </a:solidFill>
          </p:spPr>
          <p:txBody>
            <a:bodyPr/>
            <a:lstStyle/>
            <a:p/>
          </p:txBody>
        </p:sp>
        <p:sp>
          <p:nvSpPr>
            <p:cNvPr id="156" name="rc156"/>
            <p:cNvSpPr/>
            <p:nvPr/>
          </p:nvSpPr>
          <p:spPr>
            <a:xfrm>
              <a:off x="1296273" y="5463814"/>
              <a:ext cx="4767337" cy="157133"/>
            </a:xfrm>
            <a:prstGeom prst="rect">
              <a:avLst/>
            </a:prstGeom>
            <a:solidFill>
              <a:srgbClr val="1CABE2">
                <a:alpha val="100000"/>
              </a:srgbClr>
            </a:solidFill>
          </p:spPr>
          <p:txBody>
            <a:bodyPr/>
            <a:lstStyle/>
            <a:p/>
          </p:txBody>
        </p:sp>
        <p:sp>
          <p:nvSpPr>
            <p:cNvPr id="157" name="rc157"/>
            <p:cNvSpPr/>
            <p:nvPr/>
          </p:nvSpPr>
          <p:spPr>
            <a:xfrm>
              <a:off x="1296273" y="5267397"/>
              <a:ext cx="6726333" cy="157133"/>
            </a:xfrm>
            <a:prstGeom prst="rect">
              <a:avLst/>
            </a:prstGeom>
            <a:solidFill>
              <a:srgbClr val="1CABE2">
                <a:alpha val="100000"/>
              </a:srgbClr>
            </a:solidFill>
          </p:spPr>
          <p:txBody>
            <a:bodyPr/>
            <a:lstStyle/>
            <a:p/>
          </p:txBody>
        </p:sp>
        <p:sp>
          <p:nvSpPr>
            <p:cNvPr id="158" name="rc158"/>
            <p:cNvSpPr/>
            <p:nvPr/>
          </p:nvSpPr>
          <p:spPr>
            <a:xfrm>
              <a:off x="5321914" y="5660230"/>
              <a:ext cx="1225194" cy="157133"/>
            </a:xfrm>
            <a:prstGeom prst="rect">
              <a:avLst/>
            </a:prstGeom>
            <a:solidFill>
              <a:srgbClr val="B3B3B3">
                <a:alpha val="100000"/>
              </a:srgbClr>
            </a:solidFill>
          </p:spPr>
          <p:txBody>
            <a:bodyPr/>
            <a:lstStyle/>
            <a:p/>
          </p:txBody>
        </p:sp>
        <p:sp>
          <p:nvSpPr>
            <p:cNvPr id="159" name="rc159"/>
            <p:cNvSpPr/>
            <p:nvPr/>
          </p:nvSpPr>
          <p:spPr>
            <a:xfrm>
              <a:off x="6063611" y="5463814"/>
              <a:ext cx="529557" cy="157133"/>
            </a:xfrm>
            <a:prstGeom prst="rect">
              <a:avLst/>
            </a:prstGeom>
            <a:solidFill>
              <a:srgbClr val="B3B3B3">
                <a:alpha val="100000"/>
              </a:srgbClr>
            </a:solidFill>
          </p:spPr>
          <p:txBody>
            <a:bodyPr/>
            <a:lstStyle/>
            <a:p/>
          </p:txBody>
        </p:sp>
        <p:sp>
          <p:nvSpPr>
            <p:cNvPr id="160" name="rc160"/>
            <p:cNvSpPr/>
            <p:nvPr/>
          </p:nvSpPr>
          <p:spPr>
            <a:xfrm>
              <a:off x="8022607" y="5267397"/>
              <a:ext cx="177133" cy="157133"/>
            </a:xfrm>
            <a:prstGeom prst="rect">
              <a:avLst/>
            </a:prstGeom>
            <a:solidFill>
              <a:srgbClr val="B3B3B3">
                <a:alpha val="100000"/>
              </a:srgbClr>
            </a:solidFill>
          </p:spPr>
          <p:txBody>
            <a:bodyPr/>
            <a:lstStyle/>
            <a:p/>
          </p:txBody>
        </p:sp>
        <p:sp>
          <p:nvSpPr>
            <p:cNvPr id="161" name="tx161"/>
            <p:cNvSpPr/>
            <p:nvPr/>
          </p:nvSpPr>
          <p:spPr>
            <a:xfrm>
              <a:off x="6611418" y="5695660"/>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a:t>
              </a:r>
            </a:p>
          </p:txBody>
        </p:sp>
        <p:sp>
          <p:nvSpPr>
            <p:cNvPr id="162" name="tx162"/>
            <p:cNvSpPr/>
            <p:nvPr/>
          </p:nvSpPr>
          <p:spPr>
            <a:xfrm>
              <a:off x="6705695" y="549924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20.1</a:t>
              </a:r>
            </a:p>
          </p:txBody>
        </p:sp>
        <p:sp>
          <p:nvSpPr>
            <p:cNvPr id="163" name="tx163"/>
            <p:cNvSpPr/>
            <p:nvPr/>
          </p:nvSpPr>
          <p:spPr>
            <a:xfrm>
              <a:off x="8312267" y="530282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26.2</a:t>
              </a:r>
            </a:p>
          </p:txBody>
        </p:sp>
        <p:sp>
          <p:nvSpPr>
            <p:cNvPr id="164" name="tx164"/>
            <p:cNvSpPr/>
            <p:nvPr/>
          </p:nvSpPr>
          <p:spPr>
            <a:xfrm>
              <a:off x="3196567" y="569560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15.3</a:t>
              </a:r>
            </a:p>
          </p:txBody>
        </p:sp>
        <p:sp>
          <p:nvSpPr>
            <p:cNvPr id="165" name="tx165"/>
            <p:cNvSpPr/>
            <p:nvPr/>
          </p:nvSpPr>
          <p:spPr>
            <a:xfrm>
              <a:off x="3567415" y="549924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18.1</a:t>
              </a:r>
            </a:p>
          </p:txBody>
        </p:sp>
        <p:sp>
          <p:nvSpPr>
            <p:cNvPr id="166" name="tx166"/>
            <p:cNvSpPr/>
            <p:nvPr/>
          </p:nvSpPr>
          <p:spPr>
            <a:xfrm>
              <a:off x="4546913" y="530282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25.6</a:t>
              </a:r>
            </a:p>
          </p:txBody>
        </p:sp>
        <p:sp>
          <p:nvSpPr>
            <p:cNvPr id="167" name="tx167"/>
            <p:cNvSpPr/>
            <p:nvPr/>
          </p:nvSpPr>
          <p:spPr>
            <a:xfrm>
              <a:off x="5854139" y="5697411"/>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4.7</a:t>
              </a:r>
            </a:p>
          </p:txBody>
        </p:sp>
        <p:sp>
          <p:nvSpPr>
            <p:cNvPr id="168" name="tx168"/>
            <p:cNvSpPr/>
            <p:nvPr/>
          </p:nvSpPr>
          <p:spPr>
            <a:xfrm>
              <a:off x="6296235" y="5500656"/>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a:t>
              </a:r>
            </a:p>
          </p:txBody>
        </p:sp>
        <p:sp>
          <p:nvSpPr>
            <p:cNvPr id="169" name="tx169"/>
            <p:cNvSpPr/>
            <p:nvPr/>
          </p:nvSpPr>
          <p:spPr>
            <a:xfrm>
              <a:off x="8045255" y="5304239"/>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70" name="tx170"/>
            <p:cNvSpPr/>
            <p:nvPr/>
          </p:nvSpPr>
          <p:spPr>
            <a:xfrm>
              <a:off x="577692" y="568668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1" name="tx171"/>
            <p:cNvSpPr/>
            <p:nvPr/>
          </p:nvSpPr>
          <p:spPr>
            <a:xfrm>
              <a:off x="577692" y="549019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2" name="tx172"/>
            <p:cNvSpPr/>
            <p:nvPr/>
          </p:nvSpPr>
          <p:spPr>
            <a:xfrm>
              <a:off x="577692" y="52938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3" name="tx173"/>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4" name="tx174"/>
            <p:cNvSpPr/>
            <p:nvPr/>
          </p:nvSpPr>
          <p:spPr>
            <a:xfrm>
              <a:off x="3803987"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5" name="tx175"/>
            <p:cNvSpPr/>
            <p:nvPr/>
          </p:nvSpPr>
          <p:spPr>
            <a:xfrm>
              <a:off x="6435985"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6" name="tx176"/>
            <p:cNvSpPr/>
            <p:nvPr/>
          </p:nvSpPr>
          <p:spPr>
            <a:xfrm>
              <a:off x="3397016" y="6052366"/>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77" name="tx177"/>
            <p:cNvSpPr/>
            <p:nvPr/>
          </p:nvSpPr>
          <p:spPr>
            <a:xfrm>
              <a:off x="4246355"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78" name="tx178"/>
            <p:cNvSpPr/>
            <p:nvPr/>
          </p:nvSpPr>
          <p:spPr>
            <a:xfrm>
              <a:off x="3920079" y="6378277"/>
              <a:ext cx="4624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179" name="tx179"/>
            <p:cNvSpPr/>
            <p:nvPr/>
          </p:nvSpPr>
          <p:spPr>
            <a:xfrm>
              <a:off x="4420544" y="6498977"/>
              <a:ext cx="412436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Gabon.
En 2024, la couverture du DTC1 au Gabon a baissé à 62%. Le nombre d'enfants n'ayant reçu aucune dose de vaccin DTC (enfants n'ayant reçu aucune dose) est passé de 18 000 en 2023 à 26 000 en 2024.
La couverture du DTC3 a baissé à 61% en 2024, laissant 26 000 enfants vulnérables aux maladies évitables par la vaccination.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359390"/>
              <a:ext cx="3397293" cy="692149"/>
            </a:xfrm>
            <a:custGeom>
              <a:avLst/>
              <a:pathLst>
                <a:path w="3397293" h="692149">
                  <a:moveTo>
                    <a:pt x="0" y="498347"/>
                  </a:moveTo>
                  <a:lnTo>
                    <a:pt x="141553" y="498347"/>
                  </a:lnTo>
                  <a:lnTo>
                    <a:pt x="283107" y="498347"/>
                  </a:lnTo>
                  <a:lnTo>
                    <a:pt x="424661" y="498347"/>
                  </a:lnTo>
                  <a:lnTo>
                    <a:pt x="566215" y="498347"/>
                  </a:lnTo>
                  <a:lnTo>
                    <a:pt x="707769" y="498347"/>
                  </a:lnTo>
                  <a:lnTo>
                    <a:pt x="849323" y="498347"/>
                  </a:lnTo>
                  <a:lnTo>
                    <a:pt x="990877" y="166115"/>
                  </a:lnTo>
                  <a:lnTo>
                    <a:pt x="1132431" y="55371"/>
                  </a:lnTo>
                  <a:lnTo>
                    <a:pt x="1273984" y="166115"/>
                  </a:lnTo>
                  <a:lnTo>
                    <a:pt x="1415538" y="138429"/>
                  </a:lnTo>
                  <a:lnTo>
                    <a:pt x="1557092" y="138429"/>
                  </a:lnTo>
                  <a:lnTo>
                    <a:pt x="1698646" y="27685"/>
                  </a:lnTo>
                  <a:lnTo>
                    <a:pt x="1840200" y="193801"/>
                  </a:lnTo>
                  <a:lnTo>
                    <a:pt x="1981754" y="276859"/>
                  </a:lnTo>
                  <a:lnTo>
                    <a:pt x="2123308" y="0"/>
                  </a:lnTo>
                  <a:lnTo>
                    <a:pt x="2264862" y="110743"/>
                  </a:lnTo>
                  <a:lnTo>
                    <a:pt x="2406416" y="166115"/>
                  </a:lnTo>
                  <a:lnTo>
                    <a:pt x="2547969" y="249173"/>
                  </a:lnTo>
                  <a:lnTo>
                    <a:pt x="2689523" y="276859"/>
                  </a:lnTo>
                  <a:lnTo>
                    <a:pt x="2831077" y="498347"/>
                  </a:lnTo>
                  <a:lnTo>
                    <a:pt x="2972631" y="304545"/>
                  </a:lnTo>
                  <a:lnTo>
                    <a:pt x="3114185" y="609091"/>
                  </a:lnTo>
                  <a:lnTo>
                    <a:pt x="3255739" y="387603"/>
                  </a:lnTo>
                  <a:lnTo>
                    <a:pt x="3397293" y="692149"/>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76332"/>
              <a:ext cx="3397293" cy="221487"/>
            </a:xfrm>
            <a:custGeom>
              <a:avLst/>
              <a:pathLst>
                <a:path w="3397293" h="221487">
                  <a:moveTo>
                    <a:pt x="0" y="221487"/>
                  </a:moveTo>
                  <a:lnTo>
                    <a:pt x="141553" y="193801"/>
                  </a:lnTo>
                  <a:lnTo>
                    <a:pt x="283107" y="193801"/>
                  </a:lnTo>
                  <a:lnTo>
                    <a:pt x="424661" y="166115"/>
                  </a:lnTo>
                  <a:lnTo>
                    <a:pt x="566215" y="138429"/>
                  </a:lnTo>
                  <a:lnTo>
                    <a:pt x="707769" y="110743"/>
                  </a:lnTo>
                  <a:lnTo>
                    <a:pt x="849323" y="83057"/>
                  </a:lnTo>
                  <a:lnTo>
                    <a:pt x="990877" y="83057"/>
                  </a:lnTo>
                  <a:lnTo>
                    <a:pt x="1132431" y="55371"/>
                  </a:lnTo>
                  <a:lnTo>
                    <a:pt x="1273984" y="27685"/>
                  </a:lnTo>
                  <a:lnTo>
                    <a:pt x="1415538" y="27685"/>
                  </a:lnTo>
                  <a:lnTo>
                    <a:pt x="1557092" y="27685"/>
                  </a:lnTo>
                  <a:lnTo>
                    <a:pt x="1698646" y="27685"/>
                  </a:lnTo>
                  <a:lnTo>
                    <a:pt x="1840200" y="27685"/>
                  </a:lnTo>
                  <a:lnTo>
                    <a:pt x="1981754" y="27685"/>
                  </a:lnTo>
                  <a:lnTo>
                    <a:pt x="2123308" y="27685"/>
                  </a:lnTo>
                  <a:lnTo>
                    <a:pt x="2264862" y="0"/>
                  </a:lnTo>
                  <a:lnTo>
                    <a:pt x="2406416" y="0"/>
                  </a:lnTo>
                  <a:lnTo>
                    <a:pt x="2547969" y="0"/>
                  </a:lnTo>
                  <a:lnTo>
                    <a:pt x="2689523" y="0"/>
                  </a:lnTo>
                  <a:lnTo>
                    <a:pt x="2831077" y="55371"/>
                  </a:lnTo>
                  <a:lnTo>
                    <a:pt x="2972631" y="83057"/>
                  </a:lnTo>
                  <a:lnTo>
                    <a:pt x="3114185" y="27685"/>
                  </a:lnTo>
                  <a:lnTo>
                    <a:pt x="3255739" y="27685"/>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525505"/>
              <a:ext cx="3397293" cy="664463"/>
            </a:xfrm>
            <a:custGeom>
              <a:avLst/>
              <a:pathLst>
                <a:path w="3397293" h="664463">
                  <a:moveTo>
                    <a:pt x="0" y="664463"/>
                  </a:moveTo>
                  <a:lnTo>
                    <a:pt x="141553" y="664463"/>
                  </a:lnTo>
                  <a:lnTo>
                    <a:pt x="283107" y="636777"/>
                  </a:lnTo>
                  <a:lnTo>
                    <a:pt x="424661" y="581405"/>
                  </a:lnTo>
                  <a:lnTo>
                    <a:pt x="566215" y="498347"/>
                  </a:lnTo>
                  <a:lnTo>
                    <a:pt x="707769" y="415289"/>
                  </a:lnTo>
                  <a:lnTo>
                    <a:pt x="849323" y="359917"/>
                  </a:lnTo>
                  <a:lnTo>
                    <a:pt x="990877" y="304545"/>
                  </a:lnTo>
                  <a:lnTo>
                    <a:pt x="1132431" y="166115"/>
                  </a:lnTo>
                  <a:lnTo>
                    <a:pt x="1273984" y="55371"/>
                  </a:lnTo>
                  <a:lnTo>
                    <a:pt x="1415538" y="221487"/>
                  </a:lnTo>
                  <a:lnTo>
                    <a:pt x="1557092" y="276859"/>
                  </a:lnTo>
                  <a:lnTo>
                    <a:pt x="1698646" y="387603"/>
                  </a:lnTo>
                  <a:lnTo>
                    <a:pt x="1840200" y="415289"/>
                  </a:lnTo>
                  <a:lnTo>
                    <a:pt x="1981754" y="304545"/>
                  </a:lnTo>
                  <a:lnTo>
                    <a:pt x="2123308" y="276859"/>
                  </a:lnTo>
                  <a:lnTo>
                    <a:pt x="2264862" y="138429"/>
                  </a:lnTo>
                  <a:lnTo>
                    <a:pt x="2406416" y="110743"/>
                  </a:lnTo>
                  <a:lnTo>
                    <a:pt x="2547969" y="83057"/>
                  </a:lnTo>
                  <a:lnTo>
                    <a:pt x="2689523" y="27685"/>
                  </a:lnTo>
                  <a:lnTo>
                    <a:pt x="2831077" y="83057"/>
                  </a:lnTo>
                  <a:lnTo>
                    <a:pt x="2972631" y="110743"/>
                  </a:lnTo>
                  <a:lnTo>
                    <a:pt x="3114185" y="110743"/>
                  </a:lnTo>
                  <a:lnTo>
                    <a:pt x="3255739" y="27685"/>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359390"/>
              <a:ext cx="3397293" cy="692149"/>
            </a:xfrm>
            <a:custGeom>
              <a:avLst/>
              <a:pathLst>
                <a:path w="3397293" h="692149">
                  <a:moveTo>
                    <a:pt x="0" y="498347"/>
                  </a:moveTo>
                  <a:lnTo>
                    <a:pt x="141553" y="498347"/>
                  </a:lnTo>
                  <a:lnTo>
                    <a:pt x="283107" y="498347"/>
                  </a:lnTo>
                  <a:lnTo>
                    <a:pt x="424661" y="498347"/>
                  </a:lnTo>
                  <a:lnTo>
                    <a:pt x="566215" y="498347"/>
                  </a:lnTo>
                  <a:lnTo>
                    <a:pt x="707769" y="498347"/>
                  </a:lnTo>
                  <a:lnTo>
                    <a:pt x="849323" y="498347"/>
                  </a:lnTo>
                  <a:lnTo>
                    <a:pt x="990877" y="166115"/>
                  </a:lnTo>
                  <a:lnTo>
                    <a:pt x="1132431" y="55371"/>
                  </a:lnTo>
                  <a:lnTo>
                    <a:pt x="1273984" y="166115"/>
                  </a:lnTo>
                  <a:lnTo>
                    <a:pt x="1415538" y="138429"/>
                  </a:lnTo>
                  <a:lnTo>
                    <a:pt x="1557092" y="138429"/>
                  </a:lnTo>
                  <a:lnTo>
                    <a:pt x="1698646" y="27685"/>
                  </a:lnTo>
                  <a:lnTo>
                    <a:pt x="1840200" y="193801"/>
                  </a:lnTo>
                  <a:lnTo>
                    <a:pt x="1981754" y="276859"/>
                  </a:lnTo>
                  <a:lnTo>
                    <a:pt x="2123308" y="0"/>
                  </a:lnTo>
                  <a:lnTo>
                    <a:pt x="2264862" y="110743"/>
                  </a:lnTo>
                  <a:lnTo>
                    <a:pt x="2406416" y="166115"/>
                  </a:lnTo>
                  <a:lnTo>
                    <a:pt x="2547969" y="249173"/>
                  </a:lnTo>
                  <a:lnTo>
                    <a:pt x="2689523" y="276859"/>
                  </a:lnTo>
                  <a:lnTo>
                    <a:pt x="2831077" y="498347"/>
                  </a:lnTo>
                  <a:lnTo>
                    <a:pt x="2972631" y="304545"/>
                  </a:lnTo>
                  <a:lnTo>
                    <a:pt x="3114185" y="609091"/>
                  </a:lnTo>
                  <a:lnTo>
                    <a:pt x="3255739" y="387603"/>
                  </a:lnTo>
                  <a:lnTo>
                    <a:pt x="3397293" y="692149"/>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913637"/>
            </a:xfrm>
            <a:custGeom>
              <a:avLst/>
              <a:pathLst>
                <a:path w="0" h="913637">
                  <a:moveTo>
                    <a:pt x="0" y="0"/>
                  </a:moveTo>
                  <a:lnTo>
                    <a:pt x="0" y="913637"/>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913637"/>
            </a:xfrm>
            <a:custGeom>
              <a:avLst/>
              <a:pathLst>
                <a:path w="0" h="913637">
                  <a:moveTo>
                    <a:pt x="0" y="0"/>
                  </a:moveTo>
                  <a:lnTo>
                    <a:pt x="0" y="913637"/>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553719"/>
            </a:xfrm>
            <a:custGeom>
              <a:avLst/>
              <a:pathLst>
                <a:path w="0" h="553719">
                  <a:moveTo>
                    <a:pt x="0" y="0"/>
                  </a:moveTo>
                  <a:lnTo>
                    <a:pt x="0" y="553719"/>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415289"/>
            </a:xfrm>
            <a:custGeom>
              <a:avLst/>
              <a:pathLst>
                <a:path w="0" h="415289">
                  <a:moveTo>
                    <a:pt x="0" y="0"/>
                  </a:moveTo>
                  <a:lnTo>
                    <a:pt x="0" y="415289"/>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692149"/>
            </a:xfrm>
            <a:custGeom>
              <a:avLst/>
              <a:pathLst>
                <a:path w="0" h="692149">
                  <a:moveTo>
                    <a:pt x="0" y="0"/>
                  </a:moveTo>
                  <a:lnTo>
                    <a:pt x="0" y="692149"/>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802893"/>
            </a:xfrm>
            <a:custGeom>
              <a:avLst/>
              <a:pathLst>
                <a:path w="0" h="802893">
                  <a:moveTo>
                    <a:pt x="0" y="0"/>
                  </a:moveTo>
                  <a:lnTo>
                    <a:pt x="0" y="802893"/>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1107439"/>
            </a:xfrm>
            <a:custGeom>
              <a:avLst/>
              <a:pathLst>
                <a:path w="0" h="1107439">
                  <a:moveTo>
                    <a:pt x="0" y="0"/>
                  </a:moveTo>
                  <a:lnTo>
                    <a:pt x="0" y="1107439"/>
                  </a:lnTo>
                </a:path>
              </a:pathLst>
            </a:custGeom>
            <a:ln w="13550" cap="flat">
              <a:solidFill>
                <a:srgbClr val="0058AB">
                  <a:alpha val="100000"/>
                </a:srgbClr>
              </a:solidFill>
              <a:prstDash val="dot"/>
              <a:round/>
            </a:ln>
          </p:spPr>
          <p:txBody>
            <a:bodyPr/>
            <a:lstStyle/>
            <a:p/>
          </p:txBody>
        </p:sp>
        <p:sp>
          <p:nvSpPr>
            <p:cNvPr id="32" name="pl32"/>
            <p:cNvSpPr/>
            <p:nvPr/>
          </p:nvSpPr>
          <p:spPr>
            <a:xfrm>
              <a:off x="1120965" y="1359390"/>
              <a:ext cx="3397293" cy="692149"/>
            </a:xfrm>
            <a:custGeom>
              <a:avLst/>
              <a:pathLst>
                <a:path w="3397293" h="692149">
                  <a:moveTo>
                    <a:pt x="0" y="498347"/>
                  </a:moveTo>
                  <a:lnTo>
                    <a:pt x="141553" y="498347"/>
                  </a:lnTo>
                  <a:lnTo>
                    <a:pt x="283107" y="498347"/>
                  </a:lnTo>
                  <a:lnTo>
                    <a:pt x="424661" y="498347"/>
                  </a:lnTo>
                  <a:lnTo>
                    <a:pt x="566215" y="498347"/>
                  </a:lnTo>
                  <a:lnTo>
                    <a:pt x="707769" y="498347"/>
                  </a:lnTo>
                  <a:lnTo>
                    <a:pt x="849323" y="498347"/>
                  </a:lnTo>
                  <a:lnTo>
                    <a:pt x="990877" y="166115"/>
                  </a:lnTo>
                  <a:lnTo>
                    <a:pt x="1132431" y="55371"/>
                  </a:lnTo>
                  <a:lnTo>
                    <a:pt x="1273984" y="166115"/>
                  </a:lnTo>
                  <a:lnTo>
                    <a:pt x="1415538" y="138429"/>
                  </a:lnTo>
                  <a:lnTo>
                    <a:pt x="1557092" y="138429"/>
                  </a:lnTo>
                  <a:lnTo>
                    <a:pt x="1698646" y="27685"/>
                  </a:lnTo>
                  <a:lnTo>
                    <a:pt x="1840200" y="193801"/>
                  </a:lnTo>
                  <a:lnTo>
                    <a:pt x="1981754" y="276859"/>
                  </a:lnTo>
                  <a:lnTo>
                    <a:pt x="2123308" y="0"/>
                  </a:lnTo>
                  <a:lnTo>
                    <a:pt x="2264862" y="110743"/>
                  </a:lnTo>
                  <a:lnTo>
                    <a:pt x="2406416" y="166115"/>
                  </a:lnTo>
                  <a:lnTo>
                    <a:pt x="2547969" y="249173"/>
                  </a:lnTo>
                  <a:lnTo>
                    <a:pt x="2689523" y="276859"/>
                  </a:lnTo>
                  <a:lnTo>
                    <a:pt x="2831077" y="498347"/>
                  </a:lnTo>
                  <a:lnTo>
                    <a:pt x="2972631" y="304545"/>
                  </a:lnTo>
                  <a:lnTo>
                    <a:pt x="3114185" y="609091"/>
                  </a:lnTo>
                  <a:lnTo>
                    <a:pt x="3255739" y="387603"/>
                  </a:lnTo>
                  <a:lnTo>
                    <a:pt x="3397293" y="692149"/>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7" name="tx37"/>
            <p:cNvSpPr/>
            <p:nvPr/>
          </p:nvSpPr>
          <p:spPr>
            <a:xfrm>
              <a:off x="3750199" y="82976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8" name="tx38"/>
            <p:cNvSpPr/>
            <p:nvPr/>
          </p:nvSpPr>
          <p:spPr>
            <a:xfrm>
              <a:off x="4316414"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40" name="tx40"/>
            <p:cNvSpPr/>
            <p:nvPr/>
          </p:nvSpPr>
          <p:spPr>
            <a:xfrm>
              <a:off x="4602663" y="12635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485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13366"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366"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1441"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3895"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465" y="4727873"/>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Gabon</a:t>
              </a:r>
            </a:p>
          </p:txBody>
        </p:sp>
        <p:sp>
          <p:nvSpPr>
            <p:cNvPr id="60" name="tx60"/>
            <p:cNvSpPr/>
            <p:nvPr/>
          </p:nvSpPr>
          <p:spPr>
            <a:xfrm>
              <a:off x="2758540"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0995"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65772" y="481497"/>
              <a:ext cx="2507679"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couverture, Gabon, 2000-2024</a:t>
              </a:r>
            </a:p>
          </p:txBody>
        </p:sp>
        <p:sp>
          <p:nvSpPr>
            <p:cNvPr id="63" name="pl63"/>
            <p:cNvSpPr/>
            <p:nvPr/>
          </p:nvSpPr>
          <p:spPr>
            <a:xfrm>
              <a:off x="5267799" y="390328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272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511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751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1990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5652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8892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2131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53709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8610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37095"/>
              <a:ext cx="3397293" cy="1690133"/>
            </a:xfrm>
            <a:custGeom>
              <a:avLst/>
              <a:pathLst>
                <a:path w="3397293" h="1690133">
                  <a:moveTo>
                    <a:pt x="0" y="1216896"/>
                  </a:moveTo>
                  <a:lnTo>
                    <a:pt x="141553" y="1216896"/>
                  </a:lnTo>
                  <a:lnTo>
                    <a:pt x="283107" y="1216896"/>
                  </a:lnTo>
                  <a:lnTo>
                    <a:pt x="424661" y="1216896"/>
                  </a:lnTo>
                  <a:lnTo>
                    <a:pt x="566215" y="1216896"/>
                  </a:lnTo>
                  <a:lnTo>
                    <a:pt x="707769" y="1216896"/>
                  </a:lnTo>
                  <a:lnTo>
                    <a:pt x="849323" y="1216896"/>
                  </a:lnTo>
                  <a:lnTo>
                    <a:pt x="990877" y="405632"/>
                  </a:lnTo>
                  <a:lnTo>
                    <a:pt x="1132431" y="135210"/>
                  </a:lnTo>
                  <a:lnTo>
                    <a:pt x="1273984" y="405632"/>
                  </a:lnTo>
                  <a:lnTo>
                    <a:pt x="1415538" y="338026"/>
                  </a:lnTo>
                  <a:lnTo>
                    <a:pt x="1557092" y="338026"/>
                  </a:lnTo>
                  <a:lnTo>
                    <a:pt x="1698646" y="67605"/>
                  </a:lnTo>
                  <a:lnTo>
                    <a:pt x="1840200" y="473237"/>
                  </a:lnTo>
                  <a:lnTo>
                    <a:pt x="1981754" y="676053"/>
                  </a:lnTo>
                  <a:lnTo>
                    <a:pt x="2123308" y="0"/>
                  </a:lnTo>
                  <a:lnTo>
                    <a:pt x="2264862" y="270421"/>
                  </a:lnTo>
                  <a:lnTo>
                    <a:pt x="2406416" y="405632"/>
                  </a:lnTo>
                  <a:lnTo>
                    <a:pt x="2547969" y="608448"/>
                  </a:lnTo>
                  <a:lnTo>
                    <a:pt x="2689523" y="676053"/>
                  </a:lnTo>
                  <a:lnTo>
                    <a:pt x="2831077" y="1216896"/>
                  </a:lnTo>
                  <a:lnTo>
                    <a:pt x="2972631" y="743658"/>
                  </a:lnTo>
                  <a:lnTo>
                    <a:pt x="3114185" y="1487317"/>
                  </a:lnTo>
                  <a:lnTo>
                    <a:pt x="3255739" y="946474"/>
                  </a:lnTo>
                  <a:lnTo>
                    <a:pt x="3397293" y="1690133"/>
                  </a:lnTo>
                </a:path>
              </a:pathLst>
            </a:custGeom>
            <a:ln w="27101" cap="flat">
              <a:solidFill>
                <a:srgbClr val="0058AB">
                  <a:alpha val="100000"/>
                </a:srgbClr>
              </a:solidFill>
              <a:prstDash val="solid"/>
              <a:round/>
            </a:ln>
          </p:spPr>
          <p:txBody>
            <a:bodyPr/>
            <a:lstStyle/>
            <a:p/>
          </p:txBody>
        </p:sp>
        <p:sp>
          <p:nvSpPr>
            <p:cNvPr id="81" name="pl81"/>
            <p:cNvSpPr/>
            <p:nvPr/>
          </p:nvSpPr>
          <p:spPr>
            <a:xfrm>
              <a:off x="5437664" y="2213148"/>
              <a:ext cx="3397293" cy="540842"/>
            </a:xfrm>
            <a:custGeom>
              <a:avLst/>
              <a:pathLst>
                <a:path w="3397293" h="540842">
                  <a:moveTo>
                    <a:pt x="0" y="540842"/>
                  </a:moveTo>
                  <a:lnTo>
                    <a:pt x="141553" y="473237"/>
                  </a:lnTo>
                  <a:lnTo>
                    <a:pt x="283107" y="473237"/>
                  </a:lnTo>
                  <a:lnTo>
                    <a:pt x="424661" y="405632"/>
                  </a:lnTo>
                  <a:lnTo>
                    <a:pt x="566215" y="338026"/>
                  </a:lnTo>
                  <a:lnTo>
                    <a:pt x="707769" y="270421"/>
                  </a:lnTo>
                  <a:lnTo>
                    <a:pt x="849323" y="202816"/>
                  </a:lnTo>
                  <a:lnTo>
                    <a:pt x="990877" y="202816"/>
                  </a:lnTo>
                  <a:lnTo>
                    <a:pt x="1132431" y="135210"/>
                  </a:lnTo>
                  <a:lnTo>
                    <a:pt x="1273984" y="67605"/>
                  </a:lnTo>
                  <a:lnTo>
                    <a:pt x="1415538" y="67605"/>
                  </a:lnTo>
                  <a:lnTo>
                    <a:pt x="1557092" y="67605"/>
                  </a:lnTo>
                  <a:lnTo>
                    <a:pt x="1698646" y="67605"/>
                  </a:lnTo>
                  <a:lnTo>
                    <a:pt x="1840200" y="67605"/>
                  </a:lnTo>
                  <a:lnTo>
                    <a:pt x="1981754" y="67605"/>
                  </a:lnTo>
                  <a:lnTo>
                    <a:pt x="2123308" y="67605"/>
                  </a:lnTo>
                  <a:lnTo>
                    <a:pt x="2264862" y="0"/>
                  </a:lnTo>
                  <a:lnTo>
                    <a:pt x="2406416" y="0"/>
                  </a:lnTo>
                  <a:lnTo>
                    <a:pt x="2547969" y="0"/>
                  </a:lnTo>
                  <a:lnTo>
                    <a:pt x="2689523" y="0"/>
                  </a:lnTo>
                  <a:lnTo>
                    <a:pt x="2831077" y="135210"/>
                  </a:lnTo>
                  <a:lnTo>
                    <a:pt x="2972631" y="202816"/>
                  </a:lnTo>
                  <a:lnTo>
                    <a:pt x="3114185" y="67605"/>
                  </a:lnTo>
                  <a:lnTo>
                    <a:pt x="3255739" y="67605"/>
                  </a:lnTo>
                  <a:lnTo>
                    <a:pt x="3397293" y="67605"/>
                  </a:lnTo>
                </a:path>
              </a:pathLst>
            </a:custGeom>
            <a:ln w="27101" cap="flat">
              <a:solidFill>
                <a:srgbClr val="80BD41">
                  <a:alpha val="100000"/>
                </a:srgbClr>
              </a:solidFill>
              <a:prstDash val="solid"/>
              <a:round/>
            </a:ln>
          </p:spPr>
          <p:txBody>
            <a:bodyPr/>
            <a:lstStyle/>
            <a:p/>
          </p:txBody>
        </p:sp>
        <p:sp>
          <p:nvSpPr>
            <p:cNvPr id="82" name="pl82"/>
            <p:cNvSpPr/>
            <p:nvPr/>
          </p:nvSpPr>
          <p:spPr>
            <a:xfrm>
              <a:off x="5437664" y="2145543"/>
              <a:ext cx="3397293" cy="1622528"/>
            </a:xfrm>
            <a:custGeom>
              <a:avLst/>
              <a:pathLst>
                <a:path w="3397293" h="1622528">
                  <a:moveTo>
                    <a:pt x="0" y="1622528"/>
                  </a:moveTo>
                  <a:lnTo>
                    <a:pt x="141553" y="1622528"/>
                  </a:lnTo>
                  <a:lnTo>
                    <a:pt x="283107" y="1554922"/>
                  </a:lnTo>
                  <a:lnTo>
                    <a:pt x="424661" y="1419712"/>
                  </a:lnTo>
                  <a:lnTo>
                    <a:pt x="566215" y="1216896"/>
                  </a:lnTo>
                  <a:lnTo>
                    <a:pt x="707769" y="1014080"/>
                  </a:lnTo>
                  <a:lnTo>
                    <a:pt x="849323" y="878869"/>
                  </a:lnTo>
                  <a:lnTo>
                    <a:pt x="990877" y="743658"/>
                  </a:lnTo>
                  <a:lnTo>
                    <a:pt x="1132431" y="405632"/>
                  </a:lnTo>
                  <a:lnTo>
                    <a:pt x="1273984" y="135210"/>
                  </a:lnTo>
                  <a:lnTo>
                    <a:pt x="1415538" y="540842"/>
                  </a:lnTo>
                  <a:lnTo>
                    <a:pt x="1557092" y="676053"/>
                  </a:lnTo>
                  <a:lnTo>
                    <a:pt x="1698646" y="946474"/>
                  </a:lnTo>
                  <a:lnTo>
                    <a:pt x="1840200" y="1014080"/>
                  </a:lnTo>
                  <a:lnTo>
                    <a:pt x="1981754" y="743658"/>
                  </a:lnTo>
                  <a:lnTo>
                    <a:pt x="2123308" y="676053"/>
                  </a:lnTo>
                  <a:lnTo>
                    <a:pt x="2264862" y="338026"/>
                  </a:lnTo>
                  <a:lnTo>
                    <a:pt x="2406416" y="270421"/>
                  </a:lnTo>
                  <a:lnTo>
                    <a:pt x="2547969" y="202816"/>
                  </a:lnTo>
                  <a:lnTo>
                    <a:pt x="2689523" y="67605"/>
                  </a:lnTo>
                  <a:lnTo>
                    <a:pt x="2831077" y="202816"/>
                  </a:lnTo>
                  <a:lnTo>
                    <a:pt x="2972631" y="270421"/>
                  </a:lnTo>
                  <a:lnTo>
                    <a:pt x="3114185" y="270421"/>
                  </a:lnTo>
                  <a:lnTo>
                    <a:pt x="3255739" y="67605"/>
                  </a:lnTo>
                  <a:lnTo>
                    <a:pt x="3397293" y="0"/>
                  </a:lnTo>
                </a:path>
              </a:pathLst>
            </a:custGeom>
            <a:ln w="27101" cap="flat">
              <a:solidFill>
                <a:srgbClr val="961A49">
                  <a:alpha val="100000"/>
                </a:srgbClr>
              </a:solidFill>
              <a:prstDash val="solid"/>
              <a:round/>
            </a:ln>
          </p:spPr>
          <p:txBody>
            <a:bodyPr/>
            <a:lstStyle/>
            <a:p/>
          </p:txBody>
        </p:sp>
        <p:sp>
          <p:nvSpPr>
            <p:cNvPr id="83" name="pl83"/>
            <p:cNvSpPr/>
            <p:nvPr/>
          </p:nvSpPr>
          <p:spPr>
            <a:xfrm>
              <a:off x="5437664" y="221314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37095"/>
              <a:ext cx="3397293" cy="1690133"/>
            </a:xfrm>
            <a:custGeom>
              <a:avLst/>
              <a:pathLst>
                <a:path w="3397293" h="1690133">
                  <a:moveTo>
                    <a:pt x="0" y="1216896"/>
                  </a:moveTo>
                  <a:lnTo>
                    <a:pt x="141553" y="1216896"/>
                  </a:lnTo>
                  <a:lnTo>
                    <a:pt x="283107" y="1216896"/>
                  </a:lnTo>
                  <a:lnTo>
                    <a:pt x="424661" y="1216896"/>
                  </a:lnTo>
                  <a:lnTo>
                    <a:pt x="566215" y="1216896"/>
                  </a:lnTo>
                  <a:lnTo>
                    <a:pt x="707769" y="1216896"/>
                  </a:lnTo>
                  <a:lnTo>
                    <a:pt x="849323" y="1216896"/>
                  </a:lnTo>
                  <a:lnTo>
                    <a:pt x="990877" y="405632"/>
                  </a:lnTo>
                  <a:lnTo>
                    <a:pt x="1132431" y="135210"/>
                  </a:lnTo>
                  <a:lnTo>
                    <a:pt x="1273984" y="405632"/>
                  </a:lnTo>
                  <a:lnTo>
                    <a:pt x="1415538" y="338026"/>
                  </a:lnTo>
                  <a:lnTo>
                    <a:pt x="1557092" y="338026"/>
                  </a:lnTo>
                  <a:lnTo>
                    <a:pt x="1698646" y="67605"/>
                  </a:lnTo>
                  <a:lnTo>
                    <a:pt x="1840200" y="473237"/>
                  </a:lnTo>
                  <a:lnTo>
                    <a:pt x="1981754" y="676053"/>
                  </a:lnTo>
                  <a:lnTo>
                    <a:pt x="2123308" y="0"/>
                  </a:lnTo>
                  <a:lnTo>
                    <a:pt x="2264862" y="270421"/>
                  </a:lnTo>
                  <a:lnTo>
                    <a:pt x="2406416" y="405632"/>
                  </a:lnTo>
                  <a:lnTo>
                    <a:pt x="2547969" y="608448"/>
                  </a:lnTo>
                  <a:lnTo>
                    <a:pt x="2689523" y="676053"/>
                  </a:lnTo>
                  <a:lnTo>
                    <a:pt x="2831077" y="1216896"/>
                  </a:lnTo>
                  <a:lnTo>
                    <a:pt x="2972631" y="743658"/>
                  </a:lnTo>
                  <a:lnTo>
                    <a:pt x="3114185" y="1487317"/>
                  </a:lnTo>
                  <a:lnTo>
                    <a:pt x="3255739" y="946474"/>
                  </a:lnTo>
                  <a:lnTo>
                    <a:pt x="3397293" y="1690133"/>
                  </a:lnTo>
                </a:path>
              </a:pathLst>
            </a:custGeom>
            <a:ln w="43362" cap="flat">
              <a:solidFill>
                <a:srgbClr val="000000">
                  <a:alpha val="100000"/>
                </a:srgbClr>
              </a:solidFill>
              <a:prstDash val="solid"/>
              <a:round/>
            </a:ln>
          </p:spPr>
          <p:txBody>
            <a:bodyPr/>
            <a:lstStyle/>
            <a:p/>
          </p:txBody>
        </p:sp>
        <p:sp>
          <p:nvSpPr>
            <p:cNvPr id="85" name="pl85"/>
            <p:cNvSpPr/>
            <p:nvPr/>
          </p:nvSpPr>
          <p:spPr>
            <a:xfrm>
              <a:off x="5437664" y="1428926"/>
              <a:ext cx="0" cy="1325064"/>
            </a:xfrm>
            <a:custGeom>
              <a:avLst/>
              <a:pathLst>
                <a:path w="0" h="1325064">
                  <a:moveTo>
                    <a:pt x="0" y="132506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428926"/>
              <a:ext cx="0" cy="1325064"/>
            </a:xfrm>
            <a:custGeom>
              <a:avLst/>
              <a:pathLst>
                <a:path w="0" h="1325064">
                  <a:moveTo>
                    <a:pt x="0" y="132506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428926"/>
              <a:ext cx="0" cy="446195"/>
            </a:xfrm>
            <a:custGeom>
              <a:avLst/>
              <a:pathLst>
                <a:path w="0" h="446195">
                  <a:moveTo>
                    <a:pt x="0" y="44619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428926"/>
              <a:ext cx="0" cy="108168"/>
            </a:xfrm>
            <a:custGeom>
              <a:avLst/>
              <a:pathLst>
                <a:path w="0" h="108168">
                  <a:moveTo>
                    <a:pt x="0" y="10816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428926"/>
              <a:ext cx="0" cy="784221"/>
            </a:xfrm>
            <a:custGeom>
              <a:avLst/>
              <a:pathLst>
                <a:path w="0" h="784221">
                  <a:moveTo>
                    <a:pt x="0" y="78422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428926"/>
              <a:ext cx="0" cy="1054643"/>
            </a:xfrm>
            <a:custGeom>
              <a:avLst/>
              <a:pathLst>
                <a:path w="0" h="1054643">
                  <a:moveTo>
                    <a:pt x="0" y="105464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428926"/>
              <a:ext cx="0" cy="1798302"/>
            </a:xfrm>
            <a:custGeom>
              <a:avLst/>
              <a:pathLst>
                <a:path w="0" h="1798302">
                  <a:moveTo>
                    <a:pt x="0" y="179830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37095"/>
              <a:ext cx="3397293" cy="1690133"/>
            </a:xfrm>
            <a:custGeom>
              <a:avLst/>
              <a:pathLst>
                <a:path w="3397293" h="1690133">
                  <a:moveTo>
                    <a:pt x="0" y="1216896"/>
                  </a:moveTo>
                  <a:lnTo>
                    <a:pt x="141553" y="1216896"/>
                  </a:lnTo>
                  <a:lnTo>
                    <a:pt x="283107" y="1216896"/>
                  </a:lnTo>
                  <a:lnTo>
                    <a:pt x="424661" y="1216896"/>
                  </a:lnTo>
                  <a:lnTo>
                    <a:pt x="566215" y="1216896"/>
                  </a:lnTo>
                  <a:lnTo>
                    <a:pt x="707769" y="1216896"/>
                  </a:lnTo>
                  <a:lnTo>
                    <a:pt x="849323" y="1216896"/>
                  </a:lnTo>
                  <a:lnTo>
                    <a:pt x="990877" y="405632"/>
                  </a:lnTo>
                  <a:lnTo>
                    <a:pt x="1132431" y="135210"/>
                  </a:lnTo>
                  <a:lnTo>
                    <a:pt x="1273984" y="405632"/>
                  </a:lnTo>
                  <a:lnTo>
                    <a:pt x="1415538" y="338026"/>
                  </a:lnTo>
                  <a:lnTo>
                    <a:pt x="1557092" y="338026"/>
                  </a:lnTo>
                  <a:lnTo>
                    <a:pt x="1698646" y="67605"/>
                  </a:lnTo>
                  <a:lnTo>
                    <a:pt x="1840200" y="473237"/>
                  </a:lnTo>
                  <a:lnTo>
                    <a:pt x="1981754" y="676053"/>
                  </a:lnTo>
                  <a:lnTo>
                    <a:pt x="2123308" y="0"/>
                  </a:lnTo>
                  <a:lnTo>
                    <a:pt x="2264862" y="270421"/>
                  </a:lnTo>
                  <a:lnTo>
                    <a:pt x="2406416" y="405632"/>
                  </a:lnTo>
                  <a:lnTo>
                    <a:pt x="2547969" y="608448"/>
                  </a:lnTo>
                  <a:lnTo>
                    <a:pt x="2689523" y="676053"/>
                  </a:lnTo>
                  <a:lnTo>
                    <a:pt x="2831077" y="1216896"/>
                  </a:lnTo>
                  <a:lnTo>
                    <a:pt x="2972631" y="743658"/>
                  </a:lnTo>
                  <a:lnTo>
                    <a:pt x="3114185" y="1487317"/>
                  </a:lnTo>
                  <a:lnTo>
                    <a:pt x="3255739" y="946474"/>
                  </a:lnTo>
                  <a:lnTo>
                    <a:pt x="3397293" y="1690133"/>
                  </a:lnTo>
                </a:path>
              </a:pathLst>
            </a:custGeom>
            <a:ln w="27101" cap="flat">
              <a:solidFill>
                <a:srgbClr val="0058AB">
                  <a:alpha val="100000"/>
                </a:srgbClr>
              </a:solidFill>
              <a:prstDash val="solid"/>
              <a:round/>
            </a:ln>
          </p:spPr>
          <p:txBody>
            <a:bodyPr/>
            <a:lstStyle/>
            <a:p/>
          </p:txBody>
        </p:sp>
        <p:sp>
          <p:nvSpPr>
            <p:cNvPr id="93" name="tx93"/>
            <p:cNvSpPr/>
            <p:nvPr/>
          </p:nvSpPr>
          <p:spPr>
            <a:xfrm>
              <a:off x="5389469" y="136144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4" name="tx94"/>
            <p:cNvSpPr/>
            <p:nvPr/>
          </p:nvSpPr>
          <p:spPr>
            <a:xfrm>
              <a:off x="6097238" y="136144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5" name="tx95"/>
            <p:cNvSpPr/>
            <p:nvPr/>
          </p:nvSpPr>
          <p:spPr>
            <a:xfrm>
              <a:off x="6823058" y="136282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7500682" y="13614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7" name="tx97"/>
            <p:cNvSpPr/>
            <p:nvPr/>
          </p:nvSpPr>
          <p:spPr>
            <a:xfrm>
              <a:off x="8097042" y="13614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45208" y="136308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8756617" y="136144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100" name="tx100"/>
            <p:cNvSpPr/>
            <p:nvPr/>
          </p:nvSpPr>
          <p:spPr>
            <a:xfrm>
              <a:off x="8902429" y="224163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21064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35131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283708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16103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148498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8089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5" name="pl115"/>
            <p:cNvSpPr/>
            <p:nvPr/>
          </p:nvSpPr>
          <p:spPr>
            <a:xfrm>
              <a:off x="603006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3006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08140"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70594"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97164" y="4727873"/>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Gabon</a:t>
              </a:r>
            </a:p>
          </p:txBody>
        </p:sp>
        <p:sp>
          <p:nvSpPr>
            <p:cNvPr id="120" name="tx120"/>
            <p:cNvSpPr/>
            <p:nvPr/>
          </p:nvSpPr>
          <p:spPr>
            <a:xfrm>
              <a:off x="7075239"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37693"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2" name="tx122"/>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3" name="pl123"/>
            <p:cNvSpPr/>
            <p:nvPr/>
          </p:nvSpPr>
          <p:spPr>
            <a:xfrm>
              <a:off x="2749633"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614544"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479454"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18208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04699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710248"/>
              <a:ext cx="4381880" cy="145351"/>
            </a:xfrm>
            <a:prstGeom prst="rect">
              <a:avLst/>
            </a:prstGeom>
            <a:solidFill>
              <a:srgbClr val="1CABE2">
                <a:alpha val="80000"/>
              </a:srgbClr>
            </a:solidFill>
          </p:spPr>
          <p:txBody>
            <a:bodyPr/>
            <a:lstStyle/>
            <a:p/>
          </p:txBody>
        </p:sp>
        <p:sp>
          <p:nvSpPr>
            <p:cNvPr id="133" name="rc133"/>
            <p:cNvSpPr/>
            <p:nvPr/>
          </p:nvSpPr>
          <p:spPr>
            <a:xfrm>
              <a:off x="1317178" y="5528559"/>
              <a:ext cx="5189212" cy="145351"/>
            </a:xfrm>
            <a:prstGeom prst="rect">
              <a:avLst/>
            </a:prstGeom>
            <a:solidFill>
              <a:srgbClr val="1CABE2">
                <a:alpha val="80000"/>
              </a:srgbClr>
            </a:solidFill>
          </p:spPr>
          <p:txBody>
            <a:bodyPr/>
            <a:lstStyle/>
            <a:p/>
          </p:txBody>
        </p:sp>
        <p:sp>
          <p:nvSpPr>
            <p:cNvPr id="134" name="rc134"/>
            <p:cNvSpPr/>
            <p:nvPr/>
          </p:nvSpPr>
          <p:spPr>
            <a:xfrm>
              <a:off x="1317178" y="5346869"/>
              <a:ext cx="7321564" cy="145351"/>
            </a:xfrm>
            <a:prstGeom prst="rect">
              <a:avLst/>
            </a:prstGeom>
            <a:solidFill>
              <a:srgbClr val="1CABE2">
                <a:alpha val="80000"/>
              </a:srgbClr>
            </a:solidFill>
          </p:spPr>
          <p:txBody>
            <a:bodyPr/>
            <a:lstStyle/>
            <a:p/>
          </p:txBody>
        </p:sp>
        <p:sp>
          <p:nvSpPr>
            <p:cNvPr id="135" name="tx135"/>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754803"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0" name="tx140"/>
            <p:cNvSpPr/>
            <p:nvPr/>
          </p:nvSpPr>
          <p:spPr>
            <a:xfrm>
              <a:off x="6619713"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1" name="tx141"/>
            <p:cNvSpPr/>
            <p:nvPr/>
          </p:nvSpPr>
          <p:spPr>
            <a:xfrm>
              <a:off x="951100" y="5065846"/>
              <a:ext cx="43793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n'ayant reçu aucune dose, 2019, 2023 et 2024</a:t>
              </a:r>
            </a:p>
          </p:txBody>
        </p:sp>
        <p:sp>
          <p:nvSpPr>
            <p:cNvPr id="142" name="tx142"/>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3" name="tx143"/>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4" name="tx144"/>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du DTC1 au Gabon (62%) était inférieure de 27 points de pourcentage à la moyenne mondiale (89%) et de 19 points de pourcentage à la moyenne de l'ensemble des pays du site WCAR (81%).
La couverture nationale en DTC1 était inférieure de 15 points de pourcentage à celle de 2019 (77%).
Cela équivaut à 26 000 enfants recevant une dose zéro en 2024, contre 15 000 enfants recevant une dose zéro en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46417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4659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290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114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82297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10538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8779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7020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5262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330389"/>
              <a:ext cx="307584" cy="14925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043354"/>
              <a:ext cx="307584" cy="177961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1785022"/>
              <a:ext cx="307584" cy="20379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1698911"/>
              <a:ext cx="307584" cy="21240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670208"/>
              <a:ext cx="307584" cy="21527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641504"/>
              <a:ext cx="307584" cy="218146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612801"/>
              <a:ext cx="307584" cy="22101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526690"/>
              <a:ext cx="307584" cy="229628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61444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916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11876"/>
              <a:ext cx="307584" cy="24110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25766"/>
              <a:ext cx="307584" cy="24972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81482" y="1210952"/>
              <a:ext cx="307584" cy="26120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639722" y="1210952"/>
              <a:ext cx="307584" cy="26120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182248"/>
              <a:ext cx="307584" cy="26407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153545"/>
              <a:ext cx="307584" cy="26694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69028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03204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34852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7434"/>
              <a:ext cx="307584" cy="27555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330389"/>
              <a:ext cx="307584" cy="1492582"/>
            </a:xfrm>
            <a:prstGeom prst="rect">
              <a:avLst/>
            </a:prstGeom>
            <a:solidFill>
              <a:srgbClr val="0083CF">
                <a:alpha val="100000"/>
              </a:srgbClr>
            </a:solidFill>
          </p:spPr>
          <p:txBody>
            <a:bodyPr/>
            <a:lstStyle/>
            <a:p/>
          </p:txBody>
        </p:sp>
        <p:sp>
          <p:nvSpPr>
            <p:cNvPr id="38" name="rc38"/>
            <p:cNvSpPr/>
            <p:nvPr/>
          </p:nvSpPr>
          <p:spPr>
            <a:xfrm>
              <a:off x="1538601" y="1785022"/>
              <a:ext cx="307584" cy="2037949"/>
            </a:xfrm>
            <a:prstGeom prst="rect">
              <a:avLst/>
            </a:prstGeom>
            <a:solidFill>
              <a:srgbClr val="0083CF">
                <a:alpha val="100000"/>
              </a:srgbClr>
            </a:solidFill>
          </p:spPr>
          <p:txBody>
            <a:bodyPr/>
            <a:lstStyle/>
            <a:p/>
          </p:txBody>
        </p:sp>
        <p:sp>
          <p:nvSpPr>
            <p:cNvPr id="39" name="rc39"/>
            <p:cNvSpPr/>
            <p:nvPr/>
          </p:nvSpPr>
          <p:spPr>
            <a:xfrm>
              <a:off x="2563881" y="1641504"/>
              <a:ext cx="307584" cy="2181467"/>
            </a:xfrm>
            <a:prstGeom prst="rect">
              <a:avLst/>
            </a:prstGeom>
            <a:solidFill>
              <a:srgbClr val="0083CF">
                <a:alpha val="100000"/>
              </a:srgbClr>
            </a:solidFill>
          </p:spPr>
          <p:txBody>
            <a:bodyPr/>
            <a:lstStyle/>
            <a:p/>
          </p:txBody>
        </p:sp>
        <p:sp>
          <p:nvSpPr>
            <p:cNvPr id="40" name="rc40"/>
            <p:cNvSpPr/>
            <p:nvPr/>
          </p:nvSpPr>
          <p:spPr>
            <a:xfrm>
              <a:off x="2905641" y="1612801"/>
              <a:ext cx="307584" cy="2210170"/>
            </a:xfrm>
            <a:prstGeom prst="rect">
              <a:avLst/>
            </a:prstGeom>
            <a:solidFill>
              <a:srgbClr val="0083CF">
                <a:alpha val="100000"/>
              </a:srgbClr>
            </a:solidFill>
          </p:spPr>
          <p:txBody>
            <a:bodyPr/>
            <a:lstStyle/>
            <a:p/>
          </p:txBody>
        </p:sp>
        <p:sp>
          <p:nvSpPr>
            <p:cNvPr id="41" name="rc41"/>
            <p:cNvSpPr/>
            <p:nvPr/>
          </p:nvSpPr>
          <p:spPr>
            <a:xfrm>
              <a:off x="3247401" y="1526690"/>
              <a:ext cx="307584" cy="2296281"/>
            </a:xfrm>
            <a:prstGeom prst="rect">
              <a:avLst/>
            </a:prstGeom>
            <a:solidFill>
              <a:srgbClr val="0083CF">
                <a:alpha val="100000"/>
              </a:srgbClr>
            </a:solidFill>
          </p:spPr>
          <p:txBody>
            <a:bodyPr/>
            <a:lstStyle/>
            <a:p/>
          </p:txBody>
        </p:sp>
        <p:sp>
          <p:nvSpPr>
            <p:cNvPr id="42" name="rc42"/>
            <p:cNvSpPr/>
            <p:nvPr/>
          </p:nvSpPr>
          <p:spPr>
            <a:xfrm>
              <a:off x="4614441" y="1469283"/>
              <a:ext cx="307584" cy="2353688"/>
            </a:xfrm>
            <a:prstGeom prst="rect">
              <a:avLst/>
            </a:prstGeom>
            <a:solidFill>
              <a:srgbClr val="0083CF">
                <a:alpha val="100000"/>
              </a:srgbClr>
            </a:solidFill>
          </p:spPr>
          <p:txBody>
            <a:bodyPr/>
            <a:lstStyle/>
            <a:p/>
          </p:txBody>
        </p:sp>
        <p:sp>
          <p:nvSpPr>
            <p:cNvPr id="43" name="rc43"/>
            <p:cNvSpPr/>
            <p:nvPr/>
          </p:nvSpPr>
          <p:spPr>
            <a:xfrm>
              <a:off x="3589161" y="1469283"/>
              <a:ext cx="307584" cy="2353688"/>
            </a:xfrm>
            <a:prstGeom prst="rect">
              <a:avLst/>
            </a:prstGeom>
            <a:solidFill>
              <a:srgbClr val="0083CF">
                <a:alpha val="100000"/>
              </a:srgbClr>
            </a:solidFill>
          </p:spPr>
          <p:txBody>
            <a:bodyPr/>
            <a:lstStyle/>
            <a:p/>
          </p:txBody>
        </p:sp>
        <p:sp>
          <p:nvSpPr>
            <p:cNvPr id="44" name="rc44"/>
            <p:cNvSpPr/>
            <p:nvPr/>
          </p:nvSpPr>
          <p:spPr>
            <a:xfrm>
              <a:off x="4956201" y="1411876"/>
              <a:ext cx="307584" cy="2411095"/>
            </a:xfrm>
            <a:prstGeom prst="rect">
              <a:avLst/>
            </a:prstGeom>
            <a:solidFill>
              <a:srgbClr val="0083CF">
                <a:alpha val="100000"/>
              </a:srgbClr>
            </a:solidFill>
          </p:spPr>
          <p:txBody>
            <a:bodyPr/>
            <a:lstStyle/>
            <a:p/>
          </p:txBody>
        </p:sp>
        <p:sp>
          <p:nvSpPr>
            <p:cNvPr id="45" name="rc45"/>
            <p:cNvSpPr/>
            <p:nvPr/>
          </p:nvSpPr>
          <p:spPr>
            <a:xfrm>
              <a:off x="5981482" y="1210952"/>
              <a:ext cx="307584" cy="2612019"/>
            </a:xfrm>
            <a:prstGeom prst="rect">
              <a:avLst/>
            </a:prstGeom>
            <a:solidFill>
              <a:srgbClr val="0083CF">
                <a:alpha val="100000"/>
              </a:srgbClr>
            </a:solidFill>
          </p:spPr>
          <p:txBody>
            <a:bodyPr/>
            <a:lstStyle/>
            <a:p/>
          </p:txBody>
        </p:sp>
        <p:sp>
          <p:nvSpPr>
            <p:cNvPr id="46" name="rc46"/>
            <p:cNvSpPr/>
            <p:nvPr/>
          </p:nvSpPr>
          <p:spPr>
            <a:xfrm>
              <a:off x="7690282" y="1096138"/>
              <a:ext cx="307584" cy="2726833"/>
            </a:xfrm>
            <a:prstGeom prst="rect">
              <a:avLst/>
            </a:prstGeom>
            <a:solidFill>
              <a:srgbClr val="0083CF">
                <a:alpha val="100000"/>
              </a:srgbClr>
            </a:solidFill>
          </p:spPr>
          <p:txBody>
            <a:bodyPr/>
            <a:lstStyle/>
            <a:p/>
          </p:txBody>
        </p:sp>
        <p:sp>
          <p:nvSpPr>
            <p:cNvPr id="47" name="pg47"/>
            <p:cNvSpPr/>
            <p:nvPr/>
          </p:nvSpPr>
          <p:spPr>
            <a:xfrm>
              <a:off x="1085454" y="3745761"/>
              <a:ext cx="77210" cy="77210"/>
            </a:xfrm>
            <a:custGeom>
              <a:avLst/>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91738" y="3652045"/>
              <a:ext cx="170926" cy="170926"/>
            </a:xfrm>
            <a:custGeom>
              <a:avLst/>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98022" y="3558329"/>
              <a:ext cx="264642" cy="264642"/>
            </a:xfrm>
            <a:custGeom>
              <a:avLst/>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464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370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277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183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0897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29960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29023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8086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7148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6211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5274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4337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3400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55081" y="2330389"/>
              <a:ext cx="232871" cy="232871"/>
            </a:xfrm>
            <a:custGeom>
              <a:avLst/>
              <a:pathLst>
                <a:path w="232871" h="232871">
                  <a:moveTo>
                    <a:pt x="223499" y="0"/>
                  </a:moveTo>
                  <a:lnTo>
                    <a:pt x="232871" y="0"/>
                  </a:lnTo>
                  <a:lnTo>
                    <a:pt x="0" y="232871"/>
                  </a:lnTo>
                  <a:lnTo>
                    <a:pt x="0" y="2234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55081" y="2330389"/>
              <a:ext cx="139155" cy="139155"/>
            </a:xfrm>
            <a:custGeom>
              <a:avLst/>
              <a:pathLst>
                <a:path w="139155" h="139155">
                  <a:moveTo>
                    <a:pt x="129783" y="0"/>
                  </a:moveTo>
                  <a:lnTo>
                    <a:pt x="139155" y="0"/>
                  </a:lnTo>
                  <a:lnTo>
                    <a:pt x="0" y="139155"/>
                  </a:lnTo>
                  <a:lnTo>
                    <a:pt x="0" y="12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55081" y="2330389"/>
              <a:ext cx="45439" cy="45439"/>
            </a:xfrm>
            <a:custGeom>
              <a:avLst/>
              <a:pathLst>
                <a:path w="45439" h="45439">
                  <a:moveTo>
                    <a:pt x="36067" y="0"/>
                  </a:moveTo>
                  <a:lnTo>
                    <a:pt x="45439" y="0"/>
                  </a:lnTo>
                  <a:lnTo>
                    <a:pt x="0" y="45439"/>
                  </a:lnTo>
                  <a:lnTo>
                    <a:pt x="0" y="36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35182" y="3811969"/>
              <a:ext cx="11002" cy="11002"/>
            </a:xfrm>
            <a:custGeom>
              <a:avLst/>
              <a:pathLst>
                <a:path w="11002" h="11002">
                  <a:moveTo>
                    <a:pt x="11002" y="0"/>
                  </a:moveTo>
                  <a:lnTo>
                    <a:pt x="11002" y="9371"/>
                  </a:lnTo>
                  <a:lnTo>
                    <a:pt x="9371" y="11002"/>
                  </a:lnTo>
                  <a:lnTo>
                    <a:pt x="0" y="11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741466" y="3718253"/>
              <a:ext cx="104718" cy="104718"/>
            </a:xfrm>
            <a:custGeom>
              <a:avLst/>
              <a:pathLst>
                <a:path w="104718" h="104718">
                  <a:moveTo>
                    <a:pt x="104718" y="0"/>
                  </a:moveTo>
                  <a:lnTo>
                    <a:pt x="104718" y="9371"/>
                  </a:lnTo>
                  <a:lnTo>
                    <a:pt x="9371"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47750" y="3624537"/>
              <a:ext cx="198434" cy="198434"/>
            </a:xfrm>
            <a:custGeom>
              <a:avLst/>
              <a:pathLst>
                <a:path w="198434" h="198434">
                  <a:moveTo>
                    <a:pt x="198434" y="0"/>
                  </a:moveTo>
                  <a:lnTo>
                    <a:pt x="198434" y="9371"/>
                  </a:lnTo>
                  <a:lnTo>
                    <a:pt x="9371" y="198434"/>
                  </a:lnTo>
                  <a:lnTo>
                    <a:pt x="0" y="198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554034" y="3530821"/>
              <a:ext cx="292150" cy="292150"/>
            </a:xfrm>
            <a:custGeom>
              <a:avLst/>
              <a:pathLst>
                <a:path w="292150" h="292150">
                  <a:moveTo>
                    <a:pt x="292150" y="0"/>
                  </a:moveTo>
                  <a:lnTo>
                    <a:pt x="292150" y="9371"/>
                  </a:lnTo>
                  <a:lnTo>
                    <a:pt x="9371" y="292150"/>
                  </a:lnTo>
                  <a:lnTo>
                    <a:pt x="0" y="292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538601" y="34371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538601" y="33433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538601" y="32496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538601" y="31559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538601" y="30622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538601" y="29685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538601" y="28748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538601" y="27810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538601" y="26873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538601" y="25936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538601" y="24999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538601" y="24062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538601" y="23125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538601" y="22187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538601" y="21250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538601" y="20313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538601" y="19376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538601" y="18439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538601" y="1785022"/>
              <a:ext cx="282150" cy="282150"/>
            </a:xfrm>
            <a:custGeom>
              <a:avLst/>
              <a:pathLst>
                <a:path w="282150" h="282150">
                  <a:moveTo>
                    <a:pt x="272778" y="0"/>
                  </a:moveTo>
                  <a:lnTo>
                    <a:pt x="282150" y="0"/>
                  </a:lnTo>
                  <a:lnTo>
                    <a:pt x="0" y="282150"/>
                  </a:lnTo>
                  <a:lnTo>
                    <a:pt x="0" y="2727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1785022"/>
              <a:ext cx="188434" cy="188434"/>
            </a:xfrm>
            <a:custGeom>
              <a:avLst/>
              <a:pathLst>
                <a:path w="188434" h="188434">
                  <a:moveTo>
                    <a:pt x="179062" y="0"/>
                  </a:moveTo>
                  <a:lnTo>
                    <a:pt x="188434" y="0"/>
                  </a:lnTo>
                  <a:lnTo>
                    <a:pt x="0" y="188434"/>
                  </a:lnTo>
                  <a:lnTo>
                    <a:pt x="0" y="179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1785022"/>
              <a:ext cx="94718" cy="94718"/>
            </a:xfrm>
            <a:custGeom>
              <a:avLst/>
              <a:pathLst>
                <a:path w="94718" h="94718">
                  <a:moveTo>
                    <a:pt x="85346" y="0"/>
                  </a:moveTo>
                  <a:lnTo>
                    <a:pt x="94718" y="0"/>
                  </a:lnTo>
                  <a:lnTo>
                    <a:pt x="0" y="94718"/>
                  </a:lnTo>
                  <a:lnTo>
                    <a:pt x="0" y="853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1785022"/>
              <a:ext cx="1002" cy="1002"/>
            </a:xfrm>
            <a:custGeom>
              <a:avLst/>
              <a:pathLst>
                <a:path w="1002" h="1002">
                  <a:moveTo>
                    <a:pt x="0" y="1002"/>
                  </a:moveTo>
                  <a:lnTo>
                    <a:pt x="0" y="0"/>
                  </a:lnTo>
                  <a:lnTo>
                    <a:pt x="100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866058" y="3817565"/>
              <a:ext cx="5406" cy="5406"/>
            </a:xfrm>
            <a:custGeom>
              <a:avLst/>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772342" y="3723849"/>
              <a:ext cx="99122" cy="99122"/>
            </a:xfrm>
            <a:custGeom>
              <a:avLst/>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678626" y="3630133"/>
              <a:ext cx="192838" cy="192838"/>
            </a:xfrm>
            <a:custGeom>
              <a:avLst/>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584910" y="3536417"/>
              <a:ext cx="286554" cy="286554"/>
            </a:xfrm>
            <a:custGeom>
              <a:avLst/>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563881" y="34427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63881" y="33489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563881" y="32552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563881" y="31615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563881" y="30678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563881" y="29741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563881" y="28804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27866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26929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25992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25055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24118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23181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2224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130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0369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19432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18495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17558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16620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1641504"/>
              <a:ext cx="243831" cy="243831"/>
            </a:xfrm>
            <a:custGeom>
              <a:avLst/>
              <a:pathLst>
                <a:path w="243831" h="243831">
                  <a:moveTo>
                    <a:pt x="234460" y="0"/>
                  </a:moveTo>
                  <a:lnTo>
                    <a:pt x="243831" y="0"/>
                  </a:lnTo>
                  <a:lnTo>
                    <a:pt x="0" y="243831"/>
                  </a:lnTo>
                  <a:lnTo>
                    <a:pt x="0" y="234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1641504"/>
              <a:ext cx="150115" cy="150115"/>
            </a:xfrm>
            <a:custGeom>
              <a:avLst/>
              <a:pathLst>
                <a:path w="150115" h="150115">
                  <a:moveTo>
                    <a:pt x="140744" y="0"/>
                  </a:moveTo>
                  <a:lnTo>
                    <a:pt x="150115" y="0"/>
                  </a:lnTo>
                  <a:lnTo>
                    <a:pt x="0" y="150115"/>
                  </a:lnTo>
                  <a:lnTo>
                    <a:pt x="0" y="1407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1641504"/>
              <a:ext cx="56399" cy="56399"/>
            </a:xfrm>
            <a:custGeom>
              <a:avLst/>
              <a:pathLst>
                <a:path w="56399" h="56399">
                  <a:moveTo>
                    <a:pt x="47027" y="0"/>
                  </a:moveTo>
                  <a:lnTo>
                    <a:pt x="56399" y="0"/>
                  </a:lnTo>
                  <a:lnTo>
                    <a:pt x="0" y="56399"/>
                  </a:lnTo>
                  <a:lnTo>
                    <a:pt x="0" y="4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147206" y="3756953"/>
              <a:ext cx="66018" cy="66018"/>
            </a:xfrm>
            <a:custGeom>
              <a:avLst/>
              <a:pathLst>
                <a:path w="66018" h="66018">
                  <a:moveTo>
                    <a:pt x="66018" y="0"/>
                  </a:moveTo>
                  <a:lnTo>
                    <a:pt x="66018" y="9371"/>
                  </a:lnTo>
                  <a:lnTo>
                    <a:pt x="9371" y="66018"/>
                  </a:lnTo>
                  <a:lnTo>
                    <a:pt x="0" y="66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53490" y="3663237"/>
              <a:ext cx="159734" cy="159734"/>
            </a:xfrm>
            <a:custGeom>
              <a:avLst/>
              <a:pathLst>
                <a:path w="159734" h="159734">
                  <a:moveTo>
                    <a:pt x="159734" y="0"/>
                  </a:moveTo>
                  <a:lnTo>
                    <a:pt x="159734" y="9371"/>
                  </a:lnTo>
                  <a:lnTo>
                    <a:pt x="9371" y="159734"/>
                  </a:lnTo>
                  <a:lnTo>
                    <a:pt x="0" y="1597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59774" y="3569521"/>
              <a:ext cx="253450" cy="253450"/>
            </a:xfrm>
            <a:custGeom>
              <a:avLst/>
              <a:pathLst>
                <a:path w="253450" h="253450">
                  <a:moveTo>
                    <a:pt x="253450" y="0"/>
                  </a:moveTo>
                  <a:lnTo>
                    <a:pt x="253450" y="9371"/>
                  </a:lnTo>
                  <a:lnTo>
                    <a:pt x="9371" y="253450"/>
                  </a:lnTo>
                  <a:lnTo>
                    <a:pt x="0" y="25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05641" y="34758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05641" y="33820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2883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1946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1009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0072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29135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28197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27260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6323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5386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4449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351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257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163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070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19763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18826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17889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16952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1612801"/>
              <a:ext cx="305639" cy="305639"/>
            </a:xfrm>
            <a:custGeom>
              <a:avLst/>
              <a:pathLst>
                <a:path w="305639" h="305639">
                  <a:moveTo>
                    <a:pt x="296267" y="0"/>
                  </a:moveTo>
                  <a:lnTo>
                    <a:pt x="305639" y="0"/>
                  </a:lnTo>
                  <a:lnTo>
                    <a:pt x="0" y="305639"/>
                  </a:lnTo>
                  <a:lnTo>
                    <a:pt x="0" y="2962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05641" y="1612801"/>
              <a:ext cx="211923" cy="211923"/>
            </a:xfrm>
            <a:custGeom>
              <a:avLst/>
              <a:pathLst>
                <a:path w="211923" h="211923">
                  <a:moveTo>
                    <a:pt x="202551" y="0"/>
                  </a:moveTo>
                  <a:lnTo>
                    <a:pt x="211923" y="0"/>
                  </a:lnTo>
                  <a:lnTo>
                    <a:pt x="0" y="211923"/>
                  </a:lnTo>
                  <a:lnTo>
                    <a:pt x="0" y="2025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05641" y="1612801"/>
              <a:ext cx="118207" cy="118207"/>
            </a:xfrm>
            <a:custGeom>
              <a:avLst/>
              <a:pathLst>
                <a:path w="118207" h="118207">
                  <a:moveTo>
                    <a:pt x="108835" y="0"/>
                  </a:moveTo>
                  <a:lnTo>
                    <a:pt x="118207" y="0"/>
                  </a:lnTo>
                  <a:lnTo>
                    <a:pt x="0" y="118207"/>
                  </a:lnTo>
                  <a:lnTo>
                    <a:pt x="0" y="10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05641" y="1612801"/>
              <a:ext cx="24491" cy="24491"/>
            </a:xfrm>
            <a:custGeom>
              <a:avLst/>
              <a:pathLst>
                <a:path w="24491" h="24491">
                  <a:moveTo>
                    <a:pt x="15119" y="0"/>
                  </a:moveTo>
                  <a:lnTo>
                    <a:pt x="24491" y="0"/>
                  </a:lnTo>
                  <a:lnTo>
                    <a:pt x="0" y="24491"/>
                  </a:lnTo>
                  <a:lnTo>
                    <a:pt x="0" y="15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22070" y="3790057"/>
              <a:ext cx="32914" cy="32914"/>
            </a:xfrm>
            <a:custGeom>
              <a:avLst/>
              <a:pathLst>
                <a:path w="32914" h="32914">
                  <a:moveTo>
                    <a:pt x="32914" y="0"/>
                  </a:moveTo>
                  <a:lnTo>
                    <a:pt x="32914" y="9371"/>
                  </a:lnTo>
                  <a:lnTo>
                    <a:pt x="9371" y="32914"/>
                  </a:lnTo>
                  <a:lnTo>
                    <a:pt x="0" y="32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428354" y="3696341"/>
              <a:ext cx="126630" cy="126630"/>
            </a:xfrm>
            <a:custGeom>
              <a:avLst/>
              <a:pathLst>
                <a:path w="126630" h="126630">
                  <a:moveTo>
                    <a:pt x="126630" y="0"/>
                  </a:moveTo>
                  <a:lnTo>
                    <a:pt x="126630" y="9371"/>
                  </a:lnTo>
                  <a:lnTo>
                    <a:pt x="9371" y="126630"/>
                  </a:lnTo>
                  <a:lnTo>
                    <a:pt x="0" y="1266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34638" y="3602625"/>
              <a:ext cx="220346" cy="220346"/>
            </a:xfrm>
            <a:custGeom>
              <a:avLst/>
              <a:pathLst>
                <a:path w="220346" h="220346">
                  <a:moveTo>
                    <a:pt x="220346" y="0"/>
                  </a:moveTo>
                  <a:lnTo>
                    <a:pt x="220346" y="9371"/>
                  </a:lnTo>
                  <a:lnTo>
                    <a:pt x="9371" y="220346"/>
                  </a:lnTo>
                  <a:lnTo>
                    <a:pt x="0" y="2203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247401" y="3508909"/>
              <a:ext cx="307584" cy="314062"/>
            </a:xfrm>
            <a:custGeom>
              <a:avLst/>
              <a:pathLst>
                <a:path w="307584" h="314062">
                  <a:moveTo>
                    <a:pt x="307584" y="0"/>
                  </a:moveTo>
                  <a:lnTo>
                    <a:pt x="307584" y="9371"/>
                  </a:lnTo>
                  <a:lnTo>
                    <a:pt x="2892" y="314062"/>
                  </a:lnTo>
                  <a:lnTo>
                    <a:pt x="0" y="314062"/>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247401" y="34151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247401" y="33214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247401" y="32277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247401" y="31340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247401" y="30403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7401" y="2946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7401" y="2852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7401" y="2759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7401" y="2665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7401" y="25717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7401" y="24780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7401" y="23843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7401" y="22906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7401" y="21968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7401" y="21031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7401" y="20094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7401" y="19157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7401" y="18220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7401" y="17283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7401" y="16345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7401" y="15408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7401" y="1526690"/>
              <a:ext cx="237421" cy="237421"/>
            </a:xfrm>
            <a:custGeom>
              <a:avLst/>
              <a:pathLst>
                <a:path w="237421" h="237421">
                  <a:moveTo>
                    <a:pt x="228050" y="0"/>
                  </a:moveTo>
                  <a:lnTo>
                    <a:pt x="237421" y="0"/>
                  </a:lnTo>
                  <a:lnTo>
                    <a:pt x="0" y="237421"/>
                  </a:lnTo>
                  <a:lnTo>
                    <a:pt x="0" y="228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7401" y="1526690"/>
              <a:ext cx="143705" cy="143705"/>
            </a:xfrm>
            <a:custGeom>
              <a:avLst/>
              <a:pathLst>
                <a:path w="143705" h="143705">
                  <a:moveTo>
                    <a:pt x="134333" y="0"/>
                  </a:moveTo>
                  <a:lnTo>
                    <a:pt x="143705" y="0"/>
                  </a:lnTo>
                  <a:lnTo>
                    <a:pt x="0" y="143705"/>
                  </a:lnTo>
                  <a:lnTo>
                    <a:pt x="0" y="134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7401" y="1526690"/>
              <a:ext cx="49989" cy="49989"/>
            </a:xfrm>
            <a:custGeom>
              <a:avLst/>
              <a:pathLst>
                <a:path w="49989" h="49989">
                  <a:moveTo>
                    <a:pt x="40617" y="0"/>
                  </a:moveTo>
                  <a:lnTo>
                    <a:pt x="49989" y="0"/>
                  </a:lnTo>
                  <a:lnTo>
                    <a:pt x="0" y="49989"/>
                  </a:lnTo>
                  <a:lnTo>
                    <a:pt x="0" y="406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834095" y="3735041"/>
              <a:ext cx="87930" cy="87930"/>
            </a:xfrm>
            <a:custGeom>
              <a:avLst/>
              <a:pathLst>
                <a:path w="87930" h="87930">
                  <a:moveTo>
                    <a:pt x="87930" y="0"/>
                  </a:moveTo>
                  <a:lnTo>
                    <a:pt x="87930" y="9371"/>
                  </a:lnTo>
                  <a:lnTo>
                    <a:pt x="9371" y="87930"/>
                  </a:lnTo>
                  <a:lnTo>
                    <a:pt x="0" y="87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740378" y="3641325"/>
              <a:ext cx="181646" cy="181646"/>
            </a:xfrm>
            <a:custGeom>
              <a:avLst/>
              <a:pathLst>
                <a:path w="181646" h="181646">
                  <a:moveTo>
                    <a:pt x="181646" y="0"/>
                  </a:moveTo>
                  <a:lnTo>
                    <a:pt x="181646" y="9371"/>
                  </a:lnTo>
                  <a:lnTo>
                    <a:pt x="9371" y="181646"/>
                  </a:lnTo>
                  <a:lnTo>
                    <a:pt x="0" y="18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646662" y="3547609"/>
              <a:ext cx="275363" cy="275363"/>
            </a:xfrm>
            <a:custGeom>
              <a:avLst/>
              <a:pathLst>
                <a:path w="275363" h="275363">
                  <a:moveTo>
                    <a:pt x="275363" y="0"/>
                  </a:moveTo>
                  <a:lnTo>
                    <a:pt x="275363" y="9371"/>
                  </a:lnTo>
                  <a:lnTo>
                    <a:pt x="9371" y="275363"/>
                  </a:lnTo>
                  <a:lnTo>
                    <a:pt x="0" y="2753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614441" y="34538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614441" y="33601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614441" y="32664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614441" y="31727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614441" y="30790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614441" y="29853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614441" y="28915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614441" y="27978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614441" y="27041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614441" y="26104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614441" y="25167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614441" y="24230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614441" y="23293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614441" y="22355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614441" y="21418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614441" y="20481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614441" y="19544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614441" y="18607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614441" y="17670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614441" y="16732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14441" y="15795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14858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1469283"/>
              <a:ext cx="239812" cy="239812"/>
            </a:xfrm>
            <a:custGeom>
              <a:avLst/>
              <a:pathLst>
                <a:path w="239812" h="239812">
                  <a:moveTo>
                    <a:pt x="230440" y="0"/>
                  </a:moveTo>
                  <a:lnTo>
                    <a:pt x="239812" y="0"/>
                  </a:lnTo>
                  <a:lnTo>
                    <a:pt x="0" y="239812"/>
                  </a:lnTo>
                  <a:lnTo>
                    <a:pt x="0" y="230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1469283"/>
              <a:ext cx="146096" cy="146096"/>
            </a:xfrm>
            <a:custGeom>
              <a:avLst/>
              <a:pathLst>
                <a:path w="146096" h="146096">
                  <a:moveTo>
                    <a:pt x="136724" y="0"/>
                  </a:moveTo>
                  <a:lnTo>
                    <a:pt x="146096" y="0"/>
                  </a:lnTo>
                  <a:lnTo>
                    <a:pt x="0" y="146096"/>
                  </a:lnTo>
                  <a:lnTo>
                    <a:pt x="0" y="1367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1469283"/>
              <a:ext cx="52380" cy="52380"/>
            </a:xfrm>
            <a:custGeom>
              <a:avLst/>
              <a:pathLst>
                <a:path w="52380" h="52380">
                  <a:moveTo>
                    <a:pt x="43008" y="0"/>
                  </a:moveTo>
                  <a:lnTo>
                    <a:pt x="52380" y="0"/>
                  </a:lnTo>
                  <a:lnTo>
                    <a:pt x="0" y="52380"/>
                  </a:lnTo>
                  <a:lnTo>
                    <a:pt x="0" y="43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803218" y="3729445"/>
              <a:ext cx="93526" cy="93526"/>
            </a:xfrm>
            <a:custGeom>
              <a:avLst/>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709502" y="3635729"/>
              <a:ext cx="187242" cy="187242"/>
            </a:xfrm>
            <a:custGeom>
              <a:avLst/>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615786" y="3542013"/>
              <a:ext cx="280958" cy="280958"/>
            </a:xfrm>
            <a:custGeom>
              <a:avLst/>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89161" y="34482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89161" y="33545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89161" y="32608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9161" y="31671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9161" y="30734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9161" y="2979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9161" y="2886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9161" y="2792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9161" y="2698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9161" y="2604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9161" y="2511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9161" y="2417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9161" y="2323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9161" y="2229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9161" y="2136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9161" y="2042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9161" y="1948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9161" y="1855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9161" y="17614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9161" y="16676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9161" y="15739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9161" y="14802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89161" y="1469283"/>
              <a:ext cx="234216" cy="234216"/>
            </a:xfrm>
            <a:custGeom>
              <a:avLst/>
              <a:pathLst>
                <a:path w="234216" h="234216">
                  <a:moveTo>
                    <a:pt x="224844" y="0"/>
                  </a:moveTo>
                  <a:lnTo>
                    <a:pt x="234216" y="0"/>
                  </a:lnTo>
                  <a:lnTo>
                    <a:pt x="0" y="234216"/>
                  </a:lnTo>
                  <a:lnTo>
                    <a:pt x="0" y="2248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89161" y="1469283"/>
              <a:ext cx="140500" cy="140500"/>
            </a:xfrm>
            <a:custGeom>
              <a:avLst/>
              <a:pathLst>
                <a:path w="140500" h="140500">
                  <a:moveTo>
                    <a:pt x="131128" y="0"/>
                  </a:moveTo>
                  <a:lnTo>
                    <a:pt x="140500" y="0"/>
                  </a:lnTo>
                  <a:lnTo>
                    <a:pt x="0" y="140500"/>
                  </a:lnTo>
                  <a:lnTo>
                    <a:pt x="0" y="131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89161" y="1469283"/>
              <a:ext cx="46784" cy="46784"/>
            </a:xfrm>
            <a:custGeom>
              <a:avLst/>
              <a:pathLst>
                <a:path w="46784" h="46784">
                  <a:moveTo>
                    <a:pt x="37412" y="0"/>
                  </a:moveTo>
                  <a:lnTo>
                    <a:pt x="46784" y="0"/>
                  </a:lnTo>
                  <a:lnTo>
                    <a:pt x="0" y="46784"/>
                  </a:lnTo>
                  <a:lnTo>
                    <a:pt x="0" y="374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208959" y="3768145"/>
              <a:ext cx="54826" cy="54826"/>
            </a:xfrm>
            <a:custGeom>
              <a:avLst/>
              <a:pathLst>
                <a:path w="54826" h="54826">
                  <a:moveTo>
                    <a:pt x="54826" y="0"/>
                  </a:moveTo>
                  <a:lnTo>
                    <a:pt x="54826" y="9371"/>
                  </a:lnTo>
                  <a:lnTo>
                    <a:pt x="9371" y="54826"/>
                  </a:lnTo>
                  <a:lnTo>
                    <a:pt x="0" y="548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15243" y="3674429"/>
              <a:ext cx="148543" cy="148543"/>
            </a:xfrm>
            <a:custGeom>
              <a:avLst/>
              <a:pathLst>
                <a:path w="148543" h="148543">
                  <a:moveTo>
                    <a:pt x="148543" y="0"/>
                  </a:moveTo>
                  <a:lnTo>
                    <a:pt x="148543" y="9371"/>
                  </a:lnTo>
                  <a:lnTo>
                    <a:pt x="9371" y="148543"/>
                  </a:lnTo>
                  <a:lnTo>
                    <a:pt x="0" y="148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21527" y="3580713"/>
              <a:ext cx="242259" cy="242259"/>
            </a:xfrm>
            <a:custGeom>
              <a:avLst/>
              <a:pathLst>
                <a:path w="242259" h="242259">
                  <a:moveTo>
                    <a:pt x="242259" y="0"/>
                  </a:moveTo>
                  <a:lnTo>
                    <a:pt x="242259" y="9371"/>
                  </a:lnTo>
                  <a:lnTo>
                    <a:pt x="9371" y="242259"/>
                  </a:lnTo>
                  <a:lnTo>
                    <a:pt x="0" y="2422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34869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33932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32995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32058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31121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30184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9247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28309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27372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26435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25498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24561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23624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22686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21749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956201" y="20812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956201" y="19875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956201" y="18938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956201" y="18001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956201" y="1706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956201" y="1612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956201" y="15189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956201" y="14252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956201" y="1411876"/>
              <a:ext cx="236607" cy="236607"/>
            </a:xfrm>
            <a:custGeom>
              <a:avLst/>
              <a:pathLst>
                <a:path w="236607" h="236607">
                  <a:moveTo>
                    <a:pt x="227235" y="0"/>
                  </a:moveTo>
                  <a:lnTo>
                    <a:pt x="236607" y="0"/>
                  </a:lnTo>
                  <a:lnTo>
                    <a:pt x="0" y="236607"/>
                  </a:lnTo>
                  <a:lnTo>
                    <a:pt x="0" y="227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956201" y="1411876"/>
              <a:ext cx="142891" cy="142891"/>
            </a:xfrm>
            <a:custGeom>
              <a:avLst/>
              <a:pathLst>
                <a:path w="142891" h="142891">
                  <a:moveTo>
                    <a:pt x="133519" y="0"/>
                  </a:moveTo>
                  <a:lnTo>
                    <a:pt x="142891" y="0"/>
                  </a:lnTo>
                  <a:lnTo>
                    <a:pt x="0" y="142891"/>
                  </a:lnTo>
                  <a:lnTo>
                    <a:pt x="0" y="133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956201" y="1411876"/>
              <a:ext cx="49175" cy="49175"/>
            </a:xfrm>
            <a:custGeom>
              <a:avLst/>
              <a:pathLst>
                <a:path w="49175" h="49175">
                  <a:moveTo>
                    <a:pt x="39803" y="0"/>
                  </a:moveTo>
                  <a:lnTo>
                    <a:pt x="49175" y="0"/>
                  </a:lnTo>
                  <a:lnTo>
                    <a:pt x="0" y="49175"/>
                  </a:lnTo>
                  <a:lnTo>
                    <a:pt x="0" y="398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239835" y="3773740"/>
              <a:ext cx="49231" cy="49231"/>
            </a:xfrm>
            <a:custGeom>
              <a:avLst/>
              <a:pathLst>
                <a:path w="49231" h="49231">
                  <a:moveTo>
                    <a:pt x="49231" y="0"/>
                  </a:moveTo>
                  <a:lnTo>
                    <a:pt x="49231" y="9371"/>
                  </a:lnTo>
                  <a:lnTo>
                    <a:pt x="9371" y="49231"/>
                  </a:lnTo>
                  <a:lnTo>
                    <a:pt x="0" y="49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146119" y="3680024"/>
              <a:ext cx="142947" cy="142947"/>
            </a:xfrm>
            <a:custGeom>
              <a:avLst/>
              <a:pathLst>
                <a:path w="142947" h="142947">
                  <a:moveTo>
                    <a:pt x="142947" y="0"/>
                  </a:moveTo>
                  <a:lnTo>
                    <a:pt x="142947" y="9371"/>
                  </a:lnTo>
                  <a:lnTo>
                    <a:pt x="9371" y="142947"/>
                  </a:lnTo>
                  <a:lnTo>
                    <a:pt x="0" y="142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052403" y="3586308"/>
              <a:ext cx="236663" cy="236663"/>
            </a:xfrm>
            <a:custGeom>
              <a:avLst/>
              <a:pathLst>
                <a:path w="236663" h="236663">
                  <a:moveTo>
                    <a:pt x="236663" y="0"/>
                  </a:moveTo>
                  <a:lnTo>
                    <a:pt x="236663" y="9371"/>
                  </a:lnTo>
                  <a:lnTo>
                    <a:pt x="9371" y="236663"/>
                  </a:lnTo>
                  <a:lnTo>
                    <a:pt x="0" y="236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81482" y="34925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81482" y="33988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81482" y="33051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81482" y="32114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81482" y="31177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81482" y="30240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81482" y="29302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81482" y="28365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81482" y="27428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81482" y="26491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81482" y="25554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81482" y="24617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81482" y="23680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81482" y="2274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81482" y="2180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81482" y="2086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81482" y="1993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81482" y="1899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81482" y="1805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81482" y="1711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81482" y="1618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81482" y="1524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81482" y="1430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81482" y="1337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81482" y="12434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81482" y="1210952"/>
              <a:ext cx="255695" cy="255695"/>
            </a:xfrm>
            <a:custGeom>
              <a:avLst/>
              <a:pathLst>
                <a:path w="255695" h="255695">
                  <a:moveTo>
                    <a:pt x="246324" y="0"/>
                  </a:moveTo>
                  <a:lnTo>
                    <a:pt x="255695" y="0"/>
                  </a:lnTo>
                  <a:lnTo>
                    <a:pt x="0" y="255695"/>
                  </a:lnTo>
                  <a:lnTo>
                    <a:pt x="0" y="246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81482" y="1210952"/>
              <a:ext cx="161979" cy="161979"/>
            </a:xfrm>
            <a:custGeom>
              <a:avLst/>
              <a:pathLst>
                <a:path w="161979" h="161979">
                  <a:moveTo>
                    <a:pt x="152608" y="0"/>
                  </a:moveTo>
                  <a:lnTo>
                    <a:pt x="161979" y="0"/>
                  </a:lnTo>
                  <a:lnTo>
                    <a:pt x="0" y="161979"/>
                  </a:lnTo>
                  <a:lnTo>
                    <a:pt x="0" y="1526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81482" y="1210952"/>
              <a:ext cx="68263" cy="68263"/>
            </a:xfrm>
            <a:custGeom>
              <a:avLst/>
              <a:pathLst>
                <a:path w="68263" h="68263">
                  <a:moveTo>
                    <a:pt x="58892" y="0"/>
                  </a:moveTo>
                  <a:lnTo>
                    <a:pt x="68263" y="0"/>
                  </a:lnTo>
                  <a:lnTo>
                    <a:pt x="0" y="68263"/>
                  </a:lnTo>
                  <a:lnTo>
                    <a:pt x="0" y="58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926723" y="3751828"/>
              <a:ext cx="71143" cy="71143"/>
            </a:xfrm>
            <a:custGeom>
              <a:avLst/>
              <a:pathLst>
                <a:path w="71143" h="71143">
                  <a:moveTo>
                    <a:pt x="71143" y="0"/>
                  </a:moveTo>
                  <a:lnTo>
                    <a:pt x="71143" y="9371"/>
                  </a:lnTo>
                  <a:lnTo>
                    <a:pt x="9371" y="71143"/>
                  </a:lnTo>
                  <a:lnTo>
                    <a:pt x="0" y="711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33007" y="3658112"/>
              <a:ext cx="164859" cy="164859"/>
            </a:xfrm>
            <a:custGeom>
              <a:avLst/>
              <a:pathLst>
                <a:path w="164859" h="164859">
                  <a:moveTo>
                    <a:pt x="164859" y="0"/>
                  </a:moveTo>
                  <a:lnTo>
                    <a:pt x="164859" y="9371"/>
                  </a:lnTo>
                  <a:lnTo>
                    <a:pt x="9371" y="164859"/>
                  </a:lnTo>
                  <a:lnTo>
                    <a:pt x="0" y="1648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739291" y="3564396"/>
              <a:ext cx="258575" cy="258575"/>
            </a:xfrm>
            <a:custGeom>
              <a:avLst/>
              <a:pathLst>
                <a:path w="258575" h="258575">
                  <a:moveTo>
                    <a:pt x="258575" y="0"/>
                  </a:moveTo>
                  <a:lnTo>
                    <a:pt x="258575" y="9371"/>
                  </a:lnTo>
                  <a:lnTo>
                    <a:pt x="9371" y="258575"/>
                  </a:lnTo>
                  <a:lnTo>
                    <a:pt x="0" y="2585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690282" y="34706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690282" y="33769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690282" y="32832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690282" y="31895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690282" y="30958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690282" y="30021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690282" y="29083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690282" y="28146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690282" y="27209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690282" y="26272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690282" y="25335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690282" y="24398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90282" y="23460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690282" y="22523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690282" y="21586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690282" y="20649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690282" y="19712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690282" y="18775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690282" y="17837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690282" y="16900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690282" y="15963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690282" y="15026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690282" y="14089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690282" y="1315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690282" y="1221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690282" y="1127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690282" y="1096138"/>
              <a:ext cx="254881" cy="254881"/>
            </a:xfrm>
            <a:custGeom>
              <a:avLst/>
              <a:pathLst>
                <a:path w="254881" h="254881">
                  <a:moveTo>
                    <a:pt x="245510" y="0"/>
                  </a:moveTo>
                  <a:lnTo>
                    <a:pt x="254881" y="0"/>
                  </a:lnTo>
                  <a:lnTo>
                    <a:pt x="0" y="254881"/>
                  </a:lnTo>
                  <a:lnTo>
                    <a:pt x="0" y="245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690282" y="1096138"/>
              <a:ext cx="161165" cy="161165"/>
            </a:xfrm>
            <a:custGeom>
              <a:avLst/>
              <a:pathLst>
                <a:path w="161165" h="161165">
                  <a:moveTo>
                    <a:pt x="151794" y="0"/>
                  </a:moveTo>
                  <a:lnTo>
                    <a:pt x="161165" y="0"/>
                  </a:lnTo>
                  <a:lnTo>
                    <a:pt x="0" y="161165"/>
                  </a:lnTo>
                  <a:lnTo>
                    <a:pt x="0" y="1517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690282" y="1096138"/>
              <a:ext cx="67449" cy="67449"/>
            </a:xfrm>
            <a:custGeom>
              <a:avLst/>
              <a:pathLst>
                <a:path w="67449" h="67449">
                  <a:moveTo>
                    <a:pt x="58078" y="0"/>
                  </a:moveTo>
                  <a:lnTo>
                    <a:pt x="67449" y="0"/>
                  </a:lnTo>
                  <a:lnTo>
                    <a:pt x="0" y="67449"/>
                  </a:lnTo>
                  <a:lnTo>
                    <a:pt x="0" y="580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rc322"/>
            <p:cNvSpPr/>
            <p:nvPr/>
          </p:nvSpPr>
          <p:spPr>
            <a:xfrm>
              <a:off x="855081" y="2330389"/>
              <a:ext cx="307584" cy="1492582"/>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1538601" y="1785022"/>
              <a:ext cx="307584" cy="2037949"/>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2563881" y="1641504"/>
              <a:ext cx="307584" cy="2181467"/>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2905641" y="1612801"/>
              <a:ext cx="307584" cy="2210170"/>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3247401" y="1526690"/>
              <a:ext cx="307584" cy="2296281"/>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4614441" y="1469283"/>
              <a:ext cx="307584" cy="235368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589161" y="1469283"/>
              <a:ext cx="307584" cy="235368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4956201" y="1411876"/>
              <a:ext cx="307584" cy="2411095"/>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981482" y="1210952"/>
              <a:ext cx="307584" cy="2612019"/>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7690282" y="1096138"/>
              <a:ext cx="307584" cy="2726833"/>
            </a:xfrm>
            <a:prstGeom prst="rect">
              <a:avLst/>
            </a:prstGeom>
            <a:ln w="1355" cap="flat">
              <a:solidFill>
                <a:srgbClr val="000000">
                  <a:alpha val="100000"/>
                </a:srgbClr>
              </a:solidFill>
              <a:prstDash val="solid"/>
              <a:miter/>
            </a:ln>
          </p:spPr>
          <p:txBody>
            <a:bodyPr/>
            <a:lstStyle/>
            <a:p/>
          </p:txBody>
        </p:sp>
        <p:sp>
          <p:nvSpPr>
            <p:cNvPr id="332" name="tx332"/>
            <p:cNvSpPr/>
            <p:nvPr/>
          </p:nvSpPr>
          <p:spPr>
            <a:xfrm>
              <a:off x="928486" y="21869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33" name="tx333"/>
            <p:cNvSpPr/>
            <p:nvPr/>
          </p:nvSpPr>
          <p:spPr>
            <a:xfrm>
              <a:off x="1270246" y="18826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62</a:t>
              </a:r>
            </a:p>
          </p:txBody>
        </p:sp>
        <p:sp>
          <p:nvSpPr>
            <p:cNvPr id="334" name="tx334"/>
            <p:cNvSpPr/>
            <p:nvPr/>
          </p:nvSpPr>
          <p:spPr>
            <a:xfrm>
              <a:off x="1612006" y="161058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5" name="tx335"/>
            <p:cNvSpPr/>
            <p:nvPr/>
          </p:nvSpPr>
          <p:spPr>
            <a:xfrm>
              <a:off x="1953767" y="1519736"/>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36" name="tx336"/>
            <p:cNvSpPr/>
            <p:nvPr/>
          </p:nvSpPr>
          <p:spPr>
            <a:xfrm>
              <a:off x="2295527" y="148888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7" name="tx337"/>
            <p:cNvSpPr/>
            <p:nvPr/>
          </p:nvSpPr>
          <p:spPr>
            <a:xfrm>
              <a:off x="2637287" y="145669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8" name="tx338"/>
            <p:cNvSpPr/>
            <p:nvPr/>
          </p:nvSpPr>
          <p:spPr>
            <a:xfrm>
              <a:off x="2979047" y="1429799"/>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39" name="tx339"/>
            <p:cNvSpPr/>
            <p:nvPr/>
          </p:nvSpPr>
          <p:spPr>
            <a:xfrm>
              <a:off x="3320807" y="13349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40" name="tx340"/>
            <p:cNvSpPr/>
            <p:nvPr/>
          </p:nvSpPr>
          <p:spPr>
            <a:xfrm>
              <a:off x="468784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1" name="tx341"/>
            <p:cNvSpPr/>
            <p:nvPr/>
          </p:nvSpPr>
          <p:spPr>
            <a:xfrm>
              <a:off x="366256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2" name="tx342"/>
            <p:cNvSpPr/>
            <p:nvPr/>
          </p:nvSpPr>
          <p:spPr>
            <a:xfrm>
              <a:off x="400432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3" name="tx343"/>
            <p:cNvSpPr/>
            <p:nvPr/>
          </p:nvSpPr>
          <p:spPr>
            <a:xfrm>
              <a:off x="434608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4" name="tx344"/>
            <p:cNvSpPr/>
            <p:nvPr/>
          </p:nvSpPr>
          <p:spPr>
            <a:xfrm>
              <a:off x="5029607" y="12132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45" name="tx345"/>
            <p:cNvSpPr/>
            <p:nvPr/>
          </p:nvSpPr>
          <p:spPr>
            <a:xfrm>
              <a:off x="5371367" y="11220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6" name="tx346"/>
            <p:cNvSpPr/>
            <p:nvPr/>
          </p:nvSpPr>
          <p:spPr>
            <a:xfrm>
              <a:off x="6054888" y="10003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7" name="tx347"/>
            <p:cNvSpPr/>
            <p:nvPr/>
          </p:nvSpPr>
          <p:spPr>
            <a:xfrm>
              <a:off x="5713127" y="10003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6396648" y="96988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9" name="tx349"/>
            <p:cNvSpPr/>
            <p:nvPr/>
          </p:nvSpPr>
          <p:spPr>
            <a:xfrm>
              <a:off x="6738408" y="93938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0" name="tx350"/>
            <p:cNvSpPr/>
            <p:nvPr/>
          </p:nvSpPr>
          <p:spPr>
            <a:xfrm>
              <a:off x="776368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1" name="tx351"/>
            <p:cNvSpPr/>
            <p:nvPr/>
          </p:nvSpPr>
          <p:spPr>
            <a:xfrm>
              <a:off x="708016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2" name="tx352"/>
            <p:cNvSpPr/>
            <p:nvPr/>
          </p:nvSpPr>
          <p:spPr>
            <a:xfrm>
              <a:off x="810544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3" name="tx353"/>
            <p:cNvSpPr/>
            <p:nvPr/>
          </p:nvSpPr>
          <p:spPr>
            <a:xfrm>
              <a:off x="742192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4" name="tx354"/>
            <p:cNvSpPr/>
            <p:nvPr/>
          </p:nvSpPr>
          <p:spPr>
            <a:xfrm>
              <a:off x="8447208" y="8481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5" name="tx355"/>
            <p:cNvSpPr/>
            <p:nvPr/>
          </p:nvSpPr>
          <p:spPr>
            <a:xfrm>
              <a:off x="8788968" y="7569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6" name="pg356"/>
            <p:cNvSpPr/>
            <p:nvPr/>
          </p:nvSpPr>
          <p:spPr>
            <a:xfrm>
              <a:off x="946206" y="29766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978728" y="30075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8" name="pg358"/>
            <p:cNvSpPr/>
            <p:nvPr/>
          </p:nvSpPr>
          <p:spPr>
            <a:xfrm>
              <a:off x="1629726" y="27039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662248" y="273617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0" name="pg360"/>
            <p:cNvSpPr/>
            <p:nvPr/>
          </p:nvSpPr>
          <p:spPr>
            <a:xfrm>
              <a:off x="2655007" y="26322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2687528" y="266574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62" name="pg362"/>
            <p:cNvSpPr/>
            <p:nvPr/>
          </p:nvSpPr>
          <p:spPr>
            <a:xfrm>
              <a:off x="2996767" y="26178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3029288" y="26487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4" name="pg364"/>
            <p:cNvSpPr/>
            <p:nvPr/>
          </p:nvSpPr>
          <p:spPr>
            <a:xfrm>
              <a:off x="3338527" y="25748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3371048" y="260563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6" name="pg366"/>
            <p:cNvSpPr/>
            <p:nvPr/>
          </p:nvSpPr>
          <p:spPr>
            <a:xfrm>
              <a:off x="4705567" y="25461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4738089" y="25783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8" name="pg368"/>
            <p:cNvSpPr/>
            <p:nvPr/>
          </p:nvSpPr>
          <p:spPr>
            <a:xfrm>
              <a:off x="3680287" y="25461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12808" y="257862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0" name="pg370"/>
            <p:cNvSpPr/>
            <p:nvPr/>
          </p:nvSpPr>
          <p:spPr>
            <a:xfrm>
              <a:off x="5047327" y="2517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5079849" y="254965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2" name="pg372"/>
            <p:cNvSpPr/>
            <p:nvPr/>
          </p:nvSpPr>
          <p:spPr>
            <a:xfrm>
              <a:off x="6072607" y="24169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6105129" y="24478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4" name="pg374"/>
            <p:cNvSpPr/>
            <p:nvPr/>
          </p:nvSpPr>
          <p:spPr>
            <a:xfrm>
              <a:off x="7751263" y="235953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7783784" y="2390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6" name="tx376"/>
            <p:cNvSpPr/>
            <p:nvPr/>
          </p:nvSpPr>
          <p:spPr>
            <a:xfrm>
              <a:off x="663492" y="37708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7" name="tx377"/>
            <p:cNvSpPr/>
            <p:nvPr/>
          </p:nvSpPr>
          <p:spPr>
            <a:xfrm>
              <a:off x="585797" y="30532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8" name="tx378"/>
            <p:cNvSpPr/>
            <p:nvPr/>
          </p:nvSpPr>
          <p:spPr>
            <a:xfrm>
              <a:off x="585797" y="233568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9" name="tx379"/>
            <p:cNvSpPr/>
            <p:nvPr/>
          </p:nvSpPr>
          <p:spPr>
            <a:xfrm>
              <a:off x="585797" y="161979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0" name="tx380"/>
            <p:cNvSpPr/>
            <p:nvPr/>
          </p:nvSpPr>
          <p:spPr>
            <a:xfrm>
              <a:off x="508103" y="90050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1" name="tx381"/>
            <p:cNvSpPr/>
            <p:nvPr/>
          </p:nvSpPr>
          <p:spPr>
            <a:xfrm rot="-5400000">
              <a:off x="202016" y="4763597"/>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82" name="tx382"/>
            <p:cNvSpPr/>
            <p:nvPr/>
          </p:nvSpPr>
          <p:spPr>
            <a:xfrm rot="-5400000">
              <a:off x="1139207"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83" name="tx383"/>
            <p:cNvSpPr/>
            <p:nvPr/>
          </p:nvSpPr>
          <p:spPr>
            <a:xfrm rot="-5400000">
              <a:off x="1456137" y="4192519"/>
              <a:ext cx="442565"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Nigéria</a:t>
              </a:r>
            </a:p>
          </p:txBody>
        </p:sp>
        <p:sp>
          <p:nvSpPr>
            <p:cNvPr id="384" name="tx384"/>
            <p:cNvSpPr/>
            <p:nvPr/>
          </p:nvSpPr>
          <p:spPr>
            <a:xfrm rot="-5400000">
              <a:off x="1574296" y="4442656"/>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Guinée-Bissau</a:t>
              </a:r>
            </a:p>
          </p:txBody>
        </p:sp>
        <p:sp>
          <p:nvSpPr>
            <p:cNvPr id="385" name="tx385"/>
            <p:cNvSpPr/>
            <p:nvPr/>
          </p:nvSpPr>
          <p:spPr>
            <a:xfrm rot="-5400000">
              <a:off x="1770899" y="4561755"/>
              <a:ext cx="118056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86" name="tx386"/>
            <p:cNvSpPr/>
            <p:nvPr/>
          </p:nvSpPr>
          <p:spPr>
            <a:xfrm rot="-5400000">
              <a:off x="2537932" y="4163767"/>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Bénin</a:t>
              </a:r>
            </a:p>
          </p:txBody>
        </p:sp>
        <p:sp>
          <p:nvSpPr>
            <p:cNvPr id="387" name="tx387"/>
            <p:cNvSpPr/>
            <p:nvPr/>
          </p:nvSpPr>
          <p:spPr>
            <a:xfrm rot="-5400000">
              <a:off x="2832489" y="420974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a:t>
              </a:r>
            </a:p>
          </p:txBody>
        </p:sp>
        <p:sp>
          <p:nvSpPr>
            <p:cNvPr id="388" name="tx388"/>
            <p:cNvSpPr/>
            <p:nvPr/>
          </p:nvSpPr>
          <p:spPr>
            <a:xfrm rot="-5400000">
              <a:off x="3009549" y="4374443"/>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89" name="tx389"/>
            <p:cNvSpPr/>
            <p:nvPr/>
          </p:nvSpPr>
          <p:spPr>
            <a:xfrm rot="-5400000">
              <a:off x="3415122" y="4310629"/>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Cameroun</a:t>
              </a:r>
            </a:p>
          </p:txBody>
        </p:sp>
        <p:sp>
          <p:nvSpPr>
            <p:cNvPr id="390" name="tx390"/>
            <p:cNvSpPr/>
            <p:nvPr/>
          </p:nvSpPr>
          <p:spPr>
            <a:xfrm rot="-5400000">
              <a:off x="3863328" y="417648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91" name="tx391"/>
            <p:cNvSpPr/>
            <p:nvPr/>
          </p:nvSpPr>
          <p:spPr>
            <a:xfrm rot="-5400000">
              <a:off x="4180191" y="4229081"/>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Gambie</a:t>
              </a:r>
            </a:p>
          </p:txBody>
        </p:sp>
        <p:sp>
          <p:nvSpPr>
            <p:cNvPr id="392" name="tx392"/>
            <p:cNvSpPr/>
            <p:nvPr/>
          </p:nvSpPr>
          <p:spPr>
            <a:xfrm rot="-5400000">
              <a:off x="4615198" y="4135834"/>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RDC</a:t>
              </a:r>
            </a:p>
          </p:txBody>
        </p:sp>
        <p:sp>
          <p:nvSpPr>
            <p:cNvPr id="393" name="tx393"/>
            <p:cNvSpPr/>
            <p:nvPr/>
          </p:nvSpPr>
          <p:spPr>
            <a:xfrm rot="-5400000">
              <a:off x="4915041" y="4179524"/>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Tchad</a:t>
              </a:r>
            </a:p>
          </p:txBody>
        </p:sp>
        <p:sp>
          <p:nvSpPr>
            <p:cNvPr id="394" name="tx394"/>
            <p:cNvSpPr/>
            <p:nvPr/>
          </p:nvSpPr>
          <p:spPr>
            <a:xfrm rot="-5400000">
              <a:off x="4757653" y="4650841"/>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95" name="tx395"/>
            <p:cNvSpPr/>
            <p:nvPr/>
          </p:nvSpPr>
          <p:spPr>
            <a:xfrm rot="-5400000">
              <a:off x="5582736" y="4194804"/>
              <a:ext cx="41937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Libéria</a:t>
              </a:r>
            </a:p>
          </p:txBody>
        </p:sp>
        <p:sp>
          <p:nvSpPr>
            <p:cNvPr id="396" name="tx396"/>
            <p:cNvSpPr/>
            <p:nvPr/>
          </p:nvSpPr>
          <p:spPr>
            <a:xfrm rot="-5400000">
              <a:off x="6006386" y="4113460"/>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97" name="tx397"/>
            <p:cNvSpPr/>
            <p:nvPr/>
          </p:nvSpPr>
          <p:spPr>
            <a:xfrm rot="-5400000">
              <a:off x="6075362" y="43844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98" name="tx398"/>
            <p:cNvSpPr/>
            <p:nvPr/>
          </p:nvSpPr>
          <p:spPr>
            <a:xfrm rot="-5400000">
              <a:off x="6444305" y="4357287"/>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99" name="tx399"/>
            <p:cNvSpPr/>
            <p:nvPr/>
          </p:nvSpPr>
          <p:spPr>
            <a:xfrm rot="-5400000">
              <a:off x="6748207" y="4396919"/>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400" name="tx400"/>
            <p:cNvSpPr/>
            <p:nvPr/>
          </p:nvSpPr>
          <p:spPr>
            <a:xfrm rot="-5400000">
              <a:off x="7175370" y="4311516"/>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Mauritanie</a:t>
              </a:r>
            </a:p>
          </p:txBody>
        </p:sp>
        <p:sp>
          <p:nvSpPr>
            <p:cNvPr id="401" name="tx401"/>
            <p:cNvSpPr/>
            <p:nvPr/>
          </p:nvSpPr>
          <p:spPr>
            <a:xfrm rot="-5400000">
              <a:off x="7662457" y="4138426"/>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402" name="tx402"/>
            <p:cNvSpPr/>
            <p:nvPr/>
          </p:nvSpPr>
          <p:spPr>
            <a:xfrm rot="-5400000">
              <a:off x="8011925" y="4130718"/>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403" name="tx403"/>
            <p:cNvSpPr/>
            <p:nvPr/>
          </p:nvSpPr>
          <p:spPr>
            <a:xfrm rot="-5400000">
              <a:off x="8255698" y="422700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Sénégal</a:t>
              </a:r>
            </a:p>
          </p:txBody>
        </p:sp>
        <p:sp>
          <p:nvSpPr>
            <p:cNvPr id="404" name="tx404"/>
            <p:cNvSpPr/>
            <p:nvPr/>
          </p:nvSpPr>
          <p:spPr>
            <a:xfrm rot="-5400000">
              <a:off x="8657929"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405" name="tx405"/>
            <p:cNvSpPr/>
            <p:nvPr/>
          </p:nvSpPr>
          <p:spPr>
            <a:xfrm rot="-5400000">
              <a:off x="-95211" y="2251346"/>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406" name="rc406"/>
            <p:cNvSpPr/>
            <p:nvPr/>
          </p:nvSpPr>
          <p:spPr>
            <a:xfrm>
              <a:off x="4250968" y="5993415"/>
              <a:ext cx="219455" cy="219455"/>
            </a:xfrm>
            <a:prstGeom prst="rect">
              <a:avLst/>
            </a:prstGeom>
            <a:solidFill>
              <a:srgbClr val="FFFFFF">
                <a:alpha val="100000"/>
              </a:srgbClr>
            </a:solidFill>
          </p:spPr>
          <p:txBody>
            <a:bodyPr/>
            <a:lstStyle/>
            <a:p/>
          </p:txBody>
        </p:sp>
        <p:sp>
          <p:nvSpPr>
            <p:cNvPr id="407" name="pg407"/>
            <p:cNvSpPr/>
            <p:nvPr/>
          </p:nvSpPr>
          <p:spPr>
            <a:xfrm>
              <a:off x="4435519"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4340909"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pg409"/>
            <p:cNvSpPr/>
            <p:nvPr/>
          </p:nvSpPr>
          <p:spPr>
            <a:xfrm>
              <a:off x="425103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425103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425103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rc412"/>
            <p:cNvSpPr/>
            <p:nvPr/>
          </p:nvSpPr>
          <p:spPr>
            <a:xfrm>
              <a:off x="4250968" y="5993415"/>
              <a:ext cx="219455" cy="219455"/>
            </a:xfrm>
            <a:prstGeom prst="rect">
              <a:avLst/>
            </a:prstGeom>
            <a:ln w="476" cap="sq">
              <a:solidFill>
                <a:srgbClr val="000000">
                  <a:alpha val="100000"/>
                </a:srgbClr>
              </a:solidFill>
              <a:prstDash val="solid"/>
              <a:miter/>
            </a:ln>
          </p:spPr>
          <p:txBody>
            <a:bodyPr/>
            <a:lstStyle/>
            <a:p/>
          </p:txBody>
        </p:sp>
        <p:sp>
          <p:nvSpPr>
            <p:cNvPr id="413" name="tx413"/>
            <p:cNvSpPr/>
            <p:nvPr/>
          </p:nvSpPr>
          <p:spPr>
            <a:xfrm>
              <a:off x="4540013" y="6024834"/>
              <a:ext cx="1087245"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zéro dose</a:t>
              </a:r>
            </a:p>
          </p:txBody>
        </p:sp>
        <p:sp>
          <p:nvSpPr>
            <p:cNvPr id="414" name="tx414"/>
            <p:cNvSpPr/>
            <p:nvPr/>
          </p:nvSpPr>
          <p:spPr>
            <a:xfrm>
              <a:off x="803816" y="398022"/>
              <a:ext cx="57862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couverture et classement du nombre zéro dose, par pays, WCAR, 2024</a:t>
              </a:r>
            </a:p>
          </p:txBody>
        </p:sp>
        <p:sp>
          <p:nvSpPr>
            <p:cNvPr id="415" name="tx415"/>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416" name="tx416"/>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417" name="tx417"/>
            <p:cNvSpPr/>
            <p:nvPr/>
          </p:nvSpPr>
          <p:spPr>
            <a:xfrm>
              <a:off x="7301039" y="6590777"/>
              <a:ext cx="1773371"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zéro dose.</a:t>
              </a:r>
            </a:p>
          </p:txBody>
        </p:sp>
      </p:grpSp>
      <p:sp>
        <p:nvSpPr>
          <p:cNvPr id="4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diphtérie, le tétanos et le polio (DTC1) dans les pays de la région WCAR, classés du plus faible au plus élevé, ainsi que le classement des 10 pays comptant le plus grand nombre d'enfants n'ayant reçu aucune dose, sur la base des chiffres absolus.
En 2024, le Gabon se classera au deuxième rang sur 24 pays pour la plus faible couverture en DTC1 (sur la base d'un classement ex æquo).
Le Gabon n'était pas dans le top 10 des pays ayant le plus grand nombre d'enfants n'ayant reçu aucune dose.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0772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158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24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321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40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484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56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564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7728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9810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1891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3972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05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135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217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229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4380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646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8542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062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2705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4787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737948" y="2148580"/>
              <a:ext cx="4155057" cy="416146"/>
            </a:xfrm>
            <a:custGeom>
              <a:avLst/>
              <a:pathLst>
                <a:path w="4155057" h="416146">
                  <a:moveTo>
                    <a:pt x="0" y="416146"/>
                  </a:moveTo>
                  <a:lnTo>
                    <a:pt x="13990" y="416146"/>
                  </a:lnTo>
                  <a:lnTo>
                    <a:pt x="27980" y="416146"/>
                  </a:lnTo>
                  <a:lnTo>
                    <a:pt x="41970" y="416146"/>
                  </a:lnTo>
                  <a:lnTo>
                    <a:pt x="55960" y="416146"/>
                  </a:lnTo>
                  <a:lnTo>
                    <a:pt x="69950" y="416146"/>
                  </a:lnTo>
                  <a:lnTo>
                    <a:pt x="83940" y="416146"/>
                  </a:lnTo>
                  <a:lnTo>
                    <a:pt x="97930" y="416146"/>
                  </a:lnTo>
                  <a:lnTo>
                    <a:pt x="111920" y="416146"/>
                  </a:lnTo>
                  <a:lnTo>
                    <a:pt x="125910" y="416146"/>
                  </a:lnTo>
                  <a:lnTo>
                    <a:pt x="139900" y="416146"/>
                  </a:lnTo>
                  <a:lnTo>
                    <a:pt x="153891" y="416146"/>
                  </a:lnTo>
                  <a:lnTo>
                    <a:pt x="167881" y="416146"/>
                  </a:lnTo>
                  <a:lnTo>
                    <a:pt x="181871" y="416146"/>
                  </a:lnTo>
                  <a:lnTo>
                    <a:pt x="195861" y="416146"/>
                  </a:lnTo>
                  <a:lnTo>
                    <a:pt x="209851" y="416146"/>
                  </a:lnTo>
                  <a:lnTo>
                    <a:pt x="223841" y="416146"/>
                  </a:lnTo>
                  <a:lnTo>
                    <a:pt x="237831" y="416146"/>
                  </a:lnTo>
                  <a:lnTo>
                    <a:pt x="251821" y="416146"/>
                  </a:lnTo>
                  <a:lnTo>
                    <a:pt x="265811" y="416146"/>
                  </a:lnTo>
                  <a:lnTo>
                    <a:pt x="279801" y="416146"/>
                  </a:lnTo>
                  <a:lnTo>
                    <a:pt x="293791" y="416146"/>
                  </a:lnTo>
                  <a:lnTo>
                    <a:pt x="307782" y="416146"/>
                  </a:lnTo>
                  <a:lnTo>
                    <a:pt x="321772" y="416146"/>
                  </a:lnTo>
                  <a:lnTo>
                    <a:pt x="335762" y="416146"/>
                  </a:lnTo>
                  <a:lnTo>
                    <a:pt x="349752" y="416146"/>
                  </a:lnTo>
                  <a:lnTo>
                    <a:pt x="363742" y="416146"/>
                  </a:lnTo>
                  <a:lnTo>
                    <a:pt x="377732" y="416146"/>
                  </a:lnTo>
                  <a:lnTo>
                    <a:pt x="391722" y="416146"/>
                  </a:lnTo>
                  <a:lnTo>
                    <a:pt x="405712" y="416146"/>
                  </a:lnTo>
                  <a:lnTo>
                    <a:pt x="419702" y="416146"/>
                  </a:lnTo>
                  <a:lnTo>
                    <a:pt x="433692" y="416146"/>
                  </a:lnTo>
                  <a:lnTo>
                    <a:pt x="447682" y="416146"/>
                  </a:lnTo>
                  <a:lnTo>
                    <a:pt x="461673" y="416146"/>
                  </a:lnTo>
                  <a:lnTo>
                    <a:pt x="475663" y="416146"/>
                  </a:lnTo>
                  <a:lnTo>
                    <a:pt x="489653" y="416146"/>
                  </a:lnTo>
                  <a:lnTo>
                    <a:pt x="503643" y="416146"/>
                  </a:lnTo>
                  <a:lnTo>
                    <a:pt x="517633" y="416146"/>
                  </a:lnTo>
                  <a:lnTo>
                    <a:pt x="531623" y="416146"/>
                  </a:lnTo>
                  <a:lnTo>
                    <a:pt x="545613" y="416146"/>
                  </a:lnTo>
                  <a:lnTo>
                    <a:pt x="559603" y="416146"/>
                  </a:lnTo>
                  <a:lnTo>
                    <a:pt x="573593" y="416146"/>
                  </a:lnTo>
                  <a:lnTo>
                    <a:pt x="587583" y="416146"/>
                  </a:lnTo>
                  <a:lnTo>
                    <a:pt x="601574" y="416146"/>
                  </a:lnTo>
                  <a:lnTo>
                    <a:pt x="615564" y="416146"/>
                  </a:lnTo>
                  <a:lnTo>
                    <a:pt x="629554" y="416146"/>
                  </a:lnTo>
                  <a:lnTo>
                    <a:pt x="643544" y="416146"/>
                  </a:lnTo>
                  <a:lnTo>
                    <a:pt x="657534" y="416146"/>
                  </a:lnTo>
                  <a:lnTo>
                    <a:pt x="671524" y="416146"/>
                  </a:lnTo>
                  <a:lnTo>
                    <a:pt x="685514" y="416146"/>
                  </a:lnTo>
                  <a:lnTo>
                    <a:pt x="699504" y="416146"/>
                  </a:lnTo>
                  <a:lnTo>
                    <a:pt x="713494" y="416146"/>
                  </a:lnTo>
                  <a:lnTo>
                    <a:pt x="727484" y="416146"/>
                  </a:lnTo>
                  <a:lnTo>
                    <a:pt x="741474" y="416146"/>
                  </a:lnTo>
                  <a:lnTo>
                    <a:pt x="755465" y="416146"/>
                  </a:lnTo>
                  <a:lnTo>
                    <a:pt x="769455" y="416146"/>
                  </a:lnTo>
                  <a:lnTo>
                    <a:pt x="783445" y="416146"/>
                  </a:lnTo>
                  <a:lnTo>
                    <a:pt x="797435" y="416146"/>
                  </a:lnTo>
                  <a:lnTo>
                    <a:pt x="811425" y="416146"/>
                  </a:lnTo>
                  <a:lnTo>
                    <a:pt x="825415" y="416146"/>
                  </a:lnTo>
                  <a:lnTo>
                    <a:pt x="839405" y="416146"/>
                  </a:lnTo>
                  <a:lnTo>
                    <a:pt x="853395" y="416146"/>
                  </a:lnTo>
                  <a:lnTo>
                    <a:pt x="867385" y="416146"/>
                  </a:lnTo>
                  <a:lnTo>
                    <a:pt x="881375" y="416146"/>
                  </a:lnTo>
                  <a:lnTo>
                    <a:pt x="895365" y="416146"/>
                  </a:lnTo>
                  <a:lnTo>
                    <a:pt x="909356" y="416146"/>
                  </a:lnTo>
                  <a:lnTo>
                    <a:pt x="923346" y="416146"/>
                  </a:lnTo>
                  <a:lnTo>
                    <a:pt x="937336" y="416146"/>
                  </a:lnTo>
                  <a:lnTo>
                    <a:pt x="951326" y="416146"/>
                  </a:lnTo>
                  <a:lnTo>
                    <a:pt x="965316" y="416146"/>
                  </a:lnTo>
                  <a:lnTo>
                    <a:pt x="979306" y="416146"/>
                  </a:lnTo>
                  <a:lnTo>
                    <a:pt x="993296" y="416146"/>
                  </a:lnTo>
                  <a:lnTo>
                    <a:pt x="1007286" y="416146"/>
                  </a:lnTo>
                  <a:lnTo>
                    <a:pt x="1021276" y="416146"/>
                  </a:lnTo>
                  <a:lnTo>
                    <a:pt x="1035266" y="416146"/>
                  </a:lnTo>
                  <a:lnTo>
                    <a:pt x="1049256" y="416146"/>
                  </a:lnTo>
                  <a:lnTo>
                    <a:pt x="1063247" y="416146"/>
                  </a:lnTo>
                  <a:lnTo>
                    <a:pt x="1077237" y="416146"/>
                  </a:lnTo>
                  <a:lnTo>
                    <a:pt x="1091227" y="416146"/>
                  </a:lnTo>
                  <a:lnTo>
                    <a:pt x="1105217" y="416146"/>
                  </a:lnTo>
                  <a:lnTo>
                    <a:pt x="1119207" y="416146"/>
                  </a:lnTo>
                  <a:lnTo>
                    <a:pt x="1133197" y="416146"/>
                  </a:lnTo>
                  <a:lnTo>
                    <a:pt x="1147187" y="416146"/>
                  </a:lnTo>
                  <a:lnTo>
                    <a:pt x="1161177" y="416146"/>
                  </a:lnTo>
                  <a:lnTo>
                    <a:pt x="1175167" y="416146"/>
                  </a:lnTo>
                  <a:lnTo>
                    <a:pt x="1189157" y="416146"/>
                  </a:lnTo>
                  <a:lnTo>
                    <a:pt x="1203148" y="416146"/>
                  </a:lnTo>
                  <a:lnTo>
                    <a:pt x="1217138" y="416146"/>
                  </a:lnTo>
                  <a:lnTo>
                    <a:pt x="1231128" y="416146"/>
                  </a:lnTo>
                  <a:lnTo>
                    <a:pt x="1245118" y="416146"/>
                  </a:lnTo>
                  <a:lnTo>
                    <a:pt x="1259108" y="416146"/>
                  </a:lnTo>
                  <a:lnTo>
                    <a:pt x="1273098" y="416146"/>
                  </a:lnTo>
                  <a:lnTo>
                    <a:pt x="1287088" y="416146"/>
                  </a:lnTo>
                  <a:lnTo>
                    <a:pt x="1301078" y="416146"/>
                  </a:lnTo>
                  <a:lnTo>
                    <a:pt x="1315068" y="416146"/>
                  </a:lnTo>
                  <a:lnTo>
                    <a:pt x="1329058" y="416146"/>
                  </a:lnTo>
                  <a:lnTo>
                    <a:pt x="1343048" y="416146"/>
                  </a:lnTo>
                  <a:lnTo>
                    <a:pt x="1357039" y="416146"/>
                  </a:lnTo>
                  <a:lnTo>
                    <a:pt x="1371029" y="416146"/>
                  </a:lnTo>
                  <a:lnTo>
                    <a:pt x="1385019" y="41614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2981082"/>
              <a:ext cx="4155057" cy="416146"/>
            </a:xfrm>
            <a:custGeom>
              <a:avLst/>
              <a:pathLst>
                <a:path w="4155057" h="416146">
                  <a:moveTo>
                    <a:pt x="0" y="416146"/>
                  </a:moveTo>
                  <a:lnTo>
                    <a:pt x="13990" y="416134"/>
                  </a:lnTo>
                  <a:lnTo>
                    <a:pt x="27980" y="416119"/>
                  </a:lnTo>
                  <a:lnTo>
                    <a:pt x="41970" y="416102"/>
                  </a:lnTo>
                  <a:lnTo>
                    <a:pt x="55960" y="416083"/>
                  </a:lnTo>
                  <a:lnTo>
                    <a:pt x="69950" y="416059"/>
                  </a:lnTo>
                  <a:lnTo>
                    <a:pt x="83940" y="416032"/>
                  </a:lnTo>
                  <a:lnTo>
                    <a:pt x="97930" y="416000"/>
                  </a:lnTo>
                  <a:lnTo>
                    <a:pt x="111920" y="415962"/>
                  </a:lnTo>
                  <a:lnTo>
                    <a:pt x="125910" y="415917"/>
                  </a:lnTo>
                  <a:lnTo>
                    <a:pt x="139900" y="415865"/>
                  </a:lnTo>
                  <a:lnTo>
                    <a:pt x="153891" y="415803"/>
                  </a:lnTo>
                  <a:lnTo>
                    <a:pt x="167881" y="415731"/>
                  </a:lnTo>
                  <a:lnTo>
                    <a:pt x="181871" y="415647"/>
                  </a:lnTo>
                  <a:lnTo>
                    <a:pt x="195861" y="415547"/>
                  </a:lnTo>
                  <a:lnTo>
                    <a:pt x="209851" y="415430"/>
                  </a:lnTo>
                  <a:lnTo>
                    <a:pt x="223841" y="415293"/>
                  </a:lnTo>
                  <a:lnTo>
                    <a:pt x="237831" y="415132"/>
                  </a:lnTo>
                  <a:lnTo>
                    <a:pt x="251821" y="414943"/>
                  </a:lnTo>
                  <a:lnTo>
                    <a:pt x="265811" y="414721"/>
                  </a:lnTo>
                  <a:lnTo>
                    <a:pt x="279801" y="414461"/>
                  </a:lnTo>
                  <a:lnTo>
                    <a:pt x="293791" y="414157"/>
                  </a:lnTo>
                  <a:lnTo>
                    <a:pt x="307782" y="413800"/>
                  </a:lnTo>
                  <a:lnTo>
                    <a:pt x="321772" y="413382"/>
                  </a:lnTo>
                  <a:lnTo>
                    <a:pt x="335762" y="412893"/>
                  </a:lnTo>
                  <a:lnTo>
                    <a:pt x="349752" y="412321"/>
                  </a:lnTo>
                  <a:lnTo>
                    <a:pt x="363742" y="411652"/>
                  </a:lnTo>
                  <a:lnTo>
                    <a:pt x="377732" y="410872"/>
                  </a:lnTo>
                  <a:lnTo>
                    <a:pt x="391722" y="409963"/>
                  </a:lnTo>
                  <a:lnTo>
                    <a:pt x="405712" y="408905"/>
                  </a:lnTo>
                  <a:lnTo>
                    <a:pt x="419702" y="407675"/>
                  </a:lnTo>
                  <a:lnTo>
                    <a:pt x="433692" y="406249"/>
                  </a:lnTo>
                  <a:lnTo>
                    <a:pt x="447682" y="404598"/>
                  </a:lnTo>
                  <a:lnTo>
                    <a:pt x="461673" y="402693"/>
                  </a:lnTo>
                  <a:lnTo>
                    <a:pt x="475663" y="400500"/>
                  </a:lnTo>
                  <a:lnTo>
                    <a:pt x="489653" y="397985"/>
                  </a:lnTo>
                  <a:lnTo>
                    <a:pt x="503643" y="395111"/>
                  </a:lnTo>
                  <a:lnTo>
                    <a:pt x="517633" y="391843"/>
                  </a:lnTo>
                  <a:lnTo>
                    <a:pt x="531623" y="388144"/>
                  </a:lnTo>
                  <a:lnTo>
                    <a:pt x="545613" y="383982"/>
                  </a:lnTo>
                  <a:lnTo>
                    <a:pt x="559603" y="379330"/>
                  </a:lnTo>
                  <a:lnTo>
                    <a:pt x="573593" y="374167"/>
                  </a:lnTo>
                  <a:lnTo>
                    <a:pt x="587583" y="368483"/>
                  </a:lnTo>
                  <a:lnTo>
                    <a:pt x="601574" y="362280"/>
                  </a:lnTo>
                  <a:lnTo>
                    <a:pt x="615564" y="355576"/>
                  </a:lnTo>
                  <a:lnTo>
                    <a:pt x="629554" y="348404"/>
                  </a:lnTo>
                  <a:lnTo>
                    <a:pt x="643544" y="340818"/>
                  </a:lnTo>
                  <a:lnTo>
                    <a:pt x="657534" y="332887"/>
                  </a:lnTo>
                  <a:lnTo>
                    <a:pt x="671524" y="324698"/>
                  </a:lnTo>
                  <a:lnTo>
                    <a:pt x="685514" y="316347"/>
                  </a:lnTo>
                  <a:lnTo>
                    <a:pt x="699504" y="307942"/>
                  </a:lnTo>
                  <a:lnTo>
                    <a:pt x="713494" y="299591"/>
                  </a:lnTo>
                  <a:lnTo>
                    <a:pt x="727484" y="291401"/>
                  </a:lnTo>
                  <a:lnTo>
                    <a:pt x="741474" y="283470"/>
                  </a:lnTo>
                  <a:lnTo>
                    <a:pt x="755465" y="275884"/>
                  </a:lnTo>
                  <a:lnTo>
                    <a:pt x="769455" y="268713"/>
                  </a:lnTo>
                  <a:lnTo>
                    <a:pt x="783445" y="262008"/>
                  </a:lnTo>
                  <a:lnTo>
                    <a:pt x="797435" y="255805"/>
                  </a:lnTo>
                  <a:lnTo>
                    <a:pt x="811425" y="250121"/>
                  </a:lnTo>
                  <a:lnTo>
                    <a:pt x="825415" y="244958"/>
                  </a:lnTo>
                  <a:lnTo>
                    <a:pt x="839405" y="240306"/>
                  </a:lnTo>
                  <a:lnTo>
                    <a:pt x="853395" y="236145"/>
                  </a:lnTo>
                  <a:lnTo>
                    <a:pt x="867385" y="232446"/>
                  </a:lnTo>
                  <a:lnTo>
                    <a:pt x="881375" y="229177"/>
                  </a:lnTo>
                  <a:lnTo>
                    <a:pt x="895365" y="226304"/>
                  </a:lnTo>
                  <a:lnTo>
                    <a:pt x="909356" y="223789"/>
                  </a:lnTo>
                  <a:lnTo>
                    <a:pt x="923346" y="221596"/>
                  </a:lnTo>
                  <a:lnTo>
                    <a:pt x="937336" y="219690"/>
                  </a:lnTo>
                  <a:lnTo>
                    <a:pt x="951326" y="218039"/>
                  </a:lnTo>
                  <a:lnTo>
                    <a:pt x="965316" y="216613"/>
                  </a:lnTo>
                  <a:lnTo>
                    <a:pt x="979306" y="215383"/>
                  </a:lnTo>
                  <a:lnTo>
                    <a:pt x="993296" y="214325"/>
                  </a:lnTo>
                  <a:lnTo>
                    <a:pt x="1007286" y="213416"/>
                  </a:lnTo>
                  <a:lnTo>
                    <a:pt x="1021276" y="212636"/>
                  </a:lnTo>
                  <a:lnTo>
                    <a:pt x="1035266" y="211968"/>
                  </a:lnTo>
                  <a:lnTo>
                    <a:pt x="1049256" y="211396"/>
                  </a:lnTo>
                  <a:lnTo>
                    <a:pt x="1063247" y="210907"/>
                  </a:lnTo>
                  <a:lnTo>
                    <a:pt x="1077237" y="210489"/>
                  </a:lnTo>
                  <a:lnTo>
                    <a:pt x="1091227" y="210132"/>
                  </a:lnTo>
                  <a:lnTo>
                    <a:pt x="1105217" y="209827"/>
                  </a:lnTo>
                  <a:lnTo>
                    <a:pt x="1119207" y="209567"/>
                  </a:lnTo>
                  <a:lnTo>
                    <a:pt x="1133197" y="209345"/>
                  </a:lnTo>
                  <a:lnTo>
                    <a:pt x="1147187" y="209157"/>
                  </a:lnTo>
                  <a:lnTo>
                    <a:pt x="1161177" y="208995"/>
                  </a:lnTo>
                  <a:lnTo>
                    <a:pt x="1175167" y="208858"/>
                  </a:lnTo>
                  <a:lnTo>
                    <a:pt x="1189157" y="208741"/>
                  </a:lnTo>
                  <a:lnTo>
                    <a:pt x="1203148" y="208642"/>
                  </a:lnTo>
                  <a:lnTo>
                    <a:pt x="1217138" y="208557"/>
                  </a:lnTo>
                  <a:lnTo>
                    <a:pt x="1231128" y="208485"/>
                  </a:lnTo>
                  <a:lnTo>
                    <a:pt x="1245118" y="208424"/>
                  </a:lnTo>
                  <a:lnTo>
                    <a:pt x="1259108" y="208371"/>
                  </a:lnTo>
                  <a:lnTo>
                    <a:pt x="1273098" y="208327"/>
                  </a:lnTo>
                  <a:lnTo>
                    <a:pt x="1287088" y="208289"/>
                  </a:lnTo>
                  <a:lnTo>
                    <a:pt x="1301078" y="208257"/>
                  </a:lnTo>
                  <a:lnTo>
                    <a:pt x="1315068" y="208229"/>
                  </a:lnTo>
                  <a:lnTo>
                    <a:pt x="1329058" y="208206"/>
                  </a:lnTo>
                  <a:lnTo>
                    <a:pt x="1343048" y="208186"/>
                  </a:lnTo>
                  <a:lnTo>
                    <a:pt x="1357039" y="208169"/>
                  </a:lnTo>
                  <a:lnTo>
                    <a:pt x="1371029" y="208155"/>
                  </a:lnTo>
                  <a:lnTo>
                    <a:pt x="1385019" y="20814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p:txBody>
        </p:sp>
        <p:sp>
          <p:nvSpPr>
            <p:cNvPr id="30" name="pl30"/>
            <p:cNvSpPr/>
            <p:nvPr/>
          </p:nvSpPr>
          <p:spPr>
            <a:xfrm>
              <a:off x="2737948" y="5478798"/>
              <a:ext cx="4155057" cy="208073"/>
            </a:xfrm>
            <a:custGeom>
              <a:avLst/>
              <a:pathLst>
                <a:path w="4155057" h="208073">
                  <a:moveTo>
                    <a:pt x="0" y="0"/>
                  </a:moveTo>
                  <a:lnTo>
                    <a:pt x="13990" y="12"/>
                  </a:lnTo>
                  <a:lnTo>
                    <a:pt x="27980" y="26"/>
                  </a:lnTo>
                  <a:lnTo>
                    <a:pt x="41970" y="43"/>
                  </a:lnTo>
                  <a:lnTo>
                    <a:pt x="55960" y="63"/>
                  </a:lnTo>
                  <a:lnTo>
                    <a:pt x="69950" y="86"/>
                  </a:lnTo>
                  <a:lnTo>
                    <a:pt x="83940" y="114"/>
                  </a:lnTo>
                  <a:lnTo>
                    <a:pt x="97930" y="146"/>
                  </a:lnTo>
                  <a:lnTo>
                    <a:pt x="111920" y="184"/>
                  </a:lnTo>
                  <a:lnTo>
                    <a:pt x="125910" y="228"/>
                  </a:lnTo>
                  <a:lnTo>
                    <a:pt x="139900" y="281"/>
                  </a:lnTo>
                  <a:lnTo>
                    <a:pt x="153891" y="342"/>
                  </a:lnTo>
                  <a:lnTo>
                    <a:pt x="167881" y="414"/>
                  </a:lnTo>
                  <a:lnTo>
                    <a:pt x="181871" y="499"/>
                  </a:lnTo>
                  <a:lnTo>
                    <a:pt x="195861" y="598"/>
                  </a:lnTo>
                  <a:lnTo>
                    <a:pt x="209851" y="715"/>
                  </a:lnTo>
                  <a:lnTo>
                    <a:pt x="223841" y="852"/>
                  </a:lnTo>
                  <a:lnTo>
                    <a:pt x="237831" y="1014"/>
                  </a:lnTo>
                  <a:lnTo>
                    <a:pt x="251821" y="1202"/>
                  </a:lnTo>
                  <a:lnTo>
                    <a:pt x="265811" y="1424"/>
                  </a:lnTo>
                  <a:lnTo>
                    <a:pt x="279801" y="1684"/>
                  </a:lnTo>
                  <a:lnTo>
                    <a:pt x="293791" y="1989"/>
                  </a:lnTo>
                  <a:lnTo>
                    <a:pt x="307782" y="2346"/>
                  </a:lnTo>
                  <a:lnTo>
                    <a:pt x="321772" y="2764"/>
                  </a:lnTo>
                  <a:lnTo>
                    <a:pt x="335762" y="3253"/>
                  </a:lnTo>
                  <a:lnTo>
                    <a:pt x="349752" y="3825"/>
                  </a:lnTo>
                  <a:lnTo>
                    <a:pt x="363742" y="4493"/>
                  </a:lnTo>
                  <a:lnTo>
                    <a:pt x="377732" y="5273"/>
                  </a:lnTo>
                  <a:lnTo>
                    <a:pt x="391722" y="6182"/>
                  </a:lnTo>
                  <a:lnTo>
                    <a:pt x="405712" y="7240"/>
                  </a:lnTo>
                  <a:lnTo>
                    <a:pt x="419702" y="8470"/>
                  </a:lnTo>
                  <a:lnTo>
                    <a:pt x="433692" y="9896"/>
                  </a:lnTo>
                  <a:lnTo>
                    <a:pt x="447682" y="11547"/>
                  </a:lnTo>
                  <a:lnTo>
                    <a:pt x="461673" y="13453"/>
                  </a:lnTo>
                  <a:lnTo>
                    <a:pt x="475663" y="15646"/>
                  </a:lnTo>
                  <a:lnTo>
                    <a:pt x="489653" y="18161"/>
                  </a:lnTo>
                  <a:lnTo>
                    <a:pt x="503643" y="21034"/>
                  </a:lnTo>
                  <a:lnTo>
                    <a:pt x="517633" y="24303"/>
                  </a:lnTo>
                  <a:lnTo>
                    <a:pt x="531623" y="28002"/>
                  </a:lnTo>
                  <a:lnTo>
                    <a:pt x="545613" y="32163"/>
                  </a:lnTo>
                  <a:lnTo>
                    <a:pt x="559603" y="36815"/>
                  </a:lnTo>
                  <a:lnTo>
                    <a:pt x="573593" y="41978"/>
                  </a:lnTo>
                  <a:lnTo>
                    <a:pt x="587583" y="47662"/>
                  </a:lnTo>
                  <a:lnTo>
                    <a:pt x="601574" y="53865"/>
                  </a:lnTo>
                  <a:lnTo>
                    <a:pt x="615564" y="60570"/>
                  </a:lnTo>
                  <a:lnTo>
                    <a:pt x="629554" y="67741"/>
                  </a:lnTo>
                  <a:lnTo>
                    <a:pt x="643544" y="75327"/>
                  </a:lnTo>
                  <a:lnTo>
                    <a:pt x="657534" y="83258"/>
                  </a:lnTo>
                  <a:lnTo>
                    <a:pt x="671524" y="91448"/>
                  </a:lnTo>
                  <a:lnTo>
                    <a:pt x="685514" y="99799"/>
                  </a:lnTo>
                  <a:lnTo>
                    <a:pt x="699504" y="108204"/>
                  </a:lnTo>
                  <a:lnTo>
                    <a:pt x="713494" y="116555"/>
                  </a:lnTo>
                  <a:lnTo>
                    <a:pt x="727484" y="124744"/>
                  </a:lnTo>
                  <a:lnTo>
                    <a:pt x="741474" y="132675"/>
                  </a:lnTo>
                  <a:lnTo>
                    <a:pt x="755465" y="140261"/>
                  </a:lnTo>
                  <a:lnTo>
                    <a:pt x="769455" y="147432"/>
                  </a:lnTo>
                  <a:lnTo>
                    <a:pt x="783445" y="154137"/>
                  </a:lnTo>
                  <a:lnTo>
                    <a:pt x="797435" y="160340"/>
                  </a:lnTo>
                  <a:lnTo>
                    <a:pt x="811425" y="166024"/>
                  </a:lnTo>
                  <a:lnTo>
                    <a:pt x="825415" y="171187"/>
                  </a:lnTo>
                  <a:lnTo>
                    <a:pt x="839405" y="175839"/>
                  </a:lnTo>
                  <a:lnTo>
                    <a:pt x="853395" y="180001"/>
                  </a:lnTo>
                  <a:lnTo>
                    <a:pt x="867385" y="183700"/>
                  </a:lnTo>
                  <a:lnTo>
                    <a:pt x="881375" y="186968"/>
                  </a:lnTo>
                  <a:lnTo>
                    <a:pt x="895365" y="189842"/>
                  </a:lnTo>
                  <a:lnTo>
                    <a:pt x="909356" y="192357"/>
                  </a:lnTo>
                  <a:lnTo>
                    <a:pt x="923346" y="194550"/>
                  </a:lnTo>
                  <a:lnTo>
                    <a:pt x="937336" y="196455"/>
                  </a:lnTo>
                  <a:lnTo>
                    <a:pt x="951326" y="198106"/>
                  </a:lnTo>
                  <a:lnTo>
                    <a:pt x="965316" y="199532"/>
                  </a:lnTo>
                  <a:lnTo>
                    <a:pt x="979306" y="200762"/>
                  </a:lnTo>
                  <a:lnTo>
                    <a:pt x="993296" y="201820"/>
                  </a:lnTo>
                  <a:lnTo>
                    <a:pt x="1007286" y="202729"/>
                  </a:lnTo>
                  <a:lnTo>
                    <a:pt x="1021276" y="203509"/>
                  </a:lnTo>
                  <a:lnTo>
                    <a:pt x="1035266" y="204178"/>
                  </a:lnTo>
                  <a:lnTo>
                    <a:pt x="1049256" y="204750"/>
                  </a:lnTo>
                  <a:lnTo>
                    <a:pt x="1063247" y="205239"/>
                  </a:lnTo>
                  <a:lnTo>
                    <a:pt x="1077237" y="205657"/>
                  </a:lnTo>
                  <a:lnTo>
                    <a:pt x="1091227" y="206014"/>
                  </a:lnTo>
                  <a:lnTo>
                    <a:pt x="1105217" y="206318"/>
                  </a:lnTo>
                  <a:lnTo>
                    <a:pt x="1119207" y="206578"/>
                  </a:lnTo>
                  <a:lnTo>
                    <a:pt x="1133197" y="206800"/>
                  </a:lnTo>
                  <a:lnTo>
                    <a:pt x="1147187" y="206989"/>
                  </a:lnTo>
                  <a:lnTo>
                    <a:pt x="1161177" y="207150"/>
                  </a:lnTo>
                  <a:lnTo>
                    <a:pt x="1175167" y="207287"/>
                  </a:lnTo>
                  <a:lnTo>
                    <a:pt x="1189157" y="207404"/>
                  </a:lnTo>
                  <a:lnTo>
                    <a:pt x="1203148" y="207503"/>
                  </a:lnTo>
                  <a:lnTo>
                    <a:pt x="1217138" y="207588"/>
                  </a:lnTo>
                  <a:lnTo>
                    <a:pt x="1231128" y="207660"/>
                  </a:lnTo>
                  <a:lnTo>
                    <a:pt x="1245118" y="207722"/>
                  </a:lnTo>
                  <a:lnTo>
                    <a:pt x="1259108" y="207774"/>
                  </a:lnTo>
                  <a:lnTo>
                    <a:pt x="1273098" y="207819"/>
                  </a:lnTo>
                  <a:lnTo>
                    <a:pt x="1287088" y="207856"/>
                  </a:lnTo>
                  <a:lnTo>
                    <a:pt x="1301078" y="207889"/>
                  </a:lnTo>
                  <a:lnTo>
                    <a:pt x="1315068" y="207916"/>
                  </a:lnTo>
                  <a:lnTo>
                    <a:pt x="1329058" y="207940"/>
                  </a:lnTo>
                  <a:lnTo>
                    <a:pt x="1343048" y="207959"/>
                  </a:lnTo>
                  <a:lnTo>
                    <a:pt x="1357039" y="207976"/>
                  </a:lnTo>
                  <a:lnTo>
                    <a:pt x="1371029" y="207991"/>
                  </a:lnTo>
                  <a:lnTo>
                    <a:pt x="1385019" y="20800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73"/>
                  </a:lnTo>
                  <a:lnTo>
                    <a:pt x="2784028" y="208073"/>
                  </a:lnTo>
                  <a:lnTo>
                    <a:pt x="2798018" y="208073"/>
                  </a:lnTo>
                  <a:lnTo>
                    <a:pt x="2812008" y="208073"/>
                  </a:lnTo>
                  <a:lnTo>
                    <a:pt x="2825998" y="208073"/>
                  </a:lnTo>
                  <a:lnTo>
                    <a:pt x="2839988" y="208073"/>
                  </a:lnTo>
                  <a:lnTo>
                    <a:pt x="2853978" y="208073"/>
                  </a:lnTo>
                  <a:lnTo>
                    <a:pt x="2867969" y="208073"/>
                  </a:lnTo>
                  <a:lnTo>
                    <a:pt x="2881959" y="208073"/>
                  </a:lnTo>
                  <a:lnTo>
                    <a:pt x="2895949" y="208073"/>
                  </a:lnTo>
                  <a:lnTo>
                    <a:pt x="2909939" y="208073"/>
                  </a:lnTo>
                  <a:lnTo>
                    <a:pt x="2923929" y="208073"/>
                  </a:lnTo>
                  <a:lnTo>
                    <a:pt x="2937919" y="208073"/>
                  </a:lnTo>
                  <a:lnTo>
                    <a:pt x="2951909" y="208073"/>
                  </a:lnTo>
                  <a:lnTo>
                    <a:pt x="2965899" y="208073"/>
                  </a:lnTo>
                  <a:lnTo>
                    <a:pt x="2979889" y="208073"/>
                  </a:lnTo>
                  <a:lnTo>
                    <a:pt x="2993879" y="208073"/>
                  </a:lnTo>
                  <a:lnTo>
                    <a:pt x="3007870" y="208073"/>
                  </a:lnTo>
                  <a:lnTo>
                    <a:pt x="3021860" y="208073"/>
                  </a:lnTo>
                  <a:lnTo>
                    <a:pt x="3035850" y="208073"/>
                  </a:lnTo>
                  <a:lnTo>
                    <a:pt x="3049840" y="208073"/>
                  </a:lnTo>
                  <a:lnTo>
                    <a:pt x="3063830" y="208073"/>
                  </a:lnTo>
                  <a:lnTo>
                    <a:pt x="3077820" y="208073"/>
                  </a:lnTo>
                  <a:lnTo>
                    <a:pt x="3091810" y="208073"/>
                  </a:lnTo>
                  <a:lnTo>
                    <a:pt x="3105800" y="208073"/>
                  </a:lnTo>
                  <a:lnTo>
                    <a:pt x="3119790" y="208073"/>
                  </a:lnTo>
                  <a:lnTo>
                    <a:pt x="3133780" y="208073"/>
                  </a:lnTo>
                  <a:lnTo>
                    <a:pt x="3147770" y="208073"/>
                  </a:lnTo>
                  <a:lnTo>
                    <a:pt x="3161761" y="208073"/>
                  </a:lnTo>
                  <a:lnTo>
                    <a:pt x="3175751" y="208073"/>
                  </a:lnTo>
                  <a:lnTo>
                    <a:pt x="3189741" y="208073"/>
                  </a:lnTo>
                  <a:lnTo>
                    <a:pt x="3203731" y="208073"/>
                  </a:lnTo>
                  <a:lnTo>
                    <a:pt x="3217721" y="208073"/>
                  </a:lnTo>
                  <a:lnTo>
                    <a:pt x="3231711" y="208073"/>
                  </a:lnTo>
                  <a:lnTo>
                    <a:pt x="3245701" y="208073"/>
                  </a:lnTo>
                  <a:lnTo>
                    <a:pt x="3259691" y="208073"/>
                  </a:lnTo>
                  <a:lnTo>
                    <a:pt x="3273681" y="208073"/>
                  </a:lnTo>
                  <a:lnTo>
                    <a:pt x="3287671" y="208073"/>
                  </a:lnTo>
                  <a:lnTo>
                    <a:pt x="3301661" y="208073"/>
                  </a:lnTo>
                  <a:lnTo>
                    <a:pt x="3315652" y="208073"/>
                  </a:lnTo>
                  <a:lnTo>
                    <a:pt x="3329642" y="208073"/>
                  </a:lnTo>
                  <a:lnTo>
                    <a:pt x="3343632" y="208073"/>
                  </a:lnTo>
                  <a:lnTo>
                    <a:pt x="3357622" y="208073"/>
                  </a:lnTo>
                  <a:lnTo>
                    <a:pt x="3371612" y="208073"/>
                  </a:lnTo>
                  <a:lnTo>
                    <a:pt x="3385602" y="208073"/>
                  </a:lnTo>
                  <a:lnTo>
                    <a:pt x="3399592" y="208073"/>
                  </a:lnTo>
                  <a:lnTo>
                    <a:pt x="3413582" y="208073"/>
                  </a:lnTo>
                  <a:lnTo>
                    <a:pt x="3427572" y="208073"/>
                  </a:lnTo>
                  <a:lnTo>
                    <a:pt x="3441562" y="208073"/>
                  </a:lnTo>
                  <a:lnTo>
                    <a:pt x="3455552" y="208073"/>
                  </a:lnTo>
                  <a:lnTo>
                    <a:pt x="3469543" y="208073"/>
                  </a:lnTo>
                  <a:lnTo>
                    <a:pt x="3483533" y="208073"/>
                  </a:lnTo>
                  <a:lnTo>
                    <a:pt x="3497523" y="208073"/>
                  </a:lnTo>
                  <a:lnTo>
                    <a:pt x="3511513" y="208073"/>
                  </a:lnTo>
                  <a:lnTo>
                    <a:pt x="3525503" y="208073"/>
                  </a:lnTo>
                  <a:lnTo>
                    <a:pt x="3539493" y="208073"/>
                  </a:lnTo>
                  <a:lnTo>
                    <a:pt x="3553483" y="208073"/>
                  </a:lnTo>
                  <a:lnTo>
                    <a:pt x="3567473" y="208073"/>
                  </a:lnTo>
                  <a:lnTo>
                    <a:pt x="3581463" y="208073"/>
                  </a:lnTo>
                  <a:lnTo>
                    <a:pt x="3595453" y="208073"/>
                  </a:lnTo>
                  <a:lnTo>
                    <a:pt x="3609444" y="208073"/>
                  </a:lnTo>
                  <a:lnTo>
                    <a:pt x="3623434" y="208073"/>
                  </a:lnTo>
                  <a:lnTo>
                    <a:pt x="3637424" y="208073"/>
                  </a:lnTo>
                  <a:lnTo>
                    <a:pt x="3651414" y="208073"/>
                  </a:lnTo>
                  <a:lnTo>
                    <a:pt x="3665404" y="208073"/>
                  </a:lnTo>
                  <a:lnTo>
                    <a:pt x="3679394" y="208073"/>
                  </a:lnTo>
                  <a:lnTo>
                    <a:pt x="3693384" y="208073"/>
                  </a:lnTo>
                  <a:lnTo>
                    <a:pt x="3707374" y="208073"/>
                  </a:lnTo>
                  <a:lnTo>
                    <a:pt x="3721364" y="208073"/>
                  </a:lnTo>
                  <a:lnTo>
                    <a:pt x="3735354" y="208073"/>
                  </a:lnTo>
                  <a:lnTo>
                    <a:pt x="3749344" y="208073"/>
                  </a:lnTo>
                  <a:lnTo>
                    <a:pt x="3763335" y="208073"/>
                  </a:lnTo>
                  <a:lnTo>
                    <a:pt x="3777325" y="208073"/>
                  </a:lnTo>
                  <a:lnTo>
                    <a:pt x="3791315" y="208073"/>
                  </a:lnTo>
                  <a:lnTo>
                    <a:pt x="3805305" y="208073"/>
                  </a:lnTo>
                  <a:lnTo>
                    <a:pt x="3819295" y="208073"/>
                  </a:lnTo>
                  <a:lnTo>
                    <a:pt x="3833285" y="208073"/>
                  </a:lnTo>
                  <a:lnTo>
                    <a:pt x="3847275" y="208073"/>
                  </a:lnTo>
                  <a:lnTo>
                    <a:pt x="3861265" y="208073"/>
                  </a:lnTo>
                  <a:lnTo>
                    <a:pt x="3875255" y="208073"/>
                  </a:lnTo>
                  <a:lnTo>
                    <a:pt x="3889245" y="208073"/>
                  </a:lnTo>
                  <a:lnTo>
                    <a:pt x="3903235" y="208073"/>
                  </a:lnTo>
                  <a:lnTo>
                    <a:pt x="3917226" y="208073"/>
                  </a:lnTo>
                  <a:lnTo>
                    <a:pt x="3931216" y="208073"/>
                  </a:lnTo>
                  <a:lnTo>
                    <a:pt x="3945206" y="208073"/>
                  </a:lnTo>
                  <a:lnTo>
                    <a:pt x="3959196" y="208073"/>
                  </a:lnTo>
                  <a:lnTo>
                    <a:pt x="3973186" y="208073"/>
                  </a:lnTo>
                  <a:lnTo>
                    <a:pt x="3987176" y="208073"/>
                  </a:lnTo>
                  <a:lnTo>
                    <a:pt x="4001166" y="208073"/>
                  </a:lnTo>
                  <a:lnTo>
                    <a:pt x="4015156" y="208073"/>
                  </a:lnTo>
                  <a:lnTo>
                    <a:pt x="4029146" y="208073"/>
                  </a:lnTo>
                  <a:lnTo>
                    <a:pt x="4043136" y="208073"/>
                  </a:lnTo>
                  <a:lnTo>
                    <a:pt x="4057126" y="208073"/>
                  </a:lnTo>
                  <a:lnTo>
                    <a:pt x="4071117" y="208073"/>
                  </a:lnTo>
                  <a:lnTo>
                    <a:pt x="4085107" y="208073"/>
                  </a:lnTo>
                  <a:lnTo>
                    <a:pt x="4099097" y="208073"/>
                  </a:lnTo>
                  <a:lnTo>
                    <a:pt x="4113087" y="208073"/>
                  </a:lnTo>
                  <a:lnTo>
                    <a:pt x="4127077" y="208073"/>
                  </a:lnTo>
                  <a:lnTo>
                    <a:pt x="4141067" y="208073"/>
                  </a:lnTo>
                  <a:lnTo>
                    <a:pt x="4155057" y="208073"/>
                  </a:lnTo>
                </a:path>
              </a:pathLst>
            </a:custGeom>
            <a:ln w="40651" cap="flat">
              <a:solidFill>
                <a:srgbClr val="D3D3D3">
                  <a:alpha val="100000"/>
                </a:srgbClr>
              </a:solidFill>
              <a:prstDash val="solid"/>
              <a:round/>
            </a:ln>
          </p:spPr>
          <p:txBody>
            <a:bodyPr/>
            <a:lstStyle/>
            <a:p/>
          </p:txBody>
        </p:sp>
        <p:sp>
          <p:nvSpPr>
            <p:cNvPr id="31" name="pl31"/>
            <p:cNvSpPr/>
            <p:nvPr/>
          </p:nvSpPr>
          <p:spPr>
            <a:xfrm>
              <a:off x="2737948" y="1315868"/>
              <a:ext cx="4155057" cy="208073"/>
            </a:xfrm>
            <a:custGeom>
              <a:avLst/>
              <a:pathLst>
                <a:path w="4155057" h="208073">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69"/>
                  </a:lnTo>
                  <a:lnTo>
                    <a:pt x="2784028" y="82"/>
                  </a:lnTo>
                  <a:lnTo>
                    <a:pt x="2798018" y="96"/>
                  </a:lnTo>
                  <a:lnTo>
                    <a:pt x="2812008" y="113"/>
                  </a:lnTo>
                  <a:lnTo>
                    <a:pt x="2825998" y="133"/>
                  </a:lnTo>
                  <a:lnTo>
                    <a:pt x="2839988" y="156"/>
                  </a:lnTo>
                  <a:lnTo>
                    <a:pt x="2853978" y="183"/>
                  </a:lnTo>
                  <a:lnTo>
                    <a:pt x="2867969" y="216"/>
                  </a:lnTo>
                  <a:lnTo>
                    <a:pt x="2881959" y="254"/>
                  </a:lnTo>
                  <a:lnTo>
                    <a:pt x="2895949" y="298"/>
                  </a:lnTo>
                  <a:lnTo>
                    <a:pt x="2909939" y="350"/>
                  </a:lnTo>
                  <a:lnTo>
                    <a:pt x="2923929" y="412"/>
                  </a:lnTo>
                  <a:lnTo>
                    <a:pt x="2937919" y="484"/>
                  </a:lnTo>
                  <a:lnTo>
                    <a:pt x="2951909" y="569"/>
                  </a:lnTo>
                  <a:lnTo>
                    <a:pt x="2965899" y="668"/>
                  </a:lnTo>
                  <a:lnTo>
                    <a:pt x="2979889" y="785"/>
                  </a:lnTo>
                  <a:lnTo>
                    <a:pt x="2993879" y="922"/>
                  </a:lnTo>
                  <a:lnTo>
                    <a:pt x="3007870" y="1083"/>
                  </a:lnTo>
                  <a:lnTo>
                    <a:pt x="3021860" y="1272"/>
                  </a:lnTo>
                  <a:lnTo>
                    <a:pt x="3035850" y="1494"/>
                  </a:lnTo>
                  <a:lnTo>
                    <a:pt x="3049840" y="1754"/>
                  </a:lnTo>
                  <a:lnTo>
                    <a:pt x="3063830" y="2059"/>
                  </a:lnTo>
                  <a:lnTo>
                    <a:pt x="3077820" y="2415"/>
                  </a:lnTo>
                  <a:lnTo>
                    <a:pt x="3091810" y="2833"/>
                  </a:lnTo>
                  <a:lnTo>
                    <a:pt x="3105800" y="3323"/>
                  </a:lnTo>
                  <a:lnTo>
                    <a:pt x="3119790" y="3895"/>
                  </a:lnTo>
                  <a:lnTo>
                    <a:pt x="3133780" y="4563"/>
                  </a:lnTo>
                  <a:lnTo>
                    <a:pt x="3147770" y="5343"/>
                  </a:lnTo>
                  <a:lnTo>
                    <a:pt x="3161761" y="6252"/>
                  </a:lnTo>
                  <a:lnTo>
                    <a:pt x="3175751" y="7310"/>
                  </a:lnTo>
                  <a:lnTo>
                    <a:pt x="3189741" y="8540"/>
                  </a:lnTo>
                  <a:lnTo>
                    <a:pt x="3203731" y="9966"/>
                  </a:lnTo>
                  <a:lnTo>
                    <a:pt x="3217721" y="11617"/>
                  </a:lnTo>
                  <a:lnTo>
                    <a:pt x="3231711" y="13522"/>
                  </a:lnTo>
                  <a:lnTo>
                    <a:pt x="3245701" y="15715"/>
                  </a:lnTo>
                  <a:lnTo>
                    <a:pt x="3259691" y="18231"/>
                  </a:lnTo>
                  <a:lnTo>
                    <a:pt x="3273681" y="21104"/>
                  </a:lnTo>
                  <a:lnTo>
                    <a:pt x="3287671" y="24373"/>
                  </a:lnTo>
                  <a:lnTo>
                    <a:pt x="3301661" y="28071"/>
                  </a:lnTo>
                  <a:lnTo>
                    <a:pt x="3315652" y="32233"/>
                  </a:lnTo>
                  <a:lnTo>
                    <a:pt x="3329642" y="36885"/>
                  </a:lnTo>
                  <a:lnTo>
                    <a:pt x="3343632" y="42048"/>
                  </a:lnTo>
                  <a:lnTo>
                    <a:pt x="3357622" y="47732"/>
                  </a:lnTo>
                  <a:lnTo>
                    <a:pt x="3371612" y="53935"/>
                  </a:lnTo>
                  <a:lnTo>
                    <a:pt x="3385602" y="60640"/>
                  </a:lnTo>
                  <a:lnTo>
                    <a:pt x="3399592" y="67811"/>
                  </a:lnTo>
                  <a:lnTo>
                    <a:pt x="3413582" y="75397"/>
                  </a:lnTo>
                  <a:lnTo>
                    <a:pt x="3427572" y="83328"/>
                  </a:lnTo>
                  <a:lnTo>
                    <a:pt x="3441562" y="91518"/>
                  </a:lnTo>
                  <a:lnTo>
                    <a:pt x="3455552" y="99868"/>
                  </a:lnTo>
                  <a:lnTo>
                    <a:pt x="3469543" y="108274"/>
                  </a:lnTo>
                  <a:lnTo>
                    <a:pt x="3483533" y="116624"/>
                  </a:lnTo>
                  <a:lnTo>
                    <a:pt x="3497523" y="124814"/>
                  </a:lnTo>
                  <a:lnTo>
                    <a:pt x="3511513" y="132745"/>
                  </a:lnTo>
                  <a:lnTo>
                    <a:pt x="3525503" y="140331"/>
                  </a:lnTo>
                  <a:lnTo>
                    <a:pt x="3539493" y="147502"/>
                  </a:lnTo>
                  <a:lnTo>
                    <a:pt x="3553483" y="154207"/>
                  </a:lnTo>
                  <a:lnTo>
                    <a:pt x="3567473" y="160410"/>
                  </a:lnTo>
                  <a:lnTo>
                    <a:pt x="3581463" y="166094"/>
                  </a:lnTo>
                  <a:lnTo>
                    <a:pt x="3595453" y="171257"/>
                  </a:lnTo>
                  <a:lnTo>
                    <a:pt x="3609444" y="175909"/>
                  </a:lnTo>
                  <a:lnTo>
                    <a:pt x="3623434" y="180071"/>
                  </a:lnTo>
                  <a:lnTo>
                    <a:pt x="3637424" y="183769"/>
                  </a:lnTo>
                  <a:lnTo>
                    <a:pt x="3651414" y="187038"/>
                  </a:lnTo>
                  <a:lnTo>
                    <a:pt x="3665404" y="189911"/>
                  </a:lnTo>
                  <a:lnTo>
                    <a:pt x="3679394" y="192427"/>
                  </a:lnTo>
                  <a:lnTo>
                    <a:pt x="3693384" y="194620"/>
                  </a:lnTo>
                  <a:lnTo>
                    <a:pt x="3707374" y="196525"/>
                  </a:lnTo>
                  <a:lnTo>
                    <a:pt x="3721364" y="198176"/>
                  </a:lnTo>
                  <a:lnTo>
                    <a:pt x="3735354" y="199602"/>
                  </a:lnTo>
                  <a:lnTo>
                    <a:pt x="3749344" y="200832"/>
                  </a:lnTo>
                  <a:lnTo>
                    <a:pt x="3763335" y="201890"/>
                  </a:lnTo>
                  <a:lnTo>
                    <a:pt x="3777325" y="202799"/>
                  </a:lnTo>
                  <a:lnTo>
                    <a:pt x="3791315" y="203579"/>
                  </a:lnTo>
                  <a:lnTo>
                    <a:pt x="3805305" y="204247"/>
                  </a:lnTo>
                  <a:lnTo>
                    <a:pt x="3819295" y="204819"/>
                  </a:lnTo>
                  <a:lnTo>
                    <a:pt x="3833285" y="205309"/>
                  </a:lnTo>
                  <a:lnTo>
                    <a:pt x="3847275" y="205727"/>
                  </a:lnTo>
                  <a:lnTo>
                    <a:pt x="3861265" y="206084"/>
                  </a:lnTo>
                  <a:lnTo>
                    <a:pt x="3875255" y="206388"/>
                  </a:lnTo>
                  <a:lnTo>
                    <a:pt x="3889245" y="206648"/>
                  </a:lnTo>
                  <a:lnTo>
                    <a:pt x="3903235" y="206870"/>
                  </a:lnTo>
                  <a:lnTo>
                    <a:pt x="3917226" y="207059"/>
                  </a:lnTo>
                  <a:lnTo>
                    <a:pt x="3931216" y="207220"/>
                  </a:lnTo>
                  <a:lnTo>
                    <a:pt x="3945206" y="207357"/>
                  </a:lnTo>
                  <a:lnTo>
                    <a:pt x="3959196" y="207474"/>
                  </a:lnTo>
                  <a:lnTo>
                    <a:pt x="3973186" y="207573"/>
                  </a:lnTo>
                  <a:lnTo>
                    <a:pt x="3987176" y="207658"/>
                  </a:lnTo>
                  <a:lnTo>
                    <a:pt x="4001166" y="207730"/>
                  </a:lnTo>
                  <a:lnTo>
                    <a:pt x="4015156" y="207792"/>
                  </a:lnTo>
                  <a:lnTo>
                    <a:pt x="4029146" y="207844"/>
                  </a:lnTo>
                  <a:lnTo>
                    <a:pt x="4043136" y="207888"/>
                  </a:lnTo>
                  <a:lnTo>
                    <a:pt x="4057126" y="207926"/>
                  </a:lnTo>
                  <a:lnTo>
                    <a:pt x="4071117" y="207959"/>
                  </a:lnTo>
                  <a:lnTo>
                    <a:pt x="4085107" y="207986"/>
                  </a:lnTo>
                  <a:lnTo>
                    <a:pt x="4099097" y="208009"/>
                  </a:lnTo>
                  <a:lnTo>
                    <a:pt x="4113087" y="208029"/>
                  </a:lnTo>
                  <a:lnTo>
                    <a:pt x="4127077" y="208046"/>
                  </a:lnTo>
                  <a:lnTo>
                    <a:pt x="4141067" y="208060"/>
                  </a:lnTo>
                  <a:lnTo>
                    <a:pt x="4155057" y="208073"/>
                  </a:lnTo>
                </a:path>
              </a:pathLst>
            </a:custGeom>
            <a:ln w="40651" cap="flat">
              <a:solidFill>
                <a:srgbClr val="D3D3D3">
                  <a:alpha val="100000"/>
                </a:srgbClr>
              </a:solidFill>
              <a:prstDash val="solid"/>
              <a:round/>
            </a:ln>
          </p:spPr>
          <p:txBody>
            <a:bodyPr/>
            <a:lstStyle/>
            <a:p/>
          </p:txBody>
        </p:sp>
        <p:sp>
          <p:nvSpPr>
            <p:cNvPr id="32" name="pl32"/>
            <p:cNvSpPr/>
            <p:nvPr/>
          </p:nvSpPr>
          <p:spPr>
            <a:xfrm>
              <a:off x="2737948" y="3189225"/>
              <a:ext cx="4155057" cy="208073"/>
            </a:xfrm>
            <a:custGeom>
              <a:avLst/>
              <a:pathLst>
                <a:path w="4155057" h="208073">
                  <a:moveTo>
                    <a:pt x="0" y="0"/>
                  </a:moveTo>
                  <a:lnTo>
                    <a:pt x="13990" y="12"/>
                  </a:lnTo>
                  <a:lnTo>
                    <a:pt x="27980" y="26"/>
                  </a:lnTo>
                  <a:lnTo>
                    <a:pt x="41970" y="43"/>
                  </a:lnTo>
                  <a:lnTo>
                    <a:pt x="55960" y="63"/>
                  </a:lnTo>
                  <a:lnTo>
                    <a:pt x="69950" y="86"/>
                  </a:lnTo>
                  <a:lnTo>
                    <a:pt x="83940" y="114"/>
                  </a:lnTo>
                  <a:lnTo>
                    <a:pt x="97930" y="146"/>
                  </a:lnTo>
                  <a:lnTo>
                    <a:pt x="111920" y="184"/>
                  </a:lnTo>
                  <a:lnTo>
                    <a:pt x="125910" y="228"/>
                  </a:lnTo>
                  <a:lnTo>
                    <a:pt x="139900" y="281"/>
                  </a:lnTo>
                  <a:lnTo>
                    <a:pt x="153891" y="342"/>
                  </a:lnTo>
                  <a:lnTo>
                    <a:pt x="167881" y="414"/>
                  </a:lnTo>
                  <a:lnTo>
                    <a:pt x="181871" y="499"/>
                  </a:lnTo>
                  <a:lnTo>
                    <a:pt x="195861" y="598"/>
                  </a:lnTo>
                  <a:lnTo>
                    <a:pt x="209851" y="715"/>
                  </a:lnTo>
                  <a:lnTo>
                    <a:pt x="223841" y="852"/>
                  </a:lnTo>
                  <a:lnTo>
                    <a:pt x="237831" y="1014"/>
                  </a:lnTo>
                  <a:lnTo>
                    <a:pt x="251821" y="1202"/>
                  </a:lnTo>
                  <a:lnTo>
                    <a:pt x="265811" y="1424"/>
                  </a:lnTo>
                  <a:lnTo>
                    <a:pt x="279801" y="1684"/>
                  </a:lnTo>
                  <a:lnTo>
                    <a:pt x="293791" y="1989"/>
                  </a:lnTo>
                  <a:lnTo>
                    <a:pt x="307782" y="2346"/>
                  </a:lnTo>
                  <a:lnTo>
                    <a:pt x="321772" y="2764"/>
                  </a:lnTo>
                  <a:lnTo>
                    <a:pt x="335762" y="3253"/>
                  </a:lnTo>
                  <a:lnTo>
                    <a:pt x="349752" y="3825"/>
                  </a:lnTo>
                  <a:lnTo>
                    <a:pt x="363742" y="4493"/>
                  </a:lnTo>
                  <a:lnTo>
                    <a:pt x="377732" y="5273"/>
                  </a:lnTo>
                  <a:lnTo>
                    <a:pt x="391722" y="6182"/>
                  </a:lnTo>
                  <a:lnTo>
                    <a:pt x="405712" y="7240"/>
                  </a:lnTo>
                  <a:lnTo>
                    <a:pt x="419702" y="8470"/>
                  </a:lnTo>
                  <a:lnTo>
                    <a:pt x="433692" y="9896"/>
                  </a:lnTo>
                  <a:lnTo>
                    <a:pt x="447682" y="11547"/>
                  </a:lnTo>
                  <a:lnTo>
                    <a:pt x="461673" y="13453"/>
                  </a:lnTo>
                  <a:lnTo>
                    <a:pt x="475663" y="15646"/>
                  </a:lnTo>
                  <a:lnTo>
                    <a:pt x="489653" y="18161"/>
                  </a:lnTo>
                  <a:lnTo>
                    <a:pt x="503643" y="21034"/>
                  </a:lnTo>
                  <a:lnTo>
                    <a:pt x="517633" y="24303"/>
                  </a:lnTo>
                  <a:lnTo>
                    <a:pt x="531623" y="28002"/>
                  </a:lnTo>
                  <a:lnTo>
                    <a:pt x="545613" y="32163"/>
                  </a:lnTo>
                  <a:lnTo>
                    <a:pt x="559603" y="36815"/>
                  </a:lnTo>
                  <a:lnTo>
                    <a:pt x="573593" y="41978"/>
                  </a:lnTo>
                  <a:lnTo>
                    <a:pt x="587583" y="47662"/>
                  </a:lnTo>
                  <a:lnTo>
                    <a:pt x="601574" y="53865"/>
                  </a:lnTo>
                  <a:lnTo>
                    <a:pt x="615564" y="60570"/>
                  </a:lnTo>
                  <a:lnTo>
                    <a:pt x="629554" y="67741"/>
                  </a:lnTo>
                  <a:lnTo>
                    <a:pt x="643544" y="75327"/>
                  </a:lnTo>
                  <a:lnTo>
                    <a:pt x="657534" y="83258"/>
                  </a:lnTo>
                  <a:lnTo>
                    <a:pt x="671524" y="91448"/>
                  </a:lnTo>
                  <a:lnTo>
                    <a:pt x="685514" y="99799"/>
                  </a:lnTo>
                  <a:lnTo>
                    <a:pt x="699504" y="108204"/>
                  </a:lnTo>
                  <a:lnTo>
                    <a:pt x="713494" y="116555"/>
                  </a:lnTo>
                  <a:lnTo>
                    <a:pt x="727484" y="124744"/>
                  </a:lnTo>
                  <a:lnTo>
                    <a:pt x="741474" y="132675"/>
                  </a:lnTo>
                  <a:lnTo>
                    <a:pt x="755465" y="140261"/>
                  </a:lnTo>
                  <a:lnTo>
                    <a:pt x="769455" y="147432"/>
                  </a:lnTo>
                  <a:lnTo>
                    <a:pt x="783445" y="154137"/>
                  </a:lnTo>
                  <a:lnTo>
                    <a:pt x="797435" y="160340"/>
                  </a:lnTo>
                  <a:lnTo>
                    <a:pt x="811425" y="166024"/>
                  </a:lnTo>
                  <a:lnTo>
                    <a:pt x="825415" y="171187"/>
                  </a:lnTo>
                  <a:lnTo>
                    <a:pt x="839405" y="175839"/>
                  </a:lnTo>
                  <a:lnTo>
                    <a:pt x="853395" y="180001"/>
                  </a:lnTo>
                  <a:lnTo>
                    <a:pt x="867385" y="183700"/>
                  </a:lnTo>
                  <a:lnTo>
                    <a:pt x="881375" y="186968"/>
                  </a:lnTo>
                  <a:lnTo>
                    <a:pt x="895365" y="189842"/>
                  </a:lnTo>
                  <a:lnTo>
                    <a:pt x="909356" y="192357"/>
                  </a:lnTo>
                  <a:lnTo>
                    <a:pt x="923346" y="194550"/>
                  </a:lnTo>
                  <a:lnTo>
                    <a:pt x="937336" y="196455"/>
                  </a:lnTo>
                  <a:lnTo>
                    <a:pt x="951326" y="198106"/>
                  </a:lnTo>
                  <a:lnTo>
                    <a:pt x="965316" y="199532"/>
                  </a:lnTo>
                  <a:lnTo>
                    <a:pt x="979306" y="200762"/>
                  </a:lnTo>
                  <a:lnTo>
                    <a:pt x="993296" y="201820"/>
                  </a:lnTo>
                  <a:lnTo>
                    <a:pt x="1007286" y="202729"/>
                  </a:lnTo>
                  <a:lnTo>
                    <a:pt x="1021276" y="203509"/>
                  </a:lnTo>
                  <a:lnTo>
                    <a:pt x="1035266" y="204178"/>
                  </a:lnTo>
                  <a:lnTo>
                    <a:pt x="1049256" y="204750"/>
                  </a:lnTo>
                  <a:lnTo>
                    <a:pt x="1063247" y="205239"/>
                  </a:lnTo>
                  <a:lnTo>
                    <a:pt x="1077237" y="205657"/>
                  </a:lnTo>
                  <a:lnTo>
                    <a:pt x="1091227" y="206014"/>
                  </a:lnTo>
                  <a:lnTo>
                    <a:pt x="1105217" y="206318"/>
                  </a:lnTo>
                  <a:lnTo>
                    <a:pt x="1119207" y="206578"/>
                  </a:lnTo>
                  <a:lnTo>
                    <a:pt x="1133197" y="206800"/>
                  </a:lnTo>
                  <a:lnTo>
                    <a:pt x="1147187" y="206989"/>
                  </a:lnTo>
                  <a:lnTo>
                    <a:pt x="1161177" y="207150"/>
                  </a:lnTo>
                  <a:lnTo>
                    <a:pt x="1175167" y="207287"/>
                  </a:lnTo>
                  <a:lnTo>
                    <a:pt x="1189157" y="207404"/>
                  </a:lnTo>
                  <a:lnTo>
                    <a:pt x="1203148" y="207503"/>
                  </a:lnTo>
                  <a:lnTo>
                    <a:pt x="1217138" y="207588"/>
                  </a:lnTo>
                  <a:lnTo>
                    <a:pt x="1231128" y="207660"/>
                  </a:lnTo>
                  <a:lnTo>
                    <a:pt x="1245118" y="207722"/>
                  </a:lnTo>
                  <a:lnTo>
                    <a:pt x="1259108" y="207774"/>
                  </a:lnTo>
                  <a:lnTo>
                    <a:pt x="1273098" y="207819"/>
                  </a:lnTo>
                  <a:lnTo>
                    <a:pt x="1287088" y="207856"/>
                  </a:lnTo>
                  <a:lnTo>
                    <a:pt x="1301078" y="207889"/>
                  </a:lnTo>
                  <a:lnTo>
                    <a:pt x="1315068" y="207916"/>
                  </a:lnTo>
                  <a:lnTo>
                    <a:pt x="1329058" y="207940"/>
                  </a:lnTo>
                  <a:lnTo>
                    <a:pt x="1343048" y="207959"/>
                  </a:lnTo>
                  <a:lnTo>
                    <a:pt x="1357039" y="207976"/>
                  </a:lnTo>
                  <a:lnTo>
                    <a:pt x="1371029" y="207991"/>
                  </a:lnTo>
                  <a:lnTo>
                    <a:pt x="1385019" y="20800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315938"/>
              <a:ext cx="4155057" cy="208073"/>
            </a:xfrm>
            <a:custGeom>
              <a:avLst/>
              <a:pathLst>
                <a:path w="4155057" h="208073">
                  <a:moveTo>
                    <a:pt x="0" y="208073"/>
                  </a:moveTo>
                  <a:lnTo>
                    <a:pt x="13990" y="208073"/>
                  </a:lnTo>
                  <a:lnTo>
                    <a:pt x="27980" y="208073"/>
                  </a:lnTo>
                  <a:lnTo>
                    <a:pt x="41970" y="208073"/>
                  </a:lnTo>
                  <a:lnTo>
                    <a:pt x="55960" y="208073"/>
                  </a:lnTo>
                  <a:lnTo>
                    <a:pt x="69950" y="208073"/>
                  </a:lnTo>
                  <a:lnTo>
                    <a:pt x="83940" y="208073"/>
                  </a:lnTo>
                  <a:lnTo>
                    <a:pt x="97930" y="208073"/>
                  </a:lnTo>
                  <a:lnTo>
                    <a:pt x="111920" y="208073"/>
                  </a:lnTo>
                  <a:lnTo>
                    <a:pt x="125910" y="208073"/>
                  </a:lnTo>
                  <a:lnTo>
                    <a:pt x="139900" y="208073"/>
                  </a:lnTo>
                  <a:lnTo>
                    <a:pt x="153891" y="208073"/>
                  </a:lnTo>
                  <a:lnTo>
                    <a:pt x="167881" y="208073"/>
                  </a:lnTo>
                  <a:lnTo>
                    <a:pt x="181871" y="208073"/>
                  </a:lnTo>
                  <a:lnTo>
                    <a:pt x="195861" y="208073"/>
                  </a:lnTo>
                  <a:lnTo>
                    <a:pt x="209851" y="208073"/>
                  </a:lnTo>
                  <a:lnTo>
                    <a:pt x="223841" y="208073"/>
                  </a:lnTo>
                  <a:lnTo>
                    <a:pt x="237831" y="208073"/>
                  </a:lnTo>
                  <a:lnTo>
                    <a:pt x="251821" y="208073"/>
                  </a:lnTo>
                  <a:lnTo>
                    <a:pt x="265811" y="208073"/>
                  </a:lnTo>
                  <a:lnTo>
                    <a:pt x="279801" y="208073"/>
                  </a:lnTo>
                  <a:lnTo>
                    <a:pt x="293791" y="208073"/>
                  </a:lnTo>
                  <a:lnTo>
                    <a:pt x="307782" y="208073"/>
                  </a:lnTo>
                  <a:lnTo>
                    <a:pt x="321772" y="208073"/>
                  </a:lnTo>
                  <a:lnTo>
                    <a:pt x="335762" y="208073"/>
                  </a:lnTo>
                  <a:lnTo>
                    <a:pt x="349752" y="208073"/>
                  </a:lnTo>
                  <a:lnTo>
                    <a:pt x="363742" y="208073"/>
                  </a:lnTo>
                  <a:lnTo>
                    <a:pt x="377732" y="208073"/>
                  </a:lnTo>
                  <a:lnTo>
                    <a:pt x="391722" y="208073"/>
                  </a:lnTo>
                  <a:lnTo>
                    <a:pt x="405712" y="208073"/>
                  </a:lnTo>
                  <a:lnTo>
                    <a:pt x="419702" y="208073"/>
                  </a:lnTo>
                  <a:lnTo>
                    <a:pt x="433692" y="208073"/>
                  </a:lnTo>
                  <a:lnTo>
                    <a:pt x="447682" y="208073"/>
                  </a:lnTo>
                  <a:lnTo>
                    <a:pt x="461673" y="208073"/>
                  </a:lnTo>
                  <a:lnTo>
                    <a:pt x="475663" y="208073"/>
                  </a:lnTo>
                  <a:lnTo>
                    <a:pt x="489653" y="208073"/>
                  </a:lnTo>
                  <a:lnTo>
                    <a:pt x="503643" y="208073"/>
                  </a:lnTo>
                  <a:lnTo>
                    <a:pt x="517633" y="208073"/>
                  </a:lnTo>
                  <a:lnTo>
                    <a:pt x="531623" y="208073"/>
                  </a:lnTo>
                  <a:lnTo>
                    <a:pt x="545613" y="208073"/>
                  </a:lnTo>
                  <a:lnTo>
                    <a:pt x="559603" y="208073"/>
                  </a:lnTo>
                  <a:lnTo>
                    <a:pt x="573593" y="208073"/>
                  </a:lnTo>
                  <a:lnTo>
                    <a:pt x="587583" y="208073"/>
                  </a:lnTo>
                  <a:lnTo>
                    <a:pt x="601574" y="208073"/>
                  </a:lnTo>
                  <a:lnTo>
                    <a:pt x="615564" y="208073"/>
                  </a:lnTo>
                  <a:lnTo>
                    <a:pt x="629554" y="208073"/>
                  </a:lnTo>
                  <a:lnTo>
                    <a:pt x="643544" y="208073"/>
                  </a:lnTo>
                  <a:lnTo>
                    <a:pt x="657534" y="208073"/>
                  </a:lnTo>
                  <a:lnTo>
                    <a:pt x="671524" y="208073"/>
                  </a:lnTo>
                  <a:lnTo>
                    <a:pt x="685514" y="208073"/>
                  </a:lnTo>
                  <a:lnTo>
                    <a:pt x="699504" y="208073"/>
                  </a:lnTo>
                  <a:lnTo>
                    <a:pt x="713494" y="208073"/>
                  </a:lnTo>
                  <a:lnTo>
                    <a:pt x="727484" y="208073"/>
                  </a:lnTo>
                  <a:lnTo>
                    <a:pt x="741474" y="208073"/>
                  </a:lnTo>
                  <a:lnTo>
                    <a:pt x="755465" y="208073"/>
                  </a:lnTo>
                  <a:lnTo>
                    <a:pt x="769455" y="208073"/>
                  </a:lnTo>
                  <a:lnTo>
                    <a:pt x="783445" y="208073"/>
                  </a:lnTo>
                  <a:lnTo>
                    <a:pt x="797435" y="208073"/>
                  </a:lnTo>
                  <a:lnTo>
                    <a:pt x="811425" y="208073"/>
                  </a:lnTo>
                  <a:lnTo>
                    <a:pt x="825415" y="208073"/>
                  </a:lnTo>
                  <a:lnTo>
                    <a:pt x="839405" y="208073"/>
                  </a:lnTo>
                  <a:lnTo>
                    <a:pt x="853395" y="208073"/>
                  </a:lnTo>
                  <a:lnTo>
                    <a:pt x="867385" y="208073"/>
                  </a:lnTo>
                  <a:lnTo>
                    <a:pt x="881375" y="208073"/>
                  </a:lnTo>
                  <a:lnTo>
                    <a:pt x="895365" y="208073"/>
                  </a:lnTo>
                  <a:lnTo>
                    <a:pt x="909356" y="208073"/>
                  </a:lnTo>
                  <a:lnTo>
                    <a:pt x="923346" y="208073"/>
                  </a:lnTo>
                  <a:lnTo>
                    <a:pt x="937336" y="208073"/>
                  </a:lnTo>
                  <a:lnTo>
                    <a:pt x="951326" y="208073"/>
                  </a:lnTo>
                  <a:lnTo>
                    <a:pt x="965316" y="208073"/>
                  </a:lnTo>
                  <a:lnTo>
                    <a:pt x="979306" y="208073"/>
                  </a:lnTo>
                  <a:lnTo>
                    <a:pt x="993296" y="208073"/>
                  </a:lnTo>
                  <a:lnTo>
                    <a:pt x="1007286" y="208073"/>
                  </a:lnTo>
                  <a:lnTo>
                    <a:pt x="1021276" y="208073"/>
                  </a:lnTo>
                  <a:lnTo>
                    <a:pt x="1035266" y="208073"/>
                  </a:lnTo>
                  <a:lnTo>
                    <a:pt x="1049256" y="208073"/>
                  </a:lnTo>
                  <a:lnTo>
                    <a:pt x="1063247" y="208073"/>
                  </a:lnTo>
                  <a:lnTo>
                    <a:pt x="1077237" y="208073"/>
                  </a:lnTo>
                  <a:lnTo>
                    <a:pt x="1091227" y="208073"/>
                  </a:lnTo>
                  <a:lnTo>
                    <a:pt x="1105217" y="208073"/>
                  </a:lnTo>
                  <a:lnTo>
                    <a:pt x="1119207" y="208073"/>
                  </a:lnTo>
                  <a:lnTo>
                    <a:pt x="1133197" y="208073"/>
                  </a:lnTo>
                  <a:lnTo>
                    <a:pt x="1147187" y="208073"/>
                  </a:lnTo>
                  <a:lnTo>
                    <a:pt x="1161177" y="208073"/>
                  </a:lnTo>
                  <a:lnTo>
                    <a:pt x="1175167" y="208073"/>
                  </a:lnTo>
                  <a:lnTo>
                    <a:pt x="1189157" y="208073"/>
                  </a:lnTo>
                  <a:lnTo>
                    <a:pt x="1203148" y="208073"/>
                  </a:lnTo>
                  <a:lnTo>
                    <a:pt x="1217138" y="208073"/>
                  </a:lnTo>
                  <a:lnTo>
                    <a:pt x="1231128" y="208073"/>
                  </a:lnTo>
                  <a:lnTo>
                    <a:pt x="1245118" y="208073"/>
                  </a:lnTo>
                  <a:lnTo>
                    <a:pt x="1259108" y="208073"/>
                  </a:lnTo>
                  <a:lnTo>
                    <a:pt x="1273098" y="208073"/>
                  </a:lnTo>
                  <a:lnTo>
                    <a:pt x="1287088" y="208073"/>
                  </a:lnTo>
                  <a:lnTo>
                    <a:pt x="1301078" y="208073"/>
                  </a:lnTo>
                  <a:lnTo>
                    <a:pt x="1315068" y="208073"/>
                  </a:lnTo>
                  <a:lnTo>
                    <a:pt x="1329058" y="208073"/>
                  </a:lnTo>
                  <a:lnTo>
                    <a:pt x="1343048" y="208073"/>
                  </a:lnTo>
                  <a:lnTo>
                    <a:pt x="1357039" y="208073"/>
                  </a:lnTo>
                  <a:lnTo>
                    <a:pt x="1371029" y="208073"/>
                  </a:lnTo>
                  <a:lnTo>
                    <a:pt x="1385019" y="20807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3397438"/>
              <a:ext cx="4155057" cy="832292"/>
            </a:xfrm>
            <a:custGeom>
              <a:avLst/>
              <a:pathLst>
                <a:path w="4155057" h="832292">
                  <a:moveTo>
                    <a:pt x="0" y="832292"/>
                  </a:moveTo>
                  <a:lnTo>
                    <a:pt x="13990" y="832268"/>
                  </a:lnTo>
                  <a:lnTo>
                    <a:pt x="27980" y="832239"/>
                  </a:lnTo>
                  <a:lnTo>
                    <a:pt x="41970" y="832205"/>
                  </a:lnTo>
                  <a:lnTo>
                    <a:pt x="55960" y="832166"/>
                  </a:lnTo>
                  <a:lnTo>
                    <a:pt x="69950" y="832119"/>
                  </a:lnTo>
                  <a:lnTo>
                    <a:pt x="83940" y="832064"/>
                  </a:lnTo>
                  <a:lnTo>
                    <a:pt x="97930" y="832000"/>
                  </a:lnTo>
                  <a:lnTo>
                    <a:pt x="111920" y="831924"/>
                  </a:lnTo>
                  <a:lnTo>
                    <a:pt x="125910" y="831835"/>
                  </a:lnTo>
                  <a:lnTo>
                    <a:pt x="139900" y="831730"/>
                  </a:lnTo>
                  <a:lnTo>
                    <a:pt x="153891" y="831607"/>
                  </a:lnTo>
                  <a:lnTo>
                    <a:pt x="167881" y="831463"/>
                  </a:lnTo>
                  <a:lnTo>
                    <a:pt x="181871" y="831294"/>
                  </a:lnTo>
                  <a:lnTo>
                    <a:pt x="195861" y="831094"/>
                  </a:lnTo>
                  <a:lnTo>
                    <a:pt x="209851" y="830861"/>
                  </a:lnTo>
                  <a:lnTo>
                    <a:pt x="223841" y="830586"/>
                  </a:lnTo>
                  <a:lnTo>
                    <a:pt x="237831" y="830264"/>
                  </a:lnTo>
                  <a:lnTo>
                    <a:pt x="251821" y="829886"/>
                  </a:lnTo>
                  <a:lnTo>
                    <a:pt x="265811" y="829443"/>
                  </a:lnTo>
                  <a:lnTo>
                    <a:pt x="279801" y="828923"/>
                  </a:lnTo>
                  <a:lnTo>
                    <a:pt x="293791" y="828314"/>
                  </a:lnTo>
                  <a:lnTo>
                    <a:pt x="307782" y="827600"/>
                  </a:lnTo>
                  <a:lnTo>
                    <a:pt x="321772" y="826764"/>
                  </a:lnTo>
                  <a:lnTo>
                    <a:pt x="335762" y="825786"/>
                  </a:lnTo>
                  <a:lnTo>
                    <a:pt x="349752" y="824642"/>
                  </a:lnTo>
                  <a:lnTo>
                    <a:pt x="363742" y="823305"/>
                  </a:lnTo>
                  <a:lnTo>
                    <a:pt x="377732" y="821745"/>
                  </a:lnTo>
                  <a:lnTo>
                    <a:pt x="391722" y="819927"/>
                  </a:lnTo>
                  <a:lnTo>
                    <a:pt x="405712" y="817811"/>
                  </a:lnTo>
                  <a:lnTo>
                    <a:pt x="419702" y="815351"/>
                  </a:lnTo>
                  <a:lnTo>
                    <a:pt x="433692" y="812498"/>
                  </a:lnTo>
                  <a:lnTo>
                    <a:pt x="447682" y="809197"/>
                  </a:lnTo>
                  <a:lnTo>
                    <a:pt x="461673" y="805386"/>
                  </a:lnTo>
                  <a:lnTo>
                    <a:pt x="475663" y="801000"/>
                  </a:lnTo>
                  <a:lnTo>
                    <a:pt x="489653" y="795970"/>
                  </a:lnTo>
                  <a:lnTo>
                    <a:pt x="503643" y="790223"/>
                  </a:lnTo>
                  <a:lnTo>
                    <a:pt x="517633" y="783686"/>
                  </a:lnTo>
                  <a:lnTo>
                    <a:pt x="531623" y="776288"/>
                  </a:lnTo>
                  <a:lnTo>
                    <a:pt x="545613" y="767965"/>
                  </a:lnTo>
                  <a:lnTo>
                    <a:pt x="559603" y="758661"/>
                  </a:lnTo>
                  <a:lnTo>
                    <a:pt x="573593" y="748335"/>
                  </a:lnTo>
                  <a:lnTo>
                    <a:pt x="587583" y="736967"/>
                  </a:lnTo>
                  <a:lnTo>
                    <a:pt x="601574" y="724561"/>
                  </a:lnTo>
                  <a:lnTo>
                    <a:pt x="615564" y="711152"/>
                  </a:lnTo>
                  <a:lnTo>
                    <a:pt x="629554" y="696809"/>
                  </a:lnTo>
                  <a:lnTo>
                    <a:pt x="643544" y="681637"/>
                  </a:lnTo>
                  <a:lnTo>
                    <a:pt x="657534" y="665775"/>
                  </a:lnTo>
                  <a:lnTo>
                    <a:pt x="671524" y="649396"/>
                  </a:lnTo>
                  <a:lnTo>
                    <a:pt x="685514" y="632694"/>
                  </a:lnTo>
                  <a:lnTo>
                    <a:pt x="699504" y="615884"/>
                  </a:lnTo>
                  <a:lnTo>
                    <a:pt x="713494" y="599182"/>
                  </a:lnTo>
                  <a:lnTo>
                    <a:pt x="727484" y="582803"/>
                  </a:lnTo>
                  <a:lnTo>
                    <a:pt x="741474" y="566941"/>
                  </a:lnTo>
                  <a:lnTo>
                    <a:pt x="755465" y="551769"/>
                  </a:lnTo>
                  <a:lnTo>
                    <a:pt x="769455" y="537426"/>
                  </a:lnTo>
                  <a:lnTo>
                    <a:pt x="783445" y="524017"/>
                  </a:lnTo>
                  <a:lnTo>
                    <a:pt x="797435" y="511611"/>
                  </a:lnTo>
                  <a:lnTo>
                    <a:pt x="811425" y="500243"/>
                  </a:lnTo>
                  <a:lnTo>
                    <a:pt x="825415" y="489917"/>
                  </a:lnTo>
                  <a:lnTo>
                    <a:pt x="839405" y="480613"/>
                  </a:lnTo>
                  <a:lnTo>
                    <a:pt x="853395" y="472290"/>
                  </a:lnTo>
                  <a:lnTo>
                    <a:pt x="867385" y="464892"/>
                  </a:lnTo>
                  <a:lnTo>
                    <a:pt x="881375" y="458355"/>
                  </a:lnTo>
                  <a:lnTo>
                    <a:pt x="895365" y="452608"/>
                  </a:lnTo>
                  <a:lnTo>
                    <a:pt x="909356" y="447578"/>
                  </a:lnTo>
                  <a:lnTo>
                    <a:pt x="923346" y="443192"/>
                  </a:lnTo>
                  <a:lnTo>
                    <a:pt x="937336" y="439381"/>
                  </a:lnTo>
                  <a:lnTo>
                    <a:pt x="951326" y="436079"/>
                  </a:lnTo>
                  <a:lnTo>
                    <a:pt x="965316" y="433227"/>
                  </a:lnTo>
                  <a:lnTo>
                    <a:pt x="979306" y="430767"/>
                  </a:lnTo>
                  <a:lnTo>
                    <a:pt x="993296" y="428651"/>
                  </a:lnTo>
                  <a:lnTo>
                    <a:pt x="1007286" y="426833"/>
                  </a:lnTo>
                  <a:lnTo>
                    <a:pt x="1021276" y="425273"/>
                  </a:lnTo>
                  <a:lnTo>
                    <a:pt x="1035266" y="423936"/>
                  </a:lnTo>
                  <a:lnTo>
                    <a:pt x="1049256" y="422792"/>
                  </a:lnTo>
                  <a:lnTo>
                    <a:pt x="1063247" y="421814"/>
                  </a:lnTo>
                  <a:lnTo>
                    <a:pt x="1077237" y="420978"/>
                  </a:lnTo>
                  <a:lnTo>
                    <a:pt x="1091227" y="420264"/>
                  </a:lnTo>
                  <a:lnTo>
                    <a:pt x="1105217" y="419655"/>
                  </a:lnTo>
                  <a:lnTo>
                    <a:pt x="1119207" y="419135"/>
                  </a:lnTo>
                  <a:lnTo>
                    <a:pt x="1133197" y="418691"/>
                  </a:lnTo>
                  <a:lnTo>
                    <a:pt x="1147187" y="418314"/>
                  </a:lnTo>
                  <a:lnTo>
                    <a:pt x="1161177" y="417991"/>
                  </a:lnTo>
                  <a:lnTo>
                    <a:pt x="1175167" y="417717"/>
                  </a:lnTo>
                  <a:lnTo>
                    <a:pt x="1189157" y="417483"/>
                  </a:lnTo>
                  <a:lnTo>
                    <a:pt x="1203148" y="417284"/>
                  </a:lnTo>
                  <a:lnTo>
                    <a:pt x="1217138" y="417115"/>
                  </a:lnTo>
                  <a:lnTo>
                    <a:pt x="1231128" y="416971"/>
                  </a:lnTo>
                  <a:lnTo>
                    <a:pt x="1245118" y="416848"/>
                  </a:lnTo>
                  <a:lnTo>
                    <a:pt x="1259108" y="416743"/>
                  </a:lnTo>
                  <a:lnTo>
                    <a:pt x="1273098" y="416654"/>
                  </a:lnTo>
                  <a:lnTo>
                    <a:pt x="1287088" y="416578"/>
                  </a:lnTo>
                  <a:lnTo>
                    <a:pt x="1301078" y="416514"/>
                  </a:lnTo>
                  <a:lnTo>
                    <a:pt x="1315068" y="416459"/>
                  </a:lnTo>
                  <a:lnTo>
                    <a:pt x="1329058" y="416412"/>
                  </a:lnTo>
                  <a:lnTo>
                    <a:pt x="1343048" y="416373"/>
                  </a:lnTo>
                  <a:lnTo>
                    <a:pt x="1357039" y="416339"/>
                  </a:lnTo>
                  <a:lnTo>
                    <a:pt x="1371029" y="416310"/>
                  </a:lnTo>
                  <a:lnTo>
                    <a:pt x="1385019" y="41628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F26A21">
                  <a:alpha val="100000"/>
                </a:srgbClr>
              </a:solidFill>
              <a:prstDash val="solid"/>
              <a:round/>
            </a:ln>
          </p:spPr>
          <p:txBody>
            <a:bodyPr/>
            <a:lstStyle/>
            <a:p/>
          </p:txBody>
        </p:sp>
        <p:sp>
          <p:nvSpPr>
            <p:cNvPr id="35" name="pl35"/>
            <p:cNvSpPr/>
            <p:nvPr/>
          </p:nvSpPr>
          <p:spPr>
            <a:xfrm>
              <a:off x="2737948" y="4438013"/>
              <a:ext cx="4155057" cy="208073"/>
            </a:xfrm>
            <a:custGeom>
              <a:avLst/>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062442"/>
              <a:ext cx="4155057" cy="208073"/>
            </a:xfrm>
            <a:custGeom>
              <a:avLst/>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1940367"/>
              <a:ext cx="4155057" cy="416076"/>
            </a:xfrm>
            <a:custGeom>
              <a:avLst/>
              <a:pathLst>
                <a:path w="4155057" h="416076">
                  <a:moveTo>
                    <a:pt x="0" y="208073"/>
                  </a:moveTo>
                  <a:lnTo>
                    <a:pt x="13990" y="208073"/>
                  </a:lnTo>
                  <a:lnTo>
                    <a:pt x="27980" y="208073"/>
                  </a:lnTo>
                  <a:lnTo>
                    <a:pt x="41970" y="208073"/>
                  </a:lnTo>
                  <a:lnTo>
                    <a:pt x="55960" y="208073"/>
                  </a:lnTo>
                  <a:lnTo>
                    <a:pt x="69950" y="208073"/>
                  </a:lnTo>
                  <a:lnTo>
                    <a:pt x="83940" y="208073"/>
                  </a:lnTo>
                  <a:lnTo>
                    <a:pt x="97930" y="208073"/>
                  </a:lnTo>
                  <a:lnTo>
                    <a:pt x="111920" y="208073"/>
                  </a:lnTo>
                  <a:lnTo>
                    <a:pt x="125910" y="208073"/>
                  </a:lnTo>
                  <a:lnTo>
                    <a:pt x="139900" y="208073"/>
                  </a:lnTo>
                  <a:lnTo>
                    <a:pt x="153891" y="208073"/>
                  </a:lnTo>
                  <a:lnTo>
                    <a:pt x="167881" y="208073"/>
                  </a:lnTo>
                  <a:lnTo>
                    <a:pt x="181871" y="208073"/>
                  </a:lnTo>
                  <a:lnTo>
                    <a:pt x="195861" y="208073"/>
                  </a:lnTo>
                  <a:lnTo>
                    <a:pt x="209851" y="208073"/>
                  </a:lnTo>
                  <a:lnTo>
                    <a:pt x="223841" y="208073"/>
                  </a:lnTo>
                  <a:lnTo>
                    <a:pt x="237831" y="208073"/>
                  </a:lnTo>
                  <a:lnTo>
                    <a:pt x="251821" y="208073"/>
                  </a:lnTo>
                  <a:lnTo>
                    <a:pt x="265811" y="208073"/>
                  </a:lnTo>
                  <a:lnTo>
                    <a:pt x="279801" y="208073"/>
                  </a:lnTo>
                  <a:lnTo>
                    <a:pt x="293791" y="208073"/>
                  </a:lnTo>
                  <a:lnTo>
                    <a:pt x="307782" y="208073"/>
                  </a:lnTo>
                  <a:lnTo>
                    <a:pt x="321772" y="208073"/>
                  </a:lnTo>
                  <a:lnTo>
                    <a:pt x="335762" y="208073"/>
                  </a:lnTo>
                  <a:lnTo>
                    <a:pt x="349752" y="208073"/>
                  </a:lnTo>
                  <a:lnTo>
                    <a:pt x="363742" y="208073"/>
                  </a:lnTo>
                  <a:lnTo>
                    <a:pt x="377732" y="208073"/>
                  </a:lnTo>
                  <a:lnTo>
                    <a:pt x="391722" y="208073"/>
                  </a:lnTo>
                  <a:lnTo>
                    <a:pt x="405712" y="208073"/>
                  </a:lnTo>
                  <a:lnTo>
                    <a:pt x="419702" y="208073"/>
                  </a:lnTo>
                  <a:lnTo>
                    <a:pt x="433692" y="208073"/>
                  </a:lnTo>
                  <a:lnTo>
                    <a:pt x="447682" y="208073"/>
                  </a:lnTo>
                  <a:lnTo>
                    <a:pt x="461673" y="208073"/>
                  </a:lnTo>
                  <a:lnTo>
                    <a:pt x="475663" y="208073"/>
                  </a:lnTo>
                  <a:lnTo>
                    <a:pt x="489653" y="208073"/>
                  </a:lnTo>
                  <a:lnTo>
                    <a:pt x="503643" y="208073"/>
                  </a:lnTo>
                  <a:lnTo>
                    <a:pt x="517633" y="208073"/>
                  </a:lnTo>
                  <a:lnTo>
                    <a:pt x="531623" y="208073"/>
                  </a:lnTo>
                  <a:lnTo>
                    <a:pt x="545613" y="208073"/>
                  </a:lnTo>
                  <a:lnTo>
                    <a:pt x="559603" y="208073"/>
                  </a:lnTo>
                  <a:lnTo>
                    <a:pt x="573593" y="208073"/>
                  </a:lnTo>
                  <a:lnTo>
                    <a:pt x="587583" y="208073"/>
                  </a:lnTo>
                  <a:lnTo>
                    <a:pt x="601574" y="208073"/>
                  </a:lnTo>
                  <a:lnTo>
                    <a:pt x="615564" y="208073"/>
                  </a:lnTo>
                  <a:lnTo>
                    <a:pt x="629554" y="208073"/>
                  </a:lnTo>
                  <a:lnTo>
                    <a:pt x="643544" y="208073"/>
                  </a:lnTo>
                  <a:lnTo>
                    <a:pt x="657534" y="208073"/>
                  </a:lnTo>
                  <a:lnTo>
                    <a:pt x="671524" y="208073"/>
                  </a:lnTo>
                  <a:lnTo>
                    <a:pt x="685514" y="208073"/>
                  </a:lnTo>
                  <a:lnTo>
                    <a:pt x="699504" y="208073"/>
                  </a:lnTo>
                  <a:lnTo>
                    <a:pt x="713494" y="208073"/>
                  </a:lnTo>
                  <a:lnTo>
                    <a:pt x="727484" y="208073"/>
                  </a:lnTo>
                  <a:lnTo>
                    <a:pt x="741474" y="208073"/>
                  </a:lnTo>
                  <a:lnTo>
                    <a:pt x="755465" y="208073"/>
                  </a:lnTo>
                  <a:lnTo>
                    <a:pt x="769455" y="208073"/>
                  </a:lnTo>
                  <a:lnTo>
                    <a:pt x="783445" y="208073"/>
                  </a:lnTo>
                  <a:lnTo>
                    <a:pt x="797435" y="208073"/>
                  </a:lnTo>
                  <a:lnTo>
                    <a:pt x="811425" y="208073"/>
                  </a:lnTo>
                  <a:lnTo>
                    <a:pt x="825415" y="208073"/>
                  </a:lnTo>
                  <a:lnTo>
                    <a:pt x="839405" y="208073"/>
                  </a:lnTo>
                  <a:lnTo>
                    <a:pt x="853395" y="208073"/>
                  </a:lnTo>
                  <a:lnTo>
                    <a:pt x="867385" y="208073"/>
                  </a:lnTo>
                  <a:lnTo>
                    <a:pt x="881375" y="208073"/>
                  </a:lnTo>
                  <a:lnTo>
                    <a:pt x="895365" y="208073"/>
                  </a:lnTo>
                  <a:lnTo>
                    <a:pt x="909356" y="208073"/>
                  </a:lnTo>
                  <a:lnTo>
                    <a:pt x="923346" y="208073"/>
                  </a:lnTo>
                  <a:lnTo>
                    <a:pt x="937336" y="208073"/>
                  </a:lnTo>
                  <a:lnTo>
                    <a:pt x="951326" y="208073"/>
                  </a:lnTo>
                  <a:lnTo>
                    <a:pt x="965316" y="208073"/>
                  </a:lnTo>
                  <a:lnTo>
                    <a:pt x="979306" y="208073"/>
                  </a:lnTo>
                  <a:lnTo>
                    <a:pt x="993296" y="208073"/>
                  </a:lnTo>
                  <a:lnTo>
                    <a:pt x="1007286" y="208073"/>
                  </a:lnTo>
                  <a:lnTo>
                    <a:pt x="1021276" y="208073"/>
                  </a:lnTo>
                  <a:lnTo>
                    <a:pt x="1035266" y="208073"/>
                  </a:lnTo>
                  <a:lnTo>
                    <a:pt x="1049256" y="208073"/>
                  </a:lnTo>
                  <a:lnTo>
                    <a:pt x="1063247" y="208073"/>
                  </a:lnTo>
                  <a:lnTo>
                    <a:pt x="1077237" y="208073"/>
                  </a:lnTo>
                  <a:lnTo>
                    <a:pt x="1091227" y="208073"/>
                  </a:lnTo>
                  <a:lnTo>
                    <a:pt x="1105217" y="208073"/>
                  </a:lnTo>
                  <a:lnTo>
                    <a:pt x="1119207" y="208073"/>
                  </a:lnTo>
                  <a:lnTo>
                    <a:pt x="1133197" y="208073"/>
                  </a:lnTo>
                  <a:lnTo>
                    <a:pt x="1147187" y="208073"/>
                  </a:lnTo>
                  <a:lnTo>
                    <a:pt x="1161177" y="208073"/>
                  </a:lnTo>
                  <a:lnTo>
                    <a:pt x="1175167" y="208073"/>
                  </a:lnTo>
                  <a:lnTo>
                    <a:pt x="1189157" y="208073"/>
                  </a:lnTo>
                  <a:lnTo>
                    <a:pt x="1203148" y="208073"/>
                  </a:lnTo>
                  <a:lnTo>
                    <a:pt x="1217138" y="208073"/>
                  </a:lnTo>
                  <a:lnTo>
                    <a:pt x="1231128" y="208073"/>
                  </a:lnTo>
                  <a:lnTo>
                    <a:pt x="1245118" y="208073"/>
                  </a:lnTo>
                  <a:lnTo>
                    <a:pt x="1259108" y="208073"/>
                  </a:lnTo>
                  <a:lnTo>
                    <a:pt x="1273098" y="208073"/>
                  </a:lnTo>
                  <a:lnTo>
                    <a:pt x="1287088" y="208073"/>
                  </a:lnTo>
                  <a:lnTo>
                    <a:pt x="1301078" y="208073"/>
                  </a:lnTo>
                  <a:lnTo>
                    <a:pt x="1315068" y="208073"/>
                  </a:lnTo>
                  <a:lnTo>
                    <a:pt x="1329058" y="208073"/>
                  </a:lnTo>
                  <a:lnTo>
                    <a:pt x="1343048" y="208073"/>
                  </a:lnTo>
                  <a:lnTo>
                    <a:pt x="1357039" y="208073"/>
                  </a:lnTo>
                  <a:lnTo>
                    <a:pt x="1371029" y="208073"/>
                  </a:lnTo>
                  <a:lnTo>
                    <a:pt x="1385019" y="208073"/>
                  </a:lnTo>
                  <a:lnTo>
                    <a:pt x="1385019" y="208003"/>
                  </a:lnTo>
                  <a:lnTo>
                    <a:pt x="1399009" y="207991"/>
                  </a:lnTo>
                  <a:lnTo>
                    <a:pt x="1412999" y="207976"/>
                  </a:lnTo>
                  <a:lnTo>
                    <a:pt x="1426989" y="207959"/>
                  </a:lnTo>
                  <a:lnTo>
                    <a:pt x="1440979" y="207940"/>
                  </a:lnTo>
                  <a:lnTo>
                    <a:pt x="1454969" y="207916"/>
                  </a:lnTo>
                  <a:lnTo>
                    <a:pt x="1468959" y="207889"/>
                  </a:lnTo>
                  <a:lnTo>
                    <a:pt x="1482949" y="207856"/>
                  </a:lnTo>
                  <a:lnTo>
                    <a:pt x="1496939" y="207819"/>
                  </a:lnTo>
                  <a:lnTo>
                    <a:pt x="1510930" y="207774"/>
                  </a:lnTo>
                  <a:lnTo>
                    <a:pt x="1524920" y="207722"/>
                  </a:lnTo>
                  <a:lnTo>
                    <a:pt x="1538910" y="207660"/>
                  </a:lnTo>
                  <a:lnTo>
                    <a:pt x="1552900" y="207588"/>
                  </a:lnTo>
                  <a:lnTo>
                    <a:pt x="1566890" y="207503"/>
                  </a:lnTo>
                  <a:lnTo>
                    <a:pt x="1580880" y="207404"/>
                  </a:lnTo>
                  <a:lnTo>
                    <a:pt x="1594870" y="207287"/>
                  </a:lnTo>
                  <a:lnTo>
                    <a:pt x="1608860" y="207150"/>
                  </a:lnTo>
                  <a:lnTo>
                    <a:pt x="1622850" y="206989"/>
                  </a:lnTo>
                  <a:lnTo>
                    <a:pt x="1636840" y="206800"/>
                  </a:lnTo>
                  <a:lnTo>
                    <a:pt x="1650830" y="206578"/>
                  </a:lnTo>
                  <a:lnTo>
                    <a:pt x="1664821" y="206318"/>
                  </a:lnTo>
                  <a:lnTo>
                    <a:pt x="1678811" y="206014"/>
                  </a:lnTo>
                  <a:lnTo>
                    <a:pt x="1692801" y="205657"/>
                  </a:lnTo>
                  <a:lnTo>
                    <a:pt x="1706791" y="205239"/>
                  </a:lnTo>
                  <a:lnTo>
                    <a:pt x="1720781" y="204750"/>
                  </a:lnTo>
                  <a:lnTo>
                    <a:pt x="1734771" y="204178"/>
                  </a:lnTo>
                  <a:lnTo>
                    <a:pt x="1748761" y="203509"/>
                  </a:lnTo>
                  <a:lnTo>
                    <a:pt x="1762751" y="202729"/>
                  </a:lnTo>
                  <a:lnTo>
                    <a:pt x="1776741" y="201820"/>
                  </a:lnTo>
                  <a:lnTo>
                    <a:pt x="1790731" y="200762"/>
                  </a:lnTo>
                  <a:lnTo>
                    <a:pt x="1804722" y="199532"/>
                  </a:lnTo>
                  <a:lnTo>
                    <a:pt x="1818712" y="198106"/>
                  </a:lnTo>
                  <a:lnTo>
                    <a:pt x="1832702" y="196455"/>
                  </a:lnTo>
                  <a:lnTo>
                    <a:pt x="1846692" y="194550"/>
                  </a:lnTo>
                  <a:lnTo>
                    <a:pt x="1860682" y="192357"/>
                  </a:lnTo>
                  <a:lnTo>
                    <a:pt x="1874672" y="189842"/>
                  </a:lnTo>
                  <a:lnTo>
                    <a:pt x="1888662" y="186968"/>
                  </a:lnTo>
                  <a:lnTo>
                    <a:pt x="1902652" y="183700"/>
                  </a:lnTo>
                  <a:lnTo>
                    <a:pt x="1916642" y="180001"/>
                  </a:lnTo>
                  <a:lnTo>
                    <a:pt x="1930632" y="175839"/>
                  </a:lnTo>
                  <a:lnTo>
                    <a:pt x="1944622" y="171187"/>
                  </a:lnTo>
                  <a:lnTo>
                    <a:pt x="1958613" y="166024"/>
                  </a:lnTo>
                  <a:lnTo>
                    <a:pt x="1972603" y="160340"/>
                  </a:lnTo>
                  <a:lnTo>
                    <a:pt x="1986593" y="154137"/>
                  </a:lnTo>
                  <a:lnTo>
                    <a:pt x="2000583" y="147432"/>
                  </a:lnTo>
                  <a:lnTo>
                    <a:pt x="2014573" y="140261"/>
                  </a:lnTo>
                  <a:lnTo>
                    <a:pt x="2028563" y="132675"/>
                  </a:lnTo>
                  <a:lnTo>
                    <a:pt x="2042553" y="124744"/>
                  </a:lnTo>
                  <a:lnTo>
                    <a:pt x="2056543" y="116555"/>
                  </a:lnTo>
                  <a:lnTo>
                    <a:pt x="2070533" y="108204"/>
                  </a:lnTo>
                  <a:lnTo>
                    <a:pt x="2084523" y="99799"/>
                  </a:lnTo>
                  <a:lnTo>
                    <a:pt x="2098513" y="91448"/>
                  </a:lnTo>
                  <a:lnTo>
                    <a:pt x="2112504" y="83258"/>
                  </a:lnTo>
                  <a:lnTo>
                    <a:pt x="2126494" y="75327"/>
                  </a:lnTo>
                  <a:lnTo>
                    <a:pt x="2140484" y="67741"/>
                  </a:lnTo>
                  <a:lnTo>
                    <a:pt x="2154474" y="60570"/>
                  </a:lnTo>
                  <a:lnTo>
                    <a:pt x="2168464" y="53865"/>
                  </a:lnTo>
                  <a:lnTo>
                    <a:pt x="2182454" y="47662"/>
                  </a:lnTo>
                  <a:lnTo>
                    <a:pt x="2196444" y="41978"/>
                  </a:lnTo>
                  <a:lnTo>
                    <a:pt x="2210434" y="36815"/>
                  </a:lnTo>
                  <a:lnTo>
                    <a:pt x="2224424" y="32163"/>
                  </a:lnTo>
                  <a:lnTo>
                    <a:pt x="2238414" y="28002"/>
                  </a:lnTo>
                  <a:lnTo>
                    <a:pt x="2252404" y="24303"/>
                  </a:lnTo>
                  <a:lnTo>
                    <a:pt x="2266395" y="21034"/>
                  </a:lnTo>
                  <a:lnTo>
                    <a:pt x="2280385" y="18161"/>
                  </a:lnTo>
                  <a:lnTo>
                    <a:pt x="2294375" y="15646"/>
                  </a:lnTo>
                  <a:lnTo>
                    <a:pt x="2308365" y="13453"/>
                  </a:lnTo>
                  <a:lnTo>
                    <a:pt x="2322355" y="11547"/>
                  </a:lnTo>
                  <a:lnTo>
                    <a:pt x="2336345" y="9896"/>
                  </a:lnTo>
                  <a:lnTo>
                    <a:pt x="2350335" y="8470"/>
                  </a:lnTo>
                  <a:lnTo>
                    <a:pt x="2364325" y="7240"/>
                  </a:lnTo>
                  <a:lnTo>
                    <a:pt x="2378315" y="6182"/>
                  </a:lnTo>
                  <a:lnTo>
                    <a:pt x="2392305" y="5273"/>
                  </a:lnTo>
                  <a:lnTo>
                    <a:pt x="2406296" y="4493"/>
                  </a:lnTo>
                  <a:lnTo>
                    <a:pt x="2420286" y="3825"/>
                  </a:lnTo>
                  <a:lnTo>
                    <a:pt x="2434276" y="3253"/>
                  </a:lnTo>
                  <a:lnTo>
                    <a:pt x="2448266" y="2764"/>
                  </a:lnTo>
                  <a:lnTo>
                    <a:pt x="2462256" y="2346"/>
                  </a:lnTo>
                  <a:lnTo>
                    <a:pt x="2476246" y="1989"/>
                  </a:lnTo>
                  <a:lnTo>
                    <a:pt x="2490236" y="1684"/>
                  </a:lnTo>
                  <a:lnTo>
                    <a:pt x="2504226" y="1424"/>
                  </a:lnTo>
                  <a:lnTo>
                    <a:pt x="2518216" y="1202"/>
                  </a:lnTo>
                  <a:lnTo>
                    <a:pt x="2532206" y="1014"/>
                  </a:lnTo>
                  <a:lnTo>
                    <a:pt x="2546196" y="852"/>
                  </a:lnTo>
                  <a:lnTo>
                    <a:pt x="2560187" y="715"/>
                  </a:lnTo>
                  <a:lnTo>
                    <a:pt x="2574177" y="598"/>
                  </a:lnTo>
                  <a:lnTo>
                    <a:pt x="2588167" y="499"/>
                  </a:lnTo>
                  <a:lnTo>
                    <a:pt x="2602157" y="414"/>
                  </a:lnTo>
                  <a:lnTo>
                    <a:pt x="2616147" y="342"/>
                  </a:lnTo>
                  <a:lnTo>
                    <a:pt x="2630137" y="281"/>
                  </a:lnTo>
                  <a:lnTo>
                    <a:pt x="2644127" y="228"/>
                  </a:lnTo>
                  <a:lnTo>
                    <a:pt x="2658117" y="184"/>
                  </a:lnTo>
                  <a:lnTo>
                    <a:pt x="2672107" y="146"/>
                  </a:lnTo>
                  <a:lnTo>
                    <a:pt x="2686097" y="114"/>
                  </a:lnTo>
                  <a:lnTo>
                    <a:pt x="2700087" y="86"/>
                  </a:lnTo>
                  <a:lnTo>
                    <a:pt x="2714078" y="63"/>
                  </a:lnTo>
                  <a:lnTo>
                    <a:pt x="2728068" y="43"/>
                  </a:lnTo>
                  <a:lnTo>
                    <a:pt x="2742058" y="26"/>
                  </a:lnTo>
                  <a:lnTo>
                    <a:pt x="2756048" y="12"/>
                  </a:lnTo>
                  <a:lnTo>
                    <a:pt x="2770038" y="0"/>
                  </a:lnTo>
                  <a:lnTo>
                    <a:pt x="2770038" y="69"/>
                  </a:lnTo>
                  <a:lnTo>
                    <a:pt x="2784028" y="94"/>
                  </a:lnTo>
                  <a:lnTo>
                    <a:pt x="2798018" y="123"/>
                  </a:lnTo>
                  <a:lnTo>
                    <a:pt x="2812008" y="156"/>
                  </a:lnTo>
                  <a:lnTo>
                    <a:pt x="2825998" y="196"/>
                  </a:lnTo>
                  <a:lnTo>
                    <a:pt x="2839988" y="243"/>
                  </a:lnTo>
                  <a:lnTo>
                    <a:pt x="2853978" y="298"/>
                  </a:lnTo>
                  <a:lnTo>
                    <a:pt x="2867969" y="362"/>
                  </a:lnTo>
                  <a:lnTo>
                    <a:pt x="2881959" y="438"/>
                  </a:lnTo>
                  <a:lnTo>
                    <a:pt x="2895949" y="527"/>
                  </a:lnTo>
                  <a:lnTo>
                    <a:pt x="2909939" y="631"/>
                  </a:lnTo>
                  <a:lnTo>
                    <a:pt x="2923929" y="754"/>
                  </a:lnTo>
                  <a:lnTo>
                    <a:pt x="2937919" y="899"/>
                  </a:lnTo>
                  <a:lnTo>
                    <a:pt x="2951909" y="1068"/>
                  </a:lnTo>
                  <a:lnTo>
                    <a:pt x="2965899" y="1267"/>
                  </a:lnTo>
                  <a:lnTo>
                    <a:pt x="2979889" y="1501"/>
                  </a:lnTo>
                  <a:lnTo>
                    <a:pt x="2993879" y="1775"/>
                  </a:lnTo>
                  <a:lnTo>
                    <a:pt x="3007870" y="2097"/>
                  </a:lnTo>
                  <a:lnTo>
                    <a:pt x="3021860" y="2475"/>
                  </a:lnTo>
                  <a:lnTo>
                    <a:pt x="3035850" y="2919"/>
                  </a:lnTo>
                  <a:lnTo>
                    <a:pt x="3049840" y="3438"/>
                  </a:lnTo>
                  <a:lnTo>
                    <a:pt x="3063830" y="4048"/>
                  </a:lnTo>
                  <a:lnTo>
                    <a:pt x="3077820" y="4762"/>
                  </a:lnTo>
                  <a:lnTo>
                    <a:pt x="3091810" y="5598"/>
                  </a:lnTo>
                  <a:lnTo>
                    <a:pt x="3105800" y="6576"/>
                  </a:lnTo>
                  <a:lnTo>
                    <a:pt x="3119790" y="7720"/>
                  </a:lnTo>
                  <a:lnTo>
                    <a:pt x="3133780" y="9057"/>
                  </a:lnTo>
                  <a:lnTo>
                    <a:pt x="3147770" y="10616"/>
                  </a:lnTo>
                  <a:lnTo>
                    <a:pt x="3161761" y="12435"/>
                  </a:lnTo>
                  <a:lnTo>
                    <a:pt x="3175751" y="14551"/>
                  </a:lnTo>
                  <a:lnTo>
                    <a:pt x="3189741" y="17011"/>
                  </a:lnTo>
                  <a:lnTo>
                    <a:pt x="3203731" y="19863"/>
                  </a:lnTo>
                  <a:lnTo>
                    <a:pt x="3217721" y="23165"/>
                  </a:lnTo>
                  <a:lnTo>
                    <a:pt x="3231711" y="26975"/>
                  </a:lnTo>
                  <a:lnTo>
                    <a:pt x="3245701" y="31361"/>
                  </a:lnTo>
                  <a:lnTo>
                    <a:pt x="3259691" y="36392"/>
                  </a:lnTo>
                  <a:lnTo>
                    <a:pt x="3273681" y="42139"/>
                  </a:lnTo>
                  <a:lnTo>
                    <a:pt x="3287671" y="48676"/>
                  </a:lnTo>
                  <a:lnTo>
                    <a:pt x="3301661" y="56073"/>
                  </a:lnTo>
                  <a:lnTo>
                    <a:pt x="3315652" y="64396"/>
                  </a:lnTo>
                  <a:lnTo>
                    <a:pt x="3329642" y="73700"/>
                  </a:lnTo>
                  <a:lnTo>
                    <a:pt x="3343632" y="84026"/>
                  </a:lnTo>
                  <a:lnTo>
                    <a:pt x="3357622" y="95395"/>
                  </a:lnTo>
                  <a:lnTo>
                    <a:pt x="3371612" y="107801"/>
                  </a:lnTo>
                  <a:lnTo>
                    <a:pt x="3385602" y="121210"/>
                  </a:lnTo>
                  <a:lnTo>
                    <a:pt x="3399592" y="135553"/>
                  </a:lnTo>
                  <a:lnTo>
                    <a:pt x="3413582" y="150725"/>
                  </a:lnTo>
                  <a:lnTo>
                    <a:pt x="3427572" y="166586"/>
                  </a:lnTo>
                  <a:lnTo>
                    <a:pt x="3441562" y="182966"/>
                  </a:lnTo>
                  <a:lnTo>
                    <a:pt x="3455552" y="199667"/>
                  </a:lnTo>
                  <a:lnTo>
                    <a:pt x="3469543" y="216478"/>
                  </a:lnTo>
                  <a:lnTo>
                    <a:pt x="3483533" y="233179"/>
                  </a:lnTo>
                  <a:lnTo>
                    <a:pt x="3497523" y="249559"/>
                  </a:lnTo>
                  <a:lnTo>
                    <a:pt x="3511513" y="265420"/>
                  </a:lnTo>
                  <a:lnTo>
                    <a:pt x="3525503" y="280592"/>
                  </a:lnTo>
                  <a:lnTo>
                    <a:pt x="3539493" y="294935"/>
                  </a:lnTo>
                  <a:lnTo>
                    <a:pt x="3553483" y="308344"/>
                  </a:lnTo>
                  <a:lnTo>
                    <a:pt x="3567473" y="320751"/>
                  </a:lnTo>
                  <a:lnTo>
                    <a:pt x="3581463" y="332119"/>
                  </a:lnTo>
                  <a:lnTo>
                    <a:pt x="3595453" y="342445"/>
                  </a:lnTo>
                  <a:lnTo>
                    <a:pt x="3609444" y="351749"/>
                  </a:lnTo>
                  <a:lnTo>
                    <a:pt x="3623434" y="360072"/>
                  </a:lnTo>
                  <a:lnTo>
                    <a:pt x="3637424" y="367469"/>
                  </a:lnTo>
                  <a:lnTo>
                    <a:pt x="3651414" y="374006"/>
                  </a:lnTo>
                  <a:lnTo>
                    <a:pt x="3665404" y="379754"/>
                  </a:lnTo>
                  <a:lnTo>
                    <a:pt x="3679394" y="384784"/>
                  </a:lnTo>
                  <a:lnTo>
                    <a:pt x="3693384" y="389170"/>
                  </a:lnTo>
                  <a:lnTo>
                    <a:pt x="3707374" y="392981"/>
                  </a:lnTo>
                  <a:lnTo>
                    <a:pt x="3721364" y="396282"/>
                  </a:lnTo>
                  <a:lnTo>
                    <a:pt x="3735354" y="399135"/>
                  </a:lnTo>
                  <a:lnTo>
                    <a:pt x="3749344" y="401594"/>
                  </a:lnTo>
                  <a:lnTo>
                    <a:pt x="3763335" y="403711"/>
                  </a:lnTo>
                  <a:lnTo>
                    <a:pt x="3777325" y="405529"/>
                  </a:lnTo>
                  <a:lnTo>
                    <a:pt x="3791315" y="407089"/>
                  </a:lnTo>
                  <a:lnTo>
                    <a:pt x="3805305" y="408425"/>
                  </a:lnTo>
                  <a:lnTo>
                    <a:pt x="3819295" y="409569"/>
                  </a:lnTo>
                  <a:lnTo>
                    <a:pt x="3833285" y="410548"/>
                  </a:lnTo>
                  <a:lnTo>
                    <a:pt x="3847275" y="411384"/>
                  </a:lnTo>
                  <a:lnTo>
                    <a:pt x="3861265" y="412098"/>
                  </a:lnTo>
                  <a:lnTo>
                    <a:pt x="3875255" y="412707"/>
                  </a:lnTo>
                  <a:lnTo>
                    <a:pt x="3889245" y="413227"/>
                  </a:lnTo>
                  <a:lnTo>
                    <a:pt x="3903235" y="413670"/>
                  </a:lnTo>
                  <a:lnTo>
                    <a:pt x="3917226" y="414048"/>
                  </a:lnTo>
                  <a:lnTo>
                    <a:pt x="3931216" y="414370"/>
                  </a:lnTo>
                  <a:lnTo>
                    <a:pt x="3945206" y="414645"/>
                  </a:lnTo>
                  <a:lnTo>
                    <a:pt x="3959196" y="414878"/>
                  </a:lnTo>
                  <a:lnTo>
                    <a:pt x="3973186" y="415077"/>
                  </a:lnTo>
                  <a:lnTo>
                    <a:pt x="3987176" y="415247"/>
                  </a:lnTo>
                  <a:lnTo>
                    <a:pt x="4001166" y="415391"/>
                  </a:lnTo>
                  <a:lnTo>
                    <a:pt x="4015156" y="415514"/>
                  </a:lnTo>
                  <a:lnTo>
                    <a:pt x="4029146" y="415619"/>
                  </a:lnTo>
                  <a:lnTo>
                    <a:pt x="4043136" y="415708"/>
                  </a:lnTo>
                  <a:lnTo>
                    <a:pt x="4057126" y="415783"/>
                  </a:lnTo>
                  <a:lnTo>
                    <a:pt x="4071117" y="415848"/>
                  </a:lnTo>
                  <a:lnTo>
                    <a:pt x="4085107" y="415903"/>
                  </a:lnTo>
                  <a:lnTo>
                    <a:pt x="4099097" y="415949"/>
                  </a:lnTo>
                  <a:lnTo>
                    <a:pt x="4113087" y="415989"/>
                  </a:lnTo>
                  <a:lnTo>
                    <a:pt x="4127077" y="416023"/>
                  </a:lnTo>
                  <a:lnTo>
                    <a:pt x="4141067" y="416052"/>
                  </a:lnTo>
                  <a:lnTo>
                    <a:pt x="4155057" y="416076"/>
                  </a:lnTo>
                </a:path>
              </a:pathLst>
            </a:custGeom>
            <a:ln w="40651" cap="flat">
              <a:solidFill>
                <a:srgbClr val="D3D3D3">
                  <a:alpha val="100000"/>
                </a:srgbClr>
              </a:solidFill>
              <a:prstDash val="solid"/>
              <a:round/>
            </a:ln>
          </p:spPr>
          <p:txBody>
            <a:bodyPr/>
            <a:lstStyle/>
            <a:p/>
          </p:txBody>
        </p:sp>
        <p:sp>
          <p:nvSpPr>
            <p:cNvPr id="38" name="pl38"/>
            <p:cNvSpPr/>
            <p:nvPr/>
          </p:nvSpPr>
          <p:spPr>
            <a:xfrm>
              <a:off x="2737948" y="4021936"/>
              <a:ext cx="4155057" cy="1040366"/>
            </a:xfrm>
            <a:custGeom>
              <a:avLst/>
              <a:pathLst>
                <a:path w="4155057" h="1040366">
                  <a:moveTo>
                    <a:pt x="0" y="1040366"/>
                  </a:moveTo>
                  <a:lnTo>
                    <a:pt x="13990" y="1040341"/>
                  </a:lnTo>
                  <a:lnTo>
                    <a:pt x="27980" y="1040312"/>
                  </a:lnTo>
                  <a:lnTo>
                    <a:pt x="41970" y="1040278"/>
                  </a:lnTo>
                  <a:lnTo>
                    <a:pt x="55960" y="1040239"/>
                  </a:lnTo>
                  <a:lnTo>
                    <a:pt x="69950" y="1040192"/>
                  </a:lnTo>
                  <a:lnTo>
                    <a:pt x="83940" y="1040137"/>
                  </a:lnTo>
                  <a:lnTo>
                    <a:pt x="97930" y="1040073"/>
                  </a:lnTo>
                  <a:lnTo>
                    <a:pt x="111920" y="1039997"/>
                  </a:lnTo>
                  <a:lnTo>
                    <a:pt x="125910" y="1039908"/>
                  </a:lnTo>
                  <a:lnTo>
                    <a:pt x="139900" y="1039803"/>
                  </a:lnTo>
                  <a:lnTo>
                    <a:pt x="153891" y="1039681"/>
                  </a:lnTo>
                  <a:lnTo>
                    <a:pt x="167881" y="1039536"/>
                  </a:lnTo>
                  <a:lnTo>
                    <a:pt x="181871" y="1039367"/>
                  </a:lnTo>
                  <a:lnTo>
                    <a:pt x="195861" y="1039168"/>
                  </a:lnTo>
                  <a:lnTo>
                    <a:pt x="209851" y="1038934"/>
                  </a:lnTo>
                  <a:lnTo>
                    <a:pt x="223841" y="1038660"/>
                  </a:lnTo>
                  <a:lnTo>
                    <a:pt x="237831" y="1038338"/>
                  </a:lnTo>
                  <a:lnTo>
                    <a:pt x="251821" y="1037960"/>
                  </a:lnTo>
                  <a:lnTo>
                    <a:pt x="265811" y="1037516"/>
                  </a:lnTo>
                  <a:lnTo>
                    <a:pt x="279801" y="1036996"/>
                  </a:lnTo>
                  <a:lnTo>
                    <a:pt x="293791" y="1036387"/>
                  </a:lnTo>
                  <a:lnTo>
                    <a:pt x="307782" y="1035673"/>
                  </a:lnTo>
                  <a:lnTo>
                    <a:pt x="321772" y="1034837"/>
                  </a:lnTo>
                  <a:lnTo>
                    <a:pt x="335762" y="1033859"/>
                  </a:lnTo>
                  <a:lnTo>
                    <a:pt x="349752" y="1032715"/>
                  </a:lnTo>
                  <a:lnTo>
                    <a:pt x="363742" y="1031378"/>
                  </a:lnTo>
                  <a:lnTo>
                    <a:pt x="377732" y="1029818"/>
                  </a:lnTo>
                  <a:lnTo>
                    <a:pt x="391722" y="1028000"/>
                  </a:lnTo>
                  <a:lnTo>
                    <a:pt x="405712" y="1025884"/>
                  </a:lnTo>
                  <a:lnTo>
                    <a:pt x="419702" y="1023424"/>
                  </a:lnTo>
                  <a:lnTo>
                    <a:pt x="433692" y="1020572"/>
                  </a:lnTo>
                  <a:lnTo>
                    <a:pt x="447682" y="1017270"/>
                  </a:lnTo>
                  <a:lnTo>
                    <a:pt x="461673" y="1013459"/>
                  </a:lnTo>
                  <a:lnTo>
                    <a:pt x="475663" y="1009074"/>
                  </a:lnTo>
                  <a:lnTo>
                    <a:pt x="489653" y="1004043"/>
                  </a:lnTo>
                  <a:lnTo>
                    <a:pt x="503643" y="998296"/>
                  </a:lnTo>
                  <a:lnTo>
                    <a:pt x="517633" y="991759"/>
                  </a:lnTo>
                  <a:lnTo>
                    <a:pt x="531623" y="984362"/>
                  </a:lnTo>
                  <a:lnTo>
                    <a:pt x="545613" y="976038"/>
                  </a:lnTo>
                  <a:lnTo>
                    <a:pt x="559603" y="966734"/>
                  </a:lnTo>
                  <a:lnTo>
                    <a:pt x="573593" y="956408"/>
                  </a:lnTo>
                  <a:lnTo>
                    <a:pt x="587583" y="945040"/>
                  </a:lnTo>
                  <a:lnTo>
                    <a:pt x="601574" y="932634"/>
                  </a:lnTo>
                  <a:lnTo>
                    <a:pt x="615564" y="919225"/>
                  </a:lnTo>
                  <a:lnTo>
                    <a:pt x="629554" y="904882"/>
                  </a:lnTo>
                  <a:lnTo>
                    <a:pt x="643544" y="889710"/>
                  </a:lnTo>
                  <a:lnTo>
                    <a:pt x="657534" y="873848"/>
                  </a:lnTo>
                  <a:lnTo>
                    <a:pt x="671524" y="857469"/>
                  </a:lnTo>
                  <a:lnTo>
                    <a:pt x="685514" y="840767"/>
                  </a:lnTo>
                  <a:lnTo>
                    <a:pt x="699504" y="823957"/>
                  </a:lnTo>
                  <a:lnTo>
                    <a:pt x="713494" y="807256"/>
                  </a:lnTo>
                  <a:lnTo>
                    <a:pt x="727484" y="790876"/>
                  </a:lnTo>
                  <a:lnTo>
                    <a:pt x="741474" y="775014"/>
                  </a:lnTo>
                  <a:lnTo>
                    <a:pt x="755465" y="759842"/>
                  </a:lnTo>
                  <a:lnTo>
                    <a:pt x="769455" y="745500"/>
                  </a:lnTo>
                  <a:lnTo>
                    <a:pt x="783445" y="732091"/>
                  </a:lnTo>
                  <a:lnTo>
                    <a:pt x="797435" y="719684"/>
                  </a:lnTo>
                  <a:lnTo>
                    <a:pt x="811425" y="708316"/>
                  </a:lnTo>
                  <a:lnTo>
                    <a:pt x="825415" y="697990"/>
                  </a:lnTo>
                  <a:lnTo>
                    <a:pt x="839405" y="688686"/>
                  </a:lnTo>
                  <a:lnTo>
                    <a:pt x="853395" y="680363"/>
                  </a:lnTo>
                  <a:lnTo>
                    <a:pt x="867385" y="672965"/>
                  </a:lnTo>
                  <a:lnTo>
                    <a:pt x="881375" y="666429"/>
                  </a:lnTo>
                  <a:lnTo>
                    <a:pt x="895365" y="660681"/>
                  </a:lnTo>
                  <a:lnTo>
                    <a:pt x="909356" y="655651"/>
                  </a:lnTo>
                  <a:lnTo>
                    <a:pt x="923346" y="651265"/>
                  </a:lnTo>
                  <a:lnTo>
                    <a:pt x="937336" y="647454"/>
                  </a:lnTo>
                  <a:lnTo>
                    <a:pt x="951326" y="644153"/>
                  </a:lnTo>
                  <a:lnTo>
                    <a:pt x="965316" y="641300"/>
                  </a:lnTo>
                  <a:lnTo>
                    <a:pt x="979306" y="638841"/>
                  </a:lnTo>
                  <a:lnTo>
                    <a:pt x="993296" y="636724"/>
                  </a:lnTo>
                  <a:lnTo>
                    <a:pt x="1007286" y="634906"/>
                  </a:lnTo>
                  <a:lnTo>
                    <a:pt x="1021276" y="633346"/>
                  </a:lnTo>
                  <a:lnTo>
                    <a:pt x="1035266" y="632009"/>
                  </a:lnTo>
                  <a:lnTo>
                    <a:pt x="1049256" y="630865"/>
                  </a:lnTo>
                  <a:lnTo>
                    <a:pt x="1063247" y="629887"/>
                  </a:lnTo>
                  <a:lnTo>
                    <a:pt x="1077237" y="629051"/>
                  </a:lnTo>
                  <a:lnTo>
                    <a:pt x="1091227" y="628337"/>
                  </a:lnTo>
                  <a:lnTo>
                    <a:pt x="1105217" y="627728"/>
                  </a:lnTo>
                  <a:lnTo>
                    <a:pt x="1119207" y="627208"/>
                  </a:lnTo>
                  <a:lnTo>
                    <a:pt x="1133197" y="626765"/>
                  </a:lnTo>
                  <a:lnTo>
                    <a:pt x="1147187" y="626387"/>
                  </a:lnTo>
                  <a:lnTo>
                    <a:pt x="1161177" y="626065"/>
                  </a:lnTo>
                  <a:lnTo>
                    <a:pt x="1175167" y="625790"/>
                  </a:lnTo>
                  <a:lnTo>
                    <a:pt x="1189157" y="625557"/>
                  </a:lnTo>
                  <a:lnTo>
                    <a:pt x="1203148" y="625358"/>
                  </a:lnTo>
                  <a:lnTo>
                    <a:pt x="1217138" y="625188"/>
                  </a:lnTo>
                  <a:lnTo>
                    <a:pt x="1231128" y="625044"/>
                  </a:lnTo>
                  <a:lnTo>
                    <a:pt x="1245118" y="624921"/>
                  </a:lnTo>
                  <a:lnTo>
                    <a:pt x="1259108" y="624816"/>
                  </a:lnTo>
                  <a:lnTo>
                    <a:pt x="1273098" y="624727"/>
                  </a:lnTo>
                  <a:lnTo>
                    <a:pt x="1287088" y="624652"/>
                  </a:lnTo>
                  <a:lnTo>
                    <a:pt x="1301078" y="624587"/>
                  </a:lnTo>
                  <a:lnTo>
                    <a:pt x="1315068" y="624532"/>
                  </a:lnTo>
                  <a:lnTo>
                    <a:pt x="1329058" y="624486"/>
                  </a:lnTo>
                  <a:lnTo>
                    <a:pt x="1343048" y="624446"/>
                  </a:lnTo>
                  <a:lnTo>
                    <a:pt x="1357039" y="624412"/>
                  </a:lnTo>
                  <a:lnTo>
                    <a:pt x="1371029" y="624383"/>
                  </a:lnTo>
                  <a:lnTo>
                    <a:pt x="1385019" y="624359"/>
                  </a:lnTo>
                  <a:lnTo>
                    <a:pt x="1385019" y="624219"/>
                  </a:lnTo>
                  <a:lnTo>
                    <a:pt x="1399009" y="624219"/>
                  </a:lnTo>
                  <a:lnTo>
                    <a:pt x="1412999" y="624219"/>
                  </a:lnTo>
                  <a:lnTo>
                    <a:pt x="1426989" y="624219"/>
                  </a:lnTo>
                  <a:lnTo>
                    <a:pt x="1440979" y="624219"/>
                  </a:lnTo>
                  <a:lnTo>
                    <a:pt x="1454969" y="624219"/>
                  </a:lnTo>
                  <a:lnTo>
                    <a:pt x="1468959" y="624219"/>
                  </a:lnTo>
                  <a:lnTo>
                    <a:pt x="1482949" y="624219"/>
                  </a:lnTo>
                  <a:lnTo>
                    <a:pt x="1496939" y="624219"/>
                  </a:lnTo>
                  <a:lnTo>
                    <a:pt x="1510930" y="624219"/>
                  </a:lnTo>
                  <a:lnTo>
                    <a:pt x="1524920" y="624219"/>
                  </a:lnTo>
                  <a:lnTo>
                    <a:pt x="1538910" y="624219"/>
                  </a:lnTo>
                  <a:lnTo>
                    <a:pt x="1552900" y="624219"/>
                  </a:lnTo>
                  <a:lnTo>
                    <a:pt x="1566890" y="624219"/>
                  </a:lnTo>
                  <a:lnTo>
                    <a:pt x="1580880" y="624219"/>
                  </a:lnTo>
                  <a:lnTo>
                    <a:pt x="1594870" y="624219"/>
                  </a:lnTo>
                  <a:lnTo>
                    <a:pt x="1608860" y="624219"/>
                  </a:lnTo>
                  <a:lnTo>
                    <a:pt x="1622850" y="624219"/>
                  </a:lnTo>
                  <a:lnTo>
                    <a:pt x="1636840" y="624219"/>
                  </a:lnTo>
                  <a:lnTo>
                    <a:pt x="1650830" y="624219"/>
                  </a:lnTo>
                  <a:lnTo>
                    <a:pt x="1664821" y="624219"/>
                  </a:lnTo>
                  <a:lnTo>
                    <a:pt x="1678811" y="624219"/>
                  </a:lnTo>
                  <a:lnTo>
                    <a:pt x="1692801" y="624219"/>
                  </a:lnTo>
                  <a:lnTo>
                    <a:pt x="1706791" y="624219"/>
                  </a:lnTo>
                  <a:lnTo>
                    <a:pt x="1720781" y="624219"/>
                  </a:lnTo>
                  <a:lnTo>
                    <a:pt x="1734771" y="624219"/>
                  </a:lnTo>
                  <a:lnTo>
                    <a:pt x="1748761" y="624219"/>
                  </a:lnTo>
                  <a:lnTo>
                    <a:pt x="1762751" y="624219"/>
                  </a:lnTo>
                  <a:lnTo>
                    <a:pt x="1776741" y="624219"/>
                  </a:lnTo>
                  <a:lnTo>
                    <a:pt x="1790731" y="624219"/>
                  </a:lnTo>
                  <a:lnTo>
                    <a:pt x="1804722" y="624219"/>
                  </a:lnTo>
                  <a:lnTo>
                    <a:pt x="1818712" y="624219"/>
                  </a:lnTo>
                  <a:lnTo>
                    <a:pt x="1832702" y="624219"/>
                  </a:lnTo>
                  <a:lnTo>
                    <a:pt x="1846692" y="624219"/>
                  </a:lnTo>
                  <a:lnTo>
                    <a:pt x="1860682" y="624219"/>
                  </a:lnTo>
                  <a:lnTo>
                    <a:pt x="1874672" y="624219"/>
                  </a:lnTo>
                  <a:lnTo>
                    <a:pt x="1888662" y="624219"/>
                  </a:lnTo>
                  <a:lnTo>
                    <a:pt x="1902652" y="624219"/>
                  </a:lnTo>
                  <a:lnTo>
                    <a:pt x="1916642" y="624219"/>
                  </a:lnTo>
                  <a:lnTo>
                    <a:pt x="1930632" y="624219"/>
                  </a:lnTo>
                  <a:lnTo>
                    <a:pt x="1944622" y="624219"/>
                  </a:lnTo>
                  <a:lnTo>
                    <a:pt x="1958613" y="624219"/>
                  </a:lnTo>
                  <a:lnTo>
                    <a:pt x="1972603" y="624219"/>
                  </a:lnTo>
                  <a:lnTo>
                    <a:pt x="1986593" y="624219"/>
                  </a:lnTo>
                  <a:lnTo>
                    <a:pt x="2000583" y="624219"/>
                  </a:lnTo>
                  <a:lnTo>
                    <a:pt x="2014573" y="624219"/>
                  </a:lnTo>
                  <a:lnTo>
                    <a:pt x="2028563" y="624219"/>
                  </a:lnTo>
                  <a:lnTo>
                    <a:pt x="2042553" y="624219"/>
                  </a:lnTo>
                  <a:lnTo>
                    <a:pt x="2056543" y="624219"/>
                  </a:lnTo>
                  <a:lnTo>
                    <a:pt x="2070533" y="624219"/>
                  </a:lnTo>
                  <a:lnTo>
                    <a:pt x="2084523" y="624219"/>
                  </a:lnTo>
                  <a:lnTo>
                    <a:pt x="2098513" y="624219"/>
                  </a:lnTo>
                  <a:lnTo>
                    <a:pt x="2112504" y="624219"/>
                  </a:lnTo>
                  <a:lnTo>
                    <a:pt x="2126494" y="624219"/>
                  </a:lnTo>
                  <a:lnTo>
                    <a:pt x="2140484" y="624219"/>
                  </a:lnTo>
                  <a:lnTo>
                    <a:pt x="2154474" y="624219"/>
                  </a:lnTo>
                  <a:lnTo>
                    <a:pt x="2168464" y="624219"/>
                  </a:lnTo>
                  <a:lnTo>
                    <a:pt x="2182454" y="624219"/>
                  </a:lnTo>
                  <a:lnTo>
                    <a:pt x="2196444" y="624219"/>
                  </a:lnTo>
                  <a:lnTo>
                    <a:pt x="2210434" y="624219"/>
                  </a:lnTo>
                  <a:lnTo>
                    <a:pt x="2224424" y="624219"/>
                  </a:lnTo>
                  <a:lnTo>
                    <a:pt x="2238414" y="624219"/>
                  </a:lnTo>
                  <a:lnTo>
                    <a:pt x="2252404" y="624219"/>
                  </a:lnTo>
                  <a:lnTo>
                    <a:pt x="2266395" y="624219"/>
                  </a:lnTo>
                  <a:lnTo>
                    <a:pt x="2280385" y="624219"/>
                  </a:lnTo>
                  <a:lnTo>
                    <a:pt x="2294375" y="624219"/>
                  </a:lnTo>
                  <a:lnTo>
                    <a:pt x="2308365" y="624219"/>
                  </a:lnTo>
                  <a:lnTo>
                    <a:pt x="2322355" y="624219"/>
                  </a:lnTo>
                  <a:lnTo>
                    <a:pt x="2336345" y="624219"/>
                  </a:lnTo>
                  <a:lnTo>
                    <a:pt x="2350335" y="624219"/>
                  </a:lnTo>
                  <a:lnTo>
                    <a:pt x="2364325" y="624219"/>
                  </a:lnTo>
                  <a:lnTo>
                    <a:pt x="2378315" y="624219"/>
                  </a:lnTo>
                  <a:lnTo>
                    <a:pt x="2392305" y="624219"/>
                  </a:lnTo>
                  <a:lnTo>
                    <a:pt x="2406296" y="624219"/>
                  </a:lnTo>
                  <a:lnTo>
                    <a:pt x="2420286" y="624219"/>
                  </a:lnTo>
                  <a:lnTo>
                    <a:pt x="2434276" y="624219"/>
                  </a:lnTo>
                  <a:lnTo>
                    <a:pt x="2448266" y="624219"/>
                  </a:lnTo>
                  <a:lnTo>
                    <a:pt x="2462256" y="624219"/>
                  </a:lnTo>
                  <a:lnTo>
                    <a:pt x="2476246" y="624219"/>
                  </a:lnTo>
                  <a:lnTo>
                    <a:pt x="2490236" y="624219"/>
                  </a:lnTo>
                  <a:lnTo>
                    <a:pt x="2504226" y="624219"/>
                  </a:lnTo>
                  <a:lnTo>
                    <a:pt x="2518216" y="624219"/>
                  </a:lnTo>
                  <a:lnTo>
                    <a:pt x="2532206" y="624219"/>
                  </a:lnTo>
                  <a:lnTo>
                    <a:pt x="2546196" y="624219"/>
                  </a:lnTo>
                  <a:lnTo>
                    <a:pt x="2560187" y="624219"/>
                  </a:lnTo>
                  <a:lnTo>
                    <a:pt x="2574177" y="624219"/>
                  </a:lnTo>
                  <a:lnTo>
                    <a:pt x="2588167" y="624219"/>
                  </a:lnTo>
                  <a:lnTo>
                    <a:pt x="2602157" y="624219"/>
                  </a:lnTo>
                  <a:lnTo>
                    <a:pt x="2616147" y="624219"/>
                  </a:lnTo>
                  <a:lnTo>
                    <a:pt x="2630137" y="624219"/>
                  </a:lnTo>
                  <a:lnTo>
                    <a:pt x="2644127" y="624219"/>
                  </a:lnTo>
                  <a:lnTo>
                    <a:pt x="2658117" y="624219"/>
                  </a:lnTo>
                  <a:lnTo>
                    <a:pt x="2672107" y="624219"/>
                  </a:lnTo>
                  <a:lnTo>
                    <a:pt x="2686097" y="624219"/>
                  </a:lnTo>
                  <a:lnTo>
                    <a:pt x="2700087" y="624219"/>
                  </a:lnTo>
                  <a:lnTo>
                    <a:pt x="2714078" y="624219"/>
                  </a:lnTo>
                  <a:lnTo>
                    <a:pt x="2728068" y="624219"/>
                  </a:lnTo>
                  <a:lnTo>
                    <a:pt x="2742058" y="624219"/>
                  </a:lnTo>
                  <a:lnTo>
                    <a:pt x="2756048" y="624219"/>
                  </a:lnTo>
                  <a:lnTo>
                    <a:pt x="2770038" y="624219"/>
                  </a:lnTo>
                  <a:lnTo>
                    <a:pt x="2770038" y="624010"/>
                  </a:lnTo>
                  <a:lnTo>
                    <a:pt x="2784028" y="623973"/>
                  </a:lnTo>
                  <a:lnTo>
                    <a:pt x="2798018" y="623930"/>
                  </a:lnTo>
                  <a:lnTo>
                    <a:pt x="2812008" y="623879"/>
                  </a:lnTo>
                  <a:lnTo>
                    <a:pt x="2825998" y="623820"/>
                  </a:lnTo>
                  <a:lnTo>
                    <a:pt x="2839988" y="623750"/>
                  </a:lnTo>
                  <a:lnTo>
                    <a:pt x="2853978" y="623667"/>
                  </a:lnTo>
                  <a:lnTo>
                    <a:pt x="2867969" y="623570"/>
                  </a:lnTo>
                  <a:lnTo>
                    <a:pt x="2881959" y="623457"/>
                  </a:lnTo>
                  <a:lnTo>
                    <a:pt x="2895949" y="623323"/>
                  </a:lnTo>
                  <a:lnTo>
                    <a:pt x="2909939" y="623166"/>
                  </a:lnTo>
                  <a:lnTo>
                    <a:pt x="2923929" y="622982"/>
                  </a:lnTo>
                  <a:lnTo>
                    <a:pt x="2937919" y="622766"/>
                  </a:lnTo>
                  <a:lnTo>
                    <a:pt x="2951909" y="622511"/>
                  </a:lnTo>
                  <a:lnTo>
                    <a:pt x="2965899" y="622213"/>
                  </a:lnTo>
                  <a:lnTo>
                    <a:pt x="2979889" y="621862"/>
                  </a:lnTo>
                  <a:lnTo>
                    <a:pt x="2993879" y="621451"/>
                  </a:lnTo>
                  <a:lnTo>
                    <a:pt x="3007870" y="620968"/>
                  </a:lnTo>
                  <a:lnTo>
                    <a:pt x="3021860" y="620401"/>
                  </a:lnTo>
                  <a:lnTo>
                    <a:pt x="3035850" y="619736"/>
                  </a:lnTo>
                  <a:lnTo>
                    <a:pt x="3049840" y="618956"/>
                  </a:lnTo>
                  <a:lnTo>
                    <a:pt x="3063830" y="618042"/>
                  </a:lnTo>
                  <a:lnTo>
                    <a:pt x="3077820" y="616971"/>
                  </a:lnTo>
                  <a:lnTo>
                    <a:pt x="3091810" y="615717"/>
                  </a:lnTo>
                  <a:lnTo>
                    <a:pt x="3105800" y="614250"/>
                  </a:lnTo>
                  <a:lnTo>
                    <a:pt x="3119790" y="612534"/>
                  </a:lnTo>
                  <a:lnTo>
                    <a:pt x="3133780" y="610529"/>
                  </a:lnTo>
                  <a:lnTo>
                    <a:pt x="3147770" y="608189"/>
                  </a:lnTo>
                  <a:lnTo>
                    <a:pt x="3161761" y="605462"/>
                  </a:lnTo>
                  <a:lnTo>
                    <a:pt x="3175751" y="602287"/>
                  </a:lnTo>
                  <a:lnTo>
                    <a:pt x="3189741" y="598598"/>
                  </a:lnTo>
                  <a:lnTo>
                    <a:pt x="3203731" y="594319"/>
                  </a:lnTo>
                  <a:lnTo>
                    <a:pt x="3217721" y="589367"/>
                  </a:lnTo>
                  <a:lnTo>
                    <a:pt x="3231711" y="583650"/>
                  </a:lnTo>
                  <a:lnTo>
                    <a:pt x="3245701" y="577072"/>
                  </a:lnTo>
                  <a:lnTo>
                    <a:pt x="3259691" y="569526"/>
                  </a:lnTo>
                  <a:lnTo>
                    <a:pt x="3273681" y="560905"/>
                  </a:lnTo>
                  <a:lnTo>
                    <a:pt x="3287671" y="551100"/>
                  </a:lnTo>
                  <a:lnTo>
                    <a:pt x="3301661" y="540004"/>
                  </a:lnTo>
                  <a:lnTo>
                    <a:pt x="3315652" y="527519"/>
                  </a:lnTo>
                  <a:lnTo>
                    <a:pt x="3329642" y="513563"/>
                  </a:lnTo>
                  <a:lnTo>
                    <a:pt x="3343632" y="498074"/>
                  </a:lnTo>
                  <a:lnTo>
                    <a:pt x="3357622" y="481021"/>
                  </a:lnTo>
                  <a:lnTo>
                    <a:pt x="3371612" y="462412"/>
                  </a:lnTo>
                  <a:lnTo>
                    <a:pt x="3385602" y="442298"/>
                  </a:lnTo>
                  <a:lnTo>
                    <a:pt x="3399592" y="420784"/>
                  </a:lnTo>
                  <a:lnTo>
                    <a:pt x="3413582" y="398026"/>
                  </a:lnTo>
                  <a:lnTo>
                    <a:pt x="3427572" y="374234"/>
                  </a:lnTo>
                  <a:lnTo>
                    <a:pt x="3441562" y="349665"/>
                  </a:lnTo>
                  <a:lnTo>
                    <a:pt x="3455552" y="324612"/>
                  </a:lnTo>
                  <a:lnTo>
                    <a:pt x="3469543" y="299397"/>
                  </a:lnTo>
                  <a:lnTo>
                    <a:pt x="3483533" y="274345"/>
                  </a:lnTo>
                  <a:lnTo>
                    <a:pt x="3497523" y="249775"/>
                  </a:lnTo>
                  <a:lnTo>
                    <a:pt x="3511513" y="225983"/>
                  </a:lnTo>
                  <a:lnTo>
                    <a:pt x="3525503" y="203225"/>
                  </a:lnTo>
                  <a:lnTo>
                    <a:pt x="3539493" y="181711"/>
                  </a:lnTo>
                  <a:lnTo>
                    <a:pt x="3553483" y="161597"/>
                  </a:lnTo>
                  <a:lnTo>
                    <a:pt x="3567473" y="142988"/>
                  </a:lnTo>
                  <a:lnTo>
                    <a:pt x="3581463" y="125935"/>
                  </a:lnTo>
                  <a:lnTo>
                    <a:pt x="3595453" y="110446"/>
                  </a:lnTo>
                  <a:lnTo>
                    <a:pt x="3609444" y="96490"/>
                  </a:lnTo>
                  <a:lnTo>
                    <a:pt x="3623434" y="84006"/>
                  </a:lnTo>
                  <a:lnTo>
                    <a:pt x="3637424" y="72910"/>
                  </a:lnTo>
                  <a:lnTo>
                    <a:pt x="3651414" y="63104"/>
                  </a:lnTo>
                  <a:lnTo>
                    <a:pt x="3665404" y="54483"/>
                  </a:lnTo>
                  <a:lnTo>
                    <a:pt x="3679394" y="46938"/>
                  </a:lnTo>
                  <a:lnTo>
                    <a:pt x="3693384" y="40359"/>
                  </a:lnTo>
                  <a:lnTo>
                    <a:pt x="3707374" y="34642"/>
                  </a:lnTo>
                  <a:lnTo>
                    <a:pt x="3721364" y="29690"/>
                  </a:lnTo>
                  <a:lnTo>
                    <a:pt x="3735354" y="25411"/>
                  </a:lnTo>
                  <a:lnTo>
                    <a:pt x="3749344" y="21722"/>
                  </a:lnTo>
                  <a:lnTo>
                    <a:pt x="3763335" y="18548"/>
                  </a:lnTo>
                  <a:lnTo>
                    <a:pt x="3777325" y="15820"/>
                  </a:lnTo>
                  <a:lnTo>
                    <a:pt x="3791315" y="13480"/>
                  </a:lnTo>
                  <a:lnTo>
                    <a:pt x="3805305" y="11476"/>
                  </a:lnTo>
                  <a:lnTo>
                    <a:pt x="3819295" y="9760"/>
                  </a:lnTo>
                  <a:lnTo>
                    <a:pt x="3833285" y="8292"/>
                  </a:lnTo>
                  <a:lnTo>
                    <a:pt x="3847275" y="7038"/>
                  </a:lnTo>
                  <a:lnTo>
                    <a:pt x="3861265" y="5967"/>
                  </a:lnTo>
                  <a:lnTo>
                    <a:pt x="3875255" y="5053"/>
                  </a:lnTo>
                  <a:lnTo>
                    <a:pt x="3889245" y="4273"/>
                  </a:lnTo>
                  <a:lnTo>
                    <a:pt x="3903235" y="3608"/>
                  </a:lnTo>
                  <a:lnTo>
                    <a:pt x="3917226" y="3042"/>
                  </a:lnTo>
                  <a:lnTo>
                    <a:pt x="3931216" y="2558"/>
                  </a:lnTo>
                  <a:lnTo>
                    <a:pt x="3945206" y="2147"/>
                  </a:lnTo>
                  <a:lnTo>
                    <a:pt x="3959196" y="1796"/>
                  </a:lnTo>
                  <a:lnTo>
                    <a:pt x="3973186" y="1498"/>
                  </a:lnTo>
                  <a:lnTo>
                    <a:pt x="3987176" y="1243"/>
                  </a:lnTo>
                  <a:lnTo>
                    <a:pt x="4001166" y="1027"/>
                  </a:lnTo>
                  <a:lnTo>
                    <a:pt x="4015156" y="843"/>
                  </a:lnTo>
                  <a:lnTo>
                    <a:pt x="4029146" y="686"/>
                  </a:lnTo>
                  <a:lnTo>
                    <a:pt x="4043136" y="552"/>
                  </a:lnTo>
                  <a:lnTo>
                    <a:pt x="4057126" y="439"/>
                  </a:lnTo>
                  <a:lnTo>
                    <a:pt x="4071117" y="342"/>
                  </a:lnTo>
                  <a:lnTo>
                    <a:pt x="4085107" y="260"/>
                  </a:lnTo>
                  <a:lnTo>
                    <a:pt x="4099097" y="190"/>
                  </a:lnTo>
                  <a:lnTo>
                    <a:pt x="4113087" y="130"/>
                  </a:lnTo>
                  <a:lnTo>
                    <a:pt x="4127077" y="79"/>
                  </a:lnTo>
                  <a:lnTo>
                    <a:pt x="4141067" y="36"/>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4230079"/>
              <a:ext cx="4155057" cy="624219"/>
            </a:xfrm>
            <a:custGeom>
              <a:avLst/>
              <a:pathLst>
                <a:path w="4155057" h="624219">
                  <a:moveTo>
                    <a:pt x="0" y="624010"/>
                  </a:moveTo>
                  <a:lnTo>
                    <a:pt x="13990" y="623973"/>
                  </a:lnTo>
                  <a:lnTo>
                    <a:pt x="27980" y="623930"/>
                  </a:lnTo>
                  <a:lnTo>
                    <a:pt x="41970" y="623879"/>
                  </a:lnTo>
                  <a:lnTo>
                    <a:pt x="55960" y="623820"/>
                  </a:lnTo>
                  <a:lnTo>
                    <a:pt x="69950" y="623750"/>
                  </a:lnTo>
                  <a:lnTo>
                    <a:pt x="83940" y="623667"/>
                  </a:lnTo>
                  <a:lnTo>
                    <a:pt x="97930" y="623570"/>
                  </a:lnTo>
                  <a:lnTo>
                    <a:pt x="111920" y="623457"/>
                  </a:lnTo>
                  <a:lnTo>
                    <a:pt x="125910" y="623323"/>
                  </a:lnTo>
                  <a:lnTo>
                    <a:pt x="139900" y="623166"/>
                  </a:lnTo>
                  <a:lnTo>
                    <a:pt x="153891" y="622982"/>
                  </a:lnTo>
                  <a:lnTo>
                    <a:pt x="167881" y="622766"/>
                  </a:lnTo>
                  <a:lnTo>
                    <a:pt x="181871" y="622511"/>
                  </a:lnTo>
                  <a:lnTo>
                    <a:pt x="195861" y="622213"/>
                  </a:lnTo>
                  <a:lnTo>
                    <a:pt x="209851" y="621862"/>
                  </a:lnTo>
                  <a:lnTo>
                    <a:pt x="223841" y="621451"/>
                  </a:lnTo>
                  <a:lnTo>
                    <a:pt x="237831" y="620968"/>
                  </a:lnTo>
                  <a:lnTo>
                    <a:pt x="251821" y="620401"/>
                  </a:lnTo>
                  <a:lnTo>
                    <a:pt x="265811" y="619736"/>
                  </a:lnTo>
                  <a:lnTo>
                    <a:pt x="279801" y="618956"/>
                  </a:lnTo>
                  <a:lnTo>
                    <a:pt x="293791" y="618042"/>
                  </a:lnTo>
                  <a:lnTo>
                    <a:pt x="307782" y="616971"/>
                  </a:lnTo>
                  <a:lnTo>
                    <a:pt x="321772" y="615717"/>
                  </a:lnTo>
                  <a:lnTo>
                    <a:pt x="335762" y="614250"/>
                  </a:lnTo>
                  <a:lnTo>
                    <a:pt x="349752" y="612534"/>
                  </a:lnTo>
                  <a:lnTo>
                    <a:pt x="363742" y="610529"/>
                  </a:lnTo>
                  <a:lnTo>
                    <a:pt x="377732" y="608189"/>
                  </a:lnTo>
                  <a:lnTo>
                    <a:pt x="391722" y="605462"/>
                  </a:lnTo>
                  <a:lnTo>
                    <a:pt x="405712" y="602287"/>
                  </a:lnTo>
                  <a:lnTo>
                    <a:pt x="419702" y="598598"/>
                  </a:lnTo>
                  <a:lnTo>
                    <a:pt x="433692" y="594319"/>
                  </a:lnTo>
                  <a:lnTo>
                    <a:pt x="447682" y="589367"/>
                  </a:lnTo>
                  <a:lnTo>
                    <a:pt x="461673" y="583650"/>
                  </a:lnTo>
                  <a:lnTo>
                    <a:pt x="475663" y="577072"/>
                  </a:lnTo>
                  <a:lnTo>
                    <a:pt x="489653" y="569526"/>
                  </a:lnTo>
                  <a:lnTo>
                    <a:pt x="503643" y="560905"/>
                  </a:lnTo>
                  <a:lnTo>
                    <a:pt x="517633" y="551100"/>
                  </a:lnTo>
                  <a:lnTo>
                    <a:pt x="531623" y="540004"/>
                  </a:lnTo>
                  <a:lnTo>
                    <a:pt x="545613" y="527519"/>
                  </a:lnTo>
                  <a:lnTo>
                    <a:pt x="559603" y="513563"/>
                  </a:lnTo>
                  <a:lnTo>
                    <a:pt x="573593" y="498074"/>
                  </a:lnTo>
                  <a:lnTo>
                    <a:pt x="587583" y="481021"/>
                  </a:lnTo>
                  <a:lnTo>
                    <a:pt x="601574" y="462412"/>
                  </a:lnTo>
                  <a:lnTo>
                    <a:pt x="615564" y="442298"/>
                  </a:lnTo>
                  <a:lnTo>
                    <a:pt x="629554" y="420784"/>
                  </a:lnTo>
                  <a:lnTo>
                    <a:pt x="643544" y="398026"/>
                  </a:lnTo>
                  <a:lnTo>
                    <a:pt x="657534" y="374234"/>
                  </a:lnTo>
                  <a:lnTo>
                    <a:pt x="671524" y="349665"/>
                  </a:lnTo>
                  <a:lnTo>
                    <a:pt x="685514" y="324612"/>
                  </a:lnTo>
                  <a:lnTo>
                    <a:pt x="699504" y="299397"/>
                  </a:lnTo>
                  <a:lnTo>
                    <a:pt x="713494" y="274345"/>
                  </a:lnTo>
                  <a:lnTo>
                    <a:pt x="727484" y="249775"/>
                  </a:lnTo>
                  <a:lnTo>
                    <a:pt x="741474" y="225983"/>
                  </a:lnTo>
                  <a:lnTo>
                    <a:pt x="755465" y="203225"/>
                  </a:lnTo>
                  <a:lnTo>
                    <a:pt x="769455" y="181711"/>
                  </a:lnTo>
                  <a:lnTo>
                    <a:pt x="783445" y="161597"/>
                  </a:lnTo>
                  <a:lnTo>
                    <a:pt x="797435" y="142988"/>
                  </a:lnTo>
                  <a:lnTo>
                    <a:pt x="811425" y="125935"/>
                  </a:lnTo>
                  <a:lnTo>
                    <a:pt x="825415" y="110446"/>
                  </a:lnTo>
                  <a:lnTo>
                    <a:pt x="839405" y="96490"/>
                  </a:lnTo>
                  <a:lnTo>
                    <a:pt x="853395" y="84006"/>
                  </a:lnTo>
                  <a:lnTo>
                    <a:pt x="867385" y="72910"/>
                  </a:lnTo>
                  <a:lnTo>
                    <a:pt x="881375" y="63104"/>
                  </a:lnTo>
                  <a:lnTo>
                    <a:pt x="895365" y="54483"/>
                  </a:lnTo>
                  <a:lnTo>
                    <a:pt x="909356" y="46938"/>
                  </a:lnTo>
                  <a:lnTo>
                    <a:pt x="923346" y="40359"/>
                  </a:lnTo>
                  <a:lnTo>
                    <a:pt x="937336" y="34642"/>
                  </a:lnTo>
                  <a:lnTo>
                    <a:pt x="951326" y="29690"/>
                  </a:lnTo>
                  <a:lnTo>
                    <a:pt x="965316" y="25411"/>
                  </a:lnTo>
                  <a:lnTo>
                    <a:pt x="979306" y="21722"/>
                  </a:lnTo>
                  <a:lnTo>
                    <a:pt x="993296" y="18548"/>
                  </a:lnTo>
                  <a:lnTo>
                    <a:pt x="1007286" y="15820"/>
                  </a:lnTo>
                  <a:lnTo>
                    <a:pt x="1021276" y="13480"/>
                  </a:lnTo>
                  <a:lnTo>
                    <a:pt x="1035266" y="11476"/>
                  </a:lnTo>
                  <a:lnTo>
                    <a:pt x="1049256" y="9760"/>
                  </a:lnTo>
                  <a:lnTo>
                    <a:pt x="1063247" y="8292"/>
                  </a:lnTo>
                  <a:lnTo>
                    <a:pt x="1077237" y="7038"/>
                  </a:lnTo>
                  <a:lnTo>
                    <a:pt x="1091227" y="5967"/>
                  </a:lnTo>
                  <a:lnTo>
                    <a:pt x="1105217" y="5053"/>
                  </a:lnTo>
                  <a:lnTo>
                    <a:pt x="1119207" y="4273"/>
                  </a:lnTo>
                  <a:lnTo>
                    <a:pt x="1133197" y="3608"/>
                  </a:lnTo>
                  <a:lnTo>
                    <a:pt x="1147187" y="3042"/>
                  </a:lnTo>
                  <a:lnTo>
                    <a:pt x="1161177" y="2558"/>
                  </a:lnTo>
                  <a:lnTo>
                    <a:pt x="1175167" y="2147"/>
                  </a:lnTo>
                  <a:lnTo>
                    <a:pt x="1189157" y="1796"/>
                  </a:lnTo>
                  <a:lnTo>
                    <a:pt x="1203148" y="1498"/>
                  </a:lnTo>
                  <a:lnTo>
                    <a:pt x="1217138" y="1243"/>
                  </a:lnTo>
                  <a:lnTo>
                    <a:pt x="1231128" y="1027"/>
                  </a:lnTo>
                  <a:lnTo>
                    <a:pt x="1245118" y="843"/>
                  </a:lnTo>
                  <a:lnTo>
                    <a:pt x="1259108" y="686"/>
                  </a:lnTo>
                  <a:lnTo>
                    <a:pt x="1273098" y="552"/>
                  </a:lnTo>
                  <a:lnTo>
                    <a:pt x="1287088" y="439"/>
                  </a:lnTo>
                  <a:lnTo>
                    <a:pt x="1301078" y="342"/>
                  </a:lnTo>
                  <a:lnTo>
                    <a:pt x="1315068" y="260"/>
                  </a:lnTo>
                  <a:lnTo>
                    <a:pt x="1329058" y="190"/>
                  </a:lnTo>
                  <a:lnTo>
                    <a:pt x="1343048" y="130"/>
                  </a:lnTo>
                  <a:lnTo>
                    <a:pt x="1357039" y="79"/>
                  </a:lnTo>
                  <a:lnTo>
                    <a:pt x="1371029" y="36"/>
                  </a:lnTo>
                  <a:lnTo>
                    <a:pt x="1385019" y="0"/>
                  </a:lnTo>
                  <a:lnTo>
                    <a:pt x="1385019" y="0"/>
                  </a:lnTo>
                  <a:lnTo>
                    <a:pt x="1399009" y="36"/>
                  </a:lnTo>
                  <a:lnTo>
                    <a:pt x="1412999" y="79"/>
                  </a:lnTo>
                  <a:lnTo>
                    <a:pt x="1426989" y="130"/>
                  </a:lnTo>
                  <a:lnTo>
                    <a:pt x="1440979" y="190"/>
                  </a:lnTo>
                  <a:lnTo>
                    <a:pt x="1454969" y="260"/>
                  </a:lnTo>
                  <a:lnTo>
                    <a:pt x="1468959" y="342"/>
                  </a:lnTo>
                  <a:lnTo>
                    <a:pt x="1482949" y="439"/>
                  </a:lnTo>
                  <a:lnTo>
                    <a:pt x="1496939" y="552"/>
                  </a:lnTo>
                  <a:lnTo>
                    <a:pt x="1510930" y="686"/>
                  </a:lnTo>
                  <a:lnTo>
                    <a:pt x="1524920" y="843"/>
                  </a:lnTo>
                  <a:lnTo>
                    <a:pt x="1538910" y="1027"/>
                  </a:lnTo>
                  <a:lnTo>
                    <a:pt x="1552900" y="1243"/>
                  </a:lnTo>
                  <a:lnTo>
                    <a:pt x="1566890" y="1498"/>
                  </a:lnTo>
                  <a:lnTo>
                    <a:pt x="1580880" y="1796"/>
                  </a:lnTo>
                  <a:lnTo>
                    <a:pt x="1594870" y="2147"/>
                  </a:lnTo>
                  <a:lnTo>
                    <a:pt x="1608860" y="2558"/>
                  </a:lnTo>
                  <a:lnTo>
                    <a:pt x="1622850" y="3042"/>
                  </a:lnTo>
                  <a:lnTo>
                    <a:pt x="1636840" y="3608"/>
                  </a:lnTo>
                  <a:lnTo>
                    <a:pt x="1650830" y="4273"/>
                  </a:lnTo>
                  <a:lnTo>
                    <a:pt x="1664821" y="5053"/>
                  </a:lnTo>
                  <a:lnTo>
                    <a:pt x="1678811" y="5967"/>
                  </a:lnTo>
                  <a:lnTo>
                    <a:pt x="1692801" y="7038"/>
                  </a:lnTo>
                  <a:lnTo>
                    <a:pt x="1706791" y="8292"/>
                  </a:lnTo>
                  <a:lnTo>
                    <a:pt x="1720781" y="9760"/>
                  </a:lnTo>
                  <a:lnTo>
                    <a:pt x="1734771" y="11476"/>
                  </a:lnTo>
                  <a:lnTo>
                    <a:pt x="1748761" y="13480"/>
                  </a:lnTo>
                  <a:lnTo>
                    <a:pt x="1762751" y="15820"/>
                  </a:lnTo>
                  <a:lnTo>
                    <a:pt x="1776741" y="18548"/>
                  </a:lnTo>
                  <a:lnTo>
                    <a:pt x="1790731" y="21722"/>
                  </a:lnTo>
                  <a:lnTo>
                    <a:pt x="1804722" y="25411"/>
                  </a:lnTo>
                  <a:lnTo>
                    <a:pt x="1818712" y="29690"/>
                  </a:lnTo>
                  <a:lnTo>
                    <a:pt x="1832702" y="34642"/>
                  </a:lnTo>
                  <a:lnTo>
                    <a:pt x="1846692" y="40359"/>
                  </a:lnTo>
                  <a:lnTo>
                    <a:pt x="1860682" y="46938"/>
                  </a:lnTo>
                  <a:lnTo>
                    <a:pt x="1874672" y="54483"/>
                  </a:lnTo>
                  <a:lnTo>
                    <a:pt x="1888662" y="63104"/>
                  </a:lnTo>
                  <a:lnTo>
                    <a:pt x="1902652" y="72910"/>
                  </a:lnTo>
                  <a:lnTo>
                    <a:pt x="1916642" y="84006"/>
                  </a:lnTo>
                  <a:lnTo>
                    <a:pt x="1930632" y="96490"/>
                  </a:lnTo>
                  <a:lnTo>
                    <a:pt x="1944622" y="110446"/>
                  </a:lnTo>
                  <a:lnTo>
                    <a:pt x="1958613" y="125935"/>
                  </a:lnTo>
                  <a:lnTo>
                    <a:pt x="1972603" y="142988"/>
                  </a:lnTo>
                  <a:lnTo>
                    <a:pt x="1986593" y="161597"/>
                  </a:lnTo>
                  <a:lnTo>
                    <a:pt x="2000583" y="181711"/>
                  </a:lnTo>
                  <a:lnTo>
                    <a:pt x="2014573" y="203225"/>
                  </a:lnTo>
                  <a:lnTo>
                    <a:pt x="2028563" y="225983"/>
                  </a:lnTo>
                  <a:lnTo>
                    <a:pt x="2042553" y="249775"/>
                  </a:lnTo>
                  <a:lnTo>
                    <a:pt x="2056543" y="274345"/>
                  </a:lnTo>
                  <a:lnTo>
                    <a:pt x="2070533" y="299397"/>
                  </a:lnTo>
                  <a:lnTo>
                    <a:pt x="2084523" y="324612"/>
                  </a:lnTo>
                  <a:lnTo>
                    <a:pt x="2098513" y="349665"/>
                  </a:lnTo>
                  <a:lnTo>
                    <a:pt x="2112504" y="374234"/>
                  </a:lnTo>
                  <a:lnTo>
                    <a:pt x="2126494" y="398026"/>
                  </a:lnTo>
                  <a:lnTo>
                    <a:pt x="2140484" y="420784"/>
                  </a:lnTo>
                  <a:lnTo>
                    <a:pt x="2154474" y="442298"/>
                  </a:lnTo>
                  <a:lnTo>
                    <a:pt x="2168464" y="462412"/>
                  </a:lnTo>
                  <a:lnTo>
                    <a:pt x="2182454" y="481021"/>
                  </a:lnTo>
                  <a:lnTo>
                    <a:pt x="2196444" y="498074"/>
                  </a:lnTo>
                  <a:lnTo>
                    <a:pt x="2210434" y="513563"/>
                  </a:lnTo>
                  <a:lnTo>
                    <a:pt x="2224424" y="527519"/>
                  </a:lnTo>
                  <a:lnTo>
                    <a:pt x="2238414" y="540004"/>
                  </a:lnTo>
                  <a:lnTo>
                    <a:pt x="2252404" y="551100"/>
                  </a:lnTo>
                  <a:lnTo>
                    <a:pt x="2266395" y="560905"/>
                  </a:lnTo>
                  <a:lnTo>
                    <a:pt x="2280385" y="569526"/>
                  </a:lnTo>
                  <a:lnTo>
                    <a:pt x="2294375" y="577072"/>
                  </a:lnTo>
                  <a:lnTo>
                    <a:pt x="2308365" y="583650"/>
                  </a:lnTo>
                  <a:lnTo>
                    <a:pt x="2322355" y="589367"/>
                  </a:lnTo>
                  <a:lnTo>
                    <a:pt x="2336345" y="594319"/>
                  </a:lnTo>
                  <a:lnTo>
                    <a:pt x="2350335" y="598598"/>
                  </a:lnTo>
                  <a:lnTo>
                    <a:pt x="2364325" y="602287"/>
                  </a:lnTo>
                  <a:lnTo>
                    <a:pt x="2378315" y="605462"/>
                  </a:lnTo>
                  <a:lnTo>
                    <a:pt x="2392305" y="608189"/>
                  </a:lnTo>
                  <a:lnTo>
                    <a:pt x="2406296" y="610529"/>
                  </a:lnTo>
                  <a:lnTo>
                    <a:pt x="2420286" y="612534"/>
                  </a:lnTo>
                  <a:lnTo>
                    <a:pt x="2434276" y="614250"/>
                  </a:lnTo>
                  <a:lnTo>
                    <a:pt x="2448266" y="615717"/>
                  </a:lnTo>
                  <a:lnTo>
                    <a:pt x="2462256" y="616971"/>
                  </a:lnTo>
                  <a:lnTo>
                    <a:pt x="2476246" y="618042"/>
                  </a:lnTo>
                  <a:lnTo>
                    <a:pt x="2490236" y="618956"/>
                  </a:lnTo>
                  <a:lnTo>
                    <a:pt x="2504226" y="619736"/>
                  </a:lnTo>
                  <a:lnTo>
                    <a:pt x="2518216" y="620401"/>
                  </a:lnTo>
                  <a:lnTo>
                    <a:pt x="2532206" y="620968"/>
                  </a:lnTo>
                  <a:lnTo>
                    <a:pt x="2546196" y="621451"/>
                  </a:lnTo>
                  <a:lnTo>
                    <a:pt x="2560187" y="621862"/>
                  </a:lnTo>
                  <a:lnTo>
                    <a:pt x="2574177" y="622213"/>
                  </a:lnTo>
                  <a:lnTo>
                    <a:pt x="2588167" y="622511"/>
                  </a:lnTo>
                  <a:lnTo>
                    <a:pt x="2602157" y="622766"/>
                  </a:lnTo>
                  <a:lnTo>
                    <a:pt x="2616147" y="622982"/>
                  </a:lnTo>
                  <a:lnTo>
                    <a:pt x="2630137" y="623166"/>
                  </a:lnTo>
                  <a:lnTo>
                    <a:pt x="2644127" y="623323"/>
                  </a:lnTo>
                  <a:lnTo>
                    <a:pt x="2658117" y="623457"/>
                  </a:lnTo>
                  <a:lnTo>
                    <a:pt x="2672107" y="623570"/>
                  </a:lnTo>
                  <a:lnTo>
                    <a:pt x="2686097" y="623667"/>
                  </a:lnTo>
                  <a:lnTo>
                    <a:pt x="2700087" y="623750"/>
                  </a:lnTo>
                  <a:lnTo>
                    <a:pt x="2714078" y="623820"/>
                  </a:lnTo>
                  <a:lnTo>
                    <a:pt x="2728068" y="623879"/>
                  </a:lnTo>
                  <a:lnTo>
                    <a:pt x="2742058" y="623930"/>
                  </a:lnTo>
                  <a:lnTo>
                    <a:pt x="2756048" y="623973"/>
                  </a:lnTo>
                  <a:lnTo>
                    <a:pt x="2770038" y="624010"/>
                  </a:lnTo>
                  <a:lnTo>
                    <a:pt x="2770038" y="624219"/>
                  </a:lnTo>
                  <a:lnTo>
                    <a:pt x="2784028" y="624219"/>
                  </a:lnTo>
                  <a:lnTo>
                    <a:pt x="2798018" y="624219"/>
                  </a:lnTo>
                  <a:lnTo>
                    <a:pt x="2812008" y="624219"/>
                  </a:lnTo>
                  <a:lnTo>
                    <a:pt x="2825998" y="624219"/>
                  </a:lnTo>
                  <a:lnTo>
                    <a:pt x="2839988" y="624219"/>
                  </a:lnTo>
                  <a:lnTo>
                    <a:pt x="2853978" y="624219"/>
                  </a:lnTo>
                  <a:lnTo>
                    <a:pt x="2867969" y="624219"/>
                  </a:lnTo>
                  <a:lnTo>
                    <a:pt x="2881959" y="624219"/>
                  </a:lnTo>
                  <a:lnTo>
                    <a:pt x="2895949" y="624219"/>
                  </a:lnTo>
                  <a:lnTo>
                    <a:pt x="2909939" y="624219"/>
                  </a:lnTo>
                  <a:lnTo>
                    <a:pt x="2923929" y="624219"/>
                  </a:lnTo>
                  <a:lnTo>
                    <a:pt x="2937919" y="624219"/>
                  </a:lnTo>
                  <a:lnTo>
                    <a:pt x="2951909" y="624219"/>
                  </a:lnTo>
                  <a:lnTo>
                    <a:pt x="2965899" y="624219"/>
                  </a:lnTo>
                  <a:lnTo>
                    <a:pt x="2979889" y="624219"/>
                  </a:lnTo>
                  <a:lnTo>
                    <a:pt x="2993879" y="624219"/>
                  </a:lnTo>
                  <a:lnTo>
                    <a:pt x="3007870" y="624219"/>
                  </a:lnTo>
                  <a:lnTo>
                    <a:pt x="3021860" y="624219"/>
                  </a:lnTo>
                  <a:lnTo>
                    <a:pt x="3035850" y="624219"/>
                  </a:lnTo>
                  <a:lnTo>
                    <a:pt x="3049840" y="624219"/>
                  </a:lnTo>
                  <a:lnTo>
                    <a:pt x="3063830" y="624219"/>
                  </a:lnTo>
                  <a:lnTo>
                    <a:pt x="3077820" y="624219"/>
                  </a:lnTo>
                  <a:lnTo>
                    <a:pt x="3091810" y="624219"/>
                  </a:lnTo>
                  <a:lnTo>
                    <a:pt x="3105800" y="624219"/>
                  </a:lnTo>
                  <a:lnTo>
                    <a:pt x="3119790" y="624219"/>
                  </a:lnTo>
                  <a:lnTo>
                    <a:pt x="3133780" y="624219"/>
                  </a:lnTo>
                  <a:lnTo>
                    <a:pt x="3147770" y="624219"/>
                  </a:lnTo>
                  <a:lnTo>
                    <a:pt x="3161761" y="624219"/>
                  </a:lnTo>
                  <a:lnTo>
                    <a:pt x="3175751" y="624219"/>
                  </a:lnTo>
                  <a:lnTo>
                    <a:pt x="3189741" y="624219"/>
                  </a:lnTo>
                  <a:lnTo>
                    <a:pt x="3203731" y="624219"/>
                  </a:lnTo>
                  <a:lnTo>
                    <a:pt x="3217721" y="624219"/>
                  </a:lnTo>
                  <a:lnTo>
                    <a:pt x="3231711" y="624219"/>
                  </a:lnTo>
                  <a:lnTo>
                    <a:pt x="3245701" y="624219"/>
                  </a:lnTo>
                  <a:lnTo>
                    <a:pt x="3259691" y="624219"/>
                  </a:lnTo>
                  <a:lnTo>
                    <a:pt x="3273681" y="624219"/>
                  </a:lnTo>
                  <a:lnTo>
                    <a:pt x="3287671" y="624219"/>
                  </a:lnTo>
                  <a:lnTo>
                    <a:pt x="3301661" y="624219"/>
                  </a:lnTo>
                  <a:lnTo>
                    <a:pt x="3315652" y="624219"/>
                  </a:lnTo>
                  <a:lnTo>
                    <a:pt x="3329642" y="624219"/>
                  </a:lnTo>
                  <a:lnTo>
                    <a:pt x="3343632" y="624219"/>
                  </a:lnTo>
                  <a:lnTo>
                    <a:pt x="3357622" y="624219"/>
                  </a:lnTo>
                  <a:lnTo>
                    <a:pt x="3371612" y="624219"/>
                  </a:lnTo>
                  <a:lnTo>
                    <a:pt x="3385602" y="624219"/>
                  </a:lnTo>
                  <a:lnTo>
                    <a:pt x="3399592" y="624219"/>
                  </a:lnTo>
                  <a:lnTo>
                    <a:pt x="3413582" y="624219"/>
                  </a:lnTo>
                  <a:lnTo>
                    <a:pt x="3427572" y="624219"/>
                  </a:lnTo>
                  <a:lnTo>
                    <a:pt x="3441562" y="624219"/>
                  </a:lnTo>
                  <a:lnTo>
                    <a:pt x="3455552" y="624219"/>
                  </a:lnTo>
                  <a:lnTo>
                    <a:pt x="3469543" y="624219"/>
                  </a:lnTo>
                  <a:lnTo>
                    <a:pt x="3483533" y="624219"/>
                  </a:lnTo>
                  <a:lnTo>
                    <a:pt x="3497523" y="624219"/>
                  </a:lnTo>
                  <a:lnTo>
                    <a:pt x="3511513" y="624219"/>
                  </a:lnTo>
                  <a:lnTo>
                    <a:pt x="3525503" y="624219"/>
                  </a:lnTo>
                  <a:lnTo>
                    <a:pt x="3539493" y="624219"/>
                  </a:lnTo>
                  <a:lnTo>
                    <a:pt x="3553483" y="624219"/>
                  </a:lnTo>
                  <a:lnTo>
                    <a:pt x="3567473" y="624219"/>
                  </a:lnTo>
                  <a:lnTo>
                    <a:pt x="3581463" y="624219"/>
                  </a:lnTo>
                  <a:lnTo>
                    <a:pt x="3595453" y="624219"/>
                  </a:lnTo>
                  <a:lnTo>
                    <a:pt x="3609444" y="624219"/>
                  </a:lnTo>
                  <a:lnTo>
                    <a:pt x="3623434" y="624219"/>
                  </a:lnTo>
                  <a:lnTo>
                    <a:pt x="3637424" y="624219"/>
                  </a:lnTo>
                  <a:lnTo>
                    <a:pt x="3651414" y="624219"/>
                  </a:lnTo>
                  <a:lnTo>
                    <a:pt x="3665404" y="624219"/>
                  </a:lnTo>
                  <a:lnTo>
                    <a:pt x="3679394" y="624219"/>
                  </a:lnTo>
                  <a:lnTo>
                    <a:pt x="3693384" y="624219"/>
                  </a:lnTo>
                  <a:lnTo>
                    <a:pt x="3707374" y="624219"/>
                  </a:lnTo>
                  <a:lnTo>
                    <a:pt x="3721364" y="624219"/>
                  </a:lnTo>
                  <a:lnTo>
                    <a:pt x="3735354" y="624219"/>
                  </a:lnTo>
                  <a:lnTo>
                    <a:pt x="3749344" y="624219"/>
                  </a:lnTo>
                  <a:lnTo>
                    <a:pt x="3763335" y="624219"/>
                  </a:lnTo>
                  <a:lnTo>
                    <a:pt x="3777325" y="624219"/>
                  </a:lnTo>
                  <a:lnTo>
                    <a:pt x="3791315" y="624219"/>
                  </a:lnTo>
                  <a:lnTo>
                    <a:pt x="3805305" y="624219"/>
                  </a:lnTo>
                  <a:lnTo>
                    <a:pt x="3819295" y="624219"/>
                  </a:lnTo>
                  <a:lnTo>
                    <a:pt x="3833285" y="624219"/>
                  </a:lnTo>
                  <a:lnTo>
                    <a:pt x="3847275" y="624219"/>
                  </a:lnTo>
                  <a:lnTo>
                    <a:pt x="3861265" y="624219"/>
                  </a:lnTo>
                  <a:lnTo>
                    <a:pt x="3875255" y="624219"/>
                  </a:lnTo>
                  <a:lnTo>
                    <a:pt x="3889245" y="624219"/>
                  </a:lnTo>
                  <a:lnTo>
                    <a:pt x="3903235" y="624219"/>
                  </a:lnTo>
                  <a:lnTo>
                    <a:pt x="3917226" y="624219"/>
                  </a:lnTo>
                  <a:lnTo>
                    <a:pt x="3931216" y="624219"/>
                  </a:lnTo>
                  <a:lnTo>
                    <a:pt x="3945206" y="624219"/>
                  </a:lnTo>
                  <a:lnTo>
                    <a:pt x="3959196" y="624219"/>
                  </a:lnTo>
                  <a:lnTo>
                    <a:pt x="3973186" y="624219"/>
                  </a:lnTo>
                  <a:lnTo>
                    <a:pt x="3987176" y="624219"/>
                  </a:lnTo>
                  <a:lnTo>
                    <a:pt x="4001166" y="624219"/>
                  </a:lnTo>
                  <a:lnTo>
                    <a:pt x="4015156" y="624219"/>
                  </a:lnTo>
                  <a:lnTo>
                    <a:pt x="4029146" y="624219"/>
                  </a:lnTo>
                  <a:lnTo>
                    <a:pt x="4043136" y="624219"/>
                  </a:lnTo>
                  <a:lnTo>
                    <a:pt x="4057126" y="624219"/>
                  </a:lnTo>
                  <a:lnTo>
                    <a:pt x="4071117" y="624219"/>
                  </a:lnTo>
                  <a:lnTo>
                    <a:pt x="4085107" y="624219"/>
                  </a:lnTo>
                  <a:lnTo>
                    <a:pt x="4099097" y="624219"/>
                  </a:lnTo>
                  <a:lnTo>
                    <a:pt x="4113087" y="624219"/>
                  </a:lnTo>
                  <a:lnTo>
                    <a:pt x="4127077" y="624219"/>
                  </a:lnTo>
                  <a:lnTo>
                    <a:pt x="4141067" y="624219"/>
                  </a:lnTo>
                  <a:lnTo>
                    <a:pt x="4155057" y="624219"/>
                  </a:lnTo>
                </a:path>
              </a:pathLst>
            </a:custGeom>
            <a:ln w="40651" cap="flat">
              <a:solidFill>
                <a:srgbClr val="D3D3D3">
                  <a:alpha val="100000"/>
                </a:srgbClr>
              </a:solidFill>
              <a:prstDash val="solid"/>
              <a:round/>
            </a:ln>
          </p:spPr>
          <p:txBody>
            <a:bodyPr/>
            <a:lstStyle/>
            <a:p/>
          </p:txBody>
        </p:sp>
        <p:sp>
          <p:nvSpPr>
            <p:cNvPr id="40" name="pl40"/>
            <p:cNvSpPr/>
            <p:nvPr/>
          </p:nvSpPr>
          <p:spPr>
            <a:xfrm>
              <a:off x="2737948" y="3605860"/>
              <a:ext cx="4155057" cy="1248160"/>
            </a:xfrm>
            <a:custGeom>
              <a:avLst/>
              <a:pathLst>
                <a:path w="4155057" h="1248160">
                  <a:moveTo>
                    <a:pt x="0" y="0"/>
                  </a:moveTo>
                  <a:lnTo>
                    <a:pt x="13990" y="73"/>
                  </a:lnTo>
                  <a:lnTo>
                    <a:pt x="27980" y="159"/>
                  </a:lnTo>
                  <a:lnTo>
                    <a:pt x="41970" y="261"/>
                  </a:lnTo>
                  <a:lnTo>
                    <a:pt x="55960" y="380"/>
                  </a:lnTo>
                  <a:lnTo>
                    <a:pt x="69950" y="520"/>
                  </a:lnTo>
                  <a:lnTo>
                    <a:pt x="83940" y="685"/>
                  </a:lnTo>
                  <a:lnTo>
                    <a:pt x="97930" y="878"/>
                  </a:lnTo>
                  <a:lnTo>
                    <a:pt x="111920" y="1105"/>
                  </a:lnTo>
                  <a:lnTo>
                    <a:pt x="125910" y="1372"/>
                  </a:lnTo>
                  <a:lnTo>
                    <a:pt x="139900" y="1686"/>
                  </a:lnTo>
                  <a:lnTo>
                    <a:pt x="153891" y="2055"/>
                  </a:lnTo>
                  <a:lnTo>
                    <a:pt x="167881" y="2487"/>
                  </a:lnTo>
                  <a:lnTo>
                    <a:pt x="181871" y="2996"/>
                  </a:lnTo>
                  <a:lnTo>
                    <a:pt x="195861" y="3593"/>
                  </a:lnTo>
                  <a:lnTo>
                    <a:pt x="209851" y="4294"/>
                  </a:lnTo>
                  <a:lnTo>
                    <a:pt x="223841" y="5117"/>
                  </a:lnTo>
                  <a:lnTo>
                    <a:pt x="237831" y="6084"/>
                  </a:lnTo>
                  <a:lnTo>
                    <a:pt x="251821" y="7217"/>
                  </a:lnTo>
                  <a:lnTo>
                    <a:pt x="265811" y="8547"/>
                  </a:lnTo>
                  <a:lnTo>
                    <a:pt x="279801" y="10107"/>
                  </a:lnTo>
                  <a:lnTo>
                    <a:pt x="293791" y="11935"/>
                  </a:lnTo>
                  <a:lnTo>
                    <a:pt x="307782" y="14077"/>
                  </a:lnTo>
                  <a:lnTo>
                    <a:pt x="321772" y="16585"/>
                  </a:lnTo>
                  <a:lnTo>
                    <a:pt x="335762" y="19520"/>
                  </a:lnTo>
                  <a:lnTo>
                    <a:pt x="349752" y="22952"/>
                  </a:lnTo>
                  <a:lnTo>
                    <a:pt x="363742" y="26961"/>
                  </a:lnTo>
                  <a:lnTo>
                    <a:pt x="377732" y="31641"/>
                  </a:lnTo>
                  <a:lnTo>
                    <a:pt x="391722" y="37096"/>
                  </a:lnTo>
                  <a:lnTo>
                    <a:pt x="405712" y="43445"/>
                  </a:lnTo>
                  <a:lnTo>
                    <a:pt x="419702" y="50823"/>
                  </a:lnTo>
                  <a:lnTo>
                    <a:pt x="433692" y="59381"/>
                  </a:lnTo>
                  <a:lnTo>
                    <a:pt x="447682" y="69285"/>
                  </a:lnTo>
                  <a:lnTo>
                    <a:pt x="461673" y="80718"/>
                  </a:lnTo>
                  <a:lnTo>
                    <a:pt x="475663" y="93876"/>
                  </a:lnTo>
                  <a:lnTo>
                    <a:pt x="489653" y="108967"/>
                  </a:lnTo>
                  <a:lnTo>
                    <a:pt x="503643" y="126209"/>
                  </a:lnTo>
                  <a:lnTo>
                    <a:pt x="517633" y="145820"/>
                  </a:lnTo>
                  <a:lnTo>
                    <a:pt x="531623" y="168012"/>
                  </a:lnTo>
                  <a:lnTo>
                    <a:pt x="545613" y="192981"/>
                  </a:lnTo>
                  <a:lnTo>
                    <a:pt x="559603" y="220893"/>
                  </a:lnTo>
                  <a:lnTo>
                    <a:pt x="573593" y="251871"/>
                  </a:lnTo>
                  <a:lnTo>
                    <a:pt x="587583" y="285976"/>
                  </a:lnTo>
                  <a:lnTo>
                    <a:pt x="601574" y="323195"/>
                  </a:lnTo>
                  <a:lnTo>
                    <a:pt x="615564" y="363422"/>
                  </a:lnTo>
                  <a:lnTo>
                    <a:pt x="629554" y="406451"/>
                  </a:lnTo>
                  <a:lnTo>
                    <a:pt x="643544" y="451967"/>
                  </a:lnTo>
                  <a:lnTo>
                    <a:pt x="657534" y="499551"/>
                  </a:lnTo>
                  <a:lnTo>
                    <a:pt x="671524" y="548690"/>
                  </a:lnTo>
                  <a:lnTo>
                    <a:pt x="685514" y="598794"/>
                  </a:lnTo>
                  <a:lnTo>
                    <a:pt x="699504" y="649225"/>
                  </a:lnTo>
                  <a:lnTo>
                    <a:pt x="713494" y="699330"/>
                  </a:lnTo>
                  <a:lnTo>
                    <a:pt x="727484" y="748468"/>
                  </a:lnTo>
                  <a:lnTo>
                    <a:pt x="741474" y="796053"/>
                  </a:lnTo>
                  <a:lnTo>
                    <a:pt x="755465" y="841569"/>
                  </a:lnTo>
                  <a:lnTo>
                    <a:pt x="769455" y="884597"/>
                  </a:lnTo>
                  <a:lnTo>
                    <a:pt x="783445" y="924825"/>
                  </a:lnTo>
                  <a:lnTo>
                    <a:pt x="797435" y="962043"/>
                  </a:lnTo>
                  <a:lnTo>
                    <a:pt x="811425" y="996149"/>
                  </a:lnTo>
                  <a:lnTo>
                    <a:pt x="825415" y="1027126"/>
                  </a:lnTo>
                  <a:lnTo>
                    <a:pt x="839405" y="1055039"/>
                  </a:lnTo>
                  <a:lnTo>
                    <a:pt x="853395" y="1080008"/>
                  </a:lnTo>
                  <a:lnTo>
                    <a:pt x="867385" y="1102200"/>
                  </a:lnTo>
                  <a:lnTo>
                    <a:pt x="881375" y="1121811"/>
                  </a:lnTo>
                  <a:lnTo>
                    <a:pt x="895365" y="1139052"/>
                  </a:lnTo>
                  <a:lnTo>
                    <a:pt x="909356" y="1154144"/>
                  </a:lnTo>
                  <a:lnTo>
                    <a:pt x="923346" y="1167301"/>
                  </a:lnTo>
                  <a:lnTo>
                    <a:pt x="937336" y="1178734"/>
                  </a:lnTo>
                  <a:lnTo>
                    <a:pt x="951326" y="1188638"/>
                  </a:lnTo>
                  <a:lnTo>
                    <a:pt x="965316" y="1197196"/>
                  </a:lnTo>
                  <a:lnTo>
                    <a:pt x="979306" y="1204575"/>
                  </a:lnTo>
                  <a:lnTo>
                    <a:pt x="993296" y="1210924"/>
                  </a:lnTo>
                  <a:lnTo>
                    <a:pt x="1007286" y="1216379"/>
                  </a:lnTo>
                  <a:lnTo>
                    <a:pt x="1021276" y="1221058"/>
                  </a:lnTo>
                  <a:lnTo>
                    <a:pt x="1035266" y="1225068"/>
                  </a:lnTo>
                  <a:lnTo>
                    <a:pt x="1049256" y="1228500"/>
                  </a:lnTo>
                  <a:lnTo>
                    <a:pt x="1063247" y="1231435"/>
                  </a:lnTo>
                  <a:lnTo>
                    <a:pt x="1077237" y="1233943"/>
                  </a:lnTo>
                  <a:lnTo>
                    <a:pt x="1091227" y="1236085"/>
                  </a:lnTo>
                  <a:lnTo>
                    <a:pt x="1105217" y="1237913"/>
                  </a:lnTo>
                  <a:lnTo>
                    <a:pt x="1119207" y="1239472"/>
                  </a:lnTo>
                  <a:lnTo>
                    <a:pt x="1133197" y="1240802"/>
                  </a:lnTo>
                  <a:lnTo>
                    <a:pt x="1147187" y="1241936"/>
                  </a:lnTo>
                  <a:lnTo>
                    <a:pt x="1161177" y="1242902"/>
                  </a:lnTo>
                  <a:lnTo>
                    <a:pt x="1175167" y="1243725"/>
                  </a:lnTo>
                  <a:lnTo>
                    <a:pt x="1189157" y="1244426"/>
                  </a:lnTo>
                  <a:lnTo>
                    <a:pt x="1203148" y="1245023"/>
                  </a:lnTo>
                  <a:lnTo>
                    <a:pt x="1217138" y="1245532"/>
                  </a:lnTo>
                  <a:lnTo>
                    <a:pt x="1231128" y="1245965"/>
                  </a:lnTo>
                  <a:lnTo>
                    <a:pt x="1245118" y="1246333"/>
                  </a:lnTo>
                  <a:lnTo>
                    <a:pt x="1259108" y="1246647"/>
                  </a:lnTo>
                  <a:lnTo>
                    <a:pt x="1273098" y="1246914"/>
                  </a:lnTo>
                  <a:lnTo>
                    <a:pt x="1287088" y="1247141"/>
                  </a:lnTo>
                  <a:lnTo>
                    <a:pt x="1301078" y="1247335"/>
                  </a:lnTo>
                  <a:lnTo>
                    <a:pt x="1315068" y="1247500"/>
                  </a:lnTo>
                  <a:lnTo>
                    <a:pt x="1329058" y="1247640"/>
                  </a:lnTo>
                  <a:lnTo>
                    <a:pt x="1343048" y="1247759"/>
                  </a:lnTo>
                  <a:lnTo>
                    <a:pt x="1357039" y="1247860"/>
                  </a:lnTo>
                  <a:lnTo>
                    <a:pt x="1371029" y="1247947"/>
                  </a:lnTo>
                  <a:lnTo>
                    <a:pt x="1385019" y="1248020"/>
                  </a:lnTo>
                  <a:lnTo>
                    <a:pt x="1385019" y="1248160"/>
                  </a:lnTo>
                  <a:lnTo>
                    <a:pt x="1399009" y="1248111"/>
                  </a:lnTo>
                  <a:lnTo>
                    <a:pt x="1412999" y="1248053"/>
                  </a:lnTo>
                  <a:lnTo>
                    <a:pt x="1426989" y="1247985"/>
                  </a:lnTo>
                  <a:lnTo>
                    <a:pt x="1440979" y="1247906"/>
                  </a:lnTo>
                  <a:lnTo>
                    <a:pt x="1454969" y="1247813"/>
                  </a:lnTo>
                  <a:lnTo>
                    <a:pt x="1468959" y="1247703"/>
                  </a:lnTo>
                  <a:lnTo>
                    <a:pt x="1482949" y="1247574"/>
                  </a:lnTo>
                  <a:lnTo>
                    <a:pt x="1496939" y="1247422"/>
                  </a:lnTo>
                  <a:lnTo>
                    <a:pt x="1510930" y="1247244"/>
                  </a:lnTo>
                  <a:lnTo>
                    <a:pt x="1524920" y="1247035"/>
                  </a:lnTo>
                  <a:lnTo>
                    <a:pt x="1538910" y="1246790"/>
                  </a:lnTo>
                  <a:lnTo>
                    <a:pt x="1552900" y="1246501"/>
                  </a:lnTo>
                  <a:lnTo>
                    <a:pt x="1566890" y="1246162"/>
                  </a:lnTo>
                  <a:lnTo>
                    <a:pt x="1580880" y="1245764"/>
                  </a:lnTo>
                  <a:lnTo>
                    <a:pt x="1594870" y="1245296"/>
                  </a:lnTo>
                  <a:lnTo>
                    <a:pt x="1608860" y="1244748"/>
                  </a:lnTo>
                  <a:lnTo>
                    <a:pt x="1622850" y="1244104"/>
                  </a:lnTo>
                  <a:lnTo>
                    <a:pt x="1636840" y="1243348"/>
                  </a:lnTo>
                  <a:lnTo>
                    <a:pt x="1650830" y="1242461"/>
                  </a:lnTo>
                  <a:lnTo>
                    <a:pt x="1664821" y="1241421"/>
                  </a:lnTo>
                  <a:lnTo>
                    <a:pt x="1678811" y="1240203"/>
                  </a:lnTo>
                  <a:lnTo>
                    <a:pt x="1692801" y="1238775"/>
                  </a:lnTo>
                  <a:lnTo>
                    <a:pt x="1706791" y="1237103"/>
                  </a:lnTo>
                  <a:lnTo>
                    <a:pt x="1720781" y="1235146"/>
                  </a:lnTo>
                  <a:lnTo>
                    <a:pt x="1734771" y="1232858"/>
                  </a:lnTo>
                  <a:lnTo>
                    <a:pt x="1748761" y="1230185"/>
                  </a:lnTo>
                  <a:lnTo>
                    <a:pt x="1762751" y="1227065"/>
                  </a:lnTo>
                  <a:lnTo>
                    <a:pt x="1776741" y="1223429"/>
                  </a:lnTo>
                  <a:lnTo>
                    <a:pt x="1790731" y="1219196"/>
                  </a:lnTo>
                  <a:lnTo>
                    <a:pt x="1804722" y="1214277"/>
                  </a:lnTo>
                  <a:lnTo>
                    <a:pt x="1818712" y="1208572"/>
                  </a:lnTo>
                  <a:lnTo>
                    <a:pt x="1832702" y="1201969"/>
                  </a:lnTo>
                  <a:lnTo>
                    <a:pt x="1846692" y="1194347"/>
                  </a:lnTo>
                  <a:lnTo>
                    <a:pt x="1860682" y="1185576"/>
                  </a:lnTo>
                  <a:lnTo>
                    <a:pt x="1874672" y="1175515"/>
                  </a:lnTo>
                  <a:lnTo>
                    <a:pt x="1888662" y="1164020"/>
                  </a:lnTo>
                  <a:lnTo>
                    <a:pt x="1902652" y="1150946"/>
                  </a:lnTo>
                  <a:lnTo>
                    <a:pt x="1916642" y="1136151"/>
                  </a:lnTo>
                  <a:lnTo>
                    <a:pt x="1930632" y="1119505"/>
                  </a:lnTo>
                  <a:lnTo>
                    <a:pt x="1944622" y="1100897"/>
                  </a:lnTo>
                  <a:lnTo>
                    <a:pt x="1958613" y="1080245"/>
                  </a:lnTo>
                  <a:lnTo>
                    <a:pt x="1972603" y="1057508"/>
                  </a:lnTo>
                  <a:lnTo>
                    <a:pt x="1986593" y="1032696"/>
                  </a:lnTo>
                  <a:lnTo>
                    <a:pt x="2000583" y="1005878"/>
                  </a:lnTo>
                  <a:lnTo>
                    <a:pt x="2014573" y="977192"/>
                  </a:lnTo>
                  <a:lnTo>
                    <a:pt x="2028563" y="946848"/>
                  </a:lnTo>
                  <a:lnTo>
                    <a:pt x="2042553" y="915125"/>
                  </a:lnTo>
                  <a:lnTo>
                    <a:pt x="2056543" y="882366"/>
                  </a:lnTo>
                  <a:lnTo>
                    <a:pt x="2070533" y="848963"/>
                  </a:lnTo>
                  <a:lnTo>
                    <a:pt x="2084523" y="815342"/>
                  </a:lnTo>
                  <a:lnTo>
                    <a:pt x="2098513" y="781940"/>
                  </a:lnTo>
                  <a:lnTo>
                    <a:pt x="2112504" y="749180"/>
                  </a:lnTo>
                  <a:lnTo>
                    <a:pt x="2126494" y="717457"/>
                  </a:lnTo>
                  <a:lnTo>
                    <a:pt x="2140484" y="687113"/>
                  </a:lnTo>
                  <a:lnTo>
                    <a:pt x="2154474" y="658428"/>
                  </a:lnTo>
                  <a:lnTo>
                    <a:pt x="2168464" y="631610"/>
                  </a:lnTo>
                  <a:lnTo>
                    <a:pt x="2182454" y="606797"/>
                  </a:lnTo>
                  <a:lnTo>
                    <a:pt x="2196444" y="584060"/>
                  </a:lnTo>
                  <a:lnTo>
                    <a:pt x="2210434" y="563408"/>
                  </a:lnTo>
                  <a:lnTo>
                    <a:pt x="2224424" y="544800"/>
                  </a:lnTo>
                  <a:lnTo>
                    <a:pt x="2238414" y="528154"/>
                  </a:lnTo>
                  <a:lnTo>
                    <a:pt x="2252404" y="513359"/>
                  </a:lnTo>
                  <a:lnTo>
                    <a:pt x="2266395" y="500285"/>
                  </a:lnTo>
                  <a:lnTo>
                    <a:pt x="2280385" y="488791"/>
                  </a:lnTo>
                  <a:lnTo>
                    <a:pt x="2294375" y="478730"/>
                  </a:lnTo>
                  <a:lnTo>
                    <a:pt x="2308365" y="469958"/>
                  </a:lnTo>
                  <a:lnTo>
                    <a:pt x="2322355" y="462337"/>
                  </a:lnTo>
                  <a:lnTo>
                    <a:pt x="2336345" y="455734"/>
                  </a:lnTo>
                  <a:lnTo>
                    <a:pt x="2350335" y="450028"/>
                  </a:lnTo>
                  <a:lnTo>
                    <a:pt x="2364325" y="445110"/>
                  </a:lnTo>
                  <a:lnTo>
                    <a:pt x="2378315" y="440877"/>
                  </a:lnTo>
                  <a:lnTo>
                    <a:pt x="2392305" y="437240"/>
                  </a:lnTo>
                  <a:lnTo>
                    <a:pt x="2406296" y="434120"/>
                  </a:lnTo>
                  <a:lnTo>
                    <a:pt x="2420286" y="431447"/>
                  </a:lnTo>
                  <a:lnTo>
                    <a:pt x="2434276" y="429159"/>
                  </a:lnTo>
                  <a:lnTo>
                    <a:pt x="2448266" y="427203"/>
                  </a:lnTo>
                  <a:lnTo>
                    <a:pt x="2462256" y="425531"/>
                  </a:lnTo>
                  <a:lnTo>
                    <a:pt x="2476246" y="424103"/>
                  </a:lnTo>
                  <a:lnTo>
                    <a:pt x="2490236" y="422884"/>
                  </a:lnTo>
                  <a:lnTo>
                    <a:pt x="2504226" y="421844"/>
                  </a:lnTo>
                  <a:lnTo>
                    <a:pt x="2518216" y="420958"/>
                  </a:lnTo>
                  <a:lnTo>
                    <a:pt x="2532206" y="420202"/>
                  </a:lnTo>
                  <a:lnTo>
                    <a:pt x="2546196" y="419558"/>
                  </a:lnTo>
                  <a:lnTo>
                    <a:pt x="2560187" y="419009"/>
                  </a:lnTo>
                  <a:lnTo>
                    <a:pt x="2574177" y="418542"/>
                  </a:lnTo>
                  <a:lnTo>
                    <a:pt x="2588167" y="418144"/>
                  </a:lnTo>
                  <a:lnTo>
                    <a:pt x="2602157" y="417805"/>
                  </a:lnTo>
                  <a:lnTo>
                    <a:pt x="2616147" y="417516"/>
                  </a:lnTo>
                  <a:lnTo>
                    <a:pt x="2630137" y="417270"/>
                  </a:lnTo>
                  <a:lnTo>
                    <a:pt x="2644127" y="417061"/>
                  </a:lnTo>
                  <a:lnTo>
                    <a:pt x="2658117" y="416883"/>
                  </a:lnTo>
                  <a:lnTo>
                    <a:pt x="2672107" y="416732"/>
                  </a:lnTo>
                  <a:lnTo>
                    <a:pt x="2686097" y="416603"/>
                  </a:lnTo>
                  <a:lnTo>
                    <a:pt x="2700087" y="416493"/>
                  </a:lnTo>
                  <a:lnTo>
                    <a:pt x="2714078" y="416399"/>
                  </a:lnTo>
                  <a:lnTo>
                    <a:pt x="2728068" y="416320"/>
                  </a:lnTo>
                  <a:lnTo>
                    <a:pt x="2742058" y="416252"/>
                  </a:lnTo>
                  <a:lnTo>
                    <a:pt x="2756048" y="416195"/>
                  </a:lnTo>
                  <a:lnTo>
                    <a:pt x="2770038" y="416146"/>
                  </a:lnTo>
                  <a:lnTo>
                    <a:pt x="2770038" y="415937"/>
                  </a:lnTo>
                  <a:lnTo>
                    <a:pt x="2784028" y="415949"/>
                  </a:lnTo>
                  <a:lnTo>
                    <a:pt x="2798018" y="415963"/>
                  </a:lnTo>
                  <a:lnTo>
                    <a:pt x="2812008" y="415980"/>
                  </a:lnTo>
                  <a:lnTo>
                    <a:pt x="2825998" y="416000"/>
                  </a:lnTo>
                  <a:lnTo>
                    <a:pt x="2839988" y="416023"/>
                  </a:lnTo>
                  <a:lnTo>
                    <a:pt x="2853978" y="416051"/>
                  </a:lnTo>
                  <a:lnTo>
                    <a:pt x="2867969" y="416083"/>
                  </a:lnTo>
                  <a:lnTo>
                    <a:pt x="2881959" y="416121"/>
                  </a:lnTo>
                  <a:lnTo>
                    <a:pt x="2895949" y="416165"/>
                  </a:lnTo>
                  <a:lnTo>
                    <a:pt x="2909939" y="416218"/>
                  </a:lnTo>
                  <a:lnTo>
                    <a:pt x="2923929" y="416279"/>
                  </a:lnTo>
                  <a:lnTo>
                    <a:pt x="2937919" y="416351"/>
                  </a:lnTo>
                  <a:lnTo>
                    <a:pt x="2951909" y="416436"/>
                  </a:lnTo>
                  <a:lnTo>
                    <a:pt x="2965899" y="416535"/>
                  </a:lnTo>
                  <a:lnTo>
                    <a:pt x="2979889" y="416652"/>
                  </a:lnTo>
                  <a:lnTo>
                    <a:pt x="2993879" y="416790"/>
                  </a:lnTo>
                  <a:lnTo>
                    <a:pt x="3007870" y="416951"/>
                  </a:lnTo>
                  <a:lnTo>
                    <a:pt x="3021860" y="417139"/>
                  </a:lnTo>
                  <a:lnTo>
                    <a:pt x="3035850" y="417361"/>
                  </a:lnTo>
                  <a:lnTo>
                    <a:pt x="3049840" y="417621"/>
                  </a:lnTo>
                  <a:lnTo>
                    <a:pt x="3063830" y="417926"/>
                  </a:lnTo>
                  <a:lnTo>
                    <a:pt x="3077820" y="418283"/>
                  </a:lnTo>
                  <a:lnTo>
                    <a:pt x="3091810" y="418701"/>
                  </a:lnTo>
                  <a:lnTo>
                    <a:pt x="3105800" y="419190"/>
                  </a:lnTo>
                  <a:lnTo>
                    <a:pt x="3119790" y="419762"/>
                  </a:lnTo>
                  <a:lnTo>
                    <a:pt x="3133780" y="420430"/>
                  </a:lnTo>
                  <a:lnTo>
                    <a:pt x="3147770" y="421210"/>
                  </a:lnTo>
                  <a:lnTo>
                    <a:pt x="3161761" y="422119"/>
                  </a:lnTo>
                  <a:lnTo>
                    <a:pt x="3175751" y="423177"/>
                  </a:lnTo>
                  <a:lnTo>
                    <a:pt x="3189741" y="424407"/>
                  </a:lnTo>
                  <a:lnTo>
                    <a:pt x="3203731" y="425833"/>
                  </a:lnTo>
                  <a:lnTo>
                    <a:pt x="3217721" y="427484"/>
                  </a:lnTo>
                  <a:lnTo>
                    <a:pt x="3231711" y="429390"/>
                  </a:lnTo>
                  <a:lnTo>
                    <a:pt x="3245701" y="431583"/>
                  </a:lnTo>
                  <a:lnTo>
                    <a:pt x="3259691" y="434098"/>
                  </a:lnTo>
                  <a:lnTo>
                    <a:pt x="3273681" y="436971"/>
                  </a:lnTo>
                  <a:lnTo>
                    <a:pt x="3287671" y="440240"/>
                  </a:lnTo>
                  <a:lnTo>
                    <a:pt x="3301661" y="443939"/>
                  </a:lnTo>
                  <a:lnTo>
                    <a:pt x="3315652" y="448100"/>
                  </a:lnTo>
                  <a:lnTo>
                    <a:pt x="3329642" y="452752"/>
                  </a:lnTo>
                  <a:lnTo>
                    <a:pt x="3343632" y="457915"/>
                  </a:lnTo>
                  <a:lnTo>
                    <a:pt x="3357622" y="463599"/>
                  </a:lnTo>
                  <a:lnTo>
                    <a:pt x="3371612" y="469802"/>
                  </a:lnTo>
                  <a:lnTo>
                    <a:pt x="3385602" y="476507"/>
                  </a:lnTo>
                  <a:lnTo>
                    <a:pt x="3399592" y="483678"/>
                  </a:lnTo>
                  <a:lnTo>
                    <a:pt x="3413582" y="491264"/>
                  </a:lnTo>
                  <a:lnTo>
                    <a:pt x="3427572" y="499195"/>
                  </a:lnTo>
                  <a:lnTo>
                    <a:pt x="3441562" y="507385"/>
                  </a:lnTo>
                  <a:lnTo>
                    <a:pt x="3455552" y="515736"/>
                  </a:lnTo>
                  <a:lnTo>
                    <a:pt x="3469543" y="524141"/>
                  </a:lnTo>
                  <a:lnTo>
                    <a:pt x="3483533" y="532492"/>
                  </a:lnTo>
                  <a:lnTo>
                    <a:pt x="3497523" y="540681"/>
                  </a:lnTo>
                  <a:lnTo>
                    <a:pt x="3511513" y="548612"/>
                  </a:lnTo>
                  <a:lnTo>
                    <a:pt x="3525503" y="556198"/>
                  </a:lnTo>
                  <a:lnTo>
                    <a:pt x="3539493" y="563370"/>
                  </a:lnTo>
                  <a:lnTo>
                    <a:pt x="3553483" y="570074"/>
                  </a:lnTo>
                  <a:lnTo>
                    <a:pt x="3567473" y="576277"/>
                  </a:lnTo>
                  <a:lnTo>
                    <a:pt x="3581463" y="581961"/>
                  </a:lnTo>
                  <a:lnTo>
                    <a:pt x="3595453" y="587124"/>
                  </a:lnTo>
                  <a:lnTo>
                    <a:pt x="3609444" y="591776"/>
                  </a:lnTo>
                  <a:lnTo>
                    <a:pt x="3623434" y="595938"/>
                  </a:lnTo>
                  <a:lnTo>
                    <a:pt x="3637424" y="599637"/>
                  </a:lnTo>
                  <a:lnTo>
                    <a:pt x="3651414" y="602905"/>
                  </a:lnTo>
                  <a:lnTo>
                    <a:pt x="3665404" y="605779"/>
                  </a:lnTo>
                  <a:lnTo>
                    <a:pt x="3679394" y="608294"/>
                  </a:lnTo>
                  <a:lnTo>
                    <a:pt x="3693384" y="610487"/>
                  </a:lnTo>
                  <a:lnTo>
                    <a:pt x="3707374" y="612392"/>
                  </a:lnTo>
                  <a:lnTo>
                    <a:pt x="3721364" y="614043"/>
                  </a:lnTo>
                  <a:lnTo>
                    <a:pt x="3735354" y="615469"/>
                  </a:lnTo>
                  <a:lnTo>
                    <a:pt x="3749344" y="616699"/>
                  </a:lnTo>
                  <a:lnTo>
                    <a:pt x="3763335" y="617757"/>
                  </a:lnTo>
                  <a:lnTo>
                    <a:pt x="3777325" y="618666"/>
                  </a:lnTo>
                  <a:lnTo>
                    <a:pt x="3791315" y="619446"/>
                  </a:lnTo>
                  <a:lnTo>
                    <a:pt x="3805305" y="620115"/>
                  </a:lnTo>
                  <a:lnTo>
                    <a:pt x="3819295" y="620687"/>
                  </a:lnTo>
                  <a:lnTo>
                    <a:pt x="3833285" y="621176"/>
                  </a:lnTo>
                  <a:lnTo>
                    <a:pt x="3847275" y="621594"/>
                  </a:lnTo>
                  <a:lnTo>
                    <a:pt x="3861265" y="621951"/>
                  </a:lnTo>
                  <a:lnTo>
                    <a:pt x="3875255" y="622255"/>
                  </a:lnTo>
                  <a:lnTo>
                    <a:pt x="3889245" y="622515"/>
                  </a:lnTo>
                  <a:lnTo>
                    <a:pt x="3903235" y="622737"/>
                  </a:lnTo>
                  <a:lnTo>
                    <a:pt x="3917226" y="622926"/>
                  </a:lnTo>
                  <a:lnTo>
                    <a:pt x="3931216" y="623087"/>
                  </a:lnTo>
                  <a:lnTo>
                    <a:pt x="3945206" y="623224"/>
                  </a:lnTo>
                  <a:lnTo>
                    <a:pt x="3959196" y="623341"/>
                  </a:lnTo>
                  <a:lnTo>
                    <a:pt x="3973186" y="623441"/>
                  </a:lnTo>
                  <a:lnTo>
                    <a:pt x="3987176" y="623525"/>
                  </a:lnTo>
                  <a:lnTo>
                    <a:pt x="4001166" y="623597"/>
                  </a:lnTo>
                  <a:lnTo>
                    <a:pt x="4015156" y="623659"/>
                  </a:lnTo>
                  <a:lnTo>
                    <a:pt x="4029146" y="623711"/>
                  </a:lnTo>
                  <a:lnTo>
                    <a:pt x="4043136" y="623756"/>
                  </a:lnTo>
                  <a:lnTo>
                    <a:pt x="4057126" y="623794"/>
                  </a:lnTo>
                  <a:lnTo>
                    <a:pt x="4071117" y="623826"/>
                  </a:lnTo>
                  <a:lnTo>
                    <a:pt x="4085107" y="623853"/>
                  </a:lnTo>
                  <a:lnTo>
                    <a:pt x="4099097" y="623877"/>
                  </a:lnTo>
                  <a:lnTo>
                    <a:pt x="4113087" y="623896"/>
                  </a:lnTo>
                  <a:lnTo>
                    <a:pt x="4127077" y="623913"/>
                  </a:lnTo>
                  <a:lnTo>
                    <a:pt x="4141067" y="623928"/>
                  </a:lnTo>
                  <a:lnTo>
                    <a:pt x="4155057" y="623940"/>
                  </a:lnTo>
                </a:path>
              </a:pathLst>
            </a:custGeom>
            <a:ln w="40651" cap="flat">
              <a:solidFill>
                <a:srgbClr val="D3D3D3">
                  <a:alpha val="100000"/>
                </a:srgbClr>
              </a:solidFill>
              <a:prstDash val="solid"/>
              <a:round/>
            </a:ln>
          </p:spPr>
          <p:txBody>
            <a:bodyPr/>
            <a:lstStyle/>
            <a:p/>
          </p:txBody>
        </p:sp>
        <p:sp>
          <p:nvSpPr>
            <p:cNvPr id="41" name="pl41"/>
            <p:cNvSpPr/>
            <p:nvPr/>
          </p:nvSpPr>
          <p:spPr>
            <a:xfrm>
              <a:off x="2737948" y="1732154"/>
              <a:ext cx="4155057" cy="832292"/>
            </a:xfrm>
            <a:custGeom>
              <a:avLst/>
              <a:pathLst>
                <a:path w="4155057" h="83229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79"/>
                  </a:lnTo>
                  <a:lnTo>
                    <a:pt x="2784028" y="328"/>
                  </a:lnTo>
                  <a:lnTo>
                    <a:pt x="2798018" y="385"/>
                  </a:lnTo>
                  <a:lnTo>
                    <a:pt x="2812008" y="453"/>
                  </a:lnTo>
                  <a:lnTo>
                    <a:pt x="2825998" y="532"/>
                  </a:lnTo>
                  <a:lnTo>
                    <a:pt x="2839988" y="626"/>
                  </a:lnTo>
                  <a:lnTo>
                    <a:pt x="2853978" y="735"/>
                  </a:lnTo>
                  <a:lnTo>
                    <a:pt x="2867969" y="864"/>
                  </a:lnTo>
                  <a:lnTo>
                    <a:pt x="2881959" y="1016"/>
                  </a:lnTo>
                  <a:lnTo>
                    <a:pt x="2895949" y="1194"/>
                  </a:lnTo>
                  <a:lnTo>
                    <a:pt x="2909939" y="1403"/>
                  </a:lnTo>
                  <a:lnTo>
                    <a:pt x="2923929" y="1649"/>
                  </a:lnTo>
                  <a:lnTo>
                    <a:pt x="2937919" y="1937"/>
                  </a:lnTo>
                  <a:lnTo>
                    <a:pt x="2951909" y="2276"/>
                  </a:lnTo>
                  <a:lnTo>
                    <a:pt x="2965899" y="2674"/>
                  </a:lnTo>
                  <a:lnTo>
                    <a:pt x="2979889" y="3142"/>
                  </a:lnTo>
                  <a:lnTo>
                    <a:pt x="2993879" y="3691"/>
                  </a:lnTo>
                  <a:lnTo>
                    <a:pt x="3007870" y="4335"/>
                  </a:lnTo>
                  <a:lnTo>
                    <a:pt x="3021860" y="5091"/>
                  </a:lnTo>
                  <a:lnTo>
                    <a:pt x="3035850" y="5977"/>
                  </a:lnTo>
                  <a:lnTo>
                    <a:pt x="3049840" y="7017"/>
                  </a:lnTo>
                  <a:lnTo>
                    <a:pt x="3063830" y="8236"/>
                  </a:lnTo>
                  <a:lnTo>
                    <a:pt x="3077820" y="9663"/>
                  </a:lnTo>
                  <a:lnTo>
                    <a:pt x="3091810" y="11335"/>
                  </a:lnTo>
                  <a:lnTo>
                    <a:pt x="3105800" y="13292"/>
                  </a:lnTo>
                  <a:lnTo>
                    <a:pt x="3119790" y="15580"/>
                  </a:lnTo>
                  <a:lnTo>
                    <a:pt x="3133780" y="18253"/>
                  </a:lnTo>
                  <a:lnTo>
                    <a:pt x="3147770" y="21373"/>
                  </a:lnTo>
                  <a:lnTo>
                    <a:pt x="3161761" y="25009"/>
                  </a:lnTo>
                  <a:lnTo>
                    <a:pt x="3175751" y="29242"/>
                  </a:lnTo>
                  <a:lnTo>
                    <a:pt x="3189741" y="34161"/>
                  </a:lnTo>
                  <a:lnTo>
                    <a:pt x="3203731" y="39867"/>
                  </a:lnTo>
                  <a:lnTo>
                    <a:pt x="3217721" y="46469"/>
                  </a:lnTo>
                  <a:lnTo>
                    <a:pt x="3231711" y="54091"/>
                  </a:lnTo>
                  <a:lnTo>
                    <a:pt x="3245701" y="62863"/>
                  </a:lnTo>
                  <a:lnTo>
                    <a:pt x="3259691" y="72924"/>
                  </a:lnTo>
                  <a:lnTo>
                    <a:pt x="3273681" y="84418"/>
                  </a:lnTo>
                  <a:lnTo>
                    <a:pt x="3287671" y="97492"/>
                  </a:lnTo>
                  <a:lnTo>
                    <a:pt x="3301661" y="112287"/>
                  </a:lnTo>
                  <a:lnTo>
                    <a:pt x="3315652" y="128933"/>
                  </a:lnTo>
                  <a:lnTo>
                    <a:pt x="3329642" y="147541"/>
                  </a:lnTo>
                  <a:lnTo>
                    <a:pt x="3343632" y="168193"/>
                  </a:lnTo>
                  <a:lnTo>
                    <a:pt x="3357622" y="190930"/>
                  </a:lnTo>
                  <a:lnTo>
                    <a:pt x="3371612" y="215742"/>
                  </a:lnTo>
                  <a:lnTo>
                    <a:pt x="3385602" y="242560"/>
                  </a:lnTo>
                  <a:lnTo>
                    <a:pt x="3399592" y="271246"/>
                  </a:lnTo>
                  <a:lnTo>
                    <a:pt x="3413582" y="301590"/>
                  </a:lnTo>
                  <a:lnTo>
                    <a:pt x="3427572" y="333313"/>
                  </a:lnTo>
                  <a:lnTo>
                    <a:pt x="3441562" y="366072"/>
                  </a:lnTo>
                  <a:lnTo>
                    <a:pt x="3455552" y="399475"/>
                  </a:lnTo>
                  <a:lnTo>
                    <a:pt x="3469543" y="433096"/>
                  </a:lnTo>
                  <a:lnTo>
                    <a:pt x="3483533" y="466499"/>
                  </a:lnTo>
                  <a:lnTo>
                    <a:pt x="3497523" y="499258"/>
                  </a:lnTo>
                  <a:lnTo>
                    <a:pt x="3511513" y="530981"/>
                  </a:lnTo>
                  <a:lnTo>
                    <a:pt x="3525503" y="561325"/>
                  </a:lnTo>
                  <a:lnTo>
                    <a:pt x="3539493" y="590011"/>
                  </a:lnTo>
                  <a:lnTo>
                    <a:pt x="3553483" y="616829"/>
                  </a:lnTo>
                  <a:lnTo>
                    <a:pt x="3567473" y="641641"/>
                  </a:lnTo>
                  <a:lnTo>
                    <a:pt x="3581463" y="664378"/>
                  </a:lnTo>
                  <a:lnTo>
                    <a:pt x="3595453" y="685030"/>
                  </a:lnTo>
                  <a:lnTo>
                    <a:pt x="3609444" y="703638"/>
                  </a:lnTo>
                  <a:lnTo>
                    <a:pt x="3623434" y="720284"/>
                  </a:lnTo>
                  <a:lnTo>
                    <a:pt x="3637424" y="735079"/>
                  </a:lnTo>
                  <a:lnTo>
                    <a:pt x="3651414" y="748153"/>
                  </a:lnTo>
                  <a:lnTo>
                    <a:pt x="3665404" y="759647"/>
                  </a:lnTo>
                  <a:lnTo>
                    <a:pt x="3679394" y="769708"/>
                  </a:lnTo>
                  <a:lnTo>
                    <a:pt x="3693384" y="778480"/>
                  </a:lnTo>
                  <a:lnTo>
                    <a:pt x="3707374" y="786102"/>
                  </a:lnTo>
                  <a:lnTo>
                    <a:pt x="3721364" y="792704"/>
                  </a:lnTo>
                  <a:lnTo>
                    <a:pt x="3735354" y="798410"/>
                  </a:lnTo>
                  <a:lnTo>
                    <a:pt x="3749344" y="803329"/>
                  </a:lnTo>
                  <a:lnTo>
                    <a:pt x="3763335" y="807562"/>
                  </a:lnTo>
                  <a:lnTo>
                    <a:pt x="3777325" y="811198"/>
                  </a:lnTo>
                  <a:lnTo>
                    <a:pt x="3791315" y="814318"/>
                  </a:lnTo>
                  <a:lnTo>
                    <a:pt x="3805305" y="816991"/>
                  </a:lnTo>
                  <a:lnTo>
                    <a:pt x="3819295" y="819279"/>
                  </a:lnTo>
                  <a:lnTo>
                    <a:pt x="3833285" y="821236"/>
                  </a:lnTo>
                  <a:lnTo>
                    <a:pt x="3847275" y="822908"/>
                  </a:lnTo>
                  <a:lnTo>
                    <a:pt x="3861265" y="824336"/>
                  </a:lnTo>
                  <a:lnTo>
                    <a:pt x="3875255" y="825554"/>
                  </a:lnTo>
                  <a:lnTo>
                    <a:pt x="3889245" y="826594"/>
                  </a:lnTo>
                  <a:lnTo>
                    <a:pt x="3903235" y="827481"/>
                  </a:lnTo>
                  <a:lnTo>
                    <a:pt x="3917226" y="828236"/>
                  </a:lnTo>
                  <a:lnTo>
                    <a:pt x="3931216" y="828880"/>
                  </a:lnTo>
                  <a:lnTo>
                    <a:pt x="3945206" y="829429"/>
                  </a:lnTo>
                  <a:lnTo>
                    <a:pt x="3959196" y="829897"/>
                  </a:lnTo>
                  <a:lnTo>
                    <a:pt x="3973186" y="830295"/>
                  </a:lnTo>
                  <a:lnTo>
                    <a:pt x="3987176" y="830634"/>
                  </a:lnTo>
                  <a:lnTo>
                    <a:pt x="4001166" y="830922"/>
                  </a:lnTo>
                  <a:lnTo>
                    <a:pt x="4015156" y="831168"/>
                  </a:lnTo>
                  <a:lnTo>
                    <a:pt x="4029146" y="831377"/>
                  </a:lnTo>
                  <a:lnTo>
                    <a:pt x="4043136" y="831555"/>
                  </a:lnTo>
                  <a:lnTo>
                    <a:pt x="4057126" y="831707"/>
                  </a:lnTo>
                  <a:lnTo>
                    <a:pt x="4071117" y="831836"/>
                  </a:lnTo>
                  <a:lnTo>
                    <a:pt x="4085107" y="831945"/>
                  </a:lnTo>
                  <a:lnTo>
                    <a:pt x="4099097" y="832039"/>
                  </a:lnTo>
                  <a:lnTo>
                    <a:pt x="4113087" y="832118"/>
                  </a:lnTo>
                  <a:lnTo>
                    <a:pt x="4127077" y="832186"/>
                  </a:lnTo>
                  <a:lnTo>
                    <a:pt x="4141067" y="832243"/>
                  </a:lnTo>
                  <a:lnTo>
                    <a:pt x="4155057" y="832292"/>
                  </a:lnTo>
                </a:path>
              </a:pathLst>
            </a:custGeom>
            <a:ln w="40651" cap="flat">
              <a:solidFill>
                <a:srgbClr val="D3D3D3">
                  <a:alpha val="100000"/>
                </a:srgbClr>
              </a:solidFill>
              <a:prstDash val="solid"/>
              <a:round/>
            </a:ln>
          </p:spPr>
          <p:txBody>
            <a:bodyPr/>
            <a:lstStyle/>
            <a:p/>
          </p:txBody>
        </p:sp>
        <p:sp>
          <p:nvSpPr>
            <p:cNvPr id="42" name="pl42"/>
            <p:cNvSpPr/>
            <p:nvPr/>
          </p:nvSpPr>
          <p:spPr>
            <a:xfrm>
              <a:off x="2737948" y="4022146"/>
              <a:ext cx="4155057" cy="1248439"/>
            </a:xfrm>
            <a:custGeom>
              <a:avLst/>
              <a:pathLst>
                <a:path w="4155057" h="1248439">
                  <a:moveTo>
                    <a:pt x="0" y="0"/>
                  </a:moveTo>
                  <a:lnTo>
                    <a:pt x="13990" y="73"/>
                  </a:lnTo>
                  <a:lnTo>
                    <a:pt x="27980" y="159"/>
                  </a:lnTo>
                  <a:lnTo>
                    <a:pt x="41970" y="261"/>
                  </a:lnTo>
                  <a:lnTo>
                    <a:pt x="55960" y="380"/>
                  </a:lnTo>
                  <a:lnTo>
                    <a:pt x="69950" y="520"/>
                  </a:lnTo>
                  <a:lnTo>
                    <a:pt x="83940" y="685"/>
                  </a:lnTo>
                  <a:lnTo>
                    <a:pt x="97930" y="878"/>
                  </a:lnTo>
                  <a:lnTo>
                    <a:pt x="111920" y="1105"/>
                  </a:lnTo>
                  <a:lnTo>
                    <a:pt x="125910" y="1372"/>
                  </a:lnTo>
                  <a:lnTo>
                    <a:pt x="139900" y="1686"/>
                  </a:lnTo>
                  <a:lnTo>
                    <a:pt x="153891" y="2055"/>
                  </a:lnTo>
                  <a:lnTo>
                    <a:pt x="167881" y="2487"/>
                  </a:lnTo>
                  <a:lnTo>
                    <a:pt x="181871" y="2996"/>
                  </a:lnTo>
                  <a:lnTo>
                    <a:pt x="195861" y="3593"/>
                  </a:lnTo>
                  <a:lnTo>
                    <a:pt x="209851" y="4294"/>
                  </a:lnTo>
                  <a:lnTo>
                    <a:pt x="223841" y="5117"/>
                  </a:lnTo>
                  <a:lnTo>
                    <a:pt x="237831" y="6084"/>
                  </a:lnTo>
                  <a:lnTo>
                    <a:pt x="251821" y="7217"/>
                  </a:lnTo>
                  <a:lnTo>
                    <a:pt x="265811" y="8547"/>
                  </a:lnTo>
                  <a:lnTo>
                    <a:pt x="279801" y="10107"/>
                  </a:lnTo>
                  <a:lnTo>
                    <a:pt x="293791" y="11935"/>
                  </a:lnTo>
                  <a:lnTo>
                    <a:pt x="307782" y="14077"/>
                  </a:lnTo>
                  <a:lnTo>
                    <a:pt x="321772" y="16585"/>
                  </a:lnTo>
                  <a:lnTo>
                    <a:pt x="335762" y="19520"/>
                  </a:lnTo>
                  <a:lnTo>
                    <a:pt x="349752" y="22952"/>
                  </a:lnTo>
                  <a:lnTo>
                    <a:pt x="363742" y="26961"/>
                  </a:lnTo>
                  <a:lnTo>
                    <a:pt x="377732" y="31641"/>
                  </a:lnTo>
                  <a:lnTo>
                    <a:pt x="391722" y="37096"/>
                  </a:lnTo>
                  <a:lnTo>
                    <a:pt x="405712" y="43445"/>
                  </a:lnTo>
                  <a:lnTo>
                    <a:pt x="419702" y="50823"/>
                  </a:lnTo>
                  <a:lnTo>
                    <a:pt x="433692" y="59381"/>
                  </a:lnTo>
                  <a:lnTo>
                    <a:pt x="447682" y="69285"/>
                  </a:lnTo>
                  <a:lnTo>
                    <a:pt x="461673" y="80718"/>
                  </a:lnTo>
                  <a:lnTo>
                    <a:pt x="475663" y="93876"/>
                  </a:lnTo>
                  <a:lnTo>
                    <a:pt x="489653" y="108967"/>
                  </a:lnTo>
                  <a:lnTo>
                    <a:pt x="503643" y="126209"/>
                  </a:lnTo>
                  <a:lnTo>
                    <a:pt x="517633" y="145820"/>
                  </a:lnTo>
                  <a:lnTo>
                    <a:pt x="531623" y="168012"/>
                  </a:lnTo>
                  <a:lnTo>
                    <a:pt x="545613" y="192981"/>
                  </a:lnTo>
                  <a:lnTo>
                    <a:pt x="559603" y="220893"/>
                  </a:lnTo>
                  <a:lnTo>
                    <a:pt x="573593" y="251871"/>
                  </a:lnTo>
                  <a:lnTo>
                    <a:pt x="587583" y="285976"/>
                  </a:lnTo>
                  <a:lnTo>
                    <a:pt x="601574" y="323195"/>
                  </a:lnTo>
                  <a:lnTo>
                    <a:pt x="615564" y="363422"/>
                  </a:lnTo>
                  <a:lnTo>
                    <a:pt x="629554" y="406451"/>
                  </a:lnTo>
                  <a:lnTo>
                    <a:pt x="643544" y="451967"/>
                  </a:lnTo>
                  <a:lnTo>
                    <a:pt x="657534" y="499551"/>
                  </a:lnTo>
                  <a:lnTo>
                    <a:pt x="671524" y="548690"/>
                  </a:lnTo>
                  <a:lnTo>
                    <a:pt x="685514" y="598794"/>
                  </a:lnTo>
                  <a:lnTo>
                    <a:pt x="699504" y="649225"/>
                  </a:lnTo>
                  <a:lnTo>
                    <a:pt x="713494" y="699330"/>
                  </a:lnTo>
                  <a:lnTo>
                    <a:pt x="727484" y="748468"/>
                  </a:lnTo>
                  <a:lnTo>
                    <a:pt x="741474" y="796053"/>
                  </a:lnTo>
                  <a:lnTo>
                    <a:pt x="755465" y="841569"/>
                  </a:lnTo>
                  <a:lnTo>
                    <a:pt x="769455" y="884597"/>
                  </a:lnTo>
                  <a:lnTo>
                    <a:pt x="783445" y="924825"/>
                  </a:lnTo>
                  <a:lnTo>
                    <a:pt x="797435" y="962043"/>
                  </a:lnTo>
                  <a:lnTo>
                    <a:pt x="811425" y="996149"/>
                  </a:lnTo>
                  <a:lnTo>
                    <a:pt x="825415" y="1027126"/>
                  </a:lnTo>
                  <a:lnTo>
                    <a:pt x="839405" y="1055039"/>
                  </a:lnTo>
                  <a:lnTo>
                    <a:pt x="853395" y="1080008"/>
                  </a:lnTo>
                  <a:lnTo>
                    <a:pt x="867385" y="1102200"/>
                  </a:lnTo>
                  <a:lnTo>
                    <a:pt x="881375" y="1121811"/>
                  </a:lnTo>
                  <a:lnTo>
                    <a:pt x="895365" y="1139052"/>
                  </a:lnTo>
                  <a:lnTo>
                    <a:pt x="909356" y="1154144"/>
                  </a:lnTo>
                  <a:lnTo>
                    <a:pt x="923346" y="1167301"/>
                  </a:lnTo>
                  <a:lnTo>
                    <a:pt x="937336" y="1178734"/>
                  </a:lnTo>
                  <a:lnTo>
                    <a:pt x="951326" y="1188638"/>
                  </a:lnTo>
                  <a:lnTo>
                    <a:pt x="965316" y="1197196"/>
                  </a:lnTo>
                  <a:lnTo>
                    <a:pt x="979306" y="1204575"/>
                  </a:lnTo>
                  <a:lnTo>
                    <a:pt x="993296" y="1210924"/>
                  </a:lnTo>
                  <a:lnTo>
                    <a:pt x="1007286" y="1216379"/>
                  </a:lnTo>
                  <a:lnTo>
                    <a:pt x="1021276" y="1221058"/>
                  </a:lnTo>
                  <a:lnTo>
                    <a:pt x="1035266" y="1225068"/>
                  </a:lnTo>
                  <a:lnTo>
                    <a:pt x="1049256" y="1228500"/>
                  </a:lnTo>
                  <a:lnTo>
                    <a:pt x="1063247" y="1231435"/>
                  </a:lnTo>
                  <a:lnTo>
                    <a:pt x="1077237" y="1233943"/>
                  </a:lnTo>
                  <a:lnTo>
                    <a:pt x="1091227" y="1236085"/>
                  </a:lnTo>
                  <a:lnTo>
                    <a:pt x="1105217" y="1237913"/>
                  </a:lnTo>
                  <a:lnTo>
                    <a:pt x="1119207" y="1239472"/>
                  </a:lnTo>
                  <a:lnTo>
                    <a:pt x="1133197" y="1240802"/>
                  </a:lnTo>
                  <a:lnTo>
                    <a:pt x="1147187" y="1241936"/>
                  </a:lnTo>
                  <a:lnTo>
                    <a:pt x="1161177" y="1242902"/>
                  </a:lnTo>
                  <a:lnTo>
                    <a:pt x="1175167" y="1243725"/>
                  </a:lnTo>
                  <a:lnTo>
                    <a:pt x="1189157" y="1244426"/>
                  </a:lnTo>
                  <a:lnTo>
                    <a:pt x="1203148" y="1245023"/>
                  </a:lnTo>
                  <a:lnTo>
                    <a:pt x="1217138" y="1245532"/>
                  </a:lnTo>
                  <a:lnTo>
                    <a:pt x="1231128" y="1245965"/>
                  </a:lnTo>
                  <a:lnTo>
                    <a:pt x="1245118" y="1246333"/>
                  </a:lnTo>
                  <a:lnTo>
                    <a:pt x="1259108" y="1246647"/>
                  </a:lnTo>
                  <a:lnTo>
                    <a:pt x="1273098" y="1246914"/>
                  </a:lnTo>
                  <a:lnTo>
                    <a:pt x="1287088" y="1247141"/>
                  </a:lnTo>
                  <a:lnTo>
                    <a:pt x="1301078" y="1247335"/>
                  </a:lnTo>
                  <a:lnTo>
                    <a:pt x="1315068" y="1247500"/>
                  </a:lnTo>
                  <a:lnTo>
                    <a:pt x="1329058" y="1247640"/>
                  </a:lnTo>
                  <a:lnTo>
                    <a:pt x="1343048" y="1247759"/>
                  </a:lnTo>
                  <a:lnTo>
                    <a:pt x="1357039" y="1247860"/>
                  </a:lnTo>
                  <a:lnTo>
                    <a:pt x="1371029" y="1247947"/>
                  </a:lnTo>
                  <a:lnTo>
                    <a:pt x="1385019" y="1248020"/>
                  </a:lnTo>
                  <a:lnTo>
                    <a:pt x="1385019" y="1248439"/>
                  </a:lnTo>
                  <a:lnTo>
                    <a:pt x="1399009" y="1248439"/>
                  </a:lnTo>
                  <a:lnTo>
                    <a:pt x="1412999" y="1248439"/>
                  </a:lnTo>
                  <a:lnTo>
                    <a:pt x="1426989" y="1248439"/>
                  </a:lnTo>
                  <a:lnTo>
                    <a:pt x="1440979" y="1248439"/>
                  </a:lnTo>
                  <a:lnTo>
                    <a:pt x="1454969" y="1248439"/>
                  </a:lnTo>
                  <a:lnTo>
                    <a:pt x="1468959" y="1248439"/>
                  </a:lnTo>
                  <a:lnTo>
                    <a:pt x="1482949" y="1248439"/>
                  </a:lnTo>
                  <a:lnTo>
                    <a:pt x="1496939" y="1248439"/>
                  </a:lnTo>
                  <a:lnTo>
                    <a:pt x="1510930" y="1248439"/>
                  </a:lnTo>
                  <a:lnTo>
                    <a:pt x="1524920" y="1248439"/>
                  </a:lnTo>
                  <a:lnTo>
                    <a:pt x="1538910" y="1248439"/>
                  </a:lnTo>
                  <a:lnTo>
                    <a:pt x="1552900" y="1248439"/>
                  </a:lnTo>
                  <a:lnTo>
                    <a:pt x="1566890" y="1248439"/>
                  </a:lnTo>
                  <a:lnTo>
                    <a:pt x="1580880" y="1248439"/>
                  </a:lnTo>
                  <a:lnTo>
                    <a:pt x="1594870" y="1248439"/>
                  </a:lnTo>
                  <a:lnTo>
                    <a:pt x="1608860" y="1248439"/>
                  </a:lnTo>
                  <a:lnTo>
                    <a:pt x="1622850" y="1248439"/>
                  </a:lnTo>
                  <a:lnTo>
                    <a:pt x="1636840" y="1248439"/>
                  </a:lnTo>
                  <a:lnTo>
                    <a:pt x="1650830" y="1248439"/>
                  </a:lnTo>
                  <a:lnTo>
                    <a:pt x="1664821" y="1248439"/>
                  </a:lnTo>
                  <a:lnTo>
                    <a:pt x="1678811" y="1248439"/>
                  </a:lnTo>
                  <a:lnTo>
                    <a:pt x="1692801" y="1248439"/>
                  </a:lnTo>
                  <a:lnTo>
                    <a:pt x="1706791" y="1248439"/>
                  </a:lnTo>
                  <a:lnTo>
                    <a:pt x="1720781" y="1248439"/>
                  </a:lnTo>
                  <a:lnTo>
                    <a:pt x="1734771" y="1248439"/>
                  </a:lnTo>
                  <a:lnTo>
                    <a:pt x="1748761" y="1248439"/>
                  </a:lnTo>
                  <a:lnTo>
                    <a:pt x="1762751" y="1248439"/>
                  </a:lnTo>
                  <a:lnTo>
                    <a:pt x="1776741" y="1248439"/>
                  </a:lnTo>
                  <a:lnTo>
                    <a:pt x="1790731" y="1248439"/>
                  </a:lnTo>
                  <a:lnTo>
                    <a:pt x="1804722" y="1248439"/>
                  </a:lnTo>
                  <a:lnTo>
                    <a:pt x="1818712" y="1248439"/>
                  </a:lnTo>
                  <a:lnTo>
                    <a:pt x="1832702" y="1248439"/>
                  </a:lnTo>
                  <a:lnTo>
                    <a:pt x="1846692" y="1248439"/>
                  </a:lnTo>
                  <a:lnTo>
                    <a:pt x="1860682" y="1248439"/>
                  </a:lnTo>
                  <a:lnTo>
                    <a:pt x="1874672" y="1248439"/>
                  </a:lnTo>
                  <a:lnTo>
                    <a:pt x="1888662" y="1248439"/>
                  </a:lnTo>
                  <a:lnTo>
                    <a:pt x="1902652" y="1248439"/>
                  </a:lnTo>
                  <a:lnTo>
                    <a:pt x="1916642" y="1248439"/>
                  </a:lnTo>
                  <a:lnTo>
                    <a:pt x="1930632" y="1248439"/>
                  </a:lnTo>
                  <a:lnTo>
                    <a:pt x="1944622" y="1248439"/>
                  </a:lnTo>
                  <a:lnTo>
                    <a:pt x="1958613" y="1248439"/>
                  </a:lnTo>
                  <a:lnTo>
                    <a:pt x="1972603" y="1248439"/>
                  </a:lnTo>
                  <a:lnTo>
                    <a:pt x="1986593" y="1248439"/>
                  </a:lnTo>
                  <a:lnTo>
                    <a:pt x="2000583" y="1248439"/>
                  </a:lnTo>
                  <a:lnTo>
                    <a:pt x="2014573" y="1248439"/>
                  </a:lnTo>
                  <a:lnTo>
                    <a:pt x="2028563" y="1248439"/>
                  </a:lnTo>
                  <a:lnTo>
                    <a:pt x="2042553" y="1248439"/>
                  </a:lnTo>
                  <a:lnTo>
                    <a:pt x="2056543" y="1248439"/>
                  </a:lnTo>
                  <a:lnTo>
                    <a:pt x="2070533" y="1248439"/>
                  </a:lnTo>
                  <a:lnTo>
                    <a:pt x="2084523" y="1248439"/>
                  </a:lnTo>
                  <a:lnTo>
                    <a:pt x="2098513" y="1248439"/>
                  </a:lnTo>
                  <a:lnTo>
                    <a:pt x="2112504" y="1248439"/>
                  </a:lnTo>
                  <a:lnTo>
                    <a:pt x="2126494" y="1248439"/>
                  </a:lnTo>
                  <a:lnTo>
                    <a:pt x="2140484" y="1248439"/>
                  </a:lnTo>
                  <a:lnTo>
                    <a:pt x="2154474" y="1248439"/>
                  </a:lnTo>
                  <a:lnTo>
                    <a:pt x="2168464" y="1248439"/>
                  </a:lnTo>
                  <a:lnTo>
                    <a:pt x="2182454" y="1248439"/>
                  </a:lnTo>
                  <a:lnTo>
                    <a:pt x="2196444" y="1248439"/>
                  </a:lnTo>
                  <a:lnTo>
                    <a:pt x="2210434" y="1248439"/>
                  </a:lnTo>
                  <a:lnTo>
                    <a:pt x="2224424" y="1248439"/>
                  </a:lnTo>
                  <a:lnTo>
                    <a:pt x="2238414" y="1248439"/>
                  </a:lnTo>
                  <a:lnTo>
                    <a:pt x="2252404" y="1248439"/>
                  </a:lnTo>
                  <a:lnTo>
                    <a:pt x="2266395" y="1248439"/>
                  </a:lnTo>
                  <a:lnTo>
                    <a:pt x="2280385" y="1248439"/>
                  </a:lnTo>
                  <a:lnTo>
                    <a:pt x="2294375" y="1248439"/>
                  </a:lnTo>
                  <a:lnTo>
                    <a:pt x="2308365" y="1248439"/>
                  </a:lnTo>
                  <a:lnTo>
                    <a:pt x="2322355" y="1248439"/>
                  </a:lnTo>
                  <a:lnTo>
                    <a:pt x="2336345" y="1248439"/>
                  </a:lnTo>
                  <a:lnTo>
                    <a:pt x="2350335" y="1248439"/>
                  </a:lnTo>
                  <a:lnTo>
                    <a:pt x="2364325" y="1248439"/>
                  </a:lnTo>
                  <a:lnTo>
                    <a:pt x="2378315" y="1248439"/>
                  </a:lnTo>
                  <a:lnTo>
                    <a:pt x="2392305" y="1248439"/>
                  </a:lnTo>
                  <a:lnTo>
                    <a:pt x="2406296" y="1248439"/>
                  </a:lnTo>
                  <a:lnTo>
                    <a:pt x="2420286" y="1248439"/>
                  </a:lnTo>
                  <a:lnTo>
                    <a:pt x="2434276" y="1248439"/>
                  </a:lnTo>
                  <a:lnTo>
                    <a:pt x="2448266" y="1248439"/>
                  </a:lnTo>
                  <a:lnTo>
                    <a:pt x="2462256" y="1248439"/>
                  </a:lnTo>
                  <a:lnTo>
                    <a:pt x="2476246" y="1248439"/>
                  </a:lnTo>
                  <a:lnTo>
                    <a:pt x="2490236" y="1248439"/>
                  </a:lnTo>
                  <a:lnTo>
                    <a:pt x="2504226" y="1248439"/>
                  </a:lnTo>
                  <a:lnTo>
                    <a:pt x="2518216" y="1248439"/>
                  </a:lnTo>
                  <a:lnTo>
                    <a:pt x="2532206" y="1248439"/>
                  </a:lnTo>
                  <a:lnTo>
                    <a:pt x="2546196" y="1248439"/>
                  </a:lnTo>
                  <a:lnTo>
                    <a:pt x="2560187" y="1248439"/>
                  </a:lnTo>
                  <a:lnTo>
                    <a:pt x="2574177" y="1248439"/>
                  </a:lnTo>
                  <a:lnTo>
                    <a:pt x="2588167" y="1248439"/>
                  </a:lnTo>
                  <a:lnTo>
                    <a:pt x="2602157" y="1248439"/>
                  </a:lnTo>
                  <a:lnTo>
                    <a:pt x="2616147" y="1248439"/>
                  </a:lnTo>
                  <a:lnTo>
                    <a:pt x="2630137" y="1248439"/>
                  </a:lnTo>
                  <a:lnTo>
                    <a:pt x="2644127" y="1248439"/>
                  </a:lnTo>
                  <a:lnTo>
                    <a:pt x="2658117" y="1248439"/>
                  </a:lnTo>
                  <a:lnTo>
                    <a:pt x="2672107" y="1248439"/>
                  </a:lnTo>
                  <a:lnTo>
                    <a:pt x="2686097" y="1248439"/>
                  </a:lnTo>
                  <a:lnTo>
                    <a:pt x="2700087" y="1248439"/>
                  </a:lnTo>
                  <a:lnTo>
                    <a:pt x="2714078" y="1248439"/>
                  </a:lnTo>
                  <a:lnTo>
                    <a:pt x="2728068" y="1248439"/>
                  </a:lnTo>
                  <a:lnTo>
                    <a:pt x="2742058" y="1248439"/>
                  </a:lnTo>
                  <a:lnTo>
                    <a:pt x="2756048" y="1248439"/>
                  </a:lnTo>
                  <a:lnTo>
                    <a:pt x="2770038" y="1248439"/>
                  </a:lnTo>
                  <a:lnTo>
                    <a:pt x="2770038" y="1248439"/>
                  </a:lnTo>
                  <a:lnTo>
                    <a:pt x="2784028" y="1248439"/>
                  </a:lnTo>
                  <a:lnTo>
                    <a:pt x="2798018" y="1248439"/>
                  </a:lnTo>
                  <a:lnTo>
                    <a:pt x="2812008" y="1248439"/>
                  </a:lnTo>
                  <a:lnTo>
                    <a:pt x="2825998" y="1248439"/>
                  </a:lnTo>
                  <a:lnTo>
                    <a:pt x="2839988" y="1248439"/>
                  </a:lnTo>
                  <a:lnTo>
                    <a:pt x="2853978" y="1248439"/>
                  </a:lnTo>
                  <a:lnTo>
                    <a:pt x="2867969" y="1248439"/>
                  </a:lnTo>
                  <a:lnTo>
                    <a:pt x="2881959" y="1248439"/>
                  </a:lnTo>
                  <a:lnTo>
                    <a:pt x="2895949" y="1248439"/>
                  </a:lnTo>
                  <a:lnTo>
                    <a:pt x="2909939" y="1248439"/>
                  </a:lnTo>
                  <a:lnTo>
                    <a:pt x="2923929" y="1248439"/>
                  </a:lnTo>
                  <a:lnTo>
                    <a:pt x="2937919" y="1248439"/>
                  </a:lnTo>
                  <a:lnTo>
                    <a:pt x="2951909" y="1248439"/>
                  </a:lnTo>
                  <a:lnTo>
                    <a:pt x="2965899" y="1248439"/>
                  </a:lnTo>
                  <a:lnTo>
                    <a:pt x="2979889" y="1248439"/>
                  </a:lnTo>
                  <a:lnTo>
                    <a:pt x="2993879" y="1248439"/>
                  </a:lnTo>
                  <a:lnTo>
                    <a:pt x="3007870" y="1248439"/>
                  </a:lnTo>
                  <a:lnTo>
                    <a:pt x="3021860" y="1248439"/>
                  </a:lnTo>
                  <a:lnTo>
                    <a:pt x="3035850" y="1248439"/>
                  </a:lnTo>
                  <a:lnTo>
                    <a:pt x="3049840" y="1248439"/>
                  </a:lnTo>
                  <a:lnTo>
                    <a:pt x="3063830" y="1248439"/>
                  </a:lnTo>
                  <a:lnTo>
                    <a:pt x="3077820" y="1248439"/>
                  </a:lnTo>
                  <a:lnTo>
                    <a:pt x="3091810" y="1248439"/>
                  </a:lnTo>
                  <a:lnTo>
                    <a:pt x="3105800" y="1248439"/>
                  </a:lnTo>
                  <a:lnTo>
                    <a:pt x="3119790" y="1248439"/>
                  </a:lnTo>
                  <a:lnTo>
                    <a:pt x="3133780" y="1248439"/>
                  </a:lnTo>
                  <a:lnTo>
                    <a:pt x="3147770" y="1248439"/>
                  </a:lnTo>
                  <a:lnTo>
                    <a:pt x="3161761" y="1248439"/>
                  </a:lnTo>
                  <a:lnTo>
                    <a:pt x="3175751" y="1248439"/>
                  </a:lnTo>
                  <a:lnTo>
                    <a:pt x="3189741" y="1248439"/>
                  </a:lnTo>
                  <a:lnTo>
                    <a:pt x="3203731" y="1248439"/>
                  </a:lnTo>
                  <a:lnTo>
                    <a:pt x="3217721" y="1248439"/>
                  </a:lnTo>
                  <a:lnTo>
                    <a:pt x="3231711" y="1248439"/>
                  </a:lnTo>
                  <a:lnTo>
                    <a:pt x="3245701" y="1248439"/>
                  </a:lnTo>
                  <a:lnTo>
                    <a:pt x="3259691" y="1248439"/>
                  </a:lnTo>
                  <a:lnTo>
                    <a:pt x="3273681" y="1248439"/>
                  </a:lnTo>
                  <a:lnTo>
                    <a:pt x="3287671" y="1248439"/>
                  </a:lnTo>
                  <a:lnTo>
                    <a:pt x="3301661" y="1248439"/>
                  </a:lnTo>
                  <a:lnTo>
                    <a:pt x="3315652" y="1248439"/>
                  </a:lnTo>
                  <a:lnTo>
                    <a:pt x="3329642" y="1248439"/>
                  </a:lnTo>
                  <a:lnTo>
                    <a:pt x="3343632" y="1248439"/>
                  </a:lnTo>
                  <a:lnTo>
                    <a:pt x="3357622" y="1248439"/>
                  </a:lnTo>
                  <a:lnTo>
                    <a:pt x="3371612" y="1248439"/>
                  </a:lnTo>
                  <a:lnTo>
                    <a:pt x="3385602" y="1248439"/>
                  </a:lnTo>
                  <a:lnTo>
                    <a:pt x="3399592" y="1248439"/>
                  </a:lnTo>
                  <a:lnTo>
                    <a:pt x="3413582" y="1248439"/>
                  </a:lnTo>
                  <a:lnTo>
                    <a:pt x="3427572" y="1248439"/>
                  </a:lnTo>
                  <a:lnTo>
                    <a:pt x="3441562" y="1248439"/>
                  </a:lnTo>
                  <a:lnTo>
                    <a:pt x="3455552" y="1248439"/>
                  </a:lnTo>
                  <a:lnTo>
                    <a:pt x="3469543" y="1248439"/>
                  </a:lnTo>
                  <a:lnTo>
                    <a:pt x="3483533" y="1248439"/>
                  </a:lnTo>
                  <a:lnTo>
                    <a:pt x="3497523" y="1248439"/>
                  </a:lnTo>
                  <a:lnTo>
                    <a:pt x="3511513" y="1248439"/>
                  </a:lnTo>
                  <a:lnTo>
                    <a:pt x="3525503" y="1248439"/>
                  </a:lnTo>
                  <a:lnTo>
                    <a:pt x="3539493" y="1248439"/>
                  </a:lnTo>
                  <a:lnTo>
                    <a:pt x="3553483" y="1248439"/>
                  </a:lnTo>
                  <a:lnTo>
                    <a:pt x="3567473" y="1248439"/>
                  </a:lnTo>
                  <a:lnTo>
                    <a:pt x="3581463" y="1248439"/>
                  </a:lnTo>
                  <a:lnTo>
                    <a:pt x="3595453" y="1248439"/>
                  </a:lnTo>
                  <a:lnTo>
                    <a:pt x="3609444" y="1248439"/>
                  </a:lnTo>
                  <a:lnTo>
                    <a:pt x="3623434" y="1248439"/>
                  </a:lnTo>
                  <a:lnTo>
                    <a:pt x="3637424" y="1248439"/>
                  </a:lnTo>
                  <a:lnTo>
                    <a:pt x="3651414" y="1248439"/>
                  </a:lnTo>
                  <a:lnTo>
                    <a:pt x="3665404" y="1248439"/>
                  </a:lnTo>
                  <a:lnTo>
                    <a:pt x="3679394" y="1248439"/>
                  </a:lnTo>
                  <a:lnTo>
                    <a:pt x="3693384" y="1248439"/>
                  </a:lnTo>
                  <a:lnTo>
                    <a:pt x="3707374" y="1248439"/>
                  </a:lnTo>
                  <a:lnTo>
                    <a:pt x="3721364" y="1248439"/>
                  </a:lnTo>
                  <a:lnTo>
                    <a:pt x="3735354" y="1248439"/>
                  </a:lnTo>
                  <a:lnTo>
                    <a:pt x="3749344" y="1248439"/>
                  </a:lnTo>
                  <a:lnTo>
                    <a:pt x="3763335" y="1248439"/>
                  </a:lnTo>
                  <a:lnTo>
                    <a:pt x="3777325" y="1248439"/>
                  </a:lnTo>
                  <a:lnTo>
                    <a:pt x="3791315" y="1248439"/>
                  </a:lnTo>
                  <a:lnTo>
                    <a:pt x="3805305" y="1248439"/>
                  </a:lnTo>
                  <a:lnTo>
                    <a:pt x="3819295" y="1248439"/>
                  </a:lnTo>
                  <a:lnTo>
                    <a:pt x="3833285" y="1248439"/>
                  </a:lnTo>
                  <a:lnTo>
                    <a:pt x="3847275" y="1248439"/>
                  </a:lnTo>
                  <a:lnTo>
                    <a:pt x="3861265" y="1248439"/>
                  </a:lnTo>
                  <a:lnTo>
                    <a:pt x="3875255" y="1248439"/>
                  </a:lnTo>
                  <a:lnTo>
                    <a:pt x="3889245" y="1248439"/>
                  </a:lnTo>
                  <a:lnTo>
                    <a:pt x="3903235" y="1248439"/>
                  </a:lnTo>
                  <a:lnTo>
                    <a:pt x="3917226" y="1248439"/>
                  </a:lnTo>
                  <a:lnTo>
                    <a:pt x="3931216" y="1248439"/>
                  </a:lnTo>
                  <a:lnTo>
                    <a:pt x="3945206" y="1248439"/>
                  </a:lnTo>
                  <a:lnTo>
                    <a:pt x="3959196" y="1248439"/>
                  </a:lnTo>
                  <a:lnTo>
                    <a:pt x="3973186" y="1248439"/>
                  </a:lnTo>
                  <a:lnTo>
                    <a:pt x="3987176" y="1248439"/>
                  </a:lnTo>
                  <a:lnTo>
                    <a:pt x="4001166" y="1248439"/>
                  </a:lnTo>
                  <a:lnTo>
                    <a:pt x="4015156" y="1248439"/>
                  </a:lnTo>
                  <a:lnTo>
                    <a:pt x="4029146" y="1248439"/>
                  </a:lnTo>
                  <a:lnTo>
                    <a:pt x="4043136" y="1248439"/>
                  </a:lnTo>
                  <a:lnTo>
                    <a:pt x="4057126" y="1248439"/>
                  </a:lnTo>
                  <a:lnTo>
                    <a:pt x="4071117" y="1248439"/>
                  </a:lnTo>
                  <a:lnTo>
                    <a:pt x="4085107" y="1248439"/>
                  </a:lnTo>
                  <a:lnTo>
                    <a:pt x="4099097" y="1248439"/>
                  </a:lnTo>
                  <a:lnTo>
                    <a:pt x="4113087" y="1248439"/>
                  </a:lnTo>
                  <a:lnTo>
                    <a:pt x="4127077" y="1248439"/>
                  </a:lnTo>
                  <a:lnTo>
                    <a:pt x="4141067" y="1248439"/>
                  </a:lnTo>
                  <a:lnTo>
                    <a:pt x="4155057" y="1248439"/>
                  </a:lnTo>
                </a:path>
              </a:pathLst>
            </a:custGeom>
            <a:ln w="40651" cap="flat">
              <a:solidFill>
                <a:srgbClr val="D3D3D3">
                  <a:alpha val="100000"/>
                </a:srgbClr>
              </a:solidFill>
              <a:prstDash val="solid"/>
              <a:round/>
            </a:ln>
          </p:spPr>
          <p:txBody>
            <a:bodyPr/>
            <a:lstStyle/>
            <a:p/>
          </p:txBody>
        </p:sp>
        <p:sp>
          <p:nvSpPr>
            <p:cNvPr id="43" name="pl43"/>
            <p:cNvSpPr/>
            <p:nvPr/>
          </p:nvSpPr>
          <p:spPr>
            <a:xfrm>
              <a:off x="2737948" y="277286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89958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5" name="pl45"/>
            <p:cNvSpPr/>
            <p:nvPr/>
          </p:nvSpPr>
          <p:spPr>
            <a:xfrm>
              <a:off x="2737948" y="110772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940437"/>
              <a:ext cx="4155057" cy="416146"/>
            </a:xfrm>
            <a:custGeom>
              <a:avLst/>
              <a:pathLst>
                <a:path w="4155057" h="416146">
                  <a:moveTo>
                    <a:pt x="0" y="416146"/>
                  </a:moveTo>
                  <a:lnTo>
                    <a:pt x="13990" y="416146"/>
                  </a:lnTo>
                  <a:lnTo>
                    <a:pt x="27980" y="416146"/>
                  </a:lnTo>
                  <a:lnTo>
                    <a:pt x="41970" y="416146"/>
                  </a:lnTo>
                  <a:lnTo>
                    <a:pt x="55960" y="416146"/>
                  </a:lnTo>
                  <a:lnTo>
                    <a:pt x="69950" y="416146"/>
                  </a:lnTo>
                  <a:lnTo>
                    <a:pt x="83940" y="416146"/>
                  </a:lnTo>
                  <a:lnTo>
                    <a:pt x="97930" y="416146"/>
                  </a:lnTo>
                  <a:lnTo>
                    <a:pt x="111920" y="416146"/>
                  </a:lnTo>
                  <a:lnTo>
                    <a:pt x="125910" y="416146"/>
                  </a:lnTo>
                  <a:lnTo>
                    <a:pt x="139900" y="416146"/>
                  </a:lnTo>
                  <a:lnTo>
                    <a:pt x="153891" y="416146"/>
                  </a:lnTo>
                  <a:lnTo>
                    <a:pt x="167881" y="416146"/>
                  </a:lnTo>
                  <a:lnTo>
                    <a:pt x="181871" y="416146"/>
                  </a:lnTo>
                  <a:lnTo>
                    <a:pt x="195861" y="416146"/>
                  </a:lnTo>
                  <a:lnTo>
                    <a:pt x="209851" y="416146"/>
                  </a:lnTo>
                  <a:lnTo>
                    <a:pt x="223841" y="416146"/>
                  </a:lnTo>
                  <a:lnTo>
                    <a:pt x="237831" y="416146"/>
                  </a:lnTo>
                  <a:lnTo>
                    <a:pt x="251821" y="416146"/>
                  </a:lnTo>
                  <a:lnTo>
                    <a:pt x="265811" y="416146"/>
                  </a:lnTo>
                  <a:lnTo>
                    <a:pt x="279801" y="416146"/>
                  </a:lnTo>
                  <a:lnTo>
                    <a:pt x="293791" y="416146"/>
                  </a:lnTo>
                  <a:lnTo>
                    <a:pt x="307782" y="416146"/>
                  </a:lnTo>
                  <a:lnTo>
                    <a:pt x="321772" y="416146"/>
                  </a:lnTo>
                  <a:lnTo>
                    <a:pt x="335762" y="416146"/>
                  </a:lnTo>
                  <a:lnTo>
                    <a:pt x="349752" y="416146"/>
                  </a:lnTo>
                  <a:lnTo>
                    <a:pt x="363742" y="416146"/>
                  </a:lnTo>
                  <a:lnTo>
                    <a:pt x="377732" y="416146"/>
                  </a:lnTo>
                  <a:lnTo>
                    <a:pt x="391722" y="416146"/>
                  </a:lnTo>
                  <a:lnTo>
                    <a:pt x="405712" y="416146"/>
                  </a:lnTo>
                  <a:lnTo>
                    <a:pt x="419702" y="416146"/>
                  </a:lnTo>
                  <a:lnTo>
                    <a:pt x="433692" y="416146"/>
                  </a:lnTo>
                  <a:lnTo>
                    <a:pt x="447682" y="416146"/>
                  </a:lnTo>
                  <a:lnTo>
                    <a:pt x="461673" y="416146"/>
                  </a:lnTo>
                  <a:lnTo>
                    <a:pt x="475663" y="416146"/>
                  </a:lnTo>
                  <a:lnTo>
                    <a:pt x="489653" y="416146"/>
                  </a:lnTo>
                  <a:lnTo>
                    <a:pt x="503643" y="416146"/>
                  </a:lnTo>
                  <a:lnTo>
                    <a:pt x="517633" y="416146"/>
                  </a:lnTo>
                  <a:lnTo>
                    <a:pt x="531623" y="416146"/>
                  </a:lnTo>
                  <a:lnTo>
                    <a:pt x="545613" y="416146"/>
                  </a:lnTo>
                  <a:lnTo>
                    <a:pt x="559603" y="416146"/>
                  </a:lnTo>
                  <a:lnTo>
                    <a:pt x="573593" y="416146"/>
                  </a:lnTo>
                  <a:lnTo>
                    <a:pt x="587583" y="416146"/>
                  </a:lnTo>
                  <a:lnTo>
                    <a:pt x="601574" y="416146"/>
                  </a:lnTo>
                  <a:lnTo>
                    <a:pt x="615564" y="416146"/>
                  </a:lnTo>
                  <a:lnTo>
                    <a:pt x="629554" y="416146"/>
                  </a:lnTo>
                  <a:lnTo>
                    <a:pt x="643544" y="416146"/>
                  </a:lnTo>
                  <a:lnTo>
                    <a:pt x="657534" y="416146"/>
                  </a:lnTo>
                  <a:lnTo>
                    <a:pt x="671524" y="416146"/>
                  </a:lnTo>
                  <a:lnTo>
                    <a:pt x="685514" y="416146"/>
                  </a:lnTo>
                  <a:lnTo>
                    <a:pt x="699504" y="416146"/>
                  </a:lnTo>
                  <a:lnTo>
                    <a:pt x="713494" y="416146"/>
                  </a:lnTo>
                  <a:lnTo>
                    <a:pt x="727484" y="416146"/>
                  </a:lnTo>
                  <a:lnTo>
                    <a:pt x="741474" y="416146"/>
                  </a:lnTo>
                  <a:lnTo>
                    <a:pt x="755465" y="416146"/>
                  </a:lnTo>
                  <a:lnTo>
                    <a:pt x="769455" y="416146"/>
                  </a:lnTo>
                  <a:lnTo>
                    <a:pt x="783445" y="416146"/>
                  </a:lnTo>
                  <a:lnTo>
                    <a:pt x="797435" y="416146"/>
                  </a:lnTo>
                  <a:lnTo>
                    <a:pt x="811425" y="416146"/>
                  </a:lnTo>
                  <a:lnTo>
                    <a:pt x="825415" y="416146"/>
                  </a:lnTo>
                  <a:lnTo>
                    <a:pt x="839405" y="416146"/>
                  </a:lnTo>
                  <a:lnTo>
                    <a:pt x="853395" y="416146"/>
                  </a:lnTo>
                  <a:lnTo>
                    <a:pt x="867385" y="416146"/>
                  </a:lnTo>
                  <a:lnTo>
                    <a:pt x="881375" y="416146"/>
                  </a:lnTo>
                  <a:lnTo>
                    <a:pt x="895365" y="416146"/>
                  </a:lnTo>
                  <a:lnTo>
                    <a:pt x="909356" y="416146"/>
                  </a:lnTo>
                  <a:lnTo>
                    <a:pt x="923346" y="416146"/>
                  </a:lnTo>
                  <a:lnTo>
                    <a:pt x="937336" y="416146"/>
                  </a:lnTo>
                  <a:lnTo>
                    <a:pt x="951326" y="416146"/>
                  </a:lnTo>
                  <a:lnTo>
                    <a:pt x="965316" y="416146"/>
                  </a:lnTo>
                  <a:lnTo>
                    <a:pt x="979306" y="416146"/>
                  </a:lnTo>
                  <a:lnTo>
                    <a:pt x="993296" y="416146"/>
                  </a:lnTo>
                  <a:lnTo>
                    <a:pt x="1007286" y="416146"/>
                  </a:lnTo>
                  <a:lnTo>
                    <a:pt x="1021276" y="416146"/>
                  </a:lnTo>
                  <a:lnTo>
                    <a:pt x="1035266" y="416146"/>
                  </a:lnTo>
                  <a:lnTo>
                    <a:pt x="1049256" y="416146"/>
                  </a:lnTo>
                  <a:lnTo>
                    <a:pt x="1063247" y="416146"/>
                  </a:lnTo>
                  <a:lnTo>
                    <a:pt x="1077237" y="416146"/>
                  </a:lnTo>
                  <a:lnTo>
                    <a:pt x="1091227" y="416146"/>
                  </a:lnTo>
                  <a:lnTo>
                    <a:pt x="1105217" y="416146"/>
                  </a:lnTo>
                  <a:lnTo>
                    <a:pt x="1119207" y="416146"/>
                  </a:lnTo>
                  <a:lnTo>
                    <a:pt x="1133197" y="416146"/>
                  </a:lnTo>
                  <a:lnTo>
                    <a:pt x="1147187" y="416146"/>
                  </a:lnTo>
                  <a:lnTo>
                    <a:pt x="1161177" y="416146"/>
                  </a:lnTo>
                  <a:lnTo>
                    <a:pt x="1175167" y="416146"/>
                  </a:lnTo>
                  <a:lnTo>
                    <a:pt x="1189157" y="416146"/>
                  </a:lnTo>
                  <a:lnTo>
                    <a:pt x="1203148" y="416146"/>
                  </a:lnTo>
                  <a:lnTo>
                    <a:pt x="1217138" y="416146"/>
                  </a:lnTo>
                  <a:lnTo>
                    <a:pt x="1231128" y="416146"/>
                  </a:lnTo>
                  <a:lnTo>
                    <a:pt x="1245118" y="416146"/>
                  </a:lnTo>
                  <a:lnTo>
                    <a:pt x="1259108" y="416146"/>
                  </a:lnTo>
                  <a:lnTo>
                    <a:pt x="1273098" y="416146"/>
                  </a:lnTo>
                  <a:lnTo>
                    <a:pt x="1287088" y="416146"/>
                  </a:lnTo>
                  <a:lnTo>
                    <a:pt x="1301078" y="416146"/>
                  </a:lnTo>
                  <a:lnTo>
                    <a:pt x="1315068" y="416146"/>
                  </a:lnTo>
                  <a:lnTo>
                    <a:pt x="1329058" y="416146"/>
                  </a:lnTo>
                  <a:lnTo>
                    <a:pt x="1343048" y="416146"/>
                  </a:lnTo>
                  <a:lnTo>
                    <a:pt x="1357039" y="416146"/>
                  </a:lnTo>
                  <a:lnTo>
                    <a:pt x="1371029" y="416146"/>
                  </a:lnTo>
                  <a:lnTo>
                    <a:pt x="1385019" y="41614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5478728"/>
              <a:ext cx="4155057" cy="208073"/>
            </a:xfrm>
            <a:custGeom>
              <a:avLst/>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1012"/>
              <a:ext cx="4155057" cy="624219"/>
            </a:xfrm>
            <a:custGeom>
              <a:avLst/>
              <a:pathLst>
                <a:path w="4155057" h="6242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09"/>
                  </a:lnTo>
                  <a:lnTo>
                    <a:pt x="2784028" y="246"/>
                  </a:lnTo>
                  <a:lnTo>
                    <a:pt x="2798018" y="289"/>
                  </a:lnTo>
                  <a:lnTo>
                    <a:pt x="2812008" y="339"/>
                  </a:lnTo>
                  <a:lnTo>
                    <a:pt x="2825998" y="399"/>
                  </a:lnTo>
                  <a:lnTo>
                    <a:pt x="2839988" y="469"/>
                  </a:lnTo>
                  <a:lnTo>
                    <a:pt x="2853978" y="551"/>
                  </a:lnTo>
                  <a:lnTo>
                    <a:pt x="2867969" y="648"/>
                  </a:lnTo>
                  <a:lnTo>
                    <a:pt x="2881959" y="762"/>
                  </a:lnTo>
                  <a:lnTo>
                    <a:pt x="2895949" y="895"/>
                  </a:lnTo>
                  <a:lnTo>
                    <a:pt x="2909939" y="1052"/>
                  </a:lnTo>
                  <a:lnTo>
                    <a:pt x="2923929" y="1236"/>
                  </a:lnTo>
                  <a:lnTo>
                    <a:pt x="2937919" y="1453"/>
                  </a:lnTo>
                  <a:lnTo>
                    <a:pt x="2951909" y="1707"/>
                  </a:lnTo>
                  <a:lnTo>
                    <a:pt x="2965899" y="2006"/>
                  </a:lnTo>
                  <a:lnTo>
                    <a:pt x="2979889" y="2356"/>
                  </a:lnTo>
                  <a:lnTo>
                    <a:pt x="2993879" y="2768"/>
                  </a:lnTo>
                  <a:lnTo>
                    <a:pt x="3007870" y="3251"/>
                  </a:lnTo>
                  <a:lnTo>
                    <a:pt x="3021860" y="3818"/>
                  </a:lnTo>
                  <a:lnTo>
                    <a:pt x="3035850" y="4483"/>
                  </a:lnTo>
                  <a:lnTo>
                    <a:pt x="3049840" y="5262"/>
                  </a:lnTo>
                  <a:lnTo>
                    <a:pt x="3063830" y="6177"/>
                  </a:lnTo>
                  <a:lnTo>
                    <a:pt x="3077820" y="7247"/>
                  </a:lnTo>
                  <a:lnTo>
                    <a:pt x="3091810" y="8501"/>
                  </a:lnTo>
                  <a:lnTo>
                    <a:pt x="3105800" y="9969"/>
                  </a:lnTo>
                  <a:lnTo>
                    <a:pt x="3119790" y="11685"/>
                  </a:lnTo>
                  <a:lnTo>
                    <a:pt x="3133780" y="13690"/>
                  </a:lnTo>
                  <a:lnTo>
                    <a:pt x="3147770" y="16030"/>
                  </a:lnTo>
                  <a:lnTo>
                    <a:pt x="3161761" y="18757"/>
                  </a:lnTo>
                  <a:lnTo>
                    <a:pt x="3175751" y="21932"/>
                  </a:lnTo>
                  <a:lnTo>
                    <a:pt x="3189741" y="25621"/>
                  </a:lnTo>
                  <a:lnTo>
                    <a:pt x="3203731" y="29900"/>
                  </a:lnTo>
                  <a:lnTo>
                    <a:pt x="3217721" y="34852"/>
                  </a:lnTo>
                  <a:lnTo>
                    <a:pt x="3231711" y="40568"/>
                  </a:lnTo>
                  <a:lnTo>
                    <a:pt x="3245701" y="47147"/>
                  </a:lnTo>
                  <a:lnTo>
                    <a:pt x="3259691" y="54693"/>
                  </a:lnTo>
                  <a:lnTo>
                    <a:pt x="3273681" y="63314"/>
                  </a:lnTo>
                  <a:lnTo>
                    <a:pt x="3287671" y="73119"/>
                  </a:lnTo>
                  <a:lnTo>
                    <a:pt x="3301661" y="84215"/>
                  </a:lnTo>
                  <a:lnTo>
                    <a:pt x="3315652" y="96699"/>
                  </a:lnTo>
                  <a:lnTo>
                    <a:pt x="3329642" y="110656"/>
                  </a:lnTo>
                  <a:lnTo>
                    <a:pt x="3343632" y="126145"/>
                  </a:lnTo>
                  <a:lnTo>
                    <a:pt x="3357622" y="143197"/>
                  </a:lnTo>
                  <a:lnTo>
                    <a:pt x="3371612" y="161807"/>
                  </a:lnTo>
                  <a:lnTo>
                    <a:pt x="3385602" y="181920"/>
                  </a:lnTo>
                  <a:lnTo>
                    <a:pt x="3399592" y="203434"/>
                  </a:lnTo>
                  <a:lnTo>
                    <a:pt x="3413582" y="226192"/>
                  </a:lnTo>
                  <a:lnTo>
                    <a:pt x="3427572" y="249985"/>
                  </a:lnTo>
                  <a:lnTo>
                    <a:pt x="3441562" y="274554"/>
                  </a:lnTo>
                  <a:lnTo>
                    <a:pt x="3455552" y="299606"/>
                  </a:lnTo>
                  <a:lnTo>
                    <a:pt x="3469543" y="324822"/>
                  </a:lnTo>
                  <a:lnTo>
                    <a:pt x="3483533" y="349874"/>
                  </a:lnTo>
                  <a:lnTo>
                    <a:pt x="3497523" y="374443"/>
                  </a:lnTo>
                  <a:lnTo>
                    <a:pt x="3511513" y="398236"/>
                  </a:lnTo>
                  <a:lnTo>
                    <a:pt x="3525503" y="420994"/>
                  </a:lnTo>
                  <a:lnTo>
                    <a:pt x="3539493" y="442508"/>
                  </a:lnTo>
                  <a:lnTo>
                    <a:pt x="3553483" y="462621"/>
                  </a:lnTo>
                  <a:lnTo>
                    <a:pt x="3567473" y="481231"/>
                  </a:lnTo>
                  <a:lnTo>
                    <a:pt x="3581463" y="498283"/>
                  </a:lnTo>
                  <a:lnTo>
                    <a:pt x="3595453" y="513772"/>
                  </a:lnTo>
                  <a:lnTo>
                    <a:pt x="3609444" y="527729"/>
                  </a:lnTo>
                  <a:lnTo>
                    <a:pt x="3623434" y="540213"/>
                  </a:lnTo>
                  <a:lnTo>
                    <a:pt x="3637424" y="551309"/>
                  </a:lnTo>
                  <a:lnTo>
                    <a:pt x="3651414" y="561114"/>
                  </a:lnTo>
                  <a:lnTo>
                    <a:pt x="3665404" y="569735"/>
                  </a:lnTo>
                  <a:lnTo>
                    <a:pt x="3679394" y="577281"/>
                  </a:lnTo>
                  <a:lnTo>
                    <a:pt x="3693384" y="583860"/>
                  </a:lnTo>
                  <a:lnTo>
                    <a:pt x="3707374" y="589576"/>
                  </a:lnTo>
                  <a:lnTo>
                    <a:pt x="3721364" y="594528"/>
                  </a:lnTo>
                  <a:lnTo>
                    <a:pt x="3735354" y="598807"/>
                  </a:lnTo>
                  <a:lnTo>
                    <a:pt x="3749344" y="602496"/>
                  </a:lnTo>
                  <a:lnTo>
                    <a:pt x="3763335" y="605671"/>
                  </a:lnTo>
                  <a:lnTo>
                    <a:pt x="3777325" y="608398"/>
                  </a:lnTo>
                  <a:lnTo>
                    <a:pt x="3791315" y="610738"/>
                  </a:lnTo>
                  <a:lnTo>
                    <a:pt x="3805305" y="612743"/>
                  </a:lnTo>
                  <a:lnTo>
                    <a:pt x="3819295" y="614459"/>
                  </a:lnTo>
                  <a:lnTo>
                    <a:pt x="3833285" y="615927"/>
                  </a:lnTo>
                  <a:lnTo>
                    <a:pt x="3847275" y="617181"/>
                  </a:lnTo>
                  <a:lnTo>
                    <a:pt x="3861265" y="618252"/>
                  </a:lnTo>
                  <a:lnTo>
                    <a:pt x="3875255" y="619166"/>
                  </a:lnTo>
                  <a:lnTo>
                    <a:pt x="3889245" y="619945"/>
                  </a:lnTo>
                  <a:lnTo>
                    <a:pt x="3903235" y="620610"/>
                  </a:lnTo>
                  <a:lnTo>
                    <a:pt x="3917226" y="621177"/>
                  </a:lnTo>
                  <a:lnTo>
                    <a:pt x="3931216" y="621660"/>
                  </a:lnTo>
                  <a:lnTo>
                    <a:pt x="3945206" y="622072"/>
                  </a:lnTo>
                  <a:lnTo>
                    <a:pt x="3959196" y="622422"/>
                  </a:lnTo>
                  <a:lnTo>
                    <a:pt x="3973186" y="622721"/>
                  </a:lnTo>
                  <a:lnTo>
                    <a:pt x="3987176" y="622975"/>
                  </a:lnTo>
                  <a:lnTo>
                    <a:pt x="4001166" y="623192"/>
                  </a:lnTo>
                  <a:lnTo>
                    <a:pt x="4015156" y="623376"/>
                  </a:lnTo>
                  <a:lnTo>
                    <a:pt x="4029146" y="623533"/>
                  </a:lnTo>
                  <a:lnTo>
                    <a:pt x="4043136" y="623666"/>
                  </a:lnTo>
                  <a:lnTo>
                    <a:pt x="4057126" y="623780"/>
                  </a:lnTo>
                  <a:lnTo>
                    <a:pt x="4071117" y="623877"/>
                  </a:lnTo>
                  <a:lnTo>
                    <a:pt x="4085107" y="623959"/>
                  </a:lnTo>
                  <a:lnTo>
                    <a:pt x="4099097" y="624029"/>
                  </a:lnTo>
                  <a:lnTo>
                    <a:pt x="4113087" y="624089"/>
                  </a:lnTo>
                  <a:lnTo>
                    <a:pt x="4127077" y="624139"/>
                  </a:lnTo>
                  <a:lnTo>
                    <a:pt x="4141067" y="624182"/>
                  </a:lnTo>
                  <a:lnTo>
                    <a:pt x="4155057" y="624219"/>
                  </a:lnTo>
                </a:path>
              </a:pathLst>
            </a:custGeom>
            <a:ln w="40651" cap="flat">
              <a:solidFill>
                <a:srgbClr val="D3D3D3">
                  <a:alpha val="100000"/>
                </a:srgbClr>
              </a:solidFill>
              <a:prstDash val="solid"/>
              <a:round/>
            </a:ln>
          </p:spPr>
          <p:txBody>
            <a:bodyPr/>
            <a:lstStyle/>
            <a:p/>
          </p:txBody>
        </p:sp>
        <p:sp>
          <p:nvSpPr>
            <p:cNvPr id="49" name="pl49"/>
            <p:cNvSpPr/>
            <p:nvPr/>
          </p:nvSpPr>
          <p:spPr>
            <a:xfrm>
              <a:off x="2737948" y="3605511"/>
              <a:ext cx="4155057" cy="832362"/>
            </a:xfrm>
            <a:custGeom>
              <a:avLst/>
              <a:pathLst>
                <a:path w="4155057" h="832362">
                  <a:moveTo>
                    <a:pt x="0" y="832362"/>
                  </a:moveTo>
                  <a:lnTo>
                    <a:pt x="13990" y="832338"/>
                  </a:lnTo>
                  <a:lnTo>
                    <a:pt x="27980" y="832309"/>
                  </a:lnTo>
                  <a:lnTo>
                    <a:pt x="41970" y="832275"/>
                  </a:lnTo>
                  <a:lnTo>
                    <a:pt x="55960" y="832235"/>
                  </a:lnTo>
                  <a:lnTo>
                    <a:pt x="69950" y="832189"/>
                  </a:lnTo>
                  <a:lnTo>
                    <a:pt x="83940" y="832134"/>
                  </a:lnTo>
                  <a:lnTo>
                    <a:pt x="97930" y="832069"/>
                  </a:lnTo>
                  <a:lnTo>
                    <a:pt x="111920" y="831994"/>
                  </a:lnTo>
                  <a:lnTo>
                    <a:pt x="125910" y="831905"/>
                  </a:lnTo>
                  <a:lnTo>
                    <a:pt x="139900" y="831800"/>
                  </a:lnTo>
                  <a:lnTo>
                    <a:pt x="153891" y="831677"/>
                  </a:lnTo>
                  <a:lnTo>
                    <a:pt x="167881" y="831533"/>
                  </a:lnTo>
                  <a:lnTo>
                    <a:pt x="181871" y="831363"/>
                  </a:lnTo>
                  <a:lnTo>
                    <a:pt x="195861" y="831164"/>
                  </a:lnTo>
                  <a:lnTo>
                    <a:pt x="209851" y="830931"/>
                  </a:lnTo>
                  <a:lnTo>
                    <a:pt x="223841" y="830656"/>
                  </a:lnTo>
                  <a:lnTo>
                    <a:pt x="237831" y="830334"/>
                  </a:lnTo>
                  <a:lnTo>
                    <a:pt x="251821" y="829956"/>
                  </a:lnTo>
                  <a:lnTo>
                    <a:pt x="265811" y="829513"/>
                  </a:lnTo>
                  <a:lnTo>
                    <a:pt x="279801" y="828993"/>
                  </a:lnTo>
                  <a:lnTo>
                    <a:pt x="293791" y="828384"/>
                  </a:lnTo>
                  <a:lnTo>
                    <a:pt x="307782" y="827670"/>
                  </a:lnTo>
                  <a:lnTo>
                    <a:pt x="321772" y="826834"/>
                  </a:lnTo>
                  <a:lnTo>
                    <a:pt x="335762" y="825855"/>
                  </a:lnTo>
                  <a:lnTo>
                    <a:pt x="349752" y="824711"/>
                  </a:lnTo>
                  <a:lnTo>
                    <a:pt x="363742" y="823375"/>
                  </a:lnTo>
                  <a:lnTo>
                    <a:pt x="377732" y="821815"/>
                  </a:lnTo>
                  <a:lnTo>
                    <a:pt x="391722" y="819997"/>
                  </a:lnTo>
                  <a:lnTo>
                    <a:pt x="405712" y="817880"/>
                  </a:lnTo>
                  <a:lnTo>
                    <a:pt x="419702" y="815421"/>
                  </a:lnTo>
                  <a:lnTo>
                    <a:pt x="433692" y="812568"/>
                  </a:lnTo>
                  <a:lnTo>
                    <a:pt x="447682" y="809267"/>
                  </a:lnTo>
                  <a:lnTo>
                    <a:pt x="461673" y="805456"/>
                  </a:lnTo>
                  <a:lnTo>
                    <a:pt x="475663" y="801070"/>
                  </a:lnTo>
                  <a:lnTo>
                    <a:pt x="489653" y="796040"/>
                  </a:lnTo>
                  <a:lnTo>
                    <a:pt x="503643" y="790292"/>
                  </a:lnTo>
                  <a:lnTo>
                    <a:pt x="517633" y="783755"/>
                  </a:lnTo>
                  <a:lnTo>
                    <a:pt x="531623" y="776358"/>
                  </a:lnTo>
                  <a:lnTo>
                    <a:pt x="545613" y="768035"/>
                  </a:lnTo>
                  <a:lnTo>
                    <a:pt x="559603" y="758731"/>
                  </a:lnTo>
                  <a:lnTo>
                    <a:pt x="573593" y="748405"/>
                  </a:lnTo>
                  <a:lnTo>
                    <a:pt x="587583" y="737037"/>
                  </a:lnTo>
                  <a:lnTo>
                    <a:pt x="601574" y="724630"/>
                  </a:lnTo>
                  <a:lnTo>
                    <a:pt x="615564" y="711221"/>
                  </a:lnTo>
                  <a:lnTo>
                    <a:pt x="629554" y="696878"/>
                  </a:lnTo>
                  <a:lnTo>
                    <a:pt x="643544" y="681706"/>
                  </a:lnTo>
                  <a:lnTo>
                    <a:pt x="657534" y="665845"/>
                  </a:lnTo>
                  <a:lnTo>
                    <a:pt x="671524" y="649465"/>
                  </a:lnTo>
                  <a:lnTo>
                    <a:pt x="685514" y="632764"/>
                  </a:lnTo>
                  <a:lnTo>
                    <a:pt x="699504" y="615953"/>
                  </a:lnTo>
                  <a:lnTo>
                    <a:pt x="713494" y="599252"/>
                  </a:lnTo>
                  <a:lnTo>
                    <a:pt x="727484" y="582872"/>
                  </a:lnTo>
                  <a:lnTo>
                    <a:pt x="741474" y="567011"/>
                  </a:lnTo>
                  <a:lnTo>
                    <a:pt x="755465" y="551839"/>
                  </a:lnTo>
                  <a:lnTo>
                    <a:pt x="769455" y="537496"/>
                  </a:lnTo>
                  <a:lnTo>
                    <a:pt x="783445" y="524087"/>
                  </a:lnTo>
                  <a:lnTo>
                    <a:pt x="797435" y="511681"/>
                  </a:lnTo>
                  <a:lnTo>
                    <a:pt x="811425" y="500312"/>
                  </a:lnTo>
                  <a:lnTo>
                    <a:pt x="825415" y="489986"/>
                  </a:lnTo>
                  <a:lnTo>
                    <a:pt x="839405" y="480682"/>
                  </a:lnTo>
                  <a:lnTo>
                    <a:pt x="853395" y="472359"/>
                  </a:lnTo>
                  <a:lnTo>
                    <a:pt x="867385" y="464962"/>
                  </a:lnTo>
                  <a:lnTo>
                    <a:pt x="881375" y="458425"/>
                  </a:lnTo>
                  <a:lnTo>
                    <a:pt x="895365" y="452678"/>
                  </a:lnTo>
                  <a:lnTo>
                    <a:pt x="909356" y="447647"/>
                  </a:lnTo>
                  <a:lnTo>
                    <a:pt x="923346" y="443261"/>
                  </a:lnTo>
                  <a:lnTo>
                    <a:pt x="937336" y="439451"/>
                  </a:lnTo>
                  <a:lnTo>
                    <a:pt x="951326" y="436149"/>
                  </a:lnTo>
                  <a:lnTo>
                    <a:pt x="965316" y="433297"/>
                  </a:lnTo>
                  <a:lnTo>
                    <a:pt x="979306" y="430837"/>
                  </a:lnTo>
                  <a:lnTo>
                    <a:pt x="993296" y="428721"/>
                  </a:lnTo>
                  <a:lnTo>
                    <a:pt x="1007286" y="426902"/>
                  </a:lnTo>
                  <a:lnTo>
                    <a:pt x="1021276" y="425343"/>
                  </a:lnTo>
                  <a:lnTo>
                    <a:pt x="1035266" y="424006"/>
                  </a:lnTo>
                  <a:lnTo>
                    <a:pt x="1049256" y="422862"/>
                  </a:lnTo>
                  <a:lnTo>
                    <a:pt x="1063247" y="421884"/>
                  </a:lnTo>
                  <a:lnTo>
                    <a:pt x="1077237" y="421048"/>
                  </a:lnTo>
                  <a:lnTo>
                    <a:pt x="1091227" y="420334"/>
                  </a:lnTo>
                  <a:lnTo>
                    <a:pt x="1105217" y="419724"/>
                  </a:lnTo>
                  <a:lnTo>
                    <a:pt x="1119207" y="419205"/>
                  </a:lnTo>
                  <a:lnTo>
                    <a:pt x="1133197" y="418761"/>
                  </a:lnTo>
                  <a:lnTo>
                    <a:pt x="1147187" y="418383"/>
                  </a:lnTo>
                  <a:lnTo>
                    <a:pt x="1161177" y="418061"/>
                  </a:lnTo>
                  <a:lnTo>
                    <a:pt x="1175167" y="417787"/>
                  </a:lnTo>
                  <a:lnTo>
                    <a:pt x="1189157" y="417553"/>
                  </a:lnTo>
                  <a:lnTo>
                    <a:pt x="1203148" y="417354"/>
                  </a:lnTo>
                  <a:lnTo>
                    <a:pt x="1217138" y="417185"/>
                  </a:lnTo>
                  <a:lnTo>
                    <a:pt x="1231128" y="417040"/>
                  </a:lnTo>
                  <a:lnTo>
                    <a:pt x="1245118" y="416917"/>
                  </a:lnTo>
                  <a:lnTo>
                    <a:pt x="1259108" y="416813"/>
                  </a:lnTo>
                  <a:lnTo>
                    <a:pt x="1273098" y="416724"/>
                  </a:lnTo>
                  <a:lnTo>
                    <a:pt x="1287088" y="416648"/>
                  </a:lnTo>
                  <a:lnTo>
                    <a:pt x="1301078" y="416584"/>
                  </a:lnTo>
                  <a:lnTo>
                    <a:pt x="1315068" y="416529"/>
                  </a:lnTo>
                  <a:lnTo>
                    <a:pt x="1329058" y="416482"/>
                  </a:lnTo>
                  <a:lnTo>
                    <a:pt x="1343048" y="416442"/>
                  </a:lnTo>
                  <a:lnTo>
                    <a:pt x="1357039" y="416409"/>
                  </a:lnTo>
                  <a:lnTo>
                    <a:pt x="1371029" y="416380"/>
                  </a:lnTo>
                  <a:lnTo>
                    <a:pt x="1385019" y="416355"/>
                  </a:lnTo>
                  <a:lnTo>
                    <a:pt x="1385019" y="416076"/>
                  </a:lnTo>
                  <a:lnTo>
                    <a:pt x="1399009" y="416052"/>
                  </a:lnTo>
                  <a:lnTo>
                    <a:pt x="1412999" y="416023"/>
                  </a:lnTo>
                  <a:lnTo>
                    <a:pt x="1426989" y="415989"/>
                  </a:lnTo>
                  <a:lnTo>
                    <a:pt x="1440979" y="415949"/>
                  </a:lnTo>
                  <a:lnTo>
                    <a:pt x="1454969" y="415903"/>
                  </a:lnTo>
                  <a:lnTo>
                    <a:pt x="1468959" y="415848"/>
                  </a:lnTo>
                  <a:lnTo>
                    <a:pt x="1482949" y="415783"/>
                  </a:lnTo>
                  <a:lnTo>
                    <a:pt x="1496939" y="415708"/>
                  </a:lnTo>
                  <a:lnTo>
                    <a:pt x="1510930" y="415619"/>
                  </a:lnTo>
                  <a:lnTo>
                    <a:pt x="1524920" y="415514"/>
                  </a:lnTo>
                  <a:lnTo>
                    <a:pt x="1538910" y="415391"/>
                  </a:lnTo>
                  <a:lnTo>
                    <a:pt x="1552900" y="415247"/>
                  </a:lnTo>
                  <a:lnTo>
                    <a:pt x="1566890" y="415077"/>
                  </a:lnTo>
                  <a:lnTo>
                    <a:pt x="1580880" y="414878"/>
                  </a:lnTo>
                  <a:lnTo>
                    <a:pt x="1594870" y="414645"/>
                  </a:lnTo>
                  <a:lnTo>
                    <a:pt x="1608860" y="414370"/>
                  </a:lnTo>
                  <a:lnTo>
                    <a:pt x="1622850" y="414048"/>
                  </a:lnTo>
                  <a:lnTo>
                    <a:pt x="1636840" y="413670"/>
                  </a:lnTo>
                  <a:lnTo>
                    <a:pt x="1650830" y="413227"/>
                  </a:lnTo>
                  <a:lnTo>
                    <a:pt x="1664821" y="412707"/>
                  </a:lnTo>
                  <a:lnTo>
                    <a:pt x="1678811" y="412098"/>
                  </a:lnTo>
                  <a:lnTo>
                    <a:pt x="1692801" y="411384"/>
                  </a:lnTo>
                  <a:lnTo>
                    <a:pt x="1706791" y="410548"/>
                  </a:lnTo>
                  <a:lnTo>
                    <a:pt x="1720781" y="409569"/>
                  </a:lnTo>
                  <a:lnTo>
                    <a:pt x="1734771" y="408425"/>
                  </a:lnTo>
                  <a:lnTo>
                    <a:pt x="1748761" y="407089"/>
                  </a:lnTo>
                  <a:lnTo>
                    <a:pt x="1762751" y="405529"/>
                  </a:lnTo>
                  <a:lnTo>
                    <a:pt x="1776741" y="403711"/>
                  </a:lnTo>
                  <a:lnTo>
                    <a:pt x="1790731" y="401594"/>
                  </a:lnTo>
                  <a:lnTo>
                    <a:pt x="1804722" y="399135"/>
                  </a:lnTo>
                  <a:lnTo>
                    <a:pt x="1818712" y="396282"/>
                  </a:lnTo>
                  <a:lnTo>
                    <a:pt x="1832702" y="392981"/>
                  </a:lnTo>
                  <a:lnTo>
                    <a:pt x="1846692" y="389170"/>
                  </a:lnTo>
                  <a:lnTo>
                    <a:pt x="1860682" y="384784"/>
                  </a:lnTo>
                  <a:lnTo>
                    <a:pt x="1874672" y="379754"/>
                  </a:lnTo>
                  <a:lnTo>
                    <a:pt x="1888662" y="374006"/>
                  </a:lnTo>
                  <a:lnTo>
                    <a:pt x="1902652" y="367469"/>
                  </a:lnTo>
                  <a:lnTo>
                    <a:pt x="1916642" y="360072"/>
                  </a:lnTo>
                  <a:lnTo>
                    <a:pt x="1930632" y="351749"/>
                  </a:lnTo>
                  <a:lnTo>
                    <a:pt x="1944622" y="342445"/>
                  </a:lnTo>
                  <a:lnTo>
                    <a:pt x="1958613" y="332119"/>
                  </a:lnTo>
                  <a:lnTo>
                    <a:pt x="1972603" y="320751"/>
                  </a:lnTo>
                  <a:lnTo>
                    <a:pt x="1986593" y="308344"/>
                  </a:lnTo>
                  <a:lnTo>
                    <a:pt x="2000583" y="294935"/>
                  </a:lnTo>
                  <a:lnTo>
                    <a:pt x="2014573" y="280592"/>
                  </a:lnTo>
                  <a:lnTo>
                    <a:pt x="2028563" y="265420"/>
                  </a:lnTo>
                  <a:lnTo>
                    <a:pt x="2042553" y="249559"/>
                  </a:lnTo>
                  <a:lnTo>
                    <a:pt x="2056543" y="233179"/>
                  </a:lnTo>
                  <a:lnTo>
                    <a:pt x="2070533" y="216478"/>
                  </a:lnTo>
                  <a:lnTo>
                    <a:pt x="2084523" y="199667"/>
                  </a:lnTo>
                  <a:lnTo>
                    <a:pt x="2098513" y="182966"/>
                  </a:lnTo>
                  <a:lnTo>
                    <a:pt x="2112504" y="166586"/>
                  </a:lnTo>
                  <a:lnTo>
                    <a:pt x="2126494" y="150725"/>
                  </a:lnTo>
                  <a:lnTo>
                    <a:pt x="2140484" y="135553"/>
                  </a:lnTo>
                  <a:lnTo>
                    <a:pt x="2154474" y="121210"/>
                  </a:lnTo>
                  <a:lnTo>
                    <a:pt x="2168464" y="107801"/>
                  </a:lnTo>
                  <a:lnTo>
                    <a:pt x="2182454" y="95395"/>
                  </a:lnTo>
                  <a:lnTo>
                    <a:pt x="2196444" y="84026"/>
                  </a:lnTo>
                  <a:lnTo>
                    <a:pt x="2210434" y="73700"/>
                  </a:lnTo>
                  <a:lnTo>
                    <a:pt x="2224424" y="64396"/>
                  </a:lnTo>
                  <a:lnTo>
                    <a:pt x="2238414" y="56073"/>
                  </a:lnTo>
                  <a:lnTo>
                    <a:pt x="2252404" y="48676"/>
                  </a:lnTo>
                  <a:lnTo>
                    <a:pt x="2266395" y="42139"/>
                  </a:lnTo>
                  <a:lnTo>
                    <a:pt x="2280385" y="36392"/>
                  </a:lnTo>
                  <a:lnTo>
                    <a:pt x="2294375" y="31361"/>
                  </a:lnTo>
                  <a:lnTo>
                    <a:pt x="2308365" y="26975"/>
                  </a:lnTo>
                  <a:lnTo>
                    <a:pt x="2322355" y="23165"/>
                  </a:lnTo>
                  <a:lnTo>
                    <a:pt x="2336345" y="19863"/>
                  </a:lnTo>
                  <a:lnTo>
                    <a:pt x="2350335" y="17011"/>
                  </a:lnTo>
                  <a:lnTo>
                    <a:pt x="2364325" y="14551"/>
                  </a:lnTo>
                  <a:lnTo>
                    <a:pt x="2378315" y="12435"/>
                  </a:lnTo>
                  <a:lnTo>
                    <a:pt x="2392305" y="10616"/>
                  </a:lnTo>
                  <a:lnTo>
                    <a:pt x="2406296" y="9057"/>
                  </a:lnTo>
                  <a:lnTo>
                    <a:pt x="2420286" y="7720"/>
                  </a:lnTo>
                  <a:lnTo>
                    <a:pt x="2434276" y="6576"/>
                  </a:lnTo>
                  <a:lnTo>
                    <a:pt x="2448266" y="5598"/>
                  </a:lnTo>
                  <a:lnTo>
                    <a:pt x="2462256" y="4762"/>
                  </a:lnTo>
                  <a:lnTo>
                    <a:pt x="2476246" y="4048"/>
                  </a:lnTo>
                  <a:lnTo>
                    <a:pt x="2490236" y="3438"/>
                  </a:lnTo>
                  <a:lnTo>
                    <a:pt x="2504226" y="2919"/>
                  </a:lnTo>
                  <a:lnTo>
                    <a:pt x="2518216" y="2475"/>
                  </a:lnTo>
                  <a:lnTo>
                    <a:pt x="2532206" y="2097"/>
                  </a:lnTo>
                  <a:lnTo>
                    <a:pt x="2546196" y="1775"/>
                  </a:lnTo>
                  <a:lnTo>
                    <a:pt x="2560187" y="1501"/>
                  </a:lnTo>
                  <a:lnTo>
                    <a:pt x="2574177" y="1267"/>
                  </a:lnTo>
                  <a:lnTo>
                    <a:pt x="2588167" y="1068"/>
                  </a:lnTo>
                  <a:lnTo>
                    <a:pt x="2602157" y="899"/>
                  </a:lnTo>
                  <a:lnTo>
                    <a:pt x="2616147" y="754"/>
                  </a:lnTo>
                  <a:lnTo>
                    <a:pt x="2630137" y="631"/>
                  </a:lnTo>
                  <a:lnTo>
                    <a:pt x="2644127" y="527"/>
                  </a:lnTo>
                  <a:lnTo>
                    <a:pt x="2658117" y="438"/>
                  </a:lnTo>
                  <a:lnTo>
                    <a:pt x="2672107" y="362"/>
                  </a:lnTo>
                  <a:lnTo>
                    <a:pt x="2686097" y="298"/>
                  </a:lnTo>
                  <a:lnTo>
                    <a:pt x="2700087" y="243"/>
                  </a:lnTo>
                  <a:lnTo>
                    <a:pt x="2714078" y="196"/>
                  </a:lnTo>
                  <a:lnTo>
                    <a:pt x="2728068" y="156"/>
                  </a:lnTo>
                  <a:lnTo>
                    <a:pt x="2742058" y="123"/>
                  </a:lnTo>
                  <a:lnTo>
                    <a:pt x="2756048" y="94"/>
                  </a:lnTo>
                  <a:lnTo>
                    <a:pt x="2770038" y="69"/>
                  </a:lnTo>
                  <a:lnTo>
                    <a:pt x="2770038" y="0"/>
                  </a:lnTo>
                  <a:lnTo>
                    <a:pt x="2784028" y="12"/>
                  </a:lnTo>
                  <a:lnTo>
                    <a:pt x="2798018" y="26"/>
                  </a:lnTo>
                  <a:lnTo>
                    <a:pt x="2812008" y="43"/>
                  </a:lnTo>
                  <a:lnTo>
                    <a:pt x="2825998" y="63"/>
                  </a:lnTo>
                  <a:lnTo>
                    <a:pt x="2839988" y="86"/>
                  </a:lnTo>
                  <a:lnTo>
                    <a:pt x="2853978" y="114"/>
                  </a:lnTo>
                  <a:lnTo>
                    <a:pt x="2867969" y="146"/>
                  </a:lnTo>
                  <a:lnTo>
                    <a:pt x="2881959" y="184"/>
                  </a:lnTo>
                  <a:lnTo>
                    <a:pt x="2895949" y="228"/>
                  </a:lnTo>
                  <a:lnTo>
                    <a:pt x="2909939" y="281"/>
                  </a:lnTo>
                  <a:lnTo>
                    <a:pt x="2923929" y="342"/>
                  </a:lnTo>
                  <a:lnTo>
                    <a:pt x="2937919" y="414"/>
                  </a:lnTo>
                  <a:lnTo>
                    <a:pt x="2951909" y="499"/>
                  </a:lnTo>
                  <a:lnTo>
                    <a:pt x="2965899" y="598"/>
                  </a:lnTo>
                  <a:lnTo>
                    <a:pt x="2979889" y="715"/>
                  </a:lnTo>
                  <a:lnTo>
                    <a:pt x="2993879" y="852"/>
                  </a:lnTo>
                  <a:lnTo>
                    <a:pt x="3007870" y="1014"/>
                  </a:lnTo>
                  <a:lnTo>
                    <a:pt x="3021860" y="1202"/>
                  </a:lnTo>
                  <a:lnTo>
                    <a:pt x="3035850" y="1424"/>
                  </a:lnTo>
                  <a:lnTo>
                    <a:pt x="3049840" y="1684"/>
                  </a:lnTo>
                  <a:lnTo>
                    <a:pt x="3063830" y="1989"/>
                  </a:lnTo>
                  <a:lnTo>
                    <a:pt x="3077820" y="2346"/>
                  </a:lnTo>
                  <a:lnTo>
                    <a:pt x="3091810" y="2764"/>
                  </a:lnTo>
                  <a:lnTo>
                    <a:pt x="3105800" y="3253"/>
                  </a:lnTo>
                  <a:lnTo>
                    <a:pt x="3119790" y="3825"/>
                  </a:lnTo>
                  <a:lnTo>
                    <a:pt x="3133780" y="4493"/>
                  </a:lnTo>
                  <a:lnTo>
                    <a:pt x="3147770" y="5273"/>
                  </a:lnTo>
                  <a:lnTo>
                    <a:pt x="3161761" y="6182"/>
                  </a:lnTo>
                  <a:lnTo>
                    <a:pt x="3175751" y="7240"/>
                  </a:lnTo>
                  <a:lnTo>
                    <a:pt x="3189741" y="8470"/>
                  </a:lnTo>
                  <a:lnTo>
                    <a:pt x="3203731" y="9896"/>
                  </a:lnTo>
                  <a:lnTo>
                    <a:pt x="3217721" y="11547"/>
                  </a:lnTo>
                  <a:lnTo>
                    <a:pt x="3231711" y="13453"/>
                  </a:lnTo>
                  <a:lnTo>
                    <a:pt x="3245701" y="15646"/>
                  </a:lnTo>
                  <a:lnTo>
                    <a:pt x="3259691" y="18161"/>
                  </a:lnTo>
                  <a:lnTo>
                    <a:pt x="3273681" y="21034"/>
                  </a:lnTo>
                  <a:lnTo>
                    <a:pt x="3287671" y="24303"/>
                  </a:lnTo>
                  <a:lnTo>
                    <a:pt x="3301661" y="28002"/>
                  </a:lnTo>
                  <a:lnTo>
                    <a:pt x="3315652" y="32163"/>
                  </a:lnTo>
                  <a:lnTo>
                    <a:pt x="3329642" y="36815"/>
                  </a:lnTo>
                  <a:lnTo>
                    <a:pt x="3343632" y="41978"/>
                  </a:lnTo>
                  <a:lnTo>
                    <a:pt x="3357622" y="47662"/>
                  </a:lnTo>
                  <a:lnTo>
                    <a:pt x="3371612" y="53865"/>
                  </a:lnTo>
                  <a:lnTo>
                    <a:pt x="3385602" y="60570"/>
                  </a:lnTo>
                  <a:lnTo>
                    <a:pt x="3399592" y="67741"/>
                  </a:lnTo>
                  <a:lnTo>
                    <a:pt x="3413582" y="75327"/>
                  </a:lnTo>
                  <a:lnTo>
                    <a:pt x="3427572" y="83258"/>
                  </a:lnTo>
                  <a:lnTo>
                    <a:pt x="3441562" y="91448"/>
                  </a:lnTo>
                  <a:lnTo>
                    <a:pt x="3455552" y="99799"/>
                  </a:lnTo>
                  <a:lnTo>
                    <a:pt x="3469543" y="108204"/>
                  </a:lnTo>
                  <a:lnTo>
                    <a:pt x="3483533" y="116555"/>
                  </a:lnTo>
                  <a:lnTo>
                    <a:pt x="3497523" y="124744"/>
                  </a:lnTo>
                  <a:lnTo>
                    <a:pt x="3511513" y="132675"/>
                  </a:lnTo>
                  <a:lnTo>
                    <a:pt x="3525503" y="140261"/>
                  </a:lnTo>
                  <a:lnTo>
                    <a:pt x="3539493" y="147432"/>
                  </a:lnTo>
                  <a:lnTo>
                    <a:pt x="3553483" y="154137"/>
                  </a:lnTo>
                  <a:lnTo>
                    <a:pt x="3567473" y="160340"/>
                  </a:lnTo>
                  <a:lnTo>
                    <a:pt x="3581463" y="166024"/>
                  </a:lnTo>
                  <a:lnTo>
                    <a:pt x="3595453" y="171187"/>
                  </a:lnTo>
                  <a:lnTo>
                    <a:pt x="3609444" y="175839"/>
                  </a:lnTo>
                  <a:lnTo>
                    <a:pt x="3623434" y="180001"/>
                  </a:lnTo>
                  <a:lnTo>
                    <a:pt x="3637424" y="183700"/>
                  </a:lnTo>
                  <a:lnTo>
                    <a:pt x="3651414" y="186968"/>
                  </a:lnTo>
                  <a:lnTo>
                    <a:pt x="3665404" y="189842"/>
                  </a:lnTo>
                  <a:lnTo>
                    <a:pt x="3679394" y="192357"/>
                  </a:lnTo>
                  <a:lnTo>
                    <a:pt x="3693384" y="194550"/>
                  </a:lnTo>
                  <a:lnTo>
                    <a:pt x="3707374" y="196455"/>
                  </a:lnTo>
                  <a:lnTo>
                    <a:pt x="3721364" y="198106"/>
                  </a:lnTo>
                  <a:lnTo>
                    <a:pt x="3735354" y="199532"/>
                  </a:lnTo>
                  <a:lnTo>
                    <a:pt x="3749344" y="200762"/>
                  </a:lnTo>
                  <a:lnTo>
                    <a:pt x="3763335" y="201820"/>
                  </a:lnTo>
                  <a:lnTo>
                    <a:pt x="3777325" y="202729"/>
                  </a:lnTo>
                  <a:lnTo>
                    <a:pt x="3791315" y="203509"/>
                  </a:lnTo>
                  <a:lnTo>
                    <a:pt x="3805305" y="204178"/>
                  </a:lnTo>
                  <a:lnTo>
                    <a:pt x="3819295" y="204750"/>
                  </a:lnTo>
                  <a:lnTo>
                    <a:pt x="3833285" y="205239"/>
                  </a:lnTo>
                  <a:lnTo>
                    <a:pt x="3847275" y="205657"/>
                  </a:lnTo>
                  <a:lnTo>
                    <a:pt x="3861265" y="206014"/>
                  </a:lnTo>
                  <a:lnTo>
                    <a:pt x="3875255" y="206318"/>
                  </a:lnTo>
                  <a:lnTo>
                    <a:pt x="3889245" y="206578"/>
                  </a:lnTo>
                  <a:lnTo>
                    <a:pt x="3903235" y="206800"/>
                  </a:lnTo>
                  <a:lnTo>
                    <a:pt x="3917226" y="206989"/>
                  </a:lnTo>
                  <a:lnTo>
                    <a:pt x="3931216" y="207150"/>
                  </a:lnTo>
                  <a:lnTo>
                    <a:pt x="3945206" y="207287"/>
                  </a:lnTo>
                  <a:lnTo>
                    <a:pt x="3959196" y="207404"/>
                  </a:lnTo>
                  <a:lnTo>
                    <a:pt x="3973186" y="207503"/>
                  </a:lnTo>
                  <a:lnTo>
                    <a:pt x="3987176" y="207588"/>
                  </a:lnTo>
                  <a:lnTo>
                    <a:pt x="4001166" y="207660"/>
                  </a:lnTo>
                  <a:lnTo>
                    <a:pt x="4015156" y="207722"/>
                  </a:lnTo>
                  <a:lnTo>
                    <a:pt x="4029146" y="207774"/>
                  </a:lnTo>
                  <a:lnTo>
                    <a:pt x="4043136" y="207819"/>
                  </a:lnTo>
                  <a:lnTo>
                    <a:pt x="4057126" y="207856"/>
                  </a:lnTo>
                  <a:lnTo>
                    <a:pt x="4071117" y="207889"/>
                  </a:lnTo>
                  <a:lnTo>
                    <a:pt x="4085107" y="207916"/>
                  </a:lnTo>
                  <a:lnTo>
                    <a:pt x="4099097" y="207940"/>
                  </a:lnTo>
                  <a:lnTo>
                    <a:pt x="4113087" y="207959"/>
                  </a:lnTo>
                  <a:lnTo>
                    <a:pt x="4127077" y="207976"/>
                  </a:lnTo>
                  <a:lnTo>
                    <a:pt x="4141067" y="207991"/>
                  </a:lnTo>
                  <a:lnTo>
                    <a:pt x="4155057" y="208003"/>
                  </a:lnTo>
                </a:path>
              </a:pathLst>
            </a:custGeom>
            <a:ln w="40651" cap="flat">
              <a:solidFill>
                <a:srgbClr val="D3D3D3">
                  <a:alpha val="100000"/>
                </a:srgbClr>
              </a:solidFill>
              <a:prstDash val="solid"/>
              <a:round/>
            </a:ln>
          </p:spPr>
          <p:txBody>
            <a:bodyPr/>
            <a:lstStyle/>
            <a:p/>
          </p:txBody>
        </p:sp>
        <p:sp>
          <p:nvSpPr>
            <p:cNvPr id="50" name="pl50"/>
            <p:cNvSpPr/>
            <p:nvPr/>
          </p:nvSpPr>
          <p:spPr>
            <a:xfrm>
              <a:off x="2737948" y="1732294"/>
              <a:ext cx="4155057" cy="416076"/>
            </a:xfrm>
            <a:custGeom>
              <a:avLst/>
              <a:pathLst>
                <a:path w="4155057" h="416076">
                  <a:moveTo>
                    <a:pt x="0" y="208003"/>
                  </a:moveTo>
                  <a:lnTo>
                    <a:pt x="13990" y="208003"/>
                  </a:lnTo>
                  <a:lnTo>
                    <a:pt x="27980" y="208003"/>
                  </a:lnTo>
                  <a:lnTo>
                    <a:pt x="41970" y="208003"/>
                  </a:lnTo>
                  <a:lnTo>
                    <a:pt x="55960" y="208003"/>
                  </a:lnTo>
                  <a:lnTo>
                    <a:pt x="69950" y="208003"/>
                  </a:lnTo>
                  <a:lnTo>
                    <a:pt x="83940" y="208003"/>
                  </a:lnTo>
                  <a:lnTo>
                    <a:pt x="97930" y="208003"/>
                  </a:lnTo>
                  <a:lnTo>
                    <a:pt x="111920" y="208003"/>
                  </a:lnTo>
                  <a:lnTo>
                    <a:pt x="125910" y="208003"/>
                  </a:lnTo>
                  <a:lnTo>
                    <a:pt x="139900" y="208003"/>
                  </a:lnTo>
                  <a:lnTo>
                    <a:pt x="153891" y="208003"/>
                  </a:lnTo>
                  <a:lnTo>
                    <a:pt x="167881" y="208003"/>
                  </a:lnTo>
                  <a:lnTo>
                    <a:pt x="181871" y="208003"/>
                  </a:lnTo>
                  <a:lnTo>
                    <a:pt x="195861" y="208003"/>
                  </a:lnTo>
                  <a:lnTo>
                    <a:pt x="209851" y="208003"/>
                  </a:lnTo>
                  <a:lnTo>
                    <a:pt x="223841" y="208003"/>
                  </a:lnTo>
                  <a:lnTo>
                    <a:pt x="237831" y="208003"/>
                  </a:lnTo>
                  <a:lnTo>
                    <a:pt x="251821" y="208003"/>
                  </a:lnTo>
                  <a:lnTo>
                    <a:pt x="265811" y="208003"/>
                  </a:lnTo>
                  <a:lnTo>
                    <a:pt x="279801" y="208003"/>
                  </a:lnTo>
                  <a:lnTo>
                    <a:pt x="293791" y="208003"/>
                  </a:lnTo>
                  <a:lnTo>
                    <a:pt x="307782" y="208003"/>
                  </a:lnTo>
                  <a:lnTo>
                    <a:pt x="321772" y="208003"/>
                  </a:lnTo>
                  <a:lnTo>
                    <a:pt x="335762" y="208003"/>
                  </a:lnTo>
                  <a:lnTo>
                    <a:pt x="349752" y="208003"/>
                  </a:lnTo>
                  <a:lnTo>
                    <a:pt x="363742" y="208003"/>
                  </a:lnTo>
                  <a:lnTo>
                    <a:pt x="377732" y="208003"/>
                  </a:lnTo>
                  <a:lnTo>
                    <a:pt x="391722" y="208003"/>
                  </a:lnTo>
                  <a:lnTo>
                    <a:pt x="405712" y="208003"/>
                  </a:lnTo>
                  <a:lnTo>
                    <a:pt x="419702" y="208003"/>
                  </a:lnTo>
                  <a:lnTo>
                    <a:pt x="433692" y="208003"/>
                  </a:lnTo>
                  <a:lnTo>
                    <a:pt x="447682" y="208003"/>
                  </a:lnTo>
                  <a:lnTo>
                    <a:pt x="461673" y="208003"/>
                  </a:lnTo>
                  <a:lnTo>
                    <a:pt x="475663" y="208003"/>
                  </a:lnTo>
                  <a:lnTo>
                    <a:pt x="489653" y="208003"/>
                  </a:lnTo>
                  <a:lnTo>
                    <a:pt x="503643" y="208003"/>
                  </a:lnTo>
                  <a:lnTo>
                    <a:pt x="517633" y="208003"/>
                  </a:lnTo>
                  <a:lnTo>
                    <a:pt x="531623" y="208003"/>
                  </a:lnTo>
                  <a:lnTo>
                    <a:pt x="545613" y="208003"/>
                  </a:lnTo>
                  <a:lnTo>
                    <a:pt x="559603" y="208003"/>
                  </a:lnTo>
                  <a:lnTo>
                    <a:pt x="573593" y="208003"/>
                  </a:lnTo>
                  <a:lnTo>
                    <a:pt x="587583" y="208003"/>
                  </a:lnTo>
                  <a:lnTo>
                    <a:pt x="601574" y="208003"/>
                  </a:lnTo>
                  <a:lnTo>
                    <a:pt x="615564" y="208003"/>
                  </a:lnTo>
                  <a:lnTo>
                    <a:pt x="629554" y="208003"/>
                  </a:lnTo>
                  <a:lnTo>
                    <a:pt x="643544" y="208003"/>
                  </a:lnTo>
                  <a:lnTo>
                    <a:pt x="657534" y="208003"/>
                  </a:lnTo>
                  <a:lnTo>
                    <a:pt x="671524" y="208003"/>
                  </a:lnTo>
                  <a:lnTo>
                    <a:pt x="685514" y="208003"/>
                  </a:lnTo>
                  <a:lnTo>
                    <a:pt x="699504" y="208003"/>
                  </a:lnTo>
                  <a:lnTo>
                    <a:pt x="713494" y="208003"/>
                  </a:lnTo>
                  <a:lnTo>
                    <a:pt x="727484" y="208003"/>
                  </a:lnTo>
                  <a:lnTo>
                    <a:pt x="741474" y="208003"/>
                  </a:lnTo>
                  <a:lnTo>
                    <a:pt x="755465" y="208003"/>
                  </a:lnTo>
                  <a:lnTo>
                    <a:pt x="769455" y="208003"/>
                  </a:lnTo>
                  <a:lnTo>
                    <a:pt x="783445" y="208003"/>
                  </a:lnTo>
                  <a:lnTo>
                    <a:pt x="797435" y="208003"/>
                  </a:lnTo>
                  <a:lnTo>
                    <a:pt x="811425" y="208003"/>
                  </a:lnTo>
                  <a:lnTo>
                    <a:pt x="825415" y="208003"/>
                  </a:lnTo>
                  <a:lnTo>
                    <a:pt x="839405" y="208003"/>
                  </a:lnTo>
                  <a:lnTo>
                    <a:pt x="853395" y="208003"/>
                  </a:lnTo>
                  <a:lnTo>
                    <a:pt x="867385" y="208003"/>
                  </a:lnTo>
                  <a:lnTo>
                    <a:pt x="881375" y="208003"/>
                  </a:lnTo>
                  <a:lnTo>
                    <a:pt x="895365" y="208003"/>
                  </a:lnTo>
                  <a:lnTo>
                    <a:pt x="909356" y="208003"/>
                  </a:lnTo>
                  <a:lnTo>
                    <a:pt x="923346" y="208003"/>
                  </a:lnTo>
                  <a:lnTo>
                    <a:pt x="937336" y="208003"/>
                  </a:lnTo>
                  <a:lnTo>
                    <a:pt x="951326" y="208003"/>
                  </a:lnTo>
                  <a:lnTo>
                    <a:pt x="965316" y="208003"/>
                  </a:lnTo>
                  <a:lnTo>
                    <a:pt x="979306" y="208003"/>
                  </a:lnTo>
                  <a:lnTo>
                    <a:pt x="993296" y="208003"/>
                  </a:lnTo>
                  <a:lnTo>
                    <a:pt x="1007286" y="208003"/>
                  </a:lnTo>
                  <a:lnTo>
                    <a:pt x="1021276" y="208003"/>
                  </a:lnTo>
                  <a:lnTo>
                    <a:pt x="1035266" y="208003"/>
                  </a:lnTo>
                  <a:lnTo>
                    <a:pt x="1049256" y="208003"/>
                  </a:lnTo>
                  <a:lnTo>
                    <a:pt x="1063247" y="208003"/>
                  </a:lnTo>
                  <a:lnTo>
                    <a:pt x="1077237" y="208003"/>
                  </a:lnTo>
                  <a:lnTo>
                    <a:pt x="1091227" y="208003"/>
                  </a:lnTo>
                  <a:lnTo>
                    <a:pt x="1105217" y="208003"/>
                  </a:lnTo>
                  <a:lnTo>
                    <a:pt x="1119207" y="208003"/>
                  </a:lnTo>
                  <a:lnTo>
                    <a:pt x="1133197" y="208003"/>
                  </a:lnTo>
                  <a:lnTo>
                    <a:pt x="1147187" y="208003"/>
                  </a:lnTo>
                  <a:lnTo>
                    <a:pt x="1161177" y="208003"/>
                  </a:lnTo>
                  <a:lnTo>
                    <a:pt x="1175167" y="208003"/>
                  </a:lnTo>
                  <a:lnTo>
                    <a:pt x="1189157" y="208003"/>
                  </a:lnTo>
                  <a:lnTo>
                    <a:pt x="1203148" y="208003"/>
                  </a:lnTo>
                  <a:lnTo>
                    <a:pt x="1217138" y="208003"/>
                  </a:lnTo>
                  <a:lnTo>
                    <a:pt x="1231128" y="208003"/>
                  </a:lnTo>
                  <a:lnTo>
                    <a:pt x="1245118" y="208003"/>
                  </a:lnTo>
                  <a:lnTo>
                    <a:pt x="1259108" y="208003"/>
                  </a:lnTo>
                  <a:lnTo>
                    <a:pt x="1273098" y="208003"/>
                  </a:lnTo>
                  <a:lnTo>
                    <a:pt x="1287088" y="208003"/>
                  </a:lnTo>
                  <a:lnTo>
                    <a:pt x="1301078" y="208003"/>
                  </a:lnTo>
                  <a:lnTo>
                    <a:pt x="1315068" y="208003"/>
                  </a:lnTo>
                  <a:lnTo>
                    <a:pt x="1329058" y="208003"/>
                  </a:lnTo>
                  <a:lnTo>
                    <a:pt x="1343048" y="208003"/>
                  </a:lnTo>
                  <a:lnTo>
                    <a:pt x="1357039" y="208003"/>
                  </a:lnTo>
                  <a:lnTo>
                    <a:pt x="1371029" y="208003"/>
                  </a:lnTo>
                  <a:lnTo>
                    <a:pt x="1385019" y="208003"/>
                  </a:lnTo>
                  <a:lnTo>
                    <a:pt x="1385019" y="208073"/>
                  </a:lnTo>
                  <a:lnTo>
                    <a:pt x="1399009" y="208085"/>
                  </a:lnTo>
                  <a:lnTo>
                    <a:pt x="1412999" y="208099"/>
                  </a:lnTo>
                  <a:lnTo>
                    <a:pt x="1426989" y="208116"/>
                  </a:lnTo>
                  <a:lnTo>
                    <a:pt x="1440979" y="208136"/>
                  </a:lnTo>
                  <a:lnTo>
                    <a:pt x="1454969" y="208159"/>
                  </a:lnTo>
                  <a:lnTo>
                    <a:pt x="1468959" y="208187"/>
                  </a:lnTo>
                  <a:lnTo>
                    <a:pt x="1482949" y="208219"/>
                  </a:lnTo>
                  <a:lnTo>
                    <a:pt x="1496939" y="208257"/>
                  </a:lnTo>
                  <a:lnTo>
                    <a:pt x="1510930" y="208302"/>
                  </a:lnTo>
                  <a:lnTo>
                    <a:pt x="1524920" y="208354"/>
                  </a:lnTo>
                  <a:lnTo>
                    <a:pt x="1538910" y="208415"/>
                  </a:lnTo>
                  <a:lnTo>
                    <a:pt x="1552900" y="208487"/>
                  </a:lnTo>
                  <a:lnTo>
                    <a:pt x="1566890" y="208572"/>
                  </a:lnTo>
                  <a:lnTo>
                    <a:pt x="1580880" y="208672"/>
                  </a:lnTo>
                  <a:lnTo>
                    <a:pt x="1594870" y="208789"/>
                  </a:lnTo>
                  <a:lnTo>
                    <a:pt x="1608860" y="208926"/>
                  </a:lnTo>
                  <a:lnTo>
                    <a:pt x="1622850" y="209087"/>
                  </a:lnTo>
                  <a:lnTo>
                    <a:pt x="1636840" y="209276"/>
                  </a:lnTo>
                  <a:lnTo>
                    <a:pt x="1650830" y="209497"/>
                  </a:lnTo>
                  <a:lnTo>
                    <a:pt x="1664821" y="209757"/>
                  </a:lnTo>
                  <a:lnTo>
                    <a:pt x="1678811" y="210062"/>
                  </a:lnTo>
                  <a:lnTo>
                    <a:pt x="1692801" y="210419"/>
                  </a:lnTo>
                  <a:lnTo>
                    <a:pt x="1706791" y="210837"/>
                  </a:lnTo>
                  <a:lnTo>
                    <a:pt x="1720781" y="211326"/>
                  </a:lnTo>
                  <a:lnTo>
                    <a:pt x="1734771" y="211898"/>
                  </a:lnTo>
                  <a:lnTo>
                    <a:pt x="1748761" y="212566"/>
                  </a:lnTo>
                  <a:lnTo>
                    <a:pt x="1762751" y="213346"/>
                  </a:lnTo>
                  <a:lnTo>
                    <a:pt x="1776741" y="214255"/>
                  </a:lnTo>
                  <a:lnTo>
                    <a:pt x="1790731" y="215314"/>
                  </a:lnTo>
                  <a:lnTo>
                    <a:pt x="1804722" y="216543"/>
                  </a:lnTo>
                  <a:lnTo>
                    <a:pt x="1818712" y="217970"/>
                  </a:lnTo>
                  <a:lnTo>
                    <a:pt x="1832702" y="219620"/>
                  </a:lnTo>
                  <a:lnTo>
                    <a:pt x="1846692" y="221526"/>
                  </a:lnTo>
                  <a:lnTo>
                    <a:pt x="1860682" y="223719"/>
                  </a:lnTo>
                  <a:lnTo>
                    <a:pt x="1874672" y="226234"/>
                  </a:lnTo>
                  <a:lnTo>
                    <a:pt x="1888662" y="229108"/>
                  </a:lnTo>
                  <a:lnTo>
                    <a:pt x="1902652" y="232376"/>
                  </a:lnTo>
                  <a:lnTo>
                    <a:pt x="1916642" y="236075"/>
                  </a:lnTo>
                  <a:lnTo>
                    <a:pt x="1930632" y="240236"/>
                  </a:lnTo>
                  <a:lnTo>
                    <a:pt x="1944622" y="244888"/>
                  </a:lnTo>
                  <a:lnTo>
                    <a:pt x="1958613" y="250051"/>
                  </a:lnTo>
                  <a:lnTo>
                    <a:pt x="1972603" y="255736"/>
                  </a:lnTo>
                  <a:lnTo>
                    <a:pt x="1986593" y="261939"/>
                  </a:lnTo>
                  <a:lnTo>
                    <a:pt x="2000583" y="268643"/>
                  </a:lnTo>
                  <a:lnTo>
                    <a:pt x="2014573" y="275815"/>
                  </a:lnTo>
                  <a:lnTo>
                    <a:pt x="2028563" y="283401"/>
                  </a:lnTo>
                  <a:lnTo>
                    <a:pt x="2042553" y="291331"/>
                  </a:lnTo>
                  <a:lnTo>
                    <a:pt x="2056543" y="299521"/>
                  </a:lnTo>
                  <a:lnTo>
                    <a:pt x="2070533" y="307872"/>
                  </a:lnTo>
                  <a:lnTo>
                    <a:pt x="2084523" y="316277"/>
                  </a:lnTo>
                  <a:lnTo>
                    <a:pt x="2098513" y="324628"/>
                  </a:lnTo>
                  <a:lnTo>
                    <a:pt x="2112504" y="332818"/>
                  </a:lnTo>
                  <a:lnTo>
                    <a:pt x="2126494" y="340748"/>
                  </a:lnTo>
                  <a:lnTo>
                    <a:pt x="2140484" y="348334"/>
                  </a:lnTo>
                  <a:lnTo>
                    <a:pt x="2154474" y="355506"/>
                  </a:lnTo>
                  <a:lnTo>
                    <a:pt x="2168464" y="362210"/>
                  </a:lnTo>
                  <a:lnTo>
                    <a:pt x="2182454" y="368413"/>
                  </a:lnTo>
                  <a:lnTo>
                    <a:pt x="2196444" y="374098"/>
                  </a:lnTo>
                  <a:lnTo>
                    <a:pt x="2210434" y="379261"/>
                  </a:lnTo>
                  <a:lnTo>
                    <a:pt x="2224424" y="383913"/>
                  </a:lnTo>
                  <a:lnTo>
                    <a:pt x="2238414" y="388074"/>
                  </a:lnTo>
                  <a:lnTo>
                    <a:pt x="2252404" y="391773"/>
                  </a:lnTo>
                  <a:lnTo>
                    <a:pt x="2266395" y="395041"/>
                  </a:lnTo>
                  <a:lnTo>
                    <a:pt x="2280385" y="397915"/>
                  </a:lnTo>
                  <a:lnTo>
                    <a:pt x="2294375" y="400430"/>
                  </a:lnTo>
                  <a:lnTo>
                    <a:pt x="2308365" y="402623"/>
                  </a:lnTo>
                  <a:lnTo>
                    <a:pt x="2322355" y="404528"/>
                  </a:lnTo>
                  <a:lnTo>
                    <a:pt x="2336345" y="406179"/>
                  </a:lnTo>
                  <a:lnTo>
                    <a:pt x="2350335" y="407605"/>
                  </a:lnTo>
                  <a:lnTo>
                    <a:pt x="2364325" y="408835"/>
                  </a:lnTo>
                  <a:lnTo>
                    <a:pt x="2378315" y="409893"/>
                  </a:lnTo>
                  <a:lnTo>
                    <a:pt x="2392305" y="410803"/>
                  </a:lnTo>
                  <a:lnTo>
                    <a:pt x="2406296" y="411582"/>
                  </a:lnTo>
                  <a:lnTo>
                    <a:pt x="2420286" y="412251"/>
                  </a:lnTo>
                  <a:lnTo>
                    <a:pt x="2434276" y="412823"/>
                  </a:lnTo>
                  <a:lnTo>
                    <a:pt x="2448266" y="413312"/>
                  </a:lnTo>
                  <a:lnTo>
                    <a:pt x="2462256" y="413730"/>
                  </a:lnTo>
                  <a:lnTo>
                    <a:pt x="2476246" y="414087"/>
                  </a:lnTo>
                  <a:lnTo>
                    <a:pt x="2490236" y="414392"/>
                  </a:lnTo>
                  <a:lnTo>
                    <a:pt x="2504226" y="414652"/>
                  </a:lnTo>
                  <a:lnTo>
                    <a:pt x="2518216" y="414873"/>
                  </a:lnTo>
                  <a:lnTo>
                    <a:pt x="2532206" y="415062"/>
                  </a:lnTo>
                  <a:lnTo>
                    <a:pt x="2546196" y="415223"/>
                  </a:lnTo>
                  <a:lnTo>
                    <a:pt x="2560187" y="415360"/>
                  </a:lnTo>
                  <a:lnTo>
                    <a:pt x="2574177" y="415477"/>
                  </a:lnTo>
                  <a:lnTo>
                    <a:pt x="2588167" y="415577"/>
                  </a:lnTo>
                  <a:lnTo>
                    <a:pt x="2602157" y="415661"/>
                  </a:lnTo>
                  <a:lnTo>
                    <a:pt x="2616147" y="415734"/>
                  </a:lnTo>
                  <a:lnTo>
                    <a:pt x="2630137" y="415795"/>
                  </a:lnTo>
                  <a:lnTo>
                    <a:pt x="2644127" y="415847"/>
                  </a:lnTo>
                  <a:lnTo>
                    <a:pt x="2658117" y="415892"/>
                  </a:lnTo>
                  <a:lnTo>
                    <a:pt x="2672107" y="415930"/>
                  </a:lnTo>
                  <a:lnTo>
                    <a:pt x="2686097" y="415962"/>
                  </a:lnTo>
                  <a:lnTo>
                    <a:pt x="2700087" y="415989"/>
                  </a:lnTo>
                  <a:lnTo>
                    <a:pt x="2714078" y="416013"/>
                  </a:lnTo>
                  <a:lnTo>
                    <a:pt x="2728068" y="416033"/>
                  </a:lnTo>
                  <a:lnTo>
                    <a:pt x="2742058" y="416049"/>
                  </a:lnTo>
                  <a:lnTo>
                    <a:pt x="2756048" y="416064"/>
                  </a:lnTo>
                  <a:lnTo>
                    <a:pt x="2770038" y="41607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605511"/>
              <a:ext cx="4155057" cy="1040505"/>
            </a:xfrm>
            <a:custGeom>
              <a:avLst/>
              <a:pathLst>
                <a:path w="4155057" h="1040505">
                  <a:moveTo>
                    <a:pt x="0" y="208003"/>
                  </a:moveTo>
                  <a:lnTo>
                    <a:pt x="13990" y="207991"/>
                  </a:lnTo>
                  <a:lnTo>
                    <a:pt x="27980" y="207976"/>
                  </a:lnTo>
                  <a:lnTo>
                    <a:pt x="41970" y="207959"/>
                  </a:lnTo>
                  <a:lnTo>
                    <a:pt x="55960" y="207940"/>
                  </a:lnTo>
                  <a:lnTo>
                    <a:pt x="69950" y="207916"/>
                  </a:lnTo>
                  <a:lnTo>
                    <a:pt x="83940" y="207889"/>
                  </a:lnTo>
                  <a:lnTo>
                    <a:pt x="97930" y="207856"/>
                  </a:lnTo>
                  <a:lnTo>
                    <a:pt x="111920" y="207819"/>
                  </a:lnTo>
                  <a:lnTo>
                    <a:pt x="125910" y="207774"/>
                  </a:lnTo>
                  <a:lnTo>
                    <a:pt x="139900" y="207722"/>
                  </a:lnTo>
                  <a:lnTo>
                    <a:pt x="153891" y="207660"/>
                  </a:lnTo>
                  <a:lnTo>
                    <a:pt x="167881" y="207588"/>
                  </a:lnTo>
                  <a:lnTo>
                    <a:pt x="181871" y="207503"/>
                  </a:lnTo>
                  <a:lnTo>
                    <a:pt x="195861" y="207404"/>
                  </a:lnTo>
                  <a:lnTo>
                    <a:pt x="209851" y="207287"/>
                  </a:lnTo>
                  <a:lnTo>
                    <a:pt x="223841" y="207150"/>
                  </a:lnTo>
                  <a:lnTo>
                    <a:pt x="237831" y="206989"/>
                  </a:lnTo>
                  <a:lnTo>
                    <a:pt x="251821" y="206800"/>
                  </a:lnTo>
                  <a:lnTo>
                    <a:pt x="265811" y="206578"/>
                  </a:lnTo>
                  <a:lnTo>
                    <a:pt x="279801" y="206318"/>
                  </a:lnTo>
                  <a:lnTo>
                    <a:pt x="293791" y="206014"/>
                  </a:lnTo>
                  <a:lnTo>
                    <a:pt x="307782" y="205657"/>
                  </a:lnTo>
                  <a:lnTo>
                    <a:pt x="321772" y="205239"/>
                  </a:lnTo>
                  <a:lnTo>
                    <a:pt x="335762" y="204750"/>
                  </a:lnTo>
                  <a:lnTo>
                    <a:pt x="349752" y="204178"/>
                  </a:lnTo>
                  <a:lnTo>
                    <a:pt x="363742" y="203509"/>
                  </a:lnTo>
                  <a:lnTo>
                    <a:pt x="377732" y="202729"/>
                  </a:lnTo>
                  <a:lnTo>
                    <a:pt x="391722" y="201820"/>
                  </a:lnTo>
                  <a:lnTo>
                    <a:pt x="405712" y="200762"/>
                  </a:lnTo>
                  <a:lnTo>
                    <a:pt x="419702" y="199532"/>
                  </a:lnTo>
                  <a:lnTo>
                    <a:pt x="433692" y="198106"/>
                  </a:lnTo>
                  <a:lnTo>
                    <a:pt x="447682" y="196455"/>
                  </a:lnTo>
                  <a:lnTo>
                    <a:pt x="461673" y="194550"/>
                  </a:lnTo>
                  <a:lnTo>
                    <a:pt x="475663" y="192357"/>
                  </a:lnTo>
                  <a:lnTo>
                    <a:pt x="489653" y="189842"/>
                  </a:lnTo>
                  <a:lnTo>
                    <a:pt x="503643" y="186968"/>
                  </a:lnTo>
                  <a:lnTo>
                    <a:pt x="517633" y="183700"/>
                  </a:lnTo>
                  <a:lnTo>
                    <a:pt x="531623" y="180001"/>
                  </a:lnTo>
                  <a:lnTo>
                    <a:pt x="545613" y="175839"/>
                  </a:lnTo>
                  <a:lnTo>
                    <a:pt x="559603" y="171187"/>
                  </a:lnTo>
                  <a:lnTo>
                    <a:pt x="573593" y="166024"/>
                  </a:lnTo>
                  <a:lnTo>
                    <a:pt x="587583" y="160340"/>
                  </a:lnTo>
                  <a:lnTo>
                    <a:pt x="601574" y="154137"/>
                  </a:lnTo>
                  <a:lnTo>
                    <a:pt x="615564" y="147432"/>
                  </a:lnTo>
                  <a:lnTo>
                    <a:pt x="629554" y="140261"/>
                  </a:lnTo>
                  <a:lnTo>
                    <a:pt x="643544" y="132675"/>
                  </a:lnTo>
                  <a:lnTo>
                    <a:pt x="657534" y="124744"/>
                  </a:lnTo>
                  <a:lnTo>
                    <a:pt x="671524" y="116555"/>
                  </a:lnTo>
                  <a:lnTo>
                    <a:pt x="685514" y="108204"/>
                  </a:lnTo>
                  <a:lnTo>
                    <a:pt x="699504" y="99799"/>
                  </a:lnTo>
                  <a:lnTo>
                    <a:pt x="713494" y="91448"/>
                  </a:lnTo>
                  <a:lnTo>
                    <a:pt x="727484" y="83258"/>
                  </a:lnTo>
                  <a:lnTo>
                    <a:pt x="741474" y="75327"/>
                  </a:lnTo>
                  <a:lnTo>
                    <a:pt x="755465" y="67741"/>
                  </a:lnTo>
                  <a:lnTo>
                    <a:pt x="769455" y="60570"/>
                  </a:lnTo>
                  <a:lnTo>
                    <a:pt x="783445" y="53865"/>
                  </a:lnTo>
                  <a:lnTo>
                    <a:pt x="797435" y="47662"/>
                  </a:lnTo>
                  <a:lnTo>
                    <a:pt x="811425" y="41978"/>
                  </a:lnTo>
                  <a:lnTo>
                    <a:pt x="825415" y="36815"/>
                  </a:lnTo>
                  <a:lnTo>
                    <a:pt x="839405" y="32163"/>
                  </a:lnTo>
                  <a:lnTo>
                    <a:pt x="853395" y="28002"/>
                  </a:lnTo>
                  <a:lnTo>
                    <a:pt x="867385" y="24303"/>
                  </a:lnTo>
                  <a:lnTo>
                    <a:pt x="881375" y="21034"/>
                  </a:lnTo>
                  <a:lnTo>
                    <a:pt x="895365" y="18161"/>
                  </a:lnTo>
                  <a:lnTo>
                    <a:pt x="909356" y="15646"/>
                  </a:lnTo>
                  <a:lnTo>
                    <a:pt x="923346" y="13453"/>
                  </a:lnTo>
                  <a:lnTo>
                    <a:pt x="937336" y="11547"/>
                  </a:lnTo>
                  <a:lnTo>
                    <a:pt x="951326" y="9896"/>
                  </a:lnTo>
                  <a:lnTo>
                    <a:pt x="965316" y="8470"/>
                  </a:lnTo>
                  <a:lnTo>
                    <a:pt x="979306" y="7240"/>
                  </a:lnTo>
                  <a:lnTo>
                    <a:pt x="993296" y="6182"/>
                  </a:lnTo>
                  <a:lnTo>
                    <a:pt x="1007286" y="5273"/>
                  </a:lnTo>
                  <a:lnTo>
                    <a:pt x="1021276" y="4493"/>
                  </a:lnTo>
                  <a:lnTo>
                    <a:pt x="1035266" y="3825"/>
                  </a:lnTo>
                  <a:lnTo>
                    <a:pt x="1049256" y="3253"/>
                  </a:lnTo>
                  <a:lnTo>
                    <a:pt x="1063247" y="2764"/>
                  </a:lnTo>
                  <a:lnTo>
                    <a:pt x="1077237" y="2346"/>
                  </a:lnTo>
                  <a:lnTo>
                    <a:pt x="1091227" y="1989"/>
                  </a:lnTo>
                  <a:lnTo>
                    <a:pt x="1105217" y="1684"/>
                  </a:lnTo>
                  <a:lnTo>
                    <a:pt x="1119207" y="1424"/>
                  </a:lnTo>
                  <a:lnTo>
                    <a:pt x="1133197" y="1202"/>
                  </a:lnTo>
                  <a:lnTo>
                    <a:pt x="1147187" y="1014"/>
                  </a:lnTo>
                  <a:lnTo>
                    <a:pt x="1161177" y="852"/>
                  </a:lnTo>
                  <a:lnTo>
                    <a:pt x="1175167" y="715"/>
                  </a:lnTo>
                  <a:lnTo>
                    <a:pt x="1189157" y="598"/>
                  </a:lnTo>
                  <a:lnTo>
                    <a:pt x="1203148" y="499"/>
                  </a:lnTo>
                  <a:lnTo>
                    <a:pt x="1217138" y="414"/>
                  </a:lnTo>
                  <a:lnTo>
                    <a:pt x="1231128" y="342"/>
                  </a:lnTo>
                  <a:lnTo>
                    <a:pt x="1245118" y="281"/>
                  </a:lnTo>
                  <a:lnTo>
                    <a:pt x="1259108" y="228"/>
                  </a:lnTo>
                  <a:lnTo>
                    <a:pt x="1273098" y="184"/>
                  </a:lnTo>
                  <a:lnTo>
                    <a:pt x="1287088" y="146"/>
                  </a:lnTo>
                  <a:lnTo>
                    <a:pt x="1301078" y="114"/>
                  </a:lnTo>
                  <a:lnTo>
                    <a:pt x="1315068" y="86"/>
                  </a:lnTo>
                  <a:lnTo>
                    <a:pt x="1329058" y="63"/>
                  </a:lnTo>
                  <a:lnTo>
                    <a:pt x="1343048" y="43"/>
                  </a:lnTo>
                  <a:lnTo>
                    <a:pt x="1357039" y="26"/>
                  </a:lnTo>
                  <a:lnTo>
                    <a:pt x="1371029" y="12"/>
                  </a:lnTo>
                  <a:lnTo>
                    <a:pt x="1385019" y="0"/>
                  </a:lnTo>
                  <a:lnTo>
                    <a:pt x="1385019" y="139"/>
                  </a:lnTo>
                  <a:lnTo>
                    <a:pt x="1399009" y="176"/>
                  </a:lnTo>
                  <a:lnTo>
                    <a:pt x="1412999" y="219"/>
                  </a:lnTo>
                  <a:lnTo>
                    <a:pt x="1426989" y="270"/>
                  </a:lnTo>
                  <a:lnTo>
                    <a:pt x="1440979" y="329"/>
                  </a:lnTo>
                  <a:lnTo>
                    <a:pt x="1454969" y="399"/>
                  </a:lnTo>
                  <a:lnTo>
                    <a:pt x="1468959" y="482"/>
                  </a:lnTo>
                  <a:lnTo>
                    <a:pt x="1482949" y="578"/>
                  </a:lnTo>
                  <a:lnTo>
                    <a:pt x="1496939" y="692"/>
                  </a:lnTo>
                  <a:lnTo>
                    <a:pt x="1510930" y="825"/>
                  </a:lnTo>
                  <a:lnTo>
                    <a:pt x="1524920" y="982"/>
                  </a:lnTo>
                  <a:lnTo>
                    <a:pt x="1538910" y="1167"/>
                  </a:lnTo>
                  <a:lnTo>
                    <a:pt x="1552900" y="1383"/>
                  </a:lnTo>
                  <a:lnTo>
                    <a:pt x="1566890" y="1637"/>
                  </a:lnTo>
                  <a:lnTo>
                    <a:pt x="1580880" y="1936"/>
                  </a:lnTo>
                  <a:lnTo>
                    <a:pt x="1594870" y="2286"/>
                  </a:lnTo>
                  <a:lnTo>
                    <a:pt x="1608860" y="2698"/>
                  </a:lnTo>
                  <a:lnTo>
                    <a:pt x="1622850" y="3181"/>
                  </a:lnTo>
                  <a:lnTo>
                    <a:pt x="1636840" y="3748"/>
                  </a:lnTo>
                  <a:lnTo>
                    <a:pt x="1650830" y="4413"/>
                  </a:lnTo>
                  <a:lnTo>
                    <a:pt x="1664821" y="5193"/>
                  </a:lnTo>
                  <a:lnTo>
                    <a:pt x="1678811" y="6107"/>
                  </a:lnTo>
                  <a:lnTo>
                    <a:pt x="1692801" y="7178"/>
                  </a:lnTo>
                  <a:lnTo>
                    <a:pt x="1706791" y="8432"/>
                  </a:lnTo>
                  <a:lnTo>
                    <a:pt x="1720781" y="9899"/>
                  </a:lnTo>
                  <a:lnTo>
                    <a:pt x="1734771" y="11615"/>
                  </a:lnTo>
                  <a:lnTo>
                    <a:pt x="1748761" y="13620"/>
                  </a:lnTo>
                  <a:lnTo>
                    <a:pt x="1762751" y="15960"/>
                  </a:lnTo>
                  <a:lnTo>
                    <a:pt x="1776741" y="18687"/>
                  </a:lnTo>
                  <a:lnTo>
                    <a:pt x="1790731" y="21862"/>
                  </a:lnTo>
                  <a:lnTo>
                    <a:pt x="1804722" y="25551"/>
                  </a:lnTo>
                  <a:lnTo>
                    <a:pt x="1818712" y="29830"/>
                  </a:lnTo>
                  <a:lnTo>
                    <a:pt x="1832702" y="34782"/>
                  </a:lnTo>
                  <a:lnTo>
                    <a:pt x="1846692" y="40498"/>
                  </a:lnTo>
                  <a:lnTo>
                    <a:pt x="1860682" y="47077"/>
                  </a:lnTo>
                  <a:lnTo>
                    <a:pt x="1874672" y="54623"/>
                  </a:lnTo>
                  <a:lnTo>
                    <a:pt x="1888662" y="63244"/>
                  </a:lnTo>
                  <a:lnTo>
                    <a:pt x="1902652" y="73049"/>
                  </a:lnTo>
                  <a:lnTo>
                    <a:pt x="1916642" y="84145"/>
                  </a:lnTo>
                  <a:lnTo>
                    <a:pt x="1930632" y="96630"/>
                  </a:lnTo>
                  <a:lnTo>
                    <a:pt x="1944622" y="110586"/>
                  </a:lnTo>
                  <a:lnTo>
                    <a:pt x="1958613" y="126075"/>
                  </a:lnTo>
                  <a:lnTo>
                    <a:pt x="1972603" y="143127"/>
                  </a:lnTo>
                  <a:lnTo>
                    <a:pt x="1986593" y="161737"/>
                  </a:lnTo>
                  <a:lnTo>
                    <a:pt x="2000583" y="181850"/>
                  </a:lnTo>
                  <a:lnTo>
                    <a:pt x="2014573" y="203365"/>
                  </a:lnTo>
                  <a:lnTo>
                    <a:pt x="2028563" y="226123"/>
                  </a:lnTo>
                  <a:lnTo>
                    <a:pt x="2042553" y="249915"/>
                  </a:lnTo>
                  <a:lnTo>
                    <a:pt x="2056543" y="274484"/>
                  </a:lnTo>
                  <a:lnTo>
                    <a:pt x="2070533" y="299536"/>
                  </a:lnTo>
                  <a:lnTo>
                    <a:pt x="2084523" y="324752"/>
                  </a:lnTo>
                  <a:lnTo>
                    <a:pt x="2098513" y="349804"/>
                  </a:lnTo>
                  <a:lnTo>
                    <a:pt x="2112504" y="374374"/>
                  </a:lnTo>
                  <a:lnTo>
                    <a:pt x="2126494" y="398166"/>
                  </a:lnTo>
                  <a:lnTo>
                    <a:pt x="2140484" y="420924"/>
                  </a:lnTo>
                  <a:lnTo>
                    <a:pt x="2154474" y="442438"/>
                  </a:lnTo>
                  <a:lnTo>
                    <a:pt x="2168464" y="462552"/>
                  </a:lnTo>
                  <a:lnTo>
                    <a:pt x="2182454" y="481161"/>
                  </a:lnTo>
                  <a:lnTo>
                    <a:pt x="2196444" y="498214"/>
                  </a:lnTo>
                  <a:lnTo>
                    <a:pt x="2210434" y="513703"/>
                  </a:lnTo>
                  <a:lnTo>
                    <a:pt x="2224424" y="527659"/>
                  </a:lnTo>
                  <a:lnTo>
                    <a:pt x="2238414" y="540143"/>
                  </a:lnTo>
                  <a:lnTo>
                    <a:pt x="2252404" y="551239"/>
                  </a:lnTo>
                  <a:lnTo>
                    <a:pt x="2266395" y="561045"/>
                  </a:lnTo>
                  <a:lnTo>
                    <a:pt x="2280385" y="569666"/>
                  </a:lnTo>
                  <a:lnTo>
                    <a:pt x="2294375" y="577211"/>
                  </a:lnTo>
                  <a:lnTo>
                    <a:pt x="2308365" y="583790"/>
                  </a:lnTo>
                  <a:lnTo>
                    <a:pt x="2322355" y="589506"/>
                  </a:lnTo>
                  <a:lnTo>
                    <a:pt x="2336345" y="594458"/>
                  </a:lnTo>
                  <a:lnTo>
                    <a:pt x="2350335" y="598737"/>
                  </a:lnTo>
                  <a:lnTo>
                    <a:pt x="2364325" y="602427"/>
                  </a:lnTo>
                  <a:lnTo>
                    <a:pt x="2378315" y="605601"/>
                  </a:lnTo>
                  <a:lnTo>
                    <a:pt x="2392305" y="608329"/>
                  </a:lnTo>
                  <a:lnTo>
                    <a:pt x="2406296" y="610668"/>
                  </a:lnTo>
                  <a:lnTo>
                    <a:pt x="2420286" y="612673"/>
                  </a:lnTo>
                  <a:lnTo>
                    <a:pt x="2434276" y="614389"/>
                  </a:lnTo>
                  <a:lnTo>
                    <a:pt x="2448266" y="615857"/>
                  </a:lnTo>
                  <a:lnTo>
                    <a:pt x="2462256" y="617111"/>
                  </a:lnTo>
                  <a:lnTo>
                    <a:pt x="2476246" y="618182"/>
                  </a:lnTo>
                  <a:lnTo>
                    <a:pt x="2490236" y="619096"/>
                  </a:lnTo>
                  <a:lnTo>
                    <a:pt x="2504226" y="619876"/>
                  </a:lnTo>
                  <a:lnTo>
                    <a:pt x="2518216" y="620540"/>
                  </a:lnTo>
                  <a:lnTo>
                    <a:pt x="2532206" y="621107"/>
                  </a:lnTo>
                  <a:lnTo>
                    <a:pt x="2546196" y="621590"/>
                  </a:lnTo>
                  <a:lnTo>
                    <a:pt x="2560187" y="622002"/>
                  </a:lnTo>
                  <a:lnTo>
                    <a:pt x="2574177" y="622353"/>
                  </a:lnTo>
                  <a:lnTo>
                    <a:pt x="2588167" y="622651"/>
                  </a:lnTo>
                  <a:lnTo>
                    <a:pt x="2602157" y="622905"/>
                  </a:lnTo>
                  <a:lnTo>
                    <a:pt x="2616147" y="623122"/>
                  </a:lnTo>
                  <a:lnTo>
                    <a:pt x="2630137" y="623306"/>
                  </a:lnTo>
                  <a:lnTo>
                    <a:pt x="2644127" y="623463"/>
                  </a:lnTo>
                  <a:lnTo>
                    <a:pt x="2658117" y="623596"/>
                  </a:lnTo>
                  <a:lnTo>
                    <a:pt x="2672107" y="623710"/>
                  </a:lnTo>
                  <a:lnTo>
                    <a:pt x="2686097" y="623807"/>
                  </a:lnTo>
                  <a:lnTo>
                    <a:pt x="2700087" y="623889"/>
                  </a:lnTo>
                  <a:lnTo>
                    <a:pt x="2714078" y="623959"/>
                  </a:lnTo>
                  <a:lnTo>
                    <a:pt x="2728068" y="624019"/>
                  </a:lnTo>
                  <a:lnTo>
                    <a:pt x="2742058" y="624069"/>
                  </a:lnTo>
                  <a:lnTo>
                    <a:pt x="2756048" y="624113"/>
                  </a:lnTo>
                  <a:lnTo>
                    <a:pt x="2770038" y="624149"/>
                  </a:lnTo>
                  <a:lnTo>
                    <a:pt x="2770038" y="624498"/>
                  </a:lnTo>
                  <a:lnTo>
                    <a:pt x="2784028" y="624523"/>
                  </a:lnTo>
                  <a:lnTo>
                    <a:pt x="2798018" y="624552"/>
                  </a:lnTo>
                  <a:lnTo>
                    <a:pt x="2812008" y="624585"/>
                  </a:lnTo>
                  <a:lnTo>
                    <a:pt x="2825998" y="624625"/>
                  </a:lnTo>
                  <a:lnTo>
                    <a:pt x="2839988" y="624672"/>
                  </a:lnTo>
                  <a:lnTo>
                    <a:pt x="2853978" y="624727"/>
                  </a:lnTo>
                  <a:lnTo>
                    <a:pt x="2867969" y="624791"/>
                  </a:lnTo>
                  <a:lnTo>
                    <a:pt x="2881959" y="624867"/>
                  </a:lnTo>
                  <a:lnTo>
                    <a:pt x="2895949" y="624956"/>
                  </a:lnTo>
                  <a:lnTo>
                    <a:pt x="2909939" y="625060"/>
                  </a:lnTo>
                  <a:lnTo>
                    <a:pt x="2923929" y="625183"/>
                  </a:lnTo>
                  <a:lnTo>
                    <a:pt x="2937919" y="625328"/>
                  </a:lnTo>
                  <a:lnTo>
                    <a:pt x="2951909" y="625497"/>
                  </a:lnTo>
                  <a:lnTo>
                    <a:pt x="2965899" y="625696"/>
                  </a:lnTo>
                  <a:lnTo>
                    <a:pt x="2979889" y="625930"/>
                  </a:lnTo>
                  <a:lnTo>
                    <a:pt x="2993879" y="626204"/>
                  </a:lnTo>
                  <a:lnTo>
                    <a:pt x="3007870" y="626526"/>
                  </a:lnTo>
                  <a:lnTo>
                    <a:pt x="3021860" y="626904"/>
                  </a:lnTo>
                  <a:lnTo>
                    <a:pt x="3035850" y="627348"/>
                  </a:lnTo>
                  <a:lnTo>
                    <a:pt x="3049840" y="627867"/>
                  </a:lnTo>
                  <a:lnTo>
                    <a:pt x="3063830" y="628477"/>
                  </a:lnTo>
                  <a:lnTo>
                    <a:pt x="3077820" y="629191"/>
                  </a:lnTo>
                  <a:lnTo>
                    <a:pt x="3091810" y="630027"/>
                  </a:lnTo>
                  <a:lnTo>
                    <a:pt x="3105800" y="631005"/>
                  </a:lnTo>
                  <a:lnTo>
                    <a:pt x="3119790" y="632149"/>
                  </a:lnTo>
                  <a:lnTo>
                    <a:pt x="3133780" y="633486"/>
                  </a:lnTo>
                  <a:lnTo>
                    <a:pt x="3147770" y="635045"/>
                  </a:lnTo>
                  <a:lnTo>
                    <a:pt x="3161761" y="636864"/>
                  </a:lnTo>
                  <a:lnTo>
                    <a:pt x="3175751" y="638980"/>
                  </a:lnTo>
                  <a:lnTo>
                    <a:pt x="3189741" y="641440"/>
                  </a:lnTo>
                  <a:lnTo>
                    <a:pt x="3203731" y="644292"/>
                  </a:lnTo>
                  <a:lnTo>
                    <a:pt x="3217721" y="647594"/>
                  </a:lnTo>
                  <a:lnTo>
                    <a:pt x="3231711" y="651404"/>
                  </a:lnTo>
                  <a:lnTo>
                    <a:pt x="3245701" y="655790"/>
                  </a:lnTo>
                  <a:lnTo>
                    <a:pt x="3259691" y="660821"/>
                  </a:lnTo>
                  <a:lnTo>
                    <a:pt x="3273681" y="666568"/>
                  </a:lnTo>
                  <a:lnTo>
                    <a:pt x="3287671" y="673105"/>
                  </a:lnTo>
                  <a:lnTo>
                    <a:pt x="3301661" y="680502"/>
                  </a:lnTo>
                  <a:lnTo>
                    <a:pt x="3315652" y="688825"/>
                  </a:lnTo>
                  <a:lnTo>
                    <a:pt x="3329642" y="698130"/>
                  </a:lnTo>
                  <a:lnTo>
                    <a:pt x="3343632" y="708455"/>
                  </a:lnTo>
                  <a:lnTo>
                    <a:pt x="3357622" y="719824"/>
                  </a:lnTo>
                  <a:lnTo>
                    <a:pt x="3371612" y="732230"/>
                  </a:lnTo>
                  <a:lnTo>
                    <a:pt x="3385602" y="745639"/>
                  </a:lnTo>
                  <a:lnTo>
                    <a:pt x="3399592" y="759982"/>
                  </a:lnTo>
                  <a:lnTo>
                    <a:pt x="3413582" y="775154"/>
                  </a:lnTo>
                  <a:lnTo>
                    <a:pt x="3427572" y="791015"/>
                  </a:lnTo>
                  <a:lnTo>
                    <a:pt x="3441562" y="807395"/>
                  </a:lnTo>
                  <a:lnTo>
                    <a:pt x="3455552" y="824096"/>
                  </a:lnTo>
                  <a:lnTo>
                    <a:pt x="3469543" y="840907"/>
                  </a:lnTo>
                  <a:lnTo>
                    <a:pt x="3483533" y="857608"/>
                  </a:lnTo>
                  <a:lnTo>
                    <a:pt x="3497523" y="873988"/>
                  </a:lnTo>
                  <a:lnTo>
                    <a:pt x="3511513" y="889849"/>
                  </a:lnTo>
                  <a:lnTo>
                    <a:pt x="3525503" y="905021"/>
                  </a:lnTo>
                  <a:lnTo>
                    <a:pt x="3539493" y="919364"/>
                  </a:lnTo>
                  <a:lnTo>
                    <a:pt x="3553483" y="932773"/>
                  </a:lnTo>
                  <a:lnTo>
                    <a:pt x="3567473" y="945180"/>
                  </a:lnTo>
                  <a:lnTo>
                    <a:pt x="3581463" y="956548"/>
                  </a:lnTo>
                  <a:lnTo>
                    <a:pt x="3595453" y="966874"/>
                  </a:lnTo>
                  <a:lnTo>
                    <a:pt x="3609444" y="976178"/>
                  </a:lnTo>
                  <a:lnTo>
                    <a:pt x="3623434" y="984501"/>
                  </a:lnTo>
                  <a:lnTo>
                    <a:pt x="3637424" y="991898"/>
                  </a:lnTo>
                  <a:lnTo>
                    <a:pt x="3651414" y="998435"/>
                  </a:lnTo>
                  <a:lnTo>
                    <a:pt x="3665404" y="1004183"/>
                  </a:lnTo>
                  <a:lnTo>
                    <a:pt x="3679394" y="1009213"/>
                  </a:lnTo>
                  <a:lnTo>
                    <a:pt x="3693384" y="1013599"/>
                  </a:lnTo>
                  <a:lnTo>
                    <a:pt x="3707374" y="1017410"/>
                  </a:lnTo>
                  <a:lnTo>
                    <a:pt x="3721364" y="1020711"/>
                  </a:lnTo>
                  <a:lnTo>
                    <a:pt x="3735354" y="1023564"/>
                  </a:lnTo>
                  <a:lnTo>
                    <a:pt x="3749344" y="1026023"/>
                  </a:lnTo>
                  <a:lnTo>
                    <a:pt x="3763335" y="1028140"/>
                  </a:lnTo>
                  <a:lnTo>
                    <a:pt x="3777325" y="1029958"/>
                  </a:lnTo>
                  <a:lnTo>
                    <a:pt x="3791315" y="1031518"/>
                  </a:lnTo>
                  <a:lnTo>
                    <a:pt x="3805305" y="1032854"/>
                  </a:lnTo>
                  <a:lnTo>
                    <a:pt x="3819295" y="1033998"/>
                  </a:lnTo>
                  <a:lnTo>
                    <a:pt x="3833285" y="1034977"/>
                  </a:lnTo>
                  <a:lnTo>
                    <a:pt x="3847275" y="1035813"/>
                  </a:lnTo>
                  <a:lnTo>
                    <a:pt x="3861265" y="1036527"/>
                  </a:lnTo>
                  <a:lnTo>
                    <a:pt x="3875255" y="1037136"/>
                  </a:lnTo>
                  <a:lnTo>
                    <a:pt x="3889245" y="1037656"/>
                  </a:lnTo>
                  <a:lnTo>
                    <a:pt x="3903235" y="1038099"/>
                  </a:lnTo>
                  <a:lnTo>
                    <a:pt x="3917226" y="1038477"/>
                  </a:lnTo>
                  <a:lnTo>
                    <a:pt x="3931216" y="1038799"/>
                  </a:lnTo>
                  <a:lnTo>
                    <a:pt x="3945206" y="1039074"/>
                  </a:lnTo>
                  <a:lnTo>
                    <a:pt x="3959196" y="1039307"/>
                  </a:lnTo>
                  <a:lnTo>
                    <a:pt x="3973186" y="1039506"/>
                  </a:lnTo>
                  <a:lnTo>
                    <a:pt x="3987176" y="1039676"/>
                  </a:lnTo>
                  <a:lnTo>
                    <a:pt x="4001166" y="1039820"/>
                  </a:lnTo>
                  <a:lnTo>
                    <a:pt x="4015156" y="1039943"/>
                  </a:lnTo>
                  <a:lnTo>
                    <a:pt x="4029146" y="1040048"/>
                  </a:lnTo>
                  <a:lnTo>
                    <a:pt x="4043136" y="1040137"/>
                  </a:lnTo>
                  <a:lnTo>
                    <a:pt x="4057126" y="1040212"/>
                  </a:lnTo>
                  <a:lnTo>
                    <a:pt x="4071117" y="1040277"/>
                  </a:lnTo>
                  <a:lnTo>
                    <a:pt x="4085107" y="1040332"/>
                  </a:lnTo>
                  <a:lnTo>
                    <a:pt x="4099097" y="1040378"/>
                  </a:lnTo>
                  <a:lnTo>
                    <a:pt x="4113087" y="1040418"/>
                  </a:lnTo>
                  <a:lnTo>
                    <a:pt x="4127077" y="1040452"/>
                  </a:lnTo>
                  <a:lnTo>
                    <a:pt x="4141067" y="1040481"/>
                  </a:lnTo>
                  <a:lnTo>
                    <a:pt x="4155057" y="1040505"/>
                  </a:lnTo>
                </a:path>
              </a:pathLst>
            </a:custGeom>
            <a:ln w="40651" cap="flat">
              <a:solidFill>
                <a:srgbClr val="D3D3D3">
                  <a:alpha val="100000"/>
                </a:srgbClr>
              </a:solidFill>
              <a:prstDash val="solid"/>
              <a:round/>
            </a:ln>
          </p:spPr>
          <p:txBody>
            <a:bodyPr/>
            <a:lstStyle/>
            <a:p/>
          </p:txBody>
        </p:sp>
        <p:sp>
          <p:nvSpPr>
            <p:cNvPr id="52" name="pt52"/>
            <p:cNvSpPr/>
            <p:nvPr/>
          </p:nvSpPr>
          <p:spPr>
            <a:xfrm>
              <a:off x="4064264"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544928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6834303"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679245"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4064264"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2679245"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6834303"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2679245"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2679245"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2679245"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333859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7" name="pt107"/>
            <p:cNvSpPr/>
            <p:nvPr/>
          </p:nvSpPr>
          <p:spPr>
            <a:xfrm>
              <a:off x="4064264" y="375488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8" name="pt108"/>
            <p:cNvSpPr/>
            <p:nvPr/>
          </p:nvSpPr>
          <p:spPr>
            <a:xfrm>
              <a:off x="6834303"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75488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4" name="pt114"/>
            <p:cNvSpPr/>
            <p:nvPr/>
          </p:nvSpPr>
          <p:spPr>
            <a:xfrm>
              <a:off x="6834303"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417116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6" name="pt116"/>
            <p:cNvSpPr/>
            <p:nvPr/>
          </p:nvSpPr>
          <p:spPr>
            <a:xfrm>
              <a:off x="6834303"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5449283"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4064264"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4064264"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4064264"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6834303"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2679245"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4064264"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6834303"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4064264"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2679245"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tx148"/>
            <p:cNvSpPr/>
            <p:nvPr/>
          </p:nvSpPr>
          <p:spPr>
            <a:xfrm>
              <a:off x="1516772"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(2,287,000)</a:t>
              </a:r>
            </a:p>
          </p:txBody>
        </p:sp>
        <p:sp>
          <p:nvSpPr>
            <p:cNvPr id="149" name="tx149"/>
            <p:cNvSpPr/>
            <p:nvPr/>
          </p:nvSpPr>
          <p:spPr>
            <a:xfrm>
              <a:off x="1748906"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(757,000)</a:t>
              </a:r>
            </a:p>
          </p:txBody>
        </p:sp>
        <p:sp>
          <p:nvSpPr>
            <p:cNvPr id="150" name="tx150"/>
            <p:cNvSpPr/>
            <p:nvPr/>
          </p:nvSpPr>
          <p:spPr>
            <a:xfrm>
              <a:off x="1432416" y="1242442"/>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(216,000)</a:t>
              </a:r>
            </a:p>
          </p:txBody>
        </p:sp>
        <p:sp>
          <p:nvSpPr>
            <p:cNvPr id="151" name="tx151"/>
            <p:cNvSpPr/>
            <p:nvPr/>
          </p:nvSpPr>
          <p:spPr>
            <a:xfrm>
              <a:off x="1316874" y="1450585"/>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(206,000)</a:t>
              </a:r>
            </a:p>
          </p:txBody>
        </p:sp>
        <p:sp>
          <p:nvSpPr>
            <p:cNvPr id="152" name="tx152"/>
            <p:cNvSpPr/>
            <p:nvPr/>
          </p:nvSpPr>
          <p:spPr>
            <a:xfrm>
              <a:off x="1791022" y="1658728"/>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(182,000)</a:t>
              </a:r>
            </a:p>
          </p:txBody>
        </p:sp>
        <p:sp>
          <p:nvSpPr>
            <p:cNvPr id="153" name="tx153"/>
            <p:cNvSpPr/>
            <p:nvPr/>
          </p:nvSpPr>
          <p:spPr>
            <a:xfrm>
              <a:off x="1671404" y="1866871"/>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(154,000)</a:t>
              </a:r>
            </a:p>
          </p:txBody>
        </p:sp>
        <p:sp>
          <p:nvSpPr>
            <p:cNvPr id="154" name="tx154"/>
            <p:cNvSpPr/>
            <p:nvPr/>
          </p:nvSpPr>
          <p:spPr>
            <a:xfrm>
              <a:off x="1615084" y="2075014"/>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(136,000)</a:t>
              </a:r>
            </a:p>
          </p:txBody>
        </p:sp>
        <p:sp>
          <p:nvSpPr>
            <p:cNvPr id="155" name="tx155"/>
            <p:cNvSpPr/>
            <p:nvPr/>
          </p:nvSpPr>
          <p:spPr>
            <a:xfrm>
              <a:off x="588669" y="2283157"/>
              <a:ext cx="201077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(116,000)</a:t>
              </a:r>
            </a:p>
          </p:txBody>
        </p:sp>
        <p:sp>
          <p:nvSpPr>
            <p:cNvPr id="156" name="tx156"/>
            <p:cNvSpPr/>
            <p:nvPr/>
          </p:nvSpPr>
          <p:spPr>
            <a:xfrm>
              <a:off x="1769779" y="2491300"/>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(89,000)</a:t>
              </a:r>
            </a:p>
          </p:txBody>
        </p:sp>
        <p:sp>
          <p:nvSpPr>
            <p:cNvPr id="157" name="tx157"/>
            <p:cNvSpPr/>
            <p:nvPr/>
          </p:nvSpPr>
          <p:spPr>
            <a:xfrm>
              <a:off x="1791022"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58" name="tx158"/>
            <p:cNvSpPr/>
            <p:nvPr/>
          </p:nvSpPr>
          <p:spPr>
            <a:xfrm>
              <a:off x="1629103" y="2907586"/>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(45,000)</a:t>
              </a:r>
            </a:p>
          </p:txBody>
        </p:sp>
        <p:sp>
          <p:nvSpPr>
            <p:cNvPr id="159" name="tx159"/>
            <p:cNvSpPr/>
            <p:nvPr/>
          </p:nvSpPr>
          <p:spPr>
            <a:xfrm>
              <a:off x="1720561" y="3115729"/>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60" name="tx160"/>
            <p:cNvSpPr/>
            <p:nvPr/>
          </p:nvSpPr>
          <p:spPr>
            <a:xfrm>
              <a:off x="1348121" y="3323872"/>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61" name="tx161"/>
            <p:cNvSpPr/>
            <p:nvPr/>
          </p:nvSpPr>
          <p:spPr>
            <a:xfrm>
              <a:off x="1713582" y="3532015"/>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(30,000)</a:t>
              </a:r>
            </a:p>
          </p:txBody>
        </p:sp>
        <p:sp>
          <p:nvSpPr>
            <p:cNvPr id="162" name="tx162"/>
            <p:cNvSpPr/>
            <p:nvPr/>
          </p:nvSpPr>
          <p:spPr>
            <a:xfrm>
              <a:off x="1804978" y="374015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(27,000)</a:t>
              </a:r>
            </a:p>
          </p:txBody>
        </p:sp>
        <p:sp>
          <p:nvSpPr>
            <p:cNvPr id="163" name="tx163"/>
            <p:cNvSpPr/>
            <p:nvPr/>
          </p:nvSpPr>
          <p:spPr>
            <a:xfrm>
              <a:off x="1502754" y="3948301"/>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(21,000)</a:t>
              </a:r>
            </a:p>
          </p:txBody>
        </p:sp>
        <p:sp>
          <p:nvSpPr>
            <p:cNvPr id="164" name="tx164"/>
            <p:cNvSpPr/>
            <p:nvPr/>
          </p:nvSpPr>
          <p:spPr>
            <a:xfrm>
              <a:off x="1713521" y="4156444"/>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65" name="tx165"/>
            <p:cNvSpPr/>
            <p:nvPr/>
          </p:nvSpPr>
          <p:spPr>
            <a:xfrm>
              <a:off x="1369056" y="436458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66" name="tx166"/>
            <p:cNvSpPr/>
            <p:nvPr/>
          </p:nvSpPr>
          <p:spPr>
            <a:xfrm>
              <a:off x="1650408" y="4572730"/>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(14,000)</a:t>
              </a:r>
            </a:p>
          </p:txBody>
        </p:sp>
        <p:sp>
          <p:nvSpPr>
            <p:cNvPr id="167" name="tx167"/>
            <p:cNvSpPr/>
            <p:nvPr/>
          </p:nvSpPr>
          <p:spPr>
            <a:xfrm>
              <a:off x="1024468" y="4780873"/>
              <a:ext cx="15749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(12,000)</a:t>
              </a:r>
            </a:p>
          </p:txBody>
        </p:sp>
        <p:sp>
          <p:nvSpPr>
            <p:cNvPr id="168" name="tx168"/>
            <p:cNvSpPr/>
            <p:nvPr/>
          </p:nvSpPr>
          <p:spPr>
            <a:xfrm>
              <a:off x="1263703" y="4989016"/>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(12,000)</a:t>
              </a:r>
            </a:p>
          </p:txBody>
        </p:sp>
        <p:sp>
          <p:nvSpPr>
            <p:cNvPr id="169" name="tx169"/>
            <p:cNvSpPr/>
            <p:nvPr/>
          </p:nvSpPr>
          <p:spPr>
            <a:xfrm>
              <a:off x="1783859" y="5197159"/>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70" name="tx170"/>
            <p:cNvSpPr/>
            <p:nvPr/>
          </p:nvSpPr>
          <p:spPr>
            <a:xfrm>
              <a:off x="1520230" y="5405302"/>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71" name="tx171"/>
            <p:cNvSpPr/>
            <p:nvPr/>
          </p:nvSpPr>
          <p:spPr>
            <a:xfrm>
              <a:off x="965122" y="5613445"/>
              <a:ext cx="16343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(&lt;200)</a:t>
              </a:r>
            </a:p>
          </p:txBody>
        </p:sp>
        <p:sp>
          <p:nvSpPr>
            <p:cNvPr id="172" name="tx172"/>
            <p:cNvSpPr/>
            <p:nvPr/>
          </p:nvSpPr>
          <p:spPr>
            <a:xfrm>
              <a:off x="7031507"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(2,078,000)</a:t>
              </a:r>
            </a:p>
          </p:txBody>
        </p:sp>
        <p:sp>
          <p:nvSpPr>
            <p:cNvPr id="173" name="tx173"/>
            <p:cNvSpPr/>
            <p:nvPr/>
          </p:nvSpPr>
          <p:spPr>
            <a:xfrm>
              <a:off x="7031507"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(772,000)</a:t>
              </a:r>
            </a:p>
          </p:txBody>
        </p:sp>
        <p:sp>
          <p:nvSpPr>
            <p:cNvPr id="174" name="tx174"/>
            <p:cNvSpPr/>
            <p:nvPr/>
          </p:nvSpPr>
          <p:spPr>
            <a:xfrm>
              <a:off x="7031507" y="124244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(193,000)</a:t>
              </a:r>
            </a:p>
          </p:txBody>
        </p:sp>
        <p:sp>
          <p:nvSpPr>
            <p:cNvPr id="175" name="tx175"/>
            <p:cNvSpPr/>
            <p:nvPr/>
          </p:nvSpPr>
          <p:spPr>
            <a:xfrm>
              <a:off x="7031507" y="1450585"/>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(168,000)</a:t>
              </a:r>
            </a:p>
          </p:txBody>
        </p:sp>
        <p:sp>
          <p:nvSpPr>
            <p:cNvPr id="176" name="tx176"/>
            <p:cNvSpPr/>
            <p:nvPr/>
          </p:nvSpPr>
          <p:spPr>
            <a:xfrm>
              <a:off x="7031507" y="1658728"/>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(134,000)</a:t>
              </a:r>
            </a:p>
          </p:txBody>
        </p:sp>
        <p:sp>
          <p:nvSpPr>
            <p:cNvPr id="177" name="tx177"/>
            <p:cNvSpPr/>
            <p:nvPr/>
          </p:nvSpPr>
          <p:spPr>
            <a:xfrm>
              <a:off x="7031507" y="1866871"/>
              <a:ext cx="201077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(112,000)</a:t>
              </a:r>
            </a:p>
          </p:txBody>
        </p:sp>
        <p:sp>
          <p:nvSpPr>
            <p:cNvPr id="178" name="tx178"/>
            <p:cNvSpPr/>
            <p:nvPr/>
          </p:nvSpPr>
          <p:spPr>
            <a:xfrm>
              <a:off x="7031507" y="2075014"/>
              <a:ext cx="9000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(111,000)</a:t>
              </a:r>
            </a:p>
          </p:txBody>
        </p:sp>
        <p:sp>
          <p:nvSpPr>
            <p:cNvPr id="179" name="tx179"/>
            <p:cNvSpPr/>
            <p:nvPr/>
          </p:nvSpPr>
          <p:spPr>
            <a:xfrm>
              <a:off x="7031507" y="2283157"/>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(107,000)</a:t>
              </a:r>
            </a:p>
          </p:txBody>
        </p:sp>
        <p:sp>
          <p:nvSpPr>
            <p:cNvPr id="180" name="tx180"/>
            <p:cNvSpPr/>
            <p:nvPr/>
          </p:nvSpPr>
          <p:spPr>
            <a:xfrm>
              <a:off x="7031507" y="2491300"/>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(83,000)</a:t>
              </a:r>
            </a:p>
          </p:txBody>
        </p:sp>
        <p:sp>
          <p:nvSpPr>
            <p:cNvPr id="181" name="tx181"/>
            <p:cNvSpPr/>
            <p:nvPr/>
          </p:nvSpPr>
          <p:spPr>
            <a:xfrm>
              <a:off x="7031507"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(53,000)</a:t>
              </a:r>
            </a:p>
          </p:txBody>
        </p:sp>
        <p:sp>
          <p:nvSpPr>
            <p:cNvPr id="182" name="tx182"/>
            <p:cNvSpPr/>
            <p:nvPr/>
          </p:nvSpPr>
          <p:spPr>
            <a:xfrm>
              <a:off x="7031507" y="2907586"/>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183" name="tx183"/>
            <p:cNvSpPr/>
            <p:nvPr/>
          </p:nvSpPr>
          <p:spPr>
            <a:xfrm>
              <a:off x="7031507" y="3115729"/>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7031507" y="3323872"/>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(26,000)</a:t>
              </a:r>
            </a:p>
          </p:txBody>
        </p:sp>
        <p:sp>
          <p:nvSpPr>
            <p:cNvPr id="185" name="tx185"/>
            <p:cNvSpPr/>
            <p:nvPr/>
          </p:nvSpPr>
          <p:spPr>
            <a:xfrm>
              <a:off x="7031507" y="3532015"/>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(21,000)</a:t>
              </a:r>
            </a:p>
          </p:txBody>
        </p:sp>
        <p:sp>
          <p:nvSpPr>
            <p:cNvPr id="186" name="tx186"/>
            <p:cNvSpPr/>
            <p:nvPr/>
          </p:nvSpPr>
          <p:spPr>
            <a:xfrm>
              <a:off x="7031507" y="3740158"/>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187" name="tx187"/>
            <p:cNvSpPr/>
            <p:nvPr/>
          </p:nvSpPr>
          <p:spPr>
            <a:xfrm>
              <a:off x="7031507" y="3948301"/>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(16,000)</a:t>
              </a:r>
            </a:p>
          </p:txBody>
        </p:sp>
        <p:sp>
          <p:nvSpPr>
            <p:cNvPr id="188" name="tx188"/>
            <p:cNvSpPr/>
            <p:nvPr/>
          </p:nvSpPr>
          <p:spPr>
            <a:xfrm>
              <a:off x="7031507" y="4156444"/>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(15,000)</a:t>
              </a:r>
            </a:p>
          </p:txBody>
        </p:sp>
        <p:sp>
          <p:nvSpPr>
            <p:cNvPr id="189" name="tx189"/>
            <p:cNvSpPr/>
            <p:nvPr/>
          </p:nvSpPr>
          <p:spPr>
            <a:xfrm>
              <a:off x="7031507" y="436458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(14,000)</a:t>
              </a:r>
            </a:p>
          </p:txBody>
        </p:sp>
        <p:sp>
          <p:nvSpPr>
            <p:cNvPr id="190" name="tx190"/>
            <p:cNvSpPr/>
            <p:nvPr/>
          </p:nvSpPr>
          <p:spPr>
            <a:xfrm>
              <a:off x="7031507" y="4572730"/>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191" name="tx191"/>
            <p:cNvSpPr/>
            <p:nvPr/>
          </p:nvSpPr>
          <p:spPr>
            <a:xfrm>
              <a:off x="7031507" y="4780873"/>
              <a:ext cx="15749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(14,000)</a:t>
              </a:r>
            </a:p>
          </p:txBody>
        </p:sp>
        <p:sp>
          <p:nvSpPr>
            <p:cNvPr id="192" name="tx192"/>
            <p:cNvSpPr/>
            <p:nvPr/>
          </p:nvSpPr>
          <p:spPr>
            <a:xfrm>
              <a:off x="7031507" y="4989016"/>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7031507" y="5197159"/>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(9,000)</a:t>
              </a:r>
            </a:p>
          </p:txBody>
        </p:sp>
        <p:sp>
          <p:nvSpPr>
            <p:cNvPr id="194" name="tx194"/>
            <p:cNvSpPr/>
            <p:nvPr/>
          </p:nvSpPr>
          <p:spPr>
            <a:xfrm>
              <a:off x="7031507" y="5405302"/>
              <a:ext cx="17397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(&lt;1,000)</a:t>
              </a:r>
            </a:p>
          </p:txBody>
        </p:sp>
        <p:sp>
          <p:nvSpPr>
            <p:cNvPr id="195" name="tx195"/>
            <p:cNvSpPr/>
            <p:nvPr/>
          </p:nvSpPr>
          <p:spPr>
            <a:xfrm>
              <a:off x="7031507" y="5613445"/>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6" name="tx196"/>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7" name="tx197"/>
            <p:cNvSpPr/>
            <p:nvPr/>
          </p:nvSpPr>
          <p:spPr>
            <a:xfrm>
              <a:off x="570259" y="106739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8" name="tx198"/>
            <p:cNvSpPr/>
            <p:nvPr/>
          </p:nvSpPr>
          <p:spPr>
            <a:xfrm>
              <a:off x="570259" y="1274122"/>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9" name="tx199"/>
            <p:cNvSpPr/>
            <p:nvPr/>
          </p:nvSpPr>
          <p:spPr>
            <a:xfrm>
              <a:off x="570259" y="148401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00" name="tx200"/>
            <p:cNvSpPr/>
            <p:nvPr/>
          </p:nvSpPr>
          <p:spPr>
            <a:xfrm>
              <a:off x="570259" y="169188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01" name="tx201"/>
            <p:cNvSpPr/>
            <p:nvPr/>
          </p:nvSpPr>
          <p:spPr>
            <a:xfrm>
              <a:off x="570259" y="189860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02" name="tx202"/>
            <p:cNvSpPr/>
            <p:nvPr/>
          </p:nvSpPr>
          <p:spPr>
            <a:xfrm>
              <a:off x="570259" y="2109477"/>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3" name="tx203"/>
            <p:cNvSpPr/>
            <p:nvPr/>
          </p:nvSpPr>
          <p:spPr>
            <a:xfrm>
              <a:off x="570259" y="23148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4" name="tx204"/>
            <p:cNvSpPr/>
            <p:nvPr/>
          </p:nvSpPr>
          <p:spPr>
            <a:xfrm>
              <a:off x="570259" y="252303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5" name="tx205"/>
            <p:cNvSpPr/>
            <p:nvPr/>
          </p:nvSpPr>
          <p:spPr>
            <a:xfrm>
              <a:off x="508103" y="273117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6" name="tx206"/>
            <p:cNvSpPr/>
            <p:nvPr/>
          </p:nvSpPr>
          <p:spPr>
            <a:xfrm>
              <a:off x="508103" y="294068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7" name="tx207"/>
            <p:cNvSpPr/>
            <p:nvPr/>
          </p:nvSpPr>
          <p:spPr>
            <a:xfrm>
              <a:off x="508103" y="314882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8" name="tx208"/>
            <p:cNvSpPr/>
            <p:nvPr/>
          </p:nvSpPr>
          <p:spPr>
            <a:xfrm>
              <a:off x="508103" y="33555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9" name="tx209"/>
            <p:cNvSpPr/>
            <p:nvPr/>
          </p:nvSpPr>
          <p:spPr>
            <a:xfrm>
              <a:off x="508103" y="356511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10" name="tx210"/>
            <p:cNvSpPr/>
            <p:nvPr/>
          </p:nvSpPr>
          <p:spPr>
            <a:xfrm>
              <a:off x="508103" y="37718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11" name="tx211"/>
            <p:cNvSpPr/>
            <p:nvPr/>
          </p:nvSpPr>
          <p:spPr>
            <a:xfrm>
              <a:off x="508103" y="39800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12" name="tx212"/>
            <p:cNvSpPr/>
            <p:nvPr/>
          </p:nvSpPr>
          <p:spPr>
            <a:xfrm>
              <a:off x="508103" y="418954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3" name="tx213"/>
            <p:cNvSpPr/>
            <p:nvPr/>
          </p:nvSpPr>
          <p:spPr>
            <a:xfrm>
              <a:off x="508103" y="43963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4" name="tx214"/>
            <p:cNvSpPr/>
            <p:nvPr/>
          </p:nvSpPr>
          <p:spPr>
            <a:xfrm>
              <a:off x="508103" y="460446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5" name="tx215"/>
            <p:cNvSpPr/>
            <p:nvPr/>
          </p:nvSpPr>
          <p:spPr>
            <a:xfrm>
              <a:off x="508103" y="481260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6" name="tx216"/>
            <p:cNvSpPr/>
            <p:nvPr/>
          </p:nvSpPr>
          <p:spPr>
            <a:xfrm>
              <a:off x="508103" y="502211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7" name="tx217"/>
            <p:cNvSpPr/>
            <p:nvPr/>
          </p:nvSpPr>
          <p:spPr>
            <a:xfrm>
              <a:off x="508103" y="52302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18" name="tx218"/>
            <p:cNvSpPr/>
            <p:nvPr/>
          </p:nvSpPr>
          <p:spPr>
            <a:xfrm>
              <a:off x="508103" y="543698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19" name="tx219"/>
            <p:cNvSpPr/>
            <p:nvPr/>
          </p:nvSpPr>
          <p:spPr>
            <a:xfrm>
              <a:off x="508103" y="564654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20" name="tx220"/>
            <p:cNvSpPr/>
            <p:nvPr/>
          </p:nvSpPr>
          <p:spPr>
            <a:xfrm>
              <a:off x="2582559"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21" name="tx221"/>
            <p:cNvSpPr/>
            <p:nvPr/>
          </p:nvSpPr>
          <p:spPr>
            <a:xfrm>
              <a:off x="396757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22" name="tx222"/>
            <p:cNvSpPr/>
            <p:nvPr/>
          </p:nvSpPr>
          <p:spPr>
            <a:xfrm>
              <a:off x="5352597"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23" name="tx223"/>
            <p:cNvSpPr/>
            <p:nvPr/>
          </p:nvSpPr>
          <p:spPr>
            <a:xfrm>
              <a:off x="67376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24" name="tx224"/>
            <p:cNvSpPr/>
            <p:nvPr/>
          </p:nvSpPr>
          <p:spPr>
            <a:xfrm>
              <a:off x="695044" y="398022"/>
              <a:ext cx="702516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WCAR, 2021-2024</a:t>
              </a:r>
            </a:p>
          </p:txBody>
        </p:sp>
        <p:sp>
          <p:nvSpPr>
            <p:cNvPr id="225" name="tx225"/>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226" name="tx226"/>
            <p:cNvSpPr/>
            <p:nvPr/>
          </p:nvSpPr>
          <p:spPr>
            <a:xfrm>
              <a:off x="4341036" y="6447866"/>
              <a:ext cx="47333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27" name="tx227"/>
            <p:cNvSpPr/>
            <p:nvPr/>
          </p:nvSpPr>
          <p:spPr>
            <a:xfrm>
              <a:off x="6369305" y="6569876"/>
              <a:ext cx="2705104"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compare le classement des pays dans &lt;keep&gt;WCAR&lt;/keep&gt; en fonction du nombre absolu d'enfants n'ayant reçu aucune dose, le rang 1 représentant le pays comptant le plus grand nombre d'enfants n'ayant reçu aucune dose.
En 2021, le Gabon se classait au 17e rang sur 24 pays, avec 16 000 enfants ne recevant aucune dose.
En 2024, le Gabon est classé 13e sur 24 pays avec 26 000 enfants zéro dose.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03277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261683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120088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74074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32480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190886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1434255"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562966"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691678"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20390"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949102"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077814"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06525"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23359"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174844"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00586"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6329"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52071"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2670" y="4221183"/>
              <a:ext cx="203168" cy="519566"/>
            </a:xfrm>
            <a:prstGeom prst="rect">
              <a:avLst/>
            </a:prstGeom>
            <a:solidFill>
              <a:srgbClr val="80BD41">
                <a:alpha val="100000"/>
              </a:srgbClr>
            </a:solidFill>
          </p:spPr>
          <p:txBody>
            <a:bodyPr/>
            <a:lstStyle/>
            <a:p/>
          </p:txBody>
        </p:sp>
        <p:sp>
          <p:nvSpPr>
            <p:cNvPr id="24" name="rc24"/>
            <p:cNvSpPr/>
            <p:nvPr/>
          </p:nvSpPr>
          <p:spPr>
            <a:xfrm>
              <a:off x="1332670" y="3586160"/>
              <a:ext cx="203168" cy="357922"/>
            </a:xfrm>
            <a:prstGeom prst="rect">
              <a:avLst/>
            </a:prstGeom>
            <a:solidFill>
              <a:srgbClr val="0058AB">
                <a:alpha val="100000"/>
              </a:srgbClr>
            </a:solidFill>
          </p:spPr>
          <p:txBody>
            <a:bodyPr/>
            <a:lstStyle/>
            <a:p/>
          </p:txBody>
        </p:sp>
        <p:sp>
          <p:nvSpPr>
            <p:cNvPr id="25" name="rc25"/>
            <p:cNvSpPr/>
            <p:nvPr/>
          </p:nvSpPr>
          <p:spPr>
            <a:xfrm>
              <a:off x="1332670" y="3944083"/>
              <a:ext cx="203168" cy="277100"/>
            </a:xfrm>
            <a:prstGeom prst="rect">
              <a:avLst/>
            </a:prstGeom>
            <a:solidFill>
              <a:srgbClr val="1CABE2">
                <a:alpha val="100000"/>
              </a:srgbClr>
            </a:solidFill>
          </p:spPr>
          <p:txBody>
            <a:bodyPr/>
            <a:lstStyle/>
            <a:p/>
          </p:txBody>
        </p:sp>
        <p:sp>
          <p:nvSpPr>
            <p:cNvPr id="26" name="rc26"/>
            <p:cNvSpPr/>
            <p:nvPr/>
          </p:nvSpPr>
          <p:spPr>
            <a:xfrm>
              <a:off x="1558413" y="4210252"/>
              <a:ext cx="203168" cy="530497"/>
            </a:xfrm>
            <a:prstGeom prst="rect">
              <a:avLst/>
            </a:prstGeom>
            <a:solidFill>
              <a:srgbClr val="80BD41">
                <a:alpha val="100000"/>
              </a:srgbClr>
            </a:solidFill>
          </p:spPr>
          <p:txBody>
            <a:bodyPr/>
            <a:lstStyle/>
            <a:p/>
          </p:txBody>
        </p:sp>
        <p:sp>
          <p:nvSpPr>
            <p:cNvPr id="27" name="rc27"/>
            <p:cNvSpPr/>
            <p:nvPr/>
          </p:nvSpPr>
          <p:spPr>
            <a:xfrm>
              <a:off x="1558413" y="3561863"/>
              <a:ext cx="203168" cy="365455"/>
            </a:xfrm>
            <a:prstGeom prst="rect">
              <a:avLst/>
            </a:prstGeom>
            <a:solidFill>
              <a:srgbClr val="0058AB">
                <a:alpha val="100000"/>
              </a:srgbClr>
            </a:solidFill>
          </p:spPr>
          <p:txBody>
            <a:bodyPr/>
            <a:lstStyle/>
            <a:p/>
          </p:txBody>
        </p:sp>
        <p:sp>
          <p:nvSpPr>
            <p:cNvPr id="28" name="rc28"/>
            <p:cNvSpPr/>
            <p:nvPr/>
          </p:nvSpPr>
          <p:spPr>
            <a:xfrm>
              <a:off x="1558413" y="3927318"/>
              <a:ext cx="203168" cy="282934"/>
            </a:xfrm>
            <a:prstGeom prst="rect">
              <a:avLst/>
            </a:prstGeom>
            <a:solidFill>
              <a:srgbClr val="1CABE2">
                <a:alpha val="100000"/>
              </a:srgbClr>
            </a:solidFill>
          </p:spPr>
          <p:txBody>
            <a:bodyPr/>
            <a:lstStyle/>
            <a:p/>
          </p:txBody>
        </p:sp>
        <p:sp>
          <p:nvSpPr>
            <p:cNvPr id="29" name="rc29"/>
            <p:cNvSpPr/>
            <p:nvPr/>
          </p:nvSpPr>
          <p:spPr>
            <a:xfrm>
              <a:off x="1784155" y="4197990"/>
              <a:ext cx="203168" cy="542759"/>
            </a:xfrm>
            <a:prstGeom prst="rect">
              <a:avLst/>
            </a:prstGeom>
            <a:solidFill>
              <a:srgbClr val="80BD41">
                <a:alpha val="100000"/>
              </a:srgbClr>
            </a:solidFill>
          </p:spPr>
          <p:txBody>
            <a:bodyPr/>
            <a:lstStyle/>
            <a:p/>
          </p:txBody>
        </p:sp>
        <p:sp>
          <p:nvSpPr>
            <p:cNvPr id="30" name="rc30"/>
            <p:cNvSpPr/>
            <p:nvPr/>
          </p:nvSpPr>
          <p:spPr>
            <a:xfrm>
              <a:off x="1784155" y="3534648"/>
              <a:ext cx="203168" cy="373894"/>
            </a:xfrm>
            <a:prstGeom prst="rect">
              <a:avLst/>
            </a:prstGeom>
            <a:solidFill>
              <a:srgbClr val="0058AB">
                <a:alpha val="100000"/>
              </a:srgbClr>
            </a:solidFill>
          </p:spPr>
          <p:txBody>
            <a:bodyPr/>
            <a:lstStyle/>
            <a:p/>
          </p:txBody>
        </p:sp>
        <p:sp>
          <p:nvSpPr>
            <p:cNvPr id="31" name="rc31"/>
            <p:cNvSpPr/>
            <p:nvPr/>
          </p:nvSpPr>
          <p:spPr>
            <a:xfrm>
              <a:off x="1784155" y="3908542"/>
              <a:ext cx="203168" cy="289447"/>
            </a:xfrm>
            <a:prstGeom prst="rect">
              <a:avLst/>
            </a:prstGeom>
            <a:solidFill>
              <a:srgbClr val="1CABE2">
                <a:alpha val="100000"/>
              </a:srgbClr>
            </a:solidFill>
          </p:spPr>
          <p:txBody>
            <a:bodyPr/>
            <a:lstStyle/>
            <a:p/>
          </p:txBody>
        </p:sp>
        <p:sp>
          <p:nvSpPr>
            <p:cNvPr id="32" name="rc32"/>
            <p:cNvSpPr/>
            <p:nvPr/>
          </p:nvSpPr>
          <p:spPr>
            <a:xfrm>
              <a:off x="2009898" y="4186067"/>
              <a:ext cx="203168" cy="554682"/>
            </a:xfrm>
            <a:prstGeom prst="rect">
              <a:avLst/>
            </a:prstGeom>
            <a:solidFill>
              <a:srgbClr val="80BD41">
                <a:alpha val="100000"/>
              </a:srgbClr>
            </a:solidFill>
          </p:spPr>
          <p:txBody>
            <a:bodyPr/>
            <a:lstStyle/>
            <a:p/>
          </p:txBody>
        </p:sp>
        <p:sp>
          <p:nvSpPr>
            <p:cNvPr id="33" name="rc33"/>
            <p:cNvSpPr/>
            <p:nvPr/>
          </p:nvSpPr>
          <p:spPr>
            <a:xfrm>
              <a:off x="2009898" y="3508113"/>
              <a:ext cx="203168" cy="382106"/>
            </a:xfrm>
            <a:prstGeom prst="rect">
              <a:avLst/>
            </a:prstGeom>
            <a:solidFill>
              <a:srgbClr val="0058AB">
                <a:alpha val="100000"/>
              </a:srgbClr>
            </a:solidFill>
          </p:spPr>
          <p:txBody>
            <a:bodyPr/>
            <a:lstStyle/>
            <a:p/>
          </p:txBody>
        </p:sp>
        <p:sp>
          <p:nvSpPr>
            <p:cNvPr id="34" name="rc34"/>
            <p:cNvSpPr/>
            <p:nvPr/>
          </p:nvSpPr>
          <p:spPr>
            <a:xfrm>
              <a:off x="2009898" y="3890220"/>
              <a:ext cx="203168" cy="295847"/>
            </a:xfrm>
            <a:prstGeom prst="rect">
              <a:avLst/>
            </a:prstGeom>
            <a:solidFill>
              <a:srgbClr val="1CABE2">
                <a:alpha val="100000"/>
              </a:srgbClr>
            </a:solidFill>
          </p:spPr>
          <p:txBody>
            <a:bodyPr/>
            <a:lstStyle/>
            <a:p/>
          </p:txBody>
        </p:sp>
        <p:sp>
          <p:nvSpPr>
            <p:cNvPr id="35" name="rc35"/>
            <p:cNvSpPr/>
            <p:nvPr/>
          </p:nvSpPr>
          <p:spPr>
            <a:xfrm>
              <a:off x="2235640" y="4171965"/>
              <a:ext cx="203168" cy="568784"/>
            </a:xfrm>
            <a:prstGeom prst="rect">
              <a:avLst/>
            </a:prstGeom>
            <a:solidFill>
              <a:srgbClr val="80BD41">
                <a:alpha val="100000"/>
              </a:srgbClr>
            </a:solidFill>
          </p:spPr>
          <p:txBody>
            <a:bodyPr/>
            <a:lstStyle/>
            <a:p/>
          </p:txBody>
        </p:sp>
        <p:sp>
          <p:nvSpPr>
            <p:cNvPr id="36" name="rc36"/>
            <p:cNvSpPr/>
            <p:nvPr/>
          </p:nvSpPr>
          <p:spPr>
            <a:xfrm>
              <a:off x="2235640" y="3476793"/>
              <a:ext cx="203168" cy="391820"/>
            </a:xfrm>
            <a:prstGeom prst="rect">
              <a:avLst/>
            </a:prstGeom>
            <a:solidFill>
              <a:srgbClr val="0058AB">
                <a:alpha val="100000"/>
              </a:srgbClr>
            </a:solidFill>
          </p:spPr>
          <p:txBody>
            <a:bodyPr/>
            <a:lstStyle/>
            <a:p/>
          </p:txBody>
        </p:sp>
        <p:sp>
          <p:nvSpPr>
            <p:cNvPr id="37" name="rc37"/>
            <p:cNvSpPr/>
            <p:nvPr/>
          </p:nvSpPr>
          <p:spPr>
            <a:xfrm>
              <a:off x="2235640" y="3868613"/>
              <a:ext cx="203168" cy="303351"/>
            </a:xfrm>
            <a:prstGeom prst="rect">
              <a:avLst/>
            </a:prstGeom>
            <a:solidFill>
              <a:srgbClr val="1CABE2">
                <a:alpha val="100000"/>
              </a:srgbClr>
            </a:solidFill>
          </p:spPr>
          <p:txBody>
            <a:bodyPr/>
            <a:lstStyle/>
            <a:p/>
          </p:txBody>
        </p:sp>
        <p:sp>
          <p:nvSpPr>
            <p:cNvPr id="38" name="rc38"/>
            <p:cNvSpPr/>
            <p:nvPr/>
          </p:nvSpPr>
          <p:spPr>
            <a:xfrm>
              <a:off x="2461382" y="4155908"/>
              <a:ext cx="203168" cy="584841"/>
            </a:xfrm>
            <a:prstGeom prst="rect">
              <a:avLst/>
            </a:prstGeom>
            <a:solidFill>
              <a:srgbClr val="80BD41">
                <a:alpha val="100000"/>
              </a:srgbClr>
            </a:solidFill>
          </p:spPr>
          <p:txBody>
            <a:bodyPr/>
            <a:lstStyle/>
            <a:p/>
          </p:txBody>
        </p:sp>
        <p:sp>
          <p:nvSpPr>
            <p:cNvPr id="39" name="rc39"/>
            <p:cNvSpPr/>
            <p:nvPr/>
          </p:nvSpPr>
          <p:spPr>
            <a:xfrm>
              <a:off x="2461382" y="3441082"/>
              <a:ext cx="203168" cy="402892"/>
            </a:xfrm>
            <a:prstGeom prst="rect">
              <a:avLst/>
            </a:prstGeom>
            <a:solidFill>
              <a:srgbClr val="0058AB">
                <a:alpha val="100000"/>
              </a:srgbClr>
            </a:solidFill>
          </p:spPr>
          <p:txBody>
            <a:bodyPr/>
            <a:lstStyle/>
            <a:p/>
          </p:txBody>
        </p:sp>
        <p:sp>
          <p:nvSpPr>
            <p:cNvPr id="40" name="rc40"/>
            <p:cNvSpPr/>
            <p:nvPr/>
          </p:nvSpPr>
          <p:spPr>
            <a:xfrm>
              <a:off x="2461382" y="3843975"/>
              <a:ext cx="203168" cy="311932"/>
            </a:xfrm>
            <a:prstGeom prst="rect">
              <a:avLst/>
            </a:prstGeom>
            <a:solidFill>
              <a:srgbClr val="1CABE2">
                <a:alpha val="100000"/>
              </a:srgbClr>
            </a:solidFill>
          </p:spPr>
          <p:txBody>
            <a:bodyPr/>
            <a:lstStyle/>
            <a:p/>
          </p:txBody>
        </p:sp>
        <p:sp>
          <p:nvSpPr>
            <p:cNvPr id="41" name="rc41"/>
            <p:cNvSpPr/>
            <p:nvPr/>
          </p:nvSpPr>
          <p:spPr>
            <a:xfrm>
              <a:off x="2687125" y="4138718"/>
              <a:ext cx="203168" cy="602031"/>
            </a:xfrm>
            <a:prstGeom prst="rect">
              <a:avLst/>
            </a:prstGeom>
            <a:solidFill>
              <a:srgbClr val="80BD41">
                <a:alpha val="100000"/>
              </a:srgbClr>
            </a:solidFill>
          </p:spPr>
          <p:txBody>
            <a:bodyPr/>
            <a:lstStyle/>
            <a:p/>
          </p:txBody>
        </p:sp>
        <p:sp>
          <p:nvSpPr>
            <p:cNvPr id="42" name="rc42"/>
            <p:cNvSpPr/>
            <p:nvPr/>
          </p:nvSpPr>
          <p:spPr>
            <a:xfrm>
              <a:off x="2687125" y="3402909"/>
              <a:ext cx="203168" cy="414730"/>
            </a:xfrm>
            <a:prstGeom prst="rect">
              <a:avLst/>
            </a:prstGeom>
            <a:solidFill>
              <a:srgbClr val="0058AB">
                <a:alpha val="100000"/>
              </a:srgbClr>
            </a:solidFill>
          </p:spPr>
          <p:txBody>
            <a:bodyPr/>
            <a:lstStyle/>
            <a:p/>
          </p:txBody>
        </p:sp>
        <p:sp>
          <p:nvSpPr>
            <p:cNvPr id="43" name="rc43"/>
            <p:cNvSpPr/>
            <p:nvPr/>
          </p:nvSpPr>
          <p:spPr>
            <a:xfrm>
              <a:off x="2687125" y="3817639"/>
              <a:ext cx="203168" cy="321079"/>
            </a:xfrm>
            <a:prstGeom prst="rect">
              <a:avLst/>
            </a:prstGeom>
            <a:solidFill>
              <a:srgbClr val="1CABE2">
                <a:alpha val="100000"/>
              </a:srgbClr>
            </a:solidFill>
          </p:spPr>
          <p:txBody>
            <a:bodyPr/>
            <a:lstStyle/>
            <a:p/>
          </p:txBody>
        </p:sp>
        <p:sp>
          <p:nvSpPr>
            <p:cNvPr id="44" name="rc44"/>
            <p:cNvSpPr/>
            <p:nvPr/>
          </p:nvSpPr>
          <p:spPr>
            <a:xfrm>
              <a:off x="2912867" y="3622550"/>
              <a:ext cx="203168" cy="1118199"/>
            </a:xfrm>
            <a:prstGeom prst="rect">
              <a:avLst/>
            </a:prstGeom>
            <a:solidFill>
              <a:srgbClr val="80BD41">
                <a:alpha val="100000"/>
              </a:srgbClr>
            </a:solidFill>
          </p:spPr>
          <p:txBody>
            <a:bodyPr/>
            <a:lstStyle/>
            <a:p/>
          </p:txBody>
        </p:sp>
        <p:sp>
          <p:nvSpPr>
            <p:cNvPr id="45" name="rc45"/>
            <p:cNvSpPr/>
            <p:nvPr/>
          </p:nvSpPr>
          <p:spPr>
            <a:xfrm>
              <a:off x="2912867" y="3360260"/>
              <a:ext cx="203168" cy="262289"/>
            </a:xfrm>
            <a:prstGeom prst="rect">
              <a:avLst/>
            </a:prstGeom>
            <a:solidFill>
              <a:srgbClr val="0058AB">
                <a:alpha val="100000"/>
              </a:srgbClr>
            </a:solidFill>
          </p:spPr>
          <p:txBody>
            <a:bodyPr/>
            <a:lstStyle/>
            <a:p/>
          </p:txBody>
        </p:sp>
        <p:sp>
          <p:nvSpPr>
            <p:cNvPr id="46" name="rc46"/>
            <p:cNvSpPr/>
            <p:nvPr/>
          </p:nvSpPr>
          <p:spPr>
            <a:xfrm>
              <a:off x="2912867" y="3622550"/>
              <a:ext cx="203168" cy="0"/>
            </a:xfrm>
            <a:prstGeom prst="rect">
              <a:avLst/>
            </a:prstGeom>
            <a:solidFill>
              <a:srgbClr val="1CABE2">
                <a:alpha val="100000"/>
              </a:srgbClr>
            </a:solidFill>
          </p:spPr>
          <p:txBody>
            <a:bodyPr/>
            <a:lstStyle/>
            <a:p/>
          </p:txBody>
        </p:sp>
        <p:sp>
          <p:nvSpPr>
            <p:cNvPr id="47" name="rc47"/>
            <p:cNvSpPr/>
            <p:nvPr/>
          </p:nvSpPr>
          <p:spPr>
            <a:xfrm>
              <a:off x="3138609" y="3569367"/>
              <a:ext cx="203168" cy="1171382"/>
            </a:xfrm>
            <a:prstGeom prst="rect">
              <a:avLst/>
            </a:prstGeom>
            <a:solidFill>
              <a:srgbClr val="80BD41">
                <a:alpha val="100000"/>
              </a:srgbClr>
            </a:solidFill>
          </p:spPr>
          <p:txBody>
            <a:bodyPr/>
            <a:lstStyle/>
            <a:p/>
          </p:txBody>
        </p:sp>
        <p:sp>
          <p:nvSpPr>
            <p:cNvPr id="48" name="rc48"/>
            <p:cNvSpPr/>
            <p:nvPr/>
          </p:nvSpPr>
          <p:spPr>
            <a:xfrm>
              <a:off x="3138609" y="3312232"/>
              <a:ext cx="203168" cy="214289"/>
            </a:xfrm>
            <a:prstGeom prst="rect">
              <a:avLst/>
            </a:prstGeom>
            <a:solidFill>
              <a:srgbClr val="0058AB">
                <a:alpha val="100000"/>
              </a:srgbClr>
            </a:solidFill>
          </p:spPr>
          <p:txBody>
            <a:bodyPr/>
            <a:lstStyle/>
            <a:p/>
          </p:txBody>
        </p:sp>
        <p:sp>
          <p:nvSpPr>
            <p:cNvPr id="49" name="rc49"/>
            <p:cNvSpPr/>
            <p:nvPr/>
          </p:nvSpPr>
          <p:spPr>
            <a:xfrm>
              <a:off x="3138609" y="3526521"/>
              <a:ext cx="203168" cy="42846"/>
            </a:xfrm>
            <a:prstGeom prst="rect">
              <a:avLst/>
            </a:prstGeom>
            <a:solidFill>
              <a:srgbClr val="1CABE2">
                <a:alpha val="100000"/>
              </a:srgbClr>
            </a:solidFill>
          </p:spPr>
          <p:txBody>
            <a:bodyPr/>
            <a:lstStyle/>
            <a:p/>
          </p:txBody>
        </p:sp>
        <p:sp>
          <p:nvSpPr>
            <p:cNvPr id="50" name="rc50"/>
            <p:cNvSpPr/>
            <p:nvPr/>
          </p:nvSpPr>
          <p:spPr>
            <a:xfrm>
              <a:off x="3364352" y="3608532"/>
              <a:ext cx="203168" cy="1132217"/>
            </a:xfrm>
            <a:prstGeom prst="rect">
              <a:avLst/>
            </a:prstGeom>
            <a:solidFill>
              <a:srgbClr val="80BD41">
                <a:alpha val="100000"/>
              </a:srgbClr>
            </a:solidFill>
          </p:spPr>
          <p:txBody>
            <a:bodyPr/>
            <a:lstStyle/>
            <a:p/>
          </p:txBody>
        </p:sp>
        <p:sp>
          <p:nvSpPr>
            <p:cNvPr id="51" name="rc51"/>
            <p:cNvSpPr/>
            <p:nvPr/>
          </p:nvSpPr>
          <p:spPr>
            <a:xfrm>
              <a:off x="3364352" y="3250978"/>
              <a:ext cx="203168" cy="283047"/>
            </a:xfrm>
            <a:prstGeom prst="rect">
              <a:avLst/>
            </a:prstGeom>
            <a:solidFill>
              <a:srgbClr val="0058AB">
                <a:alpha val="100000"/>
              </a:srgbClr>
            </a:solidFill>
          </p:spPr>
          <p:txBody>
            <a:bodyPr/>
            <a:lstStyle/>
            <a:p/>
          </p:txBody>
        </p:sp>
        <p:sp>
          <p:nvSpPr>
            <p:cNvPr id="52" name="rc52"/>
            <p:cNvSpPr/>
            <p:nvPr/>
          </p:nvSpPr>
          <p:spPr>
            <a:xfrm>
              <a:off x="3364352" y="3534025"/>
              <a:ext cx="203168" cy="74506"/>
            </a:xfrm>
            <a:prstGeom prst="rect">
              <a:avLst/>
            </a:prstGeom>
            <a:solidFill>
              <a:srgbClr val="1CABE2">
                <a:alpha val="100000"/>
              </a:srgbClr>
            </a:solidFill>
          </p:spPr>
          <p:txBody>
            <a:bodyPr/>
            <a:lstStyle/>
            <a:p/>
          </p:txBody>
        </p:sp>
        <p:sp>
          <p:nvSpPr>
            <p:cNvPr id="53" name="rc53"/>
            <p:cNvSpPr/>
            <p:nvPr/>
          </p:nvSpPr>
          <p:spPr>
            <a:xfrm>
              <a:off x="3590094" y="3701361"/>
              <a:ext cx="203168" cy="1039388"/>
            </a:xfrm>
            <a:prstGeom prst="rect">
              <a:avLst/>
            </a:prstGeom>
            <a:solidFill>
              <a:srgbClr val="80BD41">
                <a:alpha val="100000"/>
              </a:srgbClr>
            </a:solidFill>
          </p:spPr>
          <p:txBody>
            <a:bodyPr/>
            <a:lstStyle/>
            <a:p/>
          </p:txBody>
        </p:sp>
        <p:sp>
          <p:nvSpPr>
            <p:cNvPr id="54" name="rc54"/>
            <p:cNvSpPr/>
            <p:nvPr/>
          </p:nvSpPr>
          <p:spPr>
            <a:xfrm>
              <a:off x="3590094" y="3189441"/>
              <a:ext cx="203168" cy="279224"/>
            </a:xfrm>
            <a:prstGeom prst="rect">
              <a:avLst/>
            </a:prstGeom>
            <a:solidFill>
              <a:srgbClr val="0058AB">
                <a:alpha val="100000"/>
              </a:srgbClr>
            </a:solidFill>
          </p:spPr>
          <p:txBody>
            <a:bodyPr/>
            <a:lstStyle/>
            <a:p/>
          </p:txBody>
        </p:sp>
        <p:sp>
          <p:nvSpPr>
            <p:cNvPr id="55" name="rc55"/>
            <p:cNvSpPr/>
            <p:nvPr/>
          </p:nvSpPr>
          <p:spPr>
            <a:xfrm>
              <a:off x="3590094" y="3468665"/>
              <a:ext cx="203168" cy="232696"/>
            </a:xfrm>
            <a:prstGeom prst="rect">
              <a:avLst/>
            </a:prstGeom>
            <a:solidFill>
              <a:srgbClr val="1CABE2">
                <a:alpha val="100000"/>
              </a:srgbClr>
            </a:solidFill>
          </p:spPr>
          <p:txBody>
            <a:bodyPr/>
            <a:lstStyle/>
            <a:p/>
          </p:txBody>
        </p:sp>
        <p:sp>
          <p:nvSpPr>
            <p:cNvPr id="56" name="rc56"/>
            <p:cNvSpPr/>
            <p:nvPr/>
          </p:nvSpPr>
          <p:spPr>
            <a:xfrm>
              <a:off x="3815836" y="3534733"/>
              <a:ext cx="203168" cy="1206016"/>
            </a:xfrm>
            <a:prstGeom prst="rect">
              <a:avLst/>
            </a:prstGeom>
            <a:solidFill>
              <a:srgbClr val="80BD41">
                <a:alpha val="100000"/>
              </a:srgbClr>
            </a:solidFill>
          </p:spPr>
          <p:txBody>
            <a:bodyPr/>
            <a:lstStyle/>
            <a:p/>
          </p:txBody>
        </p:sp>
        <p:sp>
          <p:nvSpPr>
            <p:cNvPr id="57" name="rc57"/>
            <p:cNvSpPr/>
            <p:nvPr/>
          </p:nvSpPr>
          <p:spPr>
            <a:xfrm>
              <a:off x="3815836" y="3132718"/>
              <a:ext cx="203168" cy="289447"/>
            </a:xfrm>
            <a:prstGeom prst="rect">
              <a:avLst/>
            </a:prstGeom>
            <a:solidFill>
              <a:srgbClr val="0058AB">
                <a:alpha val="100000"/>
              </a:srgbClr>
            </a:solidFill>
          </p:spPr>
          <p:txBody>
            <a:bodyPr/>
            <a:lstStyle/>
            <a:p/>
          </p:txBody>
        </p:sp>
        <p:sp>
          <p:nvSpPr>
            <p:cNvPr id="58" name="rc58"/>
            <p:cNvSpPr/>
            <p:nvPr/>
          </p:nvSpPr>
          <p:spPr>
            <a:xfrm>
              <a:off x="3815836" y="3422165"/>
              <a:ext cx="203168" cy="112567"/>
            </a:xfrm>
            <a:prstGeom prst="rect">
              <a:avLst/>
            </a:prstGeom>
            <a:solidFill>
              <a:srgbClr val="1CABE2">
                <a:alpha val="100000"/>
              </a:srgbClr>
            </a:solidFill>
          </p:spPr>
          <p:txBody>
            <a:bodyPr/>
            <a:lstStyle/>
            <a:p/>
          </p:txBody>
        </p:sp>
        <p:sp>
          <p:nvSpPr>
            <p:cNvPr id="59" name="rc59"/>
            <p:cNvSpPr/>
            <p:nvPr/>
          </p:nvSpPr>
          <p:spPr>
            <a:xfrm>
              <a:off x="4041579" y="3394300"/>
              <a:ext cx="203168" cy="1346449"/>
            </a:xfrm>
            <a:prstGeom prst="rect">
              <a:avLst/>
            </a:prstGeom>
            <a:solidFill>
              <a:srgbClr val="80BD41">
                <a:alpha val="100000"/>
              </a:srgbClr>
            </a:solidFill>
          </p:spPr>
          <p:txBody>
            <a:bodyPr/>
            <a:lstStyle/>
            <a:p/>
          </p:txBody>
        </p:sp>
        <p:sp>
          <p:nvSpPr>
            <p:cNvPr id="60" name="rc60"/>
            <p:cNvSpPr/>
            <p:nvPr/>
          </p:nvSpPr>
          <p:spPr>
            <a:xfrm>
              <a:off x="4041579" y="3098735"/>
              <a:ext cx="203168" cy="229892"/>
            </a:xfrm>
            <a:prstGeom prst="rect">
              <a:avLst/>
            </a:prstGeom>
            <a:solidFill>
              <a:srgbClr val="0058AB">
                <a:alpha val="100000"/>
              </a:srgbClr>
            </a:solidFill>
          </p:spPr>
          <p:txBody>
            <a:bodyPr/>
            <a:lstStyle/>
            <a:p/>
          </p:txBody>
        </p:sp>
        <p:sp>
          <p:nvSpPr>
            <p:cNvPr id="61" name="rc61"/>
            <p:cNvSpPr/>
            <p:nvPr/>
          </p:nvSpPr>
          <p:spPr>
            <a:xfrm>
              <a:off x="4041579" y="3328628"/>
              <a:ext cx="203168" cy="65671"/>
            </a:xfrm>
            <a:prstGeom prst="rect">
              <a:avLst/>
            </a:prstGeom>
            <a:solidFill>
              <a:srgbClr val="1CABE2">
                <a:alpha val="100000"/>
              </a:srgbClr>
            </a:solidFill>
          </p:spPr>
          <p:txBody>
            <a:bodyPr/>
            <a:lstStyle/>
            <a:p/>
          </p:txBody>
        </p:sp>
        <p:sp>
          <p:nvSpPr>
            <p:cNvPr id="62" name="rc62"/>
            <p:cNvSpPr/>
            <p:nvPr/>
          </p:nvSpPr>
          <p:spPr>
            <a:xfrm>
              <a:off x="4267321" y="3419334"/>
              <a:ext cx="203168" cy="1321415"/>
            </a:xfrm>
            <a:prstGeom prst="rect">
              <a:avLst/>
            </a:prstGeom>
            <a:solidFill>
              <a:srgbClr val="80BD41">
                <a:alpha val="100000"/>
              </a:srgbClr>
            </a:solidFill>
          </p:spPr>
          <p:txBody>
            <a:bodyPr/>
            <a:lstStyle/>
            <a:p/>
          </p:txBody>
        </p:sp>
        <p:sp>
          <p:nvSpPr>
            <p:cNvPr id="63" name="rc63"/>
            <p:cNvSpPr/>
            <p:nvPr/>
          </p:nvSpPr>
          <p:spPr>
            <a:xfrm>
              <a:off x="4267321" y="3068066"/>
              <a:ext cx="203168" cy="334531"/>
            </a:xfrm>
            <a:prstGeom prst="rect">
              <a:avLst/>
            </a:prstGeom>
            <a:solidFill>
              <a:srgbClr val="0058AB">
                <a:alpha val="100000"/>
              </a:srgbClr>
            </a:solidFill>
          </p:spPr>
          <p:txBody>
            <a:bodyPr/>
            <a:lstStyle/>
            <a:p/>
          </p:txBody>
        </p:sp>
        <p:sp>
          <p:nvSpPr>
            <p:cNvPr id="64" name="rc64"/>
            <p:cNvSpPr/>
            <p:nvPr/>
          </p:nvSpPr>
          <p:spPr>
            <a:xfrm>
              <a:off x="4267321" y="3402597"/>
              <a:ext cx="203168" cy="16736"/>
            </a:xfrm>
            <a:prstGeom prst="rect">
              <a:avLst/>
            </a:prstGeom>
            <a:solidFill>
              <a:srgbClr val="1CABE2">
                <a:alpha val="100000"/>
              </a:srgbClr>
            </a:solidFill>
          </p:spPr>
          <p:txBody>
            <a:bodyPr/>
            <a:lstStyle/>
            <a:p/>
          </p:txBody>
        </p:sp>
        <p:sp>
          <p:nvSpPr>
            <p:cNvPr id="65" name="rc65"/>
            <p:cNvSpPr/>
            <p:nvPr/>
          </p:nvSpPr>
          <p:spPr>
            <a:xfrm>
              <a:off x="4493063" y="3548949"/>
              <a:ext cx="203168" cy="1191800"/>
            </a:xfrm>
            <a:prstGeom prst="rect">
              <a:avLst/>
            </a:prstGeom>
            <a:solidFill>
              <a:srgbClr val="80BD41">
                <a:alpha val="100000"/>
              </a:srgbClr>
            </a:solidFill>
          </p:spPr>
          <p:txBody>
            <a:bodyPr/>
            <a:lstStyle/>
            <a:p/>
          </p:txBody>
        </p:sp>
        <p:sp>
          <p:nvSpPr>
            <p:cNvPr id="66" name="rc66"/>
            <p:cNvSpPr/>
            <p:nvPr/>
          </p:nvSpPr>
          <p:spPr>
            <a:xfrm>
              <a:off x="4493063" y="3038190"/>
              <a:ext cx="203168" cy="391593"/>
            </a:xfrm>
            <a:prstGeom prst="rect">
              <a:avLst/>
            </a:prstGeom>
            <a:solidFill>
              <a:srgbClr val="0058AB">
                <a:alpha val="100000"/>
              </a:srgbClr>
            </a:solidFill>
          </p:spPr>
          <p:txBody>
            <a:bodyPr/>
            <a:lstStyle/>
            <a:p/>
          </p:txBody>
        </p:sp>
        <p:sp>
          <p:nvSpPr>
            <p:cNvPr id="67" name="rc67"/>
            <p:cNvSpPr/>
            <p:nvPr/>
          </p:nvSpPr>
          <p:spPr>
            <a:xfrm>
              <a:off x="4493063" y="3429783"/>
              <a:ext cx="203168" cy="119165"/>
            </a:xfrm>
            <a:prstGeom prst="rect">
              <a:avLst/>
            </a:prstGeom>
            <a:solidFill>
              <a:srgbClr val="1CABE2">
                <a:alpha val="100000"/>
              </a:srgbClr>
            </a:solidFill>
          </p:spPr>
          <p:txBody>
            <a:bodyPr/>
            <a:lstStyle/>
            <a:p/>
          </p:txBody>
        </p:sp>
        <p:sp>
          <p:nvSpPr>
            <p:cNvPr id="68" name="rc68"/>
            <p:cNvSpPr/>
            <p:nvPr/>
          </p:nvSpPr>
          <p:spPr>
            <a:xfrm>
              <a:off x="4718806" y="3347630"/>
              <a:ext cx="203168" cy="1393119"/>
            </a:xfrm>
            <a:prstGeom prst="rect">
              <a:avLst/>
            </a:prstGeom>
            <a:solidFill>
              <a:srgbClr val="80BD41">
                <a:alpha val="100000"/>
              </a:srgbClr>
            </a:solidFill>
          </p:spPr>
          <p:txBody>
            <a:bodyPr/>
            <a:lstStyle/>
            <a:p/>
          </p:txBody>
        </p:sp>
        <p:sp>
          <p:nvSpPr>
            <p:cNvPr id="69" name="rc69"/>
            <p:cNvSpPr/>
            <p:nvPr/>
          </p:nvSpPr>
          <p:spPr>
            <a:xfrm>
              <a:off x="4718806" y="2999364"/>
              <a:ext cx="203168" cy="226381"/>
            </a:xfrm>
            <a:prstGeom prst="rect">
              <a:avLst/>
            </a:prstGeom>
            <a:solidFill>
              <a:srgbClr val="0058AB">
                <a:alpha val="100000"/>
              </a:srgbClr>
            </a:solidFill>
          </p:spPr>
          <p:txBody>
            <a:bodyPr/>
            <a:lstStyle/>
            <a:p/>
          </p:txBody>
        </p:sp>
        <p:sp>
          <p:nvSpPr>
            <p:cNvPr id="70" name="rc70"/>
            <p:cNvSpPr/>
            <p:nvPr/>
          </p:nvSpPr>
          <p:spPr>
            <a:xfrm>
              <a:off x="4718806" y="3225746"/>
              <a:ext cx="203168" cy="121884"/>
            </a:xfrm>
            <a:prstGeom prst="rect">
              <a:avLst/>
            </a:prstGeom>
            <a:solidFill>
              <a:srgbClr val="1CABE2">
                <a:alpha val="100000"/>
              </a:srgbClr>
            </a:solidFill>
          </p:spPr>
          <p:txBody>
            <a:bodyPr/>
            <a:lstStyle/>
            <a:p/>
          </p:txBody>
        </p:sp>
        <p:sp>
          <p:nvSpPr>
            <p:cNvPr id="71" name="rc71"/>
            <p:cNvSpPr/>
            <p:nvPr/>
          </p:nvSpPr>
          <p:spPr>
            <a:xfrm>
              <a:off x="4944548" y="3399878"/>
              <a:ext cx="203168" cy="1340871"/>
            </a:xfrm>
            <a:prstGeom prst="rect">
              <a:avLst/>
            </a:prstGeom>
            <a:solidFill>
              <a:srgbClr val="80BD41">
                <a:alpha val="100000"/>
              </a:srgbClr>
            </a:solidFill>
          </p:spPr>
          <p:txBody>
            <a:bodyPr/>
            <a:lstStyle/>
            <a:p/>
          </p:txBody>
        </p:sp>
        <p:sp>
          <p:nvSpPr>
            <p:cNvPr id="72" name="rc72"/>
            <p:cNvSpPr/>
            <p:nvPr/>
          </p:nvSpPr>
          <p:spPr>
            <a:xfrm>
              <a:off x="4944548" y="2952921"/>
              <a:ext cx="203168" cy="303918"/>
            </a:xfrm>
            <a:prstGeom prst="rect">
              <a:avLst/>
            </a:prstGeom>
            <a:solidFill>
              <a:srgbClr val="0058AB">
                <a:alpha val="100000"/>
              </a:srgbClr>
            </a:solidFill>
          </p:spPr>
          <p:txBody>
            <a:bodyPr/>
            <a:lstStyle/>
            <a:p/>
          </p:txBody>
        </p:sp>
        <p:sp>
          <p:nvSpPr>
            <p:cNvPr id="73" name="rc73"/>
            <p:cNvSpPr/>
            <p:nvPr/>
          </p:nvSpPr>
          <p:spPr>
            <a:xfrm>
              <a:off x="4944548" y="3256840"/>
              <a:ext cx="203168" cy="143038"/>
            </a:xfrm>
            <a:prstGeom prst="rect">
              <a:avLst/>
            </a:prstGeom>
            <a:solidFill>
              <a:srgbClr val="1CABE2">
                <a:alpha val="100000"/>
              </a:srgbClr>
            </a:solidFill>
          </p:spPr>
          <p:txBody>
            <a:bodyPr/>
            <a:lstStyle/>
            <a:p/>
          </p:txBody>
        </p:sp>
        <p:sp>
          <p:nvSpPr>
            <p:cNvPr id="74" name="rc74"/>
            <p:cNvSpPr/>
            <p:nvPr/>
          </p:nvSpPr>
          <p:spPr>
            <a:xfrm>
              <a:off x="5170291" y="3371758"/>
              <a:ext cx="203168" cy="1368991"/>
            </a:xfrm>
            <a:prstGeom prst="rect">
              <a:avLst/>
            </a:prstGeom>
            <a:solidFill>
              <a:srgbClr val="80BD41">
                <a:alpha val="100000"/>
              </a:srgbClr>
            </a:solidFill>
          </p:spPr>
          <p:txBody>
            <a:bodyPr/>
            <a:lstStyle/>
            <a:p/>
          </p:txBody>
        </p:sp>
        <p:sp>
          <p:nvSpPr>
            <p:cNvPr id="75" name="rc75"/>
            <p:cNvSpPr/>
            <p:nvPr/>
          </p:nvSpPr>
          <p:spPr>
            <a:xfrm>
              <a:off x="5170291" y="2915427"/>
              <a:ext cx="203168" cy="346821"/>
            </a:xfrm>
            <a:prstGeom prst="rect">
              <a:avLst/>
            </a:prstGeom>
            <a:solidFill>
              <a:srgbClr val="0058AB">
                <a:alpha val="100000"/>
              </a:srgbClr>
            </a:solidFill>
          </p:spPr>
          <p:txBody>
            <a:bodyPr/>
            <a:lstStyle/>
            <a:p/>
          </p:txBody>
        </p:sp>
        <p:sp>
          <p:nvSpPr>
            <p:cNvPr id="76" name="rc76"/>
            <p:cNvSpPr/>
            <p:nvPr/>
          </p:nvSpPr>
          <p:spPr>
            <a:xfrm>
              <a:off x="5170291" y="3262249"/>
              <a:ext cx="203168" cy="109509"/>
            </a:xfrm>
            <a:prstGeom prst="rect">
              <a:avLst/>
            </a:prstGeom>
            <a:solidFill>
              <a:srgbClr val="1CABE2">
                <a:alpha val="100000"/>
              </a:srgbClr>
            </a:solidFill>
          </p:spPr>
          <p:txBody>
            <a:bodyPr/>
            <a:lstStyle/>
            <a:p/>
          </p:txBody>
        </p:sp>
        <p:sp>
          <p:nvSpPr>
            <p:cNvPr id="77" name="rc77"/>
            <p:cNvSpPr/>
            <p:nvPr/>
          </p:nvSpPr>
          <p:spPr>
            <a:xfrm>
              <a:off x="5396033" y="3439128"/>
              <a:ext cx="203168" cy="1301621"/>
            </a:xfrm>
            <a:prstGeom prst="rect">
              <a:avLst/>
            </a:prstGeom>
            <a:solidFill>
              <a:srgbClr val="80BD41">
                <a:alpha val="100000"/>
              </a:srgbClr>
            </a:solidFill>
          </p:spPr>
          <p:txBody>
            <a:bodyPr/>
            <a:lstStyle/>
            <a:p/>
          </p:txBody>
        </p:sp>
        <p:sp>
          <p:nvSpPr>
            <p:cNvPr id="78" name="rc78"/>
            <p:cNvSpPr/>
            <p:nvPr/>
          </p:nvSpPr>
          <p:spPr>
            <a:xfrm>
              <a:off x="5396033" y="2881275"/>
              <a:ext cx="203168" cy="409094"/>
            </a:xfrm>
            <a:prstGeom prst="rect">
              <a:avLst/>
            </a:prstGeom>
            <a:solidFill>
              <a:srgbClr val="0058AB">
                <a:alpha val="100000"/>
              </a:srgbClr>
            </a:solidFill>
          </p:spPr>
          <p:txBody>
            <a:bodyPr/>
            <a:lstStyle/>
            <a:p/>
          </p:txBody>
        </p:sp>
        <p:sp>
          <p:nvSpPr>
            <p:cNvPr id="79" name="rc79"/>
            <p:cNvSpPr/>
            <p:nvPr/>
          </p:nvSpPr>
          <p:spPr>
            <a:xfrm>
              <a:off x="5396033" y="3290369"/>
              <a:ext cx="203168" cy="148759"/>
            </a:xfrm>
            <a:prstGeom prst="rect">
              <a:avLst/>
            </a:prstGeom>
            <a:solidFill>
              <a:srgbClr val="1CABE2">
                <a:alpha val="100000"/>
              </a:srgbClr>
            </a:solidFill>
          </p:spPr>
          <p:txBody>
            <a:bodyPr/>
            <a:lstStyle/>
            <a:p/>
          </p:txBody>
        </p:sp>
        <p:sp>
          <p:nvSpPr>
            <p:cNvPr id="80" name="rc80"/>
            <p:cNvSpPr/>
            <p:nvPr/>
          </p:nvSpPr>
          <p:spPr>
            <a:xfrm>
              <a:off x="5621775" y="3422505"/>
              <a:ext cx="203168" cy="1318244"/>
            </a:xfrm>
            <a:prstGeom prst="rect">
              <a:avLst/>
            </a:prstGeom>
            <a:solidFill>
              <a:srgbClr val="80BD41">
                <a:alpha val="100000"/>
              </a:srgbClr>
            </a:solidFill>
          </p:spPr>
          <p:txBody>
            <a:bodyPr/>
            <a:lstStyle/>
            <a:p/>
          </p:txBody>
        </p:sp>
        <p:sp>
          <p:nvSpPr>
            <p:cNvPr id="81" name="rc81"/>
            <p:cNvSpPr/>
            <p:nvPr/>
          </p:nvSpPr>
          <p:spPr>
            <a:xfrm>
              <a:off x="5621775" y="2857543"/>
              <a:ext cx="203168" cy="433137"/>
            </a:xfrm>
            <a:prstGeom prst="rect">
              <a:avLst/>
            </a:prstGeom>
            <a:solidFill>
              <a:srgbClr val="0058AB">
                <a:alpha val="100000"/>
              </a:srgbClr>
            </a:solidFill>
          </p:spPr>
          <p:txBody>
            <a:bodyPr/>
            <a:lstStyle/>
            <a:p/>
          </p:txBody>
        </p:sp>
        <p:sp>
          <p:nvSpPr>
            <p:cNvPr id="82" name="rc82"/>
            <p:cNvSpPr/>
            <p:nvPr/>
          </p:nvSpPr>
          <p:spPr>
            <a:xfrm>
              <a:off x="5621775" y="3290681"/>
              <a:ext cx="203168" cy="131824"/>
            </a:xfrm>
            <a:prstGeom prst="rect">
              <a:avLst/>
            </a:prstGeom>
            <a:solidFill>
              <a:srgbClr val="1CABE2">
                <a:alpha val="100000"/>
              </a:srgbClr>
            </a:solidFill>
          </p:spPr>
          <p:txBody>
            <a:bodyPr/>
            <a:lstStyle/>
            <a:p/>
          </p:txBody>
        </p:sp>
        <p:sp>
          <p:nvSpPr>
            <p:cNvPr id="83" name="rc83"/>
            <p:cNvSpPr/>
            <p:nvPr/>
          </p:nvSpPr>
          <p:spPr>
            <a:xfrm>
              <a:off x="5847518" y="3549062"/>
              <a:ext cx="203168" cy="1191687"/>
            </a:xfrm>
            <a:prstGeom prst="rect">
              <a:avLst/>
            </a:prstGeom>
            <a:solidFill>
              <a:srgbClr val="80BD41">
                <a:alpha val="100000"/>
              </a:srgbClr>
            </a:solidFill>
          </p:spPr>
          <p:txBody>
            <a:bodyPr/>
            <a:lstStyle/>
            <a:p/>
          </p:txBody>
        </p:sp>
        <p:sp>
          <p:nvSpPr>
            <p:cNvPr id="84" name="rc84"/>
            <p:cNvSpPr/>
            <p:nvPr/>
          </p:nvSpPr>
          <p:spPr>
            <a:xfrm>
              <a:off x="5847518" y="2849161"/>
              <a:ext cx="203168" cy="586399"/>
            </a:xfrm>
            <a:prstGeom prst="rect">
              <a:avLst/>
            </a:prstGeom>
            <a:solidFill>
              <a:srgbClr val="0058AB">
                <a:alpha val="100000"/>
              </a:srgbClr>
            </a:solidFill>
          </p:spPr>
          <p:txBody>
            <a:bodyPr/>
            <a:lstStyle/>
            <a:p/>
          </p:txBody>
        </p:sp>
        <p:sp>
          <p:nvSpPr>
            <p:cNvPr id="85" name="rc85"/>
            <p:cNvSpPr/>
            <p:nvPr/>
          </p:nvSpPr>
          <p:spPr>
            <a:xfrm>
              <a:off x="5847518" y="3435560"/>
              <a:ext cx="203168" cy="113502"/>
            </a:xfrm>
            <a:prstGeom prst="rect">
              <a:avLst/>
            </a:prstGeom>
            <a:solidFill>
              <a:srgbClr val="1CABE2">
                <a:alpha val="100000"/>
              </a:srgbClr>
            </a:solidFill>
          </p:spPr>
          <p:txBody>
            <a:bodyPr/>
            <a:lstStyle/>
            <a:p/>
          </p:txBody>
        </p:sp>
        <p:sp>
          <p:nvSpPr>
            <p:cNvPr id="86" name="rc86"/>
            <p:cNvSpPr/>
            <p:nvPr/>
          </p:nvSpPr>
          <p:spPr>
            <a:xfrm>
              <a:off x="6073260" y="3317414"/>
              <a:ext cx="203168" cy="1423335"/>
            </a:xfrm>
            <a:prstGeom prst="rect">
              <a:avLst/>
            </a:prstGeom>
            <a:solidFill>
              <a:srgbClr val="80BD41">
                <a:alpha val="100000"/>
              </a:srgbClr>
            </a:solidFill>
          </p:spPr>
          <p:txBody>
            <a:bodyPr/>
            <a:lstStyle/>
            <a:p/>
          </p:txBody>
        </p:sp>
        <p:sp>
          <p:nvSpPr>
            <p:cNvPr id="87" name="rc87"/>
            <p:cNvSpPr/>
            <p:nvPr/>
          </p:nvSpPr>
          <p:spPr>
            <a:xfrm>
              <a:off x="6073260" y="2842959"/>
              <a:ext cx="203168" cy="455480"/>
            </a:xfrm>
            <a:prstGeom prst="rect">
              <a:avLst/>
            </a:prstGeom>
            <a:solidFill>
              <a:srgbClr val="0058AB">
                <a:alpha val="100000"/>
              </a:srgbClr>
            </a:solidFill>
          </p:spPr>
          <p:txBody>
            <a:bodyPr/>
            <a:lstStyle/>
            <a:p/>
          </p:txBody>
        </p:sp>
        <p:sp>
          <p:nvSpPr>
            <p:cNvPr id="88" name="rc88"/>
            <p:cNvSpPr/>
            <p:nvPr/>
          </p:nvSpPr>
          <p:spPr>
            <a:xfrm>
              <a:off x="6073260" y="3298440"/>
              <a:ext cx="203168" cy="18973"/>
            </a:xfrm>
            <a:prstGeom prst="rect">
              <a:avLst/>
            </a:prstGeom>
            <a:solidFill>
              <a:srgbClr val="1CABE2">
                <a:alpha val="100000"/>
              </a:srgbClr>
            </a:solidFill>
          </p:spPr>
          <p:txBody>
            <a:bodyPr/>
            <a:lstStyle/>
            <a:p/>
          </p:txBody>
        </p:sp>
        <p:sp>
          <p:nvSpPr>
            <p:cNvPr id="89" name="rc89"/>
            <p:cNvSpPr/>
            <p:nvPr/>
          </p:nvSpPr>
          <p:spPr>
            <a:xfrm>
              <a:off x="6299002" y="3600999"/>
              <a:ext cx="203168" cy="1139750"/>
            </a:xfrm>
            <a:prstGeom prst="rect">
              <a:avLst/>
            </a:prstGeom>
            <a:solidFill>
              <a:srgbClr val="80BD41">
                <a:alpha val="100000"/>
              </a:srgbClr>
            </a:solidFill>
          </p:spPr>
          <p:txBody>
            <a:bodyPr/>
            <a:lstStyle/>
            <a:p/>
          </p:txBody>
        </p:sp>
        <p:sp>
          <p:nvSpPr>
            <p:cNvPr id="90" name="rc90"/>
            <p:cNvSpPr/>
            <p:nvPr/>
          </p:nvSpPr>
          <p:spPr>
            <a:xfrm>
              <a:off x="6299002" y="2841175"/>
              <a:ext cx="203168" cy="664842"/>
            </a:xfrm>
            <a:prstGeom prst="rect">
              <a:avLst/>
            </a:prstGeom>
            <a:solidFill>
              <a:srgbClr val="0058AB">
                <a:alpha val="100000"/>
              </a:srgbClr>
            </a:solidFill>
          </p:spPr>
          <p:txBody>
            <a:bodyPr/>
            <a:lstStyle/>
            <a:p/>
          </p:txBody>
        </p:sp>
        <p:sp>
          <p:nvSpPr>
            <p:cNvPr id="91" name="rc91"/>
            <p:cNvSpPr/>
            <p:nvPr/>
          </p:nvSpPr>
          <p:spPr>
            <a:xfrm>
              <a:off x="6299002" y="3506018"/>
              <a:ext cx="203168" cy="94981"/>
            </a:xfrm>
            <a:prstGeom prst="rect">
              <a:avLst/>
            </a:prstGeom>
            <a:solidFill>
              <a:srgbClr val="1CABE2">
                <a:alpha val="100000"/>
              </a:srgbClr>
            </a:solidFill>
          </p:spPr>
          <p:txBody>
            <a:bodyPr/>
            <a:lstStyle/>
            <a:p/>
          </p:txBody>
        </p:sp>
        <p:sp>
          <p:nvSpPr>
            <p:cNvPr id="92" name="rc92"/>
            <p:cNvSpPr/>
            <p:nvPr/>
          </p:nvSpPr>
          <p:spPr>
            <a:xfrm>
              <a:off x="6524745" y="3410923"/>
              <a:ext cx="203168" cy="1329826"/>
            </a:xfrm>
            <a:prstGeom prst="rect">
              <a:avLst/>
            </a:prstGeom>
            <a:solidFill>
              <a:srgbClr val="80BD41">
                <a:alpha val="100000"/>
              </a:srgbClr>
            </a:solidFill>
          </p:spPr>
          <p:txBody>
            <a:bodyPr/>
            <a:lstStyle/>
            <a:p/>
          </p:txBody>
        </p:sp>
        <p:sp>
          <p:nvSpPr>
            <p:cNvPr id="93" name="rc93"/>
            <p:cNvSpPr/>
            <p:nvPr/>
          </p:nvSpPr>
          <p:spPr>
            <a:xfrm>
              <a:off x="6524745" y="2841005"/>
              <a:ext cx="203168" cy="512940"/>
            </a:xfrm>
            <a:prstGeom prst="rect">
              <a:avLst/>
            </a:prstGeom>
            <a:solidFill>
              <a:srgbClr val="0058AB">
                <a:alpha val="100000"/>
              </a:srgbClr>
            </a:solidFill>
          </p:spPr>
          <p:txBody>
            <a:bodyPr/>
            <a:lstStyle/>
            <a:p/>
          </p:txBody>
        </p:sp>
        <p:sp>
          <p:nvSpPr>
            <p:cNvPr id="94" name="rc94"/>
            <p:cNvSpPr/>
            <p:nvPr/>
          </p:nvSpPr>
          <p:spPr>
            <a:xfrm>
              <a:off x="6524745" y="3353945"/>
              <a:ext cx="203168" cy="56977"/>
            </a:xfrm>
            <a:prstGeom prst="rect">
              <a:avLst/>
            </a:prstGeom>
            <a:solidFill>
              <a:srgbClr val="1CABE2">
                <a:alpha val="100000"/>
              </a:srgbClr>
            </a:solidFill>
          </p:spPr>
          <p:txBody>
            <a:bodyPr/>
            <a:lstStyle/>
            <a:p/>
          </p:txBody>
        </p:sp>
        <p:sp>
          <p:nvSpPr>
            <p:cNvPr id="95" name="rc95"/>
            <p:cNvSpPr/>
            <p:nvPr/>
          </p:nvSpPr>
          <p:spPr>
            <a:xfrm>
              <a:off x="6750487" y="3578995"/>
              <a:ext cx="203168" cy="1161754"/>
            </a:xfrm>
            <a:prstGeom prst="rect">
              <a:avLst/>
            </a:prstGeom>
            <a:solidFill>
              <a:srgbClr val="80BD41">
                <a:alpha val="100000"/>
              </a:srgbClr>
            </a:solidFill>
          </p:spPr>
          <p:txBody>
            <a:bodyPr/>
            <a:lstStyle/>
            <a:p/>
          </p:txBody>
        </p:sp>
        <p:sp>
          <p:nvSpPr>
            <p:cNvPr id="96" name="rc96"/>
            <p:cNvSpPr/>
            <p:nvPr/>
          </p:nvSpPr>
          <p:spPr>
            <a:xfrm>
              <a:off x="6750487" y="2836219"/>
              <a:ext cx="203168" cy="723717"/>
            </a:xfrm>
            <a:prstGeom prst="rect">
              <a:avLst/>
            </a:prstGeom>
            <a:solidFill>
              <a:srgbClr val="0058AB">
                <a:alpha val="100000"/>
              </a:srgbClr>
            </a:solidFill>
          </p:spPr>
          <p:txBody>
            <a:bodyPr/>
            <a:lstStyle/>
            <a:p/>
          </p:txBody>
        </p:sp>
        <p:sp>
          <p:nvSpPr>
            <p:cNvPr id="97" name="rc97"/>
            <p:cNvSpPr/>
            <p:nvPr/>
          </p:nvSpPr>
          <p:spPr>
            <a:xfrm>
              <a:off x="6750487" y="3559937"/>
              <a:ext cx="203168" cy="19058"/>
            </a:xfrm>
            <a:prstGeom prst="rect">
              <a:avLst/>
            </a:prstGeom>
            <a:solidFill>
              <a:srgbClr val="1CABE2">
                <a:alpha val="100000"/>
              </a:srgbClr>
            </a:solidFill>
          </p:spPr>
          <p:txBody>
            <a:bodyPr/>
            <a:lstStyle/>
            <a:p/>
          </p:txBody>
        </p:sp>
        <p:sp>
          <p:nvSpPr>
            <p:cNvPr id="98" name="rc98"/>
            <p:cNvSpPr/>
            <p:nvPr/>
          </p:nvSpPr>
          <p:spPr>
            <a:xfrm>
              <a:off x="6976229" y="2828941"/>
              <a:ext cx="203168" cy="591888"/>
            </a:xfrm>
            <a:prstGeom prst="rect">
              <a:avLst/>
            </a:prstGeom>
            <a:solidFill>
              <a:srgbClr val="F26A21">
                <a:alpha val="100000"/>
              </a:srgbClr>
            </a:solidFill>
          </p:spPr>
          <p:txBody>
            <a:bodyPr/>
            <a:lstStyle/>
            <a:p/>
          </p:txBody>
        </p:sp>
        <p:sp>
          <p:nvSpPr>
            <p:cNvPr id="99" name="rc99"/>
            <p:cNvSpPr/>
            <p:nvPr/>
          </p:nvSpPr>
          <p:spPr>
            <a:xfrm>
              <a:off x="6976229" y="3420830"/>
              <a:ext cx="203168" cy="1319919"/>
            </a:xfrm>
            <a:prstGeom prst="rect">
              <a:avLst/>
            </a:prstGeom>
            <a:solidFill>
              <a:srgbClr val="FFC20E">
                <a:alpha val="100000"/>
              </a:srgbClr>
            </a:solidFill>
          </p:spPr>
          <p:txBody>
            <a:bodyPr/>
            <a:lstStyle/>
            <a:p/>
          </p:txBody>
        </p:sp>
        <p:sp>
          <p:nvSpPr>
            <p:cNvPr id="100" name="rc100"/>
            <p:cNvSpPr/>
            <p:nvPr/>
          </p:nvSpPr>
          <p:spPr>
            <a:xfrm>
              <a:off x="7201972" y="2817104"/>
              <a:ext cx="203168" cy="484073"/>
            </a:xfrm>
            <a:prstGeom prst="rect">
              <a:avLst/>
            </a:prstGeom>
            <a:solidFill>
              <a:srgbClr val="F26A21">
                <a:alpha val="100000"/>
              </a:srgbClr>
            </a:solidFill>
          </p:spPr>
          <p:txBody>
            <a:bodyPr/>
            <a:lstStyle/>
            <a:p/>
          </p:txBody>
        </p:sp>
        <p:sp>
          <p:nvSpPr>
            <p:cNvPr id="101" name="rc101"/>
            <p:cNvSpPr/>
            <p:nvPr/>
          </p:nvSpPr>
          <p:spPr>
            <a:xfrm>
              <a:off x="7201972" y="3301178"/>
              <a:ext cx="203168" cy="1439571"/>
            </a:xfrm>
            <a:prstGeom prst="rect">
              <a:avLst/>
            </a:prstGeom>
            <a:solidFill>
              <a:srgbClr val="FFC20E">
                <a:alpha val="100000"/>
              </a:srgbClr>
            </a:solidFill>
          </p:spPr>
          <p:txBody>
            <a:bodyPr/>
            <a:lstStyle/>
            <a:p/>
          </p:txBody>
        </p:sp>
        <p:sp>
          <p:nvSpPr>
            <p:cNvPr id="102" name="rc102"/>
            <p:cNvSpPr/>
            <p:nvPr/>
          </p:nvSpPr>
          <p:spPr>
            <a:xfrm>
              <a:off x="7427714" y="2809571"/>
              <a:ext cx="203168" cy="395897"/>
            </a:xfrm>
            <a:prstGeom prst="rect">
              <a:avLst/>
            </a:prstGeom>
            <a:solidFill>
              <a:srgbClr val="F26A21">
                <a:alpha val="100000"/>
              </a:srgbClr>
            </a:solidFill>
          </p:spPr>
          <p:txBody>
            <a:bodyPr/>
            <a:lstStyle/>
            <a:p/>
          </p:txBody>
        </p:sp>
        <p:sp>
          <p:nvSpPr>
            <p:cNvPr id="103" name="rc103"/>
            <p:cNvSpPr/>
            <p:nvPr/>
          </p:nvSpPr>
          <p:spPr>
            <a:xfrm>
              <a:off x="7427714" y="3205468"/>
              <a:ext cx="203168" cy="1535281"/>
            </a:xfrm>
            <a:prstGeom prst="rect">
              <a:avLst/>
            </a:prstGeom>
            <a:solidFill>
              <a:srgbClr val="FFC20E">
                <a:alpha val="100000"/>
              </a:srgbClr>
            </a:solidFill>
          </p:spPr>
          <p:txBody>
            <a:bodyPr/>
            <a:lstStyle/>
            <a:p/>
          </p:txBody>
        </p:sp>
        <p:sp>
          <p:nvSpPr>
            <p:cNvPr id="104" name="rc104"/>
            <p:cNvSpPr/>
            <p:nvPr/>
          </p:nvSpPr>
          <p:spPr>
            <a:xfrm>
              <a:off x="7653457" y="2796375"/>
              <a:ext cx="203168" cy="323782"/>
            </a:xfrm>
            <a:prstGeom prst="rect">
              <a:avLst/>
            </a:prstGeom>
            <a:solidFill>
              <a:srgbClr val="F26A21">
                <a:alpha val="100000"/>
              </a:srgbClr>
            </a:solidFill>
          </p:spPr>
          <p:txBody>
            <a:bodyPr/>
            <a:lstStyle/>
            <a:p/>
          </p:txBody>
        </p:sp>
        <p:sp>
          <p:nvSpPr>
            <p:cNvPr id="105" name="rc105"/>
            <p:cNvSpPr/>
            <p:nvPr/>
          </p:nvSpPr>
          <p:spPr>
            <a:xfrm>
              <a:off x="7653457" y="3120157"/>
              <a:ext cx="203168" cy="1620592"/>
            </a:xfrm>
            <a:prstGeom prst="rect">
              <a:avLst/>
            </a:prstGeom>
            <a:solidFill>
              <a:srgbClr val="FFC20E">
                <a:alpha val="100000"/>
              </a:srgbClr>
            </a:solidFill>
          </p:spPr>
          <p:txBody>
            <a:bodyPr/>
            <a:lstStyle/>
            <a:p/>
          </p:txBody>
        </p:sp>
        <p:sp>
          <p:nvSpPr>
            <p:cNvPr id="106" name="rc106"/>
            <p:cNvSpPr/>
            <p:nvPr/>
          </p:nvSpPr>
          <p:spPr>
            <a:xfrm>
              <a:off x="7879199" y="2776551"/>
              <a:ext cx="203168" cy="264804"/>
            </a:xfrm>
            <a:prstGeom prst="rect">
              <a:avLst/>
            </a:prstGeom>
            <a:solidFill>
              <a:srgbClr val="F26A21">
                <a:alpha val="100000"/>
              </a:srgbClr>
            </a:solidFill>
          </p:spPr>
          <p:txBody>
            <a:bodyPr/>
            <a:lstStyle/>
            <a:p/>
          </p:txBody>
        </p:sp>
        <p:sp>
          <p:nvSpPr>
            <p:cNvPr id="107" name="rc107"/>
            <p:cNvSpPr/>
            <p:nvPr/>
          </p:nvSpPr>
          <p:spPr>
            <a:xfrm>
              <a:off x="7879199" y="3041355"/>
              <a:ext cx="203168" cy="1699394"/>
            </a:xfrm>
            <a:prstGeom prst="rect">
              <a:avLst/>
            </a:prstGeom>
            <a:solidFill>
              <a:srgbClr val="FFC20E">
                <a:alpha val="100000"/>
              </a:srgbClr>
            </a:solidFill>
          </p:spPr>
          <p:txBody>
            <a:bodyPr/>
            <a:lstStyle/>
            <a:p/>
          </p:txBody>
        </p:sp>
        <p:sp>
          <p:nvSpPr>
            <p:cNvPr id="108" name="rc108"/>
            <p:cNvSpPr/>
            <p:nvPr/>
          </p:nvSpPr>
          <p:spPr>
            <a:xfrm>
              <a:off x="8104941" y="2755709"/>
              <a:ext cx="203168" cy="216568"/>
            </a:xfrm>
            <a:prstGeom prst="rect">
              <a:avLst/>
            </a:prstGeom>
            <a:solidFill>
              <a:srgbClr val="F26A21">
                <a:alpha val="100000"/>
              </a:srgbClr>
            </a:solidFill>
          </p:spPr>
          <p:txBody>
            <a:bodyPr/>
            <a:lstStyle/>
            <a:p/>
          </p:txBody>
        </p:sp>
        <p:sp>
          <p:nvSpPr>
            <p:cNvPr id="109" name="rc109"/>
            <p:cNvSpPr/>
            <p:nvPr/>
          </p:nvSpPr>
          <p:spPr>
            <a:xfrm>
              <a:off x="8104941" y="2972277"/>
              <a:ext cx="203168" cy="1768472"/>
            </a:xfrm>
            <a:prstGeom prst="rect">
              <a:avLst/>
            </a:prstGeom>
            <a:solidFill>
              <a:srgbClr val="FFC20E">
                <a:alpha val="100000"/>
              </a:srgbClr>
            </a:solidFill>
          </p:spPr>
          <p:txBody>
            <a:bodyPr/>
            <a:lstStyle/>
            <a:p/>
          </p:txBody>
        </p:sp>
        <p:sp>
          <p:nvSpPr>
            <p:cNvPr id="110" name="pl110"/>
            <p:cNvSpPr/>
            <p:nvPr/>
          </p:nvSpPr>
          <p:spPr>
            <a:xfrm>
              <a:off x="1434255" y="1663608"/>
              <a:ext cx="5417816" cy="884236"/>
            </a:xfrm>
            <a:custGeom>
              <a:avLst/>
              <a:pathLst>
                <a:path w="5417816" h="884236">
                  <a:moveTo>
                    <a:pt x="0" y="636649"/>
                  </a:moveTo>
                  <a:lnTo>
                    <a:pt x="225742" y="636649"/>
                  </a:lnTo>
                  <a:lnTo>
                    <a:pt x="451484" y="636649"/>
                  </a:lnTo>
                  <a:lnTo>
                    <a:pt x="677227" y="636649"/>
                  </a:lnTo>
                  <a:lnTo>
                    <a:pt x="902969" y="636649"/>
                  </a:lnTo>
                  <a:lnTo>
                    <a:pt x="1128711" y="636649"/>
                  </a:lnTo>
                  <a:lnTo>
                    <a:pt x="1354454" y="636649"/>
                  </a:lnTo>
                  <a:lnTo>
                    <a:pt x="1580196" y="212216"/>
                  </a:lnTo>
                  <a:lnTo>
                    <a:pt x="1805938" y="70738"/>
                  </a:lnTo>
                  <a:lnTo>
                    <a:pt x="2031681" y="212216"/>
                  </a:lnTo>
                  <a:lnTo>
                    <a:pt x="2257423" y="176847"/>
                  </a:lnTo>
                  <a:lnTo>
                    <a:pt x="2483165" y="176847"/>
                  </a:lnTo>
                  <a:lnTo>
                    <a:pt x="2708908" y="35369"/>
                  </a:lnTo>
                  <a:lnTo>
                    <a:pt x="2934650" y="247586"/>
                  </a:lnTo>
                  <a:lnTo>
                    <a:pt x="3160393" y="353694"/>
                  </a:lnTo>
                  <a:lnTo>
                    <a:pt x="3386135" y="0"/>
                  </a:lnTo>
                  <a:lnTo>
                    <a:pt x="3611877" y="141477"/>
                  </a:lnTo>
                  <a:lnTo>
                    <a:pt x="3837620" y="212216"/>
                  </a:lnTo>
                  <a:lnTo>
                    <a:pt x="4063362" y="318324"/>
                  </a:lnTo>
                  <a:lnTo>
                    <a:pt x="4289104" y="353694"/>
                  </a:lnTo>
                  <a:lnTo>
                    <a:pt x="4514847" y="636649"/>
                  </a:lnTo>
                  <a:lnTo>
                    <a:pt x="4740589" y="389063"/>
                  </a:lnTo>
                  <a:lnTo>
                    <a:pt x="4966331" y="778127"/>
                  </a:lnTo>
                  <a:lnTo>
                    <a:pt x="5192074" y="495172"/>
                  </a:lnTo>
                  <a:lnTo>
                    <a:pt x="5417816" y="884236"/>
                  </a:lnTo>
                </a:path>
              </a:pathLst>
            </a:custGeom>
            <a:ln w="27101" cap="flat">
              <a:solidFill>
                <a:srgbClr val="0058AB">
                  <a:alpha val="100000"/>
                </a:srgbClr>
              </a:solidFill>
              <a:prstDash val="solid"/>
              <a:round/>
            </a:ln>
          </p:spPr>
          <p:txBody>
            <a:bodyPr/>
            <a:lstStyle/>
            <a:p/>
          </p:txBody>
        </p:sp>
        <p:sp>
          <p:nvSpPr>
            <p:cNvPr id="111" name="pl111"/>
            <p:cNvSpPr/>
            <p:nvPr/>
          </p:nvSpPr>
          <p:spPr>
            <a:xfrm>
              <a:off x="1434255" y="1840455"/>
              <a:ext cx="5417816" cy="1308669"/>
            </a:xfrm>
            <a:custGeom>
              <a:avLst/>
              <a:pathLst>
                <a:path w="5417816" h="1308669">
                  <a:moveTo>
                    <a:pt x="0" y="1308669"/>
                  </a:moveTo>
                  <a:lnTo>
                    <a:pt x="225742" y="1308669"/>
                  </a:lnTo>
                  <a:lnTo>
                    <a:pt x="451484" y="1308669"/>
                  </a:lnTo>
                  <a:lnTo>
                    <a:pt x="677227" y="1308669"/>
                  </a:lnTo>
                  <a:lnTo>
                    <a:pt x="902969" y="1308669"/>
                  </a:lnTo>
                  <a:lnTo>
                    <a:pt x="1128711" y="1308669"/>
                  </a:lnTo>
                  <a:lnTo>
                    <a:pt x="1354454" y="1308669"/>
                  </a:lnTo>
                  <a:lnTo>
                    <a:pt x="1580196" y="35369"/>
                  </a:lnTo>
                  <a:lnTo>
                    <a:pt x="1805938" y="0"/>
                  </a:lnTo>
                  <a:lnTo>
                    <a:pt x="2031681" y="212216"/>
                  </a:lnTo>
                  <a:lnTo>
                    <a:pt x="2257423" y="530541"/>
                  </a:lnTo>
                  <a:lnTo>
                    <a:pt x="2483165" y="247586"/>
                  </a:lnTo>
                  <a:lnTo>
                    <a:pt x="2708908" y="0"/>
                  </a:lnTo>
                  <a:lnTo>
                    <a:pt x="2934650" y="106108"/>
                  </a:lnTo>
                  <a:lnTo>
                    <a:pt x="3160393" y="424433"/>
                  </a:lnTo>
                  <a:lnTo>
                    <a:pt x="3386135" y="70738"/>
                  </a:lnTo>
                  <a:lnTo>
                    <a:pt x="3611877" y="247586"/>
                  </a:lnTo>
                  <a:lnTo>
                    <a:pt x="3837620" y="247586"/>
                  </a:lnTo>
                  <a:lnTo>
                    <a:pt x="4063362" y="424433"/>
                  </a:lnTo>
                  <a:lnTo>
                    <a:pt x="4289104" y="424433"/>
                  </a:lnTo>
                  <a:lnTo>
                    <a:pt x="4514847" y="672019"/>
                  </a:lnTo>
                  <a:lnTo>
                    <a:pt x="4740589" y="247586"/>
                  </a:lnTo>
                  <a:lnTo>
                    <a:pt x="4966331" y="778127"/>
                  </a:lnTo>
                  <a:lnTo>
                    <a:pt x="5192074" y="424433"/>
                  </a:lnTo>
                  <a:lnTo>
                    <a:pt x="5417816" y="742758"/>
                  </a:lnTo>
                </a:path>
              </a:pathLst>
            </a:custGeom>
            <a:ln w="27101" cap="flat">
              <a:solidFill>
                <a:srgbClr val="80BD41">
                  <a:alpha val="100000"/>
                </a:srgbClr>
              </a:solidFill>
              <a:prstDash val="solid"/>
              <a:round/>
            </a:ln>
          </p:spPr>
          <p:txBody>
            <a:bodyPr/>
            <a:lstStyle/>
            <a:p/>
          </p:txBody>
        </p:sp>
        <p:sp>
          <p:nvSpPr>
            <p:cNvPr id="112" name="tx112"/>
            <p:cNvSpPr/>
            <p:nvPr/>
          </p:nvSpPr>
          <p:spPr>
            <a:xfrm>
              <a:off x="1365926" y="209612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69</a:t>
              </a:r>
            </a:p>
          </p:txBody>
        </p:sp>
        <p:sp>
          <p:nvSpPr>
            <p:cNvPr id="113" name="tx113"/>
            <p:cNvSpPr/>
            <p:nvPr/>
          </p:nvSpPr>
          <p:spPr>
            <a:xfrm>
              <a:off x="2494638" y="209612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69</a:t>
              </a:r>
            </a:p>
          </p:txBody>
        </p:sp>
        <p:sp>
          <p:nvSpPr>
            <p:cNvPr id="114" name="tx114"/>
            <p:cNvSpPr/>
            <p:nvPr/>
          </p:nvSpPr>
          <p:spPr>
            <a:xfrm>
              <a:off x="3623350" y="1636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15" name="tx115"/>
            <p:cNvSpPr/>
            <p:nvPr/>
          </p:nvSpPr>
          <p:spPr>
            <a:xfrm>
              <a:off x="4752062" y="14594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16" name="tx116"/>
            <p:cNvSpPr/>
            <p:nvPr/>
          </p:nvSpPr>
          <p:spPr>
            <a:xfrm>
              <a:off x="5655031" y="1816169"/>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17" name="tx117"/>
            <p:cNvSpPr/>
            <p:nvPr/>
          </p:nvSpPr>
          <p:spPr>
            <a:xfrm>
              <a:off x="5880773" y="209612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69</a:t>
              </a:r>
            </a:p>
          </p:txBody>
        </p:sp>
        <p:sp>
          <p:nvSpPr>
            <p:cNvPr id="118" name="tx118"/>
            <p:cNvSpPr/>
            <p:nvPr/>
          </p:nvSpPr>
          <p:spPr>
            <a:xfrm>
              <a:off x="6106516" y="18485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19" name="tx119"/>
            <p:cNvSpPr/>
            <p:nvPr/>
          </p:nvSpPr>
          <p:spPr>
            <a:xfrm>
              <a:off x="6332258" y="22376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65</a:t>
              </a:r>
            </a:p>
          </p:txBody>
        </p:sp>
        <p:sp>
          <p:nvSpPr>
            <p:cNvPr id="120" name="tx120"/>
            <p:cNvSpPr/>
            <p:nvPr/>
          </p:nvSpPr>
          <p:spPr>
            <a:xfrm>
              <a:off x="6558000" y="1954587"/>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121" name="tx121"/>
            <p:cNvSpPr/>
            <p:nvPr/>
          </p:nvSpPr>
          <p:spPr>
            <a:xfrm>
              <a:off x="6783743" y="23437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62</a:t>
              </a:r>
            </a:p>
          </p:txBody>
        </p:sp>
        <p:sp>
          <p:nvSpPr>
            <p:cNvPr id="122" name="tx122"/>
            <p:cNvSpPr/>
            <p:nvPr/>
          </p:nvSpPr>
          <p:spPr>
            <a:xfrm>
              <a:off x="1365926" y="3217981"/>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45</a:t>
              </a:r>
            </a:p>
          </p:txBody>
        </p:sp>
        <p:sp>
          <p:nvSpPr>
            <p:cNvPr id="123" name="tx123"/>
            <p:cNvSpPr/>
            <p:nvPr/>
          </p:nvSpPr>
          <p:spPr>
            <a:xfrm>
              <a:off x="2494638" y="3217981"/>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45</a:t>
              </a:r>
            </a:p>
          </p:txBody>
        </p:sp>
        <p:sp>
          <p:nvSpPr>
            <p:cNvPr id="124" name="tx124"/>
            <p:cNvSpPr/>
            <p:nvPr/>
          </p:nvSpPr>
          <p:spPr>
            <a:xfrm>
              <a:off x="3623350" y="243949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67</a:t>
              </a:r>
            </a:p>
          </p:txBody>
        </p:sp>
        <p:sp>
          <p:nvSpPr>
            <p:cNvPr id="125" name="tx125"/>
            <p:cNvSpPr/>
            <p:nvPr/>
          </p:nvSpPr>
          <p:spPr>
            <a:xfrm>
              <a:off x="4752062" y="19796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26" name="tx126"/>
            <p:cNvSpPr/>
            <p:nvPr/>
          </p:nvSpPr>
          <p:spPr>
            <a:xfrm>
              <a:off x="5655031" y="23333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27" name="tx127"/>
            <p:cNvSpPr/>
            <p:nvPr/>
          </p:nvSpPr>
          <p:spPr>
            <a:xfrm>
              <a:off x="5880773" y="258091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63</a:t>
              </a:r>
            </a:p>
          </p:txBody>
        </p:sp>
        <p:sp>
          <p:nvSpPr>
            <p:cNvPr id="128" name="tx128"/>
            <p:cNvSpPr/>
            <p:nvPr/>
          </p:nvSpPr>
          <p:spPr>
            <a:xfrm>
              <a:off x="6106516" y="2158037"/>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29" name="tx129"/>
            <p:cNvSpPr/>
            <p:nvPr/>
          </p:nvSpPr>
          <p:spPr>
            <a:xfrm>
              <a:off x="6332258" y="268707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60</a:t>
              </a:r>
            </a:p>
          </p:txBody>
        </p:sp>
        <p:sp>
          <p:nvSpPr>
            <p:cNvPr id="130" name="tx130"/>
            <p:cNvSpPr/>
            <p:nvPr/>
          </p:nvSpPr>
          <p:spPr>
            <a:xfrm>
              <a:off x="6558000" y="23333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1" name="tx131"/>
            <p:cNvSpPr/>
            <p:nvPr/>
          </p:nvSpPr>
          <p:spPr>
            <a:xfrm>
              <a:off x="6783743" y="26517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61</a:t>
              </a:r>
            </a:p>
          </p:txBody>
        </p:sp>
        <p:sp>
          <p:nvSpPr>
            <p:cNvPr id="132" name="tx132"/>
            <p:cNvSpPr/>
            <p:nvPr/>
          </p:nvSpPr>
          <p:spPr>
            <a:xfrm>
              <a:off x="857700" y="469811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3" name="tx133"/>
            <p:cNvSpPr/>
            <p:nvPr/>
          </p:nvSpPr>
          <p:spPr>
            <a:xfrm>
              <a:off x="571671" y="326737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4" name="tx134"/>
            <p:cNvSpPr/>
            <p:nvPr/>
          </p:nvSpPr>
          <p:spPr>
            <a:xfrm>
              <a:off x="508103" y="185143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5" name="tx135"/>
            <p:cNvSpPr/>
            <p:nvPr/>
          </p:nvSpPr>
          <p:spPr>
            <a:xfrm>
              <a:off x="8719511" y="469811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8719511" y="381387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7" name="tx137"/>
            <p:cNvSpPr/>
            <p:nvPr/>
          </p:nvSpPr>
          <p:spPr>
            <a:xfrm>
              <a:off x="8719511" y="292963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38" name="tx138"/>
            <p:cNvSpPr/>
            <p:nvPr/>
          </p:nvSpPr>
          <p:spPr>
            <a:xfrm>
              <a:off x="8719511" y="2046797"/>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39" name="tx139"/>
            <p:cNvSpPr/>
            <p:nvPr/>
          </p:nvSpPr>
          <p:spPr>
            <a:xfrm>
              <a:off x="8719511" y="116116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0" name="tx140"/>
            <p:cNvSpPr/>
            <p:nvPr/>
          </p:nvSpPr>
          <p:spPr>
            <a:xfrm rot="-5400000">
              <a:off x="1306253"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1" name="tx141"/>
            <p:cNvSpPr/>
            <p:nvPr/>
          </p:nvSpPr>
          <p:spPr>
            <a:xfrm rot="-5400000">
              <a:off x="2434965"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2" name="tx142"/>
            <p:cNvSpPr/>
            <p:nvPr/>
          </p:nvSpPr>
          <p:spPr>
            <a:xfrm rot="-5400000">
              <a:off x="3563677"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3" name="tx143"/>
            <p:cNvSpPr/>
            <p:nvPr/>
          </p:nvSpPr>
          <p:spPr>
            <a:xfrm rot="-5400000">
              <a:off x="4692388"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4" name="tx144"/>
            <p:cNvSpPr/>
            <p:nvPr/>
          </p:nvSpPr>
          <p:spPr>
            <a:xfrm rot="-5400000">
              <a:off x="582110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5" name="tx145"/>
            <p:cNvSpPr/>
            <p:nvPr/>
          </p:nvSpPr>
          <p:spPr>
            <a:xfrm rot="-5400000">
              <a:off x="6949812"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6" name="tx146"/>
            <p:cNvSpPr/>
            <p:nvPr/>
          </p:nvSpPr>
          <p:spPr>
            <a:xfrm rot="-5400000">
              <a:off x="8078496" y="50744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7" name="tx147"/>
            <p:cNvSpPr/>
            <p:nvPr/>
          </p:nvSpPr>
          <p:spPr>
            <a:xfrm rot="-5400000">
              <a:off x="5595358"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8" name="tx148"/>
            <p:cNvSpPr/>
            <p:nvPr/>
          </p:nvSpPr>
          <p:spPr>
            <a:xfrm rot="-5400000">
              <a:off x="582110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046843"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0" name="tx150"/>
            <p:cNvSpPr/>
            <p:nvPr/>
          </p:nvSpPr>
          <p:spPr>
            <a:xfrm rot="-5400000">
              <a:off x="6272585"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1" name="tx151"/>
            <p:cNvSpPr/>
            <p:nvPr/>
          </p:nvSpPr>
          <p:spPr>
            <a:xfrm rot="-5400000">
              <a:off x="6498299" y="50744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2" name="tx152"/>
            <p:cNvSpPr/>
            <p:nvPr/>
          </p:nvSpPr>
          <p:spPr>
            <a:xfrm rot="-5400000">
              <a:off x="672407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3" name="tx153"/>
            <p:cNvSpPr/>
            <p:nvPr/>
          </p:nvSpPr>
          <p:spPr>
            <a:xfrm rot="-5400000">
              <a:off x="104822" y="2832148"/>
              <a:ext cx="57476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a:t>
              </a:r>
            </a:p>
          </p:txBody>
        </p:sp>
        <p:sp>
          <p:nvSpPr>
            <p:cNvPr id="154" name="tx154"/>
            <p:cNvSpPr/>
            <p:nvPr/>
          </p:nvSpPr>
          <p:spPr>
            <a:xfrm rot="5400000">
              <a:off x="8566395" y="281830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5" name="rc155"/>
            <p:cNvSpPr/>
            <p:nvPr/>
          </p:nvSpPr>
          <p:spPr>
            <a:xfrm>
              <a:off x="1304261" y="5625304"/>
              <a:ext cx="201455" cy="201456"/>
            </a:xfrm>
            <a:prstGeom prst="rect">
              <a:avLst/>
            </a:prstGeom>
            <a:solidFill>
              <a:srgbClr val="80BD41">
                <a:alpha val="100000"/>
              </a:srgbClr>
            </a:solidFill>
          </p:spPr>
          <p:txBody>
            <a:bodyPr/>
            <a:lstStyle/>
            <a:p/>
          </p:txBody>
        </p:sp>
        <p:sp>
          <p:nvSpPr>
            <p:cNvPr id="156" name="rc156"/>
            <p:cNvSpPr/>
            <p:nvPr/>
          </p:nvSpPr>
          <p:spPr>
            <a:xfrm>
              <a:off x="3277835" y="5625304"/>
              <a:ext cx="201456" cy="201456"/>
            </a:xfrm>
            <a:prstGeom prst="rect">
              <a:avLst/>
            </a:prstGeom>
            <a:solidFill>
              <a:srgbClr val="1CABE2">
                <a:alpha val="100000"/>
              </a:srgbClr>
            </a:solidFill>
          </p:spPr>
          <p:txBody>
            <a:bodyPr/>
            <a:lstStyle/>
            <a:p/>
          </p:txBody>
        </p:sp>
        <p:sp>
          <p:nvSpPr>
            <p:cNvPr id="157" name="rc157"/>
            <p:cNvSpPr/>
            <p:nvPr/>
          </p:nvSpPr>
          <p:spPr>
            <a:xfrm>
              <a:off x="4335174" y="5625304"/>
              <a:ext cx="201456" cy="201456"/>
            </a:xfrm>
            <a:prstGeom prst="rect">
              <a:avLst/>
            </a:prstGeom>
            <a:solidFill>
              <a:srgbClr val="0058AB">
                <a:alpha val="100000"/>
              </a:srgbClr>
            </a:solidFill>
          </p:spPr>
          <p:txBody>
            <a:bodyPr/>
            <a:lstStyle/>
            <a:p/>
          </p:txBody>
        </p:sp>
        <p:sp>
          <p:nvSpPr>
            <p:cNvPr id="158" name="rc158"/>
            <p:cNvSpPr/>
            <p:nvPr/>
          </p:nvSpPr>
          <p:spPr>
            <a:xfrm>
              <a:off x="5322799" y="5625304"/>
              <a:ext cx="201456" cy="201456"/>
            </a:xfrm>
            <a:prstGeom prst="rect">
              <a:avLst/>
            </a:prstGeom>
            <a:solidFill>
              <a:srgbClr val="FFC20E">
                <a:alpha val="100000"/>
              </a:srgbClr>
            </a:solidFill>
          </p:spPr>
          <p:txBody>
            <a:bodyPr/>
            <a:lstStyle/>
            <a:p/>
          </p:txBody>
        </p:sp>
        <p:sp>
          <p:nvSpPr>
            <p:cNvPr id="159" name="rc159"/>
            <p:cNvSpPr/>
            <p:nvPr/>
          </p:nvSpPr>
          <p:spPr>
            <a:xfrm>
              <a:off x="7071544" y="5625304"/>
              <a:ext cx="201455" cy="201456"/>
            </a:xfrm>
            <a:prstGeom prst="rect">
              <a:avLst/>
            </a:prstGeom>
            <a:solidFill>
              <a:srgbClr val="F26A21">
                <a:alpha val="100000"/>
              </a:srgbClr>
            </a:solidFill>
          </p:spPr>
          <p:txBody>
            <a:bodyPr/>
            <a:lstStyle/>
            <a:p/>
          </p:txBody>
        </p:sp>
        <p:sp>
          <p:nvSpPr>
            <p:cNvPr id="160" name="tx160"/>
            <p:cNvSpPr/>
            <p:nvPr/>
          </p:nvSpPr>
          <p:spPr>
            <a:xfrm>
              <a:off x="1584306" y="5646564"/>
              <a:ext cx="161494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61" name="tx161"/>
            <p:cNvSpPr/>
            <p:nvPr/>
          </p:nvSpPr>
          <p:spPr>
            <a:xfrm>
              <a:off x="3557880" y="5648269"/>
              <a:ext cx="698704"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partiel</a:t>
              </a:r>
            </a:p>
          </p:txBody>
        </p:sp>
        <p:sp>
          <p:nvSpPr>
            <p:cNvPr id="162" name="tx162"/>
            <p:cNvSpPr/>
            <p:nvPr/>
          </p:nvSpPr>
          <p:spPr>
            <a:xfrm>
              <a:off x="4615219" y="5673849"/>
              <a:ext cx="628991"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Zéro dose</a:t>
              </a:r>
            </a:p>
          </p:txBody>
        </p:sp>
        <p:sp>
          <p:nvSpPr>
            <p:cNvPr id="163" name="tx163"/>
            <p:cNvSpPr/>
            <p:nvPr/>
          </p:nvSpPr>
          <p:spPr>
            <a:xfrm>
              <a:off x="5602844" y="5672553"/>
              <a:ext cx="1390110"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64" name="tx164"/>
            <p:cNvSpPr/>
            <p:nvPr/>
          </p:nvSpPr>
          <p:spPr>
            <a:xfrm>
              <a:off x="7351589" y="5673849"/>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65" name="pl165"/>
            <p:cNvSpPr/>
            <p:nvPr/>
          </p:nvSpPr>
          <p:spPr>
            <a:xfrm>
              <a:off x="3462560" y="622384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6" name="pl166"/>
            <p:cNvSpPr/>
            <p:nvPr/>
          </p:nvSpPr>
          <p:spPr>
            <a:xfrm>
              <a:off x="4877130" y="622384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7" name="tx167"/>
            <p:cNvSpPr/>
            <p:nvPr/>
          </p:nvSpPr>
          <p:spPr>
            <a:xfrm>
              <a:off x="3729660" y="6171797"/>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68" name="tx168"/>
            <p:cNvSpPr/>
            <p:nvPr/>
          </p:nvSpPr>
          <p:spPr>
            <a:xfrm>
              <a:off x="5144229" y="6171661"/>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69" name="tx169"/>
            <p:cNvSpPr/>
            <p:nvPr/>
          </p:nvSpPr>
          <p:spPr>
            <a:xfrm>
              <a:off x="983899" y="398022"/>
              <a:ext cx="94339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 entre 2000 et 2024 </a:t>
              </a:r>
            </a:p>
          </p:txBody>
        </p:sp>
        <p:sp>
          <p:nvSpPr>
            <p:cNvPr id="170" name="tx170"/>
            <p:cNvSpPr/>
            <p:nvPr/>
          </p:nvSpPr>
          <p:spPr>
            <a:xfrm>
              <a:off x="983899" y="579074"/>
              <a:ext cx="476628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et projections pour 2030 sur la base de l'objectif IA2030 , Gabon</a:t>
              </a:r>
            </a:p>
          </p:txBody>
        </p:sp>
        <p:sp>
          <p:nvSpPr>
            <p:cNvPr id="171" name="tx171"/>
            <p:cNvSpPr/>
            <p:nvPr/>
          </p:nvSpPr>
          <p:spPr>
            <a:xfrm>
              <a:off x="-3195790" y="6447811"/>
              <a:ext cx="118526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2024 ; Nations Unies, Département des affaires économiques et sociales, Division de la population (2024). World Population Prospects 2024, Online Edition.</a:t>
              </a:r>
            </a:p>
          </p:txBody>
        </p:sp>
        <p:sp>
          <p:nvSpPr>
            <p:cNvPr id="172" name="tx172"/>
            <p:cNvSpPr/>
            <p:nvPr/>
          </p:nvSpPr>
          <p:spPr>
            <a:xfrm>
              <a:off x="687215" y="6568567"/>
              <a:ext cx="79696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appelle tous les pays à réduire de moitié d'ici 2030 le nombre d'enfants non vaccinés en 2019. Ce graphique montre le nombre annuel d'enfants à vacciner pour atteindre l'objectif ZD.
IA2030 appelle tous les pays à réduire de moitié le nombre d'enfants n'ayant reçu aucune dose de vaccin en 2019 d'ici à 2030. Ce graphique montre le nombre annuel d'enfants à vacciner pour atteindre l'objectif ZD.
Le Gabon devrait connaître une faible augmentation (&amp;lt;10 000) du nombre de nourrissons survivants d'ici 2030. Par conséquent, pour atteindre l'objectif ZD de l'IA2030, un nombre beaucoup plus important (~6,96%) d'enfants doit être vacciné avec le DTC1 chaque année.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09009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251919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94828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487554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30464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173374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139892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388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787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1861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851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9840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830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7819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1809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5799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9788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3778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27768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57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5747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99737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3726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47716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1706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5695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1968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3674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7664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1654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5643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9633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85958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7" name="rc37"/>
            <p:cNvSpPr/>
            <p:nvPr/>
          </p:nvSpPr>
          <p:spPr>
            <a:xfrm>
              <a:off x="1290970" y="2890082"/>
              <a:ext cx="215906" cy="1985463"/>
            </a:xfrm>
            <a:prstGeom prst="rect">
              <a:avLst/>
            </a:prstGeom>
            <a:solidFill>
              <a:srgbClr val="0058AB">
                <a:alpha val="100000"/>
              </a:srgbClr>
            </a:solidFill>
          </p:spPr>
          <p:txBody>
            <a:bodyPr/>
            <a:lstStyle/>
            <a:p/>
          </p:txBody>
        </p:sp>
        <p:sp>
          <p:nvSpPr>
            <p:cNvPr id="38" name="rc38"/>
            <p:cNvSpPr/>
            <p:nvPr/>
          </p:nvSpPr>
          <p:spPr>
            <a:xfrm>
              <a:off x="1530867" y="2848296"/>
              <a:ext cx="215906" cy="2027249"/>
            </a:xfrm>
            <a:prstGeom prst="rect">
              <a:avLst/>
            </a:prstGeom>
            <a:solidFill>
              <a:srgbClr val="0058AB">
                <a:alpha val="100000"/>
              </a:srgbClr>
            </a:solidFill>
          </p:spPr>
          <p:txBody>
            <a:bodyPr/>
            <a:lstStyle/>
            <a:p/>
          </p:txBody>
        </p:sp>
        <p:sp>
          <p:nvSpPr>
            <p:cNvPr id="39" name="rc39"/>
            <p:cNvSpPr/>
            <p:nvPr/>
          </p:nvSpPr>
          <p:spPr>
            <a:xfrm>
              <a:off x="1770763" y="2801483"/>
              <a:ext cx="215906" cy="2074062"/>
            </a:xfrm>
            <a:prstGeom prst="rect">
              <a:avLst/>
            </a:prstGeom>
            <a:solidFill>
              <a:srgbClr val="0058AB">
                <a:alpha val="100000"/>
              </a:srgbClr>
            </a:solidFill>
          </p:spPr>
          <p:txBody>
            <a:bodyPr/>
            <a:lstStyle/>
            <a:p/>
          </p:txBody>
        </p:sp>
        <p:sp>
          <p:nvSpPr>
            <p:cNvPr id="40" name="rc40"/>
            <p:cNvSpPr/>
            <p:nvPr/>
          </p:nvSpPr>
          <p:spPr>
            <a:xfrm>
              <a:off x="2010660" y="2755927"/>
              <a:ext cx="215906" cy="2119618"/>
            </a:xfrm>
            <a:prstGeom prst="rect">
              <a:avLst/>
            </a:prstGeom>
            <a:solidFill>
              <a:srgbClr val="0058AB">
                <a:alpha val="100000"/>
              </a:srgbClr>
            </a:solidFill>
          </p:spPr>
          <p:txBody>
            <a:bodyPr/>
            <a:lstStyle/>
            <a:p/>
          </p:txBody>
        </p:sp>
        <p:sp>
          <p:nvSpPr>
            <p:cNvPr id="41" name="rc41"/>
            <p:cNvSpPr/>
            <p:nvPr/>
          </p:nvSpPr>
          <p:spPr>
            <a:xfrm>
              <a:off x="2250556" y="2702045"/>
              <a:ext cx="215906" cy="2173500"/>
            </a:xfrm>
            <a:prstGeom prst="rect">
              <a:avLst/>
            </a:prstGeom>
            <a:solidFill>
              <a:srgbClr val="0058AB">
                <a:alpha val="100000"/>
              </a:srgbClr>
            </a:solidFill>
          </p:spPr>
          <p:txBody>
            <a:bodyPr/>
            <a:lstStyle/>
            <a:p/>
          </p:txBody>
        </p:sp>
        <p:sp>
          <p:nvSpPr>
            <p:cNvPr id="42" name="rc42"/>
            <p:cNvSpPr/>
            <p:nvPr/>
          </p:nvSpPr>
          <p:spPr>
            <a:xfrm>
              <a:off x="2490453" y="2640623"/>
              <a:ext cx="215906" cy="2234922"/>
            </a:xfrm>
            <a:prstGeom prst="rect">
              <a:avLst/>
            </a:prstGeom>
            <a:solidFill>
              <a:srgbClr val="0058AB">
                <a:alpha val="100000"/>
              </a:srgbClr>
            </a:solidFill>
          </p:spPr>
          <p:txBody>
            <a:bodyPr/>
            <a:lstStyle/>
            <a:p/>
          </p:txBody>
        </p:sp>
        <p:sp>
          <p:nvSpPr>
            <p:cNvPr id="43" name="rc43"/>
            <p:cNvSpPr/>
            <p:nvPr/>
          </p:nvSpPr>
          <p:spPr>
            <a:xfrm>
              <a:off x="2730349" y="2574959"/>
              <a:ext cx="215906" cy="2300586"/>
            </a:xfrm>
            <a:prstGeom prst="rect">
              <a:avLst/>
            </a:prstGeom>
            <a:solidFill>
              <a:srgbClr val="0058AB">
                <a:alpha val="100000"/>
              </a:srgbClr>
            </a:solidFill>
          </p:spPr>
          <p:txBody>
            <a:bodyPr/>
            <a:lstStyle/>
            <a:p/>
          </p:txBody>
        </p:sp>
        <p:sp>
          <p:nvSpPr>
            <p:cNvPr id="44" name="rc44"/>
            <p:cNvSpPr/>
            <p:nvPr/>
          </p:nvSpPr>
          <p:spPr>
            <a:xfrm>
              <a:off x="2970245" y="3420575"/>
              <a:ext cx="215906" cy="1454969"/>
            </a:xfrm>
            <a:prstGeom prst="rect">
              <a:avLst/>
            </a:prstGeom>
            <a:solidFill>
              <a:srgbClr val="0058AB">
                <a:alpha val="100000"/>
              </a:srgbClr>
            </a:solidFill>
          </p:spPr>
          <p:txBody>
            <a:bodyPr/>
            <a:lstStyle/>
            <a:p/>
          </p:txBody>
        </p:sp>
        <p:sp>
          <p:nvSpPr>
            <p:cNvPr id="45" name="rc45"/>
            <p:cNvSpPr/>
            <p:nvPr/>
          </p:nvSpPr>
          <p:spPr>
            <a:xfrm>
              <a:off x="3210142" y="3686843"/>
              <a:ext cx="215906" cy="1188701"/>
            </a:xfrm>
            <a:prstGeom prst="rect">
              <a:avLst/>
            </a:prstGeom>
            <a:solidFill>
              <a:srgbClr val="0058AB">
                <a:alpha val="100000"/>
              </a:srgbClr>
            </a:solidFill>
          </p:spPr>
          <p:txBody>
            <a:bodyPr/>
            <a:lstStyle/>
            <a:p/>
          </p:txBody>
        </p:sp>
        <p:sp>
          <p:nvSpPr>
            <p:cNvPr id="46" name="rc46"/>
            <p:cNvSpPr/>
            <p:nvPr/>
          </p:nvSpPr>
          <p:spPr>
            <a:xfrm>
              <a:off x="3450038" y="3305428"/>
              <a:ext cx="215906" cy="1570116"/>
            </a:xfrm>
            <a:prstGeom prst="rect">
              <a:avLst/>
            </a:prstGeom>
            <a:solidFill>
              <a:srgbClr val="0058AB">
                <a:alpha val="100000"/>
              </a:srgbClr>
            </a:solidFill>
          </p:spPr>
          <p:txBody>
            <a:bodyPr/>
            <a:lstStyle/>
            <a:p/>
          </p:txBody>
        </p:sp>
        <p:sp>
          <p:nvSpPr>
            <p:cNvPr id="47" name="rc47"/>
            <p:cNvSpPr/>
            <p:nvPr/>
          </p:nvSpPr>
          <p:spPr>
            <a:xfrm>
              <a:off x="3689935" y="3326636"/>
              <a:ext cx="215906" cy="1548909"/>
            </a:xfrm>
            <a:prstGeom prst="rect">
              <a:avLst/>
            </a:prstGeom>
            <a:solidFill>
              <a:srgbClr val="0058AB">
                <a:alpha val="100000"/>
              </a:srgbClr>
            </a:solidFill>
          </p:spPr>
          <p:txBody>
            <a:bodyPr/>
            <a:lstStyle/>
            <a:p/>
          </p:txBody>
        </p:sp>
        <p:sp>
          <p:nvSpPr>
            <p:cNvPr id="48" name="rc48"/>
            <p:cNvSpPr/>
            <p:nvPr/>
          </p:nvSpPr>
          <p:spPr>
            <a:xfrm>
              <a:off x="3929831" y="3269926"/>
              <a:ext cx="215906" cy="1605619"/>
            </a:xfrm>
            <a:prstGeom prst="rect">
              <a:avLst/>
            </a:prstGeom>
            <a:solidFill>
              <a:srgbClr val="0058AB">
                <a:alpha val="100000"/>
              </a:srgbClr>
            </a:solidFill>
          </p:spPr>
          <p:txBody>
            <a:bodyPr/>
            <a:lstStyle/>
            <a:p/>
          </p:txBody>
        </p:sp>
        <p:sp>
          <p:nvSpPr>
            <p:cNvPr id="49" name="rc49"/>
            <p:cNvSpPr/>
            <p:nvPr/>
          </p:nvSpPr>
          <p:spPr>
            <a:xfrm>
              <a:off x="4169728" y="3600287"/>
              <a:ext cx="215906" cy="1275258"/>
            </a:xfrm>
            <a:prstGeom prst="rect">
              <a:avLst/>
            </a:prstGeom>
            <a:solidFill>
              <a:srgbClr val="0058AB">
                <a:alpha val="100000"/>
              </a:srgbClr>
            </a:solidFill>
          </p:spPr>
          <p:txBody>
            <a:bodyPr/>
            <a:lstStyle/>
            <a:p/>
          </p:txBody>
        </p:sp>
        <p:sp>
          <p:nvSpPr>
            <p:cNvPr id="50" name="rc50"/>
            <p:cNvSpPr/>
            <p:nvPr/>
          </p:nvSpPr>
          <p:spPr>
            <a:xfrm>
              <a:off x="4409624" y="3019838"/>
              <a:ext cx="215906" cy="1855706"/>
            </a:xfrm>
            <a:prstGeom prst="rect">
              <a:avLst/>
            </a:prstGeom>
            <a:solidFill>
              <a:srgbClr val="0058AB">
                <a:alpha val="100000"/>
              </a:srgbClr>
            </a:solidFill>
          </p:spPr>
          <p:txBody>
            <a:bodyPr/>
            <a:lstStyle/>
            <a:p/>
          </p:txBody>
        </p:sp>
        <p:sp>
          <p:nvSpPr>
            <p:cNvPr id="51" name="rc51"/>
            <p:cNvSpPr/>
            <p:nvPr/>
          </p:nvSpPr>
          <p:spPr>
            <a:xfrm>
              <a:off x="4649521" y="2703302"/>
              <a:ext cx="215906" cy="2172243"/>
            </a:xfrm>
            <a:prstGeom prst="rect">
              <a:avLst/>
            </a:prstGeom>
            <a:solidFill>
              <a:srgbClr val="0058AB">
                <a:alpha val="100000"/>
              </a:srgbClr>
            </a:solidFill>
          </p:spPr>
          <p:txBody>
            <a:bodyPr/>
            <a:lstStyle/>
            <a:p/>
          </p:txBody>
        </p:sp>
        <p:sp>
          <p:nvSpPr>
            <p:cNvPr id="52" name="rc52"/>
            <p:cNvSpPr/>
            <p:nvPr/>
          </p:nvSpPr>
          <p:spPr>
            <a:xfrm>
              <a:off x="4889417" y="3619766"/>
              <a:ext cx="215906" cy="1255779"/>
            </a:xfrm>
            <a:prstGeom prst="rect">
              <a:avLst/>
            </a:prstGeom>
            <a:solidFill>
              <a:srgbClr val="0058AB">
                <a:alpha val="100000"/>
              </a:srgbClr>
            </a:solidFill>
          </p:spPr>
          <p:txBody>
            <a:bodyPr/>
            <a:lstStyle/>
            <a:p/>
          </p:txBody>
        </p:sp>
        <p:sp>
          <p:nvSpPr>
            <p:cNvPr id="53" name="rc53"/>
            <p:cNvSpPr/>
            <p:nvPr/>
          </p:nvSpPr>
          <p:spPr>
            <a:xfrm>
              <a:off x="5129313" y="3189653"/>
              <a:ext cx="215906" cy="1685892"/>
            </a:xfrm>
            <a:prstGeom prst="rect">
              <a:avLst/>
            </a:prstGeom>
            <a:solidFill>
              <a:srgbClr val="0058AB">
                <a:alpha val="100000"/>
              </a:srgbClr>
            </a:solidFill>
          </p:spPr>
          <p:txBody>
            <a:bodyPr/>
            <a:lstStyle/>
            <a:p/>
          </p:txBody>
        </p:sp>
        <p:sp>
          <p:nvSpPr>
            <p:cNvPr id="54" name="rc54"/>
            <p:cNvSpPr/>
            <p:nvPr/>
          </p:nvSpPr>
          <p:spPr>
            <a:xfrm>
              <a:off x="5369210" y="2951661"/>
              <a:ext cx="215906" cy="1923884"/>
            </a:xfrm>
            <a:prstGeom prst="rect">
              <a:avLst/>
            </a:prstGeom>
            <a:solidFill>
              <a:srgbClr val="0058AB">
                <a:alpha val="100000"/>
              </a:srgbClr>
            </a:solidFill>
          </p:spPr>
          <p:txBody>
            <a:bodyPr/>
            <a:lstStyle/>
            <a:p/>
          </p:txBody>
        </p:sp>
        <p:sp>
          <p:nvSpPr>
            <p:cNvPr id="55" name="rc55"/>
            <p:cNvSpPr/>
            <p:nvPr/>
          </p:nvSpPr>
          <p:spPr>
            <a:xfrm>
              <a:off x="5609106" y="2606220"/>
              <a:ext cx="215906" cy="2269325"/>
            </a:xfrm>
            <a:prstGeom prst="rect">
              <a:avLst/>
            </a:prstGeom>
            <a:solidFill>
              <a:srgbClr val="0058AB">
                <a:alpha val="100000"/>
              </a:srgbClr>
            </a:solidFill>
          </p:spPr>
          <p:txBody>
            <a:bodyPr/>
            <a:lstStyle/>
            <a:p/>
          </p:txBody>
        </p:sp>
        <p:sp>
          <p:nvSpPr>
            <p:cNvPr id="56" name="rc56"/>
            <p:cNvSpPr/>
            <p:nvPr/>
          </p:nvSpPr>
          <p:spPr>
            <a:xfrm>
              <a:off x="5849003" y="2472850"/>
              <a:ext cx="215906" cy="2402695"/>
            </a:xfrm>
            <a:prstGeom prst="rect">
              <a:avLst/>
            </a:prstGeom>
            <a:solidFill>
              <a:srgbClr val="0058AB">
                <a:alpha val="100000"/>
              </a:srgbClr>
            </a:solidFill>
          </p:spPr>
          <p:txBody>
            <a:bodyPr/>
            <a:lstStyle/>
            <a:p/>
          </p:txBody>
        </p:sp>
        <p:sp>
          <p:nvSpPr>
            <p:cNvPr id="57" name="rc57"/>
            <p:cNvSpPr/>
            <p:nvPr/>
          </p:nvSpPr>
          <p:spPr>
            <a:xfrm>
              <a:off x="6088899" y="1622678"/>
              <a:ext cx="215906" cy="3252867"/>
            </a:xfrm>
            <a:prstGeom prst="rect">
              <a:avLst/>
            </a:prstGeom>
            <a:solidFill>
              <a:srgbClr val="0058AB">
                <a:alpha val="100000"/>
              </a:srgbClr>
            </a:solidFill>
          </p:spPr>
          <p:txBody>
            <a:bodyPr/>
            <a:lstStyle/>
            <a:p/>
          </p:txBody>
        </p:sp>
        <p:sp>
          <p:nvSpPr>
            <p:cNvPr id="58" name="rc58"/>
            <p:cNvSpPr/>
            <p:nvPr/>
          </p:nvSpPr>
          <p:spPr>
            <a:xfrm>
              <a:off x="6328796" y="2348906"/>
              <a:ext cx="215906" cy="2526639"/>
            </a:xfrm>
            <a:prstGeom prst="rect">
              <a:avLst/>
            </a:prstGeom>
            <a:solidFill>
              <a:srgbClr val="0058AB">
                <a:alpha val="100000"/>
              </a:srgbClr>
            </a:solidFill>
          </p:spPr>
          <p:txBody>
            <a:bodyPr/>
            <a:lstStyle/>
            <a:p/>
          </p:txBody>
        </p:sp>
        <p:sp>
          <p:nvSpPr>
            <p:cNvPr id="59" name="rc59"/>
            <p:cNvSpPr/>
            <p:nvPr/>
          </p:nvSpPr>
          <p:spPr>
            <a:xfrm>
              <a:off x="6568692" y="1187538"/>
              <a:ext cx="215906" cy="3688007"/>
            </a:xfrm>
            <a:prstGeom prst="rect">
              <a:avLst/>
            </a:prstGeom>
            <a:solidFill>
              <a:srgbClr val="0058AB">
                <a:alpha val="100000"/>
              </a:srgbClr>
            </a:solidFill>
          </p:spPr>
          <p:txBody>
            <a:bodyPr/>
            <a:lstStyle/>
            <a:p/>
          </p:txBody>
        </p:sp>
        <p:sp>
          <p:nvSpPr>
            <p:cNvPr id="60" name="rc60"/>
            <p:cNvSpPr/>
            <p:nvPr/>
          </p:nvSpPr>
          <p:spPr>
            <a:xfrm>
              <a:off x="6808589" y="2030170"/>
              <a:ext cx="215906" cy="2845375"/>
            </a:xfrm>
            <a:prstGeom prst="rect">
              <a:avLst/>
            </a:prstGeom>
            <a:solidFill>
              <a:srgbClr val="0058AB">
                <a:alpha val="100000"/>
              </a:srgbClr>
            </a:solidFill>
          </p:spPr>
          <p:txBody>
            <a:bodyPr/>
            <a:lstStyle/>
            <a:p/>
          </p:txBody>
        </p:sp>
        <p:sp>
          <p:nvSpPr>
            <p:cNvPr id="61" name="rc61"/>
            <p:cNvSpPr/>
            <p:nvPr/>
          </p:nvSpPr>
          <p:spPr>
            <a:xfrm>
              <a:off x="7048485" y="860947"/>
              <a:ext cx="215906" cy="4014597"/>
            </a:xfrm>
            <a:prstGeom prst="rect">
              <a:avLst/>
            </a:prstGeom>
            <a:solidFill>
              <a:srgbClr val="0058AB">
                <a:alpha val="100000"/>
              </a:srgbClr>
            </a:solidFill>
          </p:spPr>
          <p:txBody>
            <a:bodyPr/>
            <a:lstStyle/>
            <a:p/>
          </p:txBody>
        </p:sp>
        <p:sp>
          <p:nvSpPr>
            <p:cNvPr id="62" name="rc62"/>
            <p:cNvSpPr/>
            <p:nvPr/>
          </p:nvSpPr>
          <p:spPr>
            <a:xfrm>
              <a:off x="8487864" y="3674119"/>
              <a:ext cx="215906" cy="1201426"/>
            </a:xfrm>
            <a:prstGeom prst="rect">
              <a:avLst/>
            </a:prstGeom>
            <a:solidFill>
              <a:srgbClr val="69DBFF">
                <a:alpha val="100000"/>
              </a:srgbClr>
            </a:solidFill>
          </p:spPr>
          <p:txBody>
            <a:bodyPr/>
            <a:lstStyle/>
            <a:p/>
          </p:txBody>
        </p:sp>
        <p:sp>
          <p:nvSpPr>
            <p:cNvPr id="63" name="pl63"/>
            <p:cNvSpPr/>
            <p:nvPr/>
          </p:nvSpPr>
          <p:spPr>
            <a:xfrm>
              <a:off x="6196853" y="2472850"/>
              <a:ext cx="2398964" cy="1201347"/>
            </a:xfrm>
            <a:custGeom>
              <a:avLst/>
              <a:pathLst>
                <a:path w="2398964" h="1201347">
                  <a:moveTo>
                    <a:pt x="0" y="0"/>
                  </a:moveTo>
                  <a:lnTo>
                    <a:pt x="239896" y="120134"/>
                  </a:lnTo>
                  <a:lnTo>
                    <a:pt x="479792" y="240269"/>
                  </a:lnTo>
                  <a:lnTo>
                    <a:pt x="719689" y="360404"/>
                  </a:lnTo>
                  <a:lnTo>
                    <a:pt x="959585" y="480539"/>
                  </a:lnTo>
                  <a:lnTo>
                    <a:pt x="1199482" y="600673"/>
                  </a:lnTo>
                  <a:lnTo>
                    <a:pt x="1439378" y="720808"/>
                  </a:lnTo>
                  <a:lnTo>
                    <a:pt x="1679275" y="840943"/>
                  </a:lnTo>
                  <a:lnTo>
                    <a:pt x="1919171" y="961078"/>
                  </a:lnTo>
                  <a:lnTo>
                    <a:pt x="2159067" y="1081212"/>
                  </a:lnTo>
                  <a:lnTo>
                    <a:pt x="2398964" y="1201347"/>
                  </a:lnTo>
                </a:path>
              </a:pathLst>
            </a:custGeom>
            <a:ln w="13550" cap="flat">
              <a:solidFill>
                <a:srgbClr val="000000">
                  <a:alpha val="100000"/>
                </a:srgbClr>
              </a:solidFill>
              <a:prstDash val="solid"/>
              <a:round/>
            </a:ln>
          </p:spPr>
          <p:txBody>
            <a:bodyPr/>
            <a:lstStyle/>
            <a:p/>
          </p:txBody>
        </p:sp>
        <p:sp>
          <p:nvSpPr>
            <p:cNvPr id="64" name="pt64"/>
            <p:cNvSpPr/>
            <p:nvPr/>
          </p:nvSpPr>
          <p:spPr>
            <a:xfrm>
              <a:off x="6172027" y="24480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5" name="pt65"/>
            <p:cNvSpPr/>
            <p:nvPr/>
          </p:nvSpPr>
          <p:spPr>
            <a:xfrm>
              <a:off x="6411923" y="25681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651820" y="26882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891716" y="28084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7131612" y="29285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371509" y="30486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611405" y="31688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851302" y="32889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8091198" y="34091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331095" y="35292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570991" y="36493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tx75"/>
            <p:cNvSpPr/>
            <p:nvPr/>
          </p:nvSpPr>
          <p:spPr>
            <a:xfrm>
              <a:off x="794132" y="483290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6" name="tx76"/>
            <p:cNvSpPr/>
            <p:nvPr/>
          </p:nvSpPr>
          <p:spPr>
            <a:xfrm>
              <a:off x="508103" y="324721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77" name="tx77"/>
            <p:cNvSpPr/>
            <p:nvPr/>
          </p:nvSpPr>
          <p:spPr>
            <a:xfrm>
              <a:off x="508103" y="167631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78" name="tx78"/>
            <p:cNvSpPr/>
            <p:nvPr/>
          </p:nvSpPr>
          <p:spPr>
            <a:xfrm rot="-5400000">
              <a:off x="127803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79" name="tx79"/>
            <p:cNvSpPr/>
            <p:nvPr/>
          </p:nvSpPr>
          <p:spPr>
            <a:xfrm rot="-5400000">
              <a:off x="151793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0" name="tx80"/>
            <p:cNvSpPr/>
            <p:nvPr/>
          </p:nvSpPr>
          <p:spPr>
            <a:xfrm rot="-5400000">
              <a:off x="175782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1" name="tx81"/>
            <p:cNvSpPr/>
            <p:nvPr/>
          </p:nvSpPr>
          <p:spPr>
            <a:xfrm rot="-5400000">
              <a:off x="1997696"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2" name="tx82"/>
            <p:cNvSpPr/>
            <p:nvPr/>
          </p:nvSpPr>
          <p:spPr>
            <a:xfrm rot="-5400000">
              <a:off x="223761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3" name="tx83"/>
            <p:cNvSpPr/>
            <p:nvPr/>
          </p:nvSpPr>
          <p:spPr>
            <a:xfrm rot="-5400000">
              <a:off x="247751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4" name="tx84"/>
            <p:cNvSpPr/>
            <p:nvPr/>
          </p:nvSpPr>
          <p:spPr>
            <a:xfrm rot="-5400000">
              <a:off x="271741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5" name="tx85"/>
            <p:cNvSpPr/>
            <p:nvPr/>
          </p:nvSpPr>
          <p:spPr>
            <a:xfrm rot="-5400000">
              <a:off x="295730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6" name="tx86"/>
            <p:cNvSpPr/>
            <p:nvPr/>
          </p:nvSpPr>
          <p:spPr>
            <a:xfrm rot="-5400000">
              <a:off x="319720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7" name="tx87"/>
            <p:cNvSpPr/>
            <p:nvPr/>
          </p:nvSpPr>
          <p:spPr>
            <a:xfrm rot="-5400000">
              <a:off x="343710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88" name="tx88"/>
            <p:cNvSpPr/>
            <p:nvPr/>
          </p:nvSpPr>
          <p:spPr>
            <a:xfrm rot="-5400000">
              <a:off x="367699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89" name="tx89"/>
            <p:cNvSpPr/>
            <p:nvPr/>
          </p:nvSpPr>
          <p:spPr>
            <a:xfrm rot="-5400000">
              <a:off x="391689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0" name="tx90"/>
            <p:cNvSpPr/>
            <p:nvPr/>
          </p:nvSpPr>
          <p:spPr>
            <a:xfrm rot="-5400000">
              <a:off x="415679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1" name="tx91"/>
            <p:cNvSpPr/>
            <p:nvPr/>
          </p:nvSpPr>
          <p:spPr>
            <a:xfrm rot="-5400000">
              <a:off x="4396661"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2" name="tx92"/>
            <p:cNvSpPr/>
            <p:nvPr/>
          </p:nvSpPr>
          <p:spPr>
            <a:xfrm rot="-5400000">
              <a:off x="463658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3" name="tx93"/>
            <p:cNvSpPr/>
            <p:nvPr/>
          </p:nvSpPr>
          <p:spPr>
            <a:xfrm rot="-5400000">
              <a:off x="487648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4" name="tx94"/>
            <p:cNvSpPr/>
            <p:nvPr/>
          </p:nvSpPr>
          <p:spPr>
            <a:xfrm rot="-5400000">
              <a:off x="511637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5" name="tx95"/>
            <p:cNvSpPr/>
            <p:nvPr/>
          </p:nvSpPr>
          <p:spPr>
            <a:xfrm rot="-5400000">
              <a:off x="535627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6" name="tx96"/>
            <p:cNvSpPr/>
            <p:nvPr/>
          </p:nvSpPr>
          <p:spPr>
            <a:xfrm rot="-5400000">
              <a:off x="559616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7" name="tx97"/>
            <p:cNvSpPr/>
            <p:nvPr/>
          </p:nvSpPr>
          <p:spPr>
            <a:xfrm rot="-5400000">
              <a:off x="583606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98" name="tx98"/>
            <p:cNvSpPr/>
            <p:nvPr/>
          </p:nvSpPr>
          <p:spPr>
            <a:xfrm rot="-5400000">
              <a:off x="607596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99" name="tx99"/>
            <p:cNvSpPr/>
            <p:nvPr/>
          </p:nvSpPr>
          <p:spPr>
            <a:xfrm rot="-5400000">
              <a:off x="631585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0" name="tx100"/>
            <p:cNvSpPr/>
            <p:nvPr/>
          </p:nvSpPr>
          <p:spPr>
            <a:xfrm rot="-5400000">
              <a:off x="655575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1" name="tx101"/>
            <p:cNvSpPr/>
            <p:nvPr/>
          </p:nvSpPr>
          <p:spPr>
            <a:xfrm rot="-5400000">
              <a:off x="6795625"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2" name="tx102"/>
            <p:cNvSpPr/>
            <p:nvPr/>
          </p:nvSpPr>
          <p:spPr>
            <a:xfrm rot="-5400000">
              <a:off x="703554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3" name="tx103"/>
            <p:cNvSpPr/>
            <p:nvPr/>
          </p:nvSpPr>
          <p:spPr>
            <a:xfrm rot="-5400000">
              <a:off x="727544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4" name="tx104"/>
            <p:cNvSpPr/>
            <p:nvPr/>
          </p:nvSpPr>
          <p:spPr>
            <a:xfrm rot="-5400000">
              <a:off x="8474900"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5" name="tx105"/>
            <p:cNvSpPr/>
            <p:nvPr/>
          </p:nvSpPr>
          <p:spPr>
            <a:xfrm rot="-5400000">
              <a:off x="-233001" y="2816541"/>
              <a:ext cx="125041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06" name="rc106"/>
            <p:cNvSpPr/>
            <p:nvPr/>
          </p:nvSpPr>
          <p:spPr>
            <a:xfrm>
              <a:off x="3661384" y="5761013"/>
              <a:ext cx="201456" cy="201456"/>
            </a:xfrm>
            <a:prstGeom prst="rect">
              <a:avLst/>
            </a:prstGeom>
            <a:solidFill>
              <a:srgbClr val="0058AB">
                <a:alpha val="100000"/>
              </a:srgbClr>
            </a:solidFill>
          </p:spPr>
          <p:txBody>
            <a:bodyPr/>
            <a:lstStyle/>
            <a:p/>
          </p:txBody>
        </p:sp>
        <p:sp>
          <p:nvSpPr>
            <p:cNvPr id="107" name="rc107"/>
            <p:cNvSpPr/>
            <p:nvPr/>
          </p:nvSpPr>
          <p:spPr>
            <a:xfrm>
              <a:off x="4563470" y="5761013"/>
              <a:ext cx="201456" cy="201456"/>
            </a:xfrm>
            <a:prstGeom prst="rect">
              <a:avLst/>
            </a:prstGeom>
            <a:solidFill>
              <a:srgbClr val="69DBFF">
                <a:alpha val="100000"/>
              </a:srgbClr>
            </a:solidFill>
          </p:spPr>
          <p:txBody>
            <a:bodyPr/>
            <a:lstStyle/>
            <a:p/>
          </p:txBody>
        </p:sp>
        <p:sp>
          <p:nvSpPr>
            <p:cNvPr id="108" name="tx108"/>
            <p:cNvSpPr/>
            <p:nvPr/>
          </p:nvSpPr>
          <p:spPr>
            <a:xfrm>
              <a:off x="3941429"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09" name="tx109"/>
            <p:cNvSpPr/>
            <p:nvPr/>
          </p:nvSpPr>
          <p:spPr>
            <a:xfrm>
              <a:off x="4843515"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0" name="tx110"/>
            <p:cNvSpPr/>
            <p:nvPr/>
          </p:nvSpPr>
          <p:spPr>
            <a:xfrm>
              <a:off x="1312033" y="398022"/>
              <a:ext cx="737067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2000-2024 et objectif pour 2030, Gabon</a:t>
              </a:r>
            </a:p>
          </p:txBody>
        </p:sp>
        <p:sp>
          <p:nvSpPr>
            <p:cNvPr id="111" name="tx111"/>
            <p:cNvSpPr/>
            <p:nvPr/>
          </p:nvSpPr>
          <p:spPr>
            <a:xfrm>
              <a:off x="4775852" y="6093403"/>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12" name="tx112"/>
            <p:cNvSpPr/>
            <p:nvPr/>
          </p:nvSpPr>
          <p:spPr>
            <a:xfrm>
              <a:off x="418195" y="6206464"/>
              <a:ext cx="8656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13" name="tx113"/>
            <p:cNvSpPr/>
            <p:nvPr/>
          </p:nvSpPr>
          <p:spPr>
            <a:xfrm>
              <a:off x="635548" y="6327165"/>
              <a:ext cx="84388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2024, tandis que la barre bleu clair représente l'objectif à</a:t>
              </a:r>
            </a:p>
          </p:txBody>
        </p:sp>
        <p:sp>
          <p:nvSpPr>
            <p:cNvPr id="114" name="tx114"/>
            <p:cNvSpPr/>
            <p:nvPr/>
          </p:nvSpPr>
          <p:spPr>
            <a:xfrm>
              <a:off x="8108680" y="6471004"/>
              <a:ext cx="96573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15" name="tx115"/>
            <p:cNvSpPr/>
            <p:nvPr/>
          </p:nvSpPr>
          <p:spPr>
            <a:xfrm>
              <a:off x="1853448" y="6568567"/>
              <a:ext cx="72209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2000-2024 (barres bleu foncé)
• L'objectif zéro dose d'ici 2030 (barre bleu clair)
• Trajectoire pour atteindre l'objectif 2030 sur la base d'une diminution linéaire (points)
En 2024, le nombre d'enfants n'ayant reçu aucune dose était supérieur d'environ 109 % au nombre annuel proposé pour atteindre l'objectif, sur la base d'une trajectoire linéaire de déclin.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722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112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503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893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41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07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198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618323"/>
              <a:ext cx="249522" cy="484373"/>
            </a:xfrm>
            <a:prstGeom prst="rect">
              <a:avLst/>
            </a:prstGeom>
            <a:solidFill>
              <a:srgbClr val="80BD41">
                <a:alpha val="100000"/>
              </a:srgbClr>
            </a:solidFill>
          </p:spPr>
          <p:txBody>
            <a:bodyPr/>
            <a:lstStyle/>
            <a:p/>
          </p:txBody>
        </p:sp>
        <p:sp>
          <p:nvSpPr>
            <p:cNvPr id="24" name="rc24"/>
            <p:cNvSpPr/>
            <p:nvPr/>
          </p:nvSpPr>
          <p:spPr>
            <a:xfrm>
              <a:off x="1296273" y="3400674"/>
              <a:ext cx="249522" cy="217649"/>
            </a:xfrm>
            <a:prstGeom prst="rect">
              <a:avLst/>
            </a:prstGeom>
            <a:solidFill>
              <a:srgbClr val="1CABE2">
                <a:alpha val="100000"/>
              </a:srgbClr>
            </a:solidFill>
          </p:spPr>
          <p:txBody>
            <a:bodyPr/>
            <a:lstStyle/>
            <a:p/>
          </p:txBody>
        </p:sp>
        <p:sp>
          <p:nvSpPr>
            <p:cNvPr id="25" name="rc25"/>
            <p:cNvSpPr/>
            <p:nvPr/>
          </p:nvSpPr>
          <p:spPr>
            <a:xfrm>
              <a:off x="1573521" y="3608164"/>
              <a:ext cx="249522" cy="494532"/>
            </a:xfrm>
            <a:prstGeom prst="rect">
              <a:avLst/>
            </a:prstGeom>
            <a:solidFill>
              <a:srgbClr val="80BD41">
                <a:alpha val="100000"/>
              </a:srgbClr>
            </a:solidFill>
          </p:spPr>
          <p:txBody>
            <a:bodyPr/>
            <a:lstStyle/>
            <a:p/>
          </p:txBody>
        </p:sp>
        <p:sp>
          <p:nvSpPr>
            <p:cNvPr id="26" name="rc26"/>
            <p:cNvSpPr/>
            <p:nvPr/>
          </p:nvSpPr>
          <p:spPr>
            <a:xfrm>
              <a:off x="1573521" y="3386037"/>
              <a:ext cx="249522" cy="222126"/>
            </a:xfrm>
            <a:prstGeom prst="rect">
              <a:avLst/>
            </a:prstGeom>
            <a:solidFill>
              <a:srgbClr val="1CABE2">
                <a:alpha val="100000"/>
              </a:srgbClr>
            </a:solidFill>
          </p:spPr>
          <p:txBody>
            <a:bodyPr/>
            <a:lstStyle/>
            <a:p/>
          </p:txBody>
        </p:sp>
        <p:sp>
          <p:nvSpPr>
            <p:cNvPr id="27" name="rc27"/>
            <p:cNvSpPr/>
            <p:nvPr/>
          </p:nvSpPr>
          <p:spPr>
            <a:xfrm>
              <a:off x="1850769" y="3596627"/>
              <a:ext cx="249522" cy="506069"/>
            </a:xfrm>
            <a:prstGeom prst="rect">
              <a:avLst/>
            </a:prstGeom>
            <a:solidFill>
              <a:srgbClr val="80BD41">
                <a:alpha val="100000"/>
              </a:srgbClr>
            </a:solidFill>
          </p:spPr>
          <p:txBody>
            <a:bodyPr/>
            <a:lstStyle/>
            <a:p/>
          </p:txBody>
        </p:sp>
        <p:sp>
          <p:nvSpPr>
            <p:cNvPr id="28" name="rc28"/>
            <p:cNvSpPr/>
            <p:nvPr/>
          </p:nvSpPr>
          <p:spPr>
            <a:xfrm>
              <a:off x="1850769" y="3369335"/>
              <a:ext cx="249522" cy="227292"/>
            </a:xfrm>
            <a:prstGeom prst="rect">
              <a:avLst/>
            </a:prstGeom>
            <a:solidFill>
              <a:srgbClr val="1CABE2">
                <a:alpha val="100000"/>
              </a:srgbClr>
            </a:solidFill>
          </p:spPr>
          <p:txBody>
            <a:bodyPr/>
            <a:lstStyle/>
            <a:p/>
          </p:txBody>
        </p:sp>
        <p:sp>
          <p:nvSpPr>
            <p:cNvPr id="29" name="rc29"/>
            <p:cNvSpPr/>
            <p:nvPr/>
          </p:nvSpPr>
          <p:spPr>
            <a:xfrm>
              <a:off x="2128016" y="3585607"/>
              <a:ext cx="249522" cy="517089"/>
            </a:xfrm>
            <a:prstGeom prst="rect">
              <a:avLst/>
            </a:prstGeom>
            <a:solidFill>
              <a:srgbClr val="80BD41">
                <a:alpha val="100000"/>
              </a:srgbClr>
            </a:solidFill>
          </p:spPr>
          <p:txBody>
            <a:bodyPr/>
            <a:lstStyle/>
            <a:p/>
          </p:txBody>
        </p:sp>
        <p:sp>
          <p:nvSpPr>
            <p:cNvPr id="30" name="rc30"/>
            <p:cNvSpPr/>
            <p:nvPr/>
          </p:nvSpPr>
          <p:spPr>
            <a:xfrm>
              <a:off x="2128016" y="3353321"/>
              <a:ext cx="249522" cy="232285"/>
            </a:xfrm>
            <a:prstGeom prst="rect">
              <a:avLst/>
            </a:prstGeom>
            <a:solidFill>
              <a:srgbClr val="1CABE2">
                <a:alpha val="100000"/>
              </a:srgbClr>
            </a:solidFill>
          </p:spPr>
          <p:txBody>
            <a:bodyPr/>
            <a:lstStyle/>
            <a:p/>
          </p:txBody>
        </p:sp>
        <p:sp>
          <p:nvSpPr>
            <p:cNvPr id="31" name="rc31"/>
            <p:cNvSpPr/>
            <p:nvPr/>
          </p:nvSpPr>
          <p:spPr>
            <a:xfrm>
              <a:off x="2405264" y="3572348"/>
              <a:ext cx="249522" cy="530348"/>
            </a:xfrm>
            <a:prstGeom prst="rect">
              <a:avLst/>
            </a:prstGeom>
            <a:solidFill>
              <a:srgbClr val="80BD41">
                <a:alpha val="100000"/>
              </a:srgbClr>
            </a:solidFill>
          </p:spPr>
          <p:txBody>
            <a:bodyPr/>
            <a:lstStyle/>
            <a:p/>
          </p:txBody>
        </p:sp>
        <p:sp>
          <p:nvSpPr>
            <p:cNvPr id="32" name="rc32"/>
            <p:cNvSpPr/>
            <p:nvPr/>
          </p:nvSpPr>
          <p:spPr>
            <a:xfrm>
              <a:off x="2405264" y="3334036"/>
              <a:ext cx="249522" cy="238312"/>
            </a:xfrm>
            <a:prstGeom prst="rect">
              <a:avLst/>
            </a:prstGeom>
            <a:solidFill>
              <a:srgbClr val="1CABE2">
                <a:alpha val="100000"/>
              </a:srgbClr>
            </a:solidFill>
          </p:spPr>
          <p:txBody>
            <a:bodyPr/>
            <a:lstStyle/>
            <a:p/>
          </p:txBody>
        </p:sp>
        <p:sp>
          <p:nvSpPr>
            <p:cNvPr id="33" name="rc33"/>
            <p:cNvSpPr/>
            <p:nvPr/>
          </p:nvSpPr>
          <p:spPr>
            <a:xfrm>
              <a:off x="2682512" y="3557368"/>
              <a:ext cx="249522" cy="545329"/>
            </a:xfrm>
            <a:prstGeom prst="rect">
              <a:avLst/>
            </a:prstGeom>
            <a:solidFill>
              <a:srgbClr val="80BD41">
                <a:alpha val="100000"/>
              </a:srgbClr>
            </a:solidFill>
          </p:spPr>
          <p:txBody>
            <a:bodyPr/>
            <a:lstStyle/>
            <a:p/>
          </p:txBody>
        </p:sp>
        <p:sp>
          <p:nvSpPr>
            <p:cNvPr id="34" name="rc34"/>
            <p:cNvSpPr/>
            <p:nvPr/>
          </p:nvSpPr>
          <p:spPr>
            <a:xfrm>
              <a:off x="2682512" y="3312340"/>
              <a:ext cx="249522" cy="245027"/>
            </a:xfrm>
            <a:prstGeom prst="rect">
              <a:avLst/>
            </a:prstGeom>
            <a:solidFill>
              <a:srgbClr val="1CABE2">
                <a:alpha val="100000"/>
              </a:srgbClr>
            </a:solidFill>
          </p:spPr>
          <p:txBody>
            <a:bodyPr/>
            <a:lstStyle/>
            <a:p/>
          </p:txBody>
        </p:sp>
        <p:sp>
          <p:nvSpPr>
            <p:cNvPr id="35" name="rc35"/>
            <p:cNvSpPr/>
            <p:nvPr/>
          </p:nvSpPr>
          <p:spPr>
            <a:xfrm>
              <a:off x="2959759" y="3541354"/>
              <a:ext cx="249522" cy="561343"/>
            </a:xfrm>
            <a:prstGeom prst="rect">
              <a:avLst/>
            </a:prstGeom>
            <a:solidFill>
              <a:srgbClr val="80BD41">
                <a:alpha val="100000"/>
              </a:srgbClr>
            </a:solidFill>
          </p:spPr>
          <p:txBody>
            <a:bodyPr/>
            <a:lstStyle/>
            <a:p/>
          </p:txBody>
        </p:sp>
        <p:sp>
          <p:nvSpPr>
            <p:cNvPr id="36" name="rc36"/>
            <p:cNvSpPr/>
            <p:nvPr/>
          </p:nvSpPr>
          <p:spPr>
            <a:xfrm>
              <a:off x="2959759" y="3289266"/>
              <a:ext cx="249522" cy="252087"/>
            </a:xfrm>
            <a:prstGeom prst="rect">
              <a:avLst/>
            </a:prstGeom>
            <a:solidFill>
              <a:srgbClr val="1CABE2">
                <a:alpha val="100000"/>
              </a:srgbClr>
            </a:solidFill>
          </p:spPr>
          <p:txBody>
            <a:bodyPr/>
            <a:lstStyle/>
            <a:p/>
          </p:txBody>
        </p:sp>
        <p:sp>
          <p:nvSpPr>
            <p:cNvPr id="37" name="rc37"/>
            <p:cNvSpPr/>
            <p:nvPr/>
          </p:nvSpPr>
          <p:spPr>
            <a:xfrm>
              <a:off x="3237007" y="3422714"/>
              <a:ext cx="249522" cy="679982"/>
            </a:xfrm>
            <a:prstGeom prst="rect">
              <a:avLst/>
            </a:prstGeom>
            <a:solidFill>
              <a:srgbClr val="80BD41">
                <a:alpha val="100000"/>
              </a:srgbClr>
            </a:solidFill>
          </p:spPr>
          <p:txBody>
            <a:bodyPr/>
            <a:lstStyle/>
            <a:p/>
          </p:txBody>
        </p:sp>
        <p:sp>
          <p:nvSpPr>
            <p:cNvPr id="38" name="rc38"/>
            <p:cNvSpPr/>
            <p:nvPr/>
          </p:nvSpPr>
          <p:spPr>
            <a:xfrm>
              <a:off x="3237007" y="3263265"/>
              <a:ext cx="249522" cy="159448"/>
            </a:xfrm>
            <a:prstGeom prst="rect">
              <a:avLst/>
            </a:prstGeom>
            <a:solidFill>
              <a:srgbClr val="1CABE2">
                <a:alpha val="100000"/>
              </a:srgbClr>
            </a:solidFill>
          </p:spPr>
          <p:txBody>
            <a:bodyPr/>
            <a:lstStyle/>
            <a:p/>
          </p:txBody>
        </p:sp>
        <p:sp>
          <p:nvSpPr>
            <p:cNvPr id="39" name="rc39"/>
            <p:cNvSpPr/>
            <p:nvPr/>
          </p:nvSpPr>
          <p:spPr>
            <a:xfrm>
              <a:off x="3514255" y="3364341"/>
              <a:ext cx="249522" cy="738355"/>
            </a:xfrm>
            <a:prstGeom prst="rect">
              <a:avLst/>
            </a:prstGeom>
            <a:solidFill>
              <a:srgbClr val="80BD41">
                <a:alpha val="100000"/>
              </a:srgbClr>
            </a:solidFill>
          </p:spPr>
          <p:txBody>
            <a:bodyPr/>
            <a:lstStyle/>
            <a:p/>
          </p:txBody>
        </p:sp>
        <p:sp>
          <p:nvSpPr>
            <p:cNvPr id="40" name="rc40"/>
            <p:cNvSpPr/>
            <p:nvPr/>
          </p:nvSpPr>
          <p:spPr>
            <a:xfrm>
              <a:off x="3514255" y="3233993"/>
              <a:ext cx="249522" cy="130348"/>
            </a:xfrm>
            <a:prstGeom prst="rect">
              <a:avLst/>
            </a:prstGeom>
            <a:solidFill>
              <a:srgbClr val="1CABE2">
                <a:alpha val="100000"/>
              </a:srgbClr>
            </a:solidFill>
          </p:spPr>
          <p:txBody>
            <a:bodyPr/>
            <a:lstStyle/>
            <a:p/>
          </p:txBody>
        </p:sp>
        <p:sp>
          <p:nvSpPr>
            <p:cNvPr id="41" name="rc41"/>
            <p:cNvSpPr/>
            <p:nvPr/>
          </p:nvSpPr>
          <p:spPr>
            <a:xfrm>
              <a:off x="3791502" y="3368990"/>
              <a:ext cx="249522" cy="733706"/>
            </a:xfrm>
            <a:prstGeom prst="rect">
              <a:avLst/>
            </a:prstGeom>
            <a:solidFill>
              <a:srgbClr val="80BD41">
                <a:alpha val="100000"/>
              </a:srgbClr>
            </a:solidFill>
          </p:spPr>
          <p:txBody>
            <a:bodyPr/>
            <a:lstStyle/>
            <a:p/>
          </p:txBody>
        </p:sp>
        <p:sp>
          <p:nvSpPr>
            <p:cNvPr id="42" name="rc42"/>
            <p:cNvSpPr/>
            <p:nvPr/>
          </p:nvSpPr>
          <p:spPr>
            <a:xfrm>
              <a:off x="3791502" y="3196972"/>
              <a:ext cx="249522" cy="172018"/>
            </a:xfrm>
            <a:prstGeom prst="rect">
              <a:avLst/>
            </a:prstGeom>
            <a:solidFill>
              <a:srgbClr val="1CABE2">
                <a:alpha val="100000"/>
              </a:srgbClr>
            </a:solidFill>
          </p:spPr>
          <p:txBody>
            <a:bodyPr/>
            <a:lstStyle/>
            <a:p/>
          </p:txBody>
        </p:sp>
        <p:sp>
          <p:nvSpPr>
            <p:cNvPr id="43" name="rc43"/>
            <p:cNvSpPr/>
            <p:nvPr/>
          </p:nvSpPr>
          <p:spPr>
            <a:xfrm>
              <a:off x="4068750" y="3329214"/>
              <a:ext cx="249522" cy="773482"/>
            </a:xfrm>
            <a:prstGeom prst="rect">
              <a:avLst/>
            </a:prstGeom>
            <a:solidFill>
              <a:srgbClr val="80BD41">
                <a:alpha val="100000"/>
              </a:srgbClr>
            </a:solidFill>
          </p:spPr>
          <p:txBody>
            <a:bodyPr/>
            <a:lstStyle/>
            <a:p/>
          </p:txBody>
        </p:sp>
        <p:sp>
          <p:nvSpPr>
            <p:cNvPr id="44" name="rc44"/>
            <p:cNvSpPr/>
            <p:nvPr/>
          </p:nvSpPr>
          <p:spPr>
            <a:xfrm>
              <a:off x="4068750" y="3159434"/>
              <a:ext cx="249522" cy="169780"/>
            </a:xfrm>
            <a:prstGeom prst="rect">
              <a:avLst/>
            </a:prstGeom>
            <a:solidFill>
              <a:srgbClr val="1CABE2">
                <a:alpha val="100000"/>
              </a:srgbClr>
            </a:solidFill>
          </p:spPr>
          <p:txBody>
            <a:bodyPr/>
            <a:lstStyle/>
            <a:p/>
          </p:txBody>
        </p:sp>
        <p:sp>
          <p:nvSpPr>
            <p:cNvPr id="45" name="rc45"/>
            <p:cNvSpPr/>
            <p:nvPr/>
          </p:nvSpPr>
          <p:spPr>
            <a:xfrm>
              <a:off x="4345998" y="3300975"/>
              <a:ext cx="249522" cy="801721"/>
            </a:xfrm>
            <a:prstGeom prst="rect">
              <a:avLst/>
            </a:prstGeom>
            <a:solidFill>
              <a:srgbClr val="80BD41">
                <a:alpha val="100000"/>
              </a:srgbClr>
            </a:solidFill>
          </p:spPr>
          <p:txBody>
            <a:bodyPr/>
            <a:lstStyle/>
            <a:p/>
          </p:txBody>
        </p:sp>
        <p:sp>
          <p:nvSpPr>
            <p:cNvPr id="46" name="rc46"/>
            <p:cNvSpPr/>
            <p:nvPr/>
          </p:nvSpPr>
          <p:spPr>
            <a:xfrm>
              <a:off x="4345998" y="3124996"/>
              <a:ext cx="249522" cy="175979"/>
            </a:xfrm>
            <a:prstGeom prst="rect">
              <a:avLst/>
            </a:prstGeom>
            <a:solidFill>
              <a:srgbClr val="1CABE2">
                <a:alpha val="100000"/>
              </a:srgbClr>
            </a:solidFill>
          </p:spPr>
          <p:txBody>
            <a:bodyPr/>
            <a:lstStyle/>
            <a:p/>
          </p:txBody>
        </p:sp>
        <p:sp>
          <p:nvSpPr>
            <p:cNvPr id="47" name="rc47"/>
            <p:cNvSpPr/>
            <p:nvPr/>
          </p:nvSpPr>
          <p:spPr>
            <a:xfrm>
              <a:off x="4623245" y="3243980"/>
              <a:ext cx="249522" cy="858717"/>
            </a:xfrm>
            <a:prstGeom prst="rect">
              <a:avLst/>
            </a:prstGeom>
            <a:solidFill>
              <a:srgbClr val="80BD41">
                <a:alpha val="100000"/>
              </a:srgbClr>
            </a:solidFill>
          </p:spPr>
          <p:txBody>
            <a:bodyPr/>
            <a:lstStyle/>
            <a:p/>
          </p:txBody>
        </p:sp>
        <p:sp>
          <p:nvSpPr>
            <p:cNvPr id="48" name="rc48"/>
            <p:cNvSpPr/>
            <p:nvPr/>
          </p:nvSpPr>
          <p:spPr>
            <a:xfrm>
              <a:off x="4623245" y="3104161"/>
              <a:ext cx="249522" cy="139819"/>
            </a:xfrm>
            <a:prstGeom prst="rect">
              <a:avLst/>
            </a:prstGeom>
            <a:solidFill>
              <a:srgbClr val="1CABE2">
                <a:alpha val="100000"/>
              </a:srgbClr>
            </a:solidFill>
          </p:spPr>
          <p:txBody>
            <a:bodyPr/>
            <a:lstStyle/>
            <a:p/>
          </p:txBody>
        </p:sp>
        <p:sp>
          <p:nvSpPr>
            <p:cNvPr id="49" name="rc49"/>
            <p:cNvSpPr/>
            <p:nvPr/>
          </p:nvSpPr>
          <p:spPr>
            <a:xfrm>
              <a:off x="4900493" y="3289094"/>
              <a:ext cx="249522" cy="813603"/>
            </a:xfrm>
            <a:prstGeom prst="rect">
              <a:avLst/>
            </a:prstGeom>
            <a:solidFill>
              <a:srgbClr val="80BD41">
                <a:alpha val="100000"/>
              </a:srgbClr>
            </a:solidFill>
          </p:spPr>
          <p:txBody>
            <a:bodyPr/>
            <a:lstStyle/>
            <a:p/>
          </p:txBody>
        </p:sp>
        <p:sp>
          <p:nvSpPr>
            <p:cNvPr id="50" name="rc50"/>
            <p:cNvSpPr/>
            <p:nvPr/>
          </p:nvSpPr>
          <p:spPr>
            <a:xfrm>
              <a:off x="4900493" y="3085736"/>
              <a:ext cx="249522" cy="203357"/>
            </a:xfrm>
            <a:prstGeom prst="rect">
              <a:avLst/>
            </a:prstGeom>
            <a:solidFill>
              <a:srgbClr val="1CABE2">
                <a:alpha val="100000"/>
              </a:srgbClr>
            </a:solidFill>
          </p:spPr>
          <p:txBody>
            <a:bodyPr/>
            <a:lstStyle/>
            <a:p/>
          </p:txBody>
        </p:sp>
        <p:sp>
          <p:nvSpPr>
            <p:cNvPr id="51" name="rc51"/>
            <p:cNvSpPr/>
            <p:nvPr/>
          </p:nvSpPr>
          <p:spPr>
            <a:xfrm>
              <a:off x="5177741" y="3305624"/>
              <a:ext cx="249522" cy="797072"/>
            </a:xfrm>
            <a:prstGeom prst="rect">
              <a:avLst/>
            </a:prstGeom>
            <a:solidFill>
              <a:srgbClr val="80BD41">
                <a:alpha val="100000"/>
              </a:srgbClr>
            </a:solidFill>
          </p:spPr>
          <p:txBody>
            <a:bodyPr/>
            <a:lstStyle/>
            <a:p/>
          </p:txBody>
        </p:sp>
        <p:sp>
          <p:nvSpPr>
            <p:cNvPr id="52" name="rc52"/>
            <p:cNvSpPr/>
            <p:nvPr/>
          </p:nvSpPr>
          <p:spPr>
            <a:xfrm>
              <a:off x="5177741" y="3067484"/>
              <a:ext cx="249522" cy="238140"/>
            </a:xfrm>
            <a:prstGeom prst="rect">
              <a:avLst/>
            </a:prstGeom>
            <a:solidFill>
              <a:srgbClr val="1CABE2">
                <a:alpha val="100000"/>
              </a:srgbClr>
            </a:solidFill>
          </p:spPr>
          <p:txBody>
            <a:bodyPr/>
            <a:lstStyle/>
            <a:p/>
          </p:txBody>
        </p:sp>
        <p:sp>
          <p:nvSpPr>
            <p:cNvPr id="53" name="rc53"/>
            <p:cNvSpPr/>
            <p:nvPr/>
          </p:nvSpPr>
          <p:spPr>
            <a:xfrm>
              <a:off x="5454988" y="3181474"/>
              <a:ext cx="249522" cy="921222"/>
            </a:xfrm>
            <a:prstGeom prst="rect">
              <a:avLst/>
            </a:prstGeom>
            <a:solidFill>
              <a:srgbClr val="80BD41">
                <a:alpha val="100000"/>
              </a:srgbClr>
            </a:solidFill>
          </p:spPr>
          <p:txBody>
            <a:bodyPr/>
            <a:lstStyle/>
            <a:p/>
          </p:txBody>
        </p:sp>
        <p:sp>
          <p:nvSpPr>
            <p:cNvPr id="54" name="rc54"/>
            <p:cNvSpPr/>
            <p:nvPr/>
          </p:nvSpPr>
          <p:spPr>
            <a:xfrm>
              <a:off x="5454988" y="3043894"/>
              <a:ext cx="249522" cy="137580"/>
            </a:xfrm>
            <a:prstGeom prst="rect">
              <a:avLst/>
            </a:prstGeom>
            <a:solidFill>
              <a:srgbClr val="1CABE2">
                <a:alpha val="100000"/>
              </a:srgbClr>
            </a:solidFill>
          </p:spPr>
          <p:txBody>
            <a:bodyPr/>
            <a:lstStyle/>
            <a:p/>
          </p:txBody>
        </p:sp>
        <p:sp>
          <p:nvSpPr>
            <p:cNvPr id="55" name="rc55"/>
            <p:cNvSpPr/>
            <p:nvPr/>
          </p:nvSpPr>
          <p:spPr>
            <a:xfrm>
              <a:off x="5732236" y="3200415"/>
              <a:ext cx="249522" cy="902281"/>
            </a:xfrm>
            <a:prstGeom prst="rect">
              <a:avLst/>
            </a:prstGeom>
            <a:solidFill>
              <a:srgbClr val="80BD41">
                <a:alpha val="100000"/>
              </a:srgbClr>
            </a:solidFill>
          </p:spPr>
          <p:txBody>
            <a:bodyPr/>
            <a:lstStyle/>
            <a:p/>
          </p:txBody>
        </p:sp>
        <p:sp>
          <p:nvSpPr>
            <p:cNvPr id="56" name="rc56"/>
            <p:cNvSpPr/>
            <p:nvPr/>
          </p:nvSpPr>
          <p:spPr>
            <a:xfrm>
              <a:off x="5732236" y="3015654"/>
              <a:ext cx="249522" cy="184761"/>
            </a:xfrm>
            <a:prstGeom prst="rect">
              <a:avLst/>
            </a:prstGeom>
            <a:solidFill>
              <a:srgbClr val="1CABE2">
                <a:alpha val="100000"/>
              </a:srgbClr>
            </a:solidFill>
          </p:spPr>
          <p:txBody>
            <a:bodyPr/>
            <a:lstStyle/>
            <a:p/>
          </p:txBody>
        </p:sp>
        <p:sp>
          <p:nvSpPr>
            <p:cNvPr id="57" name="rc57"/>
            <p:cNvSpPr/>
            <p:nvPr/>
          </p:nvSpPr>
          <p:spPr>
            <a:xfrm>
              <a:off x="6009484" y="3203687"/>
              <a:ext cx="249522" cy="899009"/>
            </a:xfrm>
            <a:prstGeom prst="rect">
              <a:avLst/>
            </a:prstGeom>
            <a:solidFill>
              <a:srgbClr val="80BD41">
                <a:alpha val="100000"/>
              </a:srgbClr>
            </a:solidFill>
          </p:spPr>
          <p:txBody>
            <a:bodyPr/>
            <a:lstStyle/>
            <a:p/>
          </p:txBody>
        </p:sp>
        <p:sp>
          <p:nvSpPr>
            <p:cNvPr id="58" name="rc58"/>
            <p:cNvSpPr/>
            <p:nvPr/>
          </p:nvSpPr>
          <p:spPr>
            <a:xfrm>
              <a:off x="6009484" y="2992753"/>
              <a:ext cx="249522" cy="210934"/>
            </a:xfrm>
            <a:prstGeom prst="rect">
              <a:avLst/>
            </a:prstGeom>
            <a:solidFill>
              <a:srgbClr val="1CABE2">
                <a:alpha val="100000"/>
              </a:srgbClr>
            </a:solidFill>
          </p:spPr>
          <p:txBody>
            <a:bodyPr/>
            <a:lstStyle/>
            <a:p/>
          </p:txBody>
        </p:sp>
        <p:sp>
          <p:nvSpPr>
            <p:cNvPr id="59" name="rc59"/>
            <p:cNvSpPr/>
            <p:nvPr/>
          </p:nvSpPr>
          <p:spPr>
            <a:xfrm>
              <a:off x="6286731" y="3220734"/>
              <a:ext cx="249522" cy="881962"/>
            </a:xfrm>
            <a:prstGeom prst="rect">
              <a:avLst/>
            </a:prstGeom>
            <a:solidFill>
              <a:srgbClr val="80BD41">
                <a:alpha val="100000"/>
              </a:srgbClr>
            </a:solidFill>
          </p:spPr>
          <p:txBody>
            <a:bodyPr/>
            <a:lstStyle/>
            <a:p/>
          </p:txBody>
        </p:sp>
        <p:sp>
          <p:nvSpPr>
            <p:cNvPr id="60" name="rc60"/>
            <p:cNvSpPr/>
            <p:nvPr/>
          </p:nvSpPr>
          <p:spPr>
            <a:xfrm>
              <a:off x="6286731" y="2971918"/>
              <a:ext cx="249522" cy="248816"/>
            </a:xfrm>
            <a:prstGeom prst="rect">
              <a:avLst/>
            </a:prstGeom>
            <a:solidFill>
              <a:srgbClr val="1CABE2">
                <a:alpha val="100000"/>
              </a:srgbClr>
            </a:solidFill>
          </p:spPr>
          <p:txBody>
            <a:bodyPr/>
            <a:lstStyle/>
            <a:p/>
          </p:txBody>
        </p:sp>
        <p:sp>
          <p:nvSpPr>
            <p:cNvPr id="61" name="rc61"/>
            <p:cNvSpPr/>
            <p:nvPr/>
          </p:nvSpPr>
          <p:spPr>
            <a:xfrm>
              <a:off x="6563979" y="3221078"/>
              <a:ext cx="249522" cy="881618"/>
            </a:xfrm>
            <a:prstGeom prst="rect">
              <a:avLst/>
            </a:prstGeom>
            <a:solidFill>
              <a:srgbClr val="80BD41">
                <a:alpha val="100000"/>
              </a:srgbClr>
            </a:solidFill>
          </p:spPr>
          <p:txBody>
            <a:bodyPr/>
            <a:lstStyle/>
            <a:p/>
          </p:txBody>
        </p:sp>
        <p:sp>
          <p:nvSpPr>
            <p:cNvPr id="62" name="rc62"/>
            <p:cNvSpPr/>
            <p:nvPr/>
          </p:nvSpPr>
          <p:spPr>
            <a:xfrm>
              <a:off x="6563979" y="2957626"/>
              <a:ext cx="249522" cy="263452"/>
            </a:xfrm>
            <a:prstGeom prst="rect">
              <a:avLst/>
            </a:prstGeom>
            <a:solidFill>
              <a:srgbClr val="1CABE2">
                <a:alpha val="100000"/>
              </a:srgbClr>
            </a:solidFill>
          </p:spPr>
          <p:txBody>
            <a:bodyPr/>
            <a:lstStyle/>
            <a:p/>
          </p:txBody>
        </p:sp>
        <p:sp>
          <p:nvSpPr>
            <p:cNvPr id="63" name="rc63"/>
            <p:cNvSpPr/>
            <p:nvPr/>
          </p:nvSpPr>
          <p:spPr>
            <a:xfrm>
              <a:off x="6841227" y="3309068"/>
              <a:ext cx="249522" cy="793628"/>
            </a:xfrm>
            <a:prstGeom prst="rect">
              <a:avLst/>
            </a:prstGeom>
            <a:solidFill>
              <a:srgbClr val="80BD41">
                <a:alpha val="100000"/>
              </a:srgbClr>
            </a:solidFill>
          </p:spPr>
          <p:txBody>
            <a:bodyPr/>
            <a:lstStyle/>
            <a:p/>
          </p:txBody>
        </p:sp>
        <p:sp>
          <p:nvSpPr>
            <p:cNvPr id="64" name="rc64"/>
            <p:cNvSpPr/>
            <p:nvPr/>
          </p:nvSpPr>
          <p:spPr>
            <a:xfrm>
              <a:off x="6841227" y="2952460"/>
              <a:ext cx="249522" cy="356607"/>
            </a:xfrm>
            <a:prstGeom prst="rect">
              <a:avLst/>
            </a:prstGeom>
            <a:solidFill>
              <a:srgbClr val="1CABE2">
                <a:alpha val="100000"/>
              </a:srgbClr>
            </a:solidFill>
          </p:spPr>
          <p:txBody>
            <a:bodyPr/>
            <a:lstStyle/>
            <a:p/>
          </p:txBody>
        </p:sp>
        <p:sp>
          <p:nvSpPr>
            <p:cNvPr id="65" name="rc65"/>
            <p:cNvSpPr/>
            <p:nvPr/>
          </p:nvSpPr>
          <p:spPr>
            <a:xfrm>
              <a:off x="7118474" y="3225727"/>
              <a:ext cx="249522" cy="876969"/>
            </a:xfrm>
            <a:prstGeom prst="rect">
              <a:avLst/>
            </a:prstGeom>
            <a:solidFill>
              <a:srgbClr val="80BD41">
                <a:alpha val="100000"/>
              </a:srgbClr>
            </a:solidFill>
          </p:spPr>
          <p:txBody>
            <a:bodyPr/>
            <a:lstStyle/>
            <a:p/>
          </p:txBody>
        </p:sp>
        <p:sp>
          <p:nvSpPr>
            <p:cNvPr id="66" name="rc66"/>
            <p:cNvSpPr/>
            <p:nvPr/>
          </p:nvSpPr>
          <p:spPr>
            <a:xfrm>
              <a:off x="7118474" y="2948844"/>
              <a:ext cx="249522" cy="276883"/>
            </a:xfrm>
            <a:prstGeom prst="rect">
              <a:avLst/>
            </a:prstGeom>
            <a:solidFill>
              <a:srgbClr val="1CABE2">
                <a:alpha val="100000"/>
              </a:srgbClr>
            </a:solidFill>
          </p:spPr>
          <p:txBody>
            <a:bodyPr/>
            <a:lstStyle/>
            <a:p/>
          </p:txBody>
        </p:sp>
        <p:sp>
          <p:nvSpPr>
            <p:cNvPr id="67" name="rc67"/>
            <p:cNvSpPr/>
            <p:nvPr/>
          </p:nvSpPr>
          <p:spPr>
            <a:xfrm>
              <a:off x="7395722" y="3351944"/>
              <a:ext cx="249522" cy="750753"/>
            </a:xfrm>
            <a:prstGeom prst="rect">
              <a:avLst/>
            </a:prstGeom>
            <a:solidFill>
              <a:srgbClr val="80BD41">
                <a:alpha val="100000"/>
              </a:srgbClr>
            </a:solidFill>
          </p:spPr>
          <p:txBody>
            <a:bodyPr/>
            <a:lstStyle/>
            <a:p/>
          </p:txBody>
        </p:sp>
        <p:sp>
          <p:nvSpPr>
            <p:cNvPr id="68" name="rc68"/>
            <p:cNvSpPr/>
            <p:nvPr/>
          </p:nvSpPr>
          <p:spPr>
            <a:xfrm>
              <a:off x="7395722" y="2947639"/>
              <a:ext cx="249522" cy="404304"/>
            </a:xfrm>
            <a:prstGeom prst="rect">
              <a:avLst/>
            </a:prstGeom>
            <a:solidFill>
              <a:srgbClr val="1CABE2">
                <a:alpha val="100000"/>
              </a:srgbClr>
            </a:solidFill>
          </p:spPr>
          <p:txBody>
            <a:bodyPr/>
            <a:lstStyle/>
            <a:p/>
          </p:txBody>
        </p:sp>
        <p:sp>
          <p:nvSpPr>
            <p:cNvPr id="69" name="rc69"/>
            <p:cNvSpPr/>
            <p:nvPr/>
          </p:nvSpPr>
          <p:spPr>
            <a:xfrm>
              <a:off x="7672970" y="3259477"/>
              <a:ext cx="249522" cy="843219"/>
            </a:xfrm>
            <a:prstGeom prst="rect">
              <a:avLst/>
            </a:prstGeom>
            <a:solidFill>
              <a:srgbClr val="80BD41">
                <a:alpha val="100000"/>
              </a:srgbClr>
            </a:solidFill>
          </p:spPr>
          <p:txBody>
            <a:bodyPr/>
            <a:lstStyle/>
            <a:p/>
          </p:txBody>
        </p:sp>
        <p:sp>
          <p:nvSpPr>
            <p:cNvPr id="70" name="rc70"/>
            <p:cNvSpPr/>
            <p:nvPr/>
          </p:nvSpPr>
          <p:spPr>
            <a:xfrm>
              <a:off x="7672970" y="2947639"/>
              <a:ext cx="249522" cy="311838"/>
            </a:xfrm>
            <a:prstGeom prst="rect">
              <a:avLst/>
            </a:prstGeom>
            <a:solidFill>
              <a:srgbClr val="1CABE2">
                <a:alpha val="100000"/>
              </a:srgbClr>
            </a:solidFill>
          </p:spPr>
          <p:txBody>
            <a:bodyPr/>
            <a:lstStyle/>
            <a:p/>
          </p:txBody>
        </p:sp>
        <p:sp>
          <p:nvSpPr>
            <p:cNvPr id="71" name="rc71"/>
            <p:cNvSpPr/>
            <p:nvPr/>
          </p:nvSpPr>
          <p:spPr>
            <a:xfrm>
              <a:off x="7950217" y="3384660"/>
              <a:ext cx="249522" cy="718036"/>
            </a:xfrm>
            <a:prstGeom prst="rect">
              <a:avLst/>
            </a:prstGeom>
            <a:solidFill>
              <a:srgbClr val="80BD41">
                <a:alpha val="100000"/>
              </a:srgbClr>
            </a:solidFill>
          </p:spPr>
          <p:txBody>
            <a:bodyPr/>
            <a:lstStyle/>
            <a:p/>
          </p:txBody>
        </p:sp>
        <p:sp>
          <p:nvSpPr>
            <p:cNvPr id="72" name="rc72"/>
            <p:cNvSpPr/>
            <p:nvPr/>
          </p:nvSpPr>
          <p:spPr>
            <a:xfrm>
              <a:off x="7950217" y="2944539"/>
              <a:ext cx="249522" cy="440120"/>
            </a:xfrm>
            <a:prstGeom prst="rect">
              <a:avLst/>
            </a:prstGeom>
            <a:solidFill>
              <a:srgbClr val="1CABE2">
                <a:alpha val="100000"/>
              </a:srgbClr>
            </a:solidFill>
          </p:spPr>
          <p:txBody>
            <a:bodyPr/>
            <a:lstStyle/>
            <a:p/>
          </p:txBody>
        </p:sp>
        <p:sp>
          <p:nvSpPr>
            <p:cNvPr id="73" name="pl73"/>
            <p:cNvSpPr/>
            <p:nvPr/>
          </p:nvSpPr>
          <p:spPr>
            <a:xfrm>
              <a:off x="1421035" y="1583967"/>
              <a:ext cx="6653943" cy="723773"/>
            </a:xfrm>
            <a:custGeom>
              <a:avLst/>
              <a:pathLst>
                <a:path w="6653943" h="723773">
                  <a:moveTo>
                    <a:pt x="0" y="521116"/>
                  </a:moveTo>
                  <a:lnTo>
                    <a:pt x="277247" y="521116"/>
                  </a:lnTo>
                  <a:lnTo>
                    <a:pt x="554495" y="521116"/>
                  </a:lnTo>
                  <a:lnTo>
                    <a:pt x="831742" y="521116"/>
                  </a:lnTo>
                  <a:lnTo>
                    <a:pt x="1108990" y="521116"/>
                  </a:lnTo>
                  <a:lnTo>
                    <a:pt x="1386238" y="521116"/>
                  </a:lnTo>
                  <a:lnTo>
                    <a:pt x="1663485" y="521116"/>
                  </a:lnTo>
                  <a:lnTo>
                    <a:pt x="1940733" y="173705"/>
                  </a:lnTo>
                  <a:lnTo>
                    <a:pt x="2217981" y="57901"/>
                  </a:lnTo>
                  <a:lnTo>
                    <a:pt x="2495228" y="173705"/>
                  </a:lnTo>
                  <a:lnTo>
                    <a:pt x="2772476" y="144754"/>
                  </a:lnTo>
                  <a:lnTo>
                    <a:pt x="3049724" y="144754"/>
                  </a:lnTo>
                  <a:lnTo>
                    <a:pt x="3326971" y="28950"/>
                  </a:lnTo>
                  <a:lnTo>
                    <a:pt x="3604219" y="202656"/>
                  </a:lnTo>
                  <a:lnTo>
                    <a:pt x="3881467" y="289509"/>
                  </a:lnTo>
                  <a:lnTo>
                    <a:pt x="4158714" y="0"/>
                  </a:lnTo>
                  <a:lnTo>
                    <a:pt x="4435962" y="115803"/>
                  </a:lnTo>
                  <a:lnTo>
                    <a:pt x="4713210" y="173705"/>
                  </a:lnTo>
                  <a:lnTo>
                    <a:pt x="4990457" y="260558"/>
                  </a:lnTo>
                  <a:lnTo>
                    <a:pt x="5267705" y="289509"/>
                  </a:lnTo>
                  <a:lnTo>
                    <a:pt x="5544953" y="521116"/>
                  </a:lnTo>
                  <a:lnTo>
                    <a:pt x="5822200" y="318460"/>
                  </a:lnTo>
                  <a:lnTo>
                    <a:pt x="6099448" y="636920"/>
                  </a:lnTo>
                  <a:lnTo>
                    <a:pt x="6376696" y="405312"/>
                  </a:lnTo>
                  <a:lnTo>
                    <a:pt x="6653943" y="723773"/>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8" name="tx78"/>
            <p:cNvSpPr/>
            <p:nvPr/>
          </p:nvSpPr>
          <p:spPr>
            <a:xfrm>
              <a:off x="6628451" y="10731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2" name="tx82"/>
            <p:cNvSpPr/>
            <p:nvPr/>
          </p:nvSpPr>
          <p:spPr>
            <a:xfrm>
              <a:off x="773744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4" name="tx84"/>
            <p:cNvSpPr/>
            <p:nvPr/>
          </p:nvSpPr>
          <p:spPr>
            <a:xfrm>
              <a:off x="1329607" y="32647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40.8</a:t>
              </a:r>
            </a:p>
          </p:txBody>
        </p:sp>
        <p:sp>
          <p:nvSpPr>
            <p:cNvPr id="85" name="tx85"/>
            <p:cNvSpPr/>
            <p:nvPr/>
          </p:nvSpPr>
          <p:spPr>
            <a:xfrm>
              <a:off x="2715845" y="31765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45.9</a:t>
              </a:r>
            </a:p>
          </p:txBody>
        </p:sp>
        <p:sp>
          <p:nvSpPr>
            <p:cNvPr id="86" name="tx86"/>
            <p:cNvSpPr/>
            <p:nvPr/>
          </p:nvSpPr>
          <p:spPr>
            <a:xfrm>
              <a:off x="4102084" y="30235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54.8</a:t>
              </a:r>
            </a:p>
          </p:txBody>
        </p:sp>
        <p:sp>
          <p:nvSpPr>
            <p:cNvPr id="87" name="tx87"/>
            <p:cNvSpPr/>
            <p:nvPr/>
          </p:nvSpPr>
          <p:spPr>
            <a:xfrm>
              <a:off x="5488322" y="29079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61.5</a:t>
              </a:r>
            </a:p>
          </p:txBody>
        </p:sp>
        <p:sp>
          <p:nvSpPr>
            <p:cNvPr id="88" name="tx88"/>
            <p:cNvSpPr/>
            <p:nvPr/>
          </p:nvSpPr>
          <p:spPr>
            <a:xfrm>
              <a:off x="6597312" y="28217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66.5</a:t>
              </a:r>
            </a:p>
          </p:txBody>
        </p:sp>
        <p:sp>
          <p:nvSpPr>
            <p:cNvPr id="89" name="tx89"/>
            <p:cNvSpPr/>
            <p:nvPr/>
          </p:nvSpPr>
          <p:spPr>
            <a:xfrm>
              <a:off x="6874560" y="28165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66.8</a:t>
              </a:r>
            </a:p>
          </p:txBody>
        </p:sp>
        <p:sp>
          <p:nvSpPr>
            <p:cNvPr id="90" name="tx90"/>
            <p:cNvSpPr/>
            <p:nvPr/>
          </p:nvSpPr>
          <p:spPr>
            <a:xfrm>
              <a:off x="7190985" y="281274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a:t>
              </a:r>
            </a:p>
          </p:txBody>
        </p:sp>
        <p:sp>
          <p:nvSpPr>
            <p:cNvPr id="91" name="tx91"/>
            <p:cNvSpPr/>
            <p:nvPr/>
          </p:nvSpPr>
          <p:spPr>
            <a:xfrm>
              <a:off x="7429055" y="28117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67.1</a:t>
              </a:r>
            </a:p>
          </p:txBody>
        </p:sp>
        <p:sp>
          <p:nvSpPr>
            <p:cNvPr id="92" name="tx92"/>
            <p:cNvSpPr/>
            <p:nvPr/>
          </p:nvSpPr>
          <p:spPr>
            <a:xfrm>
              <a:off x="7706303" y="28117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67.1</a:t>
              </a:r>
            </a:p>
          </p:txBody>
        </p:sp>
        <p:sp>
          <p:nvSpPr>
            <p:cNvPr id="93" name="tx93"/>
            <p:cNvSpPr/>
            <p:nvPr/>
          </p:nvSpPr>
          <p:spPr>
            <a:xfrm>
              <a:off x="7983551" y="28087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67.2</a:t>
              </a:r>
            </a:p>
          </p:txBody>
        </p:sp>
        <p:sp>
          <p:nvSpPr>
            <p:cNvPr id="94" name="pl94"/>
            <p:cNvSpPr/>
            <p:nvPr/>
          </p:nvSpPr>
          <p:spPr>
            <a:xfrm>
              <a:off x="1421035" y="1207605"/>
              <a:ext cx="0" cy="897478"/>
            </a:xfrm>
            <a:custGeom>
              <a:avLst/>
              <a:pathLst>
                <a:path w="0" h="897478">
                  <a:moveTo>
                    <a:pt x="0" y="89747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897478"/>
            </a:xfrm>
            <a:custGeom>
              <a:avLst/>
              <a:pathLst>
                <a:path w="0" h="897478">
                  <a:moveTo>
                    <a:pt x="0" y="89747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665871"/>
            </a:xfrm>
            <a:custGeom>
              <a:avLst/>
              <a:pathLst>
                <a:path w="0" h="665871">
                  <a:moveTo>
                    <a:pt x="0" y="66587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897478"/>
            </a:xfrm>
            <a:custGeom>
              <a:avLst/>
              <a:pathLst>
                <a:path w="0" h="897478">
                  <a:moveTo>
                    <a:pt x="0" y="89747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1013282"/>
            </a:xfrm>
            <a:custGeom>
              <a:avLst/>
              <a:pathLst>
                <a:path w="0" h="1013282">
                  <a:moveTo>
                    <a:pt x="0" y="101328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1100135"/>
            </a:xfrm>
            <a:custGeom>
              <a:avLst/>
              <a:pathLst>
                <a:path w="0" h="1100135">
                  <a:moveTo>
                    <a:pt x="0" y="1100135"/>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8254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28.1</a:t>
              </a:r>
            </a:p>
          </p:txBody>
        </p:sp>
        <p:sp>
          <p:nvSpPr>
            <p:cNvPr id="105" name="tx105"/>
            <p:cNvSpPr/>
            <p:nvPr/>
          </p:nvSpPr>
          <p:spPr>
            <a:xfrm>
              <a:off x="1329607" y="34744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a:t>
              </a:r>
            </a:p>
          </p:txBody>
        </p:sp>
        <p:sp>
          <p:nvSpPr>
            <p:cNvPr id="106" name="tx106"/>
            <p:cNvSpPr/>
            <p:nvPr/>
          </p:nvSpPr>
          <p:spPr>
            <a:xfrm>
              <a:off x="2715845" y="37949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31.7</a:t>
              </a:r>
            </a:p>
          </p:txBody>
        </p:sp>
        <p:sp>
          <p:nvSpPr>
            <p:cNvPr id="107" name="tx107"/>
            <p:cNvSpPr/>
            <p:nvPr/>
          </p:nvSpPr>
          <p:spPr>
            <a:xfrm>
              <a:off x="2715845" y="340095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08" name="tx108"/>
            <p:cNvSpPr/>
            <p:nvPr/>
          </p:nvSpPr>
          <p:spPr>
            <a:xfrm>
              <a:off x="4102084" y="36809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44.9</a:t>
              </a:r>
            </a:p>
          </p:txBody>
        </p:sp>
        <p:sp>
          <p:nvSpPr>
            <p:cNvPr id="109" name="tx109"/>
            <p:cNvSpPr/>
            <p:nvPr/>
          </p:nvSpPr>
          <p:spPr>
            <a:xfrm>
              <a:off x="4128209" y="320927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a:t>
              </a:r>
            </a:p>
          </p:txBody>
        </p:sp>
        <p:sp>
          <p:nvSpPr>
            <p:cNvPr id="110" name="tx110"/>
            <p:cNvSpPr/>
            <p:nvPr/>
          </p:nvSpPr>
          <p:spPr>
            <a:xfrm>
              <a:off x="5488322" y="360699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53.5</a:t>
              </a:r>
            </a:p>
          </p:txBody>
        </p:sp>
        <p:sp>
          <p:nvSpPr>
            <p:cNvPr id="111" name="tx111"/>
            <p:cNvSpPr/>
            <p:nvPr/>
          </p:nvSpPr>
          <p:spPr>
            <a:xfrm>
              <a:off x="5553624" y="3077636"/>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a:t>
              </a:r>
            </a:p>
          </p:txBody>
        </p:sp>
        <p:sp>
          <p:nvSpPr>
            <p:cNvPr id="112" name="tx112"/>
            <p:cNvSpPr/>
            <p:nvPr/>
          </p:nvSpPr>
          <p:spPr>
            <a:xfrm>
              <a:off x="6597312" y="36268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51.2</a:t>
              </a:r>
            </a:p>
          </p:txBody>
        </p:sp>
        <p:sp>
          <p:nvSpPr>
            <p:cNvPr id="113" name="tx113"/>
            <p:cNvSpPr/>
            <p:nvPr/>
          </p:nvSpPr>
          <p:spPr>
            <a:xfrm>
              <a:off x="6597312" y="30542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a:t>
              </a:r>
            </a:p>
          </p:txBody>
        </p:sp>
        <p:sp>
          <p:nvSpPr>
            <p:cNvPr id="114" name="tx114"/>
            <p:cNvSpPr/>
            <p:nvPr/>
          </p:nvSpPr>
          <p:spPr>
            <a:xfrm>
              <a:off x="6874560" y="36708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46.1</a:t>
              </a:r>
            </a:p>
          </p:txBody>
        </p:sp>
        <p:sp>
          <p:nvSpPr>
            <p:cNvPr id="115" name="tx115"/>
            <p:cNvSpPr/>
            <p:nvPr/>
          </p:nvSpPr>
          <p:spPr>
            <a:xfrm>
              <a:off x="6874560" y="30957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20.7</a:t>
              </a:r>
            </a:p>
          </p:txBody>
        </p:sp>
        <p:sp>
          <p:nvSpPr>
            <p:cNvPr id="116" name="tx116"/>
            <p:cNvSpPr/>
            <p:nvPr/>
          </p:nvSpPr>
          <p:spPr>
            <a:xfrm>
              <a:off x="7151808" y="36291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50.9</a:t>
              </a:r>
            </a:p>
          </p:txBody>
        </p:sp>
        <p:sp>
          <p:nvSpPr>
            <p:cNvPr id="117" name="tx117"/>
            <p:cNvSpPr/>
            <p:nvPr/>
          </p:nvSpPr>
          <p:spPr>
            <a:xfrm>
              <a:off x="7151808" y="30522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18" name="tx118"/>
            <p:cNvSpPr/>
            <p:nvPr/>
          </p:nvSpPr>
          <p:spPr>
            <a:xfrm>
              <a:off x="7429055" y="36922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43.6</a:t>
              </a:r>
            </a:p>
          </p:txBody>
        </p:sp>
        <p:sp>
          <p:nvSpPr>
            <p:cNvPr id="119" name="tx119"/>
            <p:cNvSpPr/>
            <p:nvPr/>
          </p:nvSpPr>
          <p:spPr>
            <a:xfrm>
              <a:off x="7429055" y="311469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23.5</a:t>
              </a:r>
            </a:p>
          </p:txBody>
        </p:sp>
        <p:sp>
          <p:nvSpPr>
            <p:cNvPr id="120" name="tx120"/>
            <p:cNvSpPr/>
            <p:nvPr/>
          </p:nvSpPr>
          <p:spPr>
            <a:xfrm>
              <a:off x="7745480" y="364603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21" name="tx121"/>
            <p:cNvSpPr/>
            <p:nvPr/>
          </p:nvSpPr>
          <p:spPr>
            <a:xfrm>
              <a:off x="7706303" y="30685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a:t>
              </a:r>
            </a:p>
          </p:txBody>
        </p:sp>
        <p:sp>
          <p:nvSpPr>
            <p:cNvPr id="122" name="tx122"/>
            <p:cNvSpPr/>
            <p:nvPr/>
          </p:nvSpPr>
          <p:spPr>
            <a:xfrm>
              <a:off x="7983551" y="370977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41.7</a:t>
              </a:r>
            </a:p>
          </p:txBody>
        </p:sp>
        <p:sp>
          <p:nvSpPr>
            <p:cNvPr id="123" name="tx123"/>
            <p:cNvSpPr/>
            <p:nvPr/>
          </p:nvSpPr>
          <p:spPr>
            <a:xfrm>
              <a:off x="7983551" y="31295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25.6</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1896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655386" y="232867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a:off x="655386" y="146771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93494" y="2517221"/>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4" name="tx144"/>
            <p:cNvSpPr/>
            <p:nvPr/>
          </p:nvSpPr>
          <p:spPr>
            <a:xfrm rot="5400000">
              <a:off x="8496806" y="251722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5" name="pl145"/>
            <p:cNvSpPr/>
            <p:nvPr/>
          </p:nvSpPr>
          <p:spPr>
            <a:xfrm>
              <a:off x="2547370"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814469" y="5058740"/>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47" name="rc147"/>
            <p:cNvSpPr/>
            <p:nvPr/>
          </p:nvSpPr>
          <p:spPr>
            <a:xfrm>
              <a:off x="4157761" y="5010059"/>
              <a:ext cx="201456" cy="201456"/>
            </a:xfrm>
            <a:prstGeom prst="rect">
              <a:avLst/>
            </a:prstGeom>
            <a:solidFill>
              <a:srgbClr val="1CABE2">
                <a:alpha val="100000"/>
              </a:srgbClr>
            </a:solidFill>
          </p:spPr>
          <p:txBody>
            <a:bodyPr/>
            <a:lstStyle/>
            <a:p/>
          </p:txBody>
        </p:sp>
        <p:sp>
          <p:nvSpPr>
            <p:cNvPr id="148" name="rc148"/>
            <p:cNvSpPr/>
            <p:nvPr/>
          </p:nvSpPr>
          <p:spPr>
            <a:xfrm>
              <a:off x="6123695" y="5010059"/>
              <a:ext cx="201456" cy="201456"/>
            </a:xfrm>
            <a:prstGeom prst="rect">
              <a:avLst/>
            </a:prstGeom>
            <a:solidFill>
              <a:srgbClr val="80BD41">
                <a:alpha val="100000"/>
              </a:srgbClr>
            </a:solidFill>
          </p:spPr>
          <p:txBody>
            <a:bodyPr/>
            <a:lstStyle/>
            <a:p/>
          </p:txBody>
        </p:sp>
        <p:sp>
          <p:nvSpPr>
            <p:cNvPr id="149" name="tx149"/>
            <p:cNvSpPr/>
            <p:nvPr/>
          </p:nvSpPr>
          <p:spPr>
            <a:xfrm>
              <a:off x="4437806" y="5029682"/>
              <a:ext cx="160730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50" name="tx150"/>
            <p:cNvSpPr/>
            <p:nvPr/>
          </p:nvSpPr>
          <p:spPr>
            <a:xfrm>
              <a:off x="6403740" y="5058604"/>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1" name="tx151"/>
            <p:cNvSpPr/>
            <p:nvPr/>
          </p:nvSpPr>
          <p:spPr>
            <a:xfrm>
              <a:off x="951100" y="479153"/>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52" name="tx152"/>
            <p:cNvSpPr/>
            <p:nvPr/>
          </p:nvSpPr>
          <p:spPr>
            <a:xfrm>
              <a:off x="951100" y="660204"/>
              <a:ext cx="139817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Gabon, 2000-2024</a:t>
              </a:r>
            </a:p>
          </p:txBody>
        </p:sp>
        <p:sp>
          <p:nvSpPr>
            <p:cNvPr id="153" name="pl153"/>
            <p:cNvSpPr/>
            <p:nvPr/>
          </p:nvSpPr>
          <p:spPr>
            <a:xfrm>
              <a:off x="227392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22923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18454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813985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25158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20689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16220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889059"/>
              <a:ext cx="5005593" cy="167191"/>
            </a:xfrm>
            <a:prstGeom prst="rect">
              <a:avLst/>
            </a:prstGeom>
            <a:solidFill>
              <a:srgbClr val="80BD41">
                <a:alpha val="100000"/>
              </a:srgbClr>
            </a:solidFill>
          </p:spPr>
          <p:txBody>
            <a:bodyPr/>
            <a:lstStyle/>
            <a:p/>
          </p:txBody>
        </p:sp>
        <p:sp>
          <p:nvSpPr>
            <p:cNvPr id="165" name="rc165"/>
            <p:cNvSpPr/>
            <p:nvPr/>
          </p:nvSpPr>
          <p:spPr>
            <a:xfrm>
              <a:off x="6301867" y="5889059"/>
              <a:ext cx="1495812" cy="167191"/>
            </a:xfrm>
            <a:prstGeom prst="rect">
              <a:avLst/>
            </a:prstGeom>
            <a:solidFill>
              <a:srgbClr val="1CABE2">
                <a:alpha val="100000"/>
              </a:srgbClr>
            </a:solidFill>
          </p:spPr>
          <p:txBody>
            <a:bodyPr/>
            <a:lstStyle/>
            <a:p/>
          </p:txBody>
        </p:sp>
        <p:sp>
          <p:nvSpPr>
            <p:cNvPr id="166" name="rc166"/>
            <p:cNvSpPr/>
            <p:nvPr/>
          </p:nvSpPr>
          <p:spPr>
            <a:xfrm>
              <a:off x="1296273" y="5680069"/>
              <a:ext cx="4787576" cy="167191"/>
            </a:xfrm>
            <a:prstGeom prst="rect">
              <a:avLst/>
            </a:prstGeom>
            <a:solidFill>
              <a:srgbClr val="80BD41">
                <a:alpha val="100000"/>
              </a:srgbClr>
            </a:solidFill>
          </p:spPr>
          <p:txBody>
            <a:bodyPr/>
            <a:lstStyle/>
            <a:p/>
          </p:txBody>
        </p:sp>
        <p:sp>
          <p:nvSpPr>
            <p:cNvPr id="167" name="rc167"/>
            <p:cNvSpPr/>
            <p:nvPr/>
          </p:nvSpPr>
          <p:spPr>
            <a:xfrm>
              <a:off x="6083850" y="5680069"/>
              <a:ext cx="1770533" cy="167191"/>
            </a:xfrm>
            <a:prstGeom prst="rect">
              <a:avLst/>
            </a:prstGeom>
            <a:solidFill>
              <a:srgbClr val="1CABE2">
                <a:alpha val="100000"/>
              </a:srgbClr>
            </a:solidFill>
          </p:spPr>
          <p:txBody>
            <a:bodyPr/>
            <a:lstStyle/>
            <a:p/>
          </p:txBody>
        </p:sp>
        <p:sp>
          <p:nvSpPr>
            <p:cNvPr id="168" name="rc168"/>
            <p:cNvSpPr/>
            <p:nvPr/>
          </p:nvSpPr>
          <p:spPr>
            <a:xfrm>
              <a:off x="1296273" y="5471080"/>
              <a:ext cx="4076821" cy="167191"/>
            </a:xfrm>
            <a:prstGeom prst="rect">
              <a:avLst/>
            </a:prstGeom>
            <a:solidFill>
              <a:srgbClr val="80BD41">
                <a:alpha val="100000"/>
              </a:srgbClr>
            </a:solidFill>
          </p:spPr>
          <p:txBody>
            <a:bodyPr/>
            <a:lstStyle/>
            <a:p/>
          </p:txBody>
        </p:sp>
        <p:sp>
          <p:nvSpPr>
            <p:cNvPr id="169" name="rc169"/>
            <p:cNvSpPr/>
            <p:nvPr/>
          </p:nvSpPr>
          <p:spPr>
            <a:xfrm>
              <a:off x="5373095" y="5471080"/>
              <a:ext cx="2498886" cy="167191"/>
            </a:xfrm>
            <a:prstGeom prst="rect">
              <a:avLst/>
            </a:prstGeom>
            <a:solidFill>
              <a:srgbClr val="1CABE2">
                <a:alpha val="100000"/>
              </a:srgbClr>
            </a:solidFill>
          </p:spPr>
          <p:txBody>
            <a:bodyPr/>
            <a:lstStyle/>
            <a:p/>
          </p:txBody>
        </p:sp>
        <p:sp>
          <p:nvSpPr>
            <p:cNvPr id="170" name="tx170"/>
            <p:cNvSpPr/>
            <p:nvPr/>
          </p:nvSpPr>
          <p:spPr>
            <a:xfrm>
              <a:off x="801022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66.5</a:t>
              </a:r>
            </a:p>
          </p:txBody>
        </p:sp>
        <p:sp>
          <p:nvSpPr>
            <p:cNvPr id="171" name="tx171"/>
            <p:cNvSpPr/>
            <p:nvPr/>
          </p:nvSpPr>
          <p:spPr>
            <a:xfrm>
              <a:off x="8069762"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67.1</a:t>
              </a:r>
            </a:p>
          </p:txBody>
        </p:sp>
        <p:sp>
          <p:nvSpPr>
            <p:cNvPr id="172" name="tx172"/>
            <p:cNvSpPr/>
            <p:nvPr/>
          </p:nvSpPr>
          <p:spPr>
            <a:xfrm>
              <a:off x="808721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67.2</a:t>
              </a:r>
            </a:p>
          </p:txBody>
        </p:sp>
        <p:sp>
          <p:nvSpPr>
            <p:cNvPr id="173" name="tx173"/>
            <p:cNvSpPr/>
            <p:nvPr/>
          </p:nvSpPr>
          <p:spPr>
            <a:xfrm>
              <a:off x="3693577"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51.2</a:t>
              </a:r>
            </a:p>
          </p:txBody>
        </p:sp>
        <p:sp>
          <p:nvSpPr>
            <p:cNvPr id="174" name="tx174"/>
            <p:cNvSpPr/>
            <p:nvPr/>
          </p:nvSpPr>
          <p:spPr>
            <a:xfrm>
              <a:off x="6944280"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15.3</a:t>
              </a:r>
            </a:p>
          </p:txBody>
        </p:sp>
        <p:sp>
          <p:nvSpPr>
            <p:cNvPr id="175" name="tx175"/>
            <p:cNvSpPr/>
            <p:nvPr/>
          </p:nvSpPr>
          <p:spPr>
            <a:xfrm>
              <a:off x="3629772" y="5723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76" name="tx176"/>
            <p:cNvSpPr/>
            <p:nvPr/>
          </p:nvSpPr>
          <p:spPr>
            <a:xfrm>
              <a:off x="6863623"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18.1</a:t>
              </a:r>
            </a:p>
          </p:txBody>
        </p:sp>
        <p:sp>
          <p:nvSpPr>
            <p:cNvPr id="177" name="tx177"/>
            <p:cNvSpPr/>
            <p:nvPr/>
          </p:nvSpPr>
          <p:spPr>
            <a:xfrm>
              <a:off x="3229190" y="551555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41.7</a:t>
              </a:r>
            </a:p>
          </p:txBody>
        </p:sp>
        <p:sp>
          <p:nvSpPr>
            <p:cNvPr id="178" name="tx178"/>
            <p:cNvSpPr/>
            <p:nvPr/>
          </p:nvSpPr>
          <p:spPr>
            <a:xfrm>
              <a:off x="6517044"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25.6</a:t>
              </a:r>
            </a:p>
          </p:txBody>
        </p:sp>
        <p:sp>
          <p:nvSpPr>
            <p:cNvPr id="179" name="tx179"/>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17388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4" name="tx184"/>
            <p:cNvSpPr/>
            <p:nvPr/>
          </p:nvSpPr>
          <p:spPr>
            <a:xfrm>
              <a:off x="512919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5" name="tx185"/>
            <p:cNvSpPr/>
            <p:nvPr/>
          </p:nvSpPr>
          <p:spPr>
            <a:xfrm>
              <a:off x="708450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6" name="tx186"/>
            <p:cNvSpPr/>
            <p:nvPr/>
          </p:nvSpPr>
          <p:spPr>
            <a:xfrm>
              <a:off x="4006567" y="6293768"/>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87" name="tx187"/>
            <p:cNvSpPr/>
            <p:nvPr/>
          </p:nvSpPr>
          <p:spPr>
            <a:xfrm>
              <a:off x="4246355" y="65066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DTC1 en 2024 (62 %) était plus faible qu'en 2019 (77 %).
Le nombre d'enfants vaccinés avec le DTP1 a diminué de 19% par rapport à 2019.
Le nombre de nourrissons survivants a augmenté d'environ 1 % par rapport à 2019.
En 2024, moins d'enfants ont été vaccinés qu'en 2019.
En 2024, il y avait plus de nourrissons survivants (population cible) qu'en 2019.
Pour que la couverture vaccinale augmente, le nombre d'enfants vaccinés doit augmenter plus rapidement que la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Gabon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Révision WUENIC 2024,
Publié le 15 juillet 2025</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Traduit à l'aide de l'API DeepL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497819"/>
              <a:ext cx="3397293" cy="1024381"/>
            </a:xfrm>
            <a:custGeom>
              <a:avLst/>
              <a:pathLst>
                <a:path w="3397293" h="1024381">
                  <a:moveTo>
                    <a:pt x="0" y="1024381"/>
                  </a:moveTo>
                  <a:lnTo>
                    <a:pt x="141553" y="1024381"/>
                  </a:lnTo>
                  <a:lnTo>
                    <a:pt x="283107" y="1024381"/>
                  </a:lnTo>
                  <a:lnTo>
                    <a:pt x="424661" y="1024381"/>
                  </a:lnTo>
                  <a:lnTo>
                    <a:pt x="566215" y="1024381"/>
                  </a:lnTo>
                  <a:lnTo>
                    <a:pt x="707769" y="1024381"/>
                  </a:lnTo>
                  <a:lnTo>
                    <a:pt x="849323" y="1024381"/>
                  </a:lnTo>
                  <a:lnTo>
                    <a:pt x="990877" y="27685"/>
                  </a:lnTo>
                  <a:lnTo>
                    <a:pt x="1132431" y="0"/>
                  </a:lnTo>
                  <a:lnTo>
                    <a:pt x="1273984" y="166115"/>
                  </a:lnTo>
                  <a:lnTo>
                    <a:pt x="1415538" y="415289"/>
                  </a:lnTo>
                  <a:lnTo>
                    <a:pt x="1557092" y="193801"/>
                  </a:lnTo>
                  <a:lnTo>
                    <a:pt x="1698646" y="0"/>
                  </a:lnTo>
                  <a:lnTo>
                    <a:pt x="1840200" y="83057"/>
                  </a:lnTo>
                  <a:lnTo>
                    <a:pt x="1981754" y="332231"/>
                  </a:lnTo>
                  <a:lnTo>
                    <a:pt x="2123308" y="55371"/>
                  </a:lnTo>
                  <a:lnTo>
                    <a:pt x="2264862" y="193801"/>
                  </a:lnTo>
                  <a:lnTo>
                    <a:pt x="2406416" y="193801"/>
                  </a:lnTo>
                  <a:lnTo>
                    <a:pt x="2547969" y="332231"/>
                  </a:lnTo>
                  <a:lnTo>
                    <a:pt x="2689523" y="332231"/>
                  </a:lnTo>
                  <a:lnTo>
                    <a:pt x="2831077" y="526033"/>
                  </a:lnTo>
                  <a:lnTo>
                    <a:pt x="2972631" y="193801"/>
                  </a:lnTo>
                  <a:lnTo>
                    <a:pt x="3114185" y="609091"/>
                  </a:lnTo>
                  <a:lnTo>
                    <a:pt x="3255739" y="332231"/>
                  </a:lnTo>
                  <a:lnTo>
                    <a:pt x="3397293" y="581405"/>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387603"/>
            </a:xfrm>
            <a:custGeom>
              <a:avLst/>
              <a:pathLst>
                <a:path w="3397293" h="387603">
                  <a:moveTo>
                    <a:pt x="0" y="387603"/>
                  </a:moveTo>
                  <a:lnTo>
                    <a:pt x="141553" y="387603"/>
                  </a:lnTo>
                  <a:lnTo>
                    <a:pt x="283107" y="387603"/>
                  </a:lnTo>
                  <a:lnTo>
                    <a:pt x="424661" y="332231"/>
                  </a:lnTo>
                  <a:lnTo>
                    <a:pt x="566215" y="276859"/>
                  </a:lnTo>
                  <a:lnTo>
                    <a:pt x="707769" y="249173"/>
                  </a:lnTo>
                  <a:lnTo>
                    <a:pt x="849323" y="221487"/>
                  </a:lnTo>
                  <a:lnTo>
                    <a:pt x="990877" y="221487"/>
                  </a:lnTo>
                  <a:lnTo>
                    <a:pt x="1132431" y="138429"/>
                  </a:lnTo>
                  <a:lnTo>
                    <a:pt x="1273984" y="83057"/>
                  </a:lnTo>
                  <a:lnTo>
                    <a:pt x="1415538" y="83057"/>
                  </a:lnTo>
                  <a:lnTo>
                    <a:pt x="1557092" y="55371"/>
                  </a:lnTo>
                  <a:lnTo>
                    <a:pt x="1698646" y="55371"/>
                  </a:lnTo>
                  <a:lnTo>
                    <a:pt x="1840200" y="83057"/>
                  </a:lnTo>
                  <a:lnTo>
                    <a:pt x="1981754" y="55371"/>
                  </a:lnTo>
                  <a:lnTo>
                    <a:pt x="2123308" y="27685"/>
                  </a:lnTo>
                  <a:lnTo>
                    <a:pt x="2264862" y="0"/>
                  </a:lnTo>
                  <a:lnTo>
                    <a:pt x="2406416" y="0"/>
                  </a:lnTo>
                  <a:lnTo>
                    <a:pt x="2547969" y="0"/>
                  </a:lnTo>
                  <a:lnTo>
                    <a:pt x="2689523" y="0"/>
                  </a:lnTo>
                  <a:lnTo>
                    <a:pt x="2831077" y="83057"/>
                  </a:lnTo>
                  <a:lnTo>
                    <a:pt x="2972631" y="110743"/>
                  </a:lnTo>
                  <a:lnTo>
                    <a:pt x="3114185" y="27685"/>
                  </a:lnTo>
                  <a:lnTo>
                    <a:pt x="3255739" y="55371"/>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774679"/>
              <a:ext cx="3397293" cy="885951"/>
            </a:xfrm>
            <a:custGeom>
              <a:avLst/>
              <a:pathLst>
                <a:path w="3397293" h="885951">
                  <a:moveTo>
                    <a:pt x="0" y="858265"/>
                  </a:moveTo>
                  <a:lnTo>
                    <a:pt x="141553" y="885951"/>
                  </a:lnTo>
                  <a:lnTo>
                    <a:pt x="283107" y="830579"/>
                  </a:lnTo>
                  <a:lnTo>
                    <a:pt x="424661" y="719835"/>
                  </a:lnTo>
                  <a:lnTo>
                    <a:pt x="566215" y="581405"/>
                  </a:lnTo>
                  <a:lnTo>
                    <a:pt x="707769" y="470661"/>
                  </a:lnTo>
                  <a:lnTo>
                    <a:pt x="849323" y="387603"/>
                  </a:lnTo>
                  <a:lnTo>
                    <a:pt x="990877" y="332231"/>
                  </a:lnTo>
                  <a:lnTo>
                    <a:pt x="1132431" y="193801"/>
                  </a:lnTo>
                  <a:lnTo>
                    <a:pt x="1273984" y="55371"/>
                  </a:lnTo>
                  <a:lnTo>
                    <a:pt x="1415538" y="166115"/>
                  </a:lnTo>
                  <a:lnTo>
                    <a:pt x="1557092" y="193801"/>
                  </a:lnTo>
                  <a:lnTo>
                    <a:pt x="1698646" y="332231"/>
                  </a:lnTo>
                  <a:lnTo>
                    <a:pt x="1840200" y="332231"/>
                  </a:lnTo>
                  <a:lnTo>
                    <a:pt x="1981754" y="249173"/>
                  </a:lnTo>
                  <a:lnTo>
                    <a:pt x="2123308" y="276859"/>
                  </a:lnTo>
                  <a:lnTo>
                    <a:pt x="2264862" y="138429"/>
                  </a:lnTo>
                  <a:lnTo>
                    <a:pt x="2406416" y="110743"/>
                  </a:lnTo>
                  <a:lnTo>
                    <a:pt x="2547969" y="55371"/>
                  </a:lnTo>
                  <a:lnTo>
                    <a:pt x="2689523" y="0"/>
                  </a:lnTo>
                  <a:lnTo>
                    <a:pt x="2831077" y="83057"/>
                  </a:lnTo>
                  <a:lnTo>
                    <a:pt x="2972631" y="83057"/>
                  </a:lnTo>
                  <a:lnTo>
                    <a:pt x="3114185" y="83057"/>
                  </a:lnTo>
                  <a:lnTo>
                    <a:pt x="3255739" y="27685"/>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497819"/>
              <a:ext cx="3397293" cy="1024381"/>
            </a:xfrm>
            <a:custGeom>
              <a:avLst/>
              <a:pathLst>
                <a:path w="3397293" h="1024381">
                  <a:moveTo>
                    <a:pt x="0" y="1024381"/>
                  </a:moveTo>
                  <a:lnTo>
                    <a:pt x="141553" y="1024381"/>
                  </a:lnTo>
                  <a:lnTo>
                    <a:pt x="283107" y="1024381"/>
                  </a:lnTo>
                  <a:lnTo>
                    <a:pt x="424661" y="1024381"/>
                  </a:lnTo>
                  <a:lnTo>
                    <a:pt x="566215" y="1024381"/>
                  </a:lnTo>
                  <a:lnTo>
                    <a:pt x="707769" y="1024381"/>
                  </a:lnTo>
                  <a:lnTo>
                    <a:pt x="849323" y="1024381"/>
                  </a:lnTo>
                  <a:lnTo>
                    <a:pt x="990877" y="27685"/>
                  </a:lnTo>
                  <a:lnTo>
                    <a:pt x="1132431" y="0"/>
                  </a:lnTo>
                  <a:lnTo>
                    <a:pt x="1273984" y="166115"/>
                  </a:lnTo>
                  <a:lnTo>
                    <a:pt x="1415538" y="415289"/>
                  </a:lnTo>
                  <a:lnTo>
                    <a:pt x="1557092" y="193801"/>
                  </a:lnTo>
                  <a:lnTo>
                    <a:pt x="1698646" y="0"/>
                  </a:lnTo>
                  <a:lnTo>
                    <a:pt x="1840200" y="83057"/>
                  </a:lnTo>
                  <a:lnTo>
                    <a:pt x="1981754" y="332231"/>
                  </a:lnTo>
                  <a:lnTo>
                    <a:pt x="2123308" y="55371"/>
                  </a:lnTo>
                  <a:lnTo>
                    <a:pt x="2264862" y="193801"/>
                  </a:lnTo>
                  <a:lnTo>
                    <a:pt x="2406416" y="193801"/>
                  </a:lnTo>
                  <a:lnTo>
                    <a:pt x="2547969" y="332231"/>
                  </a:lnTo>
                  <a:lnTo>
                    <a:pt x="2689523" y="332231"/>
                  </a:lnTo>
                  <a:lnTo>
                    <a:pt x="2831077" y="526033"/>
                  </a:lnTo>
                  <a:lnTo>
                    <a:pt x="2972631" y="193801"/>
                  </a:lnTo>
                  <a:lnTo>
                    <a:pt x="3114185" y="609091"/>
                  </a:lnTo>
                  <a:lnTo>
                    <a:pt x="3255739" y="332231"/>
                  </a:lnTo>
                  <a:lnTo>
                    <a:pt x="3397293" y="581405"/>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578101"/>
            </a:xfrm>
            <a:custGeom>
              <a:avLst/>
              <a:pathLst>
                <a:path w="0" h="1578101">
                  <a:moveTo>
                    <a:pt x="0" y="0"/>
                  </a:moveTo>
                  <a:lnTo>
                    <a:pt x="0" y="1578101"/>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1578101"/>
            </a:xfrm>
            <a:custGeom>
              <a:avLst/>
              <a:pathLst>
                <a:path w="0" h="1578101">
                  <a:moveTo>
                    <a:pt x="0" y="0"/>
                  </a:moveTo>
                  <a:lnTo>
                    <a:pt x="0" y="1578101"/>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969009"/>
            </a:xfrm>
            <a:custGeom>
              <a:avLst/>
              <a:pathLst>
                <a:path w="0" h="969009">
                  <a:moveTo>
                    <a:pt x="0" y="0"/>
                  </a:moveTo>
                  <a:lnTo>
                    <a:pt x="0" y="969009"/>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609091"/>
            </a:xfrm>
            <a:custGeom>
              <a:avLst/>
              <a:pathLst>
                <a:path w="0" h="609091">
                  <a:moveTo>
                    <a:pt x="0" y="0"/>
                  </a:moveTo>
                  <a:lnTo>
                    <a:pt x="0" y="609091"/>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885951"/>
            </a:xfrm>
            <a:custGeom>
              <a:avLst/>
              <a:pathLst>
                <a:path w="0" h="885951">
                  <a:moveTo>
                    <a:pt x="0" y="0"/>
                  </a:moveTo>
                  <a:lnTo>
                    <a:pt x="0" y="885951"/>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885951"/>
            </a:xfrm>
            <a:custGeom>
              <a:avLst/>
              <a:pathLst>
                <a:path w="0" h="885951">
                  <a:moveTo>
                    <a:pt x="0" y="0"/>
                  </a:moveTo>
                  <a:lnTo>
                    <a:pt x="0" y="885951"/>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1135125"/>
            </a:xfrm>
            <a:custGeom>
              <a:avLst/>
              <a:pathLst>
                <a:path w="0" h="1135125">
                  <a:moveTo>
                    <a:pt x="0" y="0"/>
                  </a:moveTo>
                  <a:lnTo>
                    <a:pt x="0" y="1135125"/>
                  </a:lnTo>
                </a:path>
              </a:pathLst>
            </a:custGeom>
            <a:ln w="13550" cap="flat">
              <a:solidFill>
                <a:srgbClr val="0058AB">
                  <a:alpha val="100000"/>
                </a:srgbClr>
              </a:solidFill>
              <a:prstDash val="dot"/>
              <a:round/>
            </a:ln>
          </p:spPr>
          <p:txBody>
            <a:bodyPr/>
            <a:lstStyle/>
            <a:p/>
          </p:txBody>
        </p:sp>
        <p:sp>
          <p:nvSpPr>
            <p:cNvPr id="32" name="pl32"/>
            <p:cNvSpPr/>
            <p:nvPr/>
          </p:nvSpPr>
          <p:spPr>
            <a:xfrm>
              <a:off x="1120965" y="1497819"/>
              <a:ext cx="3397293" cy="1024381"/>
            </a:xfrm>
            <a:custGeom>
              <a:avLst/>
              <a:pathLst>
                <a:path w="3397293" h="1024381">
                  <a:moveTo>
                    <a:pt x="0" y="1024381"/>
                  </a:moveTo>
                  <a:lnTo>
                    <a:pt x="141553" y="1024381"/>
                  </a:lnTo>
                  <a:lnTo>
                    <a:pt x="283107" y="1024381"/>
                  </a:lnTo>
                  <a:lnTo>
                    <a:pt x="424661" y="1024381"/>
                  </a:lnTo>
                  <a:lnTo>
                    <a:pt x="566215" y="1024381"/>
                  </a:lnTo>
                  <a:lnTo>
                    <a:pt x="707769" y="1024381"/>
                  </a:lnTo>
                  <a:lnTo>
                    <a:pt x="849323" y="1024381"/>
                  </a:lnTo>
                  <a:lnTo>
                    <a:pt x="990877" y="27685"/>
                  </a:lnTo>
                  <a:lnTo>
                    <a:pt x="1132431" y="0"/>
                  </a:lnTo>
                  <a:lnTo>
                    <a:pt x="1273984" y="166115"/>
                  </a:lnTo>
                  <a:lnTo>
                    <a:pt x="1415538" y="415289"/>
                  </a:lnTo>
                  <a:lnTo>
                    <a:pt x="1557092" y="193801"/>
                  </a:lnTo>
                  <a:lnTo>
                    <a:pt x="1698646" y="0"/>
                  </a:lnTo>
                  <a:lnTo>
                    <a:pt x="1840200" y="83057"/>
                  </a:lnTo>
                  <a:lnTo>
                    <a:pt x="1981754" y="332231"/>
                  </a:lnTo>
                  <a:lnTo>
                    <a:pt x="2123308" y="55371"/>
                  </a:lnTo>
                  <a:lnTo>
                    <a:pt x="2264862" y="193801"/>
                  </a:lnTo>
                  <a:lnTo>
                    <a:pt x="2406416" y="193801"/>
                  </a:lnTo>
                  <a:lnTo>
                    <a:pt x="2547969" y="332231"/>
                  </a:lnTo>
                  <a:lnTo>
                    <a:pt x="2689523" y="332231"/>
                  </a:lnTo>
                  <a:lnTo>
                    <a:pt x="2831077" y="526033"/>
                  </a:lnTo>
                  <a:lnTo>
                    <a:pt x="2972631" y="193801"/>
                  </a:lnTo>
                  <a:lnTo>
                    <a:pt x="3114185" y="609091"/>
                  </a:lnTo>
                  <a:lnTo>
                    <a:pt x="3255739" y="332231"/>
                  </a:lnTo>
                  <a:lnTo>
                    <a:pt x="3397293" y="581405"/>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43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34" name="tx34"/>
            <p:cNvSpPr/>
            <p:nvPr/>
          </p:nvSpPr>
          <p:spPr>
            <a:xfrm>
              <a:off x="1768444" y="82743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40" name="tx40"/>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73556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72</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13366"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366"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1441"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3895"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465" y="4727873"/>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Gabon</a:t>
              </a:r>
            </a:p>
          </p:txBody>
        </p:sp>
        <p:sp>
          <p:nvSpPr>
            <p:cNvPr id="60" name="tx60"/>
            <p:cNvSpPr/>
            <p:nvPr/>
          </p:nvSpPr>
          <p:spPr>
            <a:xfrm>
              <a:off x="2758540"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0995"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65772" y="481497"/>
              <a:ext cx="2507679"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couverture, Gabon, 2000-2024</a:t>
              </a:r>
            </a:p>
          </p:txBody>
        </p:sp>
        <p:sp>
          <p:nvSpPr>
            <p:cNvPr id="63" name="pl63"/>
            <p:cNvSpPr/>
            <p:nvPr/>
          </p:nvSpPr>
          <p:spPr>
            <a:xfrm>
              <a:off x="5267799" y="36604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5837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50704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12206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0453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96870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399380"/>
              <a:ext cx="3397293" cy="1991853"/>
            </a:xfrm>
            <a:custGeom>
              <a:avLst/>
              <a:pathLst>
                <a:path w="3397293" h="1991853">
                  <a:moveTo>
                    <a:pt x="0" y="1991853"/>
                  </a:moveTo>
                  <a:lnTo>
                    <a:pt x="141553" y="1991853"/>
                  </a:lnTo>
                  <a:lnTo>
                    <a:pt x="283107" y="1991853"/>
                  </a:lnTo>
                  <a:lnTo>
                    <a:pt x="424661" y="1991853"/>
                  </a:lnTo>
                  <a:lnTo>
                    <a:pt x="566215" y="1991853"/>
                  </a:lnTo>
                  <a:lnTo>
                    <a:pt x="707769" y="1991853"/>
                  </a:lnTo>
                  <a:lnTo>
                    <a:pt x="849323" y="1991853"/>
                  </a:lnTo>
                  <a:lnTo>
                    <a:pt x="990877" y="53833"/>
                  </a:lnTo>
                  <a:lnTo>
                    <a:pt x="1132431" y="0"/>
                  </a:lnTo>
                  <a:lnTo>
                    <a:pt x="1273984" y="323003"/>
                  </a:lnTo>
                  <a:lnTo>
                    <a:pt x="1415538" y="807508"/>
                  </a:lnTo>
                  <a:lnTo>
                    <a:pt x="1557092" y="376837"/>
                  </a:lnTo>
                  <a:lnTo>
                    <a:pt x="1698646" y="0"/>
                  </a:lnTo>
                  <a:lnTo>
                    <a:pt x="1840200" y="161501"/>
                  </a:lnTo>
                  <a:lnTo>
                    <a:pt x="1981754" y="646006"/>
                  </a:lnTo>
                  <a:lnTo>
                    <a:pt x="2123308" y="107667"/>
                  </a:lnTo>
                  <a:lnTo>
                    <a:pt x="2264862" y="376837"/>
                  </a:lnTo>
                  <a:lnTo>
                    <a:pt x="2406416" y="376837"/>
                  </a:lnTo>
                  <a:lnTo>
                    <a:pt x="2547969" y="646006"/>
                  </a:lnTo>
                  <a:lnTo>
                    <a:pt x="2689523" y="646006"/>
                  </a:lnTo>
                  <a:lnTo>
                    <a:pt x="2831077" y="1022843"/>
                  </a:lnTo>
                  <a:lnTo>
                    <a:pt x="2972631" y="376837"/>
                  </a:lnTo>
                  <a:lnTo>
                    <a:pt x="3114185" y="1184345"/>
                  </a:lnTo>
                  <a:lnTo>
                    <a:pt x="3255739" y="646006"/>
                  </a:lnTo>
                  <a:lnTo>
                    <a:pt x="3397293" y="1130511"/>
                  </a:lnTo>
                </a:path>
              </a:pathLst>
            </a:custGeom>
            <a:ln w="27101" cap="flat">
              <a:solidFill>
                <a:srgbClr val="0058AB">
                  <a:alpha val="100000"/>
                </a:srgbClr>
              </a:solidFill>
              <a:prstDash val="solid"/>
              <a:round/>
            </a:ln>
          </p:spPr>
          <p:txBody>
            <a:bodyPr/>
            <a:lstStyle/>
            <a:p/>
          </p:txBody>
        </p:sp>
        <p:sp>
          <p:nvSpPr>
            <p:cNvPr id="77" name="pl77"/>
            <p:cNvSpPr/>
            <p:nvPr/>
          </p:nvSpPr>
          <p:spPr>
            <a:xfrm>
              <a:off x="5437664" y="2045387"/>
              <a:ext cx="3397293" cy="753674"/>
            </a:xfrm>
            <a:custGeom>
              <a:avLst/>
              <a:pathLst>
                <a:path w="3397293" h="753674">
                  <a:moveTo>
                    <a:pt x="0" y="753674"/>
                  </a:moveTo>
                  <a:lnTo>
                    <a:pt x="141553" y="753674"/>
                  </a:lnTo>
                  <a:lnTo>
                    <a:pt x="283107" y="753674"/>
                  </a:lnTo>
                  <a:lnTo>
                    <a:pt x="424661" y="646006"/>
                  </a:lnTo>
                  <a:lnTo>
                    <a:pt x="566215" y="538338"/>
                  </a:lnTo>
                  <a:lnTo>
                    <a:pt x="707769" y="484504"/>
                  </a:lnTo>
                  <a:lnTo>
                    <a:pt x="849323" y="430671"/>
                  </a:lnTo>
                  <a:lnTo>
                    <a:pt x="990877" y="430671"/>
                  </a:lnTo>
                  <a:lnTo>
                    <a:pt x="1132431" y="269169"/>
                  </a:lnTo>
                  <a:lnTo>
                    <a:pt x="1273984" y="161501"/>
                  </a:lnTo>
                  <a:lnTo>
                    <a:pt x="1415538" y="161501"/>
                  </a:lnTo>
                  <a:lnTo>
                    <a:pt x="1557092" y="107667"/>
                  </a:lnTo>
                  <a:lnTo>
                    <a:pt x="1698646" y="107667"/>
                  </a:lnTo>
                  <a:lnTo>
                    <a:pt x="1840200" y="161501"/>
                  </a:lnTo>
                  <a:lnTo>
                    <a:pt x="1981754" y="107667"/>
                  </a:lnTo>
                  <a:lnTo>
                    <a:pt x="2123308" y="53833"/>
                  </a:lnTo>
                  <a:lnTo>
                    <a:pt x="2264862" y="0"/>
                  </a:lnTo>
                  <a:lnTo>
                    <a:pt x="2406416" y="0"/>
                  </a:lnTo>
                  <a:lnTo>
                    <a:pt x="2547969" y="0"/>
                  </a:lnTo>
                  <a:lnTo>
                    <a:pt x="2689523" y="0"/>
                  </a:lnTo>
                  <a:lnTo>
                    <a:pt x="2831077" y="161501"/>
                  </a:lnTo>
                  <a:lnTo>
                    <a:pt x="2972631" y="215335"/>
                  </a:lnTo>
                  <a:lnTo>
                    <a:pt x="3114185" y="53833"/>
                  </a:lnTo>
                  <a:lnTo>
                    <a:pt x="3255739" y="107667"/>
                  </a:lnTo>
                  <a:lnTo>
                    <a:pt x="3397293" y="53833"/>
                  </a:lnTo>
                </a:path>
              </a:pathLst>
            </a:custGeom>
            <a:ln w="27101" cap="flat">
              <a:solidFill>
                <a:srgbClr val="80BD41">
                  <a:alpha val="100000"/>
                </a:srgbClr>
              </a:solidFill>
              <a:prstDash val="solid"/>
              <a:round/>
            </a:ln>
          </p:spPr>
          <p:txBody>
            <a:bodyPr/>
            <a:lstStyle/>
            <a:p/>
          </p:txBody>
        </p:sp>
        <p:sp>
          <p:nvSpPr>
            <p:cNvPr id="78" name="pl78"/>
            <p:cNvSpPr/>
            <p:nvPr/>
          </p:nvSpPr>
          <p:spPr>
            <a:xfrm>
              <a:off x="5437664" y="2045387"/>
              <a:ext cx="3397293" cy="1722684"/>
            </a:xfrm>
            <a:custGeom>
              <a:avLst/>
              <a:pathLst>
                <a:path w="3397293" h="1722684">
                  <a:moveTo>
                    <a:pt x="0" y="1668850"/>
                  </a:moveTo>
                  <a:lnTo>
                    <a:pt x="141553" y="1722684"/>
                  </a:lnTo>
                  <a:lnTo>
                    <a:pt x="283107" y="1615016"/>
                  </a:lnTo>
                  <a:lnTo>
                    <a:pt x="424661" y="1399680"/>
                  </a:lnTo>
                  <a:lnTo>
                    <a:pt x="566215" y="1130511"/>
                  </a:lnTo>
                  <a:lnTo>
                    <a:pt x="707769" y="915175"/>
                  </a:lnTo>
                  <a:lnTo>
                    <a:pt x="849323" y="753674"/>
                  </a:lnTo>
                  <a:lnTo>
                    <a:pt x="990877" y="646006"/>
                  </a:lnTo>
                  <a:lnTo>
                    <a:pt x="1132431" y="376837"/>
                  </a:lnTo>
                  <a:lnTo>
                    <a:pt x="1273984" y="107667"/>
                  </a:lnTo>
                  <a:lnTo>
                    <a:pt x="1415538" y="323003"/>
                  </a:lnTo>
                  <a:lnTo>
                    <a:pt x="1557092" y="376837"/>
                  </a:lnTo>
                  <a:lnTo>
                    <a:pt x="1698646" y="646006"/>
                  </a:lnTo>
                  <a:lnTo>
                    <a:pt x="1840200" y="646006"/>
                  </a:lnTo>
                  <a:lnTo>
                    <a:pt x="1981754" y="484504"/>
                  </a:lnTo>
                  <a:lnTo>
                    <a:pt x="2123308" y="538338"/>
                  </a:lnTo>
                  <a:lnTo>
                    <a:pt x="2264862" y="269169"/>
                  </a:lnTo>
                  <a:lnTo>
                    <a:pt x="2406416" y="215335"/>
                  </a:lnTo>
                  <a:lnTo>
                    <a:pt x="2547969" y="107667"/>
                  </a:lnTo>
                  <a:lnTo>
                    <a:pt x="2689523" y="0"/>
                  </a:lnTo>
                  <a:lnTo>
                    <a:pt x="2831077" y="161501"/>
                  </a:lnTo>
                  <a:lnTo>
                    <a:pt x="2972631" y="161501"/>
                  </a:lnTo>
                  <a:lnTo>
                    <a:pt x="3114185" y="161501"/>
                  </a:lnTo>
                  <a:lnTo>
                    <a:pt x="3255739" y="53833"/>
                  </a:lnTo>
                  <a:lnTo>
                    <a:pt x="3397293" y="0"/>
                  </a:lnTo>
                </a:path>
              </a:pathLst>
            </a:custGeom>
            <a:ln w="27101" cap="flat">
              <a:solidFill>
                <a:srgbClr val="961A49">
                  <a:alpha val="100000"/>
                </a:srgbClr>
              </a:solidFill>
              <a:prstDash val="solid"/>
              <a:round/>
            </a:ln>
          </p:spPr>
          <p:txBody>
            <a:bodyPr/>
            <a:lstStyle/>
            <a:p/>
          </p:txBody>
        </p:sp>
        <p:sp>
          <p:nvSpPr>
            <p:cNvPr id="79" name="pl79"/>
            <p:cNvSpPr/>
            <p:nvPr/>
          </p:nvSpPr>
          <p:spPr>
            <a:xfrm>
              <a:off x="5437664" y="204538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399380"/>
              <a:ext cx="3397293" cy="1991853"/>
            </a:xfrm>
            <a:custGeom>
              <a:avLst/>
              <a:pathLst>
                <a:path w="3397293" h="1991853">
                  <a:moveTo>
                    <a:pt x="0" y="1991853"/>
                  </a:moveTo>
                  <a:lnTo>
                    <a:pt x="141553" y="1991853"/>
                  </a:lnTo>
                  <a:lnTo>
                    <a:pt x="283107" y="1991853"/>
                  </a:lnTo>
                  <a:lnTo>
                    <a:pt x="424661" y="1991853"/>
                  </a:lnTo>
                  <a:lnTo>
                    <a:pt x="566215" y="1991853"/>
                  </a:lnTo>
                  <a:lnTo>
                    <a:pt x="707769" y="1991853"/>
                  </a:lnTo>
                  <a:lnTo>
                    <a:pt x="849323" y="1991853"/>
                  </a:lnTo>
                  <a:lnTo>
                    <a:pt x="990877" y="53833"/>
                  </a:lnTo>
                  <a:lnTo>
                    <a:pt x="1132431" y="0"/>
                  </a:lnTo>
                  <a:lnTo>
                    <a:pt x="1273984" y="323003"/>
                  </a:lnTo>
                  <a:lnTo>
                    <a:pt x="1415538" y="807508"/>
                  </a:lnTo>
                  <a:lnTo>
                    <a:pt x="1557092" y="376837"/>
                  </a:lnTo>
                  <a:lnTo>
                    <a:pt x="1698646" y="0"/>
                  </a:lnTo>
                  <a:lnTo>
                    <a:pt x="1840200" y="161501"/>
                  </a:lnTo>
                  <a:lnTo>
                    <a:pt x="1981754" y="646006"/>
                  </a:lnTo>
                  <a:lnTo>
                    <a:pt x="2123308" y="107667"/>
                  </a:lnTo>
                  <a:lnTo>
                    <a:pt x="2264862" y="376837"/>
                  </a:lnTo>
                  <a:lnTo>
                    <a:pt x="2406416" y="376837"/>
                  </a:lnTo>
                  <a:lnTo>
                    <a:pt x="2547969" y="646006"/>
                  </a:lnTo>
                  <a:lnTo>
                    <a:pt x="2689523" y="646006"/>
                  </a:lnTo>
                  <a:lnTo>
                    <a:pt x="2831077" y="1022843"/>
                  </a:lnTo>
                  <a:lnTo>
                    <a:pt x="2972631" y="376837"/>
                  </a:lnTo>
                  <a:lnTo>
                    <a:pt x="3114185" y="1184345"/>
                  </a:lnTo>
                  <a:lnTo>
                    <a:pt x="3255739" y="646006"/>
                  </a:lnTo>
                  <a:lnTo>
                    <a:pt x="3397293" y="1130511"/>
                  </a:lnTo>
                </a:path>
              </a:pathLst>
            </a:custGeom>
            <a:ln w="43362" cap="flat">
              <a:solidFill>
                <a:srgbClr val="000000">
                  <a:alpha val="100000"/>
                </a:srgbClr>
              </a:solidFill>
              <a:prstDash val="solid"/>
              <a:round/>
            </a:ln>
          </p:spPr>
          <p:txBody>
            <a:bodyPr/>
            <a:lstStyle/>
            <a:p/>
          </p:txBody>
        </p:sp>
        <p:sp>
          <p:nvSpPr>
            <p:cNvPr id="81" name="pl81"/>
            <p:cNvSpPr/>
            <p:nvPr/>
          </p:nvSpPr>
          <p:spPr>
            <a:xfrm>
              <a:off x="5437664" y="1420914"/>
              <a:ext cx="0" cy="1970320"/>
            </a:xfrm>
            <a:custGeom>
              <a:avLst/>
              <a:pathLst>
                <a:path w="0" h="1970320">
                  <a:moveTo>
                    <a:pt x="0" y="1970320"/>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420914"/>
              <a:ext cx="0" cy="1970320"/>
            </a:xfrm>
            <a:custGeom>
              <a:avLst/>
              <a:pathLst>
                <a:path w="0" h="1970320">
                  <a:moveTo>
                    <a:pt x="0" y="1970320"/>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420914"/>
              <a:ext cx="0" cy="785974"/>
            </a:xfrm>
            <a:custGeom>
              <a:avLst/>
              <a:pathLst>
                <a:path w="0" h="785974">
                  <a:moveTo>
                    <a:pt x="0" y="78597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420914"/>
              <a:ext cx="0" cy="86134"/>
            </a:xfrm>
            <a:custGeom>
              <a:avLst/>
              <a:pathLst>
                <a:path w="0" h="86134">
                  <a:moveTo>
                    <a:pt x="0" y="8613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420914"/>
              <a:ext cx="0" cy="624473"/>
            </a:xfrm>
            <a:custGeom>
              <a:avLst/>
              <a:pathLst>
                <a:path w="0" h="624473">
                  <a:moveTo>
                    <a:pt x="0" y="62447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420914"/>
              <a:ext cx="0" cy="624473"/>
            </a:xfrm>
            <a:custGeom>
              <a:avLst/>
              <a:pathLst>
                <a:path w="0" h="624473">
                  <a:moveTo>
                    <a:pt x="0" y="62447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420914"/>
              <a:ext cx="0" cy="1108977"/>
            </a:xfrm>
            <a:custGeom>
              <a:avLst/>
              <a:pathLst>
                <a:path w="0" h="1108977">
                  <a:moveTo>
                    <a:pt x="0" y="110897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399380"/>
              <a:ext cx="3397293" cy="1991853"/>
            </a:xfrm>
            <a:custGeom>
              <a:avLst/>
              <a:pathLst>
                <a:path w="3397293" h="1991853">
                  <a:moveTo>
                    <a:pt x="0" y="1991853"/>
                  </a:moveTo>
                  <a:lnTo>
                    <a:pt x="141553" y="1991853"/>
                  </a:lnTo>
                  <a:lnTo>
                    <a:pt x="283107" y="1991853"/>
                  </a:lnTo>
                  <a:lnTo>
                    <a:pt x="424661" y="1991853"/>
                  </a:lnTo>
                  <a:lnTo>
                    <a:pt x="566215" y="1991853"/>
                  </a:lnTo>
                  <a:lnTo>
                    <a:pt x="707769" y="1991853"/>
                  </a:lnTo>
                  <a:lnTo>
                    <a:pt x="849323" y="1991853"/>
                  </a:lnTo>
                  <a:lnTo>
                    <a:pt x="990877" y="53833"/>
                  </a:lnTo>
                  <a:lnTo>
                    <a:pt x="1132431" y="0"/>
                  </a:lnTo>
                  <a:lnTo>
                    <a:pt x="1273984" y="323003"/>
                  </a:lnTo>
                  <a:lnTo>
                    <a:pt x="1415538" y="807508"/>
                  </a:lnTo>
                  <a:lnTo>
                    <a:pt x="1557092" y="376837"/>
                  </a:lnTo>
                  <a:lnTo>
                    <a:pt x="1698646" y="0"/>
                  </a:lnTo>
                  <a:lnTo>
                    <a:pt x="1840200" y="161501"/>
                  </a:lnTo>
                  <a:lnTo>
                    <a:pt x="1981754" y="646006"/>
                  </a:lnTo>
                  <a:lnTo>
                    <a:pt x="2123308" y="107667"/>
                  </a:lnTo>
                  <a:lnTo>
                    <a:pt x="2264862" y="376837"/>
                  </a:lnTo>
                  <a:lnTo>
                    <a:pt x="2406416" y="376837"/>
                  </a:lnTo>
                  <a:lnTo>
                    <a:pt x="2547969" y="646006"/>
                  </a:lnTo>
                  <a:lnTo>
                    <a:pt x="2689523" y="646006"/>
                  </a:lnTo>
                  <a:lnTo>
                    <a:pt x="2831077" y="1022843"/>
                  </a:lnTo>
                  <a:lnTo>
                    <a:pt x="2972631" y="376837"/>
                  </a:lnTo>
                  <a:lnTo>
                    <a:pt x="3114185" y="1184345"/>
                  </a:lnTo>
                  <a:lnTo>
                    <a:pt x="3255739" y="646006"/>
                  </a:lnTo>
                  <a:lnTo>
                    <a:pt x="3397293" y="1130511"/>
                  </a:lnTo>
                </a:path>
              </a:pathLst>
            </a:custGeom>
            <a:ln w="27101" cap="flat">
              <a:solidFill>
                <a:srgbClr val="0058AB">
                  <a:alpha val="100000"/>
                </a:srgbClr>
              </a:solidFill>
              <a:prstDash val="solid"/>
              <a:round/>
            </a:ln>
          </p:spPr>
          <p:txBody>
            <a:bodyPr/>
            <a:lstStyle/>
            <a:p/>
          </p:txBody>
        </p:sp>
        <p:sp>
          <p:nvSpPr>
            <p:cNvPr id="89" name="tx89"/>
            <p:cNvSpPr/>
            <p:nvPr/>
          </p:nvSpPr>
          <p:spPr>
            <a:xfrm>
              <a:off x="5359324" y="135894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-25</a:t>
              </a:r>
            </a:p>
          </p:txBody>
        </p:sp>
        <p:sp>
          <p:nvSpPr>
            <p:cNvPr id="90" name="tx90"/>
            <p:cNvSpPr/>
            <p:nvPr/>
          </p:nvSpPr>
          <p:spPr>
            <a:xfrm>
              <a:off x="6067093" y="135894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-25</a:t>
              </a:r>
            </a:p>
          </p:txBody>
        </p:sp>
        <p:sp>
          <p:nvSpPr>
            <p:cNvPr id="91" name="tx91"/>
            <p:cNvSpPr/>
            <p:nvPr/>
          </p:nvSpPr>
          <p:spPr>
            <a:xfrm>
              <a:off x="6805008" y="135888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7500682" y="1358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3" name="tx93"/>
            <p:cNvSpPr/>
            <p:nvPr/>
          </p:nvSpPr>
          <p:spPr>
            <a:xfrm>
              <a:off x="8097042" y="13589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3258" y="13589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786762" y="135894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6" name="tx96"/>
            <p:cNvSpPr/>
            <p:nvPr/>
          </p:nvSpPr>
          <p:spPr>
            <a:xfrm>
              <a:off x="8902429" y="206010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877160" y="200494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8" name="tx98"/>
            <p:cNvSpPr/>
            <p:nvPr/>
          </p:nvSpPr>
          <p:spPr>
            <a:xfrm>
              <a:off x="5003259" y="306995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9" name="tx99"/>
            <p:cNvSpPr/>
            <p:nvPr/>
          </p:nvSpPr>
          <p:spPr>
            <a:xfrm>
              <a:off x="5127474" y="199327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9165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09" name="pl109"/>
            <p:cNvSpPr/>
            <p:nvPr/>
          </p:nvSpPr>
          <p:spPr>
            <a:xfrm>
              <a:off x="603006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3006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808140"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570594"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97164" y="4727873"/>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Gabon</a:t>
              </a:r>
            </a:p>
          </p:txBody>
        </p:sp>
        <p:sp>
          <p:nvSpPr>
            <p:cNvPr id="114" name="tx114"/>
            <p:cNvSpPr/>
            <p:nvPr/>
          </p:nvSpPr>
          <p:spPr>
            <a:xfrm>
              <a:off x="7075239"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837693"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6" name="tx116"/>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17" name="pl117"/>
            <p:cNvSpPr/>
            <p:nvPr/>
          </p:nvSpPr>
          <p:spPr>
            <a:xfrm>
              <a:off x="271287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550427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829568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410857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689998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6" name="rc126"/>
            <p:cNvSpPr/>
            <p:nvPr/>
          </p:nvSpPr>
          <p:spPr>
            <a:xfrm>
              <a:off x="1317178" y="5710248"/>
              <a:ext cx="5568844" cy="145351"/>
            </a:xfrm>
            <a:prstGeom prst="rect">
              <a:avLst/>
            </a:prstGeom>
            <a:solidFill>
              <a:srgbClr val="1CABE2">
                <a:alpha val="80000"/>
              </a:srgbClr>
            </a:solidFill>
          </p:spPr>
          <p:txBody>
            <a:bodyPr/>
            <a:lstStyle/>
            <a:p/>
          </p:txBody>
        </p:sp>
        <p:sp>
          <p:nvSpPr>
            <p:cNvPr id="127" name="rc127"/>
            <p:cNvSpPr/>
            <p:nvPr/>
          </p:nvSpPr>
          <p:spPr>
            <a:xfrm>
              <a:off x="1317178" y="5528559"/>
              <a:ext cx="5617693" cy="145351"/>
            </a:xfrm>
            <a:prstGeom prst="rect">
              <a:avLst/>
            </a:prstGeom>
            <a:solidFill>
              <a:srgbClr val="1CABE2">
                <a:alpha val="80000"/>
              </a:srgbClr>
            </a:solidFill>
          </p:spPr>
          <p:txBody>
            <a:bodyPr/>
            <a:lstStyle/>
            <a:p/>
          </p:txBody>
        </p:sp>
        <p:sp>
          <p:nvSpPr>
            <p:cNvPr id="128" name="rc128"/>
            <p:cNvSpPr/>
            <p:nvPr/>
          </p:nvSpPr>
          <p:spPr>
            <a:xfrm>
              <a:off x="1317178" y="5346869"/>
              <a:ext cx="7321564" cy="145351"/>
            </a:xfrm>
            <a:prstGeom prst="rect">
              <a:avLst/>
            </a:prstGeom>
            <a:solidFill>
              <a:srgbClr val="1CABE2">
                <a:alpha val="80000"/>
              </a:srgbClr>
            </a:solidFill>
          </p:spPr>
          <p:txBody>
            <a:bodyPr/>
            <a:lstStyle/>
            <a:p/>
          </p:txBody>
        </p:sp>
        <p:sp>
          <p:nvSpPr>
            <p:cNvPr id="129" name="tx129"/>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1" name="tx131"/>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3681293"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4" name="tx134"/>
            <p:cNvSpPr/>
            <p:nvPr/>
          </p:nvSpPr>
          <p:spPr>
            <a:xfrm>
              <a:off x="6472694"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5" name="tx135"/>
            <p:cNvSpPr/>
            <p:nvPr/>
          </p:nvSpPr>
          <p:spPr>
            <a:xfrm>
              <a:off x="951100" y="5076339"/>
              <a:ext cx="470564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vaccinés et sous-vaccinés, 2019, 2023 et 2024</a:t>
              </a:r>
            </a:p>
          </p:txBody>
        </p:sp>
        <p:sp>
          <p:nvSpPr>
            <p:cNvPr id="136" name="tx136"/>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37" name="tx137"/>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38" name="tx138"/>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DTC3 au Gabon (61%) était inférieure de 24 points de pourcentage à la moyenne mondiale (85%) et de 11 points de pourcentage à la moyenne de l'ensemble des pays du site WCAR (72%).
La couverture nationale en DTC3 était inférieure de 9 points de pourcentage à celle de 2019 (70%).
Cela équivaut à 26 000 enfants non vaccinés et sous-vaccinés en 2024 contre 20 000 enfants non vaccinés et sous-vaccinés en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44907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012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5346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0566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82297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751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736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795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3176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566664"/>
              <a:ext cx="307584" cy="1256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1998334"/>
              <a:ext cx="307584" cy="182463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5" name="rc15"/>
            <p:cNvSpPr/>
            <p:nvPr/>
          </p:nvSpPr>
          <p:spPr>
            <a:xfrm>
              <a:off x="1880361" y="1938510"/>
              <a:ext cx="307584" cy="1884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538601" y="1938510"/>
              <a:ext cx="307584" cy="1884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878686"/>
              <a:ext cx="307584" cy="19442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818862"/>
              <a:ext cx="307584" cy="20041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8916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0564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4740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272681" y="1519741"/>
              <a:ext cx="307584" cy="23032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19741"/>
              <a:ext cx="307584" cy="23032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489829"/>
              <a:ext cx="307584" cy="23331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30005"/>
              <a:ext cx="307584" cy="2392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70181"/>
              <a:ext cx="307584" cy="24527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340269"/>
              <a:ext cx="307584" cy="24827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6323242" y="1250532"/>
              <a:ext cx="307584" cy="25724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981482" y="1250532"/>
              <a:ext cx="307584" cy="25724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00676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41148"/>
              <a:ext cx="307584" cy="27818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566664"/>
              <a:ext cx="307584" cy="1256307"/>
            </a:xfrm>
            <a:prstGeom prst="rect">
              <a:avLst/>
            </a:prstGeom>
            <a:solidFill>
              <a:srgbClr val="0083CF">
                <a:alpha val="100000"/>
              </a:srgbClr>
            </a:solidFill>
          </p:spPr>
          <p:txBody>
            <a:bodyPr/>
            <a:lstStyle/>
            <a:p/>
          </p:txBody>
        </p:sp>
        <p:sp>
          <p:nvSpPr>
            <p:cNvPr id="38" name="rc38"/>
            <p:cNvSpPr/>
            <p:nvPr/>
          </p:nvSpPr>
          <p:spPr>
            <a:xfrm>
              <a:off x="1880361" y="1938510"/>
              <a:ext cx="307584" cy="1884461"/>
            </a:xfrm>
            <a:prstGeom prst="rect">
              <a:avLst/>
            </a:prstGeom>
            <a:solidFill>
              <a:srgbClr val="0083CF">
                <a:alpha val="100000"/>
              </a:srgbClr>
            </a:solidFill>
          </p:spPr>
          <p:txBody>
            <a:bodyPr/>
            <a:lstStyle/>
            <a:p/>
          </p:txBody>
        </p:sp>
        <p:sp>
          <p:nvSpPr>
            <p:cNvPr id="39" name="rc39"/>
            <p:cNvSpPr/>
            <p:nvPr/>
          </p:nvSpPr>
          <p:spPr>
            <a:xfrm>
              <a:off x="1538601" y="1938510"/>
              <a:ext cx="307584" cy="1884461"/>
            </a:xfrm>
            <a:prstGeom prst="rect">
              <a:avLst/>
            </a:prstGeom>
            <a:solidFill>
              <a:srgbClr val="0083CF">
                <a:alpha val="100000"/>
              </a:srgbClr>
            </a:solidFill>
          </p:spPr>
          <p:txBody>
            <a:bodyPr/>
            <a:lstStyle/>
            <a:p/>
          </p:txBody>
        </p:sp>
        <p:sp>
          <p:nvSpPr>
            <p:cNvPr id="40" name="rc40"/>
            <p:cNvSpPr/>
            <p:nvPr/>
          </p:nvSpPr>
          <p:spPr>
            <a:xfrm>
              <a:off x="2222121" y="1878686"/>
              <a:ext cx="307584" cy="1944285"/>
            </a:xfrm>
            <a:prstGeom prst="rect">
              <a:avLst/>
            </a:prstGeom>
            <a:solidFill>
              <a:srgbClr val="0083CF">
                <a:alpha val="100000"/>
              </a:srgbClr>
            </a:solidFill>
          </p:spPr>
          <p:txBody>
            <a:bodyPr/>
            <a:lstStyle/>
            <a:p/>
          </p:txBody>
        </p:sp>
        <p:sp>
          <p:nvSpPr>
            <p:cNvPr id="41" name="rc41"/>
            <p:cNvSpPr/>
            <p:nvPr/>
          </p:nvSpPr>
          <p:spPr>
            <a:xfrm>
              <a:off x="2563881" y="1818862"/>
              <a:ext cx="307584" cy="2004109"/>
            </a:xfrm>
            <a:prstGeom prst="rect">
              <a:avLst/>
            </a:prstGeom>
            <a:solidFill>
              <a:srgbClr val="0083CF">
                <a:alpha val="100000"/>
              </a:srgbClr>
            </a:solidFill>
          </p:spPr>
          <p:txBody>
            <a:bodyPr/>
            <a:lstStyle/>
            <a:p/>
          </p:txBody>
        </p:sp>
        <p:sp>
          <p:nvSpPr>
            <p:cNvPr id="42" name="rc42"/>
            <p:cNvSpPr/>
            <p:nvPr/>
          </p:nvSpPr>
          <p:spPr>
            <a:xfrm>
              <a:off x="3589161" y="1788950"/>
              <a:ext cx="307584" cy="2034021"/>
            </a:xfrm>
            <a:prstGeom prst="rect">
              <a:avLst/>
            </a:prstGeom>
            <a:solidFill>
              <a:srgbClr val="0083CF">
                <a:alpha val="100000"/>
              </a:srgbClr>
            </a:solidFill>
          </p:spPr>
          <p:txBody>
            <a:bodyPr/>
            <a:lstStyle/>
            <a:p/>
          </p:txBody>
        </p:sp>
        <p:sp>
          <p:nvSpPr>
            <p:cNvPr id="43" name="rc43"/>
            <p:cNvSpPr/>
            <p:nvPr/>
          </p:nvSpPr>
          <p:spPr>
            <a:xfrm>
              <a:off x="4272681" y="1519741"/>
              <a:ext cx="307584" cy="2303230"/>
            </a:xfrm>
            <a:prstGeom prst="rect">
              <a:avLst/>
            </a:prstGeom>
            <a:solidFill>
              <a:srgbClr val="0083CF">
                <a:alpha val="100000"/>
              </a:srgbClr>
            </a:solidFill>
          </p:spPr>
          <p:txBody>
            <a:bodyPr/>
            <a:lstStyle/>
            <a:p/>
          </p:txBody>
        </p:sp>
        <p:sp>
          <p:nvSpPr>
            <p:cNvPr id="44" name="rc44"/>
            <p:cNvSpPr/>
            <p:nvPr/>
          </p:nvSpPr>
          <p:spPr>
            <a:xfrm>
              <a:off x="3930921" y="1519741"/>
              <a:ext cx="307584" cy="2303230"/>
            </a:xfrm>
            <a:prstGeom prst="rect">
              <a:avLst/>
            </a:prstGeom>
            <a:solidFill>
              <a:srgbClr val="0083CF">
                <a:alpha val="100000"/>
              </a:srgbClr>
            </a:solidFill>
          </p:spPr>
          <p:txBody>
            <a:bodyPr/>
            <a:lstStyle/>
            <a:p/>
          </p:txBody>
        </p:sp>
        <p:sp>
          <p:nvSpPr>
            <p:cNvPr id="45" name="rc45"/>
            <p:cNvSpPr/>
            <p:nvPr/>
          </p:nvSpPr>
          <p:spPr>
            <a:xfrm>
              <a:off x="5297962" y="1370181"/>
              <a:ext cx="307584" cy="2452790"/>
            </a:xfrm>
            <a:prstGeom prst="rect">
              <a:avLst/>
            </a:prstGeom>
            <a:solidFill>
              <a:srgbClr val="0083CF">
                <a:alpha val="100000"/>
              </a:srgbClr>
            </a:solidFill>
          </p:spPr>
          <p:txBody>
            <a:bodyPr/>
            <a:lstStyle/>
            <a:p/>
          </p:txBody>
        </p:sp>
        <p:sp>
          <p:nvSpPr>
            <p:cNvPr id="46" name="rc46"/>
            <p:cNvSpPr/>
            <p:nvPr/>
          </p:nvSpPr>
          <p:spPr>
            <a:xfrm>
              <a:off x="6323242" y="1250532"/>
              <a:ext cx="307584" cy="2572439"/>
            </a:xfrm>
            <a:prstGeom prst="rect">
              <a:avLst/>
            </a:prstGeom>
            <a:solidFill>
              <a:srgbClr val="0083CF">
                <a:alpha val="100000"/>
              </a:srgbClr>
            </a:solidFill>
          </p:spPr>
          <p:txBody>
            <a:bodyPr/>
            <a:lstStyle/>
            <a:p/>
          </p:txBody>
        </p:sp>
        <p:sp>
          <p:nvSpPr>
            <p:cNvPr id="47" name="pg47"/>
            <p:cNvSpPr/>
            <p:nvPr/>
          </p:nvSpPr>
          <p:spPr>
            <a:xfrm>
              <a:off x="1085454" y="3745761"/>
              <a:ext cx="77210" cy="77210"/>
            </a:xfrm>
            <a:custGeom>
              <a:avLst/>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91738" y="3652045"/>
              <a:ext cx="170926" cy="170926"/>
            </a:xfrm>
            <a:custGeom>
              <a:avLst/>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98022" y="3558329"/>
              <a:ext cx="264642" cy="264642"/>
            </a:xfrm>
            <a:custGeom>
              <a:avLst/>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464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370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277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183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0897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29960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29023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8086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7148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6211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566664"/>
              <a:ext cx="277744" cy="277744"/>
            </a:xfrm>
            <a:custGeom>
              <a:avLst/>
              <a:pathLst>
                <a:path w="277744" h="277744">
                  <a:moveTo>
                    <a:pt x="268372" y="0"/>
                  </a:moveTo>
                  <a:lnTo>
                    <a:pt x="277744" y="0"/>
                  </a:lnTo>
                  <a:lnTo>
                    <a:pt x="0" y="277744"/>
                  </a:lnTo>
                  <a:lnTo>
                    <a:pt x="0" y="2683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66664"/>
              <a:ext cx="184028" cy="184028"/>
            </a:xfrm>
            <a:custGeom>
              <a:avLst/>
              <a:pathLst>
                <a:path w="184028" h="184028">
                  <a:moveTo>
                    <a:pt x="174656" y="0"/>
                  </a:moveTo>
                  <a:lnTo>
                    <a:pt x="184028" y="0"/>
                  </a:lnTo>
                  <a:lnTo>
                    <a:pt x="0" y="184028"/>
                  </a:lnTo>
                  <a:lnTo>
                    <a:pt x="0" y="174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566664"/>
              <a:ext cx="90312" cy="90312"/>
            </a:xfrm>
            <a:custGeom>
              <a:avLst/>
              <a:pathLst>
                <a:path w="90312" h="90312">
                  <a:moveTo>
                    <a:pt x="80940" y="0"/>
                  </a:moveTo>
                  <a:lnTo>
                    <a:pt x="90312" y="0"/>
                  </a:lnTo>
                  <a:lnTo>
                    <a:pt x="0" y="90312"/>
                  </a:lnTo>
                  <a:lnTo>
                    <a:pt x="0" y="809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2116330" y="3751357"/>
              <a:ext cx="71614" cy="71614"/>
            </a:xfrm>
            <a:custGeom>
              <a:avLst/>
              <a:pathLst>
                <a:path w="71614" h="71614">
                  <a:moveTo>
                    <a:pt x="71614" y="0"/>
                  </a:moveTo>
                  <a:lnTo>
                    <a:pt x="71614" y="9371"/>
                  </a:lnTo>
                  <a:lnTo>
                    <a:pt x="9371" y="71614"/>
                  </a:lnTo>
                  <a:lnTo>
                    <a:pt x="0" y="716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2022614" y="3657641"/>
              <a:ext cx="165330" cy="165330"/>
            </a:xfrm>
            <a:custGeom>
              <a:avLst/>
              <a:pathLst>
                <a:path w="165330" h="165330">
                  <a:moveTo>
                    <a:pt x="165330" y="0"/>
                  </a:moveTo>
                  <a:lnTo>
                    <a:pt x="165330" y="9371"/>
                  </a:lnTo>
                  <a:lnTo>
                    <a:pt x="9371" y="165330"/>
                  </a:lnTo>
                  <a:lnTo>
                    <a:pt x="0" y="165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28898" y="3563925"/>
              <a:ext cx="259046" cy="259046"/>
            </a:xfrm>
            <a:custGeom>
              <a:avLst/>
              <a:pathLst>
                <a:path w="259046" h="259046">
                  <a:moveTo>
                    <a:pt x="259046" y="0"/>
                  </a:moveTo>
                  <a:lnTo>
                    <a:pt x="259046" y="9371"/>
                  </a:lnTo>
                  <a:lnTo>
                    <a:pt x="9371" y="259046"/>
                  </a:lnTo>
                  <a:lnTo>
                    <a:pt x="0" y="259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80361" y="34702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880361" y="33764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880361" y="32827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880361" y="31890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80361" y="30953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880361" y="30016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880361" y="29079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880361" y="28141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880361" y="27204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80361" y="26267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880361" y="25330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880361" y="24393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80361" y="23456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880361" y="22519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880361" y="21581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880361" y="20644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80361" y="19707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1938510"/>
              <a:ext cx="255481" cy="255481"/>
            </a:xfrm>
            <a:custGeom>
              <a:avLst/>
              <a:pathLst>
                <a:path w="255481" h="255481">
                  <a:moveTo>
                    <a:pt x="246110" y="0"/>
                  </a:moveTo>
                  <a:lnTo>
                    <a:pt x="255481" y="0"/>
                  </a:lnTo>
                  <a:lnTo>
                    <a:pt x="0" y="255481"/>
                  </a:lnTo>
                  <a:lnTo>
                    <a:pt x="0" y="246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1938510"/>
              <a:ext cx="161765" cy="161765"/>
            </a:xfrm>
            <a:custGeom>
              <a:avLst/>
              <a:pathLst>
                <a:path w="161765" h="161765">
                  <a:moveTo>
                    <a:pt x="152394" y="0"/>
                  </a:moveTo>
                  <a:lnTo>
                    <a:pt x="161765" y="0"/>
                  </a:lnTo>
                  <a:lnTo>
                    <a:pt x="0" y="161765"/>
                  </a:lnTo>
                  <a:lnTo>
                    <a:pt x="0" y="152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1938510"/>
              <a:ext cx="68049" cy="68049"/>
            </a:xfrm>
            <a:custGeom>
              <a:avLst/>
              <a:pathLst>
                <a:path w="68049" h="68049">
                  <a:moveTo>
                    <a:pt x="58678" y="0"/>
                  </a:moveTo>
                  <a:lnTo>
                    <a:pt x="68049" y="0"/>
                  </a:lnTo>
                  <a:lnTo>
                    <a:pt x="0" y="68049"/>
                  </a:lnTo>
                  <a:lnTo>
                    <a:pt x="0" y="58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35182" y="3811969"/>
              <a:ext cx="11002" cy="11002"/>
            </a:xfrm>
            <a:custGeom>
              <a:avLst/>
              <a:pathLst>
                <a:path w="11002" h="11002">
                  <a:moveTo>
                    <a:pt x="11002" y="0"/>
                  </a:moveTo>
                  <a:lnTo>
                    <a:pt x="11002" y="9371"/>
                  </a:lnTo>
                  <a:lnTo>
                    <a:pt x="9371" y="11002"/>
                  </a:lnTo>
                  <a:lnTo>
                    <a:pt x="0" y="11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741466" y="3718253"/>
              <a:ext cx="104718" cy="104718"/>
            </a:xfrm>
            <a:custGeom>
              <a:avLst/>
              <a:pathLst>
                <a:path w="104718" h="104718">
                  <a:moveTo>
                    <a:pt x="104718" y="0"/>
                  </a:moveTo>
                  <a:lnTo>
                    <a:pt x="104718" y="9371"/>
                  </a:lnTo>
                  <a:lnTo>
                    <a:pt x="9371"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7750" y="3624537"/>
              <a:ext cx="198434" cy="198434"/>
            </a:xfrm>
            <a:custGeom>
              <a:avLst/>
              <a:pathLst>
                <a:path w="198434" h="198434">
                  <a:moveTo>
                    <a:pt x="198434" y="0"/>
                  </a:moveTo>
                  <a:lnTo>
                    <a:pt x="198434" y="9371"/>
                  </a:lnTo>
                  <a:lnTo>
                    <a:pt x="9371" y="198434"/>
                  </a:lnTo>
                  <a:lnTo>
                    <a:pt x="0" y="198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54034" y="3530821"/>
              <a:ext cx="292150" cy="292150"/>
            </a:xfrm>
            <a:custGeom>
              <a:avLst/>
              <a:pathLst>
                <a:path w="292150" h="292150">
                  <a:moveTo>
                    <a:pt x="292150" y="0"/>
                  </a:moveTo>
                  <a:lnTo>
                    <a:pt x="292150" y="9371"/>
                  </a:lnTo>
                  <a:lnTo>
                    <a:pt x="9371" y="292150"/>
                  </a:lnTo>
                  <a:lnTo>
                    <a:pt x="0" y="292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34371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33433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538601" y="32496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538601" y="31559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538601" y="30622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538601" y="29685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538601" y="28748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8601" y="27810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538601" y="26873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538601" y="25936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538601" y="24999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8601" y="24062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538601" y="23125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538601" y="22187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538601" y="21250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538601" y="20313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538601" y="1938510"/>
              <a:ext cx="307584" cy="316093"/>
            </a:xfrm>
            <a:custGeom>
              <a:avLst/>
              <a:pathLst>
                <a:path w="307584" h="316093">
                  <a:moveTo>
                    <a:pt x="306722" y="0"/>
                  </a:moveTo>
                  <a:lnTo>
                    <a:pt x="307584" y="0"/>
                  </a:lnTo>
                  <a:lnTo>
                    <a:pt x="307584" y="8509"/>
                  </a:lnTo>
                  <a:lnTo>
                    <a:pt x="0" y="316093"/>
                  </a:lnTo>
                  <a:lnTo>
                    <a:pt x="0" y="306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538601" y="1938510"/>
              <a:ext cx="222377" cy="222377"/>
            </a:xfrm>
            <a:custGeom>
              <a:avLst/>
              <a:pathLst>
                <a:path w="222377" h="222377">
                  <a:moveTo>
                    <a:pt x="213006" y="0"/>
                  </a:moveTo>
                  <a:lnTo>
                    <a:pt x="222377" y="0"/>
                  </a:lnTo>
                  <a:lnTo>
                    <a:pt x="0" y="222377"/>
                  </a:lnTo>
                  <a:lnTo>
                    <a:pt x="0" y="2130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538601" y="1938510"/>
              <a:ext cx="128661" cy="128661"/>
            </a:xfrm>
            <a:custGeom>
              <a:avLst/>
              <a:pathLst>
                <a:path w="128661" h="128661">
                  <a:moveTo>
                    <a:pt x="119290" y="0"/>
                  </a:moveTo>
                  <a:lnTo>
                    <a:pt x="128661" y="0"/>
                  </a:lnTo>
                  <a:lnTo>
                    <a:pt x="0" y="128661"/>
                  </a:lnTo>
                  <a:lnTo>
                    <a:pt x="0" y="119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538601" y="1938510"/>
              <a:ext cx="34945" cy="34945"/>
            </a:xfrm>
            <a:custGeom>
              <a:avLst/>
              <a:pathLst>
                <a:path w="34945" h="34945">
                  <a:moveTo>
                    <a:pt x="25574" y="0"/>
                  </a:moveTo>
                  <a:lnTo>
                    <a:pt x="34945" y="0"/>
                  </a:lnTo>
                  <a:lnTo>
                    <a:pt x="0" y="34945"/>
                  </a:lnTo>
                  <a:lnTo>
                    <a:pt x="0" y="25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91194" y="3784461"/>
              <a:ext cx="38510" cy="38510"/>
            </a:xfrm>
            <a:custGeom>
              <a:avLst/>
              <a:pathLst>
                <a:path w="38510" h="38510">
                  <a:moveTo>
                    <a:pt x="38510" y="0"/>
                  </a:moveTo>
                  <a:lnTo>
                    <a:pt x="38510" y="9371"/>
                  </a:lnTo>
                  <a:lnTo>
                    <a:pt x="9371" y="38510"/>
                  </a:lnTo>
                  <a:lnTo>
                    <a:pt x="0" y="3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397478" y="3690745"/>
              <a:ext cx="132226" cy="132226"/>
            </a:xfrm>
            <a:custGeom>
              <a:avLst/>
              <a:pathLst>
                <a:path w="132226" h="132226">
                  <a:moveTo>
                    <a:pt x="132226" y="0"/>
                  </a:moveTo>
                  <a:lnTo>
                    <a:pt x="132226" y="9371"/>
                  </a:lnTo>
                  <a:lnTo>
                    <a:pt x="9371" y="132226"/>
                  </a:lnTo>
                  <a:lnTo>
                    <a:pt x="0" y="1322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303762" y="3597029"/>
              <a:ext cx="225942" cy="225942"/>
            </a:xfrm>
            <a:custGeom>
              <a:avLst/>
              <a:pathLst>
                <a:path w="225942" h="225942">
                  <a:moveTo>
                    <a:pt x="225942" y="0"/>
                  </a:moveTo>
                  <a:lnTo>
                    <a:pt x="225942" y="9371"/>
                  </a:lnTo>
                  <a:lnTo>
                    <a:pt x="9371" y="225942"/>
                  </a:lnTo>
                  <a:lnTo>
                    <a:pt x="0" y="225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222121" y="35033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222121" y="34095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222121" y="33158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222121" y="32221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222121" y="31284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222121" y="30347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222121" y="29410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222121" y="28473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222121" y="27535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222121" y="26598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222121" y="25661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222121" y="24724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222121" y="23787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222121" y="22850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222121" y="21912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222121" y="20975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222121" y="20038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222121" y="19101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222121" y="1878686"/>
              <a:ext cx="254694" cy="254694"/>
            </a:xfrm>
            <a:custGeom>
              <a:avLst/>
              <a:pathLst>
                <a:path w="254694" h="254694">
                  <a:moveTo>
                    <a:pt x="245322" y="0"/>
                  </a:moveTo>
                  <a:lnTo>
                    <a:pt x="254694" y="0"/>
                  </a:lnTo>
                  <a:lnTo>
                    <a:pt x="0" y="254694"/>
                  </a:lnTo>
                  <a:lnTo>
                    <a:pt x="0" y="2453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222121" y="1878686"/>
              <a:ext cx="160978" cy="160978"/>
            </a:xfrm>
            <a:custGeom>
              <a:avLst/>
              <a:pathLst>
                <a:path w="160978" h="160978">
                  <a:moveTo>
                    <a:pt x="151606" y="0"/>
                  </a:moveTo>
                  <a:lnTo>
                    <a:pt x="160978" y="0"/>
                  </a:lnTo>
                  <a:lnTo>
                    <a:pt x="0" y="160978"/>
                  </a:lnTo>
                  <a:lnTo>
                    <a:pt x="0" y="151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222121" y="1878686"/>
              <a:ext cx="67261" cy="67261"/>
            </a:xfrm>
            <a:custGeom>
              <a:avLst/>
              <a:pathLst>
                <a:path w="67261" h="67261">
                  <a:moveTo>
                    <a:pt x="57890" y="0"/>
                  </a:moveTo>
                  <a:lnTo>
                    <a:pt x="67261" y="0"/>
                  </a:lnTo>
                  <a:lnTo>
                    <a:pt x="0" y="67261"/>
                  </a:lnTo>
                  <a:lnTo>
                    <a:pt x="0" y="57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66058" y="3817565"/>
              <a:ext cx="5406" cy="5406"/>
            </a:xfrm>
            <a:custGeom>
              <a:avLst/>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772342" y="3723849"/>
              <a:ext cx="99122" cy="99122"/>
            </a:xfrm>
            <a:custGeom>
              <a:avLst/>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678626" y="3630133"/>
              <a:ext cx="192838" cy="192838"/>
            </a:xfrm>
            <a:custGeom>
              <a:avLst/>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84910" y="3536417"/>
              <a:ext cx="286554" cy="286554"/>
            </a:xfrm>
            <a:custGeom>
              <a:avLst/>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63881" y="34427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63881" y="33489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563881" y="32552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563881" y="31615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563881" y="30678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563881" y="29741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63881" y="28804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563881" y="27866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63881" y="26929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563881" y="25992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563881" y="25055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563881" y="24118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563881" y="23181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563881" y="2224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563881" y="2130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563881" y="20369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563881" y="19432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563881" y="18495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563881" y="1818862"/>
              <a:ext cx="253906" cy="253906"/>
            </a:xfrm>
            <a:custGeom>
              <a:avLst/>
              <a:pathLst>
                <a:path w="253906" h="253906">
                  <a:moveTo>
                    <a:pt x="244534" y="0"/>
                  </a:moveTo>
                  <a:lnTo>
                    <a:pt x="253906" y="0"/>
                  </a:lnTo>
                  <a:lnTo>
                    <a:pt x="0" y="253906"/>
                  </a:lnTo>
                  <a:lnTo>
                    <a:pt x="0" y="2445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563881" y="1818862"/>
              <a:ext cx="160190" cy="160190"/>
            </a:xfrm>
            <a:custGeom>
              <a:avLst/>
              <a:pathLst>
                <a:path w="160190" h="160190">
                  <a:moveTo>
                    <a:pt x="150818" y="0"/>
                  </a:moveTo>
                  <a:lnTo>
                    <a:pt x="160190" y="0"/>
                  </a:lnTo>
                  <a:lnTo>
                    <a:pt x="0" y="160190"/>
                  </a:lnTo>
                  <a:lnTo>
                    <a:pt x="0" y="150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563881" y="1818862"/>
              <a:ext cx="66474" cy="66474"/>
            </a:xfrm>
            <a:custGeom>
              <a:avLst/>
              <a:pathLst>
                <a:path w="66474" h="66474">
                  <a:moveTo>
                    <a:pt x="57102" y="0"/>
                  </a:moveTo>
                  <a:lnTo>
                    <a:pt x="66474" y="0"/>
                  </a:lnTo>
                  <a:lnTo>
                    <a:pt x="0" y="66474"/>
                  </a:lnTo>
                  <a:lnTo>
                    <a:pt x="0" y="571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803218" y="3729445"/>
              <a:ext cx="93526" cy="93526"/>
            </a:xfrm>
            <a:custGeom>
              <a:avLst/>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709502" y="3635729"/>
              <a:ext cx="187242" cy="187242"/>
            </a:xfrm>
            <a:custGeom>
              <a:avLst/>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615786" y="3542013"/>
              <a:ext cx="280958" cy="280958"/>
            </a:xfrm>
            <a:custGeom>
              <a:avLst/>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34482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33545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32608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31671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30734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9161" y="2979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9161" y="2886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589161" y="2792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589161" y="2698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589161" y="2604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589161" y="2511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589161" y="2417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589161" y="2323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589161" y="2229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589161" y="2136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589161" y="2042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589161" y="1948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589161" y="1855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589161" y="1788950"/>
              <a:ext cx="289414" cy="289414"/>
            </a:xfrm>
            <a:custGeom>
              <a:avLst/>
              <a:pathLst>
                <a:path w="289414" h="289414">
                  <a:moveTo>
                    <a:pt x="280042" y="0"/>
                  </a:moveTo>
                  <a:lnTo>
                    <a:pt x="289414" y="0"/>
                  </a:lnTo>
                  <a:lnTo>
                    <a:pt x="0" y="289414"/>
                  </a:lnTo>
                  <a:lnTo>
                    <a:pt x="0" y="2800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589161" y="1788950"/>
              <a:ext cx="195698" cy="195698"/>
            </a:xfrm>
            <a:custGeom>
              <a:avLst/>
              <a:pathLst>
                <a:path w="195698" h="195698">
                  <a:moveTo>
                    <a:pt x="186326" y="0"/>
                  </a:moveTo>
                  <a:lnTo>
                    <a:pt x="195698" y="0"/>
                  </a:lnTo>
                  <a:lnTo>
                    <a:pt x="0" y="195698"/>
                  </a:lnTo>
                  <a:lnTo>
                    <a:pt x="0" y="1863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89161" y="1788950"/>
              <a:ext cx="101982" cy="101982"/>
            </a:xfrm>
            <a:custGeom>
              <a:avLst/>
              <a:pathLst>
                <a:path w="101982" h="101982">
                  <a:moveTo>
                    <a:pt x="92610" y="0"/>
                  </a:moveTo>
                  <a:lnTo>
                    <a:pt x="101982" y="0"/>
                  </a:lnTo>
                  <a:lnTo>
                    <a:pt x="0" y="101982"/>
                  </a:lnTo>
                  <a:lnTo>
                    <a:pt x="0" y="926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89161" y="1788950"/>
              <a:ext cx="8266" cy="8266"/>
            </a:xfrm>
            <a:custGeom>
              <a:avLst/>
              <a:pathLst>
                <a:path w="8266" h="8266">
                  <a:moveTo>
                    <a:pt x="0" y="8266"/>
                  </a:moveTo>
                  <a:lnTo>
                    <a:pt x="0" y="0"/>
                  </a:lnTo>
                  <a:lnTo>
                    <a:pt x="826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552946" y="3795653"/>
              <a:ext cx="27318" cy="27318"/>
            </a:xfrm>
            <a:custGeom>
              <a:avLst/>
              <a:pathLst>
                <a:path w="27318" h="27318">
                  <a:moveTo>
                    <a:pt x="27318" y="0"/>
                  </a:moveTo>
                  <a:lnTo>
                    <a:pt x="27318" y="9371"/>
                  </a:lnTo>
                  <a:lnTo>
                    <a:pt x="9371" y="27318"/>
                  </a:lnTo>
                  <a:lnTo>
                    <a:pt x="0" y="273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459230" y="3701937"/>
              <a:ext cx="121034" cy="121034"/>
            </a:xfrm>
            <a:custGeom>
              <a:avLst/>
              <a:pathLst>
                <a:path w="121034" h="121034">
                  <a:moveTo>
                    <a:pt x="121034" y="0"/>
                  </a:moveTo>
                  <a:lnTo>
                    <a:pt x="121034" y="9371"/>
                  </a:lnTo>
                  <a:lnTo>
                    <a:pt x="9371" y="121034"/>
                  </a:lnTo>
                  <a:lnTo>
                    <a:pt x="0" y="121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365514" y="3608221"/>
              <a:ext cx="214750" cy="214750"/>
            </a:xfrm>
            <a:custGeom>
              <a:avLst/>
              <a:pathLst>
                <a:path w="214750" h="214750">
                  <a:moveTo>
                    <a:pt x="214750" y="0"/>
                  </a:moveTo>
                  <a:lnTo>
                    <a:pt x="214750" y="9371"/>
                  </a:lnTo>
                  <a:lnTo>
                    <a:pt x="9371" y="214750"/>
                  </a:lnTo>
                  <a:lnTo>
                    <a:pt x="0" y="2147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3514505"/>
              <a:ext cx="307584" cy="308466"/>
            </a:xfrm>
            <a:custGeom>
              <a:avLst/>
              <a:pathLst>
                <a:path w="307584" h="308466">
                  <a:moveTo>
                    <a:pt x="307584" y="0"/>
                  </a:moveTo>
                  <a:lnTo>
                    <a:pt x="307584" y="9371"/>
                  </a:lnTo>
                  <a:lnTo>
                    <a:pt x="8488" y="308466"/>
                  </a:lnTo>
                  <a:lnTo>
                    <a:pt x="0" y="308466"/>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34207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33270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32333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31396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30459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29522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28584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27647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26710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25773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24836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272681" y="23899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272681" y="22961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272681" y="22024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272681" y="21087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272681" y="20150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272681" y="19213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272681" y="18276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272681" y="17339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272681" y="16401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272681" y="15464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272681" y="1519741"/>
              <a:ext cx="249966" cy="249966"/>
            </a:xfrm>
            <a:custGeom>
              <a:avLst/>
              <a:pathLst>
                <a:path w="249966" h="249966">
                  <a:moveTo>
                    <a:pt x="240595" y="0"/>
                  </a:moveTo>
                  <a:lnTo>
                    <a:pt x="249966" y="0"/>
                  </a:lnTo>
                  <a:lnTo>
                    <a:pt x="0" y="249966"/>
                  </a:lnTo>
                  <a:lnTo>
                    <a:pt x="0" y="240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272681" y="1519741"/>
              <a:ext cx="156250" cy="156250"/>
            </a:xfrm>
            <a:custGeom>
              <a:avLst/>
              <a:pathLst>
                <a:path w="156250" h="156250">
                  <a:moveTo>
                    <a:pt x="146879" y="0"/>
                  </a:moveTo>
                  <a:lnTo>
                    <a:pt x="156250" y="0"/>
                  </a:lnTo>
                  <a:lnTo>
                    <a:pt x="0" y="156250"/>
                  </a:lnTo>
                  <a:lnTo>
                    <a:pt x="0" y="146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272681" y="1519741"/>
              <a:ext cx="62534" cy="62534"/>
            </a:xfrm>
            <a:custGeom>
              <a:avLst/>
              <a:pathLst>
                <a:path w="62534" h="62534">
                  <a:moveTo>
                    <a:pt x="53163" y="0"/>
                  </a:moveTo>
                  <a:lnTo>
                    <a:pt x="62534" y="0"/>
                  </a:lnTo>
                  <a:lnTo>
                    <a:pt x="0" y="62534"/>
                  </a:lnTo>
                  <a:lnTo>
                    <a:pt x="0" y="53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178082" y="3762549"/>
              <a:ext cx="60422" cy="60422"/>
            </a:xfrm>
            <a:custGeom>
              <a:avLst/>
              <a:pathLst>
                <a:path w="60422" h="60422">
                  <a:moveTo>
                    <a:pt x="60422" y="0"/>
                  </a:moveTo>
                  <a:lnTo>
                    <a:pt x="60422" y="9371"/>
                  </a:lnTo>
                  <a:lnTo>
                    <a:pt x="9371" y="60422"/>
                  </a:lnTo>
                  <a:lnTo>
                    <a:pt x="0" y="60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084366" y="3668833"/>
              <a:ext cx="154138" cy="154138"/>
            </a:xfrm>
            <a:custGeom>
              <a:avLst/>
              <a:pathLst>
                <a:path w="154138" h="154138">
                  <a:moveTo>
                    <a:pt x="154138" y="0"/>
                  </a:moveTo>
                  <a:lnTo>
                    <a:pt x="154138" y="9371"/>
                  </a:lnTo>
                  <a:lnTo>
                    <a:pt x="9371" y="154138"/>
                  </a:lnTo>
                  <a:lnTo>
                    <a:pt x="0" y="154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990650" y="3575117"/>
              <a:ext cx="247854" cy="247854"/>
            </a:xfrm>
            <a:custGeom>
              <a:avLst/>
              <a:pathLst>
                <a:path w="247854" h="247854">
                  <a:moveTo>
                    <a:pt x="247854" y="0"/>
                  </a:moveTo>
                  <a:lnTo>
                    <a:pt x="247854" y="9371"/>
                  </a:lnTo>
                  <a:lnTo>
                    <a:pt x="9371" y="247854"/>
                  </a:lnTo>
                  <a:lnTo>
                    <a:pt x="0" y="2478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930921" y="34814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930921" y="33876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930921" y="32939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930921" y="32002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930921" y="31065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930921" y="30128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930921" y="29191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930921" y="28253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930921" y="27316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930921" y="26379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930921" y="25442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930921" y="24505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930921" y="23568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930921" y="22630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930921" y="21693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930921" y="20756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930921" y="19819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930921" y="18882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930921" y="17945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930921" y="17007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930921" y="16070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930921" y="1519741"/>
              <a:ext cx="307584" cy="310578"/>
            </a:xfrm>
            <a:custGeom>
              <a:avLst/>
              <a:pathLst>
                <a:path w="307584" h="310578">
                  <a:moveTo>
                    <a:pt x="301207" y="0"/>
                  </a:moveTo>
                  <a:lnTo>
                    <a:pt x="307584" y="0"/>
                  </a:lnTo>
                  <a:lnTo>
                    <a:pt x="307584" y="2994"/>
                  </a:lnTo>
                  <a:lnTo>
                    <a:pt x="0" y="310578"/>
                  </a:lnTo>
                  <a:lnTo>
                    <a:pt x="0" y="301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930921" y="1519741"/>
              <a:ext cx="216862" cy="216862"/>
            </a:xfrm>
            <a:custGeom>
              <a:avLst/>
              <a:pathLst>
                <a:path w="216862" h="216862">
                  <a:moveTo>
                    <a:pt x="207491" y="0"/>
                  </a:moveTo>
                  <a:lnTo>
                    <a:pt x="216862" y="0"/>
                  </a:lnTo>
                  <a:lnTo>
                    <a:pt x="0" y="216862"/>
                  </a:lnTo>
                  <a:lnTo>
                    <a:pt x="0" y="207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930921" y="1519741"/>
              <a:ext cx="123146" cy="123146"/>
            </a:xfrm>
            <a:custGeom>
              <a:avLst/>
              <a:pathLst>
                <a:path w="123146" h="123146">
                  <a:moveTo>
                    <a:pt x="113775" y="0"/>
                  </a:moveTo>
                  <a:lnTo>
                    <a:pt x="123146" y="0"/>
                  </a:lnTo>
                  <a:lnTo>
                    <a:pt x="0" y="123146"/>
                  </a:lnTo>
                  <a:lnTo>
                    <a:pt x="0" y="1137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930921" y="1519741"/>
              <a:ext cx="29430" cy="29430"/>
            </a:xfrm>
            <a:custGeom>
              <a:avLst/>
              <a:pathLst>
                <a:path w="29430" h="29430">
                  <a:moveTo>
                    <a:pt x="20059" y="0"/>
                  </a:moveTo>
                  <a:lnTo>
                    <a:pt x="29430" y="0"/>
                  </a:lnTo>
                  <a:lnTo>
                    <a:pt x="0" y="29430"/>
                  </a:lnTo>
                  <a:lnTo>
                    <a:pt x="0" y="200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83823" y="3801249"/>
              <a:ext cx="21723" cy="21723"/>
            </a:xfrm>
            <a:custGeom>
              <a:avLst/>
              <a:pathLst>
                <a:path w="21723" h="21723">
                  <a:moveTo>
                    <a:pt x="21723" y="0"/>
                  </a:moveTo>
                  <a:lnTo>
                    <a:pt x="21723" y="9371"/>
                  </a:lnTo>
                  <a:lnTo>
                    <a:pt x="9371" y="21723"/>
                  </a:lnTo>
                  <a:lnTo>
                    <a:pt x="0" y="21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490107" y="3707533"/>
              <a:ext cx="115439" cy="115439"/>
            </a:xfrm>
            <a:custGeom>
              <a:avLst/>
              <a:pathLst>
                <a:path w="115439" h="115439">
                  <a:moveTo>
                    <a:pt x="115439" y="0"/>
                  </a:moveTo>
                  <a:lnTo>
                    <a:pt x="115439" y="9371"/>
                  </a:lnTo>
                  <a:lnTo>
                    <a:pt x="9371" y="115439"/>
                  </a:lnTo>
                  <a:lnTo>
                    <a:pt x="0" y="115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396391" y="3613816"/>
              <a:ext cx="209155" cy="209155"/>
            </a:xfrm>
            <a:custGeom>
              <a:avLst/>
              <a:pathLst>
                <a:path w="209155" h="209155">
                  <a:moveTo>
                    <a:pt x="209155" y="0"/>
                  </a:moveTo>
                  <a:lnTo>
                    <a:pt x="209155" y="9371"/>
                  </a:lnTo>
                  <a:lnTo>
                    <a:pt x="9371" y="209155"/>
                  </a:lnTo>
                  <a:lnTo>
                    <a:pt x="0" y="209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302675" y="3520100"/>
              <a:ext cx="302871" cy="302871"/>
            </a:xfrm>
            <a:custGeom>
              <a:avLst/>
              <a:pathLst>
                <a:path w="302871" h="302871">
                  <a:moveTo>
                    <a:pt x="302871" y="0"/>
                  </a:moveTo>
                  <a:lnTo>
                    <a:pt x="302871" y="9371"/>
                  </a:lnTo>
                  <a:lnTo>
                    <a:pt x="9371" y="302871"/>
                  </a:lnTo>
                  <a:lnTo>
                    <a:pt x="0" y="302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297962" y="34263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297962" y="33326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297962" y="32389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297962" y="31452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297962" y="30515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29578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28640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27703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26766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25829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24892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23955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3017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2080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1143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0206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19269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1833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1739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1645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1552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14583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1370181"/>
              <a:ext cx="307584" cy="311407"/>
            </a:xfrm>
            <a:custGeom>
              <a:avLst/>
              <a:pathLst>
                <a:path w="307584" h="311407">
                  <a:moveTo>
                    <a:pt x="302035" y="0"/>
                  </a:moveTo>
                  <a:lnTo>
                    <a:pt x="307584" y="0"/>
                  </a:lnTo>
                  <a:lnTo>
                    <a:pt x="307584" y="3823"/>
                  </a:lnTo>
                  <a:lnTo>
                    <a:pt x="0" y="311407"/>
                  </a:lnTo>
                  <a:lnTo>
                    <a:pt x="0" y="3020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1370181"/>
              <a:ext cx="217691" cy="217691"/>
            </a:xfrm>
            <a:custGeom>
              <a:avLst/>
              <a:pathLst>
                <a:path w="217691" h="217691">
                  <a:moveTo>
                    <a:pt x="208319" y="0"/>
                  </a:moveTo>
                  <a:lnTo>
                    <a:pt x="217691" y="0"/>
                  </a:lnTo>
                  <a:lnTo>
                    <a:pt x="0" y="217691"/>
                  </a:lnTo>
                  <a:lnTo>
                    <a:pt x="0" y="208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370181"/>
              <a:ext cx="123975" cy="123975"/>
            </a:xfrm>
            <a:custGeom>
              <a:avLst/>
              <a:pathLst>
                <a:path w="123975" h="123975">
                  <a:moveTo>
                    <a:pt x="114603" y="0"/>
                  </a:moveTo>
                  <a:lnTo>
                    <a:pt x="123975" y="0"/>
                  </a:lnTo>
                  <a:lnTo>
                    <a:pt x="0" y="123975"/>
                  </a:lnTo>
                  <a:lnTo>
                    <a:pt x="0" y="1146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370181"/>
              <a:ext cx="30259" cy="30259"/>
            </a:xfrm>
            <a:custGeom>
              <a:avLst/>
              <a:pathLst>
                <a:path w="30259" h="30259">
                  <a:moveTo>
                    <a:pt x="20887" y="0"/>
                  </a:moveTo>
                  <a:lnTo>
                    <a:pt x="30259" y="0"/>
                  </a:lnTo>
                  <a:lnTo>
                    <a:pt x="0" y="30259"/>
                  </a:lnTo>
                  <a:lnTo>
                    <a:pt x="0" y="208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614699" y="3806844"/>
              <a:ext cx="16127" cy="16127"/>
            </a:xfrm>
            <a:custGeom>
              <a:avLst/>
              <a:pathLst>
                <a:path w="16127" h="16127">
                  <a:moveTo>
                    <a:pt x="16127" y="0"/>
                  </a:moveTo>
                  <a:lnTo>
                    <a:pt x="16127" y="9371"/>
                  </a:lnTo>
                  <a:lnTo>
                    <a:pt x="9371" y="16127"/>
                  </a:lnTo>
                  <a:lnTo>
                    <a:pt x="0" y="16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520983" y="3713128"/>
              <a:ext cx="109843" cy="109843"/>
            </a:xfrm>
            <a:custGeom>
              <a:avLst/>
              <a:pathLst>
                <a:path w="109843" h="109843">
                  <a:moveTo>
                    <a:pt x="109843" y="0"/>
                  </a:moveTo>
                  <a:lnTo>
                    <a:pt x="109843" y="9371"/>
                  </a:lnTo>
                  <a:lnTo>
                    <a:pt x="9371" y="109843"/>
                  </a:lnTo>
                  <a:lnTo>
                    <a:pt x="0" y="109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427267" y="3619412"/>
              <a:ext cx="203559" cy="203559"/>
            </a:xfrm>
            <a:custGeom>
              <a:avLst/>
              <a:pathLst>
                <a:path w="203559" h="203559">
                  <a:moveTo>
                    <a:pt x="203559" y="0"/>
                  </a:moveTo>
                  <a:lnTo>
                    <a:pt x="203559" y="9371"/>
                  </a:lnTo>
                  <a:lnTo>
                    <a:pt x="9371" y="203559"/>
                  </a:lnTo>
                  <a:lnTo>
                    <a:pt x="0" y="2035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33551" y="3525696"/>
              <a:ext cx="297275" cy="297275"/>
            </a:xfrm>
            <a:custGeom>
              <a:avLst/>
              <a:pathLst>
                <a:path w="297275" h="297275">
                  <a:moveTo>
                    <a:pt x="297275" y="0"/>
                  </a:moveTo>
                  <a:lnTo>
                    <a:pt x="297275" y="9371"/>
                  </a:lnTo>
                  <a:lnTo>
                    <a:pt x="9371" y="297275"/>
                  </a:lnTo>
                  <a:lnTo>
                    <a:pt x="0" y="297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3242" y="34319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3242" y="33382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3242" y="32445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3242" y="31508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3242" y="30571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3242" y="29634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323242" y="28696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323242" y="27759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323242" y="26822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323242" y="25885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323242" y="24948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323242" y="24011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323242" y="23073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323242" y="22136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323242" y="21199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323242" y="20262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323242" y="19325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323242" y="18388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323242" y="17450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323242" y="16513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323242" y="15576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323242" y="14639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323242" y="13702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323242" y="12765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323242" y="1250532"/>
              <a:ext cx="249219" cy="249219"/>
            </a:xfrm>
            <a:custGeom>
              <a:avLst/>
              <a:pathLst>
                <a:path w="249219" h="249219">
                  <a:moveTo>
                    <a:pt x="239847" y="0"/>
                  </a:moveTo>
                  <a:lnTo>
                    <a:pt x="249219" y="0"/>
                  </a:lnTo>
                  <a:lnTo>
                    <a:pt x="0" y="249219"/>
                  </a:lnTo>
                  <a:lnTo>
                    <a:pt x="0" y="239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323242" y="1250532"/>
              <a:ext cx="155503" cy="155503"/>
            </a:xfrm>
            <a:custGeom>
              <a:avLst/>
              <a:pathLst>
                <a:path w="155503" h="155503">
                  <a:moveTo>
                    <a:pt x="146131" y="0"/>
                  </a:moveTo>
                  <a:lnTo>
                    <a:pt x="155503" y="0"/>
                  </a:lnTo>
                  <a:lnTo>
                    <a:pt x="0" y="155503"/>
                  </a:lnTo>
                  <a:lnTo>
                    <a:pt x="0" y="1461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323242" y="1250532"/>
              <a:ext cx="61787" cy="61787"/>
            </a:xfrm>
            <a:custGeom>
              <a:avLst/>
              <a:pathLst>
                <a:path w="61787" h="61787">
                  <a:moveTo>
                    <a:pt x="52415" y="0"/>
                  </a:moveTo>
                  <a:lnTo>
                    <a:pt x="61787" y="0"/>
                  </a:lnTo>
                  <a:lnTo>
                    <a:pt x="0" y="61787"/>
                  </a:lnTo>
                  <a:lnTo>
                    <a:pt x="0" y="52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rc301"/>
            <p:cNvSpPr/>
            <p:nvPr/>
          </p:nvSpPr>
          <p:spPr>
            <a:xfrm>
              <a:off x="855081" y="2566664"/>
              <a:ext cx="307584" cy="1256307"/>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1880361" y="1938510"/>
              <a:ext cx="307584" cy="1884461"/>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1538601" y="1938510"/>
              <a:ext cx="307584" cy="1884461"/>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2222121" y="1878686"/>
              <a:ext cx="307584" cy="1944285"/>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2563881" y="1818862"/>
              <a:ext cx="307584" cy="2004109"/>
            </a:xfrm>
            <a:prstGeom prst="rect">
              <a:avLst/>
            </a:prstGeom>
            <a:ln w="1355" cap="flat">
              <a:solidFill>
                <a:srgbClr val="000000">
                  <a:alpha val="100000"/>
                </a:srgbClr>
              </a:solidFill>
              <a:prstDash val="solid"/>
              <a:miter/>
            </a:ln>
          </p:spPr>
          <p:txBody>
            <a:bodyPr/>
            <a:lstStyle/>
            <a:p/>
          </p:txBody>
        </p:sp>
        <p:sp>
          <p:nvSpPr>
            <p:cNvPr id="306" name="rc306"/>
            <p:cNvSpPr/>
            <p:nvPr/>
          </p:nvSpPr>
          <p:spPr>
            <a:xfrm>
              <a:off x="3589161" y="1788950"/>
              <a:ext cx="307584" cy="2034021"/>
            </a:xfrm>
            <a:prstGeom prst="rect">
              <a:avLst/>
            </a:prstGeom>
            <a:ln w="1355" cap="flat">
              <a:solidFill>
                <a:srgbClr val="000000">
                  <a:alpha val="100000"/>
                </a:srgbClr>
              </a:solidFill>
              <a:prstDash val="solid"/>
              <a:miter/>
            </a:ln>
          </p:spPr>
          <p:txBody>
            <a:bodyPr/>
            <a:lstStyle/>
            <a:p/>
          </p:txBody>
        </p:sp>
        <p:sp>
          <p:nvSpPr>
            <p:cNvPr id="307" name="rc307"/>
            <p:cNvSpPr/>
            <p:nvPr/>
          </p:nvSpPr>
          <p:spPr>
            <a:xfrm>
              <a:off x="4272681" y="1519741"/>
              <a:ext cx="307584" cy="2303230"/>
            </a:xfrm>
            <a:prstGeom prst="rect">
              <a:avLst/>
            </a:prstGeom>
            <a:ln w="1355" cap="flat">
              <a:solidFill>
                <a:srgbClr val="000000">
                  <a:alpha val="100000"/>
                </a:srgbClr>
              </a:solidFill>
              <a:prstDash val="solid"/>
              <a:miter/>
            </a:ln>
          </p:spPr>
          <p:txBody>
            <a:bodyPr/>
            <a:lstStyle/>
            <a:p/>
          </p:txBody>
        </p:sp>
        <p:sp>
          <p:nvSpPr>
            <p:cNvPr id="308" name="rc308"/>
            <p:cNvSpPr/>
            <p:nvPr/>
          </p:nvSpPr>
          <p:spPr>
            <a:xfrm>
              <a:off x="3930921" y="1519741"/>
              <a:ext cx="307584" cy="2303230"/>
            </a:xfrm>
            <a:prstGeom prst="rect">
              <a:avLst/>
            </a:prstGeom>
            <a:ln w="1355" cap="flat">
              <a:solidFill>
                <a:srgbClr val="000000">
                  <a:alpha val="100000"/>
                </a:srgbClr>
              </a:solidFill>
              <a:prstDash val="solid"/>
              <a:miter/>
            </a:ln>
          </p:spPr>
          <p:txBody>
            <a:bodyPr/>
            <a:lstStyle/>
            <a:p/>
          </p:txBody>
        </p:sp>
        <p:sp>
          <p:nvSpPr>
            <p:cNvPr id="309" name="rc309"/>
            <p:cNvSpPr/>
            <p:nvPr/>
          </p:nvSpPr>
          <p:spPr>
            <a:xfrm>
              <a:off x="5297962" y="1370181"/>
              <a:ext cx="307584" cy="2452790"/>
            </a:xfrm>
            <a:prstGeom prst="rect">
              <a:avLst/>
            </a:prstGeom>
            <a:ln w="1355" cap="flat">
              <a:solidFill>
                <a:srgbClr val="000000">
                  <a:alpha val="100000"/>
                </a:srgbClr>
              </a:solidFill>
              <a:prstDash val="solid"/>
              <a:miter/>
            </a:ln>
          </p:spPr>
          <p:txBody>
            <a:bodyPr/>
            <a:lstStyle/>
            <a:p/>
          </p:txBody>
        </p:sp>
        <p:sp>
          <p:nvSpPr>
            <p:cNvPr id="310" name="rc310"/>
            <p:cNvSpPr/>
            <p:nvPr/>
          </p:nvSpPr>
          <p:spPr>
            <a:xfrm>
              <a:off x="6323242" y="1250532"/>
              <a:ext cx="307584" cy="2572439"/>
            </a:xfrm>
            <a:prstGeom prst="rect">
              <a:avLst/>
            </a:prstGeom>
            <a:ln w="1355" cap="flat">
              <a:solidFill>
                <a:srgbClr val="000000">
                  <a:alpha val="100000"/>
                </a:srgbClr>
              </a:solidFill>
              <a:prstDash val="solid"/>
              <a:miter/>
            </a:ln>
          </p:spPr>
          <p:txBody>
            <a:bodyPr/>
            <a:lstStyle/>
            <a:p/>
          </p:txBody>
        </p:sp>
        <p:sp>
          <p:nvSpPr>
            <p:cNvPr id="311" name="tx311"/>
            <p:cNvSpPr/>
            <p:nvPr/>
          </p:nvSpPr>
          <p:spPr>
            <a:xfrm>
              <a:off x="928486" y="2439130"/>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12" name="tx312"/>
            <p:cNvSpPr/>
            <p:nvPr/>
          </p:nvSpPr>
          <p:spPr>
            <a:xfrm>
              <a:off x="1270246" y="18349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13" name="tx313"/>
            <p:cNvSpPr/>
            <p:nvPr/>
          </p:nvSpPr>
          <p:spPr>
            <a:xfrm>
              <a:off x="1953767" y="177145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4" name="tx314"/>
            <p:cNvSpPr/>
            <p:nvPr/>
          </p:nvSpPr>
          <p:spPr>
            <a:xfrm>
              <a:off x="1612006" y="177145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5" name="tx315"/>
            <p:cNvSpPr/>
            <p:nvPr/>
          </p:nvSpPr>
          <p:spPr>
            <a:xfrm>
              <a:off x="2295527" y="17081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6" name="tx316"/>
            <p:cNvSpPr/>
            <p:nvPr/>
          </p:nvSpPr>
          <p:spPr>
            <a:xfrm>
              <a:off x="2637287" y="164469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17" name="tx317"/>
            <p:cNvSpPr/>
            <p:nvPr/>
          </p:nvSpPr>
          <p:spPr>
            <a:xfrm>
              <a:off x="3662567" y="16129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8" name="tx318"/>
            <p:cNvSpPr/>
            <p:nvPr/>
          </p:nvSpPr>
          <p:spPr>
            <a:xfrm>
              <a:off x="2979047" y="16129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9" name="tx319"/>
            <p:cNvSpPr/>
            <p:nvPr/>
          </p:nvSpPr>
          <p:spPr>
            <a:xfrm>
              <a:off x="3320807" y="16129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20" name="tx320"/>
            <p:cNvSpPr/>
            <p:nvPr/>
          </p:nvSpPr>
          <p:spPr>
            <a:xfrm>
              <a:off x="4346087" y="1331156"/>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1" name="tx321"/>
            <p:cNvSpPr/>
            <p:nvPr/>
          </p:nvSpPr>
          <p:spPr>
            <a:xfrm>
              <a:off x="4004327" y="1331156"/>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2" name="tx322"/>
            <p:cNvSpPr/>
            <p:nvPr/>
          </p:nvSpPr>
          <p:spPr>
            <a:xfrm>
              <a:off x="4687847" y="129592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23" name="tx323"/>
            <p:cNvSpPr/>
            <p:nvPr/>
          </p:nvSpPr>
          <p:spPr>
            <a:xfrm>
              <a:off x="5029607" y="12325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24" name="tx324"/>
            <p:cNvSpPr/>
            <p:nvPr/>
          </p:nvSpPr>
          <p:spPr>
            <a:xfrm>
              <a:off x="5371367" y="11690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25" name="tx325"/>
            <p:cNvSpPr/>
            <p:nvPr/>
          </p:nvSpPr>
          <p:spPr>
            <a:xfrm>
              <a:off x="5713127" y="113731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6" name="tx326"/>
            <p:cNvSpPr/>
            <p:nvPr/>
          </p:nvSpPr>
          <p:spPr>
            <a:xfrm>
              <a:off x="6396648" y="10422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7" name="tx327"/>
            <p:cNvSpPr/>
            <p:nvPr/>
          </p:nvSpPr>
          <p:spPr>
            <a:xfrm>
              <a:off x="6054888" y="10422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8" name="tx328"/>
            <p:cNvSpPr/>
            <p:nvPr/>
          </p:nvSpPr>
          <p:spPr>
            <a:xfrm>
              <a:off x="6738408" y="10105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29" name="tx329"/>
            <p:cNvSpPr/>
            <p:nvPr/>
          </p:nvSpPr>
          <p:spPr>
            <a:xfrm>
              <a:off x="7080168" y="9154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30" name="tx330"/>
            <p:cNvSpPr/>
            <p:nvPr/>
          </p:nvSpPr>
          <p:spPr>
            <a:xfrm>
              <a:off x="7421928" y="8837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1" name="tx331"/>
            <p:cNvSpPr/>
            <p:nvPr/>
          </p:nvSpPr>
          <p:spPr>
            <a:xfrm>
              <a:off x="7763688" y="8837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2" name="tx332"/>
            <p:cNvSpPr/>
            <p:nvPr/>
          </p:nvSpPr>
          <p:spPr>
            <a:xfrm>
              <a:off x="8105448" y="8837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3" name="tx333"/>
            <p:cNvSpPr/>
            <p:nvPr/>
          </p:nvSpPr>
          <p:spPr>
            <a:xfrm>
              <a:off x="8447208" y="8202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34" name="tx334"/>
            <p:cNvSpPr/>
            <p:nvPr/>
          </p:nvSpPr>
          <p:spPr>
            <a:xfrm>
              <a:off x="8788968" y="7569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5" name="pg335"/>
            <p:cNvSpPr/>
            <p:nvPr/>
          </p:nvSpPr>
          <p:spPr>
            <a:xfrm>
              <a:off x="916061" y="3093585"/>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6" name="tx336"/>
            <p:cNvSpPr/>
            <p:nvPr/>
          </p:nvSpPr>
          <p:spPr>
            <a:xfrm>
              <a:off x="948583" y="31244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37" name="pg337"/>
            <p:cNvSpPr/>
            <p:nvPr/>
          </p:nvSpPr>
          <p:spPr>
            <a:xfrm>
              <a:off x="1971486" y="27795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8" name="tx338"/>
            <p:cNvSpPr/>
            <p:nvPr/>
          </p:nvSpPr>
          <p:spPr>
            <a:xfrm>
              <a:off x="2004008" y="28103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39" name="pg339"/>
            <p:cNvSpPr/>
            <p:nvPr/>
          </p:nvSpPr>
          <p:spPr>
            <a:xfrm>
              <a:off x="1629726" y="27795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0" name="tx340"/>
            <p:cNvSpPr/>
            <p:nvPr/>
          </p:nvSpPr>
          <p:spPr>
            <a:xfrm>
              <a:off x="1662248" y="281303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41" name="pg341"/>
            <p:cNvSpPr/>
            <p:nvPr/>
          </p:nvSpPr>
          <p:spPr>
            <a:xfrm>
              <a:off x="2313247" y="274959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2" name="tx342"/>
            <p:cNvSpPr/>
            <p:nvPr/>
          </p:nvSpPr>
          <p:spPr>
            <a:xfrm>
              <a:off x="2345768" y="27818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3" name="pg343"/>
            <p:cNvSpPr/>
            <p:nvPr/>
          </p:nvSpPr>
          <p:spPr>
            <a:xfrm>
              <a:off x="2655007" y="271968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4" name="tx344"/>
            <p:cNvSpPr/>
            <p:nvPr/>
          </p:nvSpPr>
          <p:spPr>
            <a:xfrm>
              <a:off x="2687528" y="275188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5" name="pg345"/>
            <p:cNvSpPr/>
            <p:nvPr/>
          </p:nvSpPr>
          <p:spPr>
            <a:xfrm>
              <a:off x="3680287" y="270472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6" name="tx346"/>
            <p:cNvSpPr/>
            <p:nvPr/>
          </p:nvSpPr>
          <p:spPr>
            <a:xfrm>
              <a:off x="3712808" y="273555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47" name="pg347"/>
            <p:cNvSpPr/>
            <p:nvPr/>
          </p:nvSpPr>
          <p:spPr>
            <a:xfrm>
              <a:off x="4363807" y="25701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8" name="tx348"/>
            <p:cNvSpPr/>
            <p:nvPr/>
          </p:nvSpPr>
          <p:spPr>
            <a:xfrm>
              <a:off x="4396329" y="260264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49" name="pg349"/>
            <p:cNvSpPr/>
            <p:nvPr/>
          </p:nvSpPr>
          <p:spPr>
            <a:xfrm>
              <a:off x="4022047" y="25701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0" name="tx350"/>
            <p:cNvSpPr/>
            <p:nvPr/>
          </p:nvSpPr>
          <p:spPr>
            <a:xfrm>
              <a:off x="4054568" y="260238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1" name="pg351"/>
            <p:cNvSpPr/>
            <p:nvPr/>
          </p:nvSpPr>
          <p:spPr>
            <a:xfrm>
              <a:off x="5389087" y="249534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2" name="tx352"/>
            <p:cNvSpPr/>
            <p:nvPr/>
          </p:nvSpPr>
          <p:spPr>
            <a:xfrm>
              <a:off x="5421609" y="25262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53" name="pg353"/>
            <p:cNvSpPr/>
            <p:nvPr/>
          </p:nvSpPr>
          <p:spPr>
            <a:xfrm>
              <a:off x="6414367" y="243551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6446889" y="24664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5" name="tx355"/>
            <p:cNvSpPr/>
            <p:nvPr/>
          </p:nvSpPr>
          <p:spPr>
            <a:xfrm>
              <a:off x="663492" y="37708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6" name="tx356"/>
            <p:cNvSpPr/>
            <p:nvPr/>
          </p:nvSpPr>
          <p:spPr>
            <a:xfrm>
              <a:off x="585797" y="30230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7" name="tx357"/>
            <p:cNvSpPr/>
            <p:nvPr/>
          </p:nvSpPr>
          <p:spPr>
            <a:xfrm>
              <a:off x="585797" y="227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8" name="tx358"/>
            <p:cNvSpPr/>
            <p:nvPr/>
          </p:nvSpPr>
          <p:spPr>
            <a:xfrm>
              <a:off x="585797" y="15291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9" name="tx359"/>
            <p:cNvSpPr/>
            <p:nvPr/>
          </p:nvSpPr>
          <p:spPr>
            <a:xfrm>
              <a:off x="508103" y="77964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0" name="tx360"/>
            <p:cNvSpPr/>
            <p:nvPr/>
          </p:nvSpPr>
          <p:spPr>
            <a:xfrm rot="-5400000">
              <a:off x="202016" y="4763597"/>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61" name="tx361"/>
            <p:cNvSpPr/>
            <p:nvPr/>
          </p:nvSpPr>
          <p:spPr>
            <a:xfrm rot="-5400000">
              <a:off x="1139207"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62" name="tx362"/>
            <p:cNvSpPr/>
            <p:nvPr/>
          </p:nvSpPr>
          <p:spPr>
            <a:xfrm rot="-5400000">
              <a:off x="1512652" y="4163767"/>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Bénin</a:t>
              </a:r>
            </a:p>
          </p:txBody>
        </p:sp>
        <p:sp>
          <p:nvSpPr>
            <p:cNvPr id="363" name="tx363"/>
            <p:cNvSpPr/>
            <p:nvPr/>
          </p:nvSpPr>
          <p:spPr>
            <a:xfrm rot="-5400000">
              <a:off x="1807209" y="420974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a:t>
              </a:r>
            </a:p>
          </p:txBody>
        </p:sp>
        <p:sp>
          <p:nvSpPr>
            <p:cNvPr id="364" name="tx364"/>
            <p:cNvSpPr/>
            <p:nvPr/>
          </p:nvSpPr>
          <p:spPr>
            <a:xfrm rot="-5400000">
              <a:off x="2222877" y="4135834"/>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RDC</a:t>
              </a:r>
            </a:p>
          </p:txBody>
        </p:sp>
        <p:sp>
          <p:nvSpPr>
            <p:cNvPr id="365" name="tx365"/>
            <p:cNvSpPr/>
            <p:nvPr/>
          </p:nvSpPr>
          <p:spPr>
            <a:xfrm rot="-5400000">
              <a:off x="2481418" y="4192519"/>
              <a:ext cx="442565"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Nigéria</a:t>
              </a:r>
            </a:p>
          </p:txBody>
        </p:sp>
        <p:sp>
          <p:nvSpPr>
            <p:cNvPr id="366" name="tx366"/>
            <p:cNvSpPr/>
            <p:nvPr/>
          </p:nvSpPr>
          <p:spPr>
            <a:xfrm rot="-5400000">
              <a:off x="2599576" y="4442656"/>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Guinée-Bissau</a:t>
              </a:r>
            </a:p>
          </p:txBody>
        </p:sp>
        <p:sp>
          <p:nvSpPr>
            <p:cNvPr id="367" name="tx367"/>
            <p:cNvSpPr/>
            <p:nvPr/>
          </p:nvSpPr>
          <p:spPr>
            <a:xfrm rot="-5400000">
              <a:off x="2796179" y="4561755"/>
              <a:ext cx="118056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68" name="tx368"/>
            <p:cNvSpPr/>
            <p:nvPr/>
          </p:nvSpPr>
          <p:spPr>
            <a:xfrm rot="-5400000">
              <a:off x="3548001" y="4179524"/>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Tchad</a:t>
              </a:r>
            </a:p>
          </p:txBody>
        </p:sp>
        <p:sp>
          <p:nvSpPr>
            <p:cNvPr id="369" name="tx369"/>
            <p:cNvSpPr/>
            <p:nvPr/>
          </p:nvSpPr>
          <p:spPr>
            <a:xfrm rot="-5400000">
              <a:off x="3756882" y="4310629"/>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Cameroun</a:t>
              </a:r>
            </a:p>
          </p:txBody>
        </p:sp>
        <p:sp>
          <p:nvSpPr>
            <p:cNvPr id="370" name="tx370"/>
            <p:cNvSpPr/>
            <p:nvPr/>
          </p:nvSpPr>
          <p:spPr>
            <a:xfrm rot="-5400000">
              <a:off x="4034829" y="4374443"/>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71" name="tx371"/>
            <p:cNvSpPr/>
            <p:nvPr/>
          </p:nvSpPr>
          <p:spPr>
            <a:xfrm rot="-5400000">
              <a:off x="4546849" y="417648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72" name="tx372"/>
            <p:cNvSpPr/>
            <p:nvPr/>
          </p:nvSpPr>
          <p:spPr>
            <a:xfrm rot="-5400000">
              <a:off x="4863711" y="4229081"/>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Gambie</a:t>
              </a:r>
            </a:p>
          </p:txBody>
        </p:sp>
        <p:sp>
          <p:nvSpPr>
            <p:cNvPr id="373" name="tx373"/>
            <p:cNvSpPr/>
            <p:nvPr/>
          </p:nvSpPr>
          <p:spPr>
            <a:xfrm rot="-5400000">
              <a:off x="5322865" y="4113460"/>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74" name="tx374"/>
            <p:cNvSpPr/>
            <p:nvPr/>
          </p:nvSpPr>
          <p:spPr>
            <a:xfrm rot="-5400000">
              <a:off x="5582736" y="4194804"/>
              <a:ext cx="41937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Libéria</a:t>
              </a:r>
            </a:p>
          </p:txBody>
        </p:sp>
        <p:sp>
          <p:nvSpPr>
            <p:cNvPr id="375" name="tx375"/>
            <p:cNvSpPr/>
            <p:nvPr/>
          </p:nvSpPr>
          <p:spPr>
            <a:xfrm rot="-5400000">
              <a:off x="5808329" y="4311516"/>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Mauritanie</a:t>
              </a:r>
            </a:p>
          </p:txBody>
        </p:sp>
        <p:sp>
          <p:nvSpPr>
            <p:cNvPr id="376" name="tx376"/>
            <p:cNvSpPr/>
            <p:nvPr/>
          </p:nvSpPr>
          <p:spPr>
            <a:xfrm rot="-5400000">
              <a:off x="6295417" y="4138426"/>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77" name="tx377"/>
            <p:cNvSpPr/>
            <p:nvPr/>
          </p:nvSpPr>
          <p:spPr>
            <a:xfrm rot="-5400000">
              <a:off x="6124694" y="4650841"/>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78" name="tx378"/>
            <p:cNvSpPr/>
            <p:nvPr/>
          </p:nvSpPr>
          <p:spPr>
            <a:xfrm rot="-5400000">
              <a:off x="6986645" y="4130718"/>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79" name="tx379"/>
            <p:cNvSpPr/>
            <p:nvPr/>
          </p:nvSpPr>
          <p:spPr>
            <a:xfrm rot="-5400000">
              <a:off x="7089967" y="4396919"/>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80" name="tx380"/>
            <p:cNvSpPr/>
            <p:nvPr/>
          </p:nvSpPr>
          <p:spPr>
            <a:xfrm rot="-5400000">
              <a:off x="7572178" y="422700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Sénégal</a:t>
              </a:r>
            </a:p>
          </p:txBody>
        </p:sp>
        <p:sp>
          <p:nvSpPr>
            <p:cNvPr id="381" name="tx381"/>
            <p:cNvSpPr/>
            <p:nvPr/>
          </p:nvSpPr>
          <p:spPr>
            <a:xfrm rot="-5400000">
              <a:off x="7784163" y="43844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82" name="tx382"/>
            <p:cNvSpPr/>
            <p:nvPr/>
          </p:nvSpPr>
          <p:spPr>
            <a:xfrm rot="-5400000">
              <a:off x="8153106" y="4357287"/>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83" name="tx383"/>
            <p:cNvSpPr/>
            <p:nvPr/>
          </p:nvSpPr>
          <p:spPr>
            <a:xfrm rot="-5400000">
              <a:off x="8657929"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84" name="tx384"/>
            <p:cNvSpPr/>
            <p:nvPr/>
          </p:nvSpPr>
          <p:spPr>
            <a:xfrm rot="-5400000">
              <a:off x="-95211" y="2251346"/>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85" name="rc385"/>
            <p:cNvSpPr/>
            <p:nvPr/>
          </p:nvSpPr>
          <p:spPr>
            <a:xfrm>
              <a:off x="3680231" y="5993415"/>
              <a:ext cx="219455" cy="219455"/>
            </a:xfrm>
            <a:prstGeom prst="rect">
              <a:avLst/>
            </a:prstGeom>
            <a:solidFill>
              <a:srgbClr val="FFFFFF">
                <a:alpha val="100000"/>
              </a:srgbClr>
            </a:solidFill>
          </p:spPr>
          <p:txBody>
            <a:bodyPr/>
            <a:lstStyle/>
            <a:p/>
          </p:txBody>
        </p:sp>
        <p:sp>
          <p:nvSpPr>
            <p:cNvPr id="386" name="pg386"/>
            <p:cNvSpPr/>
            <p:nvPr/>
          </p:nvSpPr>
          <p:spPr>
            <a:xfrm>
              <a:off x="3864782"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3770172"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3680293"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3680293"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pg390"/>
            <p:cNvSpPr/>
            <p:nvPr/>
          </p:nvSpPr>
          <p:spPr>
            <a:xfrm>
              <a:off x="3680293"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1" name="rc391"/>
            <p:cNvSpPr/>
            <p:nvPr/>
          </p:nvSpPr>
          <p:spPr>
            <a:xfrm>
              <a:off x="3680231" y="5993415"/>
              <a:ext cx="219455" cy="219455"/>
            </a:xfrm>
            <a:prstGeom prst="rect">
              <a:avLst/>
            </a:prstGeom>
            <a:ln w="476" cap="sq">
              <a:solidFill>
                <a:srgbClr val="000000">
                  <a:alpha val="100000"/>
                </a:srgbClr>
              </a:solidFill>
              <a:prstDash val="solid"/>
              <a:miter/>
            </a:ln>
          </p:spPr>
          <p:txBody>
            <a:bodyPr/>
            <a:lstStyle/>
            <a:p/>
          </p:txBody>
        </p:sp>
        <p:sp>
          <p:nvSpPr>
            <p:cNvPr id="392" name="tx392"/>
            <p:cNvSpPr/>
            <p:nvPr/>
          </p:nvSpPr>
          <p:spPr>
            <a:xfrm>
              <a:off x="3969276" y="6024834"/>
              <a:ext cx="2228719"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non vacciné et sous-vacciné</a:t>
              </a:r>
            </a:p>
          </p:txBody>
        </p:sp>
        <p:sp>
          <p:nvSpPr>
            <p:cNvPr id="393" name="tx393"/>
            <p:cNvSpPr/>
            <p:nvPr/>
          </p:nvSpPr>
          <p:spPr>
            <a:xfrm>
              <a:off x="803816" y="398022"/>
              <a:ext cx="71560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couverture et classement du nombre non vacciné et sous-vacciné, par pays, WCAR, 2024</a:t>
              </a:r>
            </a:p>
          </p:txBody>
        </p:sp>
        <p:sp>
          <p:nvSpPr>
            <p:cNvPr id="394" name="tx394"/>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95" name="tx395"/>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396" name="tx396"/>
            <p:cNvSpPr/>
            <p:nvPr/>
          </p:nvSpPr>
          <p:spPr>
            <a:xfrm>
              <a:off x="6387859" y="6590777"/>
              <a:ext cx="2686551"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non vacciné et sous-vacciné.</a:t>
              </a:r>
            </a:p>
          </p:txBody>
        </p:sp>
      </p:grpSp>
      <p:sp>
        <p:nvSpPr>
          <p:cNvPr id="3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DTC3 dans les pays de la région WCAR, classés du plus faible au plus élevé, ainsi que le classement des 10 pays comptant le plus grand nombre d'enfants non vaccinés ou sous-vaccinés, en chiffres absolus.
En 2024, le Gabon se classera au deuxième rang sur 24 pays pour la plus faible couverture en DTC3 (sur la base d'un classement ex æquo).
Le Gabon n'était pas dans le top 10 des pays ayant le plus grand nombre d'enfants non vaccinés ou sous-vaccinés.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891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540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190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839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7162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365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015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700219"/>
              <a:ext cx="249522" cy="306466"/>
            </a:xfrm>
            <a:prstGeom prst="rect">
              <a:avLst/>
            </a:prstGeom>
            <a:solidFill>
              <a:srgbClr val="80BD41">
                <a:alpha val="100000"/>
              </a:srgbClr>
            </a:solidFill>
          </p:spPr>
          <p:txBody>
            <a:bodyPr/>
            <a:lstStyle/>
            <a:p/>
          </p:txBody>
        </p:sp>
        <p:sp>
          <p:nvSpPr>
            <p:cNvPr id="24" name="rc24"/>
            <p:cNvSpPr/>
            <p:nvPr/>
          </p:nvSpPr>
          <p:spPr>
            <a:xfrm>
              <a:off x="1296273" y="3325779"/>
              <a:ext cx="249522" cy="374439"/>
            </a:xfrm>
            <a:prstGeom prst="rect">
              <a:avLst/>
            </a:prstGeom>
            <a:solidFill>
              <a:srgbClr val="1CABE2">
                <a:alpha val="100000"/>
              </a:srgbClr>
            </a:solidFill>
          </p:spPr>
          <p:txBody>
            <a:bodyPr/>
            <a:lstStyle/>
            <a:p/>
          </p:txBody>
        </p:sp>
        <p:sp>
          <p:nvSpPr>
            <p:cNvPr id="25" name="rc25"/>
            <p:cNvSpPr/>
            <p:nvPr/>
          </p:nvSpPr>
          <p:spPr>
            <a:xfrm>
              <a:off x="1573521" y="3693872"/>
              <a:ext cx="249522" cy="312812"/>
            </a:xfrm>
            <a:prstGeom prst="rect">
              <a:avLst/>
            </a:prstGeom>
            <a:solidFill>
              <a:srgbClr val="80BD41">
                <a:alpha val="100000"/>
              </a:srgbClr>
            </a:solidFill>
          </p:spPr>
          <p:txBody>
            <a:bodyPr/>
            <a:lstStyle/>
            <a:p/>
          </p:txBody>
        </p:sp>
        <p:sp>
          <p:nvSpPr>
            <p:cNvPr id="26" name="rc26"/>
            <p:cNvSpPr/>
            <p:nvPr/>
          </p:nvSpPr>
          <p:spPr>
            <a:xfrm>
              <a:off x="1573521" y="3311416"/>
              <a:ext cx="249522" cy="382456"/>
            </a:xfrm>
            <a:prstGeom prst="rect">
              <a:avLst/>
            </a:prstGeom>
            <a:solidFill>
              <a:srgbClr val="1CABE2">
                <a:alpha val="100000"/>
              </a:srgbClr>
            </a:solidFill>
          </p:spPr>
          <p:txBody>
            <a:bodyPr/>
            <a:lstStyle/>
            <a:p/>
          </p:txBody>
        </p:sp>
        <p:sp>
          <p:nvSpPr>
            <p:cNvPr id="27" name="rc27"/>
            <p:cNvSpPr/>
            <p:nvPr/>
          </p:nvSpPr>
          <p:spPr>
            <a:xfrm>
              <a:off x="1850769" y="3686524"/>
              <a:ext cx="249522" cy="320161"/>
            </a:xfrm>
            <a:prstGeom prst="rect">
              <a:avLst/>
            </a:prstGeom>
            <a:solidFill>
              <a:srgbClr val="80BD41">
                <a:alpha val="100000"/>
              </a:srgbClr>
            </a:solidFill>
          </p:spPr>
          <p:txBody>
            <a:bodyPr/>
            <a:lstStyle/>
            <a:p/>
          </p:txBody>
        </p:sp>
        <p:sp>
          <p:nvSpPr>
            <p:cNvPr id="28" name="rc28"/>
            <p:cNvSpPr/>
            <p:nvPr/>
          </p:nvSpPr>
          <p:spPr>
            <a:xfrm>
              <a:off x="1850769" y="3295383"/>
              <a:ext cx="249522" cy="391140"/>
            </a:xfrm>
            <a:prstGeom prst="rect">
              <a:avLst/>
            </a:prstGeom>
            <a:solidFill>
              <a:srgbClr val="1CABE2">
                <a:alpha val="100000"/>
              </a:srgbClr>
            </a:solidFill>
          </p:spPr>
          <p:txBody>
            <a:bodyPr/>
            <a:lstStyle/>
            <a:p/>
          </p:txBody>
        </p:sp>
        <p:sp>
          <p:nvSpPr>
            <p:cNvPr id="29" name="rc29"/>
            <p:cNvSpPr/>
            <p:nvPr/>
          </p:nvSpPr>
          <p:spPr>
            <a:xfrm>
              <a:off x="2128016" y="3679509"/>
              <a:ext cx="249522" cy="327175"/>
            </a:xfrm>
            <a:prstGeom prst="rect">
              <a:avLst/>
            </a:prstGeom>
            <a:solidFill>
              <a:srgbClr val="80BD41">
                <a:alpha val="100000"/>
              </a:srgbClr>
            </a:solidFill>
          </p:spPr>
          <p:txBody>
            <a:bodyPr/>
            <a:lstStyle/>
            <a:p/>
          </p:txBody>
        </p:sp>
        <p:sp>
          <p:nvSpPr>
            <p:cNvPr id="30" name="rc30"/>
            <p:cNvSpPr/>
            <p:nvPr/>
          </p:nvSpPr>
          <p:spPr>
            <a:xfrm>
              <a:off x="2128016" y="3279684"/>
              <a:ext cx="249522" cy="399825"/>
            </a:xfrm>
            <a:prstGeom prst="rect">
              <a:avLst/>
            </a:prstGeom>
            <a:solidFill>
              <a:srgbClr val="1CABE2">
                <a:alpha val="100000"/>
              </a:srgbClr>
            </a:solidFill>
          </p:spPr>
          <p:txBody>
            <a:bodyPr/>
            <a:lstStyle/>
            <a:p/>
          </p:txBody>
        </p:sp>
        <p:sp>
          <p:nvSpPr>
            <p:cNvPr id="31" name="rc31"/>
            <p:cNvSpPr/>
            <p:nvPr/>
          </p:nvSpPr>
          <p:spPr>
            <a:xfrm>
              <a:off x="2405264" y="3671159"/>
              <a:ext cx="249522" cy="335526"/>
            </a:xfrm>
            <a:prstGeom prst="rect">
              <a:avLst/>
            </a:prstGeom>
            <a:solidFill>
              <a:srgbClr val="80BD41">
                <a:alpha val="100000"/>
              </a:srgbClr>
            </a:solidFill>
          </p:spPr>
          <p:txBody>
            <a:bodyPr/>
            <a:lstStyle/>
            <a:p/>
          </p:txBody>
        </p:sp>
        <p:sp>
          <p:nvSpPr>
            <p:cNvPr id="32" name="rc32"/>
            <p:cNvSpPr/>
            <p:nvPr/>
          </p:nvSpPr>
          <p:spPr>
            <a:xfrm>
              <a:off x="2405264" y="3261145"/>
              <a:ext cx="249522" cy="410013"/>
            </a:xfrm>
            <a:prstGeom prst="rect">
              <a:avLst/>
            </a:prstGeom>
            <a:solidFill>
              <a:srgbClr val="1CABE2">
                <a:alpha val="100000"/>
              </a:srgbClr>
            </a:solidFill>
          </p:spPr>
          <p:txBody>
            <a:bodyPr/>
            <a:lstStyle/>
            <a:p/>
          </p:txBody>
        </p:sp>
        <p:sp>
          <p:nvSpPr>
            <p:cNvPr id="33" name="rc33"/>
            <p:cNvSpPr/>
            <p:nvPr/>
          </p:nvSpPr>
          <p:spPr>
            <a:xfrm>
              <a:off x="2682512" y="3661806"/>
              <a:ext cx="249522" cy="344878"/>
            </a:xfrm>
            <a:prstGeom prst="rect">
              <a:avLst/>
            </a:prstGeom>
            <a:solidFill>
              <a:srgbClr val="80BD41">
                <a:alpha val="100000"/>
              </a:srgbClr>
            </a:solidFill>
          </p:spPr>
          <p:txBody>
            <a:bodyPr/>
            <a:lstStyle/>
            <a:p/>
          </p:txBody>
        </p:sp>
        <p:sp>
          <p:nvSpPr>
            <p:cNvPr id="34" name="rc34"/>
            <p:cNvSpPr/>
            <p:nvPr/>
          </p:nvSpPr>
          <p:spPr>
            <a:xfrm>
              <a:off x="2682512" y="3240269"/>
              <a:ext cx="249522" cy="421537"/>
            </a:xfrm>
            <a:prstGeom prst="rect">
              <a:avLst/>
            </a:prstGeom>
            <a:solidFill>
              <a:srgbClr val="1CABE2">
                <a:alpha val="100000"/>
              </a:srgbClr>
            </a:solidFill>
          </p:spPr>
          <p:txBody>
            <a:bodyPr/>
            <a:lstStyle/>
            <a:p/>
          </p:txBody>
        </p:sp>
        <p:sp>
          <p:nvSpPr>
            <p:cNvPr id="35" name="rc35"/>
            <p:cNvSpPr/>
            <p:nvPr/>
          </p:nvSpPr>
          <p:spPr>
            <a:xfrm>
              <a:off x="2959759" y="3651618"/>
              <a:ext cx="249522" cy="355066"/>
            </a:xfrm>
            <a:prstGeom prst="rect">
              <a:avLst/>
            </a:prstGeom>
            <a:solidFill>
              <a:srgbClr val="80BD41">
                <a:alpha val="100000"/>
              </a:srgbClr>
            </a:solidFill>
          </p:spPr>
          <p:txBody>
            <a:bodyPr/>
            <a:lstStyle/>
            <a:p/>
          </p:txBody>
        </p:sp>
        <p:sp>
          <p:nvSpPr>
            <p:cNvPr id="36" name="rc36"/>
            <p:cNvSpPr/>
            <p:nvPr/>
          </p:nvSpPr>
          <p:spPr>
            <a:xfrm>
              <a:off x="2959759" y="3217722"/>
              <a:ext cx="249522" cy="433895"/>
            </a:xfrm>
            <a:prstGeom prst="rect">
              <a:avLst/>
            </a:prstGeom>
            <a:solidFill>
              <a:srgbClr val="1CABE2">
                <a:alpha val="100000"/>
              </a:srgbClr>
            </a:solidFill>
          </p:spPr>
          <p:txBody>
            <a:bodyPr/>
            <a:lstStyle/>
            <a:p/>
          </p:txBody>
        </p:sp>
        <p:sp>
          <p:nvSpPr>
            <p:cNvPr id="37" name="rc37"/>
            <p:cNvSpPr/>
            <p:nvPr/>
          </p:nvSpPr>
          <p:spPr>
            <a:xfrm>
              <a:off x="3237007" y="3347156"/>
              <a:ext cx="249522" cy="659528"/>
            </a:xfrm>
            <a:prstGeom prst="rect">
              <a:avLst/>
            </a:prstGeom>
            <a:solidFill>
              <a:srgbClr val="80BD41">
                <a:alpha val="100000"/>
              </a:srgbClr>
            </a:solidFill>
          </p:spPr>
          <p:txBody>
            <a:bodyPr/>
            <a:lstStyle/>
            <a:p/>
          </p:txBody>
        </p:sp>
        <p:sp>
          <p:nvSpPr>
            <p:cNvPr id="38" name="rc38"/>
            <p:cNvSpPr/>
            <p:nvPr/>
          </p:nvSpPr>
          <p:spPr>
            <a:xfrm>
              <a:off x="3237007" y="3192504"/>
              <a:ext cx="249522" cy="154652"/>
            </a:xfrm>
            <a:prstGeom prst="rect">
              <a:avLst/>
            </a:prstGeom>
            <a:solidFill>
              <a:srgbClr val="1CABE2">
                <a:alpha val="100000"/>
              </a:srgbClr>
            </a:solidFill>
          </p:spPr>
          <p:txBody>
            <a:bodyPr/>
            <a:lstStyle/>
            <a:p/>
          </p:txBody>
        </p:sp>
        <p:sp>
          <p:nvSpPr>
            <p:cNvPr id="39" name="rc39"/>
            <p:cNvSpPr/>
            <p:nvPr/>
          </p:nvSpPr>
          <p:spPr>
            <a:xfrm>
              <a:off x="3514255" y="3315925"/>
              <a:ext cx="249522" cy="690759"/>
            </a:xfrm>
            <a:prstGeom prst="rect">
              <a:avLst/>
            </a:prstGeom>
            <a:solidFill>
              <a:srgbClr val="80BD41">
                <a:alpha val="100000"/>
              </a:srgbClr>
            </a:solidFill>
          </p:spPr>
          <p:txBody>
            <a:bodyPr/>
            <a:lstStyle/>
            <a:p/>
          </p:txBody>
        </p:sp>
        <p:sp>
          <p:nvSpPr>
            <p:cNvPr id="40" name="rc40"/>
            <p:cNvSpPr/>
            <p:nvPr/>
          </p:nvSpPr>
          <p:spPr>
            <a:xfrm>
              <a:off x="3514255" y="3164279"/>
              <a:ext cx="249522" cy="151646"/>
            </a:xfrm>
            <a:prstGeom prst="rect">
              <a:avLst/>
            </a:prstGeom>
            <a:solidFill>
              <a:srgbClr val="1CABE2">
                <a:alpha val="100000"/>
              </a:srgbClr>
            </a:solidFill>
          </p:spPr>
          <p:txBody>
            <a:bodyPr/>
            <a:lstStyle/>
            <a:p/>
          </p:txBody>
        </p:sp>
        <p:sp>
          <p:nvSpPr>
            <p:cNvPr id="41" name="rc41"/>
            <p:cNvSpPr/>
            <p:nvPr/>
          </p:nvSpPr>
          <p:spPr>
            <a:xfrm>
              <a:off x="3791502" y="3338973"/>
              <a:ext cx="249522" cy="667712"/>
            </a:xfrm>
            <a:prstGeom prst="rect">
              <a:avLst/>
            </a:prstGeom>
            <a:solidFill>
              <a:srgbClr val="80BD41">
                <a:alpha val="100000"/>
              </a:srgbClr>
            </a:solidFill>
          </p:spPr>
          <p:txBody>
            <a:bodyPr/>
            <a:lstStyle/>
            <a:p/>
          </p:txBody>
        </p:sp>
        <p:sp>
          <p:nvSpPr>
            <p:cNvPr id="42" name="rc42"/>
            <p:cNvSpPr/>
            <p:nvPr/>
          </p:nvSpPr>
          <p:spPr>
            <a:xfrm>
              <a:off x="3791502" y="3128037"/>
              <a:ext cx="249522" cy="210935"/>
            </a:xfrm>
            <a:prstGeom prst="rect">
              <a:avLst/>
            </a:prstGeom>
            <a:solidFill>
              <a:srgbClr val="1CABE2">
                <a:alpha val="100000"/>
              </a:srgbClr>
            </a:solidFill>
          </p:spPr>
          <p:txBody>
            <a:bodyPr/>
            <a:lstStyle/>
            <a:p/>
          </p:txBody>
        </p:sp>
        <p:sp>
          <p:nvSpPr>
            <p:cNvPr id="43" name="rc43"/>
            <p:cNvSpPr/>
            <p:nvPr/>
          </p:nvSpPr>
          <p:spPr>
            <a:xfrm>
              <a:off x="4068750" y="3393753"/>
              <a:ext cx="249522" cy="612932"/>
            </a:xfrm>
            <a:prstGeom prst="rect">
              <a:avLst/>
            </a:prstGeom>
            <a:solidFill>
              <a:srgbClr val="80BD41">
                <a:alpha val="100000"/>
              </a:srgbClr>
            </a:solidFill>
          </p:spPr>
          <p:txBody>
            <a:bodyPr/>
            <a:lstStyle/>
            <a:p/>
          </p:txBody>
        </p:sp>
        <p:sp>
          <p:nvSpPr>
            <p:cNvPr id="44" name="rc44"/>
            <p:cNvSpPr/>
            <p:nvPr/>
          </p:nvSpPr>
          <p:spPr>
            <a:xfrm>
              <a:off x="4068750" y="3091796"/>
              <a:ext cx="249522" cy="301956"/>
            </a:xfrm>
            <a:prstGeom prst="rect">
              <a:avLst/>
            </a:prstGeom>
            <a:solidFill>
              <a:srgbClr val="1CABE2">
                <a:alpha val="100000"/>
              </a:srgbClr>
            </a:solidFill>
          </p:spPr>
          <p:txBody>
            <a:bodyPr/>
            <a:lstStyle/>
            <a:p/>
          </p:txBody>
        </p:sp>
        <p:sp>
          <p:nvSpPr>
            <p:cNvPr id="45" name="rc45"/>
            <p:cNvSpPr/>
            <p:nvPr/>
          </p:nvSpPr>
          <p:spPr>
            <a:xfrm>
              <a:off x="4345998" y="3295383"/>
              <a:ext cx="249522" cy="711302"/>
            </a:xfrm>
            <a:prstGeom prst="rect">
              <a:avLst/>
            </a:prstGeom>
            <a:solidFill>
              <a:srgbClr val="80BD41">
                <a:alpha val="100000"/>
              </a:srgbClr>
            </a:solidFill>
          </p:spPr>
          <p:txBody>
            <a:bodyPr/>
            <a:lstStyle/>
            <a:p/>
          </p:txBody>
        </p:sp>
        <p:sp>
          <p:nvSpPr>
            <p:cNvPr id="46" name="rc46"/>
            <p:cNvSpPr/>
            <p:nvPr/>
          </p:nvSpPr>
          <p:spPr>
            <a:xfrm>
              <a:off x="4345998" y="3058226"/>
              <a:ext cx="249522" cy="237156"/>
            </a:xfrm>
            <a:prstGeom prst="rect">
              <a:avLst/>
            </a:prstGeom>
            <a:solidFill>
              <a:srgbClr val="1CABE2">
                <a:alpha val="100000"/>
              </a:srgbClr>
            </a:solidFill>
          </p:spPr>
          <p:txBody>
            <a:bodyPr/>
            <a:lstStyle/>
            <a:p/>
          </p:txBody>
        </p:sp>
        <p:sp>
          <p:nvSpPr>
            <p:cNvPr id="47" name="rc47"/>
            <p:cNvSpPr/>
            <p:nvPr/>
          </p:nvSpPr>
          <p:spPr>
            <a:xfrm>
              <a:off x="4623245" y="3212545"/>
              <a:ext cx="249522" cy="794139"/>
            </a:xfrm>
            <a:prstGeom prst="rect">
              <a:avLst/>
            </a:prstGeom>
            <a:solidFill>
              <a:srgbClr val="80BD41">
                <a:alpha val="100000"/>
              </a:srgbClr>
            </a:solidFill>
          </p:spPr>
          <p:txBody>
            <a:bodyPr/>
            <a:lstStyle/>
            <a:p/>
          </p:txBody>
        </p:sp>
        <p:sp>
          <p:nvSpPr>
            <p:cNvPr id="48" name="rc48"/>
            <p:cNvSpPr/>
            <p:nvPr/>
          </p:nvSpPr>
          <p:spPr>
            <a:xfrm>
              <a:off x="4623245" y="3038185"/>
              <a:ext cx="249522" cy="174360"/>
            </a:xfrm>
            <a:prstGeom prst="rect">
              <a:avLst/>
            </a:prstGeom>
            <a:solidFill>
              <a:srgbClr val="1CABE2">
                <a:alpha val="100000"/>
              </a:srgbClr>
            </a:solidFill>
          </p:spPr>
          <p:txBody>
            <a:bodyPr/>
            <a:lstStyle/>
            <a:p/>
          </p:txBody>
        </p:sp>
        <p:sp>
          <p:nvSpPr>
            <p:cNvPr id="49" name="rc49"/>
            <p:cNvSpPr/>
            <p:nvPr/>
          </p:nvSpPr>
          <p:spPr>
            <a:xfrm>
              <a:off x="4900493" y="3227409"/>
              <a:ext cx="249522" cy="779275"/>
            </a:xfrm>
            <a:prstGeom prst="rect">
              <a:avLst/>
            </a:prstGeom>
            <a:solidFill>
              <a:srgbClr val="80BD41">
                <a:alpha val="100000"/>
              </a:srgbClr>
            </a:solidFill>
          </p:spPr>
          <p:txBody>
            <a:bodyPr/>
            <a:lstStyle/>
            <a:p/>
          </p:txBody>
        </p:sp>
        <p:sp>
          <p:nvSpPr>
            <p:cNvPr id="50" name="rc50"/>
            <p:cNvSpPr/>
            <p:nvPr/>
          </p:nvSpPr>
          <p:spPr>
            <a:xfrm>
              <a:off x="4900493" y="3020315"/>
              <a:ext cx="249522" cy="207094"/>
            </a:xfrm>
            <a:prstGeom prst="rect">
              <a:avLst/>
            </a:prstGeom>
            <a:solidFill>
              <a:srgbClr val="1CABE2">
                <a:alpha val="100000"/>
              </a:srgbClr>
            </a:solidFill>
          </p:spPr>
          <p:txBody>
            <a:bodyPr/>
            <a:lstStyle/>
            <a:p/>
          </p:txBody>
        </p:sp>
        <p:sp>
          <p:nvSpPr>
            <p:cNvPr id="51" name="rc51"/>
            <p:cNvSpPr/>
            <p:nvPr/>
          </p:nvSpPr>
          <p:spPr>
            <a:xfrm>
              <a:off x="5177741" y="3303900"/>
              <a:ext cx="249522" cy="702784"/>
            </a:xfrm>
            <a:prstGeom prst="rect">
              <a:avLst/>
            </a:prstGeom>
            <a:solidFill>
              <a:srgbClr val="80BD41">
                <a:alpha val="100000"/>
              </a:srgbClr>
            </a:solidFill>
          </p:spPr>
          <p:txBody>
            <a:bodyPr/>
            <a:lstStyle/>
            <a:p/>
          </p:txBody>
        </p:sp>
        <p:sp>
          <p:nvSpPr>
            <p:cNvPr id="52" name="rc52"/>
            <p:cNvSpPr/>
            <p:nvPr/>
          </p:nvSpPr>
          <p:spPr>
            <a:xfrm>
              <a:off x="5177741" y="3002612"/>
              <a:ext cx="249522" cy="301288"/>
            </a:xfrm>
            <a:prstGeom prst="rect">
              <a:avLst/>
            </a:prstGeom>
            <a:solidFill>
              <a:srgbClr val="1CABE2">
                <a:alpha val="100000"/>
              </a:srgbClr>
            </a:solidFill>
          </p:spPr>
          <p:txBody>
            <a:bodyPr/>
            <a:lstStyle/>
            <a:p/>
          </p:txBody>
        </p:sp>
        <p:sp>
          <p:nvSpPr>
            <p:cNvPr id="53" name="rc53"/>
            <p:cNvSpPr/>
            <p:nvPr/>
          </p:nvSpPr>
          <p:spPr>
            <a:xfrm>
              <a:off x="5454988" y="3185155"/>
              <a:ext cx="249522" cy="821529"/>
            </a:xfrm>
            <a:prstGeom prst="rect">
              <a:avLst/>
            </a:prstGeom>
            <a:solidFill>
              <a:srgbClr val="80BD41">
                <a:alpha val="100000"/>
              </a:srgbClr>
            </a:solidFill>
          </p:spPr>
          <p:txBody>
            <a:bodyPr/>
            <a:lstStyle/>
            <a:p/>
          </p:txBody>
        </p:sp>
        <p:sp>
          <p:nvSpPr>
            <p:cNvPr id="54" name="rc54"/>
            <p:cNvSpPr/>
            <p:nvPr/>
          </p:nvSpPr>
          <p:spPr>
            <a:xfrm>
              <a:off x="5454988" y="2979731"/>
              <a:ext cx="249522" cy="205424"/>
            </a:xfrm>
            <a:prstGeom prst="rect">
              <a:avLst/>
            </a:prstGeom>
            <a:solidFill>
              <a:srgbClr val="1CABE2">
                <a:alpha val="100000"/>
              </a:srgbClr>
            </a:solidFill>
          </p:spPr>
          <p:txBody>
            <a:bodyPr/>
            <a:lstStyle/>
            <a:p/>
          </p:txBody>
        </p:sp>
        <p:sp>
          <p:nvSpPr>
            <p:cNvPr id="55" name="rc55"/>
            <p:cNvSpPr/>
            <p:nvPr/>
          </p:nvSpPr>
          <p:spPr>
            <a:xfrm>
              <a:off x="5732236" y="3215885"/>
              <a:ext cx="249522" cy="790799"/>
            </a:xfrm>
            <a:prstGeom prst="rect">
              <a:avLst/>
            </a:prstGeom>
            <a:solidFill>
              <a:srgbClr val="80BD41">
                <a:alpha val="100000"/>
              </a:srgbClr>
            </a:solidFill>
          </p:spPr>
          <p:txBody>
            <a:bodyPr/>
            <a:lstStyle/>
            <a:p/>
          </p:txBody>
        </p:sp>
        <p:sp>
          <p:nvSpPr>
            <p:cNvPr id="56" name="rc56"/>
            <p:cNvSpPr/>
            <p:nvPr/>
          </p:nvSpPr>
          <p:spPr>
            <a:xfrm>
              <a:off x="5732236" y="2952341"/>
              <a:ext cx="249522" cy="263544"/>
            </a:xfrm>
            <a:prstGeom prst="rect">
              <a:avLst/>
            </a:prstGeom>
            <a:solidFill>
              <a:srgbClr val="1CABE2">
                <a:alpha val="100000"/>
              </a:srgbClr>
            </a:solidFill>
          </p:spPr>
          <p:txBody>
            <a:bodyPr/>
            <a:lstStyle/>
            <a:p/>
          </p:txBody>
        </p:sp>
        <p:sp>
          <p:nvSpPr>
            <p:cNvPr id="57" name="rc57"/>
            <p:cNvSpPr/>
            <p:nvPr/>
          </p:nvSpPr>
          <p:spPr>
            <a:xfrm>
              <a:off x="6009484" y="3199351"/>
              <a:ext cx="249522" cy="807333"/>
            </a:xfrm>
            <a:prstGeom prst="rect">
              <a:avLst/>
            </a:prstGeom>
            <a:solidFill>
              <a:srgbClr val="80BD41">
                <a:alpha val="100000"/>
              </a:srgbClr>
            </a:solidFill>
          </p:spPr>
          <p:txBody>
            <a:bodyPr/>
            <a:lstStyle/>
            <a:p/>
          </p:txBody>
        </p:sp>
        <p:sp>
          <p:nvSpPr>
            <p:cNvPr id="58" name="rc58"/>
            <p:cNvSpPr/>
            <p:nvPr/>
          </p:nvSpPr>
          <p:spPr>
            <a:xfrm>
              <a:off x="6009484" y="2930296"/>
              <a:ext cx="249522" cy="269055"/>
            </a:xfrm>
            <a:prstGeom prst="rect">
              <a:avLst/>
            </a:prstGeom>
            <a:solidFill>
              <a:srgbClr val="1CABE2">
                <a:alpha val="100000"/>
              </a:srgbClr>
            </a:solidFill>
          </p:spPr>
          <p:txBody>
            <a:bodyPr/>
            <a:lstStyle/>
            <a:p/>
          </p:txBody>
        </p:sp>
        <p:sp>
          <p:nvSpPr>
            <p:cNvPr id="59" name="rc59"/>
            <p:cNvSpPr/>
            <p:nvPr/>
          </p:nvSpPr>
          <p:spPr>
            <a:xfrm>
              <a:off x="6286731" y="3239100"/>
              <a:ext cx="249522" cy="767584"/>
            </a:xfrm>
            <a:prstGeom prst="rect">
              <a:avLst/>
            </a:prstGeom>
            <a:solidFill>
              <a:srgbClr val="80BD41">
                <a:alpha val="100000"/>
              </a:srgbClr>
            </a:solidFill>
          </p:spPr>
          <p:txBody>
            <a:bodyPr/>
            <a:lstStyle/>
            <a:p/>
          </p:txBody>
        </p:sp>
        <p:sp>
          <p:nvSpPr>
            <p:cNvPr id="60" name="rc60"/>
            <p:cNvSpPr/>
            <p:nvPr/>
          </p:nvSpPr>
          <p:spPr>
            <a:xfrm>
              <a:off x="6286731" y="2910087"/>
              <a:ext cx="249522" cy="329012"/>
            </a:xfrm>
            <a:prstGeom prst="rect">
              <a:avLst/>
            </a:prstGeom>
            <a:solidFill>
              <a:srgbClr val="1CABE2">
                <a:alpha val="100000"/>
              </a:srgbClr>
            </a:solidFill>
          </p:spPr>
          <p:txBody>
            <a:bodyPr/>
            <a:lstStyle/>
            <a:p/>
          </p:txBody>
        </p:sp>
        <p:sp>
          <p:nvSpPr>
            <p:cNvPr id="61" name="rc61"/>
            <p:cNvSpPr/>
            <p:nvPr/>
          </p:nvSpPr>
          <p:spPr>
            <a:xfrm>
              <a:off x="6563979" y="3229246"/>
              <a:ext cx="249522" cy="777438"/>
            </a:xfrm>
            <a:prstGeom prst="rect">
              <a:avLst/>
            </a:prstGeom>
            <a:solidFill>
              <a:srgbClr val="80BD41">
                <a:alpha val="100000"/>
              </a:srgbClr>
            </a:solidFill>
          </p:spPr>
          <p:txBody>
            <a:bodyPr/>
            <a:lstStyle/>
            <a:p/>
          </p:txBody>
        </p:sp>
        <p:sp>
          <p:nvSpPr>
            <p:cNvPr id="62" name="rc62"/>
            <p:cNvSpPr/>
            <p:nvPr/>
          </p:nvSpPr>
          <p:spPr>
            <a:xfrm>
              <a:off x="6563979" y="2896058"/>
              <a:ext cx="249522" cy="333187"/>
            </a:xfrm>
            <a:prstGeom prst="rect">
              <a:avLst/>
            </a:prstGeom>
            <a:solidFill>
              <a:srgbClr val="1CABE2">
                <a:alpha val="100000"/>
              </a:srgbClr>
            </a:solidFill>
          </p:spPr>
          <p:txBody>
            <a:bodyPr/>
            <a:lstStyle/>
            <a:p/>
          </p:txBody>
        </p:sp>
        <p:sp>
          <p:nvSpPr>
            <p:cNvPr id="63" name="rc63"/>
            <p:cNvSpPr/>
            <p:nvPr/>
          </p:nvSpPr>
          <p:spPr>
            <a:xfrm>
              <a:off x="6841227" y="3303900"/>
              <a:ext cx="249522" cy="702784"/>
            </a:xfrm>
            <a:prstGeom prst="rect">
              <a:avLst/>
            </a:prstGeom>
            <a:solidFill>
              <a:srgbClr val="80BD41">
                <a:alpha val="100000"/>
              </a:srgbClr>
            </a:solidFill>
          </p:spPr>
          <p:txBody>
            <a:bodyPr/>
            <a:lstStyle/>
            <a:p/>
          </p:txBody>
        </p:sp>
        <p:sp>
          <p:nvSpPr>
            <p:cNvPr id="64" name="rc64"/>
            <p:cNvSpPr/>
            <p:nvPr/>
          </p:nvSpPr>
          <p:spPr>
            <a:xfrm>
              <a:off x="6841227" y="2891048"/>
              <a:ext cx="249522" cy="412852"/>
            </a:xfrm>
            <a:prstGeom prst="rect">
              <a:avLst/>
            </a:prstGeom>
            <a:solidFill>
              <a:srgbClr val="1CABE2">
                <a:alpha val="100000"/>
              </a:srgbClr>
            </a:solidFill>
          </p:spPr>
          <p:txBody>
            <a:bodyPr/>
            <a:lstStyle/>
            <a:p/>
          </p:txBody>
        </p:sp>
        <p:sp>
          <p:nvSpPr>
            <p:cNvPr id="65" name="rc65"/>
            <p:cNvSpPr/>
            <p:nvPr/>
          </p:nvSpPr>
          <p:spPr>
            <a:xfrm>
              <a:off x="7118474" y="3167285"/>
              <a:ext cx="249522" cy="839399"/>
            </a:xfrm>
            <a:prstGeom prst="rect">
              <a:avLst/>
            </a:prstGeom>
            <a:solidFill>
              <a:srgbClr val="80BD41">
                <a:alpha val="100000"/>
              </a:srgbClr>
            </a:solidFill>
          </p:spPr>
          <p:txBody>
            <a:bodyPr/>
            <a:lstStyle/>
            <a:p/>
          </p:txBody>
        </p:sp>
        <p:sp>
          <p:nvSpPr>
            <p:cNvPr id="66" name="rc66"/>
            <p:cNvSpPr/>
            <p:nvPr/>
          </p:nvSpPr>
          <p:spPr>
            <a:xfrm>
              <a:off x="7118474" y="2887541"/>
              <a:ext cx="249522" cy="279744"/>
            </a:xfrm>
            <a:prstGeom prst="rect">
              <a:avLst/>
            </a:prstGeom>
            <a:solidFill>
              <a:srgbClr val="1CABE2">
                <a:alpha val="100000"/>
              </a:srgbClr>
            </a:solidFill>
          </p:spPr>
          <p:txBody>
            <a:bodyPr/>
            <a:lstStyle/>
            <a:p/>
          </p:txBody>
        </p:sp>
        <p:sp>
          <p:nvSpPr>
            <p:cNvPr id="67" name="rc67"/>
            <p:cNvSpPr/>
            <p:nvPr/>
          </p:nvSpPr>
          <p:spPr>
            <a:xfrm>
              <a:off x="7395722" y="3334463"/>
              <a:ext cx="249522" cy="672221"/>
            </a:xfrm>
            <a:prstGeom prst="rect">
              <a:avLst/>
            </a:prstGeom>
            <a:solidFill>
              <a:srgbClr val="80BD41">
                <a:alpha val="100000"/>
              </a:srgbClr>
            </a:solidFill>
          </p:spPr>
          <p:txBody>
            <a:bodyPr/>
            <a:lstStyle/>
            <a:p/>
          </p:txBody>
        </p:sp>
        <p:sp>
          <p:nvSpPr>
            <p:cNvPr id="68" name="rc68"/>
            <p:cNvSpPr/>
            <p:nvPr/>
          </p:nvSpPr>
          <p:spPr>
            <a:xfrm>
              <a:off x="7395722" y="2886372"/>
              <a:ext cx="249522" cy="448091"/>
            </a:xfrm>
            <a:prstGeom prst="rect">
              <a:avLst/>
            </a:prstGeom>
            <a:solidFill>
              <a:srgbClr val="1CABE2">
                <a:alpha val="100000"/>
              </a:srgbClr>
            </a:solidFill>
          </p:spPr>
          <p:txBody>
            <a:bodyPr/>
            <a:lstStyle/>
            <a:p/>
          </p:txBody>
        </p:sp>
        <p:sp>
          <p:nvSpPr>
            <p:cNvPr id="69" name="rc69"/>
            <p:cNvSpPr/>
            <p:nvPr/>
          </p:nvSpPr>
          <p:spPr>
            <a:xfrm>
              <a:off x="7672970" y="3222399"/>
              <a:ext cx="249522" cy="784286"/>
            </a:xfrm>
            <a:prstGeom prst="rect">
              <a:avLst/>
            </a:prstGeom>
            <a:solidFill>
              <a:srgbClr val="80BD41">
                <a:alpha val="100000"/>
              </a:srgbClr>
            </a:solidFill>
          </p:spPr>
          <p:txBody>
            <a:bodyPr/>
            <a:lstStyle/>
            <a:p/>
          </p:txBody>
        </p:sp>
        <p:sp>
          <p:nvSpPr>
            <p:cNvPr id="70" name="rc70"/>
            <p:cNvSpPr/>
            <p:nvPr/>
          </p:nvSpPr>
          <p:spPr>
            <a:xfrm>
              <a:off x="7672970" y="2886372"/>
              <a:ext cx="249522" cy="336027"/>
            </a:xfrm>
            <a:prstGeom prst="rect">
              <a:avLst/>
            </a:prstGeom>
            <a:solidFill>
              <a:srgbClr val="1CABE2">
                <a:alpha val="100000"/>
              </a:srgbClr>
            </a:solidFill>
          </p:spPr>
          <p:txBody>
            <a:bodyPr/>
            <a:lstStyle/>
            <a:p/>
          </p:txBody>
        </p:sp>
        <p:sp>
          <p:nvSpPr>
            <p:cNvPr id="71" name="rc71"/>
            <p:cNvSpPr/>
            <p:nvPr/>
          </p:nvSpPr>
          <p:spPr>
            <a:xfrm>
              <a:off x="7950217" y="3321604"/>
              <a:ext cx="249522" cy="685081"/>
            </a:xfrm>
            <a:prstGeom prst="rect">
              <a:avLst/>
            </a:prstGeom>
            <a:solidFill>
              <a:srgbClr val="80BD41">
                <a:alpha val="100000"/>
              </a:srgbClr>
            </a:solidFill>
          </p:spPr>
          <p:txBody>
            <a:bodyPr/>
            <a:lstStyle/>
            <a:p/>
          </p:txBody>
        </p:sp>
        <p:sp>
          <p:nvSpPr>
            <p:cNvPr id="72" name="rc72"/>
            <p:cNvSpPr/>
            <p:nvPr/>
          </p:nvSpPr>
          <p:spPr>
            <a:xfrm>
              <a:off x="7950217" y="2883532"/>
              <a:ext cx="249522" cy="438071"/>
            </a:xfrm>
            <a:prstGeom prst="rect">
              <a:avLst/>
            </a:prstGeom>
            <a:solidFill>
              <a:srgbClr val="1CABE2">
                <a:alpha val="100000"/>
              </a:srgbClr>
            </a:solidFill>
          </p:spPr>
          <p:txBody>
            <a:bodyPr/>
            <a:lstStyle/>
            <a:p/>
          </p:txBody>
        </p:sp>
        <p:sp>
          <p:nvSpPr>
            <p:cNvPr id="73" name="pl73"/>
            <p:cNvSpPr/>
            <p:nvPr/>
          </p:nvSpPr>
          <p:spPr>
            <a:xfrm>
              <a:off x="1421035" y="1704119"/>
              <a:ext cx="6653943" cy="1038962"/>
            </a:xfrm>
            <a:custGeom>
              <a:avLst/>
              <a:pathLst>
                <a:path w="6653943" h="1038962">
                  <a:moveTo>
                    <a:pt x="0" y="1038962"/>
                  </a:moveTo>
                  <a:lnTo>
                    <a:pt x="277247" y="1038962"/>
                  </a:lnTo>
                  <a:lnTo>
                    <a:pt x="554495" y="1038962"/>
                  </a:lnTo>
                  <a:lnTo>
                    <a:pt x="831742" y="1038962"/>
                  </a:lnTo>
                  <a:lnTo>
                    <a:pt x="1108990" y="1038962"/>
                  </a:lnTo>
                  <a:lnTo>
                    <a:pt x="1386238" y="1038962"/>
                  </a:lnTo>
                  <a:lnTo>
                    <a:pt x="1663485" y="1038962"/>
                  </a:lnTo>
                  <a:lnTo>
                    <a:pt x="1940733" y="28080"/>
                  </a:lnTo>
                  <a:lnTo>
                    <a:pt x="2217981" y="0"/>
                  </a:lnTo>
                  <a:lnTo>
                    <a:pt x="2495228" y="168480"/>
                  </a:lnTo>
                  <a:lnTo>
                    <a:pt x="2772476" y="421200"/>
                  </a:lnTo>
                  <a:lnTo>
                    <a:pt x="3049724" y="196560"/>
                  </a:lnTo>
                  <a:lnTo>
                    <a:pt x="3326971" y="0"/>
                  </a:lnTo>
                  <a:lnTo>
                    <a:pt x="3604219" y="84240"/>
                  </a:lnTo>
                  <a:lnTo>
                    <a:pt x="3881467" y="336960"/>
                  </a:lnTo>
                  <a:lnTo>
                    <a:pt x="4158714" y="56160"/>
                  </a:lnTo>
                  <a:lnTo>
                    <a:pt x="4435962" y="196560"/>
                  </a:lnTo>
                  <a:lnTo>
                    <a:pt x="4713210" y="196560"/>
                  </a:lnTo>
                  <a:lnTo>
                    <a:pt x="4990457" y="336960"/>
                  </a:lnTo>
                  <a:lnTo>
                    <a:pt x="5267705" y="336960"/>
                  </a:lnTo>
                  <a:lnTo>
                    <a:pt x="5544953" y="533521"/>
                  </a:lnTo>
                  <a:lnTo>
                    <a:pt x="5822200" y="196560"/>
                  </a:lnTo>
                  <a:lnTo>
                    <a:pt x="6099448" y="617761"/>
                  </a:lnTo>
                  <a:lnTo>
                    <a:pt x="6376696" y="336960"/>
                  </a:lnTo>
                  <a:lnTo>
                    <a:pt x="6653943" y="589681"/>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59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75" name="tx75"/>
            <p:cNvSpPr/>
            <p:nvPr/>
          </p:nvSpPr>
          <p:spPr>
            <a:xfrm>
              <a:off x="2746983" y="106359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9" name="tx79"/>
            <p:cNvSpPr/>
            <p:nvPr/>
          </p:nvSpPr>
          <p:spPr>
            <a:xfrm>
              <a:off x="6905698"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0" name="tx80"/>
            <p:cNvSpPr/>
            <p:nvPr/>
          </p:nvSpPr>
          <p:spPr>
            <a:xfrm>
              <a:off x="7182946"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84" name="tx84"/>
            <p:cNvSpPr/>
            <p:nvPr/>
          </p:nvSpPr>
          <p:spPr>
            <a:xfrm>
              <a:off x="1329607" y="31898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40.8</a:t>
              </a:r>
            </a:p>
          </p:txBody>
        </p:sp>
        <p:sp>
          <p:nvSpPr>
            <p:cNvPr id="85" name="tx85"/>
            <p:cNvSpPr/>
            <p:nvPr/>
          </p:nvSpPr>
          <p:spPr>
            <a:xfrm>
              <a:off x="2715845" y="31043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45.9</a:t>
              </a:r>
            </a:p>
          </p:txBody>
        </p:sp>
        <p:sp>
          <p:nvSpPr>
            <p:cNvPr id="86" name="tx86"/>
            <p:cNvSpPr/>
            <p:nvPr/>
          </p:nvSpPr>
          <p:spPr>
            <a:xfrm>
              <a:off x="4102084" y="29558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54.8</a:t>
              </a:r>
            </a:p>
          </p:txBody>
        </p:sp>
        <p:sp>
          <p:nvSpPr>
            <p:cNvPr id="87" name="tx87"/>
            <p:cNvSpPr/>
            <p:nvPr/>
          </p:nvSpPr>
          <p:spPr>
            <a:xfrm>
              <a:off x="5488322" y="28438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61.5</a:t>
              </a:r>
            </a:p>
          </p:txBody>
        </p:sp>
        <p:sp>
          <p:nvSpPr>
            <p:cNvPr id="88" name="tx88"/>
            <p:cNvSpPr/>
            <p:nvPr/>
          </p:nvSpPr>
          <p:spPr>
            <a:xfrm>
              <a:off x="6597312" y="27601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66.5</a:t>
              </a:r>
            </a:p>
          </p:txBody>
        </p:sp>
        <p:sp>
          <p:nvSpPr>
            <p:cNvPr id="89" name="tx89"/>
            <p:cNvSpPr/>
            <p:nvPr/>
          </p:nvSpPr>
          <p:spPr>
            <a:xfrm>
              <a:off x="6874560" y="27551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66.8</a:t>
              </a:r>
            </a:p>
          </p:txBody>
        </p:sp>
        <p:sp>
          <p:nvSpPr>
            <p:cNvPr id="90" name="tx90"/>
            <p:cNvSpPr/>
            <p:nvPr/>
          </p:nvSpPr>
          <p:spPr>
            <a:xfrm>
              <a:off x="7190985" y="275144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a:t>
              </a:r>
            </a:p>
          </p:txBody>
        </p:sp>
        <p:sp>
          <p:nvSpPr>
            <p:cNvPr id="91" name="tx91"/>
            <p:cNvSpPr/>
            <p:nvPr/>
          </p:nvSpPr>
          <p:spPr>
            <a:xfrm>
              <a:off x="7429055" y="27504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67.1</a:t>
              </a:r>
            </a:p>
          </p:txBody>
        </p:sp>
        <p:sp>
          <p:nvSpPr>
            <p:cNvPr id="92" name="tx92"/>
            <p:cNvSpPr/>
            <p:nvPr/>
          </p:nvSpPr>
          <p:spPr>
            <a:xfrm>
              <a:off x="7706303" y="27504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67.1</a:t>
              </a:r>
            </a:p>
          </p:txBody>
        </p:sp>
        <p:sp>
          <p:nvSpPr>
            <p:cNvPr id="93" name="tx93"/>
            <p:cNvSpPr/>
            <p:nvPr/>
          </p:nvSpPr>
          <p:spPr>
            <a:xfrm>
              <a:off x="7983551" y="27476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67.2</a:t>
              </a:r>
            </a:p>
          </p:txBody>
        </p:sp>
        <p:sp>
          <p:nvSpPr>
            <p:cNvPr id="94" name="pl94"/>
            <p:cNvSpPr/>
            <p:nvPr/>
          </p:nvSpPr>
          <p:spPr>
            <a:xfrm>
              <a:off x="1421035" y="1198678"/>
              <a:ext cx="0" cy="1544403"/>
            </a:xfrm>
            <a:custGeom>
              <a:avLst/>
              <a:pathLst>
                <a:path w="0" h="1544403">
                  <a:moveTo>
                    <a:pt x="0" y="154440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1544403"/>
            </a:xfrm>
            <a:custGeom>
              <a:avLst/>
              <a:pathLst>
                <a:path w="0" h="1544403">
                  <a:moveTo>
                    <a:pt x="0" y="154440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926642"/>
            </a:xfrm>
            <a:custGeom>
              <a:avLst/>
              <a:pathLst>
                <a:path w="0" h="926642">
                  <a:moveTo>
                    <a:pt x="0" y="92664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561601"/>
            </a:xfrm>
            <a:custGeom>
              <a:avLst/>
              <a:pathLst>
                <a:path w="0" h="561601">
                  <a:moveTo>
                    <a:pt x="0" y="5616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1038962"/>
            </a:xfrm>
            <a:custGeom>
              <a:avLst/>
              <a:pathLst>
                <a:path w="0" h="1038962">
                  <a:moveTo>
                    <a:pt x="0" y="103896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702001"/>
            </a:xfrm>
            <a:custGeom>
              <a:avLst/>
              <a:pathLst>
                <a:path w="0" h="702001">
                  <a:moveTo>
                    <a:pt x="0" y="7020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1123202"/>
            </a:xfrm>
            <a:custGeom>
              <a:avLst/>
              <a:pathLst>
                <a:path w="0" h="1123202">
                  <a:moveTo>
                    <a:pt x="0" y="112320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1095122"/>
            </a:xfrm>
            <a:custGeom>
              <a:avLst/>
              <a:pathLst>
                <a:path w="0" h="1095122">
                  <a:moveTo>
                    <a:pt x="0" y="1095122"/>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8184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18.4</a:t>
              </a:r>
            </a:p>
          </p:txBody>
        </p:sp>
        <p:sp>
          <p:nvSpPr>
            <p:cNvPr id="105" name="tx105"/>
            <p:cNvSpPr/>
            <p:nvPr/>
          </p:nvSpPr>
          <p:spPr>
            <a:xfrm>
              <a:off x="1329607" y="347909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a:t>
              </a:r>
            </a:p>
          </p:txBody>
        </p:sp>
        <p:sp>
          <p:nvSpPr>
            <p:cNvPr id="106" name="tx106"/>
            <p:cNvSpPr/>
            <p:nvPr/>
          </p:nvSpPr>
          <p:spPr>
            <a:xfrm>
              <a:off x="2715845" y="37991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a:t>
              </a:r>
            </a:p>
          </p:txBody>
        </p:sp>
        <p:sp>
          <p:nvSpPr>
            <p:cNvPr id="107" name="tx107"/>
            <p:cNvSpPr/>
            <p:nvPr/>
          </p:nvSpPr>
          <p:spPr>
            <a:xfrm>
              <a:off x="2715845" y="34159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25.2</a:t>
              </a:r>
            </a:p>
          </p:txBody>
        </p:sp>
        <p:sp>
          <p:nvSpPr>
            <p:cNvPr id="108" name="tx108"/>
            <p:cNvSpPr/>
            <p:nvPr/>
          </p:nvSpPr>
          <p:spPr>
            <a:xfrm>
              <a:off x="4102084" y="36651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36.7</a:t>
              </a:r>
            </a:p>
          </p:txBody>
        </p:sp>
        <p:sp>
          <p:nvSpPr>
            <p:cNvPr id="109" name="tx109"/>
            <p:cNvSpPr/>
            <p:nvPr/>
          </p:nvSpPr>
          <p:spPr>
            <a:xfrm>
              <a:off x="4102084" y="32077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a:t>
              </a:r>
            </a:p>
          </p:txBody>
        </p:sp>
        <p:sp>
          <p:nvSpPr>
            <p:cNvPr id="110" name="tx110"/>
            <p:cNvSpPr/>
            <p:nvPr/>
          </p:nvSpPr>
          <p:spPr>
            <a:xfrm>
              <a:off x="5488322" y="35608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49.2</a:t>
              </a:r>
            </a:p>
          </p:txBody>
        </p:sp>
        <p:sp>
          <p:nvSpPr>
            <p:cNvPr id="111" name="tx111"/>
            <p:cNvSpPr/>
            <p:nvPr/>
          </p:nvSpPr>
          <p:spPr>
            <a:xfrm>
              <a:off x="5488322" y="304734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12" name="tx112"/>
            <p:cNvSpPr/>
            <p:nvPr/>
          </p:nvSpPr>
          <p:spPr>
            <a:xfrm>
              <a:off x="6597312" y="35829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46.5</a:t>
              </a:r>
            </a:p>
          </p:txBody>
        </p:sp>
        <p:sp>
          <p:nvSpPr>
            <p:cNvPr id="113" name="tx113"/>
            <p:cNvSpPr/>
            <p:nvPr/>
          </p:nvSpPr>
          <p:spPr>
            <a:xfrm>
              <a:off x="6636489" y="302760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a:t>
              </a:r>
            </a:p>
          </p:txBody>
        </p:sp>
        <p:sp>
          <p:nvSpPr>
            <p:cNvPr id="114" name="tx114"/>
            <p:cNvSpPr/>
            <p:nvPr/>
          </p:nvSpPr>
          <p:spPr>
            <a:xfrm>
              <a:off x="6874560" y="362139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42.1</a:t>
              </a:r>
            </a:p>
          </p:txBody>
        </p:sp>
        <p:sp>
          <p:nvSpPr>
            <p:cNvPr id="115" name="tx115"/>
            <p:cNvSpPr/>
            <p:nvPr/>
          </p:nvSpPr>
          <p:spPr>
            <a:xfrm>
              <a:off x="6874560" y="306357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24.7</a:t>
              </a:r>
            </a:p>
          </p:txBody>
        </p:sp>
        <p:sp>
          <p:nvSpPr>
            <p:cNvPr id="116" name="tx116"/>
            <p:cNvSpPr/>
            <p:nvPr/>
          </p:nvSpPr>
          <p:spPr>
            <a:xfrm>
              <a:off x="7151808" y="35518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50.3</a:t>
              </a:r>
            </a:p>
          </p:txBody>
        </p:sp>
        <p:sp>
          <p:nvSpPr>
            <p:cNvPr id="117" name="tx117"/>
            <p:cNvSpPr/>
            <p:nvPr/>
          </p:nvSpPr>
          <p:spPr>
            <a:xfrm>
              <a:off x="7151808" y="29923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a:t>
              </a:r>
            </a:p>
          </p:txBody>
        </p:sp>
        <p:sp>
          <p:nvSpPr>
            <p:cNvPr id="118" name="tx118"/>
            <p:cNvSpPr/>
            <p:nvPr/>
          </p:nvSpPr>
          <p:spPr>
            <a:xfrm>
              <a:off x="7429055" y="36355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40.2</a:t>
              </a:r>
            </a:p>
          </p:txBody>
        </p:sp>
        <p:sp>
          <p:nvSpPr>
            <p:cNvPr id="119" name="tx119"/>
            <p:cNvSpPr/>
            <p:nvPr/>
          </p:nvSpPr>
          <p:spPr>
            <a:xfrm>
              <a:off x="7429055" y="30753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26.8</a:t>
              </a:r>
            </a:p>
          </p:txBody>
        </p:sp>
        <p:sp>
          <p:nvSpPr>
            <p:cNvPr id="120" name="tx120"/>
            <p:cNvSpPr/>
            <p:nvPr/>
          </p:nvSpPr>
          <p:spPr>
            <a:xfrm>
              <a:off x="7745480" y="3580916"/>
              <a:ext cx="104502"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21" name="tx121"/>
            <p:cNvSpPr/>
            <p:nvPr/>
          </p:nvSpPr>
          <p:spPr>
            <a:xfrm>
              <a:off x="7706303" y="30193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a:t>
              </a:r>
            </a:p>
          </p:txBody>
        </p:sp>
        <p:sp>
          <p:nvSpPr>
            <p:cNvPr id="122" name="tx122"/>
            <p:cNvSpPr/>
            <p:nvPr/>
          </p:nvSpPr>
          <p:spPr>
            <a:xfrm>
              <a:off x="8022728" y="3630243"/>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23" name="tx123"/>
            <p:cNvSpPr/>
            <p:nvPr/>
          </p:nvSpPr>
          <p:spPr>
            <a:xfrm>
              <a:off x="7983551" y="30675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26.2</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1195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655386" y="22844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a:off x="655386" y="144939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93494" y="246692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4" name="tx144"/>
            <p:cNvSpPr/>
            <p:nvPr/>
          </p:nvSpPr>
          <p:spPr>
            <a:xfrm rot="5400000">
              <a:off x="8496806" y="246692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5" name="pl145"/>
            <p:cNvSpPr/>
            <p:nvPr/>
          </p:nvSpPr>
          <p:spPr>
            <a:xfrm>
              <a:off x="292005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87150" y="4958020"/>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47" name="rc147"/>
            <p:cNvSpPr/>
            <p:nvPr/>
          </p:nvSpPr>
          <p:spPr>
            <a:xfrm>
              <a:off x="4530442" y="4909475"/>
              <a:ext cx="201456" cy="201456"/>
            </a:xfrm>
            <a:prstGeom prst="rect">
              <a:avLst/>
            </a:prstGeom>
            <a:solidFill>
              <a:srgbClr val="1CABE2">
                <a:alpha val="100000"/>
              </a:srgbClr>
            </a:solidFill>
          </p:spPr>
          <p:txBody>
            <a:bodyPr/>
            <a:lstStyle/>
            <a:p/>
          </p:txBody>
        </p:sp>
        <p:sp>
          <p:nvSpPr>
            <p:cNvPr id="148" name="rc148"/>
            <p:cNvSpPr/>
            <p:nvPr/>
          </p:nvSpPr>
          <p:spPr>
            <a:xfrm>
              <a:off x="5751014" y="4909475"/>
              <a:ext cx="201456" cy="201456"/>
            </a:xfrm>
            <a:prstGeom prst="rect">
              <a:avLst/>
            </a:prstGeom>
            <a:solidFill>
              <a:srgbClr val="80BD41">
                <a:alpha val="100000"/>
              </a:srgbClr>
            </a:solidFill>
          </p:spPr>
          <p:txBody>
            <a:bodyPr/>
            <a:lstStyle/>
            <a:p/>
          </p:txBody>
        </p:sp>
        <p:sp>
          <p:nvSpPr>
            <p:cNvPr id="149" name="tx149"/>
            <p:cNvSpPr/>
            <p:nvPr/>
          </p:nvSpPr>
          <p:spPr>
            <a:xfrm>
              <a:off x="4810487" y="4958020"/>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0" name="tx150"/>
            <p:cNvSpPr/>
            <p:nvPr/>
          </p:nvSpPr>
          <p:spPr>
            <a:xfrm>
              <a:off x="6031059" y="4958020"/>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1" name="tx151"/>
            <p:cNvSpPr/>
            <p:nvPr/>
          </p:nvSpPr>
          <p:spPr>
            <a:xfrm>
              <a:off x="951100" y="479153"/>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52" name="tx152"/>
            <p:cNvSpPr/>
            <p:nvPr/>
          </p:nvSpPr>
          <p:spPr>
            <a:xfrm>
              <a:off x="951100" y="660204"/>
              <a:ext cx="139817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Gabon, 2000-2024</a:t>
              </a:r>
            </a:p>
          </p:txBody>
        </p:sp>
        <p:sp>
          <p:nvSpPr>
            <p:cNvPr id="153" name="pl153"/>
            <p:cNvSpPr/>
            <p:nvPr/>
          </p:nvSpPr>
          <p:spPr>
            <a:xfrm>
              <a:off x="227392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22923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18454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813985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25158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20689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16220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774644"/>
              <a:ext cx="4550984" cy="162162"/>
            </a:xfrm>
            <a:prstGeom prst="rect">
              <a:avLst/>
            </a:prstGeom>
            <a:solidFill>
              <a:srgbClr val="80BD41">
                <a:alpha val="100000"/>
              </a:srgbClr>
            </a:solidFill>
          </p:spPr>
          <p:txBody>
            <a:bodyPr/>
            <a:lstStyle/>
            <a:p/>
          </p:txBody>
        </p:sp>
        <p:sp>
          <p:nvSpPr>
            <p:cNvPr id="165" name="rc165"/>
            <p:cNvSpPr/>
            <p:nvPr/>
          </p:nvSpPr>
          <p:spPr>
            <a:xfrm>
              <a:off x="5847258" y="5774644"/>
              <a:ext cx="1950421" cy="162162"/>
            </a:xfrm>
            <a:prstGeom prst="rect">
              <a:avLst/>
            </a:prstGeom>
            <a:solidFill>
              <a:srgbClr val="1CABE2">
                <a:alpha val="100000"/>
              </a:srgbClr>
            </a:solidFill>
          </p:spPr>
          <p:txBody>
            <a:bodyPr/>
            <a:lstStyle/>
            <a:p/>
          </p:txBody>
        </p:sp>
        <p:sp>
          <p:nvSpPr>
            <p:cNvPr id="166" name="rc166"/>
            <p:cNvSpPr/>
            <p:nvPr/>
          </p:nvSpPr>
          <p:spPr>
            <a:xfrm>
              <a:off x="1296273" y="5571941"/>
              <a:ext cx="4591068" cy="162162"/>
            </a:xfrm>
            <a:prstGeom prst="rect">
              <a:avLst/>
            </a:prstGeom>
            <a:solidFill>
              <a:srgbClr val="80BD41">
                <a:alpha val="100000"/>
              </a:srgbClr>
            </a:solidFill>
          </p:spPr>
          <p:txBody>
            <a:bodyPr/>
            <a:lstStyle/>
            <a:p/>
          </p:txBody>
        </p:sp>
        <p:sp>
          <p:nvSpPr>
            <p:cNvPr id="167" name="rc167"/>
            <p:cNvSpPr/>
            <p:nvPr/>
          </p:nvSpPr>
          <p:spPr>
            <a:xfrm>
              <a:off x="5887342" y="5571941"/>
              <a:ext cx="1967041" cy="162162"/>
            </a:xfrm>
            <a:prstGeom prst="rect">
              <a:avLst/>
            </a:prstGeom>
            <a:solidFill>
              <a:srgbClr val="1CABE2">
                <a:alpha val="100000"/>
              </a:srgbClr>
            </a:solidFill>
          </p:spPr>
          <p:txBody>
            <a:bodyPr/>
            <a:lstStyle/>
            <a:p/>
          </p:txBody>
        </p:sp>
        <p:sp>
          <p:nvSpPr>
            <p:cNvPr id="168" name="rc168"/>
            <p:cNvSpPr/>
            <p:nvPr/>
          </p:nvSpPr>
          <p:spPr>
            <a:xfrm>
              <a:off x="1296273" y="5369238"/>
              <a:ext cx="4010341" cy="162162"/>
            </a:xfrm>
            <a:prstGeom prst="rect">
              <a:avLst/>
            </a:prstGeom>
            <a:solidFill>
              <a:srgbClr val="80BD41">
                <a:alpha val="100000"/>
              </a:srgbClr>
            </a:solidFill>
          </p:spPr>
          <p:txBody>
            <a:bodyPr/>
            <a:lstStyle/>
            <a:p/>
          </p:txBody>
        </p:sp>
        <p:sp>
          <p:nvSpPr>
            <p:cNvPr id="169" name="rc169"/>
            <p:cNvSpPr/>
            <p:nvPr/>
          </p:nvSpPr>
          <p:spPr>
            <a:xfrm>
              <a:off x="5306614" y="5369238"/>
              <a:ext cx="2564389" cy="162162"/>
            </a:xfrm>
            <a:prstGeom prst="rect">
              <a:avLst/>
            </a:prstGeom>
            <a:solidFill>
              <a:srgbClr val="1CABE2">
                <a:alpha val="100000"/>
              </a:srgbClr>
            </a:solidFill>
          </p:spPr>
          <p:txBody>
            <a:bodyPr/>
            <a:lstStyle/>
            <a:p/>
          </p:txBody>
        </p:sp>
        <p:sp>
          <p:nvSpPr>
            <p:cNvPr id="170" name="tx170"/>
            <p:cNvSpPr/>
            <p:nvPr/>
          </p:nvSpPr>
          <p:spPr>
            <a:xfrm>
              <a:off x="8010223"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66.5</a:t>
              </a:r>
            </a:p>
          </p:txBody>
        </p:sp>
        <p:sp>
          <p:nvSpPr>
            <p:cNvPr id="171" name="tx171"/>
            <p:cNvSpPr/>
            <p:nvPr/>
          </p:nvSpPr>
          <p:spPr>
            <a:xfrm>
              <a:off x="8069762"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67.1</a:t>
              </a:r>
            </a:p>
          </p:txBody>
        </p:sp>
        <p:sp>
          <p:nvSpPr>
            <p:cNvPr id="172" name="tx172"/>
            <p:cNvSpPr/>
            <p:nvPr/>
          </p:nvSpPr>
          <p:spPr>
            <a:xfrm>
              <a:off x="808721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67.2</a:t>
              </a:r>
            </a:p>
          </p:txBody>
        </p:sp>
        <p:sp>
          <p:nvSpPr>
            <p:cNvPr id="173" name="tx173"/>
            <p:cNvSpPr/>
            <p:nvPr/>
          </p:nvSpPr>
          <p:spPr>
            <a:xfrm>
              <a:off x="3466272"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46.5</a:t>
              </a:r>
            </a:p>
          </p:txBody>
        </p:sp>
        <p:sp>
          <p:nvSpPr>
            <p:cNvPr id="174" name="tx174"/>
            <p:cNvSpPr/>
            <p:nvPr/>
          </p:nvSpPr>
          <p:spPr>
            <a:xfrm>
              <a:off x="6762179" y="58152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175" name="tx175"/>
            <p:cNvSpPr/>
            <p:nvPr/>
          </p:nvSpPr>
          <p:spPr>
            <a:xfrm>
              <a:off x="3531518" y="561422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76" name="tx176"/>
            <p:cNvSpPr/>
            <p:nvPr/>
          </p:nvSpPr>
          <p:spPr>
            <a:xfrm>
              <a:off x="6765369"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20.1</a:t>
              </a:r>
            </a:p>
          </p:txBody>
        </p:sp>
        <p:sp>
          <p:nvSpPr>
            <p:cNvPr id="177" name="tx177"/>
            <p:cNvSpPr/>
            <p:nvPr/>
          </p:nvSpPr>
          <p:spPr>
            <a:xfrm>
              <a:off x="3241154" y="541120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78" name="tx178"/>
            <p:cNvSpPr/>
            <p:nvPr/>
          </p:nvSpPr>
          <p:spPr>
            <a:xfrm>
              <a:off x="6483315"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26.2</a:t>
              </a:r>
            </a:p>
          </p:txBody>
        </p:sp>
        <p:sp>
          <p:nvSpPr>
            <p:cNvPr id="179" name="tx179"/>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173889"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4" name="tx184"/>
            <p:cNvSpPr/>
            <p:nvPr/>
          </p:nvSpPr>
          <p:spPr>
            <a:xfrm>
              <a:off x="5129199"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5" name="tx185"/>
            <p:cNvSpPr/>
            <p:nvPr/>
          </p:nvSpPr>
          <p:spPr>
            <a:xfrm>
              <a:off x="7084509"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6" name="tx186"/>
            <p:cNvSpPr/>
            <p:nvPr/>
          </p:nvSpPr>
          <p:spPr>
            <a:xfrm>
              <a:off x="4006567" y="6173067"/>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87" name="tx187"/>
            <p:cNvSpPr/>
            <p:nvPr/>
          </p:nvSpPr>
          <p:spPr>
            <a:xfrm>
              <a:off x="4246355"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88" name="tx188"/>
            <p:cNvSpPr/>
            <p:nvPr/>
          </p:nvSpPr>
          <p:spPr>
            <a:xfrm>
              <a:off x="3550093" y="6500287"/>
              <a:ext cx="499482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DTC3 en 2024 (61 %) était plus faible qu'en 2019 (70 %).
Le nombre d'enfants vaccinés avec le DTP3 a diminué de 12% par rapport à 2019.
Le nombre de nourrissons survivants a augmenté d'environ 1 % par rapport à 2019.
En 2024, moins d'enfants ont été vaccinés qu'en 2019.
En 2024, il y avait plus de nourrissons survivants (population cible) qu'en 2019.
Pour que la couverture vaccinale augmente, le nombre d'enfants vaccinés doit augmenter plus rapidement que la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578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601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624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647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2114154"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3500392"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4886631"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6134245"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6827364"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104612"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381860"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7659107"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7936355"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9" name="pl19"/>
            <p:cNvSpPr/>
            <p:nvPr/>
          </p:nvSpPr>
          <p:spPr>
            <a:xfrm>
              <a:off x="951100" y="33089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0" name="pl20"/>
            <p:cNvSpPr/>
            <p:nvPr/>
          </p:nvSpPr>
          <p:spPr>
            <a:xfrm>
              <a:off x="951100" y="26112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1" name="pl21"/>
            <p:cNvSpPr/>
            <p:nvPr/>
          </p:nvSpPr>
          <p:spPr>
            <a:xfrm>
              <a:off x="951100" y="19135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2" name="pl22"/>
            <p:cNvSpPr/>
            <p:nvPr/>
          </p:nvSpPr>
          <p:spPr>
            <a:xfrm>
              <a:off x="951100" y="12158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3" name="pl2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33" name="rc33"/>
            <p:cNvSpPr/>
            <p:nvPr/>
          </p:nvSpPr>
          <p:spPr>
            <a:xfrm>
              <a:off x="1296273" y="3366644"/>
              <a:ext cx="249522" cy="640040"/>
            </a:xfrm>
            <a:prstGeom prst="rect">
              <a:avLst/>
            </a:prstGeom>
            <a:solidFill>
              <a:srgbClr val="E2231A">
                <a:alpha val="100000"/>
              </a:srgbClr>
            </a:solidFill>
          </p:spPr>
          <p:txBody>
            <a:bodyPr/>
            <a:lstStyle/>
            <a:p/>
          </p:txBody>
        </p:sp>
        <p:sp>
          <p:nvSpPr>
            <p:cNvPr id="34" name="rc34"/>
            <p:cNvSpPr/>
            <p:nvPr/>
          </p:nvSpPr>
          <p:spPr>
            <a:xfrm>
              <a:off x="1573521" y="3353178"/>
              <a:ext cx="249522" cy="653506"/>
            </a:xfrm>
            <a:prstGeom prst="rect">
              <a:avLst/>
            </a:prstGeom>
            <a:solidFill>
              <a:srgbClr val="E2231A">
                <a:alpha val="100000"/>
              </a:srgbClr>
            </a:solidFill>
          </p:spPr>
          <p:txBody>
            <a:bodyPr/>
            <a:lstStyle/>
            <a:p/>
          </p:txBody>
        </p:sp>
        <p:sp>
          <p:nvSpPr>
            <p:cNvPr id="35" name="rc35"/>
            <p:cNvSpPr/>
            <p:nvPr/>
          </p:nvSpPr>
          <p:spPr>
            <a:xfrm>
              <a:off x="1850769" y="3338108"/>
              <a:ext cx="249522" cy="668577"/>
            </a:xfrm>
            <a:prstGeom prst="rect">
              <a:avLst/>
            </a:prstGeom>
            <a:solidFill>
              <a:srgbClr val="E2231A">
                <a:alpha val="100000"/>
              </a:srgbClr>
            </a:solidFill>
          </p:spPr>
          <p:txBody>
            <a:bodyPr/>
            <a:lstStyle/>
            <a:p/>
          </p:txBody>
        </p:sp>
        <p:sp>
          <p:nvSpPr>
            <p:cNvPr id="36" name="rc36"/>
            <p:cNvSpPr/>
            <p:nvPr/>
          </p:nvSpPr>
          <p:spPr>
            <a:xfrm>
              <a:off x="2128016" y="3323386"/>
              <a:ext cx="249522" cy="683298"/>
            </a:xfrm>
            <a:prstGeom prst="rect">
              <a:avLst/>
            </a:prstGeom>
            <a:solidFill>
              <a:srgbClr val="E2231A">
                <a:alpha val="100000"/>
              </a:srgbClr>
            </a:solidFill>
          </p:spPr>
          <p:txBody>
            <a:bodyPr/>
            <a:lstStyle/>
            <a:p/>
          </p:txBody>
        </p:sp>
        <p:sp>
          <p:nvSpPr>
            <p:cNvPr id="37" name="rc37"/>
            <p:cNvSpPr/>
            <p:nvPr/>
          </p:nvSpPr>
          <p:spPr>
            <a:xfrm>
              <a:off x="2405264" y="3306013"/>
              <a:ext cx="249522" cy="700671"/>
            </a:xfrm>
            <a:prstGeom prst="rect">
              <a:avLst/>
            </a:prstGeom>
            <a:solidFill>
              <a:srgbClr val="E2231A">
                <a:alpha val="100000"/>
              </a:srgbClr>
            </a:solidFill>
          </p:spPr>
          <p:txBody>
            <a:bodyPr/>
            <a:lstStyle/>
            <a:p/>
          </p:txBody>
        </p:sp>
        <p:sp>
          <p:nvSpPr>
            <p:cNvPr id="38" name="rc38"/>
            <p:cNvSpPr/>
            <p:nvPr/>
          </p:nvSpPr>
          <p:spPr>
            <a:xfrm>
              <a:off x="2682512" y="3286233"/>
              <a:ext cx="249522" cy="720451"/>
            </a:xfrm>
            <a:prstGeom prst="rect">
              <a:avLst/>
            </a:prstGeom>
            <a:solidFill>
              <a:srgbClr val="E2231A">
                <a:alpha val="100000"/>
              </a:srgbClr>
            </a:solidFill>
          </p:spPr>
          <p:txBody>
            <a:bodyPr/>
            <a:lstStyle/>
            <a:p/>
          </p:txBody>
        </p:sp>
        <p:sp>
          <p:nvSpPr>
            <p:cNvPr id="39" name="rc39"/>
            <p:cNvSpPr/>
            <p:nvPr/>
          </p:nvSpPr>
          <p:spPr>
            <a:xfrm>
              <a:off x="2959759" y="3265058"/>
              <a:ext cx="249522" cy="741626"/>
            </a:xfrm>
            <a:prstGeom prst="rect">
              <a:avLst/>
            </a:prstGeom>
            <a:solidFill>
              <a:srgbClr val="E2231A">
                <a:alpha val="100000"/>
              </a:srgbClr>
            </a:solidFill>
          </p:spPr>
          <p:txBody>
            <a:bodyPr/>
            <a:lstStyle/>
            <a:p/>
          </p:txBody>
        </p:sp>
        <p:sp>
          <p:nvSpPr>
            <p:cNvPr id="40" name="rc40"/>
            <p:cNvSpPr/>
            <p:nvPr/>
          </p:nvSpPr>
          <p:spPr>
            <a:xfrm>
              <a:off x="3237007" y="3360469"/>
              <a:ext cx="249522" cy="646215"/>
            </a:xfrm>
            <a:prstGeom prst="rect">
              <a:avLst/>
            </a:prstGeom>
            <a:solidFill>
              <a:srgbClr val="E2231A">
                <a:alpha val="100000"/>
              </a:srgbClr>
            </a:solidFill>
          </p:spPr>
          <p:txBody>
            <a:bodyPr/>
            <a:lstStyle/>
            <a:p/>
          </p:txBody>
        </p:sp>
        <p:sp>
          <p:nvSpPr>
            <p:cNvPr id="41" name="rc41"/>
            <p:cNvSpPr/>
            <p:nvPr/>
          </p:nvSpPr>
          <p:spPr>
            <a:xfrm>
              <a:off x="3514255" y="3425949"/>
              <a:ext cx="249522" cy="580735"/>
            </a:xfrm>
            <a:prstGeom prst="rect">
              <a:avLst/>
            </a:prstGeom>
            <a:solidFill>
              <a:srgbClr val="E2231A">
                <a:alpha val="100000"/>
              </a:srgbClr>
            </a:solidFill>
          </p:spPr>
          <p:txBody>
            <a:bodyPr/>
            <a:lstStyle/>
            <a:p/>
          </p:txBody>
        </p:sp>
        <p:sp>
          <p:nvSpPr>
            <p:cNvPr id="42" name="rc42"/>
            <p:cNvSpPr/>
            <p:nvPr/>
          </p:nvSpPr>
          <p:spPr>
            <a:xfrm>
              <a:off x="3791502" y="3327642"/>
              <a:ext cx="249522" cy="679042"/>
            </a:xfrm>
            <a:prstGeom prst="rect">
              <a:avLst/>
            </a:prstGeom>
            <a:solidFill>
              <a:srgbClr val="E2231A">
                <a:alpha val="100000"/>
              </a:srgbClr>
            </a:solidFill>
          </p:spPr>
          <p:txBody>
            <a:bodyPr/>
            <a:lstStyle/>
            <a:p/>
          </p:txBody>
        </p:sp>
        <p:sp>
          <p:nvSpPr>
            <p:cNvPr id="43" name="rc43"/>
            <p:cNvSpPr/>
            <p:nvPr/>
          </p:nvSpPr>
          <p:spPr>
            <a:xfrm>
              <a:off x="4068750" y="3280512"/>
              <a:ext cx="249522" cy="726172"/>
            </a:xfrm>
            <a:prstGeom prst="rect">
              <a:avLst/>
            </a:prstGeom>
            <a:solidFill>
              <a:srgbClr val="E2231A">
                <a:alpha val="100000"/>
              </a:srgbClr>
            </a:solidFill>
          </p:spPr>
          <p:txBody>
            <a:bodyPr/>
            <a:lstStyle/>
            <a:p/>
          </p:txBody>
        </p:sp>
        <p:sp>
          <p:nvSpPr>
            <p:cNvPr id="44" name="rc44"/>
            <p:cNvSpPr/>
            <p:nvPr/>
          </p:nvSpPr>
          <p:spPr>
            <a:xfrm>
              <a:off x="4345998" y="3452043"/>
              <a:ext cx="249522" cy="554641"/>
            </a:xfrm>
            <a:prstGeom prst="rect">
              <a:avLst/>
            </a:prstGeom>
            <a:solidFill>
              <a:srgbClr val="E2231A">
                <a:alpha val="100000"/>
              </a:srgbClr>
            </a:solidFill>
          </p:spPr>
          <p:txBody>
            <a:bodyPr/>
            <a:lstStyle/>
            <a:p/>
          </p:txBody>
        </p:sp>
        <p:sp>
          <p:nvSpPr>
            <p:cNvPr id="45" name="rc45"/>
            <p:cNvSpPr/>
            <p:nvPr/>
          </p:nvSpPr>
          <p:spPr>
            <a:xfrm>
              <a:off x="4623245" y="3420088"/>
              <a:ext cx="249522" cy="586596"/>
            </a:xfrm>
            <a:prstGeom prst="rect">
              <a:avLst/>
            </a:prstGeom>
            <a:solidFill>
              <a:srgbClr val="E2231A">
                <a:alpha val="100000"/>
              </a:srgbClr>
            </a:solidFill>
          </p:spPr>
          <p:txBody>
            <a:bodyPr/>
            <a:lstStyle/>
            <a:p/>
          </p:txBody>
        </p:sp>
        <p:sp>
          <p:nvSpPr>
            <p:cNvPr id="46" name="rc46"/>
            <p:cNvSpPr/>
            <p:nvPr/>
          </p:nvSpPr>
          <p:spPr>
            <a:xfrm>
              <a:off x="4900493" y="3388517"/>
              <a:ext cx="249522" cy="618167"/>
            </a:xfrm>
            <a:prstGeom prst="rect">
              <a:avLst/>
            </a:prstGeom>
            <a:solidFill>
              <a:srgbClr val="E2231A">
                <a:alpha val="100000"/>
              </a:srgbClr>
            </a:solidFill>
          </p:spPr>
          <p:txBody>
            <a:bodyPr/>
            <a:lstStyle/>
            <a:p/>
          </p:txBody>
        </p:sp>
        <p:sp>
          <p:nvSpPr>
            <p:cNvPr id="47" name="rc47"/>
            <p:cNvSpPr/>
            <p:nvPr/>
          </p:nvSpPr>
          <p:spPr>
            <a:xfrm>
              <a:off x="5177741" y="3188729"/>
              <a:ext cx="249522" cy="817956"/>
            </a:xfrm>
            <a:prstGeom prst="rect">
              <a:avLst/>
            </a:prstGeom>
            <a:solidFill>
              <a:srgbClr val="E2231A">
                <a:alpha val="100000"/>
              </a:srgbClr>
            </a:solidFill>
          </p:spPr>
          <p:txBody>
            <a:bodyPr/>
            <a:lstStyle/>
            <a:p/>
          </p:txBody>
        </p:sp>
        <p:sp>
          <p:nvSpPr>
            <p:cNvPr id="48" name="rc48"/>
            <p:cNvSpPr/>
            <p:nvPr/>
          </p:nvSpPr>
          <p:spPr>
            <a:xfrm>
              <a:off x="5454988" y="3320246"/>
              <a:ext cx="249522" cy="686438"/>
            </a:xfrm>
            <a:prstGeom prst="rect">
              <a:avLst/>
            </a:prstGeom>
            <a:solidFill>
              <a:srgbClr val="E2231A">
                <a:alpha val="100000"/>
              </a:srgbClr>
            </a:solidFill>
          </p:spPr>
          <p:txBody>
            <a:bodyPr/>
            <a:lstStyle/>
            <a:p/>
          </p:txBody>
        </p:sp>
        <p:sp>
          <p:nvSpPr>
            <p:cNvPr id="49" name="rc49"/>
            <p:cNvSpPr/>
            <p:nvPr/>
          </p:nvSpPr>
          <p:spPr>
            <a:xfrm>
              <a:off x="5732236" y="3213811"/>
              <a:ext cx="249522" cy="792873"/>
            </a:xfrm>
            <a:prstGeom prst="rect">
              <a:avLst/>
            </a:prstGeom>
            <a:solidFill>
              <a:srgbClr val="E2231A">
                <a:alpha val="100000"/>
              </a:srgbClr>
            </a:solidFill>
          </p:spPr>
          <p:txBody>
            <a:bodyPr/>
            <a:lstStyle/>
            <a:p/>
          </p:txBody>
        </p:sp>
        <p:sp>
          <p:nvSpPr>
            <p:cNvPr id="50" name="rc50"/>
            <p:cNvSpPr/>
            <p:nvPr/>
          </p:nvSpPr>
          <p:spPr>
            <a:xfrm>
              <a:off x="6009484" y="3174705"/>
              <a:ext cx="249522" cy="831979"/>
            </a:xfrm>
            <a:prstGeom prst="rect">
              <a:avLst/>
            </a:prstGeom>
            <a:solidFill>
              <a:srgbClr val="E2231A">
                <a:alpha val="100000"/>
              </a:srgbClr>
            </a:solidFill>
          </p:spPr>
          <p:txBody>
            <a:bodyPr/>
            <a:lstStyle/>
            <a:p/>
          </p:txBody>
        </p:sp>
        <p:sp>
          <p:nvSpPr>
            <p:cNvPr id="51" name="rc51"/>
            <p:cNvSpPr/>
            <p:nvPr/>
          </p:nvSpPr>
          <p:spPr>
            <a:xfrm>
              <a:off x="6286731" y="3067537"/>
              <a:ext cx="249522" cy="939147"/>
            </a:xfrm>
            <a:prstGeom prst="rect">
              <a:avLst/>
            </a:prstGeom>
            <a:solidFill>
              <a:srgbClr val="E2231A">
                <a:alpha val="100000"/>
              </a:srgbClr>
            </a:solidFill>
          </p:spPr>
          <p:txBody>
            <a:bodyPr/>
            <a:lstStyle/>
            <a:p/>
          </p:txBody>
        </p:sp>
        <p:sp>
          <p:nvSpPr>
            <p:cNvPr id="52" name="rc52"/>
            <p:cNvSpPr/>
            <p:nvPr/>
          </p:nvSpPr>
          <p:spPr>
            <a:xfrm>
              <a:off x="6563979" y="3125133"/>
              <a:ext cx="249522" cy="881551"/>
            </a:xfrm>
            <a:prstGeom prst="rect">
              <a:avLst/>
            </a:prstGeom>
            <a:solidFill>
              <a:srgbClr val="E2231A">
                <a:alpha val="100000"/>
              </a:srgbClr>
            </a:solidFill>
          </p:spPr>
          <p:txBody>
            <a:bodyPr/>
            <a:lstStyle/>
            <a:p/>
          </p:txBody>
        </p:sp>
        <p:sp>
          <p:nvSpPr>
            <p:cNvPr id="53" name="rc53"/>
            <p:cNvSpPr/>
            <p:nvPr/>
          </p:nvSpPr>
          <p:spPr>
            <a:xfrm>
              <a:off x="6841227" y="2911495"/>
              <a:ext cx="249522" cy="1095189"/>
            </a:xfrm>
            <a:prstGeom prst="rect">
              <a:avLst/>
            </a:prstGeom>
            <a:solidFill>
              <a:srgbClr val="E2231A">
                <a:alpha val="100000"/>
              </a:srgbClr>
            </a:solidFill>
          </p:spPr>
          <p:txBody>
            <a:bodyPr/>
            <a:lstStyle/>
            <a:p/>
          </p:txBody>
        </p:sp>
        <p:sp>
          <p:nvSpPr>
            <p:cNvPr id="54" name="rc54"/>
            <p:cNvSpPr/>
            <p:nvPr/>
          </p:nvSpPr>
          <p:spPr>
            <a:xfrm>
              <a:off x="7118474" y="3165076"/>
              <a:ext cx="249522" cy="841608"/>
            </a:xfrm>
            <a:prstGeom prst="rect">
              <a:avLst/>
            </a:prstGeom>
            <a:solidFill>
              <a:srgbClr val="E2231A">
                <a:alpha val="100000"/>
              </a:srgbClr>
            </a:solidFill>
          </p:spPr>
          <p:txBody>
            <a:bodyPr/>
            <a:lstStyle/>
            <a:p/>
          </p:txBody>
        </p:sp>
        <p:sp>
          <p:nvSpPr>
            <p:cNvPr id="55" name="rc55"/>
            <p:cNvSpPr/>
            <p:nvPr/>
          </p:nvSpPr>
          <p:spPr>
            <a:xfrm>
              <a:off x="7395722" y="2883482"/>
              <a:ext cx="249522" cy="1123202"/>
            </a:xfrm>
            <a:prstGeom prst="rect">
              <a:avLst/>
            </a:prstGeom>
            <a:solidFill>
              <a:srgbClr val="E2231A">
                <a:alpha val="100000"/>
              </a:srgbClr>
            </a:solidFill>
          </p:spPr>
          <p:txBody>
            <a:bodyPr/>
            <a:lstStyle/>
            <a:p/>
          </p:txBody>
        </p:sp>
        <p:sp>
          <p:nvSpPr>
            <p:cNvPr id="56" name="rc56"/>
            <p:cNvSpPr/>
            <p:nvPr/>
          </p:nvSpPr>
          <p:spPr>
            <a:xfrm>
              <a:off x="7672970" y="3210986"/>
              <a:ext cx="249522" cy="795699"/>
            </a:xfrm>
            <a:prstGeom prst="rect">
              <a:avLst/>
            </a:prstGeom>
            <a:solidFill>
              <a:srgbClr val="E2231A">
                <a:alpha val="100000"/>
              </a:srgbClr>
            </a:solidFill>
          </p:spPr>
          <p:txBody>
            <a:bodyPr/>
            <a:lstStyle/>
            <a:p/>
          </p:txBody>
        </p:sp>
        <p:sp>
          <p:nvSpPr>
            <p:cNvPr id="57" name="rc57"/>
            <p:cNvSpPr/>
            <p:nvPr/>
          </p:nvSpPr>
          <p:spPr>
            <a:xfrm>
              <a:off x="7950217" y="2997836"/>
              <a:ext cx="249522" cy="1008848"/>
            </a:xfrm>
            <a:prstGeom prst="rect">
              <a:avLst/>
            </a:prstGeom>
            <a:solidFill>
              <a:srgbClr val="E2231A">
                <a:alpha val="100000"/>
              </a:srgbClr>
            </a:solidFill>
          </p:spPr>
          <p:txBody>
            <a:bodyPr/>
            <a:lstStyle/>
            <a:p/>
          </p:txBody>
        </p:sp>
        <p:sp>
          <p:nvSpPr>
            <p:cNvPr id="58" name="pl58"/>
            <p:cNvSpPr/>
            <p:nvPr/>
          </p:nvSpPr>
          <p:spPr>
            <a:xfrm>
              <a:off x="1421035" y="1984920"/>
              <a:ext cx="6653943" cy="561601"/>
            </a:xfrm>
            <a:custGeom>
              <a:avLst/>
              <a:pathLst>
                <a:path w="6653943" h="561601">
                  <a:moveTo>
                    <a:pt x="0" y="477361"/>
                  </a:moveTo>
                  <a:lnTo>
                    <a:pt x="277247" y="477361"/>
                  </a:lnTo>
                  <a:lnTo>
                    <a:pt x="554495" y="477361"/>
                  </a:lnTo>
                  <a:lnTo>
                    <a:pt x="831742" y="477361"/>
                  </a:lnTo>
                  <a:lnTo>
                    <a:pt x="1108990" y="477361"/>
                  </a:lnTo>
                  <a:lnTo>
                    <a:pt x="1386238" y="477361"/>
                  </a:lnTo>
                  <a:lnTo>
                    <a:pt x="1663485" y="477361"/>
                  </a:lnTo>
                  <a:lnTo>
                    <a:pt x="1940733" y="280800"/>
                  </a:lnTo>
                  <a:lnTo>
                    <a:pt x="2217981" y="140400"/>
                  </a:lnTo>
                  <a:lnTo>
                    <a:pt x="2495228" y="252720"/>
                  </a:lnTo>
                  <a:lnTo>
                    <a:pt x="2772476" y="280800"/>
                  </a:lnTo>
                  <a:lnTo>
                    <a:pt x="3049724" y="0"/>
                  </a:lnTo>
                  <a:lnTo>
                    <a:pt x="3326971" y="28080"/>
                  </a:lnTo>
                  <a:lnTo>
                    <a:pt x="3604219" y="56160"/>
                  </a:lnTo>
                  <a:lnTo>
                    <a:pt x="3881467" y="308880"/>
                  </a:lnTo>
                  <a:lnTo>
                    <a:pt x="4158714" y="112320"/>
                  </a:lnTo>
                  <a:lnTo>
                    <a:pt x="4435962" y="224640"/>
                  </a:lnTo>
                  <a:lnTo>
                    <a:pt x="4713210" y="252720"/>
                  </a:lnTo>
                  <a:lnTo>
                    <a:pt x="4990457" y="365040"/>
                  </a:lnTo>
                  <a:lnTo>
                    <a:pt x="5267705" y="280800"/>
                  </a:lnTo>
                  <a:lnTo>
                    <a:pt x="5544953" y="533521"/>
                  </a:lnTo>
                  <a:lnTo>
                    <a:pt x="5822200" y="224640"/>
                  </a:lnTo>
                  <a:lnTo>
                    <a:pt x="6099448" y="561601"/>
                  </a:lnTo>
                  <a:lnTo>
                    <a:pt x="6376696" y="168480"/>
                  </a:lnTo>
                  <a:lnTo>
                    <a:pt x="6653943" y="421200"/>
                  </a:lnTo>
                </a:path>
              </a:pathLst>
            </a:custGeom>
            <a:ln w="27101" cap="flat">
              <a:solidFill>
                <a:srgbClr val="0058AB">
                  <a:alpha val="100000"/>
                </a:srgbClr>
              </a:solidFill>
              <a:prstDash val="solid"/>
              <a:round/>
            </a:ln>
          </p:spPr>
          <p:txBody>
            <a:bodyPr/>
            <a:lstStyle/>
            <a:p/>
          </p:txBody>
        </p:sp>
        <p:sp>
          <p:nvSpPr>
            <p:cNvPr id="59" name="tx59"/>
            <p:cNvSpPr/>
            <p:nvPr/>
          </p:nvSpPr>
          <p:spPr>
            <a:xfrm>
              <a:off x="6618402" y="2082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60" name="tx60"/>
            <p:cNvSpPr/>
            <p:nvPr/>
          </p:nvSpPr>
          <p:spPr>
            <a:xfrm>
              <a:off x="6895650" y="233540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53</a:t>
              </a:r>
            </a:p>
          </p:txBody>
        </p:sp>
        <p:sp>
          <p:nvSpPr>
            <p:cNvPr id="61" name="tx61"/>
            <p:cNvSpPr/>
            <p:nvPr/>
          </p:nvSpPr>
          <p:spPr>
            <a:xfrm>
              <a:off x="7172898" y="20265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64</a:t>
              </a:r>
            </a:p>
          </p:txBody>
        </p:sp>
        <p:sp>
          <p:nvSpPr>
            <p:cNvPr id="62" name="tx62"/>
            <p:cNvSpPr/>
            <p:nvPr/>
          </p:nvSpPr>
          <p:spPr>
            <a:xfrm>
              <a:off x="7450145" y="23635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52</a:t>
              </a:r>
            </a:p>
          </p:txBody>
        </p:sp>
        <p:sp>
          <p:nvSpPr>
            <p:cNvPr id="63" name="tx63"/>
            <p:cNvSpPr/>
            <p:nvPr/>
          </p:nvSpPr>
          <p:spPr>
            <a:xfrm>
              <a:off x="7727393" y="19704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66</a:t>
              </a:r>
            </a:p>
          </p:txBody>
        </p:sp>
        <p:sp>
          <p:nvSpPr>
            <p:cNvPr id="64" name="tx64"/>
            <p:cNvSpPr/>
            <p:nvPr/>
          </p:nvSpPr>
          <p:spPr>
            <a:xfrm>
              <a:off x="8004641" y="222468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57</a:t>
              </a:r>
            </a:p>
          </p:txBody>
        </p:sp>
        <p:sp>
          <p:nvSpPr>
            <p:cNvPr id="65" name="tx65"/>
            <p:cNvSpPr/>
            <p:nvPr/>
          </p:nvSpPr>
          <p:spPr>
            <a:xfrm>
              <a:off x="1315541" y="364617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18.3</a:t>
              </a:r>
            </a:p>
          </p:txBody>
        </p:sp>
        <p:sp>
          <p:nvSpPr>
            <p:cNvPr id="66" name="tx66"/>
            <p:cNvSpPr/>
            <p:nvPr/>
          </p:nvSpPr>
          <p:spPr>
            <a:xfrm>
              <a:off x="2701779" y="360601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20.7</a:t>
              </a:r>
            </a:p>
          </p:txBody>
        </p:sp>
        <p:sp>
          <p:nvSpPr>
            <p:cNvPr id="67" name="tx67"/>
            <p:cNvSpPr/>
            <p:nvPr/>
          </p:nvSpPr>
          <p:spPr>
            <a:xfrm>
              <a:off x="4088018" y="360315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20.8</a:t>
              </a:r>
            </a:p>
          </p:txBody>
        </p:sp>
        <p:sp>
          <p:nvSpPr>
            <p:cNvPr id="68" name="tx68"/>
            <p:cNvSpPr/>
            <p:nvPr/>
          </p:nvSpPr>
          <p:spPr>
            <a:xfrm>
              <a:off x="5474256" y="36230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19.7</a:t>
              </a:r>
            </a:p>
          </p:txBody>
        </p:sp>
        <p:sp>
          <p:nvSpPr>
            <p:cNvPr id="69" name="tx69"/>
            <p:cNvSpPr/>
            <p:nvPr/>
          </p:nvSpPr>
          <p:spPr>
            <a:xfrm>
              <a:off x="6583247" y="352541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25.3</a:t>
              </a:r>
            </a:p>
          </p:txBody>
        </p:sp>
        <p:sp>
          <p:nvSpPr>
            <p:cNvPr id="70" name="tx70"/>
            <p:cNvSpPr/>
            <p:nvPr/>
          </p:nvSpPr>
          <p:spPr>
            <a:xfrm>
              <a:off x="6860494" y="341859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31.4</a:t>
              </a:r>
            </a:p>
          </p:txBody>
        </p:sp>
        <p:sp>
          <p:nvSpPr>
            <p:cNvPr id="71" name="tx71"/>
            <p:cNvSpPr/>
            <p:nvPr/>
          </p:nvSpPr>
          <p:spPr>
            <a:xfrm>
              <a:off x="7137742" y="354676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24.1</a:t>
              </a:r>
            </a:p>
          </p:txBody>
        </p:sp>
        <p:sp>
          <p:nvSpPr>
            <p:cNvPr id="72" name="tx72"/>
            <p:cNvSpPr/>
            <p:nvPr/>
          </p:nvSpPr>
          <p:spPr>
            <a:xfrm>
              <a:off x="7414990" y="340459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32.2</a:t>
              </a:r>
            </a:p>
          </p:txBody>
        </p:sp>
        <p:sp>
          <p:nvSpPr>
            <p:cNvPr id="73" name="tx73"/>
            <p:cNvSpPr/>
            <p:nvPr/>
          </p:nvSpPr>
          <p:spPr>
            <a:xfrm>
              <a:off x="7692237" y="356839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22.8</a:t>
              </a:r>
            </a:p>
          </p:txBody>
        </p:sp>
        <p:sp>
          <p:nvSpPr>
            <p:cNvPr id="74" name="tx74"/>
            <p:cNvSpPr/>
            <p:nvPr/>
          </p:nvSpPr>
          <p:spPr>
            <a:xfrm>
              <a:off x="7969485" y="346182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28.9</a:t>
              </a:r>
            </a:p>
          </p:txBody>
        </p:sp>
        <p:sp>
          <p:nvSpPr>
            <p:cNvPr id="75" name="tx75"/>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76" name="tx76"/>
            <p:cNvSpPr/>
            <p:nvPr/>
          </p:nvSpPr>
          <p:spPr>
            <a:xfrm>
              <a:off x="639902" y="325686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77" name="tx77"/>
            <p:cNvSpPr/>
            <p:nvPr/>
          </p:nvSpPr>
          <p:spPr>
            <a:xfrm>
              <a:off x="639902" y="255915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78" name="tx78"/>
            <p:cNvSpPr/>
            <p:nvPr/>
          </p:nvSpPr>
          <p:spPr>
            <a:xfrm>
              <a:off x="639902" y="18614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79" name="tx79"/>
            <p:cNvSpPr/>
            <p:nvPr/>
          </p:nvSpPr>
          <p:spPr>
            <a:xfrm>
              <a:off x="639902" y="116374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80K</a:t>
              </a:r>
            </a:p>
          </p:txBody>
        </p:sp>
        <p:sp>
          <p:nvSpPr>
            <p:cNvPr id="80" name="tx8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1" name="tx8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82" name="tx8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83" name="tx8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84" name="tx8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85" name="tx8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6" name="tx8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7" name="tx8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8" name="tx8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9" name="tx8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0" name="tx9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1" name="tx9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2" name="tx9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3" name="tx9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4" name="tx9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5" name="tx95"/>
            <p:cNvSpPr/>
            <p:nvPr/>
          </p:nvSpPr>
          <p:spPr>
            <a:xfrm rot="-5400000">
              <a:off x="-988345" y="2466929"/>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96" name="tx96"/>
            <p:cNvSpPr/>
            <p:nvPr/>
          </p:nvSpPr>
          <p:spPr>
            <a:xfrm rot="5400000">
              <a:off x="8322181" y="2466929"/>
              <a:ext cx="12963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MCV (%)</a:t>
              </a:r>
            </a:p>
          </p:txBody>
        </p:sp>
        <p:sp>
          <p:nvSpPr>
            <p:cNvPr id="97" name="pl97"/>
            <p:cNvSpPr/>
            <p:nvPr/>
          </p:nvSpPr>
          <p:spPr>
            <a:xfrm>
              <a:off x="384490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8" name="tx98"/>
            <p:cNvSpPr/>
            <p:nvPr/>
          </p:nvSpPr>
          <p:spPr>
            <a:xfrm>
              <a:off x="411200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99" name="rc99"/>
            <p:cNvSpPr/>
            <p:nvPr/>
          </p:nvSpPr>
          <p:spPr>
            <a:xfrm>
              <a:off x="4787488" y="4909475"/>
              <a:ext cx="201456" cy="201456"/>
            </a:xfrm>
            <a:prstGeom prst="rect">
              <a:avLst/>
            </a:prstGeom>
            <a:solidFill>
              <a:srgbClr val="E2231A">
                <a:alpha val="100000"/>
              </a:srgbClr>
            </a:solidFill>
          </p:spPr>
          <p:txBody>
            <a:bodyPr/>
            <a:lstStyle/>
            <a:p/>
          </p:txBody>
        </p:sp>
        <p:sp>
          <p:nvSpPr>
            <p:cNvPr id="100" name="tx100"/>
            <p:cNvSpPr/>
            <p:nvPr/>
          </p:nvSpPr>
          <p:spPr>
            <a:xfrm>
              <a:off x="5067533"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01" name="tx101"/>
            <p:cNvSpPr/>
            <p:nvPr/>
          </p:nvSpPr>
          <p:spPr>
            <a:xfrm>
              <a:off x="951100" y="469576"/>
              <a:ext cx="770088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02" name="tx102"/>
            <p:cNvSpPr/>
            <p:nvPr/>
          </p:nvSpPr>
          <p:spPr>
            <a:xfrm>
              <a:off x="951100" y="660204"/>
              <a:ext cx="139817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Gabon, 2000-2024</a:t>
              </a:r>
            </a:p>
          </p:txBody>
        </p:sp>
        <p:sp>
          <p:nvSpPr>
            <p:cNvPr id="103" name="pl103"/>
            <p:cNvSpPr/>
            <p:nvPr/>
          </p:nvSpPr>
          <p:spPr>
            <a:xfrm>
              <a:off x="248986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487703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726420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6" name="pl10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7" name="pl10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8" name="pl10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9" name="pl10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368344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607062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45779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3" name="rc113"/>
            <p:cNvSpPr/>
            <p:nvPr/>
          </p:nvSpPr>
          <p:spPr>
            <a:xfrm>
              <a:off x="1296273" y="5774644"/>
              <a:ext cx="6032387" cy="162162"/>
            </a:xfrm>
            <a:prstGeom prst="rect">
              <a:avLst/>
            </a:prstGeom>
            <a:solidFill>
              <a:srgbClr val="E2231A">
                <a:alpha val="100000"/>
              </a:srgbClr>
            </a:solidFill>
          </p:spPr>
          <p:txBody>
            <a:bodyPr/>
            <a:lstStyle/>
            <a:p/>
          </p:txBody>
        </p:sp>
        <p:sp>
          <p:nvSpPr>
            <p:cNvPr id="114" name="rc114"/>
            <p:cNvSpPr/>
            <p:nvPr/>
          </p:nvSpPr>
          <p:spPr>
            <a:xfrm>
              <a:off x="1296273" y="5571941"/>
              <a:ext cx="5444903" cy="162162"/>
            </a:xfrm>
            <a:prstGeom prst="rect">
              <a:avLst/>
            </a:prstGeom>
            <a:solidFill>
              <a:srgbClr val="E2231A">
                <a:alpha val="100000"/>
              </a:srgbClr>
            </a:solidFill>
          </p:spPr>
          <p:txBody>
            <a:bodyPr/>
            <a:lstStyle/>
            <a:p/>
          </p:txBody>
        </p:sp>
        <p:sp>
          <p:nvSpPr>
            <p:cNvPr id="115" name="rc115"/>
            <p:cNvSpPr/>
            <p:nvPr/>
          </p:nvSpPr>
          <p:spPr>
            <a:xfrm>
              <a:off x="1296273" y="5369238"/>
              <a:ext cx="6903466" cy="162162"/>
            </a:xfrm>
            <a:prstGeom prst="rect">
              <a:avLst/>
            </a:prstGeom>
            <a:solidFill>
              <a:srgbClr val="E2231A">
                <a:alpha val="100000"/>
              </a:srgbClr>
            </a:solidFill>
          </p:spPr>
          <p:txBody>
            <a:bodyPr/>
            <a:lstStyle/>
            <a:p/>
          </p:txBody>
        </p:sp>
        <p:sp>
          <p:nvSpPr>
            <p:cNvPr id="116" name="tx116"/>
            <p:cNvSpPr/>
            <p:nvPr/>
          </p:nvSpPr>
          <p:spPr>
            <a:xfrm>
              <a:off x="4199940"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25.3</a:t>
              </a:r>
            </a:p>
          </p:txBody>
        </p:sp>
        <p:sp>
          <p:nvSpPr>
            <p:cNvPr id="117" name="tx117"/>
            <p:cNvSpPr/>
            <p:nvPr/>
          </p:nvSpPr>
          <p:spPr>
            <a:xfrm>
              <a:off x="3906199"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22.8</a:t>
              </a:r>
            </a:p>
          </p:txBody>
        </p:sp>
        <p:sp>
          <p:nvSpPr>
            <p:cNvPr id="118" name="tx118"/>
            <p:cNvSpPr/>
            <p:nvPr/>
          </p:nvSpPr>
          <p:spPr>
            <a:xfrm>
              <a:off x="4635480"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28.9</a:t>
              </a:r>
            </a:p>
          </p:txBody>
        </p:sp>
        <p:sp>
          <p:nvSpPr>
            <p:cNvPr id="119" name="tx119"/>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3" name="tx123"/>
            <p:cNvSpPr/>
            <p:nvPr/>
          </p:nvSpPr>
          <p:spPr>
            <a:xfrm>
              <a:off x="3559163"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24" name="tx124"/>
            <p:cNvSpPr/>
            <p:nvPr/>
          </p:nvSpPr>
          <p:spPr>
            <a:xfrm>
              <a:off x="5946336"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25" name="tx125"/>
            <p:cNvSpPr/>
            <p:nvPr/>
          </p:nvSpPr>
          <p:spPr>
            <a:xfrm>
              <a:off x="8333510" y="6037795"/>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26" name="tx126"/>
            <p:cNvSpPr/>
            <p:nvPr/>
          </p:nvSpPr>
          <p:spPr>
            <a:xfrm>
              <a:off x="3311716" y="6173067"/>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27" name="tx127"/>
            <p:cNvSpPr/>
            <p:nvPr/>
          </p:nvSpPr>
          <p:spPr>
            <a:xfrm>
              <a:off x="4246355"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28" name="tx128"/>
            <p:cNvSpPr/>
            <p:nvPr/>
          </p:nvSpPr>
          <p:spPr>
            <a:xfrm>
              <a:off x="4367447" y="6498977"/>
              <a:ext cx="41774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2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recevant le MCV1 - généralement à 9 ou 12 mois selon le calendrier national de vaccination - a diminué à 57%. Ce chiffre est inférieur à celui de 2019, où la couverture était de 62 %.
29 000 enfants ont manqué leur première dose systématique de vaccin contre la rougeole.
En 2024, le Gabon ne disposait pas du MCV2.</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774679"/>
              <a:ext cx="3397293" cy="553719"/>
            </a:xfrm>
            <a:custGeom>
              <a:avLst/>
              <a:pathLst>
                <a:path w="3397293" h="553719">
                  <a:moveTo>
                    <a:pt x="0" y="470661"/>
                  </a:moveTo>
                  <a:lnTo>
                    <a:pt x="141553" y="470661"/>
                  </a:lnTo>
                  <a:lnTo>
                    <a:pt x="283107" y="470661"/>
                  </a:lnTo>
                  <a:lnTo>
                    <a:pt x="424661" y="470661"/>
                  </a:lnTo>
                  <a:lnTo>
                    <a:pt x="566215" y="470661"/>
                  </a:lnTo>
                  <a:lnTo>
                    <a:pt x="707769" y="470661"/>
                  </a:lnTo>
                  <a:lnTo>
                    <a:pt x="849323" y="470661"/>
                  </a:lnTo>
                  <a:lnTo>
                    <a:pt x="990877" y="276859"/>
                  </a:lnTo>
                  <a:lnTo>
                    <a:pt x="1132431" y="138429"/>
                  </a:lnTo>
                  <a:lnTo>
                    <a:pt x="1273984" y="249173"/>
                  </a:lnTo>
                  <a:lnTo>
                    <a:pt x="1415538" y="276859"/>
                  </a:lnTo>
                  <a:lnTo>
                    <a:pt x="1557092" y="0"/>
                  </a:lnTo>
                  <a:lnTo>
                    <a:pt x="1698646" y="27685"/>
                  </a:lnTo>
                  <a:lnTo>
                    <a:pt x="1840200" y="55371"/>
                  </a:lnTo>
                  <a:lnTo>
                    <a:pt x="1981754" y="304545"/>
                  </a:lnTo>
                  <a:lnTo>
                    <a:pt x="2123308" y="110743"/>
                  </a:lnTo>
                  <a:lnTo>
                    <a:pt x="2264862" y="221487"/>
                  </a:lnTo>
                  <a:lnTo>
                    <a:pt x="2406416" y="249173"/>
                  </a:lnTo>
                  <a:lnTo>
                    <a:pt x="2547969" y="359917"/>
                  </a:lnTo>
                  <a:lnTo>
                    <a:pt x="2689523" y="276859"/>
                  </a:lnTo>
                  <a:lnTo>
                    <a:pt x="2831077" y="526033"/>
                  </a:lnTo>
                  <a:lnTo>
                    <a:pt x="2972631" y="221487"/>
                  </a:lnTo>
                  <a:lnTo>
                    <a:pt x="3114185" y="553719"/>
                  </a:lnTo>
                  <a:lnTo>
                    <a:pt x="3255739" y="166115"/>
                  </a:lnTo>
                  <a:lnTo>
                    <a:pt x="3397293" y="415289"/>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415289"/>
            </a:xfrm>
            <a:custGeom>
              <a:avLst/>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885423"/>
              <a:ext cx="3397293" cy="747521"/>
            </a:xfrm>
            <a:custGeom>
              <a:avLst/>
              <a:pathLst>
                <a:path w="3397293" h="747521">
                  <a:moveTo>
                    <a:pt x="0" y="747521"/>
                  </a:moveTo>
                  <a:lnTo>
                    <a:pt x="141553" y="692149"/>
                  </a:lnTo>
                  <a:lnTo>
                    <a:pt x="283107" y="664463"/>
                  </a:lnTo>
                  <a:lnTo>
                    <a:pt x="424661" y="553719"/>
                  </a:lnTo>
                  <a:lnTo>
                    <a:pt x="566215" y="442975"/>
                  </a:lnTo>
                  <a:lnTo>
                    <a:pt x="707769" y="332231"/>
                  </a:lnTo>
                  <a:lnTo>
                    <a:pt x="849323" y="276859"/>
                  </a:lnTo>
                  <a:lnTo>
                    <a:pt x="990877" y="276859"/>
                  </a:lnTo>
                  <a:lnTo>
                    <a:pt x="1132431" y="166115"/>
                  </a:lnTo>
                  <a:lnTo>
                    <a:pt x="1273984" y="0"/>
                  </a:lnTo>
                  <a:lnTo>
                    <a:pt x="1415538" y="83057"/>
                  </a:lnTo>
                  <a:lnTo>
                    <a:pt x="1557092" y="110743"/>
                  </a:lnTo>
                  <a:lnTo>
                    <a:pt x="1698646" y="193801"/>
                  </a:lnTo>
                  <a:lnTo>
                    <a:pt x="1840200" y="221487"/>
                  </a:lnTo>
                  <a:lnTo>
                    <a:pt x="1981754" y="221487"/>
                  </a:lnTo>
                  <a:lnTo>
                    <a:pt x="2123308" y="221487"/>
                  </a:lnTo>
                  <a:lnTo>
                    <a:pt x="2264862" y="166115"/>
                  </a:lnTo>
                  <a:lnTo>
                    <a:pt x="2406416" y="110743"/>
                  </a:lnTo>
                  <a:lnTo>
                    <a:pt x="2547969" y="110743"/>
                  </a:lnTo>
                  <a:lnTo>
                    <a:pt x="2689523" y="83057"/>
                  </a:lnTo>
                  <a:lnTo>
                    <a:pt x="2831077" y="110743"/>
                  </a:lnTo>
                  <a:lnTo>
                    <a:pt x="2972631" y="138429"/>
                  </a:lnTo>
                  <a:lnTo>
                    <a:pt x="3114185" y="221487"/>
                  </a:lnTo>
                  <a:lnTo>
                    <a:pt x="3255739" y="166115"/>
                  </a:lnTo>
                  <a:lnTo>
                    <a:pt x="3397293" y="83057"/>
                  </a:lnTo>
                </a:path>
              </a:pathLst>
            </a:custGeom>
            <a:ln w="27101" cap="flat">
              <a:solidFill>
                <a:srgbClr val="961A49">
                  <a:alpha val="100000"/>
                </a:srgbClr>
              </a:solidFill>
              <a:prstDash val="solid"/>
              <a:round/>
            </a:ln>
          </p:spPr>
          <p:txBody>
            <a:bodyPr/>
            <a:lstStyle/>
            <a:p/>
          </p:txBody>
        </p:sp>
        <p:sp>
          <p:nvSpPr>
            <p:cNvPr id="24" name="pl24"/>
            <p:cNvSpPr/>
            <p:nvPr/>
          </p:nvSpPr>
          <p:spPr>
            <a:xfrm>
              <a:off x="1120965" y="1774679"/>
              <a:ext cx="3397293" cy="553719"/>
            </a:xfrm>
            <a:custGeom>
              <a:avLst/>
              <a:pathLst>
                <a:path w="3397293" h="553719">
                  <a:moveTo>
                    <a:pt x="0" y="470661"/>
                  </a:moveTo>
                  <a:lnTo>
                    <a:pt x="141553" y="470661"/>
                  </a:lnTo>
                  <a:lnTo>
                    <a:pt x="283107" y="470661"/>
                  </a:lnTo>
                  <a:lnTo>
                    <a:pt x="424661" y="470661"/>
                  </a:lnTo>
                  <a:lnTo>
                    <a:pt x="566215" y="470661"/>
                  </a:lnTo>
                  <a:lnTo>
                    <a:pt x="707769" y="470661"/>
                  </a:lnTo>
                  <a:lnTo>
                    <a:pt x="849323" y="470661"/>
                  </a:lnTo>
                  <a:lnTo>
                    <a:pt x="990877" y="276859"/>
                  </a:lnTo>
                  <a:lnTo>
                    <a:pt x="1132431" y="138429"/>
                  </a:lnTo>
                  <a:lnTo>
                    <a:pt x="1273984" y="249173"/>
                  </a:lnTo>
                  <a:lnTo>
                    <a:pt x="1415538" y="276859"/>
                  </a:lnTo>
                  <a:lnTo>
                    <a:pt x="1557092" y="0"/>
                  </a:lnTo>
                  <a:lnTo>
                    <a:pt x="1698646" y="27685"/>
                  </a:lnTo>
                  <a:lnTo>
                    <a:pt x="1840200" y="55371"/>
                  </a:lnTo>
                  <a:lnTo>
                    <a:pt x="1981754" y="304545"/>
                  </a:lnTo>
                  <a:lnTo>
                    <a:pt x="2123308" y="110743"/>
                  </a:lnTo>
                  <a:lnTo>
                    <a:pt x="2264862" y="221487"/>
                  </a:lnTo>
                  <a:lnTo>
                    <a:pt x="2406416" y="249173"/>
                  </a:lnTo>
                  <a:lnTo>
                    <a:pt x="2547969" y="359917"/>
                  </a:lnTo>
                  <a:lnTo>
                    <a:pt x="2689523" y="276859"/>
                  </a:lnTo>
                  <a:lnTo>
                    <a:pt x="2831077" y="526033"/>
                  </a:lnTo>
                  <a:lnTo>
                    <a:pt x="2972631" y="221487"/>
                  </a:lnTo>
                  <a:lnTo>
                    <a:pt x="3114185" y="553719"/>
                  </a:lnTo>
                  <a:lnTo>
                    <a:pt x="3255739" y="166115"/>
                  </a:lnTo>
                  <a:lnTo>
                    <a:pt x="3397293" y="415289"/>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301241"/>
            </a:xfrm>
            <a:custGeom>
              <a:avLst/>
              <a:pathLst>
                <a:path w="0" h="1301241">
                  <a:moveTo>
                    <a:pt x="0" y="0"/>
                  </a:moveTo>
                  <a:lnTo>
                    <a:pt x="0" y="1301241"/>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1301241"/>
            </a:xfrm>
            <a:custGeom>
              <a:avLst/>
              <a:pathLst>
                <a:path w="0" h="1301241">
                  <a:moveTo>
                    <a:pt x="0" y="0"/>
                  </a:moveTo>
                  <a:lnTo>
                    <a:pt x="0" y="1301241"/>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1107439"/>
            </a:xfrm>
            <a:custGeom>
              <a:avLst/>
              <a:pathLst>
                <a:path w="0" h="1107439">
                  <a:moveTo>
                    <a:pt x="0" y="0"/>
                  </a:moveTo>
                  <a:lnTo>
                    <a:pt x="0" y="1107439"/>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941323"/>
            </a:xfrm>
            <a:custGeom>
              <a:avLst/>
              <a:pathLst>
                <a:path w="0" h="941323">
                  <a:moveTo>
                    <a:pt x="0" y="0"/>
                  </a:moveTo>
                  <a:lnTo>
                    <a:pt x="0" y="941323"/>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1107439"/>
            </a:xfrm>
            <a:custGeom>
              <a:avLst/>
              <a:pathLst>
                <a:path w="0" h="1107439">
                  <a:moveTo>
                    <a:pt x="0" y="0"/>
                  </a:moveTo>
                  <a:lnTo>
                    <a:pt x="0" y="1107439"/>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996695"/>
            </a:xfrm>
            <a:custGeom>
              <a:avLst/>
              <a:pathLst>
                <a:path w="0" h="996695">
                  <a:moveTo>
                    <a:pt x="0" y="0"/>
                  </a:moveTo>
                  <a:lnTo>
                    <a:pt x="0" y="996695"/>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1245869"/>
            </a:xfrm>
            <a:custGeom>
              <a:avLst/>
              <a:pathLst>
                <a:path w="0" h="1245869">
                  <a:moveTo>
                    <a:pt x="0" y="0"/>
                  </a:moveTo>
                  <a:lnTo>
                    <a:pt x="0" y="1245869"/>
                  </a:lnTo>
                </a:path>
              </a:pathLst>
            </a:custGeom>
            <a:ln w="13550" cap="flat">
              <a:solidFill>
                <a:srgbClr val="0058AB">
                  <a:alpha val="100000"/>
                </a:srgbClr>
              </a:solidFill>
              <a:prstDash val="dot"/>
              <a:round/>
            </a:ln>
          </p:spPr>
          <p:txBody>
            <a:bodyPr/>
            <a:lstStyle/>
            <a:p/>
          </p:txBody>
        </p:sp>
        <p:sp>
          <p:nvSpPr>
            <p:cNvPr id="32" name="pl32"/>
            <p:cNvSpPr/>
            <p:nvPr/>
          </p:nvSpPr>
          <p:spPr>
            <a:xfrm>
              <a:off x="1120965" y="1774679"/>
              <a:ext cx="3397293" cy="553719"/>
            </a:xfrm>
            <a:custGeom>
              <a:avLst/>
              <a:pathLst>
                <a:path w="3397293" h="553719">
                  <a:moveTo>
                    <a:pt x="0" y="470661"/>
                  </a:moveTo>
                  <a:lnTo>
                    <a:pt x="141553" y="470661"/>
                  </a:lnTo>
                  <a:lnTo>
                    <a:pt x="283107" y="470661"/>
                  </a:lnTo>
                  <a:lnTo>
                    <a:pt x="424661" y="470661"/>
                  </a:lnTo>
                  <a:lnTo>
                    <a:pt x="566215" y="470661"/>
                  </a:lnTo>
                  <a:lnTo>
                    <a:pt x="707769" y="470661"/>
                  </a:lnTo>
                  <a:lnTo>
                    <a:pt x="849323" y="470661"/>
                  </a:lnTo>
                  <a:lnTo>
                    <a:pt x="990877" y="276859"/>
                  </a:lnTo>
                  <a:lnTo>
                    <a:pt x="1132431" y="138429"/>
                  </a:lnTo>
                  <a:lnTo>
                    <a:pt x="1273984" y="249173"/>
                  </a:lnTo>
                  <a:lnTo>
                    <a:pt x="1415538" y="276859"/>
                  </a:lnTo>
                  <a:lnTo>
                    <a:pt x="1557092" y="0"/>
                  </a:lnTo>
                  <a:lnTo>
                    <a:pt x="1698646" y="27685"/>
                  </a:lnTo>
                  <a:lnTo>
                    <a:pt x="1840200" y="55371"/>
                  </a:lnTo>
                  <a:lnTo>
                    <a:pt x="1981754" y="304545"/>
                  </a:lnTo>
                  <a:lnTo>
                    <a:pt x="2123308" y="110743"/>
                  </a:lnTo>
                  <a:lnTo>
                    <a:pt x="2264862" y="221487"/>
                  </a:lnTo>
                  <a:lnTo>
                    <a:pt x="2406416" y="249173"/>
                  </a:lnTo>
                  <a:lnTo>
                    <a:pt x="2547969" y="359917"/>
                  </a:lnTo>
                  <a:lnTo>
                    <a:pt x="2689523" y="276859"/>
                  </a:lnTo>
                  <a:lnTo>
                    <a:pt x="2831077" y="526033"/>
                  </a:lnTo>
                  <a:lnTo>
                    <a:pt x="2972631" y="221487"/>
                  </a:lnTo>
                  <a:lnTo>
                    <a:pt x="3114185" y="553719"/>
                  </a:lnTo>
                  <a:lnTo>
                    <a:pt x="3255739" y="166115"/>
                  </a:lnTo>
                  <a:lnTo>
                    <a:pt x="3397293" y="415289"/>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8490"/>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34" name="tx34"/>
            <p:cNvSpPr/>
            <p:nvPr/>
          </p:nvSpPr>
          <p:spPr>
            <a:xfrm>
              <a:off x="1768444" y="828490"/>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39" name="tx39"/>
            <p:cNvSpPr/>
            <p:nvPr/>
          </p:nvSpPr>
          <p:spPr>
            <a:xfrm>
              <a:off x="4457968" y="8284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40" name="tx40"/>
            <p:cNvSpPr/>
            <p:nvPr/>
          </p:nvSpPr>
          <p:spPr>
            <a:xfrm>
              <a:off x="4602663" y="1402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280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65</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13366"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366"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1441"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3895"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465" y="4727873"/>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Gabon</a:t>
              </a:r>
            </a:p>
          </p:txBody>
        </p:sp>
        <p:sp>
          <p:nvSpPr>
            <p:cNvPr id="60" name="tx60"/>
            <p:cNvSpPr/>
            <p:nvPr/>
          </p:nvSpPr>
          <p:spPr>
            <a:xfrm>
              <a:off x="2758540"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0995"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48842" y="481497"/>
              <a:ext cx="254153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couverture, Gabon, 2000-2024</a:t>
              </a:r>
            </a:p>
          </p:txBody>
        </p:sp>
        <p:sp>
          <p:nvSpPr>
            <p:cNvPr id="63" name="pl63"/>
            <p:cNvSpPr/>
            <p:nvPr/>
          </p:nvSpPr>
          <p:spPr>
            <a:xfrm>
              <a:off x="5267799" y="38341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734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127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520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1913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5037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8431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1824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5217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8610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21730"/>
              <a:ext cx="3397293" cy="1321377"/>
            </a:xfrm>
            <a:custGeom>
              <a:avLst/>
              <a:pathLst>
                <a:path w="3397293" h="1321377">
                  <a:moveTo>
                    <a:pt x="0" y="1123170"/>
                  </a:moveTo>
                  <a:lnTo>
                    <a:pt x="141553" y="1123170"/>
                  </a:lnTo>
                  <a:lnTo>
                    <a:pt x="283107" y="1123170"/>
                  </a:lnTo>
                  <a:lnTo>
                    <a:pt x="424661" y="1123170"/>
                  </a:lnTo>
                  <a:lnTo>
                    <a:pt x="566215" y="1123170"/>
                  </a:lnTo>
                  <a:lnTo>
                    <a:pt x="707769" y="1123170"/>
                  </a:lnTo>
                  <a:lnTo>
                    <a:pt x="849323" y="1123170"/>
                  </a:lnTo>
                  <a:lnTo>
                    <a:pt x="990877" y="660688"/>
                  </a:lnTo>
                  <a:lnTo>
                    <a:pt x="1132431" y="330344"/>
                  </a:lnTo>
                  <a:lnTo>
                    <a:pt x="1273984" y="594619"/>
                  </a:lnTo>
                  <a:lnTo>
                    <a:pt x="1415538" y="660688"/>
                  </a:lnTo>
                  <a:lnTo>
                    <a:pt x="1557092" y="0"/>
                  </a:lnTo>
                  <a:lnTo>
                    <a:pt x="1698646" y="66068"/>
                  </a:lnTo>
                  <a:lnTo>
                    <a:pt x="1840200" y="132137"/>
                  </a:lnTo>
                  <a:lnTo>
                    <a:pt x="1981754" y="726757"/>
                  </a:lnTo>
                  <a:lnTo>
                    <a:pt x="2123308" y="264275"/>
                  </a:lnTo>
                  <a:lnTo>
                    <a:pt x="2264862" y="528550"/>
                  </a:lnTo>
                  <a:lnTo>
                    <a:pt x="2406416" y="594619"/>
                  </a:lnTo>
                  <a:lnTo>
                    <a:pt x="2547969" y="858895"/>
                  </a:lnTo>
                  <a:lnTo>
                    <a:pt x="2689523" y="660688"/>
                  </a:lnTo>
                  <a:lnTo>
                    <a:pt x="2831077" y="1255308"/>
                  </a:lnTo>
                  <a:lnTo>
                    <a:pt x="2972631" y="528550"/>
                  </a:lnTo>
                  <a:lnTo>
                    <a:pt x="3114185" y="1321377"/>
                  </a:lnTo>
                  <a:lnTo>
                    <a:pt x="3255739" y="396413"/>
                  </a:lnTo>
                  <a:lnTo>
                    <a:pt x="3397293" y="991032"/>
                  </a:lnTo>
                </a:path>
              </a:pathLst>
            </a:custGeom>
            <a:ln w="27101" cap="flat">
              <a:solidFill>
                <a:srgbClr val="0058AB">
                  <a:alpha val="100000"/>
                </a:srgbClr>
              </a:solidFill>
              <a:prstDash val="solid"/>
              <a:round/>
            </a:ln>
          </p:spPr>
          <p:txBody>
            <a:bodyPr/>
            <a:lstStyle/>
            <a:p/>
          </p:txBody>
        </p:sp>
        <p:sp>
          <p:nvSpPr>
            <p:cNvPr id="81" name="pl81"/>
            <p:cNvSpPr/>
            <p:nvPr/>
          </p:nvSpPr>
          <p:spPr>
            <a:xfrm>
              <a:off x="5437664" y="2182419"/>
              <a:ext cx="3397293" cy="991032"/>
            </a:xfrm>
            <a:custGeom>
              <a:avLst/>
              <a:pathLst>
                <a:path w="3397293" h="991032">
                  <a:moveTo>
                    <a:pt x="0" y="991032"/>
                  </a:moveTo>
                  <a:lnTo>
                    <a:pt x="141553" y="924963"/>
                  </a:lnTo>
                  <a:lnTo>
                    <a:pt x="283107" y="924963"/>
                  </a:lnTo>
                  <a:lnTo>
                    <a:pt x="424661" y="858895"/>
                  </a:lnTo>
                  <a:lnTo>
                    <a:pt x="566215" y="726757"/>
                  </a:lnTo>
                  <a:lnTo>
                    <a:pt x="707769" y="594619"/>
                  </a:lnTo>
                  <a:lnTo>
                    <a:pt x="849323" y="462481"/>
                  </a:lnTo>
                  <a:lnTo>
                    <a:pt x="990877" y="462481"/>
                  </a:lnTo>
                  <a:lnTo>
                    <a:pt x="1132431" y="330344"/>
                  </a:lnTo>
                  <a:lnTo>
                    <a:pt x="1273984" y="198206"/>
                  </a:lnTo>
                  <a:lnTo>
                    <a:pt x="1415538" y="132137"/>
                  </a:lnTo>
                  <a:lnTo>
                    <a:pt x="1557092" y="132137"/>
                  </a:lnTo>
                  <a:lnTo>
                    <a:pt x="1698646" y="132137"/>
                  </a:lnTo>
                  <a:lnTo>
                    <a:pt x="1840200" y="132137"/>
                  </a:lnTo>
                  <a:lnTo>
                    <a:pt x="1981754" y="132137"/>
                  </a:lnTo>
                  <a:lnTo>
                    <a:pt x="2123308" y="132137"/>
                  </a:lnTo>
                  <a:lnTo>
                    <a:pt x="2264862" y="66068"/>
                  </a:lnTo>
                  <a:lnTo>
                    <a:pt x="2406416" y="66068"/>
                  </a:lnTo>
                  <a:lnTo>
                    <a:pt x="2547969" y="0"/>
                  </a:lnTo>
                  <a:lnTo>
                    <a:pt x="2689523" y="0"/>
                  </a:lnTo>
                  <a:lnTo>
                    <a:pt x="2831077" y="198206"/>
                  </a:lnTo>
                  <a:lnTo>
                    <a:pt x="2972631" y="330344"/>
                  </a:lnTo>
                  <a:lnTo>
                    <a:pt x="3114185" y="198206"/>
                  </a:lnTo>
                  <a:lnTo>
                    <a:pt x="3255739" y="198206"/>
                  </a:lnTo>
                  <a:lnTo>
                    <a:pt x="3397293" y="132137"/>
                  </a:lnTo>
                </a:path>
              </a:pathLst>
            </a:custGeom>
            <a:ln w="27101" cap="flat">
              <a:solidFill>
                <a:srgbClr val="80BD41">
                  <a:alpha val="100000"/>
                </a:srgbClr>
              </a:solidFill>
              <a:prstDash val="solid"/>
              <a:round/>
            </a:ln>
          </p:spPr>
          <p:txBody>
            <a:bodyPr/>
            <a:lstStyle/>
            <a:p/>
          </p:txBody>
        </p:sp>
        <p:sp>
          <p:nvSpPr>
            <p:cNvPr id="82" name="pl82"/>
            <p:cNvSpPr/>
            <p:nvPr/>
          </p:nvSpPr>
          <p:spPr>
            <a:xfrm>
              <a:off x="5437664" y="1984212"/>
              <a:ext cx="3397293" cy="1783859"/>
            </a:xfrm>
            <a:custGeom>
              <a:avLst/>
              <a:pathLst>
                <a:path w="3397293" h="1783859">
                  <a:moveTo>
                    <a:pt x="0" y="1783859"/>
                  </a:moveTo>
                  <a:lnTo>
                    <a:pt x="141553" y="1651721"/>
                  </a:lnTo>
                  <a:lnTo>
                    <a:pt x="283107" y="1585652"/>
                  </a:lnTo>
                  <a:lnTo>
                    <a:pt x="424661" y="1321377"/>
                  </a:lnTo>
                  <a:lnTo>
                    <a:pt x="566215" y="1057101"/>
                  </a:lnTo>
                  <a:lnTo>
                    <a:pt x="707769" y="792826"/>
                  </a:lnTo>
                  <a:lnTo>
                    <a:pt x="849323" y="660688"/>
                  </a:lnTo>
                  <a:lnTo>
                    <a:pt x="990877" y="660688"/>
                  </a:lnTo>
                  <a:lnTo>
                    <a:pt x="1132431" y="396413"/>
                  </a:lnTo>
                  <a:lnTo>
                    <a:pt x="1273984" y="0"/>
                  </a:lnTo>
                  <a:lnTo>
                    <a:pt x="1415538" y="198206"/>
                  </a:lnTo>
                  <a:lnTo>
                    <a:pt x="1557092" y="264275"/>
                  </a:lnTo>
                  <a:lnTo>
                    <a:pt x="1698646" y="462481"/>
                  </a:lnTo>
                  <a:lnTo>
                    <a:pt x="1840200" y="528550"/>
                  </a:lnTo>
                  <a:lnTo>
                    <a:pt x="1981754" y="528550"/>
                  </a:lnTo>
                  <a:lnTo>
                    <a:pt x="2123308" y="528550"/>
                  </a:lnTo>
                  <a:lnTo>
                    <a:pt x="2264862" y="396413"/>
                  </a:lnTo>
                  <a:lnTo>
                    <a:pt x="2406416" y="264275"/>
                  </a:lnTo>
                  <a:lnTo>
                    <a:pt x="2547969" y="264275"/>
                  </a:lnTo>
                  <a:lnTo>
                    <a:pt x="2689523" y="198206"/>
                  </a:lnTo>
                  <a:lnTo>
                    <a:pt x="2831077" y="264275"/>
                  </a:lnTo>
                  <a:lnTo>
                    <a:pt x="2972631" y="330344"/>
                  </a:lnTo>
                  <a:lnTo>
                    <a:pt x="3114185" y="528550"/>
                  </a:lnTo>
                  <a:lnTo>
                    <a:pt x="3255739" y="396413"/>
                  </a:lnTo>
                  <a:lnTo>
                    <a:pt x="3397293" y="198206"/>
                  </a:lnTo>
                </a:path>
              </a:pathLst>
            </a:custGeom>
            <a:ln w="27101" cap="flat">
              <a:solidFill>
                <a:srgbClr val="961A49">
                  <a:alpha val="100000"/>
                </a:srgbClr>
              </a:solidFill>
              <a:prstDash val="solid"/>
              <a:round/>
            </a:ln>
          </p:spPr>
          <p:txBody>
            <a:bodyPr/>
            <a:lstStyle/>
            <a:p/>
          </p:txBody>
        </p:sp>
        <p:sp>
          <p:nvSpPr>
            <p:cNvPr id="83" name="pl83"/>
            <p:cNvSpPr/>
            <p:nvPr/>
          </p:nvSpPr>
          <p:spPr>
            <a:xfrm>
              <a:off x="5437664" y="218241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21730"/>
              <a:ext cx="3397293" cy="1321377"/>
            </a:xfrm>
            <a:custGeom>
              <a:avLst/>
              <a:pathLst>
                <a:path w="3397293" h="1321377">
                  <a:moveTo>
                    <a:pt x="0" y="1123170"/>
                  </a:moveTo>
                  <a:lnTo>
                    <a:pt x="141553" y="1123170"/>
                  </a:lnTo>
                  <a:lnTo>
                    <a:pt x="283107" y="1123170"/>
                  </a:lnTo>
                  <a:lnTo>
                    <a:pt x="424661" y="1123170"/>
                  </a:lnTo>
                  <a:lnTo>
                    <a:pt x="566215" y="1123170"/>
                  </a:lnTo>
                  <a:lnTo>
                    <a:pt x="707769" y="1123170"/>
                  </a:lnTo>
                  <a:lnTo>
                    <a:pt x="849323" y="1123170"/>
                  </a:lnTo>
                  <a:lnTo>
                    <a:pt x="990877" y="660688"/>
                  </a:lnTo>
                  <a:lnTo>
                    <a:pt x="1132431" y="330344"/>
                  </a:lnTo>
                  <a:lnTo>
                    <a:pt x="1273984" y="594619"/>
                  </a:lnTo>
                  <a:lnTo>
                    <a:pt x="1415538" y="660688"/>
                  </a:lnTo>
                  <a:lnTo>
                    <a:pt x="1557092" y="0"/>
                  </a:lnTo>
                  <a:lnTo>
                    <a:pt x="1698646" y="66068"/>
                  </a:lnTo>
                  <a:lnTo>
                    <a:pt x="1840200" y="132137"/>
                  </a:lnTo>
                  <a:lnTo>
                    <a:pt x="1981754" y="726757"/>
                  </a:lnTo>
                  <a:lnTo>
                    <a:pt x="2123308" y="264275"/>
                  </a:lnTo>
                  <a:lnTo>
                    <a:pt x="2264862" y="528550"/>
                  </a:lnTo>
                  <a:lnTo>
                    <a:pt x="2406416" y="594619"/>
                  </a:lnTo>
                  <a:lnTo>
                    <a:pt x="2547969" y="858895"/>
                  </a:lnTo>
                  <a:lnTo>
                    <a:pt x="2689523" y="660688"/>
                  </a:lnTo>
                  <a:lnTo>
                    <a:pt x="2831077" y="1255308"/>
                  </a:lnTo>
                  <a:lnTo>
                    <a:pt x="2972631" y="528550"/>
                  </a:lnTo>
                  <a:lnTo>
                    <a:pt x="3114185" y="1321377"/>
                  </a:lnTo>
                  <a:lnTo>
                    <a:pt x="3255739" y="396413"/>
                  </a:lnTo>
                  <a:lnTo>
                    <a:pt x="3397293" y="991032"/>
                  </a:lnTo>
                </a:path>
              </a:pathLst>
            </a:custGeom>
            <a:ln w="43362" cap="flat">
              <a:solidFill>
                <a:srgbClr val="000000">
                  <a:alpha val="100000"/>
                </a:srgbClr>
              </a:solidFill>
              <a:prstDash val="solid"/>
              <a:round/>
            </a:ln>
          </p:spPr>
          <p:txBody>
            <a:bodyPr/>
            <a:lstStyle/>
            <a:p/>
          </p:txBody>
        </p:sp>
        <p:sp>
          <p:nvSpPr>
            <p:cNvPr id="85" name="pl85"/>
            <p:cNvSpPr/>
            <p:nvPr/>
          </p:nvSpPr>
          <p:spPr>
            <a:xfrm>
              <a:off x="5437664" y="1416020"/>
              <a:ext cx="0" cy="1228880"/>
            </a:xfrm>
            <a:custGeom>
              <a:avLst/>
              <a:pathLst>
                <a:path w="0" h="1228880">
                  <a:moveTo>
                    <a:pt x="0" y="122888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416020"/>
              <a:ext cx="0" cy="1228880"/>
            </a:xfrm>
            <a:custGeom>
              <a:avLst/>
              <a:pathLst>
                <a:path w="0" h="1228880">
                  <a:moveTo>
                    <a:pt x="0" y="122888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416020"/>
              <a:ext cx="0" cy="766398"/>
            </a:xfrm>
            <a:custGeom>
              <a:avLst/>
              <a:pathLst>
                <a:path w="0" h="766398">
                  <a:moveTo>
                    <a:pt x="0" y="76639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416020"/>
              <a:ext cx="0" cy="369985"/>
            </a:xfrm>
            <a:custGeom>
              <a:avLst/>
              <a:pathLst>
                <a:path w="0" h="369985">
                  <a:moveTo>
                    <a:pt x="0" y="36998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416020"/>
              <a:ext cx="0" cy="766398"/>
            </a:xfrm>
            <a:custGeom>
              <a:avLst/>
              <a:pathLst>
                <a:path w="0" h="766398">
                  <a:moveTo>
                    <a:pt x="0" y="76639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416020"/>
              <a:ext cx="0" cy="502123"/>
            </a:xfrm>
            <a:custGeom>
              <a:avLst/>
              <a:pathLst>
                <a:path w="0" h="502123">
                  <a:moveTo>
                    <a:pt x="0" y="50212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416020"/>
              <a:ext cx="0" cy="1096742"/>
            </a:xfrm>
            <a:custGeom>
              <a:avLst/>
              <a:pathLst>
                <a:path w="0" h="1096742">
                  <a:moveTo>
                    <a:pt x="0" y="109674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21730"/>
              <a:ext cx="3397293" cy="1321377"/>
            </a:xfrm>
            <a:custGeom>
              <a:avLst/>
              <a:pathLst>
                <a:path w="3397293" h="1321377">
                  <a:moveTo>
                    <a:pt x="0" y="1123170"/>
                  </a:moveTo>
                  <a:lnTo>
                    <a:pt x="141553" y="1123170"/>
                  </a:lnTo>
                  <a:lnTo>
                    <a:pt x="283107" y="1123170"/>
                  </a:lnTo>
                  <a:lnTo>
                    <a:pt x="424661" y="1123170"/>
                  </a:lnTo>
                  <a:lnTo>
                    <a:pt x="566215" y="1123170"/>
                  </a:lnTo>
                  <a:lnTo>
                    <a:pt x="707769" y="1123170"/>
                  </a:lnTo>
                  <a:lnTo>
                    <a:pt x="849323" y="1123170"/>
                  </a:lnTo>
                  <a:lnTo>
                    <a:pt x="990877" y="660688"/>
                  </a:lnTo>
                  <a:lnTo>
                    <a:pt x="1132431" y="330344"/>
                  </a:lnTo>
                  <a:lnTo>
                    <a:pt x="1273984" y="594619"/>
                  </a:lnTo>
                  <a:lnTo>
                    <a:pt x="1415538" y="660688"/>
                  </a:lnTo>
                  <a:lnTo>
                    <a:pt x="1557092" y="0"/>
                  </a:lnTo>
                  <a:lnTo>
                    <a:pt x="1698646" y="66068"/>
                  </a:lnTo>
                  <a:lnTo>
                    <a:pt x="1840200" y="132137"/>
                  </a:lnTo>
                  <a:lnTo>
                    <a:pt x="1981754" y="726757"/>
                  </a:lnTo>
                  <a:lnTo>
                    <a:pt x="2123308" y="264275"/>
                  </a:lnTo>
                  <a:lnTo>
                    <a:pt x="2264862" y="528550"/>
                  </a:lnTo>
                  <a:lnTo>
                    <a:pt x="2406416" y="594619"/>
                  </a:lnTo>
                  <a:lnTo>
                    <a:pt x="2547969" y="858895"/>
                  </a:lnTo>
                  <a:lnTo>
                    <a:pt x="2689523" y="660688"/>
                  </a:lnTo>
                  <a:lnTo>
                    <a:pt x="2831077" y="1255308"/>
                  </a:lnTo>
                  <a:lnTo>
                    <a:pt x="2972631" y="528550"/>
                  </a:lnTo>
                  <a:lnTo>
                    <a:pt x="3114185" y="1321377"/>
                  </a:lnTo>
                  <a:lnTo>
                    <a:pt x="3255739" y="396413"/>
                  </a:lnTo>
                  <a:lnTo>
                    <a:pt x="3397293" y="991032"/>
                  </a:lnTo>
                </a:path>
              </a:pathLst>
            </a:custGeom>
            <a:ln w="27101" cap="flat">
              <a:solidFill>
                <a:srgbClr val="0058AB">
                  <a:alpha val="100000"/>
                </a:srgbClr>
              </a:solidFill>
              <a:prstDash val="solid"/>
              <a:round/>
            </a:ln>
          </p:spPr>
          <p:txBody>
            <a:bodyPr/>
            <a:lstStyle/>
            <a:p/>
          </p:txBody>
        </p:sp>
        <p:sp>
          <p:nvSpPr>
            <p:cNvPr id="93" name="tx93"/>
            <p:cNvSpPr/>
            <p:nvPr/>
          </p:nvSpPr>
          <p:spPr>
            <a:xfrm>
              <a:off x="5389469" y="1351799"/>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6097238" y="1351799"/>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5" name="tx95"/>
            <p:cNvSpPr/>
            <p:nvPr/>
          </p:nvSpPr>
          <p:spPr>
            <a:xfrm>
              <a:off x="6823058" y="13491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530827" y="13491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8097042" y="13491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3258" y="135079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8786762" y="1350529"/>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100" name="tx100"/>
            <p:cNvSpPr/>
            <p:nvPr/>
          </p:nvSpPr>
          <p:spPr>
            <a:xfrm>
              <a:off x="8902429" y="227544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877160" y="21419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2" name="tx102"/>
            <p:cNvSpPr/>
            <p:nvPr/>
          </p:nvSpPr>
          <p:spPr>
            <a:xfrm>
              <a:off x="5003259" y="345168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279099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13030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146961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8089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5" name="pl115"/>
            <p:cNvSpPr/>
            <p:nvPr/>
          </p:nvSpPr>
          <p:spPr>
            <a:xfrm>
              <a:off x="603006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3006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08140"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70594"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97164" y="4727873"/>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Gabon</a:t>
              </a:r>
            </a:p>
          </p:txBody>
        </p:sp>
        <p:sp>
          <p:nvSpPr>
            <p:cNvPr id="120" name="tx120"/>
            <p:cNvSpPr/>
            <p:nvPr/>
          </p:nvSpPr>
          <p:spPr>
            <a:xfrm>
              <a:off x="7075239"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37693"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2" name="tx122"/>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3" name="pl123"/>
            <p:cNvSpPr/>
            <p:nvPr/>
          </p:nvSpPr>
          <p:spPr>
            <a:xfrm>
              <a:off x="2583053"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114802"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64655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848927"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380676"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912425"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710248"/>
              <a:ext cx="6397729" cy="145351"/>
            </a:xfrm>
            <a:prstGeom prst="rect">
              <a:avLst/>
            </a:prstGeom>
            <a:solidFill>
              <a:srgbClr val="E2231A">
                <a:alpha val="80000"/>
              </a:srgbClr>
            </a:solidFill>
          </p:spPr>
          <p:txBody>
            <a:bodyPr/>
            <a:lstStyle/>
            <a:p/>
          </p:txBody>
        </p:sp>
        <p:sp>
          <p:nvSpPr>
            <p:cNvPr id="134" name="rc134"/>
            <p:cNvSpPr/>
            <p:nvPr/>
          </p:nvSpPr>
          <p:spPr>
            <a:xfrm>
              <a:off x="1317178" y="5528559"/>
              <a:ext cx="5774666" cy="145351"/>
            </a:xfrm>
            <a:prstGeom prst="rect">
              <a:avLst/>
            </a:prstGeom>
            <a:solidFill>
              <a:srgbClr val="E2231A">
                <a:alpha val="80000"/>
              </a:srgbClr>
            </a:solidFill>
          </p:spPr>
          <p:txBody>
            <a:bodyPr/>
            <a:lstStyle/>
            <a:p/>
          </p:txBody>
        </p:sp>
        <p:sp>
          <p:nvSpPr>
            <p:cNvPr id="135" name="rc135"/>
            <p:cNvSpPr/>
            <p:nvPr/>
          </p:nvSpPr>
          <p:spPr>
            <a:xfrm>
              <a:off x="1317178" y="5346869"/>
              <a:ext cx="7321564" cy="145351"/>
            </a:xfrm>
            <a:prstGeom prst="rect">
              <a:avLst/>
            </a:prstGeom>
            <a:solidFill>
              <a:srgbClr val="E2231A">
                <a:alpha val="80000"/>
              </a:srgbClr>
            </a:solidFill>
          </p:spPr>
          <p:txBody>
            <a:bodyPr/>
            <a:lstStyle/>
            <a:p/>
          </p:txBody>
        </p:sp>
        <p:sp>
          <p:nvSpPr>
            <p:cNvPr id="136" name="tx136"/>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421642"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1" name="tx141"/>
            <p:cNvSpPr/>
            <p:nvPr/>
          </p:nvSpPr>
          <p:spPr>
            <a:xfrm>
              <a:off x="5953391"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2" name="tx142"/>
            <p:cNvSpPr/>
            <p:nvPr/>
          </p:nvSpPr>
          <p:spPr>
            <a:xfrm>
              <a:off x="8485140"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3" name="tx143"/>
            <p:cNvSpPr/>
            <p:nvPr/>
          </p:nvSpPr>
          <p:spPr>
            <a:xfrm>
              <a:off x="951100" y="5065846"/>
              <a:ext cx="47907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2023 et 2024</a:t>
              </a:r>
            </a:p>
          </p:txBody>
        </p:sp>
        <p:sp>
          <p:nvSpPr>
            <p:cNvPr id="144" name="tx144"/>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5" name="tx145"/>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6" name="tx146"/>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par le MCV1 au Gabon (57%) était inférieure de 27 points de pourcentage à la moyenne mondiale (84%) et de 8 points de pourcentage à la moyenne de l'ensemble des pays du site WCAR (65%).
La couverture nationale en MCV1 était inférieure de 5 points de pourcentage à celle de 2019 (62%).
Cela équivaut à 29 000 enfants non vaccinés en 2024 contre 25 000 enfants non vaccinés en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44907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012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5346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0566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82297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751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736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795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3176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596576"/>
              <a:ext cx="307584" cy="12263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506840"/>
              <a:ext cx="307584" cy="13161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2237631"/>
              <a:ext cx="307584" cy="15853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2177807"/>
              <a:ext cx="307584" cy="1645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63881" y="2117983"/>
              <a:ext cx="307584" cy="17049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222121" y="2117983"/>
              <a:ext cx="307584" cy="1704988"/>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2028247"/>
              <a:ext cx="307584" cy="179472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878686"/>
              <a:ext cx="307584" cy="19442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589161" y="1848774"/>
              <a:ext cx="307584" cy="19741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30921" y="1699214"/>
              <a:ext cx="307584" cy="21237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614441" y="1669302"/>
              <a:ext cx="307584" cy="2153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669302"/>
              <a:ext cx="307584" cy="2153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579565"/>
              <a:ext cx="307584" cy="22434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00093"/>
              <a:ext cx="307584" cy="242287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400093"/>
              <a:ext cx="307584" cy="242287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81482" y="1370181"/>
              <a:ext cx="307584" cy="24527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340269"/>
              <a:ext cx="307584" cy="24827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00676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66500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90708"/>
              <a:ext cx="307584" cy="26322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41148"/>
              <a:ext cx="307584" cy="27818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596576"/>
              <a:ext cx="307584" cy="1226395"/>
            </a:xfrm>
            <a:prstGeom prst="rect">
              <a:avLst/>
            </a:prstGeom>
            <a:solidFill>
              <a:srgbClr val="0083CF">
                <a:alpha val="100000"/>
              </a:srgbClr>
            </a:solidFill>
          </p:spPr>
          <p:txBody>
            <a:bodyPr/>
            <a:lstStyle/>
            <a:p/>
          </p:txBody>
        </p:sp>
        <p:sp>
          <p:nvSpPr>
            <p:cNvPr id="38" name="rc38"/>
            <p:cNvSpPr/>
            <p:nvPr/>
          </p:nvSpPr>
          <p:spPr>
            <a:xfrm>
              <a:off x="1196841" y="2506840"/>
              <a:ext cx="307584" cy="1316131"/>
            </a:xfrm>
            <a:prstGeom prst="rect">
              <a:avLst/>
            </a:prstGeom>
            <a:solidFill>
              <a:srgbClr val="0083CF">
                <a:alpha val="100000"/>
              </a:srgbClr>
            </a:solidFill>
          </p:spPr>
          <p:txBody>
            <a:bodyPr/>
            <a:lstStyle/>
            <a:p/>
          </p:txBody>
        </p:sp>
        <p:sp>
          <p:nvSpPr>
            <p:cNvPr id="39" name="rc39"/>
            <p:cNvSpPr/>
            <p:nvPr/>
          </p:nvSpPr>
          <p:spPr>
            <a:xfrm>
              <a:off x="1880361" y="2177807"/>
              <a:ext cx="307584" cy="1645164"/>
            </a:xfrm>
            <a:prstGeom prst="rect">
              <a:avLst/>
            </a:prstGeom>
            <a:solidFill>
              <a:srgbClr val="0083CF">
                <a:alpha val="100000"/>
              </a:srgbClr>
            </a:solidFill>
          </p:spPr>
          <p:txBody>
            <a:bodyPr/>
            <a:lstStyle/>
            <a:p/>
          </p:txBody>
        </p:sp>
        <p:sp>
          <p:nvSpPr>
            <p:cNvPr id="40" name="rc40"/>
            <p:cNvSpPr/>
            <p:nvPr/>
          </p:nvSpPr>
          <p:spPr>
            <a:xfrm>
              <a:off x="2563881" y="2117983"/>
              <a:ext cx="307584" cy="1704988"/>
            </a:xfrm>
            <a:prstGeom prst="rect">
              <a:avLst/>
            </a:prstGeom>
            <a:solidFill>
              <a:srgbClr val="0083CF">
                <a:alpha val="100000"/>
              </a:srgbClr>
            </a:solidFill>
          </p:spPr>
          <p:txBody>
            <a:bodyPr/>
            <a:lstStyle/>
            <a:p/>
          </p:txBody>
        </p:sp>
        <p:sp>
          <p:nvSpPr>
            <p:cNvPr id="41" name="rc41"/>
            <p:cNvSpPr/>
            <p:nvPr/>
          </p:nvSpPr>
          <p:spPr>
            <a:xfrm>
              <a:off x="2905641" y="2028247"/>
              <a:ext cx="307584" cy="1794724"/>
            </a:xfrm>
            <a:prstGeom prst="rect">
              <a:avLst/>
            </a:prstGeom>
            <a:solidFill>
              <a:srgbClr val="0083CF">
                <a:alpha val="100000"/>
              </a:srgbClr>
            </a:solidFill>
          </p:spPr>
          <p:txBody>
            <a:bodyPr/>
            <a:lstStyle/>
            <a:p/>
          </p:txBody>
        </p:sp>
        <p:sp>
          <p:nvSpPr>
            <p:cNvPr id="42" name="rc42"/>
            <p:cNvSpPr/>
            <p:nvPr/>
          </p:nvSpPr>
          <p:spPr>
            <a:xfrm>
              <a:off x="3589161" y="1848774"/>
              <a:ext cx="307584" cy="1974197"/>
            </a:xfrm>
            <a:prstGeom prst="rect">
              <a:avLst/>
            </a:prstGeom>
            <a:solidFill>
              <a:srgbClr val="0083CF">
                <a:alpha val="100000"/>
              </a:srgbClr>
            </a:solidFill>
          </p:spPr>
          <p:txBody>
            <a:bodyPr/>
            <a:lstStyle/>
            <a:p/>
          </p:txBody>
        </p:sp>
        <p:sp>
          <p:nvSpPr>
            <p:cNvPr id="43" name="rc43"/>
            <p:cNvSpPr/>
            <p:nvPr/>
          </p:nvSpPr>
          <p:spPr>
            <a:xfrm>
              <a:off x="3930921" y="1699214"/>
              <a:ext cx="307584" cy="2123757"/>
            </a:xfrm>
            <a:prstGeom prst="rect">
              <a:avLst/>
            </a:prstGeom>
            <a:solidFill>
              <a:srgbClr val="0083CF">
                <a:alpha val="100000"/>
              </a:srgbClr>
            </a:solidFill>
          </p:spPr>
          <p:txBody>
            <a:bodyPr/>
            <a:lstStyle/>
            <a:p/>
          </p:txBody>
        </p:sp>
        <p:sp>
          <p:nvSpPr>
            <p:cNvPr id="44" name="rc44"/>
            <p:cNvSpPr/>
            <p:nvPr/>
          </p:nvSpPr>
          <p:spPr>
            <a:xfrm>
              <a:off x="4614441" y="1669302"/>
              <a:ext cx="307584" cy="2153669"/>
            </a:xfrm>
            <a:prstGeom prst="rect">
              <a:avLst/>
            </a:prstGeom>
            <a:solidFill>
              <a:srgbClr val="0083CF">
                <a:alpha val="100000"/>
              </a:srgbClr>
            </a:solidFill>
          </p:spPr>
          <p:txBody>
            <a:bodyPr/>
            <a:lstStyle/>
            <a:p/>
          </p:txBody>
        </p:sp>
        <p:sp>
          <p:nvSpPr>
            <p:cNvPr id="45" name="rc45"/>
            <p:cNvSpPr/>
            <p:nvPr/>
          </p:nvSpPr>
          <p:spPr>
            <a:xfrm>
              <a:off x="4956201" y="1579565"/>
              <a:ext cx="307584" cy="2243406"/>
            </a:xfrm>
            <a:prstGeom prst="rect">
              <a:avLst/>
            </a:prstGeom>
            <a:solidFill>
              <a:srgbClr val="0083CF">
                <a:alpha val="100000"/>
              </a:srgbClr>
            </a:solidFill>
          </p:spPr>
          <p:txBody>
            <a:bodyPr/>
            <a:lstStyle/>
            <a:p/>
          </p:txBody>
        </p:sp>
        <p:sp>
          <p:nvSpPr>
            <p:cNvPr id="46" name="rc46"/>
            <p:cNvSpPr/>
            <p:nvPr/>
          </p:nvSpPr>
          <p:spPr>
            <a:xfrm>
              <a:off x="5297962" y="1400093"/>
              <a:ext cx="307584" cy="2422878"/>
            </a:xfrm>
            <a:prstGeom prst="rect">
              <a:avLst/>
            </a:prstGeom>
            <a:solidFill>
              <a:srgbClr val="0083CF">
                <a:alpha val="100000"/>
              </a:srgbClr>
            </a:solidFill>
          </p:spPr>
          <p:txBody>
            <a:bodyPr/>
            <a:lstStyle/>
            <a:p/>
          </p:txBody>
        </p:sp>
        <p:sp>
          <p:nvSpPr>
            <p:cNvPr id="47" name="pg47"/>
            <p:cNvSpPr/>
            <p:nvPr/>
          </p:nvSpPr>
          <p:spPr>
            <a:xfrm>
              <a:off x="1085454" y="3745761"/>
              <a:ext cx="77210" cy="77210"/>
            </a:xfrm>
            <a:custGeom>
              <a:avLst/>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91738" y="3652045"/>
              <a:ext cx="170926" cy="170926"/>
            </a:xfrm>
            <a:custGeom>
              <a:avLst/>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98022" y="3558329"/>
              <a:ext cx="264642" cy="264642"/>
            </a:xfrm>
            <a:custGeom>
              <a:avLst/>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464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370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277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183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0897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29960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29023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8086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7148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6211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596576"/>
              <a:ext cx="247832" cy="247832"/>
            </a:xfrm>
            <a:custGeom>
              <a:avLst/>
              <a:pathLst>
                <a:path w="247832" h="247832">
                  <a:moveTo>
                    <a:pt x="238460" y="0"/>
                  </a:moveTo>
                  <a:lnTo>
                    <a:pt x="247832" y="0"/>
                  </a:lnTo>
                  <a:lnTo>
                    <a:pt x="0" y="247832"/>
                  </a:lnTo>
                  <a:lnTo>
                    <a:pt x="0" y="238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96576"/>
              <a:ext cx="154116" cy="154116"/>
            </a:xfrm>
            <a:custGeom>
              <a:avLst/>
              <a:pathLst>
                <a:path w="154116" h="154116">
                  <a:moveTo>
                    <a:pt x="144744" y="0"/>
                  </a:moveTo>
                  <a:lnTo>
                    <a:pt x="154116" y="0"/>
                  </a:lnTo>
                  <a:lnTo>
                    <a:pt x="0" y="154116"/>
                  </a:lnTo>
                  <a:lnTo>
                    <a:pt x="0" y="1447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596576"/>
              <a:ext cx="60400" cy="60400"/>
            </a:xfrm>
            <a:custGeom>
              <a:avLst/>
              <a:pathLst>
                <a:path w="60400" h="60400">
                  <a:moveTo>
                    <a:pt x="51028" y="0"/>
                  </a:moveTo>
                  <a:lnTo>
                    <a:pt x="60400" y="0"/>
                  </a:lnTo>
                  <a:lnTo>
                    <a:pt x="0" y="60400"/>
                  </a:lnTo>
                  <a:lnTo>
                    <a:pt x="0" y="510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460318" y="3778865"/>
              <a:ext cx="44106" cy="44106"/>
            </a:xfrm>
            <a:custGeom>
              <a:avLst/>
              <a:pathLst>
                <a:path w="44106" h="44106">
                  <a:moveTo>
                    <a:pt x="44106" y="0"/>
                  </a:moveTo>
                  <a:lnTo>
                    <a:pt x="44106" y="9371"/>
                  </a:lnTo>
                  <a:lnTo>
                    <a:pt x="9371" y="44106"/>
                  </a:lnTo>
                  <a:lnTo>
                    <a:pt x="0" y="441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366602" y="3685149"/>
              <a:ext cx="137822" cy="137822"/>
            </a:xfrm>
            <a:custGeom>
              <a:avLst/>
              <a:pathLst>
                <a:path w="137822" h="137822">
                  <a:moveTo>
                    <a:pt x="137822" y="0"/>
                  </a:moveTo>
                  <a:lnTo>
                    <a:pt x="137822" y="9371"/>
                  </a:lnTo>
                  <a:lnTo>
                    <a:pt x="9371" y="137822"/>
                  </a:lnTo>
                  <a:lnTo>
                    <a:pt x="0" y="137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2886" y="3591433"/>
              <a:ext cx="231538" cy="231538"/>
            </a:xfrm>
            <a:custGeom>
              <a:avLst/>
              <a:pathLst>
                <a:path w="231538" h="231538">
                  <a:moveTo>
                    <a:pt x="231538" y="0"/>
                  </a:moveTo>
                  <a:lnTo>
                    <a:pt x="231538" y="9371"/>
                  </a:lnTo>
                  <a:lnTo>
                    <a:pt x="9371" y="231538"/>
                  </a:lnTo>
                  <a:lnTo>
                    <a:pt x="0" y="2315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196841" y="3497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96841" y="3404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96841" y="33102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96841" y="32165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96841" y="31228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96841" y="30291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96841" y="29354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96841" y="28417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96841" y="27479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96841" y="26542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96841" y="25605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96841" y="2506840"/>
              <a:ext cx="276956" cy="276956"/>
            </a:xfrm>
            <a:custGeom>
              <a:avLst/>
              <a:pathLst>
                <a:path w="276956" h="276956">
                  <a:moveTo>
                    <a:pt x="267584" y="0"/>
                  </a:moveTo>
                  <a:lnTo>
                    <a:pt x="276956" y="0"/>
                  </a:lnTo>
                  <a:lnTo>
                    <a:pt x="0" y="276956"/>
                  </a:lnTo>
                  <a:lnTo>
                    <a:pt x="0" y="26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96841" y="2506840"/>
              <a:ext cx="183240" cy="183240"/>
            </a:xfrm>
            <a:custGeom>
              <a:avLst/>
              <a:pathLst>
                <a:path w="183240" h="183240">
                  <a:moveTo>
                    <a:pt x="173868" y="0"/>
                  </a:moveTo>
                  <a:lnTo>
                    <a:pt x="183240" y="0"/>
                  </a:lnTo>
                  <a:lnTo>
                    <a:pt x="0" y="183240"/>
                  </a:lnTo>
                  <a:lnTo>
                    <a:pt x="0" y="1738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96841" y="2506840"/>
              <a:ext cx="89524" cy="89524"/>
            </a:xfrm>
            <a:custGeom>
              <a:avLst/>
              <a:pathLst>
                <a:path w="89524" h="89524">
                  <a:moveTo>
                    <a:pt x="80152" y="0"/>
                  </a:moveTo>
                  <a:lnTo>
                    <a:pt x="89524" y="0"/>
                  </a:lnTo>
                  <a:lnTo>
                    <a:pt x="0" y="89524"/>
                  </a:lnTo>
                  <a:lnTo>
                    <a:pt x="0" y="801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116330" y="3751357"/>
              <a:ext cx="71614" cy="71614"/>
            </a:xfrm>
            <a:custGeom>
              <a:avLst/>
              <a:pathLst>
                <a:path w="71614" h="71614">
                  <a:moveTo>
                    <a:pt x="71614" y="0"/>
                  </a:moveTo>
                  <a:lnTo>
                    <a:pt x="71614" y="9371"/>
                  </a:lnTo>
                  <a:lnTo>
                    <a:pt x="9371" y="71614"/>
                  </a:lnTo>
                  <a:lnTo>
                    <a:pt x="0" y="716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22614" y="3657641"/>
              <a:ext cx="165330" cy="165330"/>
            </a:xfrm>
            <a:custGeom>
              <a:avLst/>
              <a:pathLst>
                <a:path w="165330" h="165330">
                  <a:moveTo>
                    <a:pt x="165330" y="0"/>
                  </a:moveTo>
                  <a:lnTo>
                    <a:pt x="165330" y="9371"/>
                  </a:lnTo>
                  <a:lnTo>
                    <a:pt x="9371" y="165330"/>
                  </a:lnTo>
                  <a:lnTo>
                    <a:pt x="0" y="165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28898" y="3563925"/>
              <a:ext cx="259046" cy="259046"/>
            </a:xfrm>
            <a:custGeom>
              <a:avLst/>
              <a:pathLst>
                <a:path w="259046" h="259046">
                  <a:moveTo>
                    <a:pt x="259046" y="0"/>
                  </a:moveTo>
                  <a:lnTo>
                    <a:pt x="259046" y="9371"/>
                  </a:lnTo>
                  <a:lnTo>
                    <a:pt x="9371" y="259046"/>
                  </a:lnTo>
                  <a:lnTo>
                    <a:pt x="0" y="259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34702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33764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32827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80361" y="31890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880361" y="30953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880361" y="30016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80361" y="29079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880361" y="28141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80361" y="27204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880361" y="26267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880361" y="25330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80361" y="24393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880361" y="23456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880361" y="22519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80361" y="2177807"/>
              <a:ext cx="297333" cy="297333"/>
            </a:xfrm>
            <a:custGeom>
              <a:avLst/>
              <a:pathLst>
                <a:path w="297333" h="297333">
                  <a:moveTo>
                    <a:pt x="287961" y="0"/>
                  </a:moveTo>
                  <a:lnTo>
                    <a:pt x="297333" y="0"/>
                  </a:lnTo>
                  <a:lnTo>
                    <a:pt x="0" y="297333"/>
                  </a:lnTo>
                  <a:lnTo>
                    <a:pt x="0" y="2879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880361" y="2177807"/>
              <a:ext cx="203617" cy="203617"/>
            </a:xfrm>
            <a:custGeom>
              <a:avLst/>
              <a:pathLst>
                <a:path w="203617" h="203617">
                  <a:moveTo>
                    <a:pt x="194245" y="0"/>
                  </a:moveTo>
                  <a:lnTo>
                    <a:pt x="203617" y="0"/>
                  </a:lnTo>
                  <a:lnTo>
                    <a:pt x="0" y="203617"/>
                  </a:lnTo>
                  <a:lnTo>
                    <a:pt x="0" y="194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880361" y="2177807"/>
              <a:ext cx="109901" cy="109901"/>
            </a:xfrm>
            <a:custGeom>
              <a:avLst/>
              <a:pathLst>
                <a:path w="109901" h="109901">
                  <a:moveTo>
                    <a:pt x="100529" y="0"/>
                  </a:moveTo>
                  <a:lnTo>
                    <a:pt x="109901" y="0"/>
                  </a:lnTo>
                  <a:lnTo>
                    <a:pt x="0" y="109901"/>
                  </a:lnTo>
                  <a:lnTo>
                    <a:pt x="0" y="1005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880361" y="2177807"/>
              <a:ext cx="16185" cy="16185"/>
            </a:xfrm>
            <a:custGeom>
              <a:avLst/>
              <a:pathLst>
                <a:path w="16185" h="16185">
                  <a:moveTo>
                    <a:pt x="6813" y="0"/>
                  </a:moveTo>
                  <a:lnTo>
                    <a:pt x="16185" y="0"/>
                  </a:lnTo>
                  <a:lnTo>
                    <a:pt x="0" y="16185"/>
                  </a:lnTo>
                  <a:lnTo>
                    <a:pt x="0" y="6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866058" y="3817565"/>
              <a:ext cx="5406" cy="5406"/>
            </a:xfrm>
            <a:custGeom>
              <a:avLst/>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772342" y="3723849"/>
              <a:ext cx="99122" cy="99122"/>
            </a:xfrm>
            <a:custGeom>
              <a:avLst/>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678626" y="3630133"/>
              <a:ext cx="192838" cy="192838"/>
            </a:xfrm>
            <a:custGeom>
              <a:avLst/>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84910" y="3536417"/>
              <a:ext cx="286554" cy="286554"/>
            </a:xfrm>
            <a:custGeom>
              <a:avLst/>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34427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33489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32552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31615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30678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9741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8804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27866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26929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25992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25055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24118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23181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2224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63881" y="2130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63881" y="2117983"/>
              <a:ext cx="235933" cy="235933"/>
            </a:xfrm>
            <a:custGeom>
              <a:avLst/>
              <a:pathLst>
                <a:path w="235933" h="235933">
                  <a:moveTo>
                    <a:pt x="226561" y="0"/>
                  </a:moveTo>
                  <a:lnTo>
                    <a:pt x="235933" y="0"/>
                  </a:lnTo>
                  <a:lnTo>
                    <a:pt x="0" y="235933"/>
                  </a:lnTo>
                  <a:lnTo>
                    <a:pt x="0" y="2265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63881" y="2117983"/>
              <a:ext cx="142217" cy="142217"/>
            </a:xfrm>
            <a:custGeom>
              <a:avLst/>
              <a:pathLst>
                <a:path w="142217" h="142217">
                  <a:moveTo>
                    <a:pt x="132845" y="0"/>
                  </a:moveTo>
                  <a:lnTo>
                    <a:pt x="142217" y="0"/>
                  </a:lnTo>
                  <a:lnTo>
                    <a:pt x="0" y="142217"/>
                  </a:lnTo>
                  <a:lnTo>
                    <a:pt x="0" y="132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63881" y="2117983"/>
              <a:ext cx="48501" cy="48501"/>
            </a:xfrm>
            <a:custGeom>
              <a:avLst/>
              <a:pathLst>
                <a:path w="48501" h="48501">
                  <a:moveTo>
                    <a:pt x="39129" y="0"/>
                  </a:moveTo>
                  <a:lnTo>
                    <a:pt x="48501" y="0"/>
                  </a:lnTo>
                  <a:lnTo>
                    <a:pt x="0" y="48501"/>
                  </a:lnTo>
                  <a:lnTo>
                    <a:pt x="0" y="39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147206" y="3756953"/>
              <a:ext cx="66018" cy="66018"/>
            </a:xfrm>
            <a:custGeom>
              <a:avLst/>
              <a:pathLst>
                <a:path w="66018" h="66018">
                  <a:moveTo>
                    <a:pt x="66018" y="0"/>
                  </a:moveTo>
                  <a:lnTo>
                    <a:pt x="66018" y="9371"/>
                  </a:lnTo>
                  <a:lnTo>
                    <a:pt x="9371" y="66018"/>
                  </a:lnTo>
                  <a:lnTo>
                    <a:pt x="0" y="66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053490" y="3663237"/>
              <a:ext cx="159734" cy="159734"/>
            </a:xfrm>
            <a:custGeom>
              <a:avLst/>
              <a:pathLst>
                <a:path w="159734" h="159734">
                  <a:moveTo>
                    <a:pt x="159734" y="0"/>
                  </a:moveTo>
                  <a:lnTo>
                    <a:pt x="159734" y="9371"/>
                  </a:lnTo>
                  <a:lnTo>
                    <a:pt x="9371" y="159734"/>
                  </a:lnTo>
                  <a:lnTo>
                    <a:pt x="0" y="1597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59774" y="3569521"/>
              <a:ext cx="253450" cy="253450"/>
            </a:xfrm>
            <a:custGeom>
              <a:avLst/>
              <a:pathLst>
                <a:path w="253450" h="253450">
                  <a:moveTo>
                    <a:pt x="253450" y="0"/>
                  </a:moveTo>
                  <a:lnTo>
                    <a:pt x="253450" y="9371"/>
                  </a:lnTo>
                  <a:lnTo>
                    <a:pt x="9371" y="253450"/>
                  </a:lnTo>
                  <a:lnTo>
                    <a:pt x="0" y="25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4758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3820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32883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31946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31009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30072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9135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8197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7260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6323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5386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4449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2351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2257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2163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2070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2028247"/>
              <a:ext cx="265057" cy="265057"/>
            </a:xfrm>
            <a:custGeom>
              <a:avLst/>
              <a:pathLst>
                <a:path w="265057" h="265057">
                  <a:moveTo>
                    <a:pt x="255685" y="0"/>
                  </a:moveTo>
                  <a:lnTo>
                    <a:pt x="265057" y="0"/>
                  </a:lnTo>
                  <a:lnTo>
                    <a:pt x="0" y="265057"/>
                  </a:lnTo>
                  <a:lnTo>
                    <a:pt x="0" y="255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05641" y="2028247"/>
              <a:ext cx="171341" cy="171341"/>
            </a:xfrm>
            <a:custGeom>
              <a:avLst/>
              <a:pathLst>
                <a:path w="171341" h="171341">
                  <a:moveTo>
                    <a:pt x="161969" y="0"/>
                  </a:moveTo>
                  <a:lnTo>
                    <a:pt x="171341" y="0"/>
                  </a:lnTo>
                  <a:lnTo>
                    <a:pt x="0" y="171341"/>
                  </a:lnTo>
                  <a:lnTo>
                    <a:pt x="0" y="1619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05641" y="2028247"/>
              <a:ext cx="77625" cy="77625"/>
            </a:xfrm>
            <a:custGeom>
              <a:avLst/>
              <a:pathLst>
                <a:path w="77625" h="77625">
                  <a:moveTo>
                    <a:pt x="68253" y="0"/>
                  </a:moveTo>
                  <a:lnTo>
                    <a:pt x="77625" y="0"/>
                  </a:lnTo>
                  <a:lnTo>
                    <a:pt x="0" y="77625"/>
                  </a:lnTo>
                  <a:lnTo>
                    <a:pt x="0" y="68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803218" y="3729445"/>
              <a:ext cx="93526" cy="93526"/>
            </a:xfrm>
            <a:custGeom>
              <a:avLst/>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709502" y="3635729"/>
              <a:ext cx="187242" cy="187242"/>
            </a:xfrm>
            <a:custGeom>
              <a:avLst/>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15786" y="3542013"/>
              <a:ext cx="280958" cy="280958"/>
            </a:xfrm>
            <a:custGeom>
              <a:avLst/>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9161" y="34482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9161" y="33545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9161" y="32608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9161" y="31671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9161" y="30734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9161" y="2979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9161" y="2886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9161" y="2792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9161" y="2698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9161" y="2604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9161" y="2511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9161" y="2417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9161" y="2323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9161" y="2229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2136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2042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1948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1855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1848774"/>
              <a:ext cx="229589" cy="229589"/>
            </a:xfrm>
            <a:custGeom>
              <a:avLst/>
              <a:pathLst>
                <a:path w="229589" h="229589">
                  <a:moveTo>
                    <a:pt x="220218" y="0"/>
                  </a:moveTo>
                  <a:lnTo>
                    <a:pt x="229589" y="0"/>
                  </a:lnTo>
                  <a:lnTo>
                    <a:pt x="0" y="229589"/>
                  </a:lnTo>
                  <a:lnTo>
                    <a:pt x="0" y="2202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9161" y="1848774"/>
              <a:ext cx="135873" cy="135873"/>
            </a:xfrm>
            <a:custGeom>
              <a:avLst/>
              <a:pathLst>
                <a:path w="135873" h="135873">
                  <a:moveTo>
                    <a:pt x="126502" y="0"/>
                  </a:moveTo>
                  <a:lnTo>
                    <a:pt x="135873" y="0"/>
                  </a:lnTo>
                  <a:lnTo>
                    <a:pt x="0" y="135873"/>
                  </a:lnTo>
                  <a:lnTo>
                    <a:pt x="0" y="126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9161" y="1848774"/>
              <a:ext cx="42157" cy="42157"/>
            </a:xfrm>
            <a:custGeom>
              <a:avLst/>
              <a:pathLst>
                <a:path w="42157" h="42157">
                  <a:moveTo>
                    <a:pt x="32786" y="0"/>
                  </a:moveTo>
                  <a:lnTo>
                    <a:pt x="42157" y="0"/>
                  </a:lnTo>
                  <a:lnTo>
                    <a:pt x="0" y="42157"/>
                  </a:lnTo>
                  <a:lnTo>
                    <a:pt x="0" y="32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178082" y="3762549"/>
              <a:ext cx="60422" cy="60422"/>
            </a:xfrm>
            <a:custGeom>
              <a:avLst/>
              <a:pathLst>
                <a:path w="60422" h="60422">
                  <a:moveTo>
                    <a:pt x="60422" y="0"/>
                  </a:moveTo>
                  <a:lnTo>
                    <a:pt x="60422" y="9371"/>
                  </a:lnTo>
                  <a:lnTo>
                    <a:pt x="9371" y="60422"/>
                  </a:lnTo>
                  <a:lnTo>
                    <a:pt x="0" y="60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084366" y="3668833"/>
              <a:ext cx="154138" cy="154138"/>
            </a:xfrm>
            <a:custGeom>
              <a:avLst/>
              <a:pathLst>
                <a:path w="154138" h="154138">
                  <a:moveTo>
                    <a:pt x="154138" y="0"/>
                  </a:moveTo>
                  <a:lnTo>
                    <a:pt x="154138" y="9371"/>
                  </a:lnTo>
                  <a:lnTo>
                    <a:pt x="9371" y="154138"/>
                  </a:lnTo>
                  <a:lnTo>
                    <a:pt x="0" y="154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90650" y="3575117"/>
              <a:ext cx="247854" cy="247854"/>
            </a:xfrm>
            <a:custGeom>
              <a:avLst/>
              <a:pathLst>
                <a:path w="247854" h="247854">
                  <a:moveTo>
                    <a:pt x="247854" y="0"/>
                  </a:moveTo>
                  <a:lnTo>
                    <a:pt x="247854" y="9371"/>
                  </a:lnTo>
                  <a:lnTo>
                    <a:pt x="9371" y="247854"/>
                  </a:lnTo>
                  <a:lnTo>
                    <a:pt x="0" y="2478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930921" y="34814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930921" y="33876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930921" y="32939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930921" y="32002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930921" y="31065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930921" y="30128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930921" y="29191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0921" y="28253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930921" y="27316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930921" y="26379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930921" y="25442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930921" y="24505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930921" y="23568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930921" y="22630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930921" y="21693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930921" y="20756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930921" y="19819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930921" y="18882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930921" y="17945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930921" y="17007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930921" y="1699214"/>
              <a:ext cx="224822" cy="224822"/>
            </a:xfrm>
            <a:custGeom>
              <a:avLst/>
              <a:pathLst>
                <a:path w="224822" h="224822">
                  <a:moveTo>
                    <a:pt x="215450" y="0"/>
                  </a:moveTo>
                  <a:lnTo>
                    <a:pt x="224822" y="0"/>
                  </a:lnTo>
                  <a:lnTo>
                    <a:pt x="0" y="224822"/>
                  </a:lnTo>
                  <a:lnTo>
                    <a:pt x="0" y="215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930921" y="1699214"/>
              <a:ext cx="131106" cy="131106"/>
            </a:xfrm>
            <a:custGeom>
              <a:avLst/>
              <a:pathLst>
                <a:path w="131106" h="131106">
                  <a:moveTo>
                    <a:pt x="121734" y="0"/>
                  </a:moveTo>
                  <a:lnTo>
                    <a:pt x="131106" y="0"/>
                  </a:lnTo>
                  <a:lnTo>
                    <a:pt x="0" y="131106"/>
                  </a:lnTo>
                  <a:lnTo>
                    <a:pt x="0" y="1217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930921" y="1699214"/>
              <a:ext cx="37390" cy="37390"/>
            </a:xfrm>
            <a:custGeom>
              <a:avLst/>
              <a:pathLst>
                <a:path w="37390" h="37390">
                  <a:moveTo>
                    <a:pt x="28018" y="0"/>
                  </a:moveTo>
                  <a:lnTo>
                    <a:pt x="37390" y="0"/>
                  </a:lnTo>
                  <a:lnTo>
                    <a:pt x="0" y="37390"/>
                  </a:lnTo>
                  <a:lnTo>
                    <a:pt x="0" y="28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834095" y="3735041"/>
              <a:ext cx="87930" cy="87930"/>
            </a:xfrm>
            <a:custGeom>
              <a:avLst/>
              <a:pathLst>
                <a:path w="87930" h="87930">
                  <a:moveTo>
                    <a:pt x="87930" y="0"/>
                  </a:moveTo>
                  <a:lnTo>
                    <a:pt x="87930" y="9371"/>
                  </a:lnTo>
                  <a:lnTo>
                    <a:pt x="9371" y="87930"/>
                  </a:lnTo>
                  <a:lnTo>
                    <a:pt x="0" y="87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40378" y="3641325"/>
              <a:ext cx="181646" cy="181646"/>
            </a:xfrm>
            <a:custGeom>
              <a:avLst/>
              <a:pathLst>
                <a:path w="181646" h="181646">
                  <a:moveTo>
                    <a:pt x="181646" y="0"/>
                  </a:moveTo>
                  <a:lnTo>
                    <a:pt x="181646" y="9371"/>
                  </a:lnTo>
                  <a:lnTo>
                    <a:pt x="9371" y="181646"/>
                  </a:lnTo>
                  <a:lnTo>
                    <a:pt x="0" y="18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46662" y="3547609"/>
              <a:ext cx="275363" cy="275363"/>
            </a:xfrm>
            <a:custGeom>
              <a:avLst/>
              <a:pathLst>
                <a:path w="275363" h="275363">
                  <a:moveTo>
                    <a:pt x="275363" y="0"/>
                  </a:moveTo>
                  <a:lnTo>
                    <a:pt x="275363" y="9371"/>
                  </a:lnTo>
                  <a:lnTo>
                    <a:pt x="9371" y="275363"/>
                  </a:lnTo>
                  <a:lnTo>
                    <a:pt x="0" y="2753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34538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33601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32664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31727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614441" y="30790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614441" y="29853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614441" y="28915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614441" y="27978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14441" y="27041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614441" y="26104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614441" y="25167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614441" y="24230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14441" y="23293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614441" y="22355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614441" y="21418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614441" y="20481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614441" y="19544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14441" y="18607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614441" y="17670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614441" y="16732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614441" y="1669302"/>
              <a:ext cx="227226" cy="227226"/>
            </a:xfrm>
            <a:custGeom>
              <a:avLst/>
              <a:pathLst>
                <a:path w="227226" h="227226">
                  <a:moveTo>
                    <a:pt x="217854" y="0"/>
                  </a:moveTo>
                  <a:lnTo>
                    <a:pt x="227226" y="0"/>
                  </a:lnTo>
                  <a:lnTo>
                    <a:pt x="0" y="227226"/>
                  </a:lnTo>
                  <a:lnTo>
                    <a:pt x="0" y="2178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614441" y="1669302"/>
              <a:ext cx="133510" cy="133510"/>
            </a:xfrm>
            <a:custGeom>
              <a:avLst/>
              <a:pathLst>
                <a:path w="133510" h="133510">
                  <a:moveTo>
                    <a:pt x="124138" y="0"/>
                  </a:moveTo>
                  <a:lnTo>
                    <a:pt x="133510" y="0"/>
                  </a:lnTo>
                  <a:lnTo>
                    <a:pt x="0" y="133510"/>
                  </a:lnTo>
                  <a:lnTo>
                    <a:pt x="0" y="124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614441" y="1669302"/>
              <a:ext cx="39794" cy="39794"/>
            </a:xfrm>
            <a:custGeom>
              <a:avLst/>
              <a:pathLst>
                <a:path w="39794" h="39794">
                  <a:moveTo>
                    <a:pt x="30422" y="0"/>
                  </a:moveTo>
                  <a:lnTo>
                    <a:pt x="39794" y="0"/>
                  </a:lnTo>
                  <a:lnTo>
                    <a:pt x="0" y="39794"/>
                  </a:lnTo>
                  <a:lnTo>
                    <a:pt x="0" y="30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208959" y="3768145"/>
              <a:ext cx="54826" cy="54826"/>
            </a:xfrm>
            <a:custGeom>
              <a:avLst/>
              <a:pathLst>
                <a:path w="54826" h="54826">
                  <a:moveTo>
                    <a:pt x="54826" y="0"/>
                  </a:moveTo>
                  <a:lnTo>
                    <a:pt x="54826" y="9371"/>
                  </a:lnTo>
                  <a:lnTo>
                    <a:pt x="9371" y="54826"/>
                  </a:lnTo>
                  <a:lnTo>
                    <a:pt x="0" y="548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115243" y="3674429"/>
              <a:ext cx="148543" cy="148543"/>
            </a:xfrm>
            <a:custGeom>
              <a:avLst/>
              <a:pathLst>
                <a:path w="148543" h="148543">
                  <a:moveTo>
                    <a:pt x="148543" y="0"/>
                  </a:moveTo>
                  <a:lnTo>
                    <a:pt x="148543" y="9371"/>
                  </a:lnTo>
                  <a:lnTo>
                    <a:pt x="9371" y="148543"/>
                  </a:lnTo>
                  <a:lnTo>
                    <a:pt x="0" y="148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21527" y="3580713"/>
              <a:ext cx="242259" cy="242259"/>
            </a:xfrm>
            <a:custGeom>
              <a:avLst/>
              <a:pathLst>
                <a:path w="242259" h="242259">
                  <a:moveTo>
                    <a:pt x="242259" y="0"/>
                  </a:moveTo>
                  <a:lnTo>
                    <a:pt x="242259" y="9371"/>
                  </a:lnTo>
                  <a:lnTo>
                    <a:pt x="9371" y="242259"/>
                  </a:lnTo>
                  <a:lnTo>
                    <a:pt x="0" y="2422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956201" y="34869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956201" y="33932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956201" y="32995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956201" y="32058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956201" y="31121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956201" y="30184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29247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28309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27372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26435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25498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24561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23624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22686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1749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0812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19875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18938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18001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1706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1612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1579565"/>
              <a:ext cx="256350" cy="256350"/>
            </a:xfrm>
            <a:custGeom>
              <a:avLst/>
              <a:pathLst>
                <a:path w="256350" h="256350">
                  <a:moveTo>
                    <a:pt x="246978" y="0"/>
                  </a:moveTo>
                  <a:lnTo>
                    <a:pt x="256350" y="0"/>
                  </a:lnTo>
                  <a:lnTo>
                    <a:pt x="0" y="256350"/>
                  </a:lnTo>
                  <a:lnTo>
                    <a:pt x="0" y="2469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1579565"/>
              <a:ext cx="162634" cy="162634"/>
            </a:xfrm>
            <a:custGeom>
              <a:avLst/>
              <a:pathLst>
                <a:path w="162634" h="162634">
                  <a:moveTo>
                    <a:pt x="153262" y="0"/>
                  </a:moveTo>
                  <a:lnTo>
                    <a:pt x="162634" y="0"/>
                  </a:lnTo>
                  <a:lnTo>
                    <a:pt x="0" y="162634"/>
                  </a:lnTo>
                  <a:lnTo>
                    <a:pt x="0" y="153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1579565"/>
              <a:ext cx="68918" cy="68918"/>
            </a:xfrm>
            <a:custGeom>
              <a:avLst/>
              <a:pathLst>
                <a:path w="68918" h="68918">
                  <a:moveTo>
                    <a:pt x="59546" y="0"/>
                  </a:moveTo>
                  <a:lnTo>
                    <a:pt x="68918" y="0"/>
                  </a:lnTo>
                  <a:lnTo>
                    <a:pt x="0" y="68918"/>
                  </a:lnTo>
                  <a:lnTo>
                    <a:pt x="0" y="59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583823" y="3801249"/>
              <a:ext cx="21723" cy="21723"/>
            </a:xfrm>
            <a:custGeom>
              <a:avLst/>
              <a:pathLst>
                <a:path w="21723" h="21723">
                  <a:moveTo>
                    <a:pt x="21723" y="0"/>
                  </a:moveTo>
                  <a:lnTo>
                    <a:pt x="21723" y="9371"/>
                  </a:lnTo>
                  <a:lnTo>
                    <a:pt x="9371" y="21723"/>
                  </a:lnTo>
                  <a:lnTo>
                    <a:pt x="0" y="21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490107" y="3707533"/>
              <a:ext cx="115439" cy="115439"/>
            </a:xfrm>
            <a:custGeom>
              <a:avLst/>
              <a:pathLst>
                <a:path w="115439" h="115439">
                  <a:moveTo>
                    <a:pt x="115439" y="0"/>
                  </a:moveTo>
                  <a:lnTo>
                    <a:pt x="115439" y="9371"/>
                  </a:lnTo>
                  <a:lnTo>
                    <a:pt x="9371" y="115439"/>
                  </a:lnTo>
                  <a:lnTo>
                    <a:pt x="0" y="115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396391" y="3613816"/>
              <a:ext cx="209155" cy="209155"/>
            </a:xfrm>
            <a:custGeom>
              <a:avLst/>
              <a:pathLst>
                <a:path w="209155" h="209155">
                  <a:moveTo>
                    <a:pt x="209155" y="0"/>
                  </a:moveTo>
                  <a:lnTo>
                    <a:pt x="209155" y="9371"/>
                  </a:lnTo>
                  <a:lnTo>
                    <a:pt x="9371" y="209155"/>
                  </a:lnTo>
                  <a:lnTo>
                    <a:pt x="0" y="209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302675" y="3520100"/>
              <a:ext cx="302871" cy="302871"/>
            </a:xfrm>
            <a:custGeom>
              <a:avLst/>
              <a:pathLst>
                <a:path w="302871" h="302871">
                  <a:moveTo>
                    <a:pt x="302871" y="0"/>
                  </a:moveTo>
                  <a:lnTo>
                    <a:pt x="302871" y="9371"/>
                  </a:lnTo>
                  <a:lnTo>
                    <a:pt x="9371" y="302871"/>
                  </a:lnTo>
                  <a:lnTo>
                    <a:pt x="0" y="302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34263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33326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32389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31452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30515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9578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8640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7703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26766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25829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24892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23955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23017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22080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21143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20206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9269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833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297962" y="1739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297962" y="1645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297962" y="1552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297962" y="14583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297962" y="1400093"/>
              <a:ext cx="281495" cy="281495"/>
            </a:xfrm>
            <a:custGeom>
              <a:avLst/>
              <a:pathLst>
                <a:path w="281495" h="281495">
                  <a:moveTo>
                    <a:pt x="272123" y="0"/>
                  </a:moveTo>
                  <a:lnTo>
                    <a:pt x="281495" y="0"/>
                  </a:lnTo>
                  <a:lnTo>
                    <a:pt x="0" y="281495"/>
                  </a:lnTo>
                  <a:lnTo>
                    <a:pt x="0" y="2721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297962" y="1400093"/>
              <a:ext cx="187779" cy="187779"/>
            </a:xfrm>
            <a:custGeom>
              <a:avLst/>
              <a:pathLst>
                <a:path w="187779" h="187779">
                  <a:moveTo>
                    <a:pt x="178407" y="0"/>
                  </a:moveTo>
                  <a:lnTo>
                    <a:pt x="187779" y="0"/>
                  </a:lnTo>
                  <a:lnTo>
                    <a:pt x="0" y="187779"/>
                  </a:lnTo>
                  <a:lnTo>
                    <a:pt x="0" y="178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297962" y="1400093"/>
              <a:ext cx="94062" cy="94062"/>
            </a:xfrm>
            <a:custGeom>
              <a:avLst/>
              <a:pathLst>
                <a:path w="94062" h="94062">
                  <a:moveTo>
                    <a:pt x="84691" y="0"/>
                  </a:moveTo>
                  <a:lnTo>
                    <a:pt x="94062" y="0"/>
                  </a:lnTo>
                  <a:lnTo>
                    <a:pt x="0" y="94062"/>
                  </a:lnTo>
                  <a:lnTo>
                    <a:pt x="0" y="84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297962" y="1400093"/>
              <a:ext cx="346" cy="346"/>
            </a:xfrm>
            <a:custGeom>
              <a:avLst/>
              <a:pathLst>
                <a:path w="346" h="346">
                  <a:moveTo>
                    <a:pt x="0" y="346"/>
                  </a:moveTo>
                  <a:lnTo>
                    <a:pt x="0" y="0"/>
                  </a:lnTo>
                  <a:lnTo>
                    <a:pt x="34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rc278"/>
            <p:cNvSpPr/>
            <p:nvPr/>
          </p:nvSpPr>
          <p:spPr>
            <a:xfrm>
              <a:off x="855081" y="2596576"/>
              <a:ext cx="307584" cy="1226395"/>
            </a:xfrm>
            <a:prstGeom prst="rect">
              <a:avLst/>
            </a:prstGeom>
            <a:ln w="1355" cap="flat">
              <a:solidFill>
                <a:srgbClr val="000000">
                  <a:alpha val="100000"/>
                </a:srgbClr>
              </a:solidFill>
              <a:prstDash val="solid"/>
              <a:miter/>
            </a:ln>
          </p:spPr>
          <p:txBody>
            <a:bodyPr/>
            <a:lstStyle/>
            <a:p/>
          </p:txBody>
        </p:sp>
        <p:sp>
          <p:nvSpPr>
            <p:cNvPr id="279" name="rc279"/>
            <p:cNvSpPr/>
            <p:nvPr/>
          </p:nvSpPr>
          <p:spPr>
            <a:xfrm>
              <a:off x="1196841" y="2506840"/>
              <a:ext cx="307584" cy="1316131"/>
            </a:xfrm>
            <a:prstGeom prst="rect">
              <a:avLst/>
            </a:prstGeom>
            <a:ln w="1355" cap="flat">
              <a:solidFill>
                <a:srgbClr val="000000">
                  <a:alpha val="100000"/>
                </a:srgbClr>
              </a:solidFill>
              <a:prstDash val="solid"/>
              <a:miter/>
            </a:ln>
          </p:spPr>
          <p:txBody>
            <a:bodyPr/>
            <a:lstStyle/>
            <a:p/>
          </p:txBody>
        </p:sp>
        <p:sp>
          <p:nvSpPr>
            <p:cNvPr id="280" name="rc280"/>
            <p:cNvSpPr/>
            <p:nvPr/>
          </p:nvSpPr>
          <p:spPr>
            <a:xfrm>
              <a:off x="1880361" y="2177807"/>
              <a:ext cx="307584" cy="1645164"/>
            </a:xfrm>
            <a:prstGeom prst="rect">
              <a:avLst/>
            </a:prstGeom>
            <a:ln w="1355" cap="flat">
              <a:solidFill>
                <a:srgbClr val="000000">
                  <a:alpha val="100000"/>
                </a:srgbClr>
              </a:solidFill>
              <a:prstDash val="solid"/>
              <a:miter/>
            </a:ln>
          </p:spPr>
          <p:txBody>
            <a:bodyPr/>
            <a:lstStyle/>
            <a:p/>
          </p:txBody>
        </p:sp>
        <p:sp>
          <p:nvSpPr>
            <p:cNvPr id="281" name="rc281"/>
            <p:cNvSpPr/>
            <p:nvPr/>
          </p:nvSpPr>
          <p:spPr>
            <a:xfrm>
              <a:off x="2563881" y="2117983"/>
              <a:ext cx="307584" cy="1704988"/>
            </a:xfrm>
            <a:prstGeom prst="rect">
              <a:avLst/>
            </a:prstGeom>
            <a:ln w="1355" cap="flat">
              <a:solidFill>
                <a:srgbClr val="000000">
                  <a:alpha val="100000"/>
                </a:srgbClr>
              </a:solidFill>
              <a:prstDash val="solid"/>
              <a:miter/>
            </a:ln>
          </p:spPr>
          <p:txBody>
            <a:bodyPr/>
            <a:lstStyle/>
            <a:p/>
          </p:txBody>
        </p:sp>
        <p:sp>
          <p:nvSpPr>
            <p:cNvPr id="282" name="rc282"/>
            <p:cNvSpPr/>
            <p:nvPr/>
          </p:nvSpPr>
          <p:spPr>
            <a:xfrm>
              <a:off x="2905641" y="2028247"/>
              <a:ext cx="307584" cy="1794724"/>
            </a:xfrm>
            <a:prstGeom prst="rect">
              <a:avLst/>
            </a:prstGeom>
            <a:ln w="1355" cap="flat">
              <a:solidFill>
                <a:srgbClr val="000000">
                  <a:alpha val="100000"/>
                </a:srgbClr>
              </a:solidFill>
              <a:prstDash val="solid"/>
              <a:miter/>
            </a:ln>
          </p:spPr>
          <p:txBody>
            <a:bodyPr/>
            <a:lstStyle/>
            <a:p/>
          </p:txBody>
        </p:sp>
        <p:sp>
          <p:nvSpPr>
            <p:cNvPr id="283" name="rc283"/>
            <p:cNvSpPr/>
            <p:nvPr/>
          </p:nvSpPr>
          <p:spPr>
            <a:xfrm>
              <a:off x="3589161" y="1848774"/>
              <a:ext cx="307584" cy="1974197"/>
            </a:xfrm>
            <a:prstGeom prst="rect">
              <a:avLst/>
            </a:prstGeom>
            <a:ln w="1355" cap="flat">
              <a:solidFill>
                <a:srgbClr val="000000">
                  <a:alpha val="100000"/>
                </a:srgbClr>
              </a:solidFill>
              <a:prstDash val="solid"/>
              <a:miter/>
            </a:ln>
          </p:spPr>
          <p:txBody>
            <a:bodyPr/>
            <a:lstStyle/>
            <a:p/>
          </p:txBody>
        </p:sp>
        <p:sp>
          <p:nvSpPr>
            <p:cNvPr id="284" name="rc284"/>
            <p:cNvSpPr/>
            <p:nvPr/>
          </p:nvSpPr>
          <p:spPr>
            <a:xfrm>
              <a:off x="3930921" y="1699214"/>
              <a:ext cx="307584" cy="2123757"/>
            </a:xfrm>
            <a:prstGeom prst="rect">
              <a:avLst/>
            </a:prstGeom>
            <a:ln w="1355" cap="flat">
              <a:solidFill>
                <a:srgbClr val="000000">
                  <a:alpha val="100000"/>
                </a:srgbClr>
              </a:solidFill>
              <a:prstDash val="solid"/>
              <a:miter/>
            </a:ln>
          </p:spPr>
          <p:txBody>
            <a:bodyPr/>
            <a:lstStyle/>
            <a:p/>
          </p:txBody>
        </p:sp>
        <p:sp>
          <p:nvSpPr>
            <p:cNvPr id="285" name="rc285"/>
            <p:cNvSpPr/>
            <p:nvPr/>
          </p:nvSpPr>
          <p:spPr>
            <a:xfrm>
              <a:off x="4614441" y="1669302"/>
              <a:ext cx="307584" cy="2153669"/>
            </a:xfrm>
            <a:prstGeom prst="rect">
              <a:avLst/>
            </a:prstGeom>
            <a:ln w="1355" cap="flat">
              <a:solidFill>
                <a:srgbClr val="000000">
                  <a:alpha val="100000"/>
                </a:srgbClr>
              </a:solidFill>
              <a:prstDash val="solid"/>
              <a:miter/>
            </a:ln>
          </p:spPr>
          <p:txBody>
            <a:bodyPr/>
            <a:lstStyle/>
            <a:p/>
          </p:txBody>
        </p:sp>
        <p:sp>
          <p:nvSpPr>
            <p:cNvPr id="286" name="rc286"/>
            <p:cNvSpPr/>
            <p:nvPr/>
          </p:nvSpPr>
          <p:spPr>
            <a:xfrm>
              <a:off x="4956201" y="1579565"/>
              <a:ext cx="307584" cy="2243406"/>
            </a:xfrm>
            <a:prstGeom prst="rect">
              <a:avLst/>
            </a:prstGeom>
            <a:ln w="1355" cap="flat">
              <a:solidFill>
                <a:srgbClr val="000000">
                  <a:alpha val="100000"/>
                </a:srgbClr>
              </a:solidFill>
              <a:prstDash val="solid"/>
              <a:miter/>
            </a:ln>
          </p:spPr>
          <p:txBody>
            <a:bodyPr/>
            <a:lstStyle/>
            <a:p/>
          </p:txBody>
        </p:sp>
        <p:sp>
          <p:nvSpPr>
            <p:cNvPr id="287" name="rc287"/>
            <p:cNvSpPr/>
            <p:nvPr/>
          </p:nvSpPr>
          <p:spPr>
            <a:xfrm>
              <a:off x="5297962" y="1400093"/>
              <a:ext cx="307584" cy="2422878"/>
            </a:xfrm>
            <a:prstGeom prst="rect">
              <a:avLst/>
            </a:prstGeom>
            <a:ln w="1355" cap="flat">
              <a:solidFill>
                <a:srgbClr val="000000">
                  <a:alpha val="100000"/>
                </a:srgbClr>
              </a:solidFill>
              <a:prstDash val="solid"/>
              <a:miter/>
            </a:ln>
          </p:spPr>
          <p:txBody>
            <a:bodyPr/>
            <a:lstStyle/>
            <a:p/>
          </p:txBody>
        </p:sp>
        <p:sp>
          <p:nvSpPr>
            <p:cNvPr id="288" name="tx288"/>
            <p:cNvSpPr/>
            <p:nvPr/>
          </p:nvSpPr>
          <p:spPr>
            <a:xfrm>
              <a:off x="928486" y="247083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289" name="tx289"/>
            <p:cNvSpPr/>
            <p:nvPr/>
          </p:nvSpPr>
          <p:spPr>
            <a:xfrm>
              <a:off x="1270246" y="2376140"/>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290" name="tx290"/>
            <p:cNvSpPr/>
            <p:nvPr/>
          </p:nvSpPr>
          <p:spPr>
            <a:xfrm>
              <a:off x="1612006" y="2088520"/>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291" name="tx291"/>
            <p:cNvSpPr/>
            <p:nvPr/>
          </p:nvSpPr>
          <p:spPr>
            <a:xfrm>
              <a:off x="1953767" y="2027012"/>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92" name="tx292"/>
            <p:cNvSpPr/>
            <p:nvPr/>
          </p:nvSpPr>
          <p:spPr>
            <a:xfrm>
              <a:off x="2637287" y="1963528"/>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3" name="tx293"/>
            <p:cNvSpPr/>
            <p:nvPr/>
          </p:nvSpPr>
          <p:spPr>
            <a:xfrm>
              <a:off x="2295527" y="1963528"/>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4" name="tx294"/>
            <p:cNvSpPr/>
            <p:nvPr/>
          </p:nvSpPr>
          <p:spPr>
            <a:xfrm>
              <a:off x="2979047" y="18666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295" name="tx295"/>
            <p:cNvSpPr/>
            <p:nvPr/>
          </p:nvSpPr>
          <p:spPr>
            <a:xfrm>
              <a:off x="3320807" y="17081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296" name="tx296"/>
            <p:cNvSpPr/>
            <p:nvPr/>
          </p:nvSpPr>
          <p:spPr>
            <a:xfrm>
              <a:off x="3662567" y="16764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97" name="tx297"/>
            <p:cNvSpPr/>
            <p:nvPr/>
          </p:nvSpPr>
          <p:spPr>
            <a:xfrm>
              <a:off x="4004327" y="151963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298" name="tx298"/>
            <p:cNvSpPr/>
            <p:nvPr/>
          </p:nvSpPr>
          <p:spPr>
            <a:xfrm>
              <a:off x="4687847" y="148792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9" name="tx299"/>
            <p:cNvSpPr/>
            <p:nvPr/>
          </p:nvSpPr>
          <p:spPr>
            <a:xfrm>
              <a:off x="4346087" y="148792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00" name="tx300"/>
            <p:cNvSpPr/>
            <p:nvPr/>
          </p:nvSpPr>
          <p:spPr>
            <a:xfrm>
              <a:off x="5029607" y="139280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01" name="tx301"/>
            <p:cNvSpPr/>
            <p:nvPr/>
          </p:nvSpPr>
          <p:spPr>
            <a:xfrm>
              <a:off x="5371367" y="12008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2" name="tx302"/>
            <p:cNvSpPr/>
            <p:nvPr/>
          </p:nvSpPr>
          <p:spPr>
            <a:xfrm>
              <a:off x="5713127" y="12008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3" name="tx303"/>
            <p:cNvSpPr/>
            <p:nvPr/>
          </p:nvSpPr>
          <p:spPr>
            <a:xfrm>
              <a:off x="6054888" y="11690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04" name="tx304"/>
            <p:cNvSpPr/>
            <p:nvPr/>
          </p:nvSpPr>
          <p:spPr>
            <a:xfrm>
              <a:off x="6396648" y="113731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05" name="tx305"/>
            <p:cNvSpPr/>
            <p:nvPr/>
          </p:nvSpPr>
          <p:spPr>
            <a:xfrm>
              <a:off x="7080168" y="10105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6" name="tx306"/>
            <p:cNvSpPr/>
            <p:nvPr/>
          </p:nvSpPr>
          <p:spPr>
            <a:xfrm>
              <a:off x="6738408" y="10105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7" name="tx307"/>
            <p:cNvSpPr/>
            <p:nvPr/>
          </p:nvSpPr>
          <p:spPr>
            <a:xfrm>
              <a:off x="7421928" y="9788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08" name="tx308"/>
            <p:cNvSpPr/>
            <p:nvPr/>
          </p:nvSpPr>
          <p:spPr>
            <a:xfrm>
              <a:off x="7763688" y="9154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9" name="tx309"/>
            <p:cNvSpPr/>
            <p:nvPr/>
          </p:nvSpPr>
          <p:spPr>
            <a:xfrm>
              <a:off x="8105448" y="9154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10" name="tx310"/>
            <p:cNvSpPr/>
            <p:nvPr/>
          </p:nvSpPr>
          <p:spPr>
            <a:xfrm>
              <a:off x="8447208" y="8202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11" name="tx311"/>
            <p:cNvSpPr/>
            <p:nvPr/>
          </p:nvSpPr>
          <p:spPr>
            <a:xfrm>
              <a:off x="8788968" y="7569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12" name="pg312"/>
            <p:cNvSpPr/>
            <p:nvPr/>
          </p:nvSpPr>
          <p:spPr>
            <a:xfrm>
              <a:off x="916061" y="310854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3" name="tx313"/>
            <p:cNvSpPr/>
            <p:nvPr/>
          </p:nvSpPr>
          <p:spPr>
            <a:xfrm>
              <a:off x="948583" y="31394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14" name="pg314"/>
            <p:cNvSpPr/>
            <p:nvPr/>
          </p:nvSpPr>
          <p:spPr>
            <a:xfrm>
              <a:off x="1287966" y="30636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5" name="tx315"/>
            <p:cNvSpPr/>
            <p:nvPr/>
          </p:nvSpPr>
          <p:spPr>
            <a:xfrm>
              <a:off x="1320488" y="309593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16" name="pg316"/>
            <p:cNvSpPr/>
            <p:nvPr/>
          </p:nvSpPr>
          <p:spPr>
            <a:xfrm>
              <a:off x="1971486" y="28991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7" name="tx317"/>
            <p:cNvSpPr/>
            <p:nvPr/>
          </p:nvSpPr>
          <p:spPr>
            <a:xfrm>
              <a:off x="2004008" y="29313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18" name="pg318"/>
            <p:cNvSpPr/>
            <p:nvPr/>
          </p:nvSpPr>
          <p:spPr>
            <a:xfrm>
              <a:off x="2655007" y="28692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9" name="tx319"/>
            <p:cNvSpPr/>
            <p:nvPr/>
          </p:nvSpPr>
          <p:spPr>
            <a:xfrm>
              <a:off x="2687528" y="290144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20" name="pg320"/>
            <p:cNvSpPr/>
            <p:nvPr/>
          </p:nvSpPr>
          <p:spPr>
            <a:xfrm>
              <a:off x="2996767" y="28243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1" name="tx321"/>
            <p:cNvSpPr/>
            <p:nvPr/>
          </p:nvSpPr>
          <p:spPr>
            <a:xfrm>
              <a:off x="3029288" y="28552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22" name="pg322"/>
            <p:cNvSpPr/>
            <p:nvPr/>
          </p:nvSpPr>
          <p:spPr>
            <a:xfrm>
              <a:off x="3680287" y="273464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3" name="tx323"/>
            <p:cNvSpPr/>
            <p:nvPr/>
          </p:nvSpPr>
          <p:spPr>
            <a:xfrm>
              <a:off x="3712808" y="276546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24" name="pg324"/>
            <p:cNvSpPr/>
            <p:nvPr/>
          </p:nvSpPr>
          <p:spPr>
            <a:xfrm>
              <a:off x="4022047" y="265986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5" name="tx325"/>
            <p:cNvSpPr/>
            <p:nvPr/>
          </p:nvSpPr>
          <p:spPr>
            <a:xfrm>
              <a:off x="4054568" y="269238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26" name="pg326"/>
            <p:cNvSpPr/>
            <p:nvPr/>
          </p:nvSpPr>
          <p:spPr>
            <a:xfrm>
              <a:off x="4705567" y="26449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7" name="tx327"/>
            <p:cNvSpPr/>
            <p:nvPr/>
          </p:nvSpPr>
          <p:spPr>
            <a:xfrm>
              <a:off x="4738089" y="26757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28" name="pg328"/>
            <p:cNvSpPr/>
            <p:nvPr/>
          </p:nvSpPr>
          <p:spPr>
            <a:xfrm>
              <a:off x="5047327" y="26000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9" name="tx329"/>
            <p:cNvSpPr/>
            <p:nvPr/>
          </p:nvSpPr>
          <p:spPr>
            <a:xfrm>
              <a:off x="5079849" y="263356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0" name="pg330"/>
            <p:cNvSpPr/>
            <p:nvPr/>
          </p:nvSpPr>
          <p:spPr>
            <a:xfrm>
              <a:off x="5389087" y="25102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5421609" y="25411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32" name="tx332"/>
            <p:cNvSpPr/>
            <p:nvPr/>
          </p:nvSpPr>
          <p:spPr>
            <a:xfrm>
              <a:off x="663492" y="37708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33" name="tx333"/>
            <p:cNvSpPr/>
            <p:nvPr/>
          </p:nvSpPr>
          <p:spPr>
            <a:xfrm>
              <a:off x="585797" y="30230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34" name="tx334"/>
            <p:cNvSpPr/>
            <p:nvPr/>
          </p:nvSpPr>
          <p:spPr>
            <a:xfrm>
              <a:off x="585797" y="227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35" name="tx335"/>
            <p:cNvSpPr/>
            <p:nvPr/>
          </p:nvSpPr>
          <p:spPr>
            <a:xfrm>
              <a:off x="585797" y="15291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36" name="tx336"/>
            <p:cNvSpPr/>
            <p:nvPr/>
          </p:nvSpPr>
          <p:spPr>
            <a:xfrm>
              <a:off x="508103" y="77964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37" name="tx337"/>
            <p:cNvSpPr/>
            <p:nvPr/>
          </p:nvSpPr>
          <p:spPr>
            <a:xfrm rot="-5400000">
              <a:off x="202016" y="4763597"/>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38" name="tx338"/>
            <p:cNvSpPr/>
            <p:nvPr/>
          </p:nvSpPr>
          <p:spPr>
            <a:xfrm rot="-5400000">
              <a:off x="1170892" y="4163767"/>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Bénin</a:t>
              </a:r>
            </a:p>
          </p:txBody>
        </p:sp>
        <p:sp>
          <p:nvSpPr>
            <p:cNvPr id="339" name="tx339"/>
            <p:cNvSpPr/>
            <p:nvPr/>
          </p:nvSpPr>
          <p:spPr>
            <a:xfrm rot="-5400000">
              <a:off x="1087378" y="4561755"/>
              <a:ext cx="118056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40" name="tx340"/>
            <p:cNvSpPr/>
            <p:nvPr/>
          </p:nvSpPr>
          <p:spPr>
            <a:xfrm rot="-5400000">
              <a:off x="1881117" y="4135834"/>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RDC</a:t>
              </a:r>
            </a:p>
          </p:txBody>
        </p:sp>
        <p:sp>
          <p:nvSpPr>
            <p:cNvPr id="341" name="tx341"/>
            <p:cNvSpPr/>
            <p:nvPr/>
          </p:nvSpPr>
          <p:spPr>
            <a:xfrm rot="-5400000">
              <a:off x="2164487"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42" name="tx342"/>
            <p:cNvSpPr/>
            <p:nvPr/>
          </p:nvSpPr>
          <p:spPr>
            <a:xfrm rot="-5400000">
              <a:off x="2481418" y="4192519"/>
              <a:ext cx="442565"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Nigéria</a:t>
              </a:r>
            </a:p>
          </p:txBody>
        </p:sp>
        <p:sp>
          <p:nvSpPr>
            <p:cNvPr id="343" name="tx343"/>
            <p:cNvSpPr/>
            <p:nvPr/>
          </p:nvSpPr>
          <p:spPr>
            <a:xfrm rot="-5400000">
              <a:off x="2832489" y="420974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a:t>
              </a:r>
            </a:p>
          </p:txBody>
        </p:sp>
        <p:sp>
          <p:nvSpPr>
            <p:cNvPr id="344" name="tx344"/>
            <p:cNvSpPr/>
            <p:nvPr/>
          </p:nvSpPr>
          <p:spPr>
            <a:xfrm rot="-5400000">
              <a:off x="2941336" y="4442656"/>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Guinée-Bissau</a:t>
              </a:r>
            </a:p>
          </p:txBody>
        </p:sp>
        <p:sp>
          <p:nvSpPr>
            <p:cNvPr id="345" name="tx345"/>
            <p:cNvSpPr/>
            <p:nvPr/>
          </p:nvSpPr>
          <p:spPr>
            <a:xfrm rot="-5400000">
              <a:off x="3548001" y="4179524"/>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Tchad</a:t>
              </a:r>
            </a:p>
          </p:txBody>
        </p:sp>
        <p:sp>
          <p:nvSpPr>
            <p:cNvPr id="346" name="tx346"/>
            <p:cNvSpPr/>
            <p:nvPr/>
          </p:nvSpPr>
          <p:spPr>
            <a:xfrm rot="-5400000">
              <a:off x="3756882" y="4310629"/>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Cameroun</a:t>
              </a:r>
            </a:p>
          </p:txBody>
        </p:sp>
        <p:sp>
          <p:nvSpPr>
            <p:cNvPr id="347" name="tx347"/>
            <p:cNvSpPr/>
            <p:nvPr/>
          </p:nvSpPr>
          <p:spPr>
            <a:xfrm rot="-5400000">
              <a:off x="4205088" y="417648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48" name="tx348"/>
            <p:cNvSpPr/>
            <p:nvPr/>
          </p:nvSpPr>
          <p:spPr>
            <a:xfrm rot="-5400000">
              <a:off x="4639345" y="4113460"/>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49" name="tx349"/>
            <p:cNvSpPr/>
            <p:nvPr/>
          </p:nvSpPr>
          <p:spPr>
            <a:xfrm rot="-5400000">
              <a:off x="4718349" y="4374443"/>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50" name="tx350"/>
            <p:cNvSpPr/>
            <p:nvPr/>
          </p:nvSpPr>
          <p:spPr>
            <a:xfrm rot="-5400000">
              <a:off x="5270137" y="4138426"/>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51" name="tx351"/>
            <p:cNvSpPr/>
            <p:nvPr/>
          </p:nvSpPr>
          <p:spPr>
            <a:xfrm rot="-5400000">
              <a:off x="5619605" y="4130718"/>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52" name="tx352"/>
            <p:cNvSpPr/>
            <p:nvPr/>
          </p:nvSpPr>
          <p:spPr>
            <a:xfrm rot="-5400000">
              <a:off x="5924496" y="4194804"/>
              <a:ext cx="41937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Libéria</a:t>
              </a:r>
            </a:p>
          </p:txBody>
        </p:sp>
        <p:sp>
          <p:nvSpPr>
            <p:cNvPr id="353" name="tx353"/>
            <p:cNvSpPr/>
            <p:nvPr/>
          </p:nvSpPr>
          <p:spPr>
            <a:xfrm rot="-5400000">
              <a:off x="6230751" y="4229081"/>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Gambie</a:t>
              </a:r>
            </a:p>
          </p:txBody>
        </p:sp>
        <p:sp>
          <p:nvSpPr>
            <p:cNvPr id="354" name="tx354"/>
            <p:cNvSpPr/>
            <p:nvPr/>
          </p:nvSpPr>
          <p:spPr>
            <a:xfrm rot="-5400000">
              <a:off x="6124694" y="4650841"/>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55" name="tx355"/>
            <p:cNvSpPr/>
            <p:nvPr/>
          </p:nvSpPr>
          <p:spPr>
            <a:xfrm rot="-5400000">
              <a:off x="6888657" y="422700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Sénégal</a:t>
              </a:r>
            </a:p>
          </p:txBody>
        </p:sp>
        <p:sp>
          <p:nvSpPr>
            <p:cNvPr id="356" name="tx356"/>
            <p:cNvSpPr/>
            <p:nvPr/>
          </p:nvSpPr>
          <p:spPr>
            <a:xfrm rot="-5400000">
              <a:off x="7089967" y="4396919"/>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57" name="tx357"/>
            <p:cNvSpPr/>
            <p:nvPr/>
          </p:nvSpPr>
          <p:spPr>
            <a:xfrm rot="-5400000">
              <a:off x="7632648"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58" name="tx358"/>
            <p:cNvSpPr/>
            <p:nvPr/>
          </p:nvSpPr>
          <p:spPr>
            <a:xfrm rot="-5400000">
              <a:off x="7784163" y="43844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59" name="tx359"/>
            <p:cNvSpPr/>
            <p:nvPr/>
          </p:nvSpPr>
          <p:spPr>
            <a:xfrm rot="-5400000">
              <a:off x="8200650" y="4311516"/>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Mauritanie</a:t>
              </a:r>
            </a:p>
          </p:txBody>
        </p:sp>
        <p:sp>
          <p:nvSpPr>
            <p:cNvPr id="360" name="tx360"/>
            <p:cNvSpPr/>
            <p:nvPr/>
          </p:nvSpPr>
          <p:spPr>
            <a:xfrm rot="-5400000">
              <a:off x="8494866" y="4357287"/>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61" name="tx361"/>
            <p:cNvSpPr/>
            <p:nvPr/>
          </p:nvSpPr>
          <p:spPr>
            <a:xfrm rot="-5400000">
              <a:off x="-95211" y="2251346"/>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62" name="rc362"/>
            <p:cNvSpPr/>
            <p:nvPr/>
          </p:nvSpPr>
          <p:spPr>
            <a:xfrm>
              <a:off x="4184938" y="5993415"/>
              <a:ext cx="219455" cy="219455"/>
            </a:xfrm>
            <a:prstGeom prst="rect">
              <a:avLst/>
            </a:prstGeom>
            <a:solidFill>
              <a:srgbClr val="FFFFFF">
                <a:alpha val="100000"/>
              </a:srgbClr>
            </a:solidFill>
          </p:spPr>
          <p:txBody>
            <a:bodyPr/>
            <a:lstStyle/>
            <a:p/>
          </p:txBody>
        </p:sp>
        <p:sp>
          <p:nvSpPr>
            <p:cNvPr id="363" name="pg363"/>
            <p:cNvSpPr/>
            <p:nvPr/>
          </p:nvSpPr>
          <p:spPr>
            <a:xfrm>
              <a:off x="4369489"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4274879"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418500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418500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418500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rc368"/>
            <p:cNvSpPr/>
            <p:nvPr/>
          </p:nvSpPr>
          <p:spPr>
            <a:xfrm>
              <a:off x="4184938" y="5993415"/>
              <a:ext cx="219455" cy="219455"/>
            </a:xfrm>
            <a:prstGeom prst="rect">
              <a:avLst/>
            </a:prstGeom>
            <a:ln w="476" cap="sq">
              <a:solidFill>
                <a:srgbClr val="000000">
                  <a:alpha val="100000"/>
                </a:srgbClr>
              </a:solidFill>
              <a:prstDash val="solid"/>
              <a:miter/>
            </a:ln>
          </p:spPr>
          <p:txBody>
            <a:bodyPr/>
            <a:lstStyle/>
            <a:p/>
          </p:txBody>
        </p:sp>
        <p:sp>
          <p:nvSpPr>
            <p:cNvPr id="369" name="tx369"/>
            <p:cNvSpPr/>
            <p:nvPr/>
          </p:nvSpPr>
          <p:spPr>
            <a:xfrm>
              <a:off x="4473983" y="6024834"/>
              <a:ext cx="1219305"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non vacciné</a:t>
              </a:r>
            </a:p>
          </p:txBody>
        </p:sp>
        <p:sp>
          <p:nvSpPr>
            <p:cNvPr id="370" name="tx370"/>
            <p:cNvSpPr/>
            <p:nvPr/>
          </p:nvSpPr>
          <p:spPr>
            <a:xfrm>
              <a:off x="803816" y="398022"/>
              <a:ext cx="598199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couverture et classement du nombre non vacciné, par pays, WCAR, 2024</a:t>
              </a:r>
            </a:p>
          </p:txBody>
        </p:sp>
        <p:sp>
          <p:nvSpPr>
            <p:cNvPr id="371" name="tx371"/>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72" name="tx372"/>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373" name="tx373"/>
            <p:cNvSpPr/>
            <p:nvPr/>
          </p:nvSpPr>
          <p:spPr>
            <a:xfrm>
              <a:off x="7195391" y="6590777"/>
              <a:ext cx="1879019"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non vacciné.</a:t>
              </a:r>
            </a:p>
          </p:txBody>
        </p:sp>
      </p:grpSp>
      <p:sp>
        <p:nvSpPr>
          <p:cNvPr id="3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MCV1 dans les pays de WCAR, classés du plus faible au plus élevé, ainsi que le classement des 10 pays comptant le plus grand nombre d'enfants non vaccinés, en chiffres absolus.
En 2024, le Gabon se classera au cinquième rang sur 24 pays pour la plus faible couverture en MCV1 (sur la base des rangs ex æquo).
Le Gabon n'était pas dans le top 10 des pays ayant le plus grand nombre d'enfants non vaccinés.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722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112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503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893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41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07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198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716644"/>
              <a:ext cx="249522" cy="386052"/>
            </a:xfrm>
            <a:prstGeom prst="rect">
              <a:avLst/>
            </a:prstGeom>
            <a:solidFill>
              <a:srgbClr val="80BD41">
                <a:alpha val="100000"/>
              </a:srgbClr>
            </a:solidFill>
          </p:spPr>
          <p:txBody>
            <a:bodyPr/>
            <a:lstStyle/>
            <a:p/>
          </p:txBody>
        </p:sp>
        <p:sp>
          <p:nvSpPr>
            <p:cNvPr id="24" name="rc24"/>
            <p:cNvSpPr/>
            <p:nvPr/>
          </p:nvSpPr>
          <p:spPr>
            <a:xfrm>
              <a:off x="1296273" y="3400674"/>
              <a:ext cx="249522" cy="315970"/>
            </a:xfrm>
            <a:prstGeom prst="rect">
              <a:avLst/>
            </a:prstGeom>
            <a:solidFill>
              <a:srgbClr val="E2231A">
                <a:alpha val="100000"/>
              </a:srgbClr>
            </a:solidFill>
          </p:spPr>
          <p:txBody>
            <a:bodyPr/>
            <a:lstStyle/>
            <a:p/>
          </p:txBody>
        </p:sp>
        <p:sp>
          <p:nvSpPr>
            <p:cNvPr id="25" name="rc25"/>
            <p:cNvSpPr/>
            <p:nvPr/>
          </p:nvSpPr>
          <p:spPr>
            <a:xfrm>
              <a:off x="1573521" y="3708379"/>
              <a:ext cx="249522" cy="394317"/>
            </a:xfrm>
            <a:prstGeom prst="rect">
              <a:avLst/>
            </a:prstGeom>
            <a:solidFill>
              <a:srgbClr val="80BD41">
                <a:alpha val="100000"/>
              </a:srgbClr>
            </a:solidFill>
          </p:spPr>
          <p:txBody>
            <a:bodyPr/>
            <a:lstStyle/>
            <a:p/>
          </p:txBody>
        </p:sp>
        <p:sp>
          <p:nvSpPr>
            <p:cNvPr id="26" name="rc26"/>
            <p:cNvSpPr/>
            <p:nvPr/>
          </p:nvSpPr>
          <p:spPr>
            <a:xfrm>
              <a:off x="1573521" y="3385865"/>
              <a:ext cx="249522" cy="322513"/>
            </a:xfrm>
            <a:prstGeom prst="rect">
              <a:avLst/>
            </a:prstGeom>
            <a:solidFill>
              <a:srgbClr val="E2231A">
                <a:alpha val="100000"/>
              </a:srgbClr>
            </a:solidFill>
          </p:spPr>
          <p:txBody>
            <a:bodyPr/>
            <a:lstStyle/>
            <a:p/>
          </p:txBody>
        </p:sp>
        <p:sp>
          <p:nvSpPr>
            <p:cNvPr id="27" name="rc27"/>
            <p:cNvSpPr/>
            <p:nvPr/>
          </p:nvSpPr>
          <p:spPr>
            <a:xfrm>
              <a:off x="1850769" y="3699425"/>
              <a:ext cx="249522" cy="403271"/>
            </a:xfrm>
            <a:prstGeom prst="rect">
              <a:avLst/>
            </a:prstGeom>
            <a:solidFill>
              <a:srgbClr val="80BD41">
                <a:alpha val="100000"/>
              </a:srgbClr>
            </a:solidFill>
          </p:spPr>
          <p:txBody>
            <a:bodyPr/>
            <a:lstStyle/>
            <a:p/>
          </p:txBody>
        </p:sp>
        <p:sp>
          <p:nvSpPr>
            <p:cNvPr id="28" name="rc28"/>
            <p:cNvSpPr/>
            <p:nvPr/>
          </p:nvSpPr>
          <p:spPr>
            <a:xfrm>
              <a:off x="1850769" y="3369507"/>
              <a:ext cx="249522" cy="329918"/>
            </a:xfrm>
            <a:prstGeom prst="rect">
              <a:avLst/>
            </a:prstGeom>
            <a:solidFill>
              <a:srgbClr val="E2231A">
                <a:alpha val="100000"/>
              </a:srgbClr>
            </a:solidFill>
          </p:spPr>
          <p:txBody>
            <a:bodyPr/>
            <a:lstStyle/>
            <a:p/>
          </p:txBody>
        </p:sp>
        <p:sp>
          <p:nvSpPr>
            <p:cNvPr id="29" name="rc29"/>
            <p:cNvSpPr/>
            <p:nvPr/>
          </p:nvSpPr>
          <p:spPr>
            <a:xfrm>
              <a:off x="2128016" y="3690471"/>
              <a:ext cx="249522" cy="412225"/>
            </a:xfrm>
            <a:prstGeom prst="rect">
              <a:avLst/>
            </a:prstGeom>
            <a:solidFill>
              <a:srgbClr val="80BD41">
                <a:alpha val="100000"/>
              </a:srgbClr>
            </a:solidFill>
          </p:spPr>
          <p:txBody>
            <a:bodyPr/>
            <a:lstStyle/>
            <a:p/>
          </p:txBody>
        </p:sp>
        <p:sp>
          <p:nvSpPr>
            <p:cNvPr id="30" name="rc30"/>
            <p:cNvSpPr/>
            <p:nvPr/>
          </p:nvSpPr>
          <p:spPr>
            <a:xfrm>
              <a:off x="2128016" y="3353149"/>
              <a:ext cx="249522" cy="337322"/>
            </a:xfrm>
            <a:prstGeom prst="rect">
              <a:avLst/>
            </a:prstGeom>
            <a:solidFill>
              <a:srgbClr val="E2231A">
                <a:alpha val="100000"/>
              </a:srgbClr>
            </a:solidFill>
          </p:spPr>
          <p:txBody>
            <a:bodyPr/>
            <a:lstStyle/>
            <a:p/>
          </p:txBody>
        </p:sp>
        <p:sp>
          <p:nvSpPr>
            <p:cNvPr id="31" name="rc31"/>
            <p:cNvSpPr/>
            <p:nvPr/>
          </p:nvSpPr>
          <p:spPr>
            <a:xfrm>
              <a:off x="2405264" y="3679968"/>
              <a:ext cx="249522" cy="422729"/>
            </a:xfrm>
            <a:prstGeom prst="rect">
              <a:avLst/>
            </a:prstGeom>
            <a:solidFill>
              <a:srgbClr val="80BD41">
                <a:alpha val="100000"/>
              </a:srgbClr>
            </a:solidFill>
          </p:spPr>
          <p:txBody>
            <a:bodyPr/>
            <a:lstStyle/>
            <a:p/>
          </p:txBody>
        </p:sp>
        <p:sp>
          <p:nvSpPr>
            <p:cNvPr id="32" name="rc32"/>
            <p:cNvSpPr/>
            <p:nvPr/>
          </p:nvSpPr>
          <p:spPr>
            <a:xfrm>
              <a:off x="2405264" y="3334036"/>
              <a:ext cx="249522" cy="345931"/>
            </a:xfrm>
            <a:prstGeom prst="rect">
              <a:avLst/>
            </a:prstGeom>
            <a:solidFill>
              <a:srgbClr val="E2231A">
                <a:alpha val="100000"/>
              </a:srgbClr>
            </a:solidFill>
          </p:spPr>
          <p:txBody>
            <a:bodyPr/>
            <a:lstStyle/>
            <a:p/>
          </p:txBody>
        </p:sp>
        <p:sp>
          <p:nvSpPr>
            <p:cNvPr id="33" name="rc33"/>
            <p:cNvSpPr/>
            <p:nvPr/>
          </p:nvSpPr>
          <p:spPr>
            <a:xfrm>
              <a:off x="2682512" y="3668086"/>
              <a:ext cx="249522" cy="434610"/>
            </a:xfrm>
            <a:prstGeom prst="rect">
              <a:avLst/>
            </a:prstGeom>
            <a:solidFill>
              <a:srgbClr val="80BD41">
                <a:alpha val="100000"/>
              </a:srgbClr>
            </a:solidFill>
          </p:spPr>
          <p:txBody>
            <a:bodyPr/>
            <a:lstStyle/>
            <a:p/>
          </p:txBody>
        </p:sp>
        <p:sp>
          <p:nvSpPr>
            <p:cNvPr id="34" name="rc34"/>
            <p:cNvSpPr/>
            <p:nvPr/>
          </p:nvSpPr>
          <p:spPr>
            <a:xfrm>
              <a:off x="2682512" y="3312512"/>
              <a:ext cx="249522" cy="355574"/>
            </a:xfrm>
            <a:prstGeom prst="rect">
              <a:avLst/>
            </a:prstGeom>
            <a:solidFill>
              <a:srgbClr val="E2231A">
                <a:alpha val="100000"/>
              </a:srgbClr>
            </a:solidFill>
          </p:spPr>
          <p:txBody>
            <a:bodyPr/>
            <a:lstStyle/>
            <a:p/>
          </p:txBody>
        </p:sp>
        <p:sp>
          <p:nvSpPr>
            <p:cNvPr id="35" name="rc35"/>
            <p:cNvSpPr/>
            <p:nvPr/>
          </p:nvSpPr>
          <p:spPr>
            <a:xfrm>
              <a:off x="2959759" y="3655344"/>
              <a:ext cx="249522" cy="447352"/>
            </a:xfrm>
            <a:prstGeom prst="rect">
              <a:avLst/>
            </a:prstGeom>
            <a:solidFill>
              <a:srgbClr val="80BD41">
                <a:alpha val="100000"/>
              </a:srgbClr>
            </a:solidFill>
          </p:spPr>
          <p:txBody>
            <a:bodyPr/>
            <a:lstStyle/>
            <a:p/>
          </p:txBody>
        </p:sp>
        <p:sp>
          <p:nvSpPr>
            <p:cNvPr id="36" name="rc36"/>
            <p:cNvSpPr/>
            <p:nvPr/>
          </p:nvSpPr>
          <p:spPr>
            <a:xfrm>
              <a:off x="2959759" y="3289266"/>
              <a:ext cx="249522" cy="366078"/>
            </a:xfrm>
            <a:prstGeom prst="rect">
              <a:avLst/>
            </a:prstGeom>
            <a:solidFill>
              <a:srgbClr val="E2231A">
                <a:alpha val="100000"/>
              </a:srgbClr>
            </a:solidFill>
          </p:spPr>
          <p:txBody>
            <a:bodyPr/>
            <a:lstStyle/>
            <a:p/>
          </p:txBody>
        </p:sp>
        <p:sp>
          <p:nvSpPr>
            <p:cNvPr id="37" name="rc37"/>
            <p:cNvSpPr/>
            <p:nvPr/>
          </p:nvSpPr>
          <p:spPr>
            <a:xfrm>
              <a:off x="3237007" y="3582335"/>
              <a:ext cx="249522" cy="520361"/>
            </a:xfrm>
            <a:prstGeom prst="rect">
              <a:avLst/>
            </a:prstGeom>
            <a:solidFill>
              <a:srgbClr val="80BD41">
                <a:alpha val="100000"/>
              </a:srgbClr>
            </a:solidFill>
          </p:spPr>
          <p:txBody>
            <a:bodyPr/>
            <a:lstStyle/>
            <a:p/>
          </p:txBody>
        </p:sp>
        <p:sp>
          <p:nvSpPr>
            <p:cNvPr id="38" name="rc38"/>
            <p:cNvSpPr/>
            <p:nvPr/>
          </p:nvSpPr>
          <p:spPr>
            <a:xfrm>
              <a:off x="3237007" y="3263437"/>
              <a:ext cx="249522" cy="318897"/>
            </a:xfrm>
            <a:prstGeom prst="rect">
              <a:avLst/>
            </a:prstGeom>
            <a:solidFill>
              <a:srgbClr val="E2231A">
                <a:alpha val="100000"/>
              </a:srgbClr>
            </a:solidFill>
          </p:spPr>
          <p:txBody>
            <a:bodyPr/>
            <a:lstStyle/>
            <a:p/>
          </p:txBody>
        </p:sp>
        <p:sp>
          <p:nvSpPr>
            <p:cNvPr id="39" name="rc39"/>
            <p:cNvSpPr/>
            <p:nvPr/>
          </p:nvSpPr>
          <p:spPr>
            <a:xfrm>
              <a:off x="3514255" y="3520691"/>
              <a:ext cx="249522" cy="582005"/>
            </a:xfrm>
            <a:prstGeom prst="rect">
              <a:avLst/>
            </a:prstGeom>
            <a:solidFill>
              <a:srgbClr val="80BD41">
                <a:alpha val="100000"/>
              </a:srgbClr>
            </a:solidFill>
          </p:spPr>
          <p:txBody>
            <a:bodyPr/>
            <a:lstStyle/>
            <a:p/>
          </p:txBody>
        </p:sp>
        <p:sp>
          <p:nvSpPr>
            <p:cNvPr id="40" name="rc40"/>
            <p:cNvSpPr/>
            <p:nvPr/>
          </p:nvSpPr>
          <p:spPr>
            <a:xfrm>
              <a:off x="3514255" y="3233993"/>
              <a:ext cx="249522" cy="286698"/>
            </a:xfrm>
            <a:prstGeom prst="rect">
              <a:avLst/>
            </a:prstGeom>
            <a:solidFill>
              <a:srgbClr val="E2231A">
                <a:alpha val="100000"/>
              </a:srgbClr>
            </a:solidFill>
          </p:spPr>
          <p:txBody>
            <a:bodyPr/>
            <a:lstStyle/>
            <a:p/>
          </p:txBody>
        </p:sp>
        <p:sp>
          <p:nvSpPr>
            <p:cNvPr id="41" name="rc41"/>
            <p:cNvSpPr/>
            <p:nvPr/>
          </p:nvSpPr>
          <p:spPr>
            <a:xfrm>
              <a:off x="3791502" y="3532055"/>
              <a:ext cx="249522" cy="570641"/>
            </a:xfrm>
            <a:prstGeom prst="rect">
              <a:avLst/>
            </a:prstGeom>
            <a:solidFill>
              <a:srgbClr val="80BD41">
                <a:alpha val="100000"/>
              </a:srgbClr>
            </a:solidFill>
          </p:spPr>
          <p:txBody>
            <a:bodyPr/>
            <a:lstStyle/>
            <a:p/>
          </p:txBody>
        </p:sp>
        <p:sp>
          <p:nvSpPr>
            <p:cNvPr id="42" name="rc42"/>
            <p:cNvSpPr/>
            <p:nvPr/>
          </p:nvSpPr>
          <p:spPr>
            <a:xfrm>
              <a:off x="3791502" y="3196972"/>
              <a:ext cx="249522" cy="335083"/>
            </a:xfrm>
            <a:prstGeom prst="rect">
              <a:avLst/>
            </a:prstGeom>
            <a:solidFill>
              <a:srgbClr val="E2231A">
                <a:alpha val="100000"/>
              </a:srgbClr>
            </a:solidFill>
          </p:spPr>
          <p:txBody>
            <a:bodyPr/>
            <a:lstStyle/>
            <a:p/>
          </p:txBody>
        </p:sp>
        <p:sp>
          <p:nvSpPr>
            <p:cNvPr id="43" name="rc43"/>
            <p:cNvSpPr/>
            <p:nvPr/>
          </p:nvSpPr>
          <p:spPr>
            <a:xfrm>
              <a:off x="4068750" y="3517936"/>
              <a:ext cx="249522" cy="584761"/>
            </a:xfrm>
            <a:prstGeom prst="rect">
              <a:avLst/>
            </a:prstGeom>
            <a:solidFill>
              <a:srgbClr val="80BD41">
                <a:alpha val="100000"/>
              </a:srgbClr>
            </a:solidFill>
          </p:spPr>
          <p:txBody>
            <a:bodyPr/>
            <a:lstStyle/>
            <a:p/>
          </p:txBody>
        </p:sp>
        <p:sp>
          <p:nvSpPr>
            <p:cNvPr id="44" name="rc44"/>
            <p:cNvSpPr/>
            <p:nvPr/>
          </p:nvSpPr>
          <p:spPr>
            <a:xfrm>
              <a:off x="4068750" y="3159434"/>
              <a:ext cx="249522" cy="358501"/>
            </a:xfrm>
            <a:prstGeom prst="rect">
              <a:avLst/>
            </a:prstGeom>
            <a:solidFill>
              <a:srgbClr val="E2231A">
                <a:alpha val="100000"/>
              </a:srgbClr>
            </a:solidFill>
          </p:spPr>
          <p:txBody>
            <a:bodyPr/>
            <a:lstStyle/>
            <a:p/>
          </p:txBody>
        </p:sp>
        <p:sp>
          <p:nvSpPr>
            <p:cNvPr id="45" name="rc45"/>
            <p:cNvSpPr/>
            <p:nvPr/>
          </p:nvSpPr>
          <p:spPr>
            <a:xfrm>
              <a:off x="4345998" y="3398780"/>
              <a:ext cx="249522" cy="703917"/>
            </a:xfrm>
            <a:prstGeom prst="rect">
              <a:avLst/>
            </a:prstGeom>
            <a:solidFill>
              <a:srgbClr val="80BD41">
                <a:alpha val="100000"/>
              </a:srgbClr>
            </a:solidFill>
          </p:spPr>
          <p:txBody>
            <a:bodyPr/>
            <a:lstStyle/>
            <a:p/>
          </p:txBody>
        </p:sp>
        <p:sp>
          <p:nvSpPr>
            <p:cNvPr id="46" name="rc46"/>
            <p:cNvSpPr/>
            <p:nvPr/>
          </p:nvSpPr>
          <p:spPr>
            <a:xfrm>
              <a:off x="4345998" y="3124996"/>
              <a:ext cx="249522" cy="273783"/>
            </a:xfrm>
            <a:prstGeom prst="rect">
              <a:avLst/>
            </a:prstGeom>
            <a:solidFill>
              <a:srgbClr val="E2231A">
                <a:alpha val="100000"/>
              </a:srgbClr>
            </a:solidFill>
          </p:spPr>
          <p:txBody>
            <a:bodyPr/>
            <a:lstStyle/>
            <a:p/>
          </p:txBody>
        </p:sp>
        <p:sp>
          <p:nvSpPr>
            <p:cNvPr id="47" name="rc47"/>
            <p:cNvSpPr/>
            <p:nvPr/>
          </p:nvSpPr>
          <p:spPr>
            <a:xfrm>
              <a:off x="4623245" y="3393786"/>
              <a:ext cx="249522" cy="708910"/>
            </a:xfrm>
            <a:prstGeom prst="rect">
              <a:avLst/>
            </a:prstGeom>
            <a:solidFill>
              <a:srgbClr val="80BD41">
                <a:alpha val="100000"/>
              </a:srgbClr>
            </a:solidFill>
          </p:spPr>
          <p:txBody>
            <a:bodyPr/>
            <a:lstStyle/>
            <a:p/>
          </p:txBody>
        </p:sp>
        <p:sp>
          <p:nvSpPr>
            <p:cNvPr id="48" name="rc48"/>
            <p:cNvSpPr/>
            <p:nvPr/>
          </p:nvSpPr>
          <p:spPr>
            <a:xfrm>
              <a:off x="4623245" y="3104161"/>
              <a:ext cx="249522" cy="289625"/>
            </a:xfrm>
            <a:prstGeom prst="rect">
              <a:avLst/>
            </a:prstGeom>
            <a:solidFill>
              <a:srgbClr val="E2231A">
                <a:alpha val="100000"/>
              </a:srgbClr>
            </a:solidFill>
          </p:spPr>
          <p:txBody>
            <a:bodyPr/>
            <a:lstStyle/>
            <a:p/>
          </p:txBody>
        </p:sp>
        <p:sp>
          <p:nvSpPr>
            <p:cNvPr id="49" name="rc49"/>
            <p:cNvSpPr/>
            <p:nvPr/>
          </p:nvSpPr>
          <p:spPr>
            <a:xfrm>
              <a:off x="4900493" y="3390687"/>
              <a:ext cx="249522" cy="712010"/>
            </a:xfrm>
            <a:prstGeom prst="rect">
              <a:avLst/>
            </a:prstGeom>
            <a:solidFill>
              <a:srgbClr val="80BD41">
                <a:alpha val="100000"/>
              </a:srgbClr>
            </a:solidFill>
          </p:spPr>
          <p:txBody>
            <a:bodyPr/>
            <a:lstStyle/>
            <a:p/>
          </p:txBody>
        </p:sp>
        <p:sp>
          <p:nvSpPr>
            <p:cNvPr id="50" name="rc50"/>
            <p:cNvSpPr/>
            <p:nvPr/>
          </p:nvSpPr>
          <p:spPr>
            <a:xfrm>
              <a:off x="4900493" y="3085564"/>
              <a:ext cx="249522" cy="305122"/>
            </a:xfrm>
            <a:prstGeom prst="rect">
              <a:avLst/>
            </a:prstGeom>
            <a:solidFill>
              <a:srgbClr val="E2231A">
                <a:alpha val="100000"/>
              </a:srgbClr>
            </a:solidFill>
          </p:spPr>
          <p:txBody>
            <a:bodyPr/>
            <a:lstStyle/>
            <a:p/>
          </p:txBody>
        </p:sp>
        <p:sp>
          <p:nvSpPr>
            <p:cNvPr id="51" name="rc51"/>
            <p:cNvSpPr/>
            <p:nvPr/>
          </p:nvSpPr>
          <p:spPr>
            <a:xfrm>
              <a:off x="5177741" y="3471272"/>
              <a:ext cx="249522" cy="631424"/>
            </a:xfrm>
            <a:prstGeom prst="rect">
              <a:avLst/>
            </a:prstGeom>
            <a:solidFill>
              <a:srgbClr val="80BD41">
                <a:alpha val="100000"/>
              </a:srgbClr>
            </a:solidFill>
          </p:spPr>
          <p:txBody>
            <a:bodyPr/>
            <a:lstStyle/>
            <a:p/>
          </p:txBody>
        </p:sp>
        <p:sp>
          <p:nvSpPr>
            <p:cNvPr id="52" name="rc52"/>
            <p:cNvSpPr/>
            <p:nvPr/>
          </p:nvSpPr>
          <p:spPr>
            <a:xfrm>
              <a:off x="5177741" y="3067484"/>
              <a:ext cx="249522" cy="403788"/>
            </a:xfrm>
            <a:prstGeom prst="rect">
              <a:avLst/>
            </a:prstGeom>
            <a:solidFill>
              <a:srgbClr val="E2231A">
                <a:alpha val="100000"/>
              </a:srgbClr>
            </a:solidFill>
          </p:spPr>
          <p:txBody>
            <a:bodyPr/>
            <a:lstStyle/>
            <a:p/>
          </p:txBody>
        </p:sp>
        <p:sp>
          <p:nvSpPr>
            <p:cNvPr id="53" name="rc53"/>
            <p:cNvSpPr/>
            <p:nvPr/>
          </p:nvSpPr>
          <p:spPr>
            <a:xfrm>
              <a:off x="5454988" y="3382766"/>
              <a:ext cx="249522" cy="719931"/>
            </a:xfrm>
            <a:prstGeom prst="rect">
              <a:avLst/>
            </a:prstGeom>
            <a:solidFill>
              <a:srgbClr val="80BD41">
                <a:alpha val="100000"/>
              </a:srgbClr>
            </a:solidFill>
          </p:spPr>
          <p:txBody>
            <a:bodyPr/>
            <a:lstStyle/>
            <a:p/>
          </p:txBody>
        </p:sp>
        <p:sp>
          <p:nvSpPr>
            <p:cNvPr id="54" name="rc54"/>
            <p:cNvSpPr/>
            <p:nvPr/>
          </p:nvSpPr>
          <p:spPr>
            <a:xfrm>
              <a:off x="5454988" y="3043894"/>
              <a:ext cx="249522" cy="338872"/>
            </a:xfrm>
            <a:prstGeom prst="rect">
              <a:avLst/>
            </a:prstGeom>
            <a:solidFill>
              <a:srgbClr val="E2231A">
                <a:alpha val="100000"/>
              </a:srgbClr>
            </a:solidFill>
          </p:spPr>
          <p:txBody>
            <a:bodyPr/>
            <a:lstStyle/>
            <a:p/>
          </p:txBody>
        </p:sp>
        <p:sp>
          <p:nvSpPr>
            <p:cNvPr id="55" name="rc55"/>
            <p:cNvSpPr/>
            <p:nvPr/>
          </p:nvSpPr>
          <p:spPr>
            <a:xfrm>
              <a:off x="5732236" y="3407045"/>
              <a:ext cx="249522" cy="695652"/>
            </a:xfrm>
            <a:prstGeom prst="rect">
              <a:avLst/>
            </a:prstGeom>
            <a:solidFill>
              <a:srgbClr val="80BD41">
                <a:alpha val="100000"/>
              </a:srgbClr>
            </a:solidFill>
          </p:spPr>
          <p:txBody>
            <a:bodyPr/>
            <a:lstStyle/>
            <a:p/>
          </p:txBody>
        </p:sp>
        <p:sp>
          <p:nvSpPr>
            <p:cNvPr id="56" name="rc56"/>
            <p:cNvSpPr/>
            <p:nvPr/>
          </p:nvSpPr>
          <p:spPr>
            <a:xfrm>
              <a:off x="5732236" y="3015654"/>
              <a:ext cx="249522" cy="391390"/>
            </a:xfrm>
            <a:prstGeom prst="rect">
              <a:avLst/>
            </a:prstGeom>
            <a:solidFill>
              <a:srgbClr val="E2231A">
                <a:alpha val="100000"/>
              </a:srgbClr>
            </a:solidFill>
          </p:spPr>
          <p:txBody>
            <a:bodyPr/>
            <a:lstStyle/>
            <a:p/>
          </p:txBody>
        </p:sp>
        <p:sp>
          <p:nvSpPr>
            <p:cNvPr id="57" name="rc57"/>
            <p:cNvSpPr/>
            <p:nvPr/>
          </p:nvSpPr>
          <p:spPr>
            <a:xfrm>
              <a:off x="6009484" y="3403429"/>
              <a:ext cx="249522" cy="699268"/>
            </a:xfrm>
            <a:prstGeom prst="rect">
              <a:avLst/>
            </a:prstGeom>
            <a:solidFill>
              <a:srgbClr val="80BD41">
                <a:alpha val="100000"/>
              </a:srgbClr>
            </a:solidFill>
          </p:spPr>
          <p:txBody>
            <a:bodyPr/>
            <a:lstStyle/>
            <a:p/>
          </p:txBody>
        </p:sp>
        <p:sp>
          <p:nvSpPr>
            <p:cNvPr id="58" name="rc58"/>
            <p:cNvSpPr/>
            <p:nvPr/>
          </p:nvSpPr>
          <p:spPr>
            <a:xfrm>
              <a:off x="6009484" y="2992753"/>
              <a:ext cx="249522" cy="410675"/>
            </a:xfrm>
            <a:prstGeom prst="rect">
              <a:avLst/>
            </a:prstGeom>
            <a:solidFill>
              <a:srgbClr val="E2231A">
                <a:alpha val="100000"/>
              </a:srgbClr>
            </a:solidFill>
          </p:spPr>
          <p:txBody>
            <a:bodyPr/>
            <a:lstStyle/>
            <a:p/>
          </p:txBody>
        </p:sp>
        <p:sp>
          <p:nvSpPr>
            <p:cNvPr id="59" name="rc59"/>
            <p:cNvSpPr/>
            <p:nvPr/>
          </p:nvSpPr>
          <p:spPr>
            <a:xfrm>
              <a:off x="6286731" y="3435628"/>
              <a:ext cx="249522" cy="667068"/>
            </a:xfrm>
            <a:prstGeom prst="rect">
              <a:avLst/>
            </a:prstGeom>
            <a:solidFill>
              <a:srgbClr val="80BD41">
                <a:alpha val="100000"/>
              </a:srgbClr>
            </a:solidFill>
          </p:spPr>
          <p:txBody>
            <a:bodyPr/>
            <a:lstStyle/>
            <a:p/>
          </p:txBody>
        </p:sp>
        <p:sp>
          <p:nvSpPr>
            <p:cNvPr id="60" name="rc60"/>
            <p:cNvSpPr/>
            <p:nvPr/>
          </p:nvSpPr>
          <p:spPr>
            <a:xfrm>
              <a:off x="6286731" y="2972090"/>
              <a:ext cx="249522" cy="463538"/>
            </a:xfrm>
            <a:prstGeom prst="rect">
              <a:avLst/>
            </a:prstGeom>
            <a:solidFill>
              <a:srgbClr val="E2231A">
                <a:alpha val="100000"/>
              </a:srgbClr>
            </a:solidFill>
          </p:spPr>
          <p:txBody>
            <a:bodyPr/>
            <a:lstStyle/>
            <a:p/>
          </p:txBody>
        </p:sp>
        <p:sp>
          <p:nvSpPr>
            <p:cNvPr id="61" name="rc61"/>
            <p:cNvSpPr/>
            <p:nvPr/>
          </p:nvSpPr>
          <p:spPr>
            <a:xfrm>
              <a:off x="6563979" y="3392753"/>
              <a:ext cx="249522" cy="709943"/>
            </a:xfrm>
            <a:prstGeom prst="rect">
              <a:avLst/>
            </a:prstGeom>
            <a:solidFill>
              <a:srgbClr val="80BD41">
                <a:alpha val="100000"/>
              </a:srgbClr>
            </a:solidFill>
          </p:spPr>
          <p:txBody>
            <a:bodyPr/>
            <a:lstStyle/>
            <a:p/>
          </p:txBody>
        </p:sp>
        <p:sp>
          <p:nvSpPr>
            <p:cNvPr id="62" name="rc62"/>
            <p:cNvSpPr/>
            <p:nvPr/>
          </p:nvSpPr>
          <p:spPr>
            <a:xfrm>
              <a:off x="6563979" y="2957626"/>
              <a:ext cx="249522" cy="435126"/>
            </a:xfrm>
            <a:prstGeom prst="rect">
              <a:avLst/>
            </a:prstGeom>
            <a:solidFill>
              <a:srgbClr val="E2231A">
                <a:alpha val="100000"/>
              </a:srgbClr>
            </a:solidFill>
          </p:spPr>
          <p:txBody>
            <a:bodyPr/>
            <a:lstStyle/>
            <a:p/>
          </p:txBody>
        </p:sp>
        <p:sp>
          <p:nvSpPr>
            <p:cNvPr id="63" name="rc63"/>
            <p:cNvSpPr/>
            <p:nvPr/>
          </p:nvSpPr>
          <p:spPr>
            <a:xfrm>
              <a:off x="6841227" y="3493140"/>
              <a:ext cx="249522" cy="609556"/>
            </a:xfrm>
            <a:prstGeom prst="rect">
              <a:avLst/>
            </a:prstGeom>
            <a:solidFill>
              <a:srgbClr val="80BD41">
                <a:alpha val="100000"/>
              </a:srgbClr>
            </a:solidFill>
          </p:spPr>
          <p:txBody>
            <a:bodyPr/>
            <a:lstStyle/>
            <a:p/>
          </p:txBody>
        </p:sp>
        <p:sp>
          <p:nvSpPr>
            <p:cNvPr id="64" name="rc64"/>
            <p:cNvSpPr/>
            <p:nvPr/>
          </p:nvSpPr>
          <p:spPr>
            <a:xfrm>
              <a:off x="6841227" y="2952632"/>
              <a:ext cx="249522" cy="540507"/>
            </a:xfrm>
            <a:prstGeom prst="rect">
              <a:avLst/>
            </a:prstGeom>
            <a:solidFill>
              <a:srgbClr val="E2231A">
                <a:alpha val="100000"/>
              </a:srgbClr>
            </a:solidFill>
          </p:spPr>
          <p:txBody>
            <a:bodyPr/>
            <a:lstStyle/>
            <a:p/>
          </p:txBody>
        </p:sp>
        <p:sp>
          <p:nvSpPr>
            <p:cNvPr id="65" name="rc65"/>
            <p:cNvSpPr/>
            <p:nvPr/>
          </p:nvSpPr>
          <p:spPr>
            <a:xfrm>
              <a:off x="7118474" y="3364169"/>
              <a:ext cx="249522" cy="738527"/>
            </a:xfrm>
            <a:prstGeom prst="rect">
              <a:avLst/>
            </a:prstGeom>
            <a:solidFill>
              <a:srgbClr val="80BD41">
                <a:alpha val="100000"/>
              </a:srgbClr>
            </a:solidFill>
          </p:spPr>
          <p:txBody>
            <a:bodyPr/>
            <a:lstStyle/>
            <a:p/>
          </p:txBody>
        </p:sp>
        <p:sp>
          <p:nvSpPr>
            <p:cNvPr id="66" name="rc66"/>
            <p:cNvSpPr/>
            <p:nvPr/>
          </p:nvSpPr>
          <p:spPr>
            <a:xfrm>
              <a:off x="7118474" y="2948844"/>
              <a:ext cx="249522" cy="415324"/>
            </a:xfrm>
            <a:prstGeom prst="rect">
              <a:avLst/>
            </a:prstGeom>
            <a:solidFill>
              <a:srgbClr val="E2231A">
                <a:alpha val="100000"/>
              </a:srgbClr>
            </a:solidFill>
          </p:spPr>
          <p:txBody>
            <a:bodyPr/>
            <a:lstStyle/>
            <a:p/>
          </p:txBody>
        </p:sp>
        <p:sp>
          <p:nvSpPr>
            <p:cNvPr id="67" name="rc67"/>
            <p:cNvSpPr/>
            <p:nvPr/>
          </p:nvSpPr>
          <p:spPr>
            <a:xfrm>
              <a:off x="7395722" y="3502094"/>
              <a:ext cx="249522" cy="600602"/>
            </a:xfrm>
            <a:prstGeom prst="rect">
              <a:avLst/>
            </a:prstGeom>
            <a:solidFill>
              <a:srgbClr val="80BD41">
                <a:alpha val="100000"/>
              </a:srgbClr>
            </a:solidFill>
          </p:spPr>
          <p:txBody>
            <a:bodyPr/>
            <a:lstStyle/>
            <a:p/>
          </p:txBody>
        </p:sp>
        <p:sp>
          <p:nvSpPr>
            <p:cNvPr id="68" name="rc68"/>
            <p:cNvSpPr/>
            <p:nvPr/>
          </p:nvSpPr>
          <p:spPr>
            <a:xfrm>
              <a:off x="7395722" y="2947639"/>
              <a:ext cx="249522" cy="554455"/>
            </a:xfrm>
            <a:prstGeom prst="rect">
              <a:avLst/>
            </a:prstGeom>
            <a:solidFill>
              <a:srgbClr val="E2231A">
                <a:alpha val="100000"/>
              </a:srgbClr>
            </a:solidFill>
          </p:spPr>
          <p:txBody>
            <a:bodyPr/>
            <a:lstStyle/>
            <a:p/>
          </p:txBody>
        </p:sp>
        <p:sp>
          <p:nvSpPr>
            <p:cNvPr id="69" name="rc69"/>
            <p:cNvSpPr/>
            <p:nvPr/>
          </p:nvSpPr>
          <p:spPr>
            <a:xfrm>
              <a:off x="7672970" y="3340407"/>
              <a:ext cx="249522" cy="762290"/>
            </a:xfrm>
            <a:prstGeom prst="rect">
              <a:avLst/>
            </a:prstGeom>
            <a:solidFill>
              <a:srgbClr val="80BD41">
                <a:alpha val="100000"/>
              </a:srgbClr>
            </a:solidFill>
          </p:spPr>
          <p:txBody>
            <a:bodyPr/>
            <a:lstStyle/>
            <a:p/>
          </p:txBody>
        </p:sp>
        <p:sp>
          <p:nvSpPr>
            <p:cNvPr id="70" name="rc70"/>
            <p:cNvSpPr/>
            <p:nvPr/>
          </p:nvSpPr>
          <p:spPr>
            <a:xfrm>
              <a:off x="7672970" y="2947639"/>
              <a:ext cx="249522" cy="392767"/>
            </a:xfrm>
            <a:prstGeom prst="rect">
              <a:avLst/>
            </a:prstGeom>
            <a:solidFill>
              <a:srgbClr val="E2231A">
                <a:alpha val="100000"/>
              </a:srgbClr>
            </a:solidFill>
          </p:spPr>
          <p:txBody>
            <a:bodyPr/>
            <a:lstStyle/>
            <a:p/>
          </p:txBody>
        </p:sp>
        <p:sp>
          <p:nvSpPr>
            <p:cNvPr id="71" name="rc71"/>
            <p:cNvSpPr/>
            <p:nvPr/>
          </p:nvSpPr>
          <p:spPr>
            <a:xfrm>
              <a:off x="7950217" y="3442688"/>
              <a:ext cx="249522" cy="660008"/>
            </a:xfrm>
            <a:prstGeom prst="rect">
              <a:avLst/>
            </a:prstGeom>
            <a:solidFill>
              <a:srgbClr val="80BD41">
                <a:alpha val="100000"/>
              </a:srgbClr>
            </a:solidFill>
          </p:spPr>
          <p:txBody>
            <a:bodyPr/>
            <a:lstStyle/>
            <a:p/>
          </p:txBody>
        </p:sp>
        <p:sp>
          <p:nvSpPr>
            <p:cNvPr id="72" name="rc72"/>
            <p:cNvSpPr/>
            <p:nvPr/>
          </p:nvSpPr>
          <p:spPr>
            <a:xfrm>
              <a:off x="7950217" y="2944712"/>
              <a:ext cx="249522" cy="497976"/>
            </a:xfrm>
            <a:prstGeom prst="rect">
              <a:avLst/>
            </a:prstGeom>
            <a:solidFill>
              <a:srgbClr val="E2231A">
                <a:alpha val="100000"/>
              </a:srgbClr>
            </a:solidFill>
          </p:spPr>
          <p:txBody>
            <a:bodyPr/>
            <a:lstStyle/>
            <a:p/>
          </p:txBody>
        </p:sp>
        <p:sp>
          <p:nvSpPr>
            <p:cNvPr id="73" name="pl73"/>
            <p:cNvSpPr/>
            <p:nvPr/>
          </p:nvSpPr>
          <p:spPr>
            <a:xfrm>
              <a:off x="1421035" y="2018230"/>
              <a:ext cx="6653943" cy="579018"/>
            </a:xfrm>
            <a:custGeom>
              <a:avLst/>
              <a:pathLst>
                <a:path w="6653943" h="579018">
                  <a:moveTo>
                    <a:pt x="0" y="492165"/>
                  </a:moveTo>
                  <a:lnTo>
                    <a:pt x="277247" y="492165"/>
                  </a:lnTo>
                  <a:lnTo>
                    <a:pt x="554495" y="492165"/>
                  </a:lnTo>
                  <a:lnTo>
                    <a:pt x="831742" y="492165"/>
                  </a:lnTo>
                  <a:lnTo>
                    <a:pt x="1108990" y="492165"/>
                  </a:lnTo>
                  <a:lnTo>
                    <a:pt x="1386238" y="492165"/>
                  </a:lnTo>
                  <a:lnTo>
                    <a:pt x="1663485" y="492165"/>
                  </a:lnTo>
                  <a:lnTo>
                    <a:pt x="1940733" y="289509"/>
                  </a:lnTo>
                  <a:lnTo>
                    <a:pt x="2217981" y="144754"/>
                  </a:lnTo>
                  <a:lnTo>
                    <a:pt x="2495228" y="260558"/>
                  </a:lnTo>
                  <a:lnTo>
                    <a:pt x="2772476" y="289509"/>
                  </a:lnTo>
                  <a:lnTo>
                    <a:pt x="3049724" y="0"/>
                  </a:lnTo>
                  <a:lnTo>
                    <a:pt x="3326971" y="28950"/>
                  </a:lnTo>
                  <a:lnTo>
                    <a:pt x="3604219" y="57901"/>
                  </a:lnTo>
                  <a:lnTo>
                    <a:pt x="3881467" y="318460"/>
                  </a:lnTo>
                  <a:lnTo>
                    <a:pt x="4158714" y="115803"/>
                  </a:lnTo>
                  <a:lnTo>
                    <a:pt x="4435962" y="231607"/>
                  </a:lnTo>
                  <a:lnTo>
                    <a:pt x="4713210" y="260558"/>
                  </a:lnTo>
                  <a:lnTo>
                    <a:pt x="4990457" y="376361"/>
                  </a:lnTo>
                  <a:lnTo>
                    <a:pt x="5267705" y="289509"/>
                  </a:lnTo>
                  <a:lnTo>
                    <a:pt x="5544953" y="550067"/>
                  </a:lnTo>
                  <a:lnTo>
                    <a:pt x="5822200" y="231607"/>
                  </a:lnTo>
                  <a:lnTo>
                    <a:pt x="6099448" y="579018"/>
                  </a:lnTo>
                  <a:lnTo>
                    <a:pt x="6376696" y="173705"/>
                  </a:lnTo>
                  <a:lnTo>
                    <a:pt x="6653943" y="434263"/>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1840"/>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75" name="tx75"/>
            <p:cNvSpPr/>
            <p:nvPr/>
          </p:nvSpPr>
          <p:spPr>
            <a:xfrm>
              <a:off x="2746983" y="1071840"/>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79" name="tx79"/>
            <p:cNvSpPr/>
            <p:nvPr/>
          </p:nvSpPr>
          <p:spPr>
            <a:xfrm>
              <a:off x="690569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3" name="tx83"/>
            <p:cNvSpPr/>
            <p:nvPr/>
          </p:nvSpPr>
          <p:spPr>
            <a:xfrm>
              <a:off x="8014689"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84" name="tx84"/>
            <p:cNvSpPr/>
            <p:nvPr/>
          </p:nvSpPr>
          <p:spPr>
            <a:xfrm>
              <a:off x="1329607" y="32647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40.8</a:t>
              </a:r>
            </a:p>
          </p:txBody>
        </p:sp>
        <p:sp>
          <p:nvSpPr>
            <p:cNvPr id="85" name="tx85"/>
            <p:cNvSpPr/>
            <p:nvPr/>
          </p:nvSpPr>
          <p:spPr>
            <a:xfrm>
              <a:off x="2715845" y="31765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45.9</a:t>
              </a:r>
            </a:p>
          </p:txBody>
        </p:sp>
        <p:sp>
          <p:nvSpPr>
            <p:cNvPr id="86" name="tx86"/>
            <p:cNvSpPr/>
            <p:nvPr/>
          </p:nvSpPr>
          <p:spPr>
            <a:xfrm>
              <a:off x="4102084" y="30235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54.8</a:t>
              </a:r>
            </a:p>
          </p:txBody>
        </p:sp>
        <p:sp>
          <p:nvSpPr>
            <p:cNvPr id="87" name="tx87"/>
            <p:cNvSpPr/>
            <p:nvPr/>
          </p:nvSpPr>
          <p:spPr>
            <a:xfrm>
              <a:off x="5488322" y="29079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61.5</a:t>
              </a:r>
            </a:p>
          </p:txBody>
        </p:sp>
        <p:sp>
          <p:nvSpPr>
            <p:cNvPr id="88" name="tx88"/>
            <p:cNvSpPr/>
            <p:nvPr/>
          </p:nvSpPr>
          <p:spPr>
            <a:xfrm>
              <a:off x="6597312" y="28217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66.5</a:t>
              </a:r>
            </a:p>
          </p:txBody>
        </p:sp>
        <p:sp>
          <p:nvSpPr>
            <p:cNvPr id="89" name="tx89"/>
            <p:cNvSpPr/>
            <p:nvPr/>
          </p:nvSpPr>
          <p:spPr>
            <a:xfrm>
              <a:off x="6874560" y="28165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66.8</a:t>
              </a:r>
            </a:p>
          </p:txBody>
        </p:sp>
        <p:sp>
          <p:nvSpPr>
            <p:cNvPr id="90" name="tx90"/>
            <p:cNvSpPr/>
            <p:nvPr/>
          </p:nvSpPr>
          <p:spPr>
            <a:xfrm>
              <a:off x="7190985" y="281274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a:t>
              </a:r>
            </a:p>
          </p:txBody>
        </p:sp>
        <p:sp>
          <p:nvSpPr>
            <p:cNvPr id="91" name="tx91"/>
            <p:cNvSpPr/>
            <p:nvPr/>
          </p:nvSpPr>
          <p:spPr>
            <a:xfrm>
              <a:off x="7429055" y="28117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67.1</a:t>
              </a:r>
            </a:p>
          </p:txBody>
        </p:sp>
        <p:sp>
          <p:nvSpPr>
            <p:cNvPr id="92" name="tx92"/>
            <p:cNvSpPr/>
            <p:nvPr/>
          </p:nvSpPr>
          <p:spPr>
            <a:xfrm>
              <a:off x="7706303" y="28117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67.1</a:t>
              </a:r>
            </a:p>
          </p:txBody>
        </p:sp>
        <p:sp>
          <p:nvSpPr>
            <p:cNvPr id="93" name="tx93"/>
            <p:cNvSpPr/>
            <p:nvPr/>
          </p:nvSpPr>
          <p:spPr>
            <a:xfrm>
              <a:off x="7983551" y="28087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67.2</a:t>
              </a:r>
            </a:p>
          </p:txBody>
        </p:sp>
        <p:sp>
          <p:nvSpPr>
            <p:cNvPr id="94" name="pl94"/>
            <p:cNvSpPr/>
            <p:nvPr/>
          </p:nvSpPr>
          <p:spPr>
            <a:xfrm>
              <a:off x="1421035" y="1207605"/>
              <a:ext cx="0" cy="1302791"/>
            </a:xfrm>
            <a:custGeom>
              <a:avLst/>
              <a:pathLst>
                <a:path w="0" h="1302791">
                  <a:moveTo>
                    <a:pt x="0" y="130279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1302791"/>
            </a:xfrm>
            <a:custGeom>
              <a:avLst/>
              <a:pathLst>
                <a:path w="0" h="1302791">
                  <a:moveTo>
                    <a:pt x="0" y="130279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1100135"/>
            </a:xfrm>
            <a:custGeom>
              <a:avLst/>
              <a:pathLst>
                <a:path w="0" h="1100135">
                  <a:moveTo>
                    <a:pt x="0" y="1100135"/>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926429"/>
            </a:xfrm>
            <a:custGeom>
              <a:avLst/>
              <a:pathLst>
                <a:path w="0" h="926429">
                  <a:moveTo>
                    <a:pt x="0" y="926429"/>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1100135"/>
            </a:xfrm>
            <a:custGeom>
              <a:avLst/>
              <a:pathLst>
                <a:path w="0" h="1100135">
                  <a:moveTo>
                    <a:pt x="0" y="110013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1360693"/>
            </a:xfrm>
            <a:custGeom>
              <a:avLst/>
              <a:pathLst>
                <a:path w="0" h="1360693">
                  <a:moveTo>
                    <a:pt x="0" y="136069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1042233"/>
            </a:xfrm>
            <a:custGeom>
              <a:avLst/>
              <a:pathLst>
                <a:path w="0" h="1042233">
                  <a:moveTo>
                    <a:pt x="0" y="104223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1389644"/>
            </a:xfrm>
            <a:custGeom>
              <a:avLst/>
              <a:pathLst>
                <a:path w="0" h="1389644">
                  <a:moveTo>
                    <a:pt x="0" y="138964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984331"/>
            </a:xfrm>
            <a:custGeom>
              <a:avLst/>
              <a:pathLst>
                <a:path w="0" h="984331">
                  <a:moveTo>
                    <a:pt x="0" y="98433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1244889"/>
            </a:xfrm>
            <a:custGeom>
              <a:avLst/>
              <a:pathLst>
                <a:path w="0" h="1244889">
                  <a:moveTo>
                    <a:pt x="0" y="1244889"/>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87576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a:t>
              </a:r>
            </a:p>
          </p:txBody>
        </p:sp>
        <p:sp>
          <p:nvSpPr>
            <p:cNvPr id="105" name="tx105"/>
            <p:cNvSpPr/>
            <p:nvPr/>
          </p:nvSpPr>
          <p:spPr>
            <a:xfrm>
              <a:off x="1329607" y="35236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18.4</a:t>
              </a:r>
            </a:p>
          </p:txBody>
        </p:sp>
        <p:sp>
          <p:nvSpPr>
            <p:cNvPr id="106" name="tx106"/>
            <p:cNvSpPr/>
            <p:nvPr/>
          </p:nvSpPr>
          <p:spPr>
            <a:xfrm>
              <a:off x="2715845" y="38503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25.2</a:t>
              </a:r>
            </a:p>
          </p:txBody>
        </p:sp>
        <p:sp>
          <p:nvSpPr>
            <p:cNvPr id="107" name="tx107"/>
            <p:cNvSpPr/>
            <p:nvPr/>
          </p:nvSpPr>
          <p:spPr>
            <a:xfrm>
              <a:off x="2715845" y="34552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a:t>
              </a:r>
            </a:p>
          </p:txBody>
        </p:sp>
        <p:sp>
          <p:nvSpPr>
            <p:cNvPr id="108" name="tx108"/>
            <p:cNvSpPr/>
            <p:nvPr/>
          </p:nvSpPr>
          <p:spPr>
            <a:xfrm>
              <a:off x="4141260" y="3775222"/>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09" name="tx109"/>
            <p:cNvSpPr/>
            <p:nvPr/>
          </p:nvSpPr>
          <p:spPr>
            <a:xfrm>
              <a:off x="4102084" y="33036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a:t>
              </a:r>
            </a:p>
          </p:txBody>
        </p:sp>
        <p:sp>
          <p:nvSpPr>
            <p:cNvPr id="110" name="tx110"/>
            <p:cNvSpPr/>
            <p:nvPr/>
          </p:nvSpPr>
          <p:spPr>
            <a:xfrm>
              <a:off x="5488322" y="37076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41.8</a:t>
              </a:r>
            </a:p>
          </p:txBody>
        </p:sp>
        <p:sp>
          <p:nvSpPr>
            <p:cNvPr id="111" name="tx111"/>
            <p:cNvSpPr/>
            <p:nvPr/>
          </p:nvSpPr>
          <p:spPr>
            <a:xfrm>
              <a:off x="5488322" y="31782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19.7</a:t>
              </a:r>
            </a:p>
          </p:txBody>
        </p:sp>
        <p:sp>
          <p:nvSpPr>
            <p:cNvPr id="112" name="tx112"/>
            <p:cNvSpPr/>
            <p:nvPr/>
          </p:nvSpPr>
          <p:spPr>
            <a:xfrm>
              <a:off x="6597312" y="371382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41.2</a:t>
              </a:r>
            </a:p>
          </p:txBody>
        </p:sp>
        <p:sp>
          <p:nvSpPr>
            <p:cNvPr id="113" name="tx113"/>
            <p:cNvSpPr/>
            <p:nvPr/>
          </p:nvSpPr>
          <p:spPr>
            <a:xfrm>
              <a:off x="6597312" y="31400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25.3</a:t>
              </a:r>
            </a:p>
          </p:txBody>
        </p:sp>
        <p:sp>
          <p:nvSpPr>
            <p:cNvPr id="114" name="tx114"/>
            <p:cNvSpPr/>
            <p:nvPr/>
          </p:nvSpPr>
          <p:spPr>
            <a:xfrm>
              <a:off x="6874560" y="37628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35.4</a:t>
              </a:r>
            </a:p>
          </p:txBody>
        </p:sp>
        <p:sp>
          <p:nvSpPr>
            <p:cNvPr id="115" name="tx115"/>
            <p:cNvSpPr/>
            <p:nvPr/>
          </p:nvSpPr>
          <p:spPr>
            <a:xfrm>
              <a:off x="6874560" y="318779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31.4</a:t>
              </a:r>
            </a:p>
          </p:txBody>
        </p:sp>
        <p:sp>
          <p:nvSpPr>
            <p:cNvPr id="116" name="tx116"/>
            <p:cNvSpPr/>
            <p:nvPr/>
          </p:nvSpPr>
          <p:spPr>
            <a:xfrm>
              <a:off x="7151808" y="36983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42.9</a:t>
              </a:r>
            </a:p>
          </p:txBody>
        </p:sp>
        <p:sp>
          <p:nvSpPr>
            <p:cNvPr id="117" name="tx117"/>
            <p:cNvSpPr/>
            <p:nvPr/>
          </p:nvSpPr>
          <p:spPr>
            <a:xfrm>
              <a:off x="7151808" y="312260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24.1</a:t>
              </a:r>
            </a:p>
          </p:txBody>
        </p:sp>
        <p:sp>
          <p:nvSpPr>
            <p:cNvPr id="118" name="tx118"/>
            <p:cNvSpPr/>
            <p:nvPr/>
          </p:nvSpPr>
          <p:spPr>
            <a:xfrm>
              <a:off x="7429055" y="376730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34.9</a:t>
              </a:r>
            </a:p>
          </p:txBody>
        </p:sp>
        <p:sp>
          <p:nvSpPr>
            <p:cNvPr id="119" name="tx119"/>
            <p:cNvSpPr/>
            <p:nvPr/>
          </p:nvSpPr>
          <p:spPr>
            <a:xfrm>
              <a:off x="7429055" y="318977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32.2</a:t>
              </a:r>
            </a:p>
          </p:txBody>
        </p:sp>
        <p:sp>
          <p:nvSpPr>
            <p:cNvPr id="120" name="tx120"/>
            <p:cNvSpPr/>
            <p:nvPr/>
          </p:nvSpPr>
          <p:spPr>
            <a:xfrm>
              <a:off x="7706303" y="36864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44.3</a:t>
              </a:r>
            </a:p>
          </p:txBody>
        </p:sp>
        <p:sp>
          <p:nvSpPr>
            <p:cNvPr id="121" name="tx121"/>
            <p:cNvSpPr/>
            <p:nvPr/>
          </p:nvSpPr>
          <p:spPr>
            <a:xfrm>
              <a:off x="7706303" y="31089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a:t>
              </a:r>
            </a:p>
          </p:txBody>
        </p:sp>
        <p:sp>
          <p:nvSpPr>
            <p:cNvPr id="122" name="tx122"/>
            <p:cNvSpPr/>
            <p:nvPr/>
          </p:nvSpPr>
          <p:spPr>
            <a:xfrm>
              <a:off x="7983551" y="373759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38.3</a:t>
              </a:r>
            </a:p>
          </p:txBody>
        </p:sp>
        <p:sp>
          <p:nvSpPr>
            <p:cNvPr id="123" name="tx123"/>
            <p:cNvSpPr/>
            <p:nvPr/>
          </p:nvSpPr>
          <p:spPr>
            <a:xfrm>
              <a:off x="7983551" y="31586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28.9</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1896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655386" y="232867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a:off x="655386" y="146771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93494" y="2517221"/>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4" name="tx144"/>
            <p:cNvSpPr/>
            <p:nvPr/>
          </p:nvSpPr>
          <p:spPr>
            <a:xfrm rot="5400000">
              <a:off x="8496806" y="251722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5" name="pl145"/>
            <p:cNvSpPr/>
            <p:nvPr/>
          </p:nvSpPr>
          <p:spPr>
            <a:xfrm>
              <a:off x="2904532"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1632" y="5057376"/>
              <a:ext cx="10869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47" name="rc147"/>
            <p:cNvSpPr/>
            <p:nvPr/>
          </p:nvSpPr>
          <p:spPr>
            <a:xfrm>
              <a:off x="4545960" y="5010059"/>
              <a:ext cx="201456" cy="201456"/>
            </a:xfrm>
            <a:prstGeom prst="rect">
              <a:avLst/>
            </a:prstGeom>
            <a:solidFill>
              <a:srgbClr val="E2231A">
                <a:alpha val="100000"/>
              </a:srgbClr>
            </a:solidFill>
          </p:spPr>
          <p:txBody>
            <a:bodyPr/>
            <a:lstStyle/>
            <a:p/>
          </p:txBody>
        </p:sp>
        <p:sp>
          <p:nvSpPr>
            <p:cNvPr id="148" name="rc148"/>
            <p:cNvSpPr/>
            <p:nvPr/>
          </p:nvSpPr>
          <p:spPr>
            <a:xfrm>
              <a:off x="5766533" y="5010059"/>
              <a:ext cx="201456" cy="201456"/>
            </a:xfrm>
            <a:prstGeom prst="rect">
              <a:avLst/>
            </a:prstGeom>
            <a:solidFill>
              <a:srgbClr val="80BD41">
                <a:alpha val="100000"/>
              </a:srgbClr>
            </a:solidFill>
          </p:spPr>
          <p:txBody>
            <a:bodyPr/>
            <a:lstStyle/>
            <a:p/>
          </p:txBody>
        </p:sp>
        <p:sp>
          <p:nvSpPr>
            <p:cNvPr id="149" name="tx149"/>
            <p:cNvSpPr/>
            <p:nvPr/>
          </p:nvSpPr>
          <p:spPr>
            <a:xfrm>
              <a:off x="4826005" y="5058604"/>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0" name="tx150"/>
            <p:cNvSpPr/>
            <p:nvPr/>
          </p:nvSpPr>
          <p:spPr>
            <a:xfrm>
              <a:off x="6046578" y="5058604"/>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1" name="tx151"/>
            <p:cNvSpPr/>
            <p:nvPr/>
          </p:nvSpPr>
          <p:spPr>
            <a:xfrm>
              <a:off x="951100" y="479153"/>
              <a:ext cx="545509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52" name="tx152"/>
            <p:cNvSpPr/>
            <p:nvPr/>
          </p:nvSpPr>
          <p:spPr>
            <a:xfrm>
              <a:off x="951100" y="660204"/>
              <a:ext cx="139817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Gabon, 2000-2024</a:t>
              </a:r>
            </a:p>
          </p:txBody>
        </p:sp>
        <p:sp>
          <p:nvSpPr>
            <p:cNvPr id="153" name="pl153"/>
            <p:cNvSpPr/>
            <p:nvPr/>
          </p:nvSpPr>
          <p:spPr>
            <a:xfrm>
              <a:off x="227392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22923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18454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813985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25158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20689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16220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889059"/>
              <a:ext cx="4030871" cy="167191"/>
            </a:xfrm>
            <a:prstGeom prst="rect">
              <a:avLst/>
            </a:prstGeom>
            <a:solidFill>
              <a:srgbClr val="80BD41">
                <a:alpha val="100000"/>
              </a:srgbClr>
            </a:solidFill>
          </p:spPr>
          <p:txBody>
            <a:bodyPr/>
            <a:lstStyle/>
            <a:p/>
          </p:txBody>
        </p:sp>
        <p:sp>
          <p:nvSpPr>
            <p:cNvPr id="165" name="rc165"/>
            <p:cNvSpPr/>
            <p:nvPr/>
          </p:nvSpPr>
          <p:spPr>
            <a:xfrm>
              <a:off x="5327145" y="5889059"/>
              <a:ext cx="2470534" cy="167191"/>
            </a:xfrm>
            <a:prstGeom prst="rect">
              <a:avLst/>
            </a:prstGeom>
            <a:solidFill>
              <a:srgbClr val="E2231A">
                <a:alpha val="100000"/>
              </a:srgbClr>
            </a:solidFill>
          </p:spPr>
          <p:txBody>
            <a:bodyPr/>
            <a:lstStyle/>
            <a:p/>
          </p:txBody>
        </p:sp>
        <p:sp>
          <p:nvSpPr>
            <p:cNvPr id="166" name="rc166"/>
            <p:cNvSpPr/>
            <p:nvPr/>
          </p:nvSpPr>
          <p:spPr>
            <a:xfrm>
              <a:off x="1296273" y="5680069"/>
              <a:ext cx="4328078" cy="167191"/>
            </a:xfrm>
            <a:prstGeom prst="rect">
              <a:avLst/>
            </a:prstGeom>
            <a:solidFill>
              <a:srgbClr val="80BD41">
                <a:alpha val="100000"/>
              </a:srgbClr>
            </a:solidFill>
          </p:spPr>
          <p:txBody>
            <a:bodyPr/>
            <a:lstStyle/>
            <a:p/>
          </p:txBody>
        </p:sp>
        <p:sp>
          <p:nvSpPr>
            <p:cNvPr id="167" name="rc167"/>
            <p:cNvSpPr/>
            <p:nvPr/>
          </p:nvSpPr>
          <p:spPr>
            <a:xfrm>
              <a:off x="5624352" y="5680069"/>
              <a:ext cx="2230031" cy="167191"/>
            </a:xfrm>
            <a:prstGeom prst="rect">
              <a:avLst/>
            </a:prstGeom>
            <a:solidFill>
              <a:srgbClr val="E2231A">
                <a:alpha val="100000"/>
              </a:srgbClr>
            </a:solidFill>
          </p:spPr>
          <p:txBody>
            <a:bodyPr/>
            <a:lstStyle/>
            <a:p/>
          </p:txBody>
        </p:sp>
        <p:sp>
          <p:nvSpPr>
            <p:cNvPr id="168" name="rc168"/>
            <p:cNvSpPr/>
            <p:nvPr/>
          </p:nvSpPr>
          <p:spPr>
            <a:xfrm>
              <a:off x="1296273" y="5471080"/>
              <a:ext cx="3747351" cy="167191"/>
            </a:xfrm>
            <a:prstGeom prst="rect">
              <a:avLst/>
            </a:prstGeom>
            <a:solidFill>
              <a:srgbClr val="80BD41">
                <a:alpha val="100000"/>
              </a:srgbClr>
            </a:solidFill>
          </p:spPr>
          <p:txBody>
            <a:bodyPr/>
            <a:lstStyle/>
            <a:p/>
          </p:txBody>
        </p:sp>
        <p:sp>
          <p:nvSpPr>
            <p:cNvPr id="169" name="rc169"/>
            <p:cNvSpPr/>
            <p:nvPr/>
          </p:nvSpPr>
          <p:spPr>
            <a:xfrm>
              <a:off x="5043625" y="5471080"/>
              <a:ext cx="2827378" cy="167191"/>
            </a:xfrm>
            <a:prstGeom prst="rect">
              <a:avLst/>
            </a:prstGeom>
            <a:solidFill>
              <a:srgbClr val="E2231A">
                <a:alpha val="100000"/>
              </a:srgbClr>
            </a:solidFill>
          </p:spPr>
          <p:txBody>
            <a:bodyPr/>
            <a:lstStyle/>
            <a:p/>
          </p:txBody>
        </p:sp>
        <p:sp>
          <p:nvSpPr>
            <p:cNvPr id="170" name="tx170"/>
            <p:cNvSpPr/>
            <p:nvPr/>
          </p:nvSpPr>
          <p:spPr>
            <a:xfrm>
              <a:off x="801022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66.5</a:t>
              </a:r>
            </a:p>
          </p:txBody>
        </p:sp>
        <p:sp>
          <p:nvSpPr>
            <p:cNvPr id="171" name="tx171"/>
            <p:cNvSpPr/>
            <p:nvPr/>
          </p:nvSpPr>
          <p:spPr>
            <a:xfrm>
              <a:off x="8069762"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67.1</a:t>
              </a:r>
            </a:p>
          </p:txBody>
        </p:sp>
        <p:sp>
          <p:nvSpPr>
            <p:cNvPr id="172" name="tx172"/>
            <p:cNvSpPr/>
            <p:nvPr/>
          </p:nvSpPr>
          <p:spPr>
            <a:xfrm>
              <a:off x="808721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67.2</a:t>
              </a:r>
            </a:p>
          </p:txBody>
        </p:sp>
        <p:sp>
          <p:nvSpPr>
            <p:cNvPr id="173" name="tx173"/>
            <p:cNvSpPr/>
            <p:nvPr/>
          </p:nvSpPr>
          <p:spPr>
            <a:xfrm>
              <a:off x="3206216" y="593353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41.2</a:t>
              </a:r>
            </a:p>
          </p:txBody>
        </p:sp>
        <p:sp>
          <p:nvSpPr>
            <p:cNvPr id="174" name="tx174"/>
            <p:cNvSpPr/>
            <p:nvPr/>
          </p:nvSpPr>
          <p:spPr>
            <a:xfrm>
              <a:off x="6456919"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25.3</a:t>
              </a:r>
            </a:p>
          </p:txBody>
        </p:sp>
        <p:sp>
          <p:nvSpPr>
            <p:cNvPr id="175" name="tx175"/>
            <p:cNvSpPr/>
            <p:nvPr/>
          </p:nvSpPr>
          <p:spPr>
            <a:xfrm>
              <a:off x="3354819"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44.3</a:t>
              </a:r>
            </a:p>
          </p:txBody>
        </p:sp>
        <p:sp>
          <p:nvSpPr>
            <p:cNvPr id="176" name="tx176"/>
            <p:cNvSpPr/>
            <p:nvPr/>
          </p:nvSpPr>
          <p:spPr>
            <a:xfrm>
              <a:off x="6633874"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22.8</a:t>
              </a:r>
            </a:p>
          </p:txBody>
        </p:sp>
        <p:sp>
          <p:nvSpPr>
            <p:cNvPr id="177" name="tx177"/>
            <p:cNvSpPr/>
            <p:nvPr/>
          </p:nvSpPr>
          <p:spPr>
            <a:xfrm>
              <a:off x="3064456"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38.3</a:t>
              </a:r>
            </a:p>
          </p:txBody>
        </p:sp>
        <p:sp>
          <p:nvSpPr>
            <p:cNvPr id="178" name="tx178"/>
            <p:cNvSpPr/>
            <p:nvPr/>
          </p:nvSpPr>
          <p:spPr>
            <a:xfrm>
              <a:off x="6351821"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28.9</a:t>
              </a:r>
            </a:p>
          </p:txBody>
        </p:sp>
        <p:sp>
          <p:nvSpPr>
            <p:cNvPr id="179" name="tx179"/>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17388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4" name="tx184"/>
            <p:cNvSpPr/>
            <p:nvPr/>
          </p:nvSpPr>
          <p:spPr>
            <a:xfrm>
              <a:off x="512919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5" name="tx185"/>
            <p:cNvSpPr/>
            <p:nvPr/>
          </p:nvSpPr>
          <p:spPr>
            <a:xfrm>
              <a:off x="708450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6" name="tx186"/>
            <p:cNvSpPr/>
            <p:nvPr/>
          </p:nvSpPr>
          <p:spPr>
            <a:xfrm>
              <a:off x="4006567" y="6293768"/>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87" name="tx187"/>
            <p:cNvSpPr/>
            <p:nvPr/>
          </p:nvSpPr>
          <p:spPr>
            <a:xfrm>
              <a:off x="4246355" y="65066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MCV1 en 2024 (57 %) était plus faible qu'en 2019 (62 %).
Le nombre d'enfants vaccinés avec le MCV1 a diminué de 7% par rapport à 2019.
Le nombre de nourrissons survivants a augmenté d'environ 1 % par rapport à 2019.
En 2024, moins d'enfants ont été vaccinés qu'en 2019.
En 2024, il y avait plus de nourrissons survivants (population cible) qu'en 2019.
Pour que la couverture vaccinale augmente, le nombre d'enfants vaccinés doit augmenter plus rapidement que la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83378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99584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315791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31998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148204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9" name="pl9"/>
            <p:cNvSpPr/>
            <p:nvPr/>
          </p:nvSpPr>
          <p:spPr>
            <a:xfrm>
              <a:off x="888543" y="525275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441481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357688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273894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888543" y="190101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4" name="pl14"/>
            <p:cNvSpPr/>
            <p:nvPr/>
          </p:nvSpPr>
          <p:spPr>
            <a:xfrm>
              <a:off x="888543" y="106307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5" name="pl15"/>
            <p:cNvSpPr/>
            <p:nvPr/>
          </p:nvSpPr>
          <p:spPr>
            <a:xfrm>
              <a:off x="1213598"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755357"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297116"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874"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80633"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22392"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4150"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005909"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547668"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089426"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31185"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172944"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714702"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969807" y="5240182"/>
              <a:ext cx="487582" cy="12569"/>
            </a:xfrm>
            <a:prstGeom prst="rect">
              <a:avLst/>
            </a:prstGeom>
            <a:solidFill>
              <a:srgbClr val="1CABE2">
                <a:alpha val="100000"/>
              </a:srgbClr>
            </a:solidFill>
          </p:spPr>
          <p:txBody>
            <a:bodyPr/>
            <a:lstStyle/>
            <a:p/>
          </p:txBody>
        </p:sp>
        <p:sp>
          <p:nvSpPr>
            <p:cNvPr id="29" name="rc29"/>
            <p:cNvSpPr/>
            <p:nvPr/>
          </p:nvSpPr>
          <p:spPr>
            <a:xfrm>
              <a:off x="1511566" y="5146333"/>
              <a:ext cx="487582" cy="106417"/>
            </a:xfrm>
            <a:prstGeom prst="rect">
              <a:avLst/>
            </a:prstGeom>
            <a:solidFill>
              <a:srgbClr val="1CABE2">
                <a:alpha val="100000"/>
              </a:srgbClr>
            </a:solidFill>
          </p:spPr>
          <p:txBody>
            <a:bodyPr/>
            <a:lstStyle/>
            <a:p/>
          </p:txBody>
        </p:sp>
        <p:sp>
          <p:nvSpPr>
            <p:cNvPr id="30" name="rc30"/>
            <p:cNvSpPr/>
            <p:nvPr/>
          </p:nvSpPr>
          <p:spPr>
            <a:xfrm>
              <a:off x="2053324" y="5215882"/>
              <a:ext cx="487582" cy="36869"/>
            </a:xfrm>
            <a:prstGeom prst="rect">
              <a:avLst/>
            </a:prstGeom>
            <a:solidFill>
              <a:srgbClr val="1CABE2">
                <a:alpha val="100000"/>
              </a:srgbClr>
            </a:solidFill>
          </p:spPr>
          <p:txBody>
            <a:bodyPr/>
            <a:lstStyle/>
            <a:p/>
          </p:txBody>
        </p:sp>
        <p:sp>
          <p:nvSpPr>
            <p:cNvPr id="31" name="rc31"/>
            <p:cNvSpPr/>
            <p:nvPr/>
          </p:nvSpPr>
          <p:spPr>
            <a:xfrm>
              <a:off x="2595083" y="5225099"/>
              <a:ext cx="487582" cy="27651"/>
            </a:xfrm>
            <a:prstGeom prst="rect">
              <a:avLst/>
            </a:prstGeom>
            <a:solidFill>
              <a:srgbClr val="1CABE2">
                <a:alpha val="100000"/>
              </a:srgbClr>
            </a:solidFill>
          </p:spPr>
          <p:txBody>
            <a:bodyPr/>
            <a:lstStyle/>
            <a:p/>
          </p:txBody>
        </p:sp>
        <p:sp>
          <p:nvSpPr>
            <p:cNvPr id="32" name="rc32"/>
            <p:cNvSpPr/>
            <p:nvPr/>
          </p:nvSpPr>
          <p:spPr>
            <a:xfrm>
              <a:off x="3136842" y="3974901"/>
              <a:ext cx="487582" cy="1277850"/>
            </a:xfrm>
            <a:prstGeom prst="rect">
              <a:avLst/>
            </a:prstGeom>
            <a:solidFill>
              <a:srgbClr val="1CABE2">
                <a:alpha val="100000"/>
              </a:srgbClr>
            </a:solidFill>
          </p:spPr>
          <p:txBody>
            <a:bodyPr/>
            <a:lstStyle/>
            <a:p/>
          </p:txBody>
        </p:sp>
        <p:sp>
          <p:nvSpPr>
            <p:cNvPr id="33" name="rc33"/>
            <p:cNvSpPr/>
            <p:nvPr/>
          </p:nvSpPr>
          <p:spPr>
            <a:xfrm>
              <a:off x="3678600" y="4345268"/>
              <a:ext cx="487582" cy="907483"/>
            </a:xfrm>
            <a:prstGeom prst="rect">
              <a:avLst/>
            </a:prstGeom>
            <a:solidFill>
              <a:srgbClr val="1CABE2">
                <a:alpha val="100000"/>
              </a:srgbClr>
            </a:solidFill>
          </p:spPr>
          <p:txBody>
            <a:bodyPr/>
            <a:lstStyle/>
            <a:p/>
          </p:txBody>
        </p:sp>
        <p:sp>
          <p:nvSpPr>
            <p:cNvPr id="34" name="rc34"/>
            <p:cNvSpPr/>
            <p:nvPr/>
          </p:nvSpPr>
          <p:spPr>
            <a:xfrm>
              <a:off x="4220359" y="5248561"/>
              <a:ext cx="487582" cy="4189"/>
            </a:xfrm>
            <a:prstGeom prst="rect">
              <a:avLst/>
            </a:prstGeom>
            <a:solidFill>
              <a:srgbClr val="1CABE2">
                <a:alpha val="100000"/>
              </a:srgbClr>
            </a:solidFill>
          </p:spPr>
          <p:txBody>
            <a:bodyPr/>
            <a:lstStyle/>
            <a:p/>
          </p:txBody>
        </p:sp>
        <p:sp>
          <p:nvSpPr>
            <p:cNvPr id="35" name="rc35"/>
            <p:cNvSpPr/>
            <p:nvPr/>
          </p:nvSpPr>
          <p:spPr>
            <a:xfrm>
              <a:off x="4762118" y="5251075"/>
              <a:ext cx="487582" cy="1675"/>
            </a:xfrm>
            <a:prstGeom prst="rect">
              <a:avLst/>
            </a:prstGeom>
            <a:solidFill>
              <a:srgbClr val="1CABE2">
                <a:alpha val="100000"/>
              </a:srgbClr>
            </a:solidFill>
          </p:spPr>
          <p:txBody>
            <a:bodyPr/>
            <a:lstStyle/>
            <a:p/>
          </p:txBody>
        </p:sp>
        <p:sp>
          <p:nvSpPr>
            <p:cNvPr id="36" name="rc36"/>
            <p:cNvSpPr/>
            <p:nvPr/>
          </p:nvSpPr>
          <p:spPr>
            <a:xfrm>
              <a:off x="5303876" y="5243534"/>
              <a:ext cx="487582" cy="9217"/>
            </a:xfrm>
            <a:prstGeom prst="rect">
              <a:avLst/>
            </a:prstGeom>
            <a:solidFill>
              <a:srgbClr val="1CABE2">
                <a:alpha val="100000"/>
              </a:srgbClr>
            </a:solidFill>
          </p:spPr>
          <p:txBody>
            <a:bodyPr/>
            <a:lstStyle/>
            <a:p/>
          </p:txBody>
        </p:sp>
        <p:sp>
          <p:nvSpPr>
            <p:cNvPr id="37" name="rc37"/>
            <p:cNvSpPr/>
            <p:nvPr/>
          </p:nvSpPr>
          <p:spPr>
            <a:xfrm>
              <a:off x="5845635" y="5200799"/>
              <a:ext cx="487582" cy="51951"/>
            </a:xfrm>
            <a:prstGeom prst="rect">
              <a:avLst/>
            </a:prstGeom>
            <a:solidFill>
              <a:srgbClr val="1CABE2">
                <a:alpha val="100000"/>
              </a:srgbClr>
            </a:solidFill>
          </p:spPr>
          <p:txBody>
            <a:bodyPr/>
            <a:lstStyle/>
            <a:p/>
          </p:txBody>
        </p:sp>
        <p:sp>
          <p:nvSpPr>
            <p:cNvPr id="38" name="rc38"/>
            <p:cNvSpPr/>
            <p:nvPr/>
          </p:nvSpPr>
          <p:spPr>
            <a:xfrm>
              <a:off x="6387393" y="4224605"/>
              <a:ext cx="487582" cy="1028145"/>
            </a:xfrm>
            <a:prstGeom prst="rect">
              <a:avLst/>
            </a:prstGeom>
            <a:solidFill>
              <a:srgbClr val="1CABE2">
                <a:alpha val="100000"/>
              </a:srgbClr>
            </a:solidFill>
          </p:spPr>
          <p:txBody>
            <a:bodyPr/>
            <a:lstStyle/>
            <a:p/>
          </p:txBody>
        </p:sp>
        <p:sp>
          <p:nvSpPr>
            <p:cNvPr id="39" name="rc39"/>
            <p:cNvSpPr/>
            <p:nvPr/>
          </p:nvSpPr>
          <p:spPr>
            <a:xfrm>
              <a:off x="6929152" y="4276557"/>
              <a:ext cx="487582" cy="976193"/>
            </a:xfrm>
            <a:prstGeom prst="rect">
              <a:avLst/>
            </a:prstGeom>
            <a:solidFill>
              <a:srgbClr val="1CABE2">
                <a:alpha val="100000"/>
              </a:srgbClr>
            </a:solidFill>
          </p:spPr>
          <p:txBody>
            <a:bodyPr/>
            <a:lstStyle/>
            <a:p/>
          </p:txBody>
        </p:sp>
        <p:sp>
          <p:nvSpPr>
            <p:cNvPr id="40" name="rc40"/>
            <p:cNvSpPr/>
            <p:nvPr/>
          </p:nvSpPr>
          <p:spPr>
            <a:xfrm>
              <a:off x="7470911" y="5227613"/>
              <a:ext cx="487582" cy="25138"/>
            </a:xfrm>
            <a:prstGeom prst="rect">
              <a:avLst/>
            </a:prstGeom>
            <a:solidFill>
              <a:srgbClr val="1CABE2">
                <a:alpha val="100000"/>
              </a:srgbClr>
            </a:solidFill>
          </p:spPr>
          <p:txBody>
            <a:bodyPr/>
            <a:lstStyle/>
            <a:p/>
          </p:txBody>
        </p:sp>
        <p:sp>
          <p:nvSpPr>
            <p:cNvPr id="41" name="pl41"/>
            <p:cNvSpPr/>
            <p:nvPr/>
          </p:nvSpPr>
          <p:spPr>
            <a:xfrm>
              <a:off x="1213598" y="2228506"/>
              <a:ext cx="6501103" cy="809305"/>
            </a:xfrm>
            <a:custGeom>
              <a:avLst/>
              <a:pathLst>
                <a:path w="6501103" h="809305">
                  <a:moveTo>
                    <a:pt x="0" y="0"/>
                  </a:moveTo>
                  <a:lnTo>
                    <a:pt x="541758" y="42595"/>
                  </a:lnTo>
                  <a:lnTo>
                    <a:pt x="1083517" y="425950"/>
                  </a:lnTo>
                  <a:lnTo>
                    <a:pt x="1625275" y="127785"/>
                  </a:lnTo>
                  <a:lnTo>
                    <a:pt x="2167034" y="298165"/>
                  </a:lnTo>
                  <a:lnTo>
                    <a:pt x="2708793" y="340760"/>
                  </a:lnTo>
                  <a:lnTo>
                    <a:pt x="3250551" y="511140"/>
                  </a:lnTo>
                  <a:lnTo>
                    <a:pt x="3792310" y="383355"/>
                  </a:lnTo>
                  <a:lnTo>
                    <a:pt x="4334069" y="766710"/>
                  </a:lnTo>
                  <a:lnTo>
                    <a:pt x="4875827" y="298165"/>
                  </a:lnTo>
                  <a:lnTo>
                    <a:pt x="5417586" y="809305"/>
                  </a:lnTo>
                  <a:lnTo>
                    <a:pt x="5959345" y="212975"/>
                  </a:lnTo>
                  <a:lnTo>
                    <a:pt x="6501103" y="596330"/>
                  </a:lnTo>
                </a:path>
              </a:pathLst>
            </a:custGeom>
            <a:ln w="27101" cap="flat">
              <a:solidFill>
                <a:srgbClr val="00833D">
                  <a:alpha val="100000"/>
                </a:srgbClr>
              </a:solidFill>
              <a:prstDash val="solid"/>
              <a:round/>
            </a:ln>
          </p:spPr>
          <p:txBody>
            <a:bodyPr/>
            <a:lstStyle/>
            <a:p/>
          </p:txBody>
        </p:sp>
        <p:sp>
          <p:nvSpPr>
            <p:cNvPr id="42" name="pt42"/>
            <p:cNvSpPr/>
            <p:nvPr/>
          </p:nvSpPr>
          <p:spPr>
            <a:xfrm>
              <a:off x="1181997" y="21969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723756" y="22394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265514" y="26228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807273" y="232468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349032" y="249506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890790" y="25376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432549" y="27080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974308" y="25802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516066" y="29636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057825" y="249506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599584" y="30062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141342" y="240987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683101" y="27932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tx55"/>
            <p:cNvSpPr/>
            <p:nvPr/>
          </p:nvSpPr>
          <p:spPr>
            <a:xfrm>
              <a:off x="1147280" y="511033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a:t>
              </a:r>
            </a:p>
          </p:txBody>
        </p:sp>
        <p:sp>
          <p:nvSpPr>
            <p:cNvPr id="56" name="tx56"/>
            <p:cNvSpPr/>
            <p:nvPr/>
          </p:nvSpPr>
          <p:spPr>
            <a:xfrm>
              <a:off x="1655879" y="5017946"/>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127</a:t>
              </a:r>
            </a:p>
          </p:txBody>
        </p:sp>
        <p:sp>
          <p:nvSpPr>
            <p:cNvPr id="57" name="tx57"/>
            <p:cNvSpPr/>
            <p:nvPr/>
          </p:nvSpPr>
          <p:spPr>
            <a:xfrm>
              <a:off x="2230797" y="5087844"/>
              <a:ext cx="132637"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44</a:t>
              </a:r>
            </a:p>
          </p:txBody>
        </p:sp>
        <p:sp>
          <p:nvSpPr>
            <p:cNvPr id="58" name="tx58"/>
            <p:cNvSpPr/>
            <p:nvPr/>
          </p:nvSpPr>
          <p:spPr>
            <a:xfrm>
              <a:off x="2772556" y="5095198"/>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33</a:t>
              </a:r>
            </a:p>
          </p:txBody>
        </p:sp>
        <p:sp>
          <p:nvSpPr>
            <p:cNvPr id="59" name="tx59"/>
            <p:cNvSpPr/>
            <p:nvPr/>
          </p:nvSpPr>
          <p:spPr>
            <a:xfrm>
              <a:off x="3231430" y="382962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1,525</a:t>
              </a:r>
            </a:p>
          </p:txBody>
        </p:sp>
        <p:sp>
          <p:nvSpPr>
            <p:cNvPr id="60" name="tx60"/>
            <p:cNvSpPr/>
            <p:nvPr/>
          </p:nvSpPr>
          <p:spPr>
            <a:xfrm>
              <a:off x="3773189" y="419999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1,083</a:t>
              </a:r>
            </a:p>
          </p:txBody>
        </p:sp>
        <p:sp>
          <p:nvSpPr>
            <p:cNvPr id="61" name="tx61"/>
            <p:cNvSpPr/>
            <p:nvPr/>
          </p:nvSpPr>
          <p:spPr>
            <a:xfrm>
              <a:off x="4430991" y="5120233"/>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62" name="tx62"/>
            <p:cNvSpPr/>
            <p:nvPr/>
          </p:nvSpPr>
          <p:spPr>
            <a:xfrm>
              <a:off x="4972750" y="5122688"/>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3" name="tx63"/>
            <p:cNvSpPr/>
            <p:nvPr/>
          </p:nvSpPr>
          <p:spPr>
            <a:xfrm>
              <a:off x="5481349" y="5115147"/>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a:t>
              </a:r>
            </a:p>
          </p:txBody>
        </p:sp>
        <p:sp>
          <p:nvSpPr>
            <p:cNvPr id="64" name="tx64"/>
            <p:cNvSpPr/>
            <p:nvPr/>
          </p:nvSpPr>
          <p:spPr>
            <a:xfrm>
              <a:off x="6023108" y="507095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62</a:t>
              </a:r>
            </a:p>
          </p:txBody>
        </p:sp>
        <p:sp>
          <p:nvSpPr>
            <p:cNvPr id="65" name="tx65"/>
            <p:cNvSpPr/>
            <p:nvPr/>
          </p:nvSpPr>
          <p:spPr>
            <a:xfrm>
              <a:off x="6481982" y="407933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1,227</a:t>
              </a:r>
            </a:p>
          </p:txBody>
        </p:sp>
        <p:sp>
          <p:nvSpPr>
            <p:cNvPr id="66" name="tx66"/>
            <p:cNvSpPr/>
            <p:nvPr/>
          </p:nvSpPr>
          <p:spPr>
            <a:xfrm>
              <a:off x="7023741" y="4131285"/>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1,165</a:t>
              </a:r>
            </a:p>
          </p:txBody>
        </p:sp>
        <p:sp>
          <p:nvSpPr>
            <p:cNvPr id="67" name="tx67"/>
            <p:cNvSpPr/>
            <p:nvPr/>
          </p:nvSpPr>
          <p:spPr>
            <a:xfrm>
              <a:off x="7648384" y="5097712"/>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a:t>
              </a:r>
            </a:p>
          </p:txBody>
        </p:sp>
        <p:sp>
          <p:nvSpPr>
            <p:cNvPr id="68" name="pl68"/>
            <p:cNvSpPr/>
            <p:nvPr/>
          </p:nvSpPr>
          <p:spPr>
            <a:xfrm>
              <a:off x="7732878" y="2825041"/>
              <a:ext cx="129425" cy="1465"/>
            </a:xfrm>
            <a:custGeom>
              <a:avLst/>
              <a:pathLst>
                <a:path w="129425" h="1465">
                  <a:moveTo>
                    <a:pt x="129425" y="1465"/>
                  </a:moveTo>
                  <a:lnTo>
                    <a:pt x="0" y="0"/>
                  </a:lnTo>
                </a:path>
              </a:pathLst>
            </a:custGeom>
          </p:spPr>
          <p:txBody>
            <a:bodyPr/>
            <a:lstStyle/>
            <a:p/>
          </p:txBody>
        </p:sp>
        <p:sp>
          <p:nvSpPr>
            <p:cNvPr id="69" name="pg69"/>
            <p:cNvSpPr/>
            <p:nvPr/>
          </p:nvSpPr>
          <p:spPr>
            <a:xfrm>
              <a:off x="7793724" y="273810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0" name="tx70"/>
            <p:cNvSpPr/>
            <p:nvPr/>
          </p:nvSpPr>
          <p:spPr>
            <a:xfrm>
              <a:off x="7816584" y="277922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57%</a:t>
              </a:r>
            </a:p>
          </p:txBody>
        </p:sp>
        <p:sp>
          <p:nvSpPr>
            <p:cNvPr id="71" name="rc71"/>
            <p:cNvSpPr/>
            <p:nvPr/>
          </p:nvSpPr>
          <p:spPr>
            <a:xfrm>
              <a:off x="888543" y="646101"/>
              <a:ext cx="7747148" cy="4826014"/>
            </a:xfrm>
            <a:prstGeom prst="rect">
              <a:avLst/>
            </a:prstGeom>
            <a:ln w="13550" cap="rnd">
              <a:solidFill>
                <a:srgbClr val="BEBEBE">
                  <a:alpha val="100000"/>
                </a:srgbClr>
              </a:solidFill>
              <a:prstDash val="solid"/>
              <a:round/>
            </a:ln>
          </p:spPr>
          <p:txBody>
            <a:bodyPr/>
            <a:lstStyle/>
            <a:p/>
          </p:txBody>
        </p:sp>
        <p:sp>
          <p:nvSpPr>
            <p:cNvPr id="72" name="tx72"/>
            <p:cNvSpPr/>
            <p:nvPr/>
          </p:nvSpPr>
          <p:spPr>
            <a:xfrm>
              <a:off x="755282" y="5205374"/>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3" name="tx73"/>
            <p:cNvSpPr/>
            <p:nvPr/>
          </p:nvSpPr>
          <p:spPr>
            <a:xfrm>
              <a:off x="508103" y="435100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74" name="tx74"/>
            <p:cNvSpPr/>
            <p:nvPr/>
          </p:nvSpPr>
          <p:spPr>
            <a:xfrm>
              <a:off x="508103" y="351307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75" name="tx75"/>
            <p:cNvSpPr/>
            <p:nvPr/>
          </p:nvSpPr>
          <p:spPr>
            <a:xfrm>
              <a:off x="508103" y="267513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76" name="tx76"/>
            <p:cNvSpPr/>
            <p:nvPr/>
          </p:nvSpPr>
          <p:spPr>
            <a:xfrm>
              <a:off x="508103" y="183720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77" name="tx77"/>
            <p:cNvSpPr/>
            <p:nvPr/>
          </p:nvSpPr>
          <p:spPr>
            <a:xfrm>
              <a:off x="508103" y="99926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78" name="tx78"/>
            <p:cNvSpPr/>
            <p:nvPr/>
          </p:nvSpPr>
          <p:spPr>
            <a:xfrm>
              <a:off x="8698322" y="5205374"/>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9" name="tx79"/>
            <p:cNvSpPr/>
            <p:nvPr/>
          </p:nvSpPr>
          <p:spPr>
            <a:xfrm>
              <a:off x="8698322" y="47794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0" name="tx80"/>
            <p:cNvSpPr/>
            <p:nvPr/>
          </p:nvSpPr>
          <p:spPr>
            <a:xfrm>
              <a:off x="8698322" y="43534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1" name="tx81"/>
            <p:cNvSpPr/>
            <p:nvPr/>
          </p:nvSpPr>
          <p:spPr>
            <a:xfrm>
              <a:off x="8698322" y="392746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2" name="tx82"/>
            <p:cNvSpPr/>
            <p:nvPr/>
          </p:nvSpPr>
          <p:spPr>
            <a:xfrm>
              <a:off x="8698322" y="35015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3" name="tx83"/>
            <p:cNvSpPr/>
            <p:nvPr/>
          </p:nvSpPr>
          <p:spPr>
            <a:xfrm>
              <a:off x="8698322" y="30756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4" name="tx84"/>
            <p:cNvSpPr/>
            <p:nvPr/>
          </p:nvSpPr>
          <p:spPr>
            <a:xfrm>
              <a:off x="8698322" y="26496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5" name="tx85"/>
            <p:cNvSpPr/>
            <p:nvPr/>
          </p:nvSpPr>
          <p:spPr>
            <a:xfrm>
              <a:off x="8698322" y="22237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6" name="tx86"/>
            <p:cNvSpPr/>
            <p:nvPr/>
          </p:nvSpPr>
          <p:spPr>
            <a:xfrm>
              <a:off x="8698322" y="17977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7" name="tx87"/>
            <p:cNvSpPr/>
            <p:nvPr/>
          </p:nvSpPr>
          <p:spPr>
            <a:xfrm>
              <a:off x="8698322" y="137182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8" name="tx88"/>
            <p:cNvSpPr/>
            <p:nvPr/>
          </p:nvSpPr>
          <p:spPr>
            <a:xfrm>
              <a:off x="8698322" y="945873"/>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9" name="tx89"/>
            <p:cNvSpPr/>
            <p:nvPr/>
          </p:nvSpPr>
          <p:spPr>
            <a:xfrm rot="-5400000">
              <a:off x="1071374"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0" name="tx90"/>
            <p:cNvSpPr/>
            <p:nvPr/>
          </p:nvSpPr>
          <p:spPr>
            <a:xfrm rot="-5400000">
              <a:off x="1613102" y="562956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1" name="tx91"/>
            <p:cNvSpPr/>
            <p:nvPr/>
          </p:nvSpPr>
          <p:spPr>
            <a:xfrm rot="-5400000">
              <a:off x="2154892"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2" name="tx92"/>
            <p:cNvSpPr/>
            <p:nvPr/>
          </p:nvSpPr>
          <p:spPr>
            <a:xfrm rot="-5400000">
              <a:off x="2671350" y="5653715"/>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3" name="tx93"/>
            <p:cNvSpPr/>
            <p:nvPr/>
          </p:nvSpPr>
          <p:spPr>
            <a:xfrm rot="-5400000">
              <a:off x="3238409"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4" name="tx94"/>
            <p:cNvSpPr/>
            <p:nvPr/>
          </p:nvSpPr>
          <p:spPr>
            <a:xfrm rot="-5400000">
              <a:off x="3780168"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5" name="tx95"/>
            <p:cNvSpPr/>
            <p:nvPr/>
          </p:nvSpPr>
          <p:spPr>
            <a:xfrm rot="-5400000">
              <a:off x="4321926"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6" name="tx96"/>
            <p:cNvSpPr/>
            <p:nvPr/>
          </p:nvSpPr>
          <p:spPr>
            <a:xfrm rot="-5400000">
              <a:off x="4863685"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7" name="tx97"/>
            <p:cNvSpPr/>
            <p:nvPr/>
          </p:nvSpPr>
          <p:spPr>
            <a:xfrm rot="-5400000">
              <a:off x="5405444"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8" name="tx98"/>
            <p:cNvSpPr/>
            <p:nvPr/>
          </p:nvSpPr>
          <p:spPr>
            <a:xfrm rot="-5400000">
              <a:off x="5947202"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9" name="tx99"/>
            <p:cNvSpPr/>
            <p:nvPr/>
          </p:nvSpPr>
          <p:spPr>
            <a:xfrm rot="-5400000">
              <a:off x="6458575" y="5658800"/>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0" name="tx100"/>
            <p:cNvSpPr/>
            <p:nvPr/>
          </p:nvSpPr>
          <p:spPr>
            <a:xfrm rot="-5400000">
              <a:off x="7030689" y="562956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1" name="tx101"/>
            <p:cNvSpPr/>
            <p:nvPr/>
          </p:nvSpPr>
          <p:spPr>
            <a:xfrm rot="-5400000">
              <a:off x="7572478"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2" name="tx102"/>
            <p:cNvSpPr/>
            <p:nvPr/>
          </p:nvSpPr>
          <p:spPr>
            <a:xfrm rot="-5400000">
              <a:off x="-482797" y="2994408"/>
              <a:ext cx="17240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103" name="tx103"/>
            <p:cNvSpPr/>
            <p:nvPr/>
          </p:nvSpPr>
          <p:spPr>
            <a:xfrm rot="5400000">
              <a:off x="8255788" y="2993556"/>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04" name="tx104"/>
            <p:cNvSpPr/>
            <p:nvPr/>
          </p:nvSpPr>
          <p:spPr>
            <a:xfrm>
              <a:off x="1470746" y="401416"/>
              <a:ext cx="658274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Gabon, 2012-2024</a:t>
              </a:r>
            </a:p>
          </p:txBody>
        </p:sp>
        <p:sp>
          <p:nvSpPr>
            <p:cNvPr id="105" name="tx105"/>
            <p:cNvSpPr/>
            <p:nvPr/>
          </p:nvSpPr>
          <p:spPr>
            <a:xfrm>
              <a:off x="4306083" y="6093403"/>
              <a:ext cx="432960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06" name="tx106"/>
            <p:cNvSpPr/>
            <p:nvPr/>
          </p:nvSpPr>
          <p:spPr>
            <a:xfrm>
              <a:off x="3225427" y="6187637"/>
              <a:ext cx="5410264" cy="1237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8 juillet 2025.</a:t>
              </a:r>
            </a:p>
          </p:txBody>
        </p:sp>
        <p:sp>
          <p:nvSpPr>
            <p:cNvPr id="107" name="tx107"/>
            <p:cNvSpPr/>
            <p:nvPr/>
          </p:nvSpPr>
          <p:spPr>
            <a:xfrm>
              <a:off x="3346410" y="6327110"/>
              <a:ext cx="5289282"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juillet 2025.</a:t>
              </a:r>
            </a:p>
          </p:txBody>
        </p:sp>
        <p:sp>
          <p:nvSpPr>
            <p:cNvPr id="108" name="tx108"/>
            <p:cNvSpPr/>
            <p:nvPr/>
          </p:nvSpPr>
          <p:spPr>
            <a:xfrm>
              <a:off x="2408346" y="6447866"/>
              <a:ext cx="622734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09" name="tx109"/>
            <p:cNvSpPr/>
            <p:nvPr/>
          </p:nvSpPr>
          <p:spPr>
            <a:xfrm>
              <a:off x="2323162" y="6568567"/>
              <a:ext cx="63125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il y a eu un total de 30 cas confirmés de rougeole au Gabon. La même année, la couverture par le MCV1 était de 57%. Il n'y a pas eu de MCV2 en 2024.
Le nombre de cas en 2024 était inférieur de 97% à celui de 2023 (n=1 165).
Le nombre le plus élevé de cas de rougeole a été signalé en 2016 (n=1 525). Cette année-là, la couverture par le MCV1 était de 64 %.
Le Gabon a signalé des ruptures de stock de vaccins contre la rougeole en 2006, 2009 et 2015.
Des activités/campagnes de vaccination supplémentaires avec des vaccins contenant la rougeole ont eu lieu en 2022.</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Vaccination des enfants :
Tableaux supplémentaires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0490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61454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62417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6338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10972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11935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1289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13863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1633813"/>
              <a:ext cx="3520101" cy="3466271"/>
            </a:xfrm>
            <a:custGeom>
              <a:avLst/>
              <a:pathLst>
                <a:path w="3520101" h="3466271">
                  <a:moveTo>
                    <a:pt x="0" y="0"/>
                  </a:moveTo>
                  <a:lnTo>
                    <a:pt x="146670" y="0"/>
                  </a:lnTo>
                  <a:lnTo>
                    <a:pt x="293341" y="0"/>
                  </a:lnTo>
                  <a:lnTo>
                    <a:pt x="440012" y="0"/>
                  </a:lnTo>
                  <a:lnTo>
                    <a:pt x="586683" y="0"/>
                  </a:lnTo>
                  <a:lnTo>
                    <a:pt x="733354" y="0"/>
                  </a:lnTo>
                  <a:lnTo>
                    <a:pt x="880025" y="0"/>
                  </a:lnTo>
                  <a:lnTo>
                    <a:pt x="1026696" y="3466271"/>
                  </a:lnTo>
                  <a:lnTo>
                    <a:pt x="1173367" y="3070125"/>
                  </a:lnTo>
                  <a:lnTo>
                    <a:pt x="1320038" y="2872053"/>
                  </a:lnTo>
                  <a:lnTo>
                    <a:pt x="1466709" y="1683617"/>
                  </a:lnTo>
                  <a:lnTo>
                    <a:pt x="1613379" y="2574944"/>
                  </a:lnTo>
                  <a:lnTo>
                    <a:pt x="1760050" y="2971089"/>
                  </a:lnTo>
                  <a:lnTo>
                    <a:pt x="1906721" y="3367234"/>
                  </a:lnTo>
                  <a:lnTo>
                    <a:pt x="2053392" y="2574944"/>
                  </a:lnTo>
                  <a:lnTo>
                    <a:pt x="2200063" y="2673980"/>
                  </a:lnTo>
                  <a:lnTo>
                    <a:pt x="2346734" y="2475908"/>
                  </a:lnTo>
                  <a:lnTo>
                    <a:pt x="2493405" y="2773016"/>
                  </a:lnTo>
                  <a:lnTo>
                    <a:pt x="2640076" y="2475908"/>
                  </a:lnTo>
                  <a:lnTo>
                    <a:pt x="2786747" y="2574944"/>
                  </a:lnTo>
                  <a:lnTo>
                    <a:pt x="2933418" y="2574944"/>
                  </a:lnTo>
                  <a:lnTo>
                    <a:pt x="3080089" y="3367234"/>
                  </a:lnTo>
                  <a:lnTo>
                    <a:pt x="3226759" y="2673980"/>
                  </a:lnTo>
                  <a:lnTo>
                    <a:pt x="3373430" y="3070125"/>
                  </a:lnTo>
                  <a:lnTo>
                    <a:pt x="3520101" y="3268198"/>
                  </a:lnTo>
                </a:path>
              </a:pathLst>
            </a:custGeom>
            <a:ln w="27101" cap="flat">
              <a:solidFill>
                <a:srgbClr val="0058AB">
                  <a:alpha val="80000"/>
                </a:srgbClr>
              </a:solidFill>
              <a:prstDash val="solid"/>
              <a:round/>
            </a:ln>
          </p:spPr>
          <p:txBody>
            <a:bodyPr/>
            <a:lstStyle/>
            <a:p/>
          </p:txBody>
        </p:sp>
        <p:sp>
          <p:nvSpPr>
            <p:cNvPr id="22" name="pl22"/>
            <p:cNvSpPr/>
            <p:nvPr/>
          </p:nvSpPr>
          <p:spPr>
            <a:xfrm>
              <a:off x="943464" y="3812612"/>
              <a:ext cx="3520101" cy="792290"/>
            </a:xfrm>
            <a:custGeom>
              <a:avLst/>
              <a:pathLst>
                <a:path w="3520101" h="792290">
                  <a:moveTo>
                    <a:pt x="0" y="0"/>
                  </a:moveTo>
                  <a:lnTo>
                    <a:pt x="146670" y="99036"/>
                  </a:lnTo>
                  <a:lnTo>
                    <a:pt x="293341" y="0"/>
                  </a:lnTo>
                  <a:lnTo>
                    <a:pt x="440012" y="198072"/>
                  </a:lnTo>
                  <a:lnTo>
                    <a:pt x="586683" y="297108"/>
                  </a:lnTo>
                  <a:lnTo>
                    <a:pt x="733354" y="198072"/>
                  </a:lnTo>
                  <a:lnTo>
                    <a:pt x="880025" y="297108"/>
                  </a:lnTo>
                  <a:lnTo>
                    <a:pt x="1026696" y="297108"/>
                  </a:lnTo>
                  <a:lnTo>
                    <a:pt x="1173367" y="495181"/>
                  </a:lnTo>
                  <a:lnTo>
                    <a:pt x="1320038" y="594217"/>
                  </a:lnTo>
                  <a:lnTo>
                    <a:pt x="1466709" y="693254"/>
                  </a:lnTo>
                  <a:lnTo>
                    <a:pt x="1613379" y="693254"/>
                  </a:lnTo>
                  <a:lnTo>
                    <a:pt x="1760050" y="693254"/>
                  </a:lnTo>
                  <a:lnTo>
                    <a:pt x="1906721" y="693254"/>
                  </a:lnTo>
                  <a:lnTo>
                    <a:pt x="2053392" y="792290"/>
                  </a:lnTo>
                  <a:lnTo>
                    <a:pt x="2200063" y="792290"/>
                  </a:lnTo>
                  <a:lnTo>
                    <a:pt x="2346734" y="792290"/>
                  </a:lnTo>
                  <a:lnTo>
                    <a:pt x="2493405" y="792290"/>
                  </a:lnTo>
                  <a:lnTo>
                    <a:pt x="2640076" y="792290"/>
                  </a:lnTo>
                  <a:lnTo>
                    <a:pt x="2786747" y="792290"/>
                  </a:lnTo>
                  <a:lnTo>
                    <a:pt x="2933418" y="792290"/>
                  </a:lnTo>
                  <a:lnTo>
                    <a:pt x="3080089" y="693254"/>
                  </a:lnTo>
                  <a:lnTo>
                    <a:pt x="3226759" y="792290"/>
                  </a:lnTo>
                  <a:lnTo>
                    <a:pt x="3373430" y="792290"/>
                  </a:lnTo>
                  <a:lnTo>
                    <a:pt x="3520101" y="792290"/>
                  </a:lnTo>
                </a:path>
              </a:pathLst>
            </a:custGeom>
            <a:ln w="27101" cap="flat">
              <a:solidFill>
                <a:srgbClr val="1CABE2">
                  <a:alpha val="80000"/>
                </a:srgbClr>
              </a:solidFill>
              <a:prstDash val="solid"/>
              <a:round/>
            </a:ln>
          </p:spPr>
          <p:txBody>
            <a:bodyPr/>
            <a:lstStyle/>
            <a:p/>
          </p:txBody>
        </p:sp>
        <p:sp>
          <p:nvSpPr>
            <p:cNvPr id="23" name="pl23"/>
            <p:cNvSpPr/>
            <p:nvPr/>
          </p:nvSpPr>
          <p:spPr>
            <a:xfrm>
              <a:off x="943464" y="2228031"/>
              <a:ext cx="3520101" cy="2079762"/>
            </a:xfrm>
            <a:custGeom>
              <a:avLst/>
              <a:pathLst>
                <a:path w="3520101" h="2079762">
                  <a:moveTo>
                    <a:pt x="0" y="99036"/>
                  </a:moveTo>
                  <a:lnTo>
                    <a:pt x="146670" y="0"/>
                  </a:lnTo>
                  <a:lnTo>
                    <a:pt x="293341" y="297108"/>
                  </a:lnTo>
                  <a:lnTo>
                    <a:pt x="440012" y="594217"/>
                  </a:lnTo>
                  <a:lnTo>
                    <a:pt x="586683" y="891326"/>
                  </a:lnTo>
                  <a:lnTo>
                    <a:pt x="733354" y="1287472"/>
                  </a:lnTo>
                  <a:lnTo>
                    <a:pt x="880025" y="1386508"/>
                  </a:lnTo>
                  <a:lnTo>
                    <a:pt x="1026696" y="1485544"/>
                  </a:lnTo>
                  <a:lnTo>
                    <a:pt x="1173367" y="1584581"/>
                  </a:lnTo>
                  <a:lnTo>
                    <a:pt x="1320038" y="1683617"/>
                  </a:lnTo>
                  <a:lnTo>
                    <a:pt x="1466709" y="1881690"/>
                  </a:lnTo>
                  <a:lnTo>
                    <a:pt x="1613379" y="2079762"/>
                  </a:lnTo>
                  <a:lnTo>
                    <a:pt x="1760050" y="1881690"/>
                  </a:lnTo>
                  <a:lnTo>
                    <a:pt x="1906721" y="1980726"/>
                  </a:lnTo>
                  <a:lnTo>
                    <a:pt x="2053392" y="1881690"/>
                  </a:lnTo>
                  <a:lnTo>
                    <a:pt x="2200063" y="1584581"/>
                  </a:lnTo>
                  <a:lnTo>
                    <a:pt x="2346734" y="1683617"/>
                  </a:lnTo>
                  <a:lnTo>
                    <a:pt x="2493405" y="1683617"/>
                  </a:lnTo>
                  <a:lnTo>
                    <a:pt x="2640076" y="1782653"/>
                  </a:lnTo>
                  <a:lnTo>
                    <a:pt x="2786747" y="1980726"/>
                  </a:lnTo>
                  <a:lnTo>
                    <a:pt x="2933418" y="1782653"/>
                  </a:lnTo>
                  <a:lnTo>
                    <a:pt x="3080089" y="1782653"/>
                  </a:lnTo>
                  <a:lnTo>
                    <a:pt x="3226759" y="1881690"/>
                  </a:lnTo>
                  <a:lnTo>
                    <a:pt x="3373430" y="1782653"/>
                  </a:lnTo>
                  <a:lnTo>
                    <a:pt x="3520101" y="1881690"/>
                  </a:lnTo>
                </a:path>
              </a:pathLst>
            </a:custGeom>
            <a:ln w="27101" cap="flat">
              <a:solidFill>
                <a:srgbClr val="00833D">
                  <a:alpha val="80000"/>
                </a:srgbClr>
              </a:solidFill>
              <a:prstDash val="solid"/>
              <a:round/>
            </a:ln>
          </p:spPr>
          <p:txBody>
            <a:bodyPr/>
            <a:lstStyle/>
            <a:p/>
          </p:txBody>
        </p:sp>
        <p:sp>
          <p:nvSpPr>
            <p:cNvPr id="24" name="pl24"/>
            <p:cNvSpPr/>
            <p:nvPr/>
          </p:nvSpPr>
          <p:spPr>
            <a:xfrm>
              <a:off x="943464" y="1633813"/>
              <a:ext cx="3520101" cy="3466271"/>
            </a:xfrm>
            <a:custGeom>
              <a:avLst/>
              <a:pathLst>
                <a:path w="3520101" h="3466271">
                  <a:moveTo>
                    <a:pt x="0" y="0"/>
                  </a:moveTo>
                  <a:lnTo>
                    <a:pt x="146670" y="0"/>
                  </a:lnTo>
                  <a:lnTo>
                    <a:pt x="293341" y="0"/>
                  </a:lnTo>
                  <a:lnTo>
                    <a:pt x="440012" y="0"/>
                  </a:lnTo>
                  <a:lnTo>
                    <a:pt x="586683" y="0"/>
                  </a:lnTo>
                  <a:lnTo>
                    <a:pt x="733354" y="0"/>
                  </a:lnTo>
                  <a:lnTo>
                    <a:pt x="880025" y="0"/>
                  </a:lnTo>
                  <a:lnTo>
                    <a:pt x="1026696" y="3466271"/>
                  </a:lnTo>
                  <a:lnTo>
                    <a:pt x="1173367" y="3070125"/>
                  </a:lnTo>
                  <a:lnTo>
                    <a:pt x="1320038" y="2872053"/>
                  </a:lnTo>
                  <a:lnTo>
                    <a:pt x="1466709" y="1683617"/>
                  </a:lnTo>
                  <a:lnTo>
                    <a:pt x="1613379" y="2574944"/>
                  </a:lnTo>
                  <a:lnTo>
                    <a:pt x="1760050" y="2971089"/>
                  </a:lnTo>
                  <a:lnTo>
                    <a:pt x="1906721" y="3367234"/>
                  </a:lnTo>
                  <a:lnTo>
                    <a:pt x="2053392" y="2574944"/>
                  </a:lnTo>
                  <a:lnTo>
                    <a:pt x="2200063" y="2673980"/>
                  </a:lnTo>
                  <a:lnTo>
                    <a:pt x="2346734" y="2475908"/>
                  </a:lnTo>
                  <a:lnTo>
                    <a:pt x="2493405" y="2773016"/>
                  </a:lnTo>
                  <a:lnTo>
                    <a:pt x="2640076" y="2475908"/>
                  </a:lnTo>
                  <a:lnTo>
                    <a:pt x="2786747" y="2574944"/>
                  </a:lnTo>
                  <a:lnTo>
                    <a:pt x="2933418" y="2574944"/>
                  </a:lnTo>
                  <a:lnTo>
                    <a:pt x="3080089" y="3367234"/>
                  </a:lnTo>
                  <a:lnTo>
                    <a:pt x="3226759" y="2673980"/>
                  </a:lnTo>
                  <a:lnTo>
                    <a:pt x="3373430" y="3070125"/>
                  </a:lnTo>
                  <a:lnTo>
                    <a:pt x="3520101" y="3268198"/>
                  </a:lnTo>
                </a:path>
              </a:pathLst>
            </a:custGeom>
            <a:ln w="43362" cap="flat">
              <a:solidFill>
                <a:srgbClr val="000000">
                  <a:alpha val="100000"/>
                </a:srgbClr>
              </a:solidFill>
              <a:prstDash val="solid"/>
              <a:round/>
            </a:ln>
          </p:spPr>
          <p:txBody>
            <a:bodyPr/>
            <a:lstStyle/>
            <a:p/>
          </p:txBody>
        </p:sp>
        <p:sp>
          <p:nvSpPr>
            <p:cNvPr id="25" name="pl25"/>
            <p:cNvSpPr/>
            <p:nvPr/>
          </p:nvSpPr>
          <p:spPr>
            <a:xfrm>
              <a:off x="943464" y="1633813"/>
              <a:ext cx="3520101" cy="3466271"/>
            </a:xfrm>
            <a:custGeom>
              <a:avLst/>
              <a:pathLst>
                <a:path w="3520101" h="3466271">
                  <a:moveTo>
                    <a:pt x="0" y="0"/>
                  </a:moveTo>
                  <a:lnTo>
                    <a:pt x="146670" y="0"/>
                  </a:lnTo>
                  <a:lnTo>
                    <a:pt x="293341" y="0"/>
                  </a:lnTo>
                  <a:lnTo>
                    <a:pt x="440012" y="0"/>
                  </a:lnTo>
                  <a:lnTo>
                    <a:pt x="586683" y="0"/>
                  </a:lnTo>
                  <a:lnTo>
                    <a:pt x="733354" y="0"/>
                  </a:lnTo>
                  <a:lnTo>
                    <a:pt x="880025" y="0"/>
                  </a:lnTo>
                  <a:lnTo>
                    <a:pt x="1026696" y="3466271"/>
                  </a:lnTo>
                  <a:lnTo>
                    <a:pt x="1173367" y="3070125"/>
                  </a:lnTo>
                  <a:lnTo>
                    <a:pt x="1320038" y="2872053"/>
                  </a:lnTo>
                  <a:lnTo>
                    <a:pt x="1466709" y="1683617"/>
                  </a:lnTo>
                  <a:lnTo>
                    <a:pt x="1613379" y="2574944"/>
                  </a:lnTo>
                  <a:lnTo>
                    <a:pt x="1760050" y="2971089"/>
                  </a:lnTo>
                  <a:lnTo>
                    <a:pt x="1906721" y="3367234"/>
                  </a:lnTo>
                  <a:lnTo>
                    <a:pt x="2053392" y="2574944"/>
                  </a:lnTo>
                  <a:lnTo>
                    <a:pt x="2200063" y="2673980"/>
                  </a:lnTo>
                  <a:lnTo>
                    <a:pt x="2346734" y="2475908"/>
                  </a:lnTo>
                  <a:lnTo>
                    <a:pt x="2493405" y="2773016"/>
                  </a:lnTo>
                  <a:lnTo>
                    <a:pt x="2640076" y="2475908"/>
                  </a:lnTo>
                  <a:lnTo>
                    <a:pt x="2786747" y="2574944"/>
                  </a:lnTo>
                  <a:lnTo>
                    <a:pt x="2933418" y="2574944"/>
                  </a:lnTo>
                  <a:lnTo>
                    <a:pt x="3080089" y="3367234"/>
                  </a:lnTo>
                  <a:lnTo>
                    <a:pt x="3226759" y="2673980"/>
                  </a:lnTo>
                  <a:lnTo>
                    <a:pt x="3373430" y="3070125"/>
                  </a:lnTo>
                  <a:lnTo>
                    <a:pt x="3520101" y="3268198"/>
                  </a:lnTo>
                </a:path>
              </a:pathLst>
            </a:custGeom>
            <a:ln w="27101" cap="flat">
              <a:solidFill>
                <a:srgbClr val="0058AB">
                  <a:alpha val="100000"/>
                </a:srgbClr>
              </a:solidFill>
              <a:prstDash val="solid"/>
              <a:round/>
            </a:ln>
          </p:spPr>
          <p:txBody>
            <a:bodyPr/>
            <a:lstStyle/>
            <a:p/>
          </p:txBody>
        </p:sp>
        <p:sp>
          <p:nvSpPr>
            <p:cNvPr id="26" name="pl26"/>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1336704"/>
              <a:ext cx="0" cy="297108"/>
            </a:xfrm>
            <a:custGeom>
              <a:avLst/>
              <a:pathLst>
                <a:path w="0" h="297108">
                  <a:moveTo>
                    <a:pt x="0" y="29710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76818" y="1336704"/>
              <a:ext cx="0" cy="297108"/>
            </a:xfrm>
            <a:custGeom>
              <a:avLst/>
              <a:pathLst>
                <a:path w="0" h="297108">
                  <a:moveTo>
                    <a:pt x="0" y="29710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410173" y="3020322"/>
              <a:ext cx="0" cy="297108"/>
            </a:xfrm>
            <a:custGeom>
              <a:avLst/>
              <a:pathLst>
                <a:path w="0" h="297108">
                  <a:moveTo>
                    <a:pt x="0" y="29710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143527" y="4010685"/>
              <a:ext cx="0" cy="297108"/>
            </a:xfrm>
            <a:custGeom>
              <a:avLst/>
              <a:pathLst>
                <a:path w="0" h="297108">
                  <a:moveTo>
                    <a:pt x="0" y="29710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730211" y="3911649"/>
              <a:ext cx="0" cy="297108"/>
            </a:xfrm>
            <a:custGeom>
              <a:avLst/>
              <a:pathLst>
                <a:path w="0" h="297108">
                  <a:moveTo>
                    <a:pt x="0" y="29710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16894" y="4406830"/>
              <a:ext cx="0" cy="297108"/>
            </a:xfrm>
            <a:custGeom>
              <a:avLst/>
              <a:pathLst>
                <a:path w="0" h="297108">
                  <a:moveTo>
                    <a:pt x="0" y="297108"/>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604903"/>
              <a:ext cx="0" cy="297108"/>
            </a:xfrm>
            <a:custGeom>
              <a:avLst/>
              <a:pathLst>
                <a:path w="0" h="297108">
                  <a:moveTo>
                    <a:pt x="0" y="297108"/>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56840" y="127013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887193" y="129891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35</a:t>
              </a:r>
            </a:p>
          </p:txBody>
        </p:sp>
        <p:sp>
          <p:nvSpPr>
            <p:cNvPr id="36" name="pg36"/>
            <p:cNvSpPr/>
            <p:nvPr/>
          </p:nvSpPr>
          <p:spPr>
            <a:xfrm>
              <a:off x="1590194" y="127013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20548" y="129891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35</a:t>
              </a:r>
            </a:p>
          </p:txBody>
        </p:sp>
        <p:sp>
          <p:nvSpPr>
            <p:cNvPr id="38" name="pg38"/>
            <p:cNvSpPr/>
            <p:nvPr/>
          </p:nvSpPr>
          <p:spPr>
            <a:xfrm>
              <a:off x="2323549" y="295375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53902" y="298257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40" name="pg40"/>
            <p:cNvSpPr/>
            <p:nvPr/>
          </p:nvSpPr>
          <p:spPr>
            <a:xfrm>
              <a:off x="3085039" y="39441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115392" y="397294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2" name="pg42"/>
            <p:cNvSpPr/>
            <p:nvPr/>
          </p:nvSpPr>
          <p:spPr>
            <a:xfrm>
              <a:off x="3671722" y="38450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702076" y="387390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4" name="pg44"/>
            <p:cNvSpPr/>
            <p:nvPr/>
          </p:nvSpPr>
          <p:spPr>
            <a:xfrm>
              <a:off x="4258406" y="434026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88759" y="4370618"/>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6" name="pg46"/>
            <p:cNvSpPr/>
            <p:nvPr/>
          </p:nvSpPr>
          <p:spPr>
            <a:xfrm>
              <a:off x="4405077" y="45383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456839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8" name="tx48"/>
            <p:cNvSpPr/>
            <p:nvPr/>
          </p:nvSpPr>
          <p:spPr>
            <a:xfrm>
              <a:off x="4523855" y="456583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84145" y="406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50" name="tx50"/>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577692" y="40670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30767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3" name="tx53"/>
            <p:cNvSpPr/>
            <p:nvPr/>
          </p:nvSpPr>
          <p:spPr>
            <a:xfrm>
              <a:off x="577692" y="2086300"/>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4" name="tx54"/>
            <p:cNvSpPr/>
            <p:nvPr/>
          </p:nvSpPr>
          <p:spPr>
            <a:xfrm>
              <a:off x="577692" y="109599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5" name="tx55"/>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1" name="tx61"/>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178896" y="3053805"/>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63" name="pl63"/>
            <p:cNvSpPr/>
            <p:nvPr/>
          </p:nvSpPr>
          <p:spPr>
            <a:xfrm>
              <a:off x="1597269"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597269"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375344"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13779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864368" y="610084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Gabon</a:t>
              </a:r>
            </a:p>
          </p:txBody>
        </p:sp>
        <p:sp>
          <p:nvSpPr>
            <p:cNvPr id="68" name="tx68"/>
            <p:cNvSpPr/>
            <p:nvPr/>
          </p:nvSpPr>
          <p:spPr>
            <a:xfrm>
              <a:off x="264244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404898"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70" name="tx70"/>
            <p:cNvSpPr/>
            <p:nvPr/>
          </p:nvSpPr>
          <p:spPr>
            <a:xfrm>
              <a:off x="2199657" y="726011"/>
              <a:ext cx="1007715" cy="11288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DTC3</a:t>
              </a:r>
            </a:p>
          </p:txBody>
        </p:sp>
        <p:sp>
          <p:nvSpPr>
            <p:cNvPr id="71" name="pl71"/>
            <p:cNvSpPr/>
            <p:nvPr/>
          </p:nvSpPr>
          <p:spPr>
            <a:xfrm>
              <a:off x="5132709" y="460490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61454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262417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16338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410972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311935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21289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113863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2723213"/>
              <a:ext cx="3520101" cy="1584581"/>
            </a:xfrm>
            <a:custGeom>
              <a:avLst/>
              <a:pathLst>
                <a:path w="3520101" h="1584581">
                  <a:moveTo>
                    <a:pt x="0" y="396145"/>
                  </a:moveTo>
                  <a:lnTo>
                    <a:pt x="146670" y="396145"/>
                  </a:lnTo>
                  <a:lnTo>
                    <a:pt x="293341" y="396145"/>
                  </a:lnTo>
                  <a:lnTo>
                    <a:pt x="440012" y="396145"/>
                  </a:lnTo>
                  <a:lnTo>
                    <a:pt x="586683" y="396145"/>
                  </a:lnTo>
                  <a:lnTo>
                    <a:pt x="733354" y="396145"/>
                  </a:lnTo>
                  <a:lnTo>
                    <a:pt x="880025" y="396145"/>
                  </a:lnTo>
                  <a:lnTo>
                    <a:pt x="1026696" y="99036"/>
                  </a:lnTo>
                  <a:lnTo>
                    <a:pt x="1173367" y="297108"/>
                  </a:lnTo>
                  <a:lnTo>
                    <a:pt x="1320038" y="198072"/>
                  </a:lnTo>
                  <a:lnTo>
                    <a:pt x="1466709" y="0"/>
                  </a:lnTo>
                  <a:lnTo>
                    <a:pt x="1613379" y="1188435"/>
                  </a:lnTo>
                  <a:lnTo>
                    <a:pt x="1760050" y="693254"/>
                  </a:lnTo>
                  <a:lnTo>
                    <a:pt x="1906721" y="1089399"/>
                  </a:lnTo>
                  <a:lnTo>
                    <a:pt x="2053392" y="297108"/>
                  </a:lnTo>
                  <a:lnTo>
                    <a:pt x="2200063" y="198072"/>
                  </a:lnTo>
                  <a:lnTo>
                    <a:pt x="2346734" y="99036"/>
                  </a:lnTo>
                  <a:lnTo>
                    <a:pt x="2493405" y="198072"/>
                  </a:lnTo>
                  <a:lnTo>
                    <a:pt x="2640076" y="0"/>
                  </a:lnTo>
                  <a:lnTo>
                    <a:pt x="2786747" y="495181"/>
                  </a:lnTo>
                  <a:lnTo>
                    <a:pt x="2933418" y="99036"/>
                  </a:lnTo>
                  <a:lnTo>
                    <a:pt x="3080089" y="792290"/>
                  </a:lnTo>
                  <a:lnTo>
                    <a:pt x="3226759" y="396145"/>
                  </a:lnTo>
                  <a:lnTo>
                    <a:pt x="3373430" y="1386508"/>
                  </a:lnTo>
                  <a:lnTo>
                    <a:pt x="3520101" y="1584581"/>
                  </a:lnTo>
                </a:path>
              </a:pathLst>
            </a:custGeom>
            <a:ln w="27101" cap="flat">
              <a:solidFill>
                <a:srgbClr val="0058AB">
                  <a:alpha val="80000"/>
                </a:srgbClr>
              </a:solidFill>
              <a:prstDash val="solid"/>
              <a:round/>
            </a:ln>
          </p:spPr>
          <p:txBody>
            <a:bodyPr/>
            <a:lstStyle/>
            <a:p/>
          </p:txBody>
        </p:sp>
        <p:sp>
          <p:nvSpPr>
            <p:cNvPr id="88" name="pl88"/>
            <p:cNvSpPr/>
            <p:nvPr/>
          </p:nvSpPr>
          <p:spPr>
            <a:xfrm>
              <a:off x="5308715" y="3713576"/>
              <a:ext cx="3520101" cy="891326"/>
            </a:xfrm>
            <a:custGeom>
              <a:avLst/>
              <a:pathLst>
                <a:path w="3520101" h="891326">
                  <a:moveTo>
                    <a:pt x="0" y="0"/>
                  </a:moveTo>
                  <a:lnTo>
                    <a:pt x="146670" y="99036"/>
                  </a:lnTo>
                  <a:lnTo>
                    <a:pt x="293341" y="99036"/>
                  </a:lnTo>
                  <a:lnTo>
                    <a:pt x="440012" y="198072"/>
                  </a:lnTo>
                  <a:lnTo>
                    <a:pt x="586683" y="297108"/>
                  </a:lnTo>
                  <a:lnTo>
                    <a:pt x="733354" y="297108"/>
                  </a:lnTo>
                  <a:lnTo>
                    <a:pt x="880025" y="396145"/>
                  </a:lnTo>
                  <a:lnTo>
                    <a:pt x="1026696" y="495181"/>
                  </a:lnTo>
                  <a:lnTo>
                    <a:pt x="1173367" y="594217"/>
                  </a:lnTo>
                  <a:lnTo>
                    <a:pt x="1320038" y="693254"/>
                  </a:lnTo>
                  <a:lnTo>
                    <a:pt x="1466709" y="792290"/>
                  </a:lnTo>
                  <a:lnTo>
                    <a:pt x="1613379" y="792290"/>
                  </a:lnTo>
                  <a:lnTo>
                    <a:pt x="1760050" y="792290"/>
                  </a:lnTo>
                  <a:lnTo>
                    <a:pt x="1906721" y="891326"/>
                  </a:lnTo>
                  <a:lnTo>
                    <a:pt x="2053392" y="792290"/>
                  </a:lnTo>
                  <a:lnTo>
                    <a:pt x="2200063" y="891326"/>
                  </a:lnTo>
                  <a:lnTo>
                    <a:pt x="2346734" y="792290"/>
                  </a:lnTo>
                  <a:lnTo>
                    <a:pt x="2493405" y="792290"/>
                  </a:lnTo>
                  <a:lnTo>
                    <a:pt x="2640076" y="891326"/>
                  </a:lnTo>
                  <a:lnTo>
                    <a:pt x="2786747" y="891326"/>
                  </a:lnTo>
                  <a:lnTo>
                    <a:pt x="2933418" y="891326"/>
                  </a:lnTo>
                  <a:lnTo>
                    <a:pt x="3080089" y="792290"/>
                  </a:lnTo>
                  <a:lnTo>
                    <a:pt x="3226759" y="693254"/>
                  </a:lnTo>
                  <a:lnTo>
                    <a:pt x="3373430" y="693254"/>
                  </a:lnTo>
                  <a:lnTo>
                    <a:pt x="3520101" y="792290"/>
                  </a:lnTo>
                </a:path>
              </a:pathLst>
            </a:custGeom>
            <a:ln w="27101" cap="flat">
              <a:solidFill>
                <a:srgbClr val="1CABE2">
                  <a:alpha val="80000"/>
                </a:srgbClr>
              </a:solidFill>
              <a:prstDash val="solid"/>
              <a:round/>
            </a:ln>
          </p:spPr>
          <p:txBody>
            <a:bodyPr/>
            <a:lstStyle/>
            <a:p/>
          </p:txBody>
        </p:sp>
        <p:sp>
          <p:nvSpPr>
            <p:cNvPr id="89" name="pl89"/>
            <p:cNvSpPr/>
            <p:nvPr/>
          </p:nvSpPr>
          <p:spPr>
            <a:xfrm>
              <a:off x="5308715" y="2426104"/>
              <a:ext cx="3520101" cy="1881690"/>
            </a:xfrm>
            <a:custGeom>
              <a:avLst/>
              <a:pathLst>
                <a:path w="3520101" h="1881690">
                  <a:moveTo>
                    <a:pt x="0" y="0"/>
                  </a:moveTo>
                  <a:lnTo>
                    <a:pt x="146670" y="198072"/>
                  </a:lnTo>
                  <a:lnTo>
                    <a:pt x="293341" y="297108"/>
                  </a:lnTo>
                  <a:lnTo>
                    <a:pt x="440012" y="693254"/>
                  </a:lnTo>
                  <a:lnTo>
                    <a:pt x="586683" y="891326"/>
                  </a:lnTo>
                  <a:lnTo>
                    <a:pt x="733354" y="1188435"/>
                  </a:lnTo>
                  <a:lnTo>
                    <a:pt x="880025" y="1287472"/>
                  </a:lnTo>
                  <a:lnTo>
                    <a:pt x="1026696" y="891326"/>
                  </a:lnTo>
                  <a:lnTo>
                    <a:pt x="1173367" y="990363"/>
                  </a:lnTo>
                  <a:lnTo>
                    <a:pt x="1320038" y="1188435"/>
                  </a:lnTo>
                  <a:lnTo>
                    <a:pt x="1466709" y="1584581"/>
                  </a:lnTo>
                  <a:lnTo>
                    <a:pt x="1613379" y="1683617"/>
                  </a:lnTo>
                  <a:lnTo>
                    <a:pt x="1760050" y="1881690"/>
                  </a:lnTo>
                  <a:lnTo>
                    <a:pt x="1906721" y="1782653"/>
                  </a:lnTo>
                  <a:lnTo>
                    <a:pt x="2053392" y="1188435"/>
                  </a:lnTo>
                  <a:lnTo>
                    <a:pt x="2200063" y="1089399"/>
                  </a:lnTo>
                  <a:lnTo>
                    <a:pt x="2346734" y="792290"/>
                  </a:lnTo>
                  <a:lnTo>
                    <a:pt x="2493405" y="990363"/>
                  </a:lnTo>
                  <a:lnTo>
                    <a:pt x="2640076" y="891326"/>
                  </a:lnTo>
                  <a:lnTo>
                    <a:pt x="2786747" y="891326"/>
                  </a:lnTo>
                  <a:lnTo>
                    <a:pt x="2933418" y="891326"/>
                  </a:lnTo>
                  <a:lnTo>
                    <a:pt x="3080089" y="792290"/>
                  </a:lnTo>
                  <a:lnTo>
                    <a:pt x="3226759" y="594217"/>
                  </a:lnTo>
                  <a:lnTo>
                    <a:pt x="3373430" y="495181"/>
                  </a:lnTo>
                  <a:lnTo>
                    <a:pt x="3520101" y="693254"/>
                  </a:lnTo>
                </a:path>
              </a:pathLst>
            </a:custGeom>
            <a:ln w="27101" cap="flat">
              <a:solidFill>
                <a:srgbClr val="00833D">
                  <a:alpha val="80000"/>
                </a:srgbClr>
              </a:solidFill>
              <a:prstDash val="solid"/>
              <a:round/>
            </a:ln>
          </p:spPr>
          <p:txBody>
            <a:bodyPr/>
            <a:lstStyle/>
            <a:p/>
          </p:txBody>
        </p:sp>
        <p:sp>
          <p:nvSpPr>
            <p:cNvPr id="90" name="pl90"/>
            <p:cNvSpPr/>
            <p:nvPr/>
          </p:nvSpPr>
          <p:spPr>
            <a:xfrm>
              <a:off x="5308715" y="2723213"/>
              <a:ext cx="3520101" cy="1584581"/>
            </a:xfrm>
            <a:custGeom>
              <a:avLst/>
              <a:pathLst>
                <a:path w="3520101" h="1584581">
                  <a:moveTo>
                    <a:pt x="0" y="396145"/>
                  </a:moveTo>
                  <a:lnTo>
                    <a:pt x="146670" y="396145"/>
                  </a:lnTo>
                  <a:lnTo>
                    <a:pt x="293341" y="396145"/>
                  </a:lnTo>
                  <a:lnTo>
                    <a:pt x="440012" y="396145"/>
                  </a:lnTo>
                  <a:lnTo>
                    <a:pt x="586683" y="396145"/>
                  </a:lnTo>
                  <a:lnTo>
                    <a:pt x="733354" y="396145"/>
                  </a:lnTo>
                  <a:lnTo>
                    <a:pt x="880025" y="396145"/>
                  </a:lnTo>
                  <a:lnTo>
                    <a:pt x="1026696" y="99036"/>
                  </a:lnTo>
                  <a:lnTo>
                    <a:pt x="1173367" y="297108"/>
                  </a:lnTo>
                  <a:lnTo>
                    <a:pt x="1320038" y="198072"/>
                  </a:lnTo>
                  <a:lnTo>
                    <a:pt x="1466709" y="0"/>
                  </a:lnTo>
                  <a:lnTo>
                    <a:pt x="1613379" y="1188435"/>
                  </a:lnTo>
                  <a:lnTo>
                    <a:pt x="1760050" y="693254"/>
                  </a:lnTo>
                  <a:lnTo>
                    <a:pt x="1906721" y="1089399"/>
                  </a:lnTo>
                  <a:lnTo>
                    <a:pt x="2053392" y="297108"/>
                  </a:lnTo>
                  <a:lnTo>
                    <a:pt x="2200063" y="198072"/>
                  </a:lnTo>
                  <a:lnTo>
                    <a:pt x="2346734" y="99036"/>
                  </a:lnTo>
                  <a:lnTo>
                    <a:pt x="2493405" y="198072"/>
                  </a:lnTo>
                  <a:lnTo>
                    <a:pt x="2640076" y="0"/>
                  </a:lnTo>
                  <a:lnTo>
                    <a:pt x="2786747" y="495181"/>
                  </a:lnTo>
                  <a:lnTo>
                    <a:pt x="2933418" y="99036"/>
                  </a:lnTo>
                  <a:lnTo>
                    <a:pt x="3080089" y="792290"/>
                  </a:lnTo>
                  <a:lnTo>
                    <a:pt x="3226759" y="396145"/>
                  </a:lnTo>
                  <a:lnTo>
                    <a:pt x="3373430" y="1386508"/>
                  </a:lnTo>
                  <a:lnTo>
                    <a:pt x="3520101" y="1584581"/>
                  </a:lnTo>
                </a:path>
              </a:pathLst>
            </a:custGeom>
            <a:ln w="43362" cap="flat">
              <a:solidFill>
                <a:srgbClr val="000000">
                  <a:alpha val="100000"/>
                </a:srgbClr>
              </a:solidFill>
              <a:prstDash val="solid"/>
              <a:round/>
            </a:ln>
          </p:spPr>
          <p:txBody>
            <a:bodyPr/>
            <a:lstStyle/>
            <a:p/>
          </p:txBody>
        </p:sp>
        <p:sp>
          <p:nvSpPr>
            <p:cNvPr id="91" name="pl91"/>
            <p:cNvSpPr/>
            <p:nvPr/>
          </p:nvSpPr>
          <p:spPr>
            <a:xfrm>
              <a:off x="5308715" y="2723213"/>
              <a:ext cx="3520101" cy="1584581"/>
            </a:xfrm>
            <a:custGeom>
              <a:avLst/>
              <a:pathLst>
                <a:path w="3520101" h="1584581">
                  <a:moveTo>
                    <a:pt x="0" y="396145"/>
                  </a:moveTo>
                  <a:lnTo>
                    <a:pt x="146670" y="396145"/>
                  </a:lnTo>
                  <a:lnTo>
                    <a:pt x="293341" y="396145"/>
                  </a:lnTo>
                  <a:lnTo>
                    <a:pt x="440012" y="396145"/>
                  </a:lnTo>
                  <a:lnTo>
                    <a:pt x="586683" y="396145"/>
                  </a:lnTo>
                  <a:lnTo>
                    <a:pt x="733354" y="396145"/>
                  </a:lnTo>
                  <a:lnTo>
                    <a:pt x="880025" y="396145"/>
                  </a:lnTo>
                  <a:lnTo>
                    <a:pt x="1026696" y="99036"/>
                  </a:lnTo>
                  <a:lnTo>
                    <a:pt x="1173367" y="297108"/>
                  </a:lnTo>
                  <a:lnTo>
                    <a:pt x="1320038" y="198072"/>
                  </a:lnTo>
                  <a:lnTo>
                    <a:pt x="1466709" y="0"/>
                  </a:lnTo>
                  <a:lnTo>
                    <a:pt x="1613379" y="1188435"/>
                  </a:lnTo>
                  <a:lnTo>
                    <a:pt x="1760050" y="693254"/>
                  </a:lnTo>
                  <a:lnTo>
                    <a:pt x="1906721" y="1089399"/>
                  </a:lnTo>
                  <a:lnTo>
                    <a:pt x="2053392" y="297108"/>
                  </a:lnTo>
                  <a:lnTo>
                    <a:pt x="2200063" y="198072"/>
                  </a:lnTo>
                  <a:lnTo>
                    <a:pt x="2346734" y="99036"/>
                  </a:lnTo>
                  <a:lnTo>
                    <a:pt x="2493405" y="198072"/>
                  </a:lnTo>
                  <a:lnTo>
                    <a:pt x="2640076" y="0"/>
                  </a:lnTo>
                  <a:lnTo>
                    <a:pt x="2786747" y="495181"/>
                  </a:lnTo>
                  <a:lnTo>
                    <a:pt x="2933418" y="99036"/>
                  </a:lnTo>
                  <a:lnTo>
                    <a:pt x="3080089" y="792290"/>
                  </a:lnTo>
                  <a:lnTo>
                    <a:pt x="3226759" y="396145"/>
                  </a:lnTo>
                  <a:lnTo>
                    <a:pt x="3373430" y="1386508"/>
                  </a:lnTo>
                  <a:lnTo>
                    <a:pt x="3520101" y="1584581"/>
                  </a:lnTo>
                </a:path>
              </a:pathLst>
            </a:custGeom>
            <a:ln w="27101" cap="flat">
              <a:solidFill>
                <a:srgbClr val="0058AB">
                  <a:alpha val="100000"/>
                </a:srgbClr>
              </a:solidFill>
              <a:prstDash val="solid"/>
              <a:round/>
            </a:ln>
          </p:spPr>
          <p:txBody>
            <a:bodyPr/>
            <a:lstStyle/>
            <a:p/>
          </p:txBody>
        </p:sp>
        <p:sp>
          <p:nvSpPr>
            <p:cNvPr id="92" name="pl92"/>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2822249"/>
              <a:ext cx="0" cy="297108"/>
            </a:xfrm>
            <a:custGeom>
              <a:avLst/>
              <a:pathLst>
                <a:path w="0" h="297108">
                  <a:moveTo>
                    <a:pt x="0" y="29710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42069" y="2822249"/>
              <a:ext cx="0" cy="297108"/>
            </a:xfrm>
            <a:custGeom>
              <a:avLst/>
              <a:pathLst>
                <a:path w="0" h="297108">
                  <a:moveTo>
                    <a:pt x="0" y="29710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75424" y="2426104"/>
              <a:ext cx="0" cy="297108"/>
            </a:xfrm>
            <a:custGeom>
              <a:avLst/>
              <a:pathLst>
                <a:path w="0" h="297108">
                  <a:moveTo>
                    <a:pt x="0" y="29710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508778" y="2624176"/>
              <a:ext cx="0" cy="297108"/>
            </a:xfrm>
            <a:custGeom>
              <a:avLst/>
              <a:pathLst>
                <a:path w="0" h="297108">
                  <a:moveTo>
                    <a:pt x="0" y="297108"/>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8095462" y="2921285"/>
              <a:ext cx="0" cy="297108"/>
            </a:xfrm>
            <a:custGeom>
              <a:avLst/>
              <a:pathLst>
                <a:path w="0" h="297108">
                  <a:moveTo>
                    <a:pt x="0" y="29710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2145" y="3812612"/>
              <a:ext cx="0" cy="297108"/>
            </a:xfrm>
            <a:custGeom>
              <a:avLst/>
              <a:pathLst>
                <a:path w="0" h="297108">
                  <a:moveTo>
                    <a:pt x="0" y="29710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4010685"/>
              <a:ext cx="0" cy="297108"/>
            </a:xfrm>
            <a:custGeom>
              <a:avLst/>
              <a:pathLst>
                <a:path w="0" h="297108">
                  <a:moveTo>
                    <a:pt x="0" y="297108"/>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22091" y="275568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52444" y="278450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102" name="pg102"/>
            <p:cNvSpPr/>
            <p:nvPr/>
          </p:nvSpPr>
          <p:spPr>
            <a:xfrm>
              <a:off x="5955445" y="275568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85799" y="278450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104" name="pg104"/>
            <p:cNvSpPr/>
            <p:nvPr/>
          </p:nvSpPr>
          <p:spPr>
            <a:xfrm>
              <a:off x="6688800" y="235953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719153" y="238959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106" name="pg106"/>
            <p:cNvSpPr/>
            <p:nvPr/>
          </p:nvSpPr>
          <p:spPr>
            <a:xfrm>
              <a:off x="7422154" y="255761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452508" y="258766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108" name="pg108"/>
            <p:cNvSpPr/>
            <p:nvPr/>
          </p:nvSpPr>
          <p:spPr>
            <a:xfrm>
              <a:off x="8008838" y="285471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8039191" y="288354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110" name="pg110"/>
            <p:cNvSpPr/>
            <p:nvPr/>
          </p:nvSpPr>
          <p:spPr>
            <a:xfrm>
              <a:off x="8595522" y="374604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25875" y="377486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12" name="pg112"/>
            <p:cNvSpPr/>
            <p:nvPr/>
          </p:nvSpPr>
          <p:spPr>
            <a:xfrm>
              <a:off x="8770328" y="39441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0681" y="397294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14" name="tx114"/>
            <p:cNvSpPr/>
            <p:nvPr/>
          </p:nvSpPr>
          <p:spPr>
            <a:xfrm>
              <a:off x="8889106" y="446542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949396" y="307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20</a:t>
              </a:r>
            </a:p>
          </p:txBody>
        </p:sp>
        <p:sp>
          <p:nvSpPr>
            <p:cNvPr id="116" name="tx116"/>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4942943" y="40670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8" name="tx118"/>
            <p:cNvSpPr/>
            <p:nvPr/>
          </p:nvSpPr>
          <p:spPr>
            <a:xfrm>
              <a:off x="4942943" y="30767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9" name="tx119"/>
            <p:cNvSpPr/>
            <p:nvPr/>
          </p:nvSpPr>
          <p:spPr>
            <a:xfrm>
              <a:off x="4942943" y="2086300"/>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0" name="tx120"/>
            <p:cNvSpPr/>
            <p:nvPr/>
          </p:nvSpPr>
          <p:spPr>
            <a:xfrm>
              <a:off x="4942943" y="109599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1" name="tx12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4186354" y="3053805"/>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129" name="pl129"/>
            <p:cNvSpPr/>
            <p:nvPr/>
          </p:nvSpPr>
          <p:spPr>
            <a:xfrm>
              <a:off x="596252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96252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740595"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503049"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6229619" y="610084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Gabon</a:t>
              </a:r>
            </a:p>
          </p:txBody>
        </p:sp>
        <p:sp>
          <p:nvSpPr>
            <p:cNvPr id="134" name="tx134"/>
            <p:cNvSpPr/>
            <p:nvPr/>
          </p:nvSpPr>
          <p:spPr>
            <a:xfrm>
              <a:off x="7007694"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770149"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6" name="tx136"/>
            <p:cNvSpPr/>
            <p:nvPr/>
          </p:nvSpPr>
          <p:spPr>
            <a:xfrm>
              <a:off x="6552183" y="726086"/>
              <a:ext cx="103316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MCV1</a:t>
              </a:r>
            </a:p>
          </p:txBody>
        </p:sp>
        <p:sp>
          <p:nvSpPr>
            <p:cNvPr id="137" name="tx137"/>
            <p:cNvSpPr/>
            <p:nvPr/>
          </p:nvSpPr>
          <p:spPr>
            <a:xfrm>
              <a:off x="4706263"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38" name="tx138"/>
            <p:cNvSpPr/>
            <p:nvPr/>
          </p:nvSpPr>
          <p:spPr>
            <a:xfrm>
              <a:off x="5149865" y="6498977"/>
              <a:ext cx="38549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39" name="tx139"/>
            <p:cNvSpPr/>
            <p:nvPr/>
          </p:nvSpPr>
          <p:spPr>
            <a:xfrm>
              <a:off x="2980208" y="409564"/>
              <a:ext cx="345790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 de la vaccination, Gabon, 2000-2024</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2024, 2 % des enfants ayant reçu le DTC1 n'ont pas reçu le DTC3 (à gauche) et 8 % des enfants ayant reçu le DTC1 n'ont pas reçu le MCV1 (à droite).
Les faibles taux d'abandon du DTC impliquent une bonne capacité à fournir une série complète de vaccins au début de la vie. Les taux d'abandon moyens pour le DTC et le MCV impliquent une rétention modérée dans les programmes de vaccination et une capacité à fournir une série complète de vaccins au cours de la petite enfance (jusqu'à l'âge d'un an).
En 2024, les taux d'abandon du DTC et du DTC-MCV au Gabon étaient respectivement inférieurs aux taux d'abandon mondiaux.</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104021"/>
              <a:ext cx="2123063" cy="235129"/>
            </a:xfrm>
            <a:custGeom>
              <a:avLst/>
              <a:pathLst>
                <a:path w="2123063" h="235129">
                  <a:moveTo>
                    <a:pt x="0" y="99001"/>
                  </a:moveTo>
                  <a:lnTo>
                    <a:pt x="88460" y="86626"/>
                  </a:lnTo>
                  <a:lnTo>
                    <a:pt x="176921" y="86626"/>
                  </a:lnTo>
                  <a:lnTo>
                    <a:pt x="265382" y="74251"/>
                  </a:lnTo>
                  <a:lnTo>
                    <a:pt x="353843" y="74251"/>
                  </a:lnTo>
                  <a:lnTo>
                    <a:pt x="442304" y="61876"/>
                  </a:lnTo>
                  <a:lnTo>
                    <a:pt x="530765" y="61876"/>
                  </a:lnTo>
                  <a:lnTo>
                    <a:pt x="619226" y="61876"/>
                  </a:lnTo>
                  <a:lnTo>
                    <a:pt x="707687" y="49500"/>
                  </a:lnTo>
                  <a:lnTo>
                    <a:pt x="796148" y="49500"/>
                  </a:lnTo>
                  <a:lnTo>
                    <a:pt x="884609" y="37125"/>
                  </a:lnTo>
                  <a:lnTo>
                    <a:pt x="973070" y="37125"/>
                  </a:lnTo>
                  <a:lnTo>
                    <a:pt x="1061531" y="12375"/>
                  </a:lnTo>
                  <a:lnTo>
                    <a:pt x="1149992" y="74251"/>
                  </a:lnTo>
                  <a:lnTo>
                    <a:pt x="1238453" y="86626"/>
                  </a:lnTo>
                  <a:lnTo>
                    <a:pt x="1326914" y="0"/>
                  </a:lnTo>
                  <a:lnTo>
                    <a:pt x="1415375" y="61876"/>
                  </a:lnTo>
                  <a:lnTo>
                    <a:pt x="1503836" y="86626"/>
                  </a:lnTo>
                  <a:lnTo>
                    <a:pt x="1592297" y="148502"/>
                  </a:lnTo>
                  <a:lnTo>
                    <a:pt x="1680758" y="99001"/>
                  </a:lnTo>
                  <a:lnTo>
                    <a:pt x="1769219" y="185628"/>
                  </a:lnTo>
                  <a:lnTo>
                    <a:pt x="1857680" y="173253"/>
                  </a:lnTo>
                  <a:lnTo>
                    <a:pt x="1946141" y="222754"/>
                  </a:lnTo>
                  <a:lnTo>
                    <a:pt x="2034602" y="160877"/>
                  </a:lnTo>
                  <a:lnTo>
                    <a:pt x="2123063" y="235129"/>
                  </a:lnTo>
                </a:path>
              </a:pathLst>
            </a:custGeom>
            <a:ln w="27101" cap="flat">
              <a:solidFill>
                <a:srgbClr val="1CABE2">
                  <a:alpha val="100000"/>
                </a:srgbClr>
              </a:solidFill>
              <a:prstDash val="solid"/>
              <a:round/>
            </a:ln>
          </p:spPr>
          <p:txBody>
            <a:bodyPr/>
            <a:lstStyle/>
            <a:p/>
          </p:txBody>
        </p:sp>
        <p:sp>
          <p:nvSpPr>
            <p:cNvPr id="24" name="tx24"/>
            <p:cNvSpPr/>
            <p:nvPr/>
          </p:nvSpPr>
          <p:spPr>
            <a:xfrm>
              <a:off x="910275" y="11107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5" name="tx25"/>
            <p:cNvSpPr/>
            <p:nvPr/>
          </p:nvSpPr>
          <p:spPr>
            <a:xfrm>
              <a:off x="3217825" y="12468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6" name="tx26"/>
            <p:cNvSpPr/>
            <p:nvPr/>
          </p:nvSpPr>
          <p:spPr>
            <a:xfrm>
              <a:off x="2688703" y="10618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7" name="tx27"/>
            <p:cNvSpPr/>
            <p:nvPr/>
          </p:nvSpPr>
          <p:spPr>
            <a:xfrm>
              <a:off x="3042547" y="11237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477581" y="3158130"/>
              <a:ext cx="707687" cy="185628"/>
            </a:xfrm>
            <a:custGeom>
              <a:avLst/>
              <a:pathLst>
                <a:path w="707687" h="185628">
                  <a:moveTo>
                    <a:pt x="0" y="12375"/>
                  </a:moveTo>
                  <a:lnTo>
                    <a:pt x="88460" y="0"/>
                  </a:lnTo>
                  <a:lnTo>
                    <a:pt x="176921" y="61876"/>
                  </a:lnTo>
                  <a:lnTo>
                    <a:pt x="265382" y="61876"/>
                  </a:lnTo>
                  <a:lnTo>
                    <a:pt x="353843" y="148502"/>
                  </a:lnTo>
                  <a:lnTo>
                    <a:pt x="442304" y="12375"/>
                  </a:lnTo>
                  <a:lnTo>
                    <a:pt x="530765" y="185628"/>
                  </a:lnTo>
                  <a:lnTo>
                    <a:pt x="619226" y="136127"/>
                  </a:lnTo>
                  <a:lnTo>
                    <a:pt x="707687" y="173253"/>
                  </a:lnTo>
                </a:path>
              </a:pathLst>
            </a:custGeom>
            <a:ln w="27101" cap="flat">
              <a:solidFill>
                <a:srgbClr val="1CABE2">
                  <a:alpha val="100000"/>
                </a:srgbClr>
              </a:solidFill>
              <a:prstDash val="solid"/>
              <a:round/>
            </a:ln>
          </p:spPr>
          <p:txBody>
            <a:bodyPr/>
            <a:lstStyle/>
            <a:p/>
          </p:txBody>
        </p:sp>
        <p:sp>
          <p:nvSpPr>
            <p:cNvPr id="48" name="tx48"/>
            <p:cNvSpPr/>
            <p:nvPr/>
          </p:nvSpPr>
          <p:spPr>
            <a:xfrm>
              <a:off x="2325651" y="3079715"/>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49" name="tx49"/>
            <p:cNvSpPr/>
            <p:nvPr/>
          </p:nvSpPr>
          <p:spPr>
            <a:xfrm>
              <a:off x="3217825" y="32391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50" name="tx50"/>
            <p:cNvSpPr/>
            <p:nvPr/>
          </p:nvSpPr>
          <p:spPr>
            <a:xfrm>
              <a:off x="2688703" y="30788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51" name="tx51"/>
            <p:cNvSpPr/>
            <p:nvPr/>
          </p:nvSpPr>
          <p:spPr>
            <a:xfrm>
              <a:off x="3042547" y="31531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327588" y="4989485"/>
              <a:ext cx="1857680" cy="693012"/>
            </a:xfrm>
            <a:custGeom>
              <a:avLst/>
              <a:pathLst>
                <a:path w="1857680" h="693012">
                  <a:moveTo>
                    <a:pt x="0" y="693012"/>
                  </a:moveTo>
                  <a:lnTo>
                    <a:pt x="88460" y="532134"/>
                  </a:lnTo>
                  <a:lnTo>
                    <a:pt x="176921" y="358881"/>
                  </a:lnTo>
                  <a:lnTo>
                    <a:pt x="265382" y="198003"/>
                  </a:lnTo>
                  <a:lnTo>
                    <a:pt x="353843" y="74251"/>
                  </a:lnTo>
                  <a:lnTo>
                    <a:pt x="442304" y="12375"/>
                  </a:lnTo>
                  <a:lnTo>
                    <a:pt x="530765" y="49500"/>
                  </a:lnTo>
                  <a:lnTo>
                    <a:pt x="619226" y="123752"/>
                  </a:lnTo>
                  <a:lnTo>
                    <a:pt x="707687" y="0"/>
                  </a:lnTo>
                  <a:lnTo>
                    <a:pt x="796148" y="0"/>
                  </a:lnTo>
                  <a:lnTo>
                    <a:pt x="884609" y="24750"/>
                  </a:lnTo>
                  <a:lnTo>
                    <a:pt x="973070" y="136127"/>
                  </a:lnTo>
                  <a:lnTo>
                    <a:pt x="1061531" y="37125"/>
                  </a:lnTo>
                  <a:lnTo>
                    <a:pt x="1149992" y="86626"/>
                  </a:lnTo>
                  <a:lnTo>
                    <a:pt x="1238453" y="99001"/>
                  </a:lnTo>
                  <a:lnTo>
                    <a:pt x="1326914" y="148502"/>
                  </a:lnTo>
                  <a:lnTo>
                    <a:pt x="1415375" y="123752"/>
                  </a:lnTo>
                  <a:lnTo>
                    <a:pt x="1503836" y="235129"/>
                  </a:lnTo>
                  <a:lnTo>
                    <a:pt x="1592297" y="86626"/>
                  </a:lnTo>
                  <a:lnTo>
                    <a:pt x="1680758" y="247504"/>
                  </a:lnTo>
                  <a:lnTo>
                    <a:pt x="1769219" y="111377"/>
                  </a:lnTo>
                  <a:lnTo>
                    <a:pt x="1857680" y="185628"/>
                  </a:lnTo>
                </a:path>
              </a:pathLst>
            </a:custGeom>
            <a:ln w="27101" cap="flat">
              <a:solidFill>
                <a:srgbClr val="1CABE2">
                  <a:alpha val="100000"/>
                </a:srgbClr>
              </a:solidFill>
              <a:prstDash val="solid"/>
              <a:round/>
            </a:ln>
          </p:spPr>
          <p:txBody>
            <a:bodyPr/>
            <a:lstStyle/>
            <a:p/>
          </p:txBody>
        </p:sp>
        <p:sp>
          <p:nvSpPr>
            <p:cNvPr id="72" name="tx72"/>
            <p:cNvSpPr/>
            <p:nvPr/>
          </p:nvSpPr>
          <p:spPr>
            <a:xfrm>
              <a:off x="1175658" y="55902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a:t>
              </a:r>
            </a:p>
          </p:txBody>
        </p:sp>
        <p:sp>
          <p:nvSpPr>
            <p:cNvPr id="73" name="tx73"/>
            <p:cNvSpPr/>
            <p:nvPr/>
          </p:nvSpPr>
          <p:spPr>
            <a:xfrm>
              <a:off x="3217825" y="50828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74" name="tx74"/>
            <p:cNvSpPr/>
            <p:nvPr/>
          </p:nvSpPr>
          <p:spPr>
            <a:xfrm>
              <a:off x="2688703" y="49720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75" name="tx75"/>
            <p:cNvSpPr/>
            <p:nvPr/>
          </p:nvSpPr>
          <p:spPr>
            <a:xfrm>
              <a:off x="3042547" y="49597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227774"/>
              <a:ext cx="2123063" cy="309380"/>
            </a:xfrm>
            <a:custGeom>
              <a:avLst/>
              <a:pathLst>
                <a:path w="2123063" h="309380">
                  <a:moveTo>
                    <a:pt x="0" y="222754"/>
                  </a:moveTo>
                  <a:lnTo>
                    <a:pt x="88460" y="222754"/>
                  </a:lnTo>
                  <a:lnTo>
                    <a:pt x="176921" y="222754"/>
                  </a:lnTo>
                  <a:lnTo>
                    <a:pt x="265382" y="222754"/>
                  </a:lnTo>
                  <a:lnTo>
                    <a:pt x="353843" y="222754"/>
                  </a:lnTo>
                  <a:lnTo>
                    <a:pt x="442304" y="222754"/>
                  </a:lnTo>
                  <a:lnTo>
                    <a:pt x="530765" y="222754"/>
                  </a:lnTo>
                  <a:lnTo>
                    <a:pt x="619226" y="74251"/>
                  </a:lnTo>
                  <a:lnTo>
                    <a:pt x="707687" y="24750"/>
                  </a:lnTo>
                  <a:lnTo>
                    <a:pt x="796148" y="74251"/>
                  </a:lnTo>
                  <a:lnTo>
                    <a:pt x="884609" y="61876"/>
                  </a:lnTo>
                  <a:lnTo>
                    <a:pt x="973070" y="61876"/>
                  </a:lnTo>
                  <a:lnTo>
                    <a:pt x="1061531" y="12375"/>
                  </a:lnTo>
                  <a:lnTo>
                    <a:pt x="1149992" y="86626"/>
                  </a:lnTo>
                  <a:lnTo>
                    <a:pt x="1238453" y="123752"/>
                  </a:lnTo>
                  <a:lnTo>
                    <a:pt x="1326914" y="0"/>
                  </a:lnTo>
                  <a:lnTo>
                    <a:pt x="1415375" y="49500"/>
                  </a:lnTo>
                  <a:lnTo>
                    <a:pt x="1503836" y="74251"/>
                  </a:lnTo>
                  <a:lnTo>
                    <a:pt x="1592297" y="111377"/>
                  </a:lnTo>
                  <a:lnTo>
                    <a:pt x="1680758" y="123752"/>
                  </a:lnTo>
                  <a:lnTo>
                    <a:pt x="1769219" y="222754"/>
                  </a:lnTo>
                  <a:lnTo>
                    <a:pt x="1857680" y="136127"/>
                  </a:lnTo>
                  <a:lnTo>
                    <a:pt x="1946141" y="272254"/>
                  </a:lnTo>
                  <a:lnTo>
                    <a:pt x="2034602" y="173253"/>
                  </a:lnTo>
                  <a:lnTo>
                    <a:pt x="2123063" y="30938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35826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97" name="tx97"/>
            <p:cNvSpPr/>
            <p:nvPr/>
          </p:nvSpPr>
          <p:spPr>
            <a:xfrm>
              <a:off x="6012012" y="14448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98" name="tx98"/>
            <p:cNvSpPr/>
            <p:nvPr/>
          </p:nvSpPr>
          <p:spPr>
            <a:xfrm>
              <a:off x="5482890" y="1212754"/>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99" name="tx99"/>
            <p:cNvSpPr/>
            <p:nvPr/>
          </p:nvSpPr>
          <p:spPr>
            <a:xfrm>
              <a:off x="5836734" y="125982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3195256"/>
              <a:ext cx="2123063" cy="247504"/>
            </a:xfrm>
            <a:custGeom>
              <a:avLst/>
              <a:pathLst>
                <a:path w="2123063" h="247504">
                  <a:moveTo>
                    <a:pt x="0" y="210378"/>
                  </a:moveTo>
                  <a:lnTo>
                    <a:pt x="88460" y="210378"/>
                  </a:lnTo>
                  <a:lnTo>
                    <a:pt x="176921" y="210378"/>
                  </a:lnTo>
                  <a:lnTo>
                    <a:pt x="265382" y="210378"/>
                  </a:lnTo>
                  <a:lnTo>
                    <a:pt x="353843" y="210378"/>
                  </a:lnTo>
                  <a:lnTo>
                    <a:pt x="442304" y="210378"/>
                  </a:lnTo>
                  <a:lnTo>
                    <a:pt x="530765" y="210378"/>
                  </a:lnTo>
                  <a:lnTo>
                    <a:pt x="619226" y="123752"/>
                  </a:lnTo>
                  <a:lnTo>
                    <a:pt x="707687" y="61876"/>
                  </a:lnTo>
                  <a:lnTo>
                    <a:pt x="796148" y="111377"/>
                  </a:lnTo>
                  <a:lnTo>
                    <a:pt x="884609" y="123752"/>
                  </a:lnTo>
                  <a:lnTo>
                    <a:pt x="973070" y="0"/>
                  </a:lnTo>
                  <a:lnTo>
                    <a:pt x="1061531" y="12375"/>
                  </a:lnTo>
                  <a:lnTo>
                    <a:pt x="1149992" y="24750"/>
                  </a:lnTo>
                  <a:lnTo>
                    <a:pt x="1238453" y="136127"/>
                  </a:lnTo>
                  <a:lnTo>
                    <a:pt x="1326914" y="49500"/>
                  </a:lnTo>
                  <a:lnTo>
                    <a:pt x="1415375" y="99001"/>
                  </a:lnTo>
                  <a:lnTo>
                    <a:pt x="1503836" y="111377"/>
                  </a:lnTo>
                  <a:lnTo>
                    <a:pt x="1592297" y="160877"/>
                  </a:lnTo>
                  <a:lnTo>
                    <a:pt x="1680758" y="123752"/>
                  </a:lnTo>
                  <a:lnTo>
                    <a:pt x="1769219" y="235129"/>
                  </a:lnTo>
                  <a:lnTo>
                    <a:pt x="1857680" y="99001"/>
                  </a:lnTo>
                  <a:lnTo>
                    <a:pt x="1946141" y="247504"/>
                  </a:lnTo>
                  <a:lnTo>
                    <a:pt x="2034602" y="74251"/>
                  </a:lnTo>
                  <a:lnTo>
                    <a:pt x="2123063" y="185628"/>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314606"/>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121" name="tx121"/>
            <p:cNvSpPr/>
            <p:nvPr/>
          </p:nvSpPr>
          <p:spPr>
            <a:xfrm>
              <a:off x="6012012" y="328980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122" name="tx122"/>
            <p:cNvSpPr/>
            <p:nvPr/>
          </p:nvSpPr>
          <p:spPr>
            <a:xfrm>
              <a:off x="5482890" y="31778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23" name="tx123"/>
            <p:cNvSpPr/>
            <p:nvPr/>
          </p:nvSpPr>
          <p:spPr>
            <a:xfrm>
              <a:off x="5836734" y="31283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124" name="pl124"/>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650580" y="1289650"/>
              <a:ext cx="2123063" cy="457883"/>
            </a:xfrm>
            <a:custGeom>
              <a:avLst/>
              <a:pathLst>
                <a:path w="2123063" h="457883">
                  <a:moveTo>
                    <a:pt x="0" y="457883"/>
                  </a:moveTo>
                  <a:lnTo>
                    <a:pt x="88460" y="457883"/>
                  </a:lnTo>
                  <a:lnTo>
                    <a:pt x="176921" y="457883"/>
                  </a:lnTo>
                  <a:lnTo>
                    <a:pt x="265382" y="457883"/>
                  </a:lnTo>
                  <a:lnTo>
                    <a:pt x="353843" y="457883"/>
                  </a:lnTo>
                  <a:lnTo>
                    <a:pt x="442304" y="457883"/>
                  </a:lnTo>
                  <a:lnTo>
                    <a:pt x="530765" y="457883"/>
                  </a:lnTo>
                  <a:lnTo>
                    <a:pt x="619226" y="12375"/>
                  </a:lnTo>
                  <a:lnTo>
                    <a:pt x="707687" y="0"/>
                  </a:lnTo>
                  <a:lnTo>
                    <a:pt x="796148" y="74251"/>
                  </a:lnTo>
                  <a:lnTo>
                    <a:pt x="884609" y="185628"/>
                  </a:lnTo>
                  <a:lnTo>
                    <a:pt x="973070" y="86626"/>
                  </a:lnTo>
                  <a:lnTo>
                    <a:pt x="1061531" y="0"/>
                  </a:lnTo>
                  <a:lnTo>
                    <a:pt x="1149992" y="37125"/>
                  </a:lnTo>
                  <a:lnTo>
                    <a:pt x="1238453" y="148502"/>
                  </a:lnTo>
                  <a:lnTo>
                    <a:pt x="1326914" y="24750"/>
                  </a:lnTo>
                  <a:lnTo>
                    <a:pt x="1415375" y="86626"/>
                  </a:lnTo>
                  <a:lnTo>
                    <a:pt x="1503836" y="86626"/>
                  </a:lnTo>
                  <a:lnTo>
                    <a:pt x="1592297" y="148502"/>
                  </a:lnTo>
                  <a:lnTo>
                    <a:pt x="1680758" y="148502"/>
                  </a:lnTo>
                  <a:lnTo>
                    <a:pt x="1769219" y="235129"/>
                  </a:lnTo>
                  <a:lnTo>
                    <a:pt x="1857680" y="86626"/>
                  </a:lnTo>
                  <a:lnTo>
                    <a:pt x="1946141" y="272254"/>
                  </a:lnTo>
                  <a:lnTo>
                    <a:pt x="2034602" y="148502"/>
                  </a:lnTo>
                  <a:lnTo>
                    <a:pt x="2123063" y="259879"/>
                  </a:lnTo>
                </a:path>
              </a:pathLst>
            </a:custGeom>
            <a:ln w="27101" cap="flat">
              <a:solidFill>
                <a:srgbClr val="1CABE2">
                  <a:alpha val="100000"/>
                </a:srgbClr>
              </a:solidFill>
              <a:prstDash val="solid"/>
              <a:round/>
            </a:ln>
          </p:spPr>
          <p:txBody>
            <a:bodyPr/>
            <a:lstStyle/>
            <a:p/>
          </p:txBody>
        </p:sp>
        <p:sp>
          <p:nvSpPr>
            <p:cNvPr id="144" name="tx144"/>
            <p:cNvSpPr/>
            <p:nvPr/>
          </p:nvSpPr>
          <p:spPr>
            <a:xfrm>
              <a:off x="6498650" y="1655552"/>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145" name="tx145"/>
            <p:cNvSpPr/>
            <p:nvPr/>
          </p:nvSpPr>
          <p:spPr>
            <a:xfrm>
              <a:off x="8806200" y="145726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146" name="tx146"/>
            <p:cNvSpPr/>
            <p:nvPr/>
          </p:nvSpPr>
          <p:spPr>
            <a:xfrm>
              <a:off x="8277077" y="12969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47" name="tx147"/>
            <p:cNvSpPr/>
            <p:nvPr/>
          </p:nvSpPr>
          <p:spPr>
            <a:xfrm>
              <a:off x="8630921" y="12969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48" name="pl148"/>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3083879"/>
              <a:ext cx="2123063" cy="457883"/>
            </a:xfrm>
            <a:custGeom>
              <a:avLst/>
              <a:pathLst>
                <a:path w="2123063" h="457883">
                  <a:moveTo>
                    <a:pt x="0" y="457883"/>
                  </a:moveTo>
                  <a:lnTo>
                    <a:pt x="88460" y="457883"/>
                  </a:lnTo>
                  <a:lnTo>
                    <a:pt x="176921" y="457883"/>
                  </a:lnTo>
                  <a:lnTo>
                    <a:pt x="265382" y="457883"/>
                  </a:lnTo>
                  <a:lnTo>
                    <a:pt x="353843" y="457883"/>
                  </a:lnTo>
                  <a:lnTo>
                    <a:pt x="442304" y="457883"/>
                  </a:lnTo>
                  <a:lnTo>
                    <a:pt x="530765" y="457883"/>
                  </a:lnTo>
                  <a:lnTo>
                    <a:pt x="619226" y="37125"/>
                  </a:lnTo>
                  <a:lnTo>
                    <a:pt x="707687" y="0"/>
                  </a:lnTo>
                  <a:lnTo>
                    <a:pt x="796148" y="86626"/>
                  </a:lnTo>
                  <a:lnTo>
                    <a:pt x="884609" y="160877"/>
                  </a:lnTo>
                  <a:lnTo>
                    <a:pt x="973070" y="74251"/>
                  </a:lnTo>
                  <a:lnTo>
                    <a:pt x="1061531" y="12375"/>
                  </a:lnTo>
                  <a:lnTo>
                    <a:pt x="1149992" y="49500"/>
                  </a:lnTo>
                  <a:lnTo>
                    <a:pt x="1238453" y="160877"/>
                  </a:lnTo>
                  <a:lnTo>
                    <a:pt x="1326914" y="24750"/>
                  </a:lnTo>
                  <a:lnTo>
                    <a:pt x="1415375" y="86626"/>
                  </a:lnTo>
                  <a:lnTo>
                    <a:pt x="1503836" y="86626"/>
                  </a:lnTo>
                  <a:lnTo>
                    <a:pt x="1592297" y="210378"/>
                  </a:lnTo>
                  <a:lnTo>
                    <a:pt x="1680758" y="136127"/>
                  </a:lnTo>
                  <a:lnTo>
                    <a:pt x="1769219" y="235129"/>
                  </a:lnTo>
                  <a:lnTo>
                    <a:pt x="1857680" y="148502"/>
                  </a:lnTo>
                  <a:lnTo>
                    <a:pt x="1946141" y="272254"/>
                  </a:lnTo>
                  <a:lnTo>
                    <a:pt x="2034602" y="148502"/>
                  </a:lnTo>
                  <a:lnTo>
                    <a:pt x="2123063" y="259879"/>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3450972"/>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69" name="tx169"/>
            <p:cNvSpPr/>
            <p:nvPr/>
          </p:nvSpPr>
          <p:spPr>
            <a:xfrm>
              <a:off x="8806200" y="3251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70" name="tx170"/>
            <p:cNvSpPr/>
            <p:nvPr/>
          </p:nvSpPr>
          <p:spPr>
            <a:xfrm>
              <a:off x="8277077" y="30788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71" name="tx171"/>
            <p:cNvSpPr/>
            <p:nvPr/>
          </p:nvSpPr>
          <p:spPr>
            <a:xfrm>
              <a:off x="8630921" y="30912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172" name="tx172"/>
            <p:cNvSpPr/>
            <p:nvPr/>
          </p:nvSpPr>
          <p:spPr>
            <a:xfrm>
              <a:off x="2015060"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173" name="tx17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74" name="tx17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75" name="tx175"/>
            <p:cNvSpPr/>
            <p:nvPr/>
          </p:nvSpPr>
          <p:spPr>
            <a:xfrm>
              <a:off x="7569219"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76" name="tx17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177" name="tx17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178" name="tx17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179" name="tx17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0" name="tx18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1" name="tx18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2" name="tx18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3" name="tx18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84" name="tx18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85" name="tx18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86" name="tx186"/>
            <p:cNvSpPr/>
            <p:nvPr/>
          </p:nvSpPr>
          <p:spPr>
            <a:xfrm rot="-5400000">
              <a:off x="373550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7" name="tx187"/>
            <p:cNvSpPr/>
            <p:nvPr/>
          </p:nvSpPr>
          <p:spPr>
            <a:xfrm rot="-5400000">
              <a:off x="417780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8" name="tx188"/>
            <p:cNvSpPr/>
            <p:nvPr/>
          </p:nvSpPr>
          <p:spPr>
            <a:xfrm rot="-5400000">
              <a:off x="462011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9" name="tx189"/>
            <p:cNvSpPr/>
            <p:nvPr/>
          </p:nvSpPr>
          <p:spPr>
            <a:xfrm rot="-5400000">
              <a:off x="506241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0" name="tx190"/>
            <p:cNvSpPr/>
            <p:nvPr/>
          </p:nvSpPr>
          <p:spPr>
            <a:xfrm rot="-5400000">
              <a:off x="54162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1" name="tx191"/>
            <p:cNvSpPr/>
            <p:nvPr/>
          </p:nvSpPr>
          <p:spPr>
            <a:xfrm rot="-5400000">
              <a:off x="577007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2" name="tx192"/>
            <p:cNvSpPr/>
            <p:nvPr/>
          </p:nvSpPr>
          <p:spPr>
            <a:xfrm rot="-5400000">
              <a:off x="5858566"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3" name="tx193"/>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94" name="tx194"/>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95" name="tx195"/>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96" name="tx196"/>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7" name="tx197"/>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8" name="tx198"/>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9" name="tx199"/>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00" name="tx20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1" name="tx20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2" name="tx20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3" name="tx20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4" name="tx20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05" name="tx20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06" name="tx20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7" name="tx20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8" name="tx20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9" name="tx20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0" name="tx21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1" name="tx21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2" name="tx21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13" name="tx21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14" name="tx21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15" name="tx21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6" name="tx21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7" name="tx21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8" name="tx218"/>
            <p:cNvSpPr/>
            <p:nvPr/>
          </p:nvSpPr>
          <p:spPr>
            <a:xfrm rot="-5400000">
              <a:off x="-95211" y="334008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219" name="tx219"/>
            <p:cNvSpPr/>
            <p:nvPr/>
          </p:nvSpPr>
          <p:spPr>
            <a:xfrm>
              <a:off x="2206093" y="399987"/>
              <a:ext cx="5423661"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recommandée pour les enfants, Gabon, 2000-2024</a:t>
              </a:r>
            </a:p>
          </p:txBody>
        </p:sp>
        <p:sp>
          <p:nvSpPr>
            <p:cNvPr id="220" name="tx220"/>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221" name="tx221"/>
            <p:cNvSpPr/>
            <p:nvPr/>
          </p:nvSpPr>
          <p:spPr>
            <a:xfrm>
              <a:off x="3693887" y="6568567"/>
              <a:ext cx="53805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2024.</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en matière de couverture vaccinale pour certains vaccins de routine recommandés pendant l'enfance.
En 2024, c'est le YFV qui a la couverture la plus faible (56%), suivi par le MCV1 (57%).
Par rapport à 2019, la couverture de 7 vaccins a diminué (BCG, DTP1, DTP3, IPV1, MCV1, POL3 et YFV).
Par rapport à 2023, la couverture de 7 vaccins a diminué (BCG, DTC1, DTC3, IPV1, MCV1, POL3 et YFV).</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737442"/>
              <a:ext cx="6480943" cy="1755635"/>
            </a:xfrm>
            <a:custGeom>
              <a:avLst/>
              <a:pathLst>
                <a:path w="6480943" h="1755635">
                  <a:moveTo>
                    <a:pt x="0" y="1755635"/>
                  </a:moveTo>
                  <a:lnTo>
                    <a:pt x="270039" y="1755635"/>
                  </a:lnTo>
                  <a:lnTo>
                    <a:pt x="540078" y="1755635"/>
                  </a:lnTo>
                  <a:lnTo>
                    <a:pt x="810117" y="1755635"/>
                  </a:lnTo>
                  <a:lnTo>
                    <a:pt x="1080157" y="1755635"/>
                  </a:lnTo>
                  <a:lnTo>
                    <a:pt x="1350196" y="1755635"/>
                  </a:lnTo>
                  <a:lnTo>
                    <a:pt x="1620235" y="1755635"/>
                  </a:lnTo>
                  <a:lnTo>
                    <a:pt x="1890275" y="47449"/>
                  </a:lnTo>
                  <a:lnTo>
                    <a:pt x="2160314" y="0"/>
                  </a:lnTo>
                  <a:lnTo>
                    <a:pt x="2430353" y="284697"/>
                  </a:lnTo>
                  <a:lnTo>
                    <a:pt x="2700393" y="711744"/>
                  </a:lnTo>
                  <a:lnTo>
                    <a:pt x="2970432" y="332147"/>
                  </a:lnTo>
                  <a:lnTo>
                    <a:pt x="3240471" y="0"/>
                  </a:lnTo>
                  <a:lnTo>
                    <a:pt x="3510510" y="142348"/>
                  </a:lnTo>
                  <a:lnTo>
                    <a:pt x="3780550" y="569395"/>
                  </a:lnTo>
                  <a:lnTo>
                    <a:pt x="4050589" y="94899"/>
                  </a:lnTo>
                  <a:lnTo>
                    <a:pt x="4320628" y="332147"/>
                  </a:lnTo>
                  <a:lnTo>
                    <a:pt x="4590668" y="332147"/>
                  </a:lnTo>
                  <a:lnTo>
                    <a:pt x="4860707" y="569395"/>
                  </a:lnTo>
                  <a:lnTo>
                    <a:pt x="5130746" y="569395"/>
                  </a:lnTo>
                  <a:lnTo>
                    <a:pt x="5400786" y="901542"/>
                  </a:lnTo>
                  <a:lnTo>
                    <a:pt x="5670825" y="332147"/>
                  </a:lnTo>
                  <a:lnTo>
                    <a:pt x="5940864" y="1043891"/>
                  </a:lnTo>
                  <a:lnTo>
                    <a:pt x="6210904" y="569395"/>
                  </a:lnTo>
                  <a:lnTo>
                    <a:pt x="6480943" y="996441"/>
                  </a:lnTo>
                </a:path>
              </a:pathLst>
            </a:custGeom>
            <a:ln w="27101" cap="flat">
              <a:solidFill>
                <a:srgbClr val="1C86EE">
                  <a:alpha val="100000"/>
                </a:srgbClr>
              </a:solidFill>
              <a:prstDash val="solid"/>
              <a:round/>
            </a:ln>
          </p:spPr>
          <p:txBody>
            <a:bodyPr/>
            <a:lstStyle/>
            <a:p/>
          </p:txBody>
        </p:sp>
        <p:sp>
          <p:nvSpPr>
            <p:cNvPr id="38" name="pl38"/>
            <p:cNvSpPr/>
            <p:nvPr/>
          </p:nvSpPr>
          <p:spPr>
            <a:xfrm>
              <a:off x="2485451" y="1737442"/>
              <a:ext cx="5130746" cy="2562279"/>
            </a:xfrm>
            <a:custGeom>
              <a:avLst/>
              <a:pathLst>
                <a:path w="5130746" h="2562279">
                  <a:moveTo>
                    <a:pt x="0" y="2562279"/>
                  </a:moveTo>
                  <a:lnTo>
                    <a:pt x="270039" y="1423488"/>
                  </a:lnTo>
                  <a:lnTo>
                    <a:pt x="540078" y="332147"/>
                  </a:lnTo>
                  <a:lnTo>
                    <a:pt x="810117" y="0"/>
                  </a:lnTo>
                  <a:lnTo>
                    <a:pt x="1080157" y="142348"/>
                  </a:lnTo>
                  <a:lnTo>
                    <a:pt x="1350196" y="711744"/>
                  </a:lnTo>
                  <a:lnTo>
                    <a:pt x="1620235" y="332147"/>
                  </a:lnTo>
                  <a:lnTo>
                    <a:pt x="1890275" y="0"/>
                  </a:lnTo>
                  <a:lnTo>
                    <a:pt x="2160314" y="142348"/>
                  </a:lnTo>
                  <a:lnTo>
                    <a:pt x="2430353" y="569395"/>
                  </a:lnTo>
                  <a:lnTo>
                    <a:pt x="2700393" y="94899"/>
                  </a:lnTo>
                  <a:lnTo>
                    <a:pt x="2970432" y="332147"/>
                  </a:lnTo>
                  <a:lnTo>
                    <a:pt x="3240471" y="332147"/>
                  </a:lnTo>
                  <a:lnTo>
                    <a:pt x="3510510" y="569395"/>
                  </a:lnTo>
                  <a:lnTo>
                    <a:pt x="3780550" y="569395"/>
                  </a:lnTo>
                  <a:lnTo>
                    <a:pt x="4050589" y="901542"/>
                  </a:lnTo>
                  <a:lnTo>
                    <a:pt x="4320628" y="332147"/>
                  </a:lnTo>
                  <a:lnTo>
                    <a:pt x="4590668" y="1043891"/>
                  </a:lnTo>
                  <a:lnTo>
                    <a:pt x="4860707" y="569395"/>
                  </a:lnTo>
                  <a:lnTo>
                    <a:pt x="5130746" y="996441"/>
                  </a:lnTo>
                </a:path>
              </a:pathLst>
            </a:custGeom>
            <a:ln w="27101" cap="flat">
              <a:solidFill>
                <a:srgbClr val="80BD41">
                  <a:alpha val="100000"/>
                </a:srgbClr>
              </a:solidFill>
              <a:prstDash val="solid"/>
              <a:round/>
            </a:ln>
          </p:spPr>
          <p:txBody>
            <a:bodyPr/>
            <a:lstStyle/>
            <a:p/>
          </p:txBody>
        </p:sp>
        <p:sp>
          <p:nvSpPr>
            <p:cNvPr id="39" name="pl39"/>
            <p:cNvSpPr/>
            <p:nvPr/>
          </p:nvSpPr>
          <p:spPr>
            <a:xfrm>
              <a:off x="3835648" y="1737442"/>
              <a:ext cx="3780550" cy="1043891"/>
            </a:xfrm>
            <a:custGeom>
              <a:avLst/>
              <a:pathLst>
                <a:path w="3780550" h="1043891">
                  <a:moveTo>
                    <a:pt x="0" y="711744"/>
                  </a:moveTo>
                  <a:lnTo>
                    <a:pt x="270039" y="332147"/>
                  </a:lnTo>
                  <a:lnTo>
                    <a:pt x="540078" y="0"/>
                  </a:lnTo>
                  <a:lnTo>
                    <a:pt x="810117" y="142348"/>
                  </a:lnTo>
                  <a:lnTo>
                    <a:pt x="1080157" y="569395"/>
                  </a:lnTo>
                  <a:lnTo>
                    <a:pt x="1350196" y="94899"/>
                  </a:lnTo>
                  <a:lnTo>
                    <a:pt x="1620235" y="332147"/>
                  </a:lnTo>
                  <a:lnTo>
                    <a:pt x="1890275" y="332147"/>
                  </a:lnTo>
                  <a:lnTo>
                    <a:pt x="2160314" y="569395"/>
                  </a:lnTo>
                  <a:lnTo>
                    <a:pt x="2430353" y="569395"/>
                  </a:lnTo>
                  <a:lnTo>
                    <a:pt x="2700393" y="901542"/>
                  </a:lnTo>
                  <a:lnTo>
                    <a:pt x="2970432" y="332147"/>
                  </a:lnTo>
                  <a:lnTo>
                    <a:pt x="3240471" y="1043891"/>
                  </a:lnTo>
                  <a:lnTo>
                    <a:pt x="3510510" y="569395"/>
                  </a:lnTo>
                  <a:lnTo>
                    <a:pt x="3780550" y="996441"/>
                  </a:lnTo>
                </a:path>
              </a:pathLst>
            </a:custGeom>
            <a:ln w="27101" cap="flat">
              <a:solidFill>
                <a:srgbClr val="EE00EE">
                  <a:alpha val="100000"/>
                </a:srgbClr>
              </a:solidFill>
              <a:prstDash val="solid"/>
              <a:round/>
            </a:ln>
          </p:spPr>
          <p:txBody>
            <a:bodyPr/>
            <a:lstStyle/>
            <a:p/>
          </p:txBody>
        </p:sp>
        <p:sp>
          <p:nvSpPr>
            <p:cNvPr id="40" name="pl40"/>
            <p:cNvSpPr/>
            <p:nvPr/>
          </p:nvSpPr>
          <p:spPr>
            <a:xfrm>
              <a:off x="5455884" y="2069589"/>
              <a:ext cx="2160314" cy="711744"/>
            </a:xfrm>
            <a:custGeom>
              <a:avLst/>
              <a:pathLst>
                <a:path w="2160314" h="711744">
                  <a:moveTo>
                    <a:pt x="0" y="47449"/>
                  </a:moveTo>
                  <a:lnTo>
                    <a:pt x="270039" y="0"/>
                  </a:lnTo>
                  <a:lnTo>
                    <a:pt x="540078" y="237248"/>
                  </a:lnTo>
                  <a:lnTo>
                    <a:pt x="810117" y="237248"/>
                  </a:lnTo>
                  <a:lnTo>
                    <a:pt x="1080157" y="569395"/>
                  </a:lnTo>
                  <a:lnTo>
                    <a:pt x="1350196" y="47449"/>
                  </a:lnTo>
                  <a:lnTo>
                    <a:pt x="1620235" y="711744"/>
                  </a:lnTo>
                  <a:lnTo>
                    <a:pt x="1890275" y="521945"/>
                  </a:lnTo>
                  <a:lnTo>
                    <a:pt x="2160314" y="664294"/>
                  </a:lnTo>
                </a:path>
              </a:pathLst>
            </a:custGeom>
            <a:ln w="27101" cap="flat">
              <a:solidFill>
                <a:srgbClr val="6A3D9A">
                  <a:alpha val="100000"/>
                </a:srgbClr>
              </a:solidFill>
              <a:prstDash val="solid"/>
              <a:round/>
            </a:ln>
          </p:spPr>
          <p:txBody>
            <a:bodyPr/>
            <a:lstStyle/>
            <a:p/>
          </p:txBody>
        </p:sp>
        <p:sp>
          <p:nvSpPr>
            <p:cNvPr id="41" name="pl41"/>
            <p:cNvSpPr/>
            <p:nvPr/>
          </p:nvSpPr>
          <p:spPr>
            <a:xfrm>
              <a:off x="1135255" y="2211938"/>
              <a:ext cx="6480943" cy="948992"/>
            </a:xfrm>
            <a:custGeom>
              <a:avLst/>
              <a:pathLst>
                <a:path w="6480943" h="948992">
                  <a:moveTo>
                    <a:pt x="0" y="806643"/>
                  </a:moveTo>
                  <a:lnTo>
                    <a:pt x="270039" y="806643"/>
                  </a:lnTo>
                  <a:lnTo>
                    <a:pt x="540078" y="806643"/>
                  </a:lnTo>
                  <a:lnTo>
                    <a:pt x="810117" y="806643"/>
                  </a:lnTo>
                  <a:lnTo>
                    <a:pt x="1080157" y="806643"/>
                  </a:lnTo>
                  <a:lnTo>
                    <a:pt x="1350196" y="806643"/>
                  </a:lnTo>
                  <a:lnTo>
                    <a:pt x="1620235" y="806643"/>
                  </a:lnTo>
                  <a:lnTo>
                    <a:pt x="1890275" y="474496"/>
                  </a:lnTo>
                  <a:lnTo>
                    <a:pt x="2160314" y="237248"/>
                  </a:lnTo>
                  <a:lnTo>
                    <a:pt x="2430353" y="427046"/>
                  </a:lnTo>
                  <a:lnTo>
                    <a:pt x="2700393" y="474496"/>
                  </a:lnTo>
                  <a:lnTo>
                    <a:pt x="2970432" y="0"/>
                  </a:lnTo>
                  <a:lnTo>
                    <a:pt x="3240471" y="47449"/>
                  </a:lnTo>
                  <a:lnTo>
                    <a:pt x="3510510" y="94899"/>
                  </a:lnTo>
                  <a:lnTo>
                    <a:pt x="3780550" y="521945"/>
                  </a:lnTo>
                  <a:lnTo>
                    <a:pt x="4050589" y="189798"/>
                  </a:lnTo>
                  <a:lnTo>
                    <a:pt x="4320628" y="379596"/>
                  </a:lnTo>
                  <a:lnTo>
                    <a:pt x="4590668" y="427046"/>
                  </a:lnTo>
                  <a:lnTo>
                    <a:pt x="4860707" y="616844"/>
                  </a:lnTo>
                  <a:lnTo>
                    <a:pt x="5130746" y="474496"/>
                  </a:lnTo>
                  <a:lnTo>
                    <a:pt x="5400786" y="901542"/>
                  </a:lnTo>
                  <a:lnTo>
                    <a:pt x="5670825" y="379596"/>
                  </a:lnTo>
                  <a:lnTo>
                    <a:pt x="5940864" y="948992"/>
                  </a:lnTo>
                  <a:lnTo>
                    <a:pt x="6210904" y="284697"/>
                  </a:lnTo>
                  <a:lnTo>
                    <a:pt x="6480943" y="711744"/>
                  </a:lnTo>
                </a:path>
              </a:pathLst>
            </a:custGeom>
            <a:ln w="27101" cap="flat">
              <a:solidFill>
                <a:srgbClr val="E31A1C">
                  <a:alpha val="100000"/>
                </a:srgbClr>
              </a:solidFill>
              <a:prstDash val="solid"/>
              <a:round/>
            </a:ln>
          </p:spPr>
          <p:txBody>
            <a:bodyPr/>
            <a:lstStyle/>
            <a:p/>
          </p:txBody>
        </p:sp>
        <p:sp>
          <p:nvSpPr>
            <p:cNvPr id="42" name="pl42"/>
            <p:cNvSpPr/>
            <p:nvPr/>
          </p:nvSpPr>
          <p:spPr>
            <a:xfrm>
              <a:off x="1135255" y="1784892"/>
              <a:ext cx="6480943" cy="1755635"/>
            </a:xfrm>
            <a:custGeom>
              <a:avLst/>
              <a:pathLst>
                <a:path w="6480943" h="1755635">
                  <a:moveTo>
                    <a:pt x="0" y="1755635"/>
                  </a:moveTo>
                  <a:lnTo>
                    <a:pt x="270039" y="1755635"/>
                  </a:lnTo>
                  <a:lnTo>
                    <a:pt x="540078" y="1755635"/>
                  </a:lnTo>
                  <a:lnTo>
                    <a:pt x="810117" y="1755635"/>
                  </a:lnTo>
                  <a:lnTo>
                    <a:pt x="1080157" y="1755635"/>
                  </a:lnTo>
                  <a:lnTo>
                    <a:pt x="1350196" y="1755635"/>
                  </a:lnTo>
                  <a:lnTo>
                    <a:pt x="1620235" y="1755635"/>
                  </a:lnTo>
                  <a:lnTo>
                    <a:pt x="1890275" y="142348"/>
                  </a:lnTo>
                  <a:lnTo>
                    <a:pt x="2160314" y="0"/>
                  </a:lnTo>
                  <a:lnTo>
                    <a:pt x="2430353" y="332147"/>
                  </a:lnTo>
                  <a:lnTo>
                    <a:pt x="2700393" y="616844"/>
                  </a:lnTo>
                  <a:lnTo>
                    <a:pt x="2970432" y="284697"/>
                  </a:lnTo>
                  <a:lnTo>
                    <a:pt x="3240471" y="47449"/>
                  </a:lnTo>
                  <a:lnTo>
                    <a:pt x="3510510" y="189798"/>
                  </a:lnTo>
                  <a:lnTo>
                    <a:pt x="3780550" y="616844"/>
                  </a:lnTo>
                  <a:lnTo>
                    <a:pt x="4050589" y="94899"/>
                  </a:lnTo>
                  <a:lnTo>
                    <a:pt x="4320628" y="332147"/>
                  </a:lnTo>
                  <a:lnTo>
                    <a:pt x="4590668" y="332147"/>
                  </a:lnTo>
                  <a:lnTo>
                    <a:pt x="4860707" y="806643"/>
                  </a:lnTo>
                  <a:lnTo>
                    <a:pt x="5130746" y="521945"/>
                  </a:lnTo>
                  <a:lnTo>
                    <a:pt x="5400786" y="901542"/>
                  </a:lnTo>
                  <a:lnTo>
                    <a:pt x="5670825" y="569395"/>
                  </a:lnTo>
                  <a:lnTo>
                    <a:pt x="5940864" y="1043891"/>
                  </a:lnTo>
                  <a:lnTo>
                    <a:pt x="6210904" y="569395"/>
                  </a:lnTo>
                  <a:lnTo>
                    <a:pt x="6480943" y="996441"/>
                  </a:lnTo>
                </a:path>
              </a:pathLst>
            </a:custGeom>
            <a:ln w="27101" cap="flat">
              <a:solidFill>
                <a:srgbClr val="FF7F00">
                  <a:alpha val="100000"/>
                </a:srgbClr>
              </a:solidFill>
              <a:prstDash val="solid"/>
              <a:round/>
            </a:ln>
          </p:spPr>
          <p:txBody>
            <a:bodyPr/>
            <a:lstStyle/>
            <a:p/>
          </p:txBody>
        </p:sp>
        <p:sp>
          <p:nvSpPr>
            <p:cNvPr id="43" name="pl43"/>
            <p:cNvSpPr/>
            <p:nvPr/>
          </p:nvSpPr>
          <p:spPr>
            <a:xfrm>
              <a:off x="7632863" y="2738381"/>
              <a:ext cx="750082" cy="202415"/>
            </a:xfrm>
            <a:custGeom>
              <a:avLst/>
              <a:pathLst>
                <a:path w="750082" h="202415">
                  <a:moveTo>
                    <a:pt x="750082" y="202415"/>
                  </a:moveTo>
                  <a:lnTo>
                    <a:pt x="0" y="0"/>
                  </a:lnTo>
                </a:path>
              </a:pathLst>
            </a:custGeom>
          </p:spPr>
          <p:txBody>
            <a:bodyPr/>
            <a:lstStyle/>
            <a:p/>
          </p:txBody>
        </p:sp>
        <p:sp>
          <p:nvSpPr>
            <p:cNvPr id="44" name="pl44"/>
            <p:cNvSpPr/>
            <p:nvPr/>
          </p:nvSpPr>
          <p:spPr>
            <a:xfrm>
              <a:off x="7631171" y="2428119"/>
              <a:ext cx="697412" cy="299338"/>
            </a:xfrm>
            <a:custGeom>
              <a:avLst/>
              <a:pathLst>
                <a:path w="697412" h="299338">
                  <a:moveTo>
                    <a:pt x="697412" y="0"/>
                  </a:moveTo>
                  <a:lnTo>
                    <a:pt x="0" y="299338"/>
                  </a:lnTo>
                </a:path>
              </a:pathLst>
            </a:custGeom>
          </p:spPr>
          <p:txBody>
            <a:bodyPr/>
            <a:lstStyle/>
            <a:p/>
          </p:txBody>
        </p:sp>
        <p:sp>
          <p:nvSpPr>
            <p:cNvPr id="45" name="pl45"/>
            <p:cNvSpPr/>
            <p:nvPr/>
          </p:nvSpPr>
          <p:spPr>
            <a:xfrm>
              <a:off x="7628435" y="2170075"/>
              <a:ext cx="808660" cy="555404"/>
            </a:xfrm>
            <a:custGeom>
              <a:avLst/>
              <a:pathLst>
                <a:path w="808660" h="555404">
                  <a:moveTo>
                    <a:pt x="808660" y="0"/>
                  </a:moveTo>
                  <a:lnTo>
                    <a:pt x="0" y="555404"/>
                  </a:lnTo>
                </a:path>
              </a:pathLst>
            </a:custGeom>
          </p:spPr>
          <p:txBody>
            <a:bodyPr/>
            <a:lstStyle/>
            <a:p/>
          </p:txBody>
        </p:sp>
        <p:sp>
          <p:nvSpPr>
            <p:cNvPr id="46" name="pl46"/>
            <p:cNvSpPr/>
            <p:nvPr/>
          </p:nvSpPr>
          <p:spPr>
            <a:xfrm>
              <a:off x="7634253" y="2684410"/>
              <a:ext cx="790773" cy="48369"/>
            </a:xfrm>
            <a:custGeom>
              <a:avLst/>
              <a:pathLst>
                <a:path w="790773" h="48369">
                  <a:moveTo>
                    <a:pt x="790773" y="0"/>
                  </a:moveTo>
                  <a:lnTo>
                    <a:pt x="0" y="48369"/>
                  </a:lnTo>
                </a:path>
              </a:pathLst>
            </a:custGeom>
          </p:spPr>
          <p:txBody>
            <a:bodyPr/>
            <a:lstStyle/>
            <a:p/>
          </p:txBody>
        </p:sp>
        <p:sp>
          <p:nvSpPr>
            <p:cNvPr id="47" name="pl47"/>
            <p:cNvSpPr/>
            <p:nvPr/>
          </p:nvSpPr>
          <p:spPr>
            <a:xfrm>
              <a:off x="7629710" y="2788930"/>
              <a:ext cx="728992" cy="409843"/>
            </a:xfrm>
            <a:custGeom>
              <a:avLst/>
              <a:pathLst>
                <a:path w="728992" h="409843">
                  <a:moveTo>
                    <a:pt x="728992" y="409843"/>
                  </a:moveTo>
                  <a:lnTo>
                    <a:pt x="0" y="0"/>
                  </a:lnTo>
                </a:path>
              </a:pathLst>
            </a:custGeom>
          </p:spPr>
          <p:txBody>
            <a:bodyPr/>
            <a:lstStyle/>
            <a:p/>
          </p:txBody>
        </p:sp>
        <p:sp>
          <p:nvSpPr>
            <p:cNvPr id="48" name="pl48"/>
            <p:cNvSpPr/>
            <p:nvPr/>
          </p:nvSpPr>
          <p:spPr>
            <a:xfrm>
              <a:off x="7628105" y="2932271"/>
              <a:ext cx="730755" cy="527070"/>
            </a:xfrm>
            <a:custGeom>
              <a:avLst/>
              <a:pathLst>
                <a:path w="730755" h="527070">
                  <a:moveTo>
                    <a:pt x="730755" y="527070"/>
                  </a:moveTo>
                  <a:lnTo>
                    <a:pt x="0" y="0"/>
                  </a:lnTo>
                </a:path>
              </a:pathLst>
            </a:custGeom>
          </p:spPr>
          <p:txBody>
            <a:bodyPr/>
            <a:lstStyle/>
            <a:p/>
          </p:txBody>
        </p:sp>
        <p:sp>
          <p:nvSpPr>
            <p:cNvPr id="49" name="pg49"/>
            <p:cNvSpPr/>
            <p:nvPr/>
          </p:nvSpPr>
          <p:spPr>
            <a:xfrm>
              <a:off x="8314365" y="286077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0" name="tx50"/>
            <p:cNvSpPr/>
            <p:nvPr/>
          </p:nvSpPr>
          <p:spPr>
            <a:xfrm>
              <a:off x="8337225" y="290230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61%</a:t>
              </a:r>
            </a:p>
          </p:txBody>
        </p:sp>
        <p:sp>
          <p:nvSpPr>
            <p:cNvPr id="51" name="pg51"/>
            <p:cNvSpPr/>
            <p:nvPr/>
          </p:nvSpPr>
          <p:spPr>
            <a:xfrm>
              <a:off x="8260004" y="233684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2" name="tx52"/>
            <p:cNvSpPr/>
            <p:nvPr/>
          </p:nvSpPr>
          <p:spPr>
            <a:xfrm>
              <a:off x="8282864" y="235969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61%</a:t>
              </a:r>
            </a:p>
          </p:txBody>
        </p:sp>
        <p:sp>
          <p:nvSpPr>
            <p:cNvPr id="53" name="pg53"/>
            <p:cNvSpPr/>
            <p:nvPr/>
          </p:nvSpPr>
          <p:spPr>
            <a:xfrm>
              <a:off x="8368515" y="2078908"/>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54" name="tx54"/>
            <p:cNvSpPr/>
            <p:nvPr/>
          </p:nvSpPr>
          <p:spPr>
            <a:xfrm>
              <a:off x="8391375" y="212044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61%</a:t>
              </a:r>
            </a:p>
          </p:txBody>
        </p:sp>
        <p:sp>
          <p:nvSpPr>
            <p:cNvPr id="55" name="pg55"/>
            <p:cNvSpPr/>
            <p:nvPr/>
          </p:nvSpPr>
          <p:spPr>
            <a:xfrm>
              <a:off x="8356446" y="2599654"/>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6" name="tx56"/>
            <p:cNvSpPr/>
            <p:nvPr/>
          </p:nvSpPr>
          <p:spPr>
            <a:xfrm>
              <a:off x="8379306" y="2641192"/>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61%</a:t>
              </a:r>
            </a:p>
          </p:txBody>
        </p:sp>
        <p:sp>
          <p:nvSpPr>
            <p:cNvPr id="57" name="pg57"/>
            <p:cNvSpPr/>
            <p:nvPr/>
          </p:nvSpPr>
          <p:spPr>
            <a:xfrm>
              <a:off x="8290122" y="3121432"/>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2"/>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58" name="tx58"/>
            <p:cNvSpPr/>
            <p:nvPr/>
          </p:nvSpPr>
          <p:spPr>
            <a:xfrm>
              <a:off x="8312982" y="3162970"/>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Polio3: 60%</a:t>
              </a:r>
            </a:p>
          </p:txBody>
        </p:sp>
        <p:sp>
          <p:nvSpPr>
            <p:cNvPr id="59" name="pg59"/>
            <p:cNvSpPr/>
            <p:nvPr/>
          </p:nvSpPr>
          <p:spPr>
            <a:xfrm>
              <a:off x="8290281" y="338212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13141" y="342366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57%</a:t>
              </a:r>
            </a:p>
          </p:txBody>
        </p:sp>
        <p:sp>
          <p:nvSpPr>
            <p:cNvPr id="61" name="pl6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62" name="rc6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63" name="tx6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4" name="tx6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65" name="tx6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6" name="tx6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67" name="tx6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8" name="tx6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69" name="tx6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0" name="tx7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1" name="tx7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2" name="tx7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3" name="tx7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4" name="tx7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75" name="tx7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76" name="tx7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7" name="tx7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8" name="tx7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9" name="tx7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0" name="tx8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81" name="tx8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82" name="tx8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83" name="tx8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84" name="tx84"/>
            <p:cNvSpPr/>
            <p:nvPr/>
          </p:nvSpPr>
          <p:spPr>
            <a:xfrm rot="-5400000">
              <a:off x="-95211" y="319027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85" name="tx85"/>
            <p:cNvSpPr/>
            <p:nvPr/>
          </p:nvSpPr>
          <p:spPr>
            <a:xfrm>
              <a:off x="3382466" y="401416"/>
              <a:ext cx="30666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Couverture vaccinale (%), Gabon, 2000-2024</a:t>
              </a:r>
            </a:p>
          </p:txBody>
        </p:sp>
        <p:sp>
          <p:nvSpPr>
            <p:cNvPr id="86" name="tx86"/>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87" name="tx87"/>
            <p:cNvSpPr/>
            <p:nvPr/>
          </p:nvSpPr>
          <p:spPr>
            <a:xfrm>
              <a:off x="2215795" y="6569876"/>
              <a:ext cx="685861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de la couverture de 7 vaccins (série complète).
En 2024, le VAA aura la couverture la plus faible de tous les vaccins (56%), suivi par le MCV1 (57%).
La couverture de 6 vaccins a diminué (DTC3, HepB3, Hib3, VPI1, MCV1 et Polio3) par rapport à leur couverture respective en 2019.
La couverture de 6 vaccins a diminué (DTC3, HepB3, Hib3, IPV1, MCV1 et Polio3) par rapport à la couverture respective en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5546" y="4982632"/>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5" name="pl5"/>
            <p:cNvSpPr/>
            <p:nvPr/>
          </p:nvSpPr>
          <p:spPr>
            <a:xfrm>
              <a:off x="1075546" y="4480025"/>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6" name="pl6"/>
            <p:cNvSpPr/>
            <p:nvPr/>
          </p:nvSpPr>
          <p:spPr>
            <a:xfrm>
              <a:off x="1075546" y="3977419"/>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7" name="pl7"/>
            <p:cNvSpPr/>
            <p:nvPr/>
          </p:nvSpPr>
          <p:spPr>
            <a:xfrm>
              <a:off x="1075546" y="3474813"/>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8" name="pl8"/>
            <p:cNvSpPr/>
            <p:nvPr/>
          </p:nvSpPr>
          <p:spPr>
            <a:xfrm>
              <a:off x="1075546" y="297220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9" name="pl9"/>
            <p:cNvSpPr/>
            <p:nvPr/>
          </p:nvSpPr>
          <p:spPr>
            <a:xfrm>
              <a:off x="1075546" y="2469600"/>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0" name="pl10"/>
            <p:cNvSpPr/>
            <p:nvPr/>
          </p:nvSpPr>
          <p:spPr>
            <a:xfrm>
              <a:off x="1075546" y="1966994"/>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1" name="pl11"/>
            <p:cNvSpPr/>
            <p:nvPr/>
          </p:nvSpPr>
          <p:spPr>
            <a:xfrm>
              <a:off x="1075546" y="146438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2" name="pl12"/>
            <p:cNvSpPr/>
            <p:nvPr/>
          </p:nvSpPr>
          <p:spPr>
            <a:xfrm>
              <a:off x="1075546" y="961781"/>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3" name="pl13"/>
            <p:cNvSpPr/>
            <p:nvPr/>
          </p:nvSpPr>
          <p:spPr>
            <a:xfrm>
              <a:off x="1439130"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57054"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07497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892902"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710826"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111053" y="961781"/>
              <a:ext cx="799886" cy="0"/>
            </a:xfrm>
            <a:custGeom>
              <a:avLst/>
              <a:pathLst>
                <a:path w="799886" h="0">
                  <a:moveTo>
                    <a:pt x="0" y="0"/>
                  </a:moveTo>
                  <a:lnTo>
                    <a:pt x="72716" y="0"/>
                  </a:lnTo>
                  <a:lnTo>
                    <a:pt x="290867" y="0"/>
                  </a:lnTo>
                  <a:lnTo>
                    <a:pt x="363584" y="0"/>
                  </a:lnTo>
                  <a:lnTo>
                    <a:pt x="436301" y="0"/>
                  </a:lnTo>
                  <a:lnTo>
                    <a:pt x="799886" y="0"/>
                  </a:lnTo>
                </a:path>
              </a:pathLst>
            </a:custGeom>
            <a:ln w="116535" cap="flat">
              <a:solidFill>
                <a:srgbClr val="E8E8E8">
                  <a:alpha val="100000"/>
                </a:srgbClr>
              </a:solidFill>
              <a:prstDash val="solid"/>
              <a:round/>
            </a:ln>
          </p:spPr>
          <p:txBody>
            <a:bodyPr/>
            <a:lstStyle/>
            <a:p/>
          </p:txBody>
        </p:sp>
        <p:sp>
          <p:nvSpPr>
            <p:cNvPr id="19" name="pl19"/>
            <p:cNvSpPr/>
            <p:nvPr/>
          </p:nvSpPr>
          <p:spPr>
            <a:xfrm>
              <a:off x="5947581" y="1464387"/>
              <a:ext cx="1090754" cy="0"/>
            </a:xfrm>
            <a:custGeom>
              <a:avLst/>
              <a:pathLst>
                <a:path w="1090754" h="0">
                  <a:moveTo>
                    <a:pt x="0" y="0"/>
                  </a:moveTo>
                  <a:lnTo>
                    <a:pt x="218150" y="0"/>
                  </a:lnTo>
                  <a:lnTo>
                    <a:pt x="509018" y="0"/>
                  </a:lnTo>
                  <a:lnTo>
                    <a:pt x="799886" y="0"/>
                  </a:lnTo>
                  <a:lnTo>
                    <a:pt x="1018037" y="0"/>
                  </a:lnTo>
                  <a:lnTo>
                    <a:pt x="1090754" y="0"/>
                  </a:lnTo>
                </a:path>
              </a:pathLst>
            </a:custGeom>
            <a:ln w="116535" cap="flat">
              <a:solidFill>
                <a:srgbClr val="E8E8E8">
                  <a:alpha val="100000"/>
                </a:srgbClr>
              </a:solidFill>
              <a:prstDash val="solid"/>
              <a:round/>
            </a:ln>
          </p:spPr>
          <p:txBody>
            <a:bodyPr/>
            <a:lstStyle/>
            <a:p/>
          </p:txBody>
        </p:sp>
        <p:sp>
          <p:nvSpPr>
            <p:cNvPr id="20" name="pl20"/>
            <p:cNvSpPr/>
            <p:nvPr/>
          </p:nvSpPr>
          <p:spPr>
            <a:xfrm>
              <a:off x="5802148" y="1966994"/>
              <a:ext cx="1090754" cy="0"/>
            </a:xfrm>
            <a:custGeom>
              <a:avLst/>
              <a:pathLst>
                <a:path w="1090754" h="0">
                  <a:moveTo>
                    <a:pt x="0" y="0"/>
                  </a:moveTo>
                  <a:lnTo>
                    <a:pt x="72716" y="0"/>
                  </a:lnTo>
                  <a:lnTo>
                    <a:pt x="218150" y="0"/>
                  </a:lnTo>
                  <a:lnTo>
                    <a:pt x="727169" y="0"/>
                  </a:lnTo>
                  <a:lnTo>
                    <a:pt x="727169" y="0"/>
                  </a:lnTo>
                  <a:lnTo>
                    <a:pt x="1090754" y="0"/>
                  </a:lnTo>
                </a:path>
              </a:pathLst>
            </a:custGeom>
            <a:ln w="116535" cap="flat">
              <a:solidFill>
                <a:srgbClr val="E8E8E8">
                  <a:alpha val="100000"/>
                </a:srgbClr>
              </a:solidFill>
              <a:prstDash val="solid"/>
              <a:round/>
            </a:ln>
          </p:spPr>
          <p:txBody>
            <a:bodyPr/>
            <a:lstStyle/>
            <a:p/>
          </p:txBody>
        </p:sp>
        <p:sp>
          <p:nvSpPr>
            <p:cNvPr id="21" name="pl21"/>
            <p:cNvSpPr/>
            <p:nvPr/>
          </p:nvSpPr>
          <p:spPr>
            <a:xfrm>
              <a:off x="5802148" y="2469600"/>
              <a:ext cx="1090754" cy="0"/>
            </a:xfrm>
            <a:custGeom>
              <a:avLst/>
              <a:pathLst>
                <a:path w="1090754" h="0">
                  <a:moveTo>
                    <a:pt x="0" y="0"/>
                  </a:moveTo>
                  <a:lnTo>
                    <a:pt x="72716" y="0"/>
                  </a:lnTo>
                  <a:lnTo>
                    <a:pt x="218150" y="0"/>
                  </a:lnTo>
                  <a:lnTo>
                    <a:pt x="727169" y="0"/>
                  </a:lnTo>
                  <a:lnTo>
                    <a:pt x="727169" y="0"/>
                  </a:lnTo>
                  <a:lnTo>
                    <a:pt x="1090754" y="0"/>
                  </a:lnTo>
                </a:path>
              </a:pathLst>
            </a:custGeom>
            <a:ln w="116535" cap="flat">
              <a:solidFill>
                <a:srgbClr val="E8E8E8">
                  <a:alpha val="100000"/>
                </a:srgbClr>
              </a:solidFill>
              <a:prstDash val="solid"/>
              <a:round/>
            </a:ln>
          </p:spPr>
          <p:txBody>
            <a:bodyPr/>
            <a:lstStyle/>
            <a:p/>
          </p:txBody>
        </p:sp>
        <p:sp>
          <p:nvSpPr>
            <p:cNvPr id="22" name="pl22"/>
            <p:cNvSpPr/>
            <p:nvPr/>
          </p:nvSpPr>
          <p:spPr>
            <a:xfrm>
              <a:off x="5802148" y="2972206"/>
              <a:ext cx="1090754" cy="0"/>
            </a:xfrm>
            <a:custGeom>
              <a:avLst/>
              <a:pathLst>
                <a:path w="1090754" h="0">
                  <a:moveTo>
                    <a:pt x="0" y="0"/>
                  </a:moveTo>
                  <a:lnTo>
                    <a:pt x="72716" y="0"/>
                  </a:lnTo>
                  <a:lnTo>
                    <a:pt x="218150" y="0"/>
                  </a:lnTo>
                  <a:lnTo>
                    <a:pt x="727169" y="0"/>
                  </a:lnTo>
                  <a:lnTo>
                    <a:pt x="727169" y="0"/>
                  </a:lnTo>
                  <a:lnTo>
                    <a:pt x="1090754" y="0"/>
                  </a:lnTo>
                </a:path>
              </a:pathLst>
            </a:custGeom>
            <a:ln w="116535" cap="flat">
              <a:solidFill>
                <a:srgbClr val="E8E8E8">
                  <a:alpha val="100000"/>
                </a:srgbClr>
              </a:solidFill>
              <a:prstDash val="solid"/>
              <a:round/>
            </a:ln>
          </p:spPr>
          <p:txBody>
            <a:bodyPr/>
            <a:lstStyle/>
            <a:p/>
          </p:txBody>
        </p:sp>
        <p:sp>
          <p:nvSpPr>
            <p:cNvPr id="23" name="pl23"/>
            <p:cNvSpPr/>
            <p:nvPr/>
          </p:nvSpPr>
          <p:spPr>
            <a:xfrm>
              <a:off x="5802148" y="3474813"/>
              <a:ext cx="1018037" cy="0"/>
            </a:xfrm>
            <a:custGeom>
              <a:avLst/>
              <a:pathLst>
                <a:path w="1018037" h="0">
                  <a:moveTo>
                    <a:pt x="0" y="0"/>
                  </a:moveTo>
                  <a:lnTo>
                    <a:pt x="72716" y="0"/>
                  </a:lnTo>
                  <a:lnTo>
                    <a:pt x="218150" y="0"/>
                  </a:lnTo>
                  <a:lnTo>
                    <a:pt x="290867" y="0"/>
                  </a:lnTo>
                  <a:lnTo>
                    <a:pt x="727169" y="0"/>
                  </a:lnTo>
                  <a:lnTo>
                    <a:pt x="1018037" y="0"/>
                  </a:lnTo>
                </a:path>
              </a:pathLst>
            </a:custGeom>
            <a:ln w="116535" cap="flat">
              <a:solidFill>
                <a:srgbClr val="E8E8E8">
                  <a:alpha val="100000"/>
                </a:srgbClr>
              </a:solidFill>
              <a:prstDash val="solid"/>
              <a:round/>
            </a:ln>
          </p:spPr>
          <p:txBody>
            <a:bodyPr/>
            <a:lstStyle/>
            <a:p/>
          </p:txBody>
        </p:sp>
        <p:sp>
          <p:nvSpPr>
            <p:cNvPr id="24" name="pl24"/>
            <p:cNvSpPr/>
            <p:nvPr/>
          </p:nvSpPr>
          <p:spPr>
            <a:xfrm>
              <a:off x="5220412" y="3977419"/>
              <a:ext cx="1018037" cy="0"/>
            </a:xfrm>
            <a:custGeom>
              <a:avLst/>
              <a:pathLst>
                <a:path w="1018037" h="0">
                  <a:moveTo>
                    <a:pt x="0" y="0"/>
                  </a:moveTo>
                  <a:lnTo>
                    <a:pt x="72716" y="0"/>
                  </a:lnTo>
                  <a:lnTo>
                    <a:pt x="363584" y="0"/>
                  </a:lnTo>
                  <a:lnTo>
                    <a:pt x="727169" y="0"/>
                  </a:lnTo>
                  <a:lnTo>
                    <a:pt x="872603" y="0"/>
                  </a:lnTo>
                  <a:lnTo>
                    <a:pt x="1018037" y="0"/>
                  </a:lnTo>
                </a:path>
              </a:pathLst>
            </a:custGeom>
            <a:ln w="116535" cap="flat">
              <a:solidFill>
                <a:srgbClr val="E8E8E8">
                  <a:alpha val="100000"/>
                </a:srgbClr>
              </a:solidFill>
              <a:prstDash val="solid"/>
              <a:round/>
            </a:ln>
          </p:spPr>
          <p:txBody>
            <a:bodyPr/>
            <a:lstStyle/>
            <a:p/>
          </p:txBody>
        </p:sp>
        <p:sp>
          <p:nvSpPr>
            <p:cNvPr id="25" name="pl25"/>
            <p:cNvSpPr/>
            <p:nvPr/>
          </p:nvSpPr>
          <p:spPr>
            <a:xfrm>
              <a:off x="5729431" y="4480025"/>
              <a:ext cx="799886" cy="0"/>
            </a:xfrm>
            <a:custGeom>
              <a:avLst/>
              <a:pathLst>
                <a:path w="799886" h="0">
                  <a:moveTo>
                    <a:pt x="0" y="0"/>
                  </a:moveTo>
                  <a:lnTo>
                    <a:pt x="72716" y="0"/>
                  </a:lnTo>
                  <a:lnTo>
                    <a:pt x="218150" y="0"/>
                  </a:lnTo>
                  <a:lnTo>
                    <a:pt x="727169" y="0"/>
                  </a:lnTo>
                  <a:lnTo>
                    <a:pt x="727169" y="0"/>
                  </a:lnTo>
                  <a:lnTo>
                    <a:pt x="799886" y="0"/>
                  </a:lnTo>
                </a:path>
              </a:pathLst>
            </a:custGeom>
            <a:ln w="116535" cap="flat">
              <a:solidFill>
                <a:srgbClr val="E8E8E8">
                  <a:alpha val="100000"/>
                </a:srgbClr>
              </a:solidFill>
              <a:prstDash val="solid"/>
              <a:round/>
            </a:ln>
          </p:spPr>
          <p:txBody>
            <a:bodyPr/>
            <a:lstStyle/>
            <a:p/>
          </p:txBody>
        </p:sp>
        <p:sp>
          <p:nvSpPr>
            <p:cNvPr id="26" name="pl26"/>
            <p:cNvSpPr/>
            <p:nvPr/>
          </p:nvSpPr>
          <p:spPr>
            <a:xfrm>
              <a:off x="5147695" y="4982632"/>
              <a:ext cx="945320" cy="0"/>
            </a:xfrm>
            <a:custGeom>
              <a:avLst/>
              <a:pathLst>
                <a:path w="945320" h="0">
                  <a:moveTo>
                    <a:pt x="0" y="0"/>
                  </a:moveTo>
                  <a:lnTo>
                    <a:pt x="72716" y="0"/>
                  </a:lnTo>
                  <a:lnTo>
                    <a:pt x="363584" y="0"/>
                  </a:lnTo>
                  <a:lnTo>
                    <a:pt x="727169" y="0"/>
                  </a:lnTo>
                  <a:lnTo>
                    <a:pt x="799886" y="0"/>
                  </a:lnTo>
                  <a:lnTo>
                    <a:pt x="945320" y="0"/>
                  </a:lnTo>
                </a:path>
              </a:pathLst>
            </a:custGeom>
            <a:ln w="116535" cap="flat">
              <a:solidFill>
                <a:srgbClr val="E8E8E8">
                  <a:alpha val="100000"/>
                </a:srgbClr>
              </a:solidFill>
              <a:prstDash val="solid"/>
              <a:round/>
            </a:ln>
          </p:spPr>
          <p:txBody>
            <a:bodyPr/>
            <a:lstStyle/>
            <a:p/>
          </p:txBody>
        </p:sp>
        <p:sp>
          <p:nvSpPr>
            <p:cNvPr id="27" name="pt27"/>
            <p:cNvSpPr/>
            <p:nvPr/>
          </p:nvSpPr>
          <p:spPr>
            <a:xfrm>
              <a:off x="7906439"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7397421"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7470137"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7179270"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7542854"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106553"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033836"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6452100"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696111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16123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6742968"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5943081"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524817"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015798"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88840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5797648"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524817"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5870365"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524817"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015798"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88840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797648"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524817"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5870365"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5248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01579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88840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79764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5248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87036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524817"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015798"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815685"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797648"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088515"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870365"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943081"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288629"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088515"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215912"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233949"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579497"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524817"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943081"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452100"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724931"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452100"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797648"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870365"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21591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088515"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143195"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943081"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506780"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848172" y="89901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2" name="pt82"/>
            <p:cNvSpPr/>
            <p:nvPr/>
          </p:nvSpPr>
          <p:spPr>
            <a:xfrm>
              <a:off x="7484587" y="89901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7048285" y="89901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6975568" y="14016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5" name="pt85"/>
            <p:cNvSpPr/>
            <p:nvPr/>
          </p:nvSpPr>
          <p:spPr>
            <a:xfrm>
              <a:off x="6684700" y="14016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6" name="pt86"/>
            <p:cNvSpPr/>
            <p:nvPr/>
          </p:nvSpPr>
          <p:spPr>
            <a:xfrm>
              <a:off x="5884814" y="14016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7" name="pt87"/>
            <p:cNvSpPr/>
            <p:nvPr/>
          </p:nvSpPr>
          <p:spPr>
            <a:xfrm>
              <a:off x="6466549" y="19042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8" name="pt88"/>
            <p:cNvSpPr/>
            <p:nvPr/>
          </p:nvSpPr>
          <p:spPr>
            <a:xfrm>
              <a:off x="6466549" y="19042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5812097" y="19042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6466549" y="24068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6466549" y="24068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5812097" y="24068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6466549"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6466549"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5812097"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6466549" y="34120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6030248" y="34120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5812097" y="34120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5884814" y="391465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6175682" y="391465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5521229" y="391465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6466549" y="44172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6393832" y="44172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5739380" y="44172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5812097" y="491986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5884814" y="491986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5448512" y="491986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tx108"/>
            <p:cNvSpPr/>
            <p:nvPr/>
          </p:nvSpPr>
          <p:spPr>
            <a:xfrm>
              <a:off x="691825" y="4906168"/>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09" name="tx109"/>
            <p:cNvSpPr/>
            <p:nvPr/>
          </p:nvSpPr>
          <p:spPr>
            <a:xfrm>
              <a:off x="553973" y="4400982"/>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10" name="tx110"/>
            <p:cNvSpPr/>
            <p:nvPr/>
          </p:nvSpPr>
          <p:spPr>
            <a:xfrm>
              <a:off x="554215" y="389692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11" name="tx111"/>
            <p:cNvSpPr/>
            <p:nvPr/>
          </p:nvSpPr>
          <p:spPr>
            <a:xfrm>
              <a:off x="654984" y="339786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12" name="tx112"/>
            <p:cNvSpPr/>
            <p:nvPr/>
          </p:nvSpPr>
          <p:spPr>
            <a:xfrm>
              <a:off x="67336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13" name="tx113"/>
            <p:cNvSpPr/>
            <p:nvPr/>
          </p:nvSpPr>
          <p:spPr>
            <a:xfrm>
              <a:off x="508103" y="235984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14" name="tx114"/>
            <p:cNvSpPr/>
            <p:nvPr/>
          </p:nvSpPr>
          <p:spPr>
            <a:xfrm>
              <a:off x="590895" y="1887951"/>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15" name="tx115"/>
            <p:cNvSpPr/>
            <p:nvPr/>
          </p:nvSpPr>
          <p:spPr>
            <a:xfrm>
              <a:off x="590895" y="138744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16" name="tx116"/>
            <p:cNvSpPr/>
            <p:nvPr/>
          </p:nvSpPr>
          <p:spPr>
            <a:xfrm>
              <a:off x="655145" y="881287"/>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17" name="tx117"/>
            <p:cNvSpPr/>
            <p:nvPr/>
          </p:nvSpPr>
          <p:spPr>
            <a:xfrm>
              <a:off x="1393220"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18" name="tx118"/>
            <p:cNvSpPr/>
            <p:nvPr/>
          </p:nvSpPr>
          <p:spPr>
            <a:xfrm>
              <a:off x="3165233"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19" name="tx119"/>
            <p:cNvSpPr/>
            <p:nvPr/>
          </p:nvSpPr>
          <p:spPr>
            <a:xfrm>
              <a:off x="498315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20" name="tx120"/>
            <p:cNvSpPr/>
            <p:nvPr/>
          </p:nvSpPr>
          <p:spPr>
            <a:xfrm>
              <a:off x="6801081"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21" name="tx121"/>
            <p:cNvSpPr/>
            <p:nvPr/>
          </p:nvSpPr>
          <p:spPr>
            <a:xfrm>
              <a:off x="8573095"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22" name="tx122"/>
            <p:cNvSpPr/>
            <p:nvPr/>
          </p:nvSpPr>
          <p:spPr>
            <a:xfrm>
              <a:off x="4601410" y="55034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23" name="pt123"/>
            <p:cNvSpPr/>
            <p:nvPr/>
          </p:nvSpPr>
          <p:spPr>
            <a:xfrm>
              <a:off x="410265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482856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5" name="pt125"/>
            <p:cNvSpPr/>
            <p:nvPr/>
          </p:nvSpPr>
          <p:spPr>
            <a:xfrm>
              <a:off x="555448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6" name="tx126"/>
            <p:cNvSpPr/>
            <p:nvPr/>
          </p:nvSpPr>
          <p:spPr>
            <a:xfrm>
              <a:off x="434473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27" name="tx127"/>
            <p:cNvSpPr/>
            <p:nvPr/>
          </p:nvSpPr>
          <p:spPr>
            <a:xfrm>
              <a:off x="507065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28" name="tx128"/>
            <p:cNvSpPr/>
            <p:nvPr/>
          </p:nvSpPr>
          <p:spPr>
            <a:xfrm>
              <a:off x="579657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29" name="tx129"/>
            <p:cNvSpPr/>
            <p:nvPr/>
          </p:nvSpPr>
          <p:spPr>
            <a:xfrm>
              <a:off x="1075546" y="398022"/>
              <a:ext cx="337334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 Gabon, 2019-2024</a:t>
              </a:r>
            </a:p>
          </p:txBody>
        </p:sp>
        <p:sp>
          <p:nvSpPr>
            <p:cNvPr id="130" name="tx130"/>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31" name="tx131"/>
            <p:cNvSpPr/>
            <p:nvPr/>
          </p:nvSpPr>
          <p:spPr>
            <a:xfrm>
              <a:off x="1147090" y="6327165"/>
              <a:ext cx="79273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2019-2024 et les points représentent la couverture pour des années spécifiques. </a:t>
              </a:r>
            </a:p>
          </p:txBody>
        </p:sp>
        <p:sp>
          <p:nvSpPr>
            <p:cNvPr id="132" name="tx132"/>
            <p:cNvSpPr/>
            <p:nvPr/>
          </p:nvSpPr>
          <p:spPr>
            <a:xfrm>
              <a:off x="2935960" y="6450103"/>
              <a:ext cx="6138450"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2019-2024. </a:t>
              </a:r>
            </a:p>
          </p:txBody>
        </p:sp>
        <p:sp>
          <p:nvSpPr>
            <p:cNvPr id="133" name="tx133"/>
            <p:cNvSpPr/>
            <p:nvPr/>
          </p:nvSpPr>
          <p:spPr>
            <a:xfrm>
              <a:off x="1644499" y="6568567"/>
              <a:ext cx="74299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pour toutes les années comprises entre 2019 et 2024 (barres grises) et la couverture pour des années spécifiques (points), par vaccin. Il peut être utilisé pour évaluer le retour aux niveaux d'avant la pandémie.
La couverture par le DTC1 a diminué entre 2019 (77%) et 2023 (73%). La couverture par le DTC1 a diminué en 2024 (62%) par rapport à 2023, et était plus faible qu'en 2019. Entre 2019 et 2024, la couverture par le DTC1 a atteint son niveau le plus bas en 2024 (62 %).
En 2023, la couverture de 4 vaccins était inférieure à celle de 2019.
En 2024, 9 vaccins avaient une couverture inférieure à celle de 2019.
En 2024, 9 vaccins avaient une couverture inférieure à celle de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737239"/>
              <a:ext cx="6444618" cy="1441343"/>
            </a:xfrm>
            <a:custGeom>
              <a:avLst/>
              <a:pathLst>
                <a:path w="6444618" h="1441343">
                  <a:moveTo>
                    <a:pt x="0" y="1441343"/>
                  </a:moveTo>
                  <a:lnTo>
                    <a:pt x="268525" y="1441343"/>
                  </a:lnTo>
                  <a:lnTo>
                    <a:pt x="537051" y="1441343"/>
                  </a:lnTo>
                  <a:lnTo>
                    <a:pt x="805577" y="1441343"/>
                  </a:lnTo>
                  <a:lnTo>
                    <a:pt x="1074103" y="1441343"/>
                  </a:lnTo>
                  <a:lnTo>
                    <a:pt x="1342628" y="1441343"/>
                  </a:lnTo>
                  <a:lnTo>
                    <a:pt x="1611154" y="1441343"/>
                  </a:lnTo>
                  <a:lnTo>
                    <a:pt x="1879680" y="38955"/>
                  </a:lnTo>
                  <a:lnTo>
                    <a:pt x="2148206" y="0"/>
                  </a:lnTo>
                  <a:lnTo>
                    <a:pt x="2416732" y="233731"/>
                  </a:lnTo>
                  <a:lnTo>
                    <a:pt x="2685257" y="584328"/>
                  </a:lnTo>
                  <a:lnTo>
                    <a:pt x="2953783" y="272686"/>
                  </a:lnTo>
                  <a:lnTo>
                    <a:pt x="3222309" y="0"/>
                  </a:lnTo>
                  <a:lnTo>
                    <a:pt x="3490835" y="116865"/>
                  </a:lnTo>
                  <a:lnTo>
                    <a:pt x="3759360" y="467462"/>
                  </a:lnTo>
                  <a:lnTo>
                    <a:pt x="4027886" y="77910"/>
                  </a:lnTo>
                  <a:lnTo>
                    <a:pt x="4296412" y="272686"/>
                  </a:lnTo>
                  <a:lnTo>
                    <a:pt x="4564938" y="272686"/>
                  </a:lnTo>
                  <a:lnTo>
                    <a:pt x="4833464" y="467462"/>
                  </a:lnTo>
                  <a:lnTo>
                    <a:pt x="5101989" y="467462"/>
                  </a:lnTo>
                  <a:lnTo>
                    <a:pt x="5370515" y="740149"/>
                  </a:lnTo>
                  <a:lnTo>
                    <a:pt x="5639041" y="272686"/>
                  </a:lnTo>
                  <a:lnTo>
                    <a:pt x="5907567" y="857015"/>
                  </a:lnTo>
                  <a:lnTo>
                    <a:pt x="6176092" y="467462"/>
                  </a:lnTo>
                  <a:lnTo>
                    <a:pt x="6444618" y="818059"/>
                  </a:lnTo>
                </a:path>
              </a:pathLst>
            </a:custGeom>
            <a:ln w="27101" cap="flat">
              <a:solidFill>
                <a:srgbClr val="F8766D">
                  <a:alpha val="100000"/>
                </a:srgbClr>
              </a:solidFill>
              <a:prstDash val="solid"/>
              <a:round/>
            </a:ln>
          </p:spPr>
          <p:txBody>
            <a:bodyPr/>
            <a:lstStyle/>
            <a:p/>
          </p:txBody>
        </p:sp>
        <p:sp>
          <p:nvSpPr>
            <p:cNvPr id="27" name="pl27"/>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28" name="pt28"/>
            <p:cNvSpPr/>
            <p:nvPr/>
          </p:nvSpPr>
          <p:spPr>
            <a:xfrm>
              <a:off x="7854520" y="251692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29" name="pt29"/>
            <p:cNvSpPr/>
            <p:nvPr/>
          </p:nvSpPr>
          <p:spPr>
            <a:xfrm>
              <a:off x="1409902" y="314020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0" name="pl30"/>
            <p:cNvSpPr/>
            <p:nvPr/>
          </p:nvSpPr>
          <p:spPr>
            <a:xfrm>
              <a:off x="7911816" y="2555299"/>
              <a:ext cx="249607" cy="5"/>
            </a:xfrm>
            <a:custGeom>
              <a:avLst/>
              <a:pathLst>
                <a:path w="249607" h="5">
                  <a:moveTo>
                    <a:pt x="249607" y="5"/>
                  </a:moveTo>
                  <a:lnTo>
                    <a:pt x="0" y="0"/>
                  </a:lnTo>
                </a:path>
              </a:pathLst>
            </a:custGeom>
          </p:spPr>
          <p:txBody>
            <a:bodyPr/>
            <a:lstStyle/>
            <a:p/>
          </p:txBody>
        </p:sp>
        <p:sp>
          <p:nvSpPr>
            <p:cNvPr id="31" name="pg31"/>
            <p:cNvSpPr/>
            <p:nvPr/>
          </p:nvSpPr>
          <p:spPr>
            <a:xfrm>
              <a:off x="8092843" y="246431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32" name="tx32"/>
            <p:cNvSpPr/>
            <p:nvPr/>
          </p:nvSpPr>
          <p:spPr>
            <a:xfrm>
              <a:off x="8115703" y="250516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61%</a:t>
              </a:r>
            </a:p>
          </p:txBody>
        </p:sp>
        <p:sp>
          <p:nvSpPr>
            <p:cNvPr id="33" name="pg33"/>
            <p:cNvSpPr/>
            <p:nvPr/>
          </p:nvSpPr>
          <p:spPr>
            <a:xfrm>
              <a:off x="1150677" y="318168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34" name="tx34"/>
            <p:cNvSpPr/>
            <p:nvPr/>
          </p:nvSpPr>
          <p:spPr>
            <a:xfrm>
              <a:off x="1196397" y="3225856"/>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45</a:t>
              </a:r>
            </a:p>
          </p:txBody>
        </p:sp>
        <p:sp>
          <p:nvSpPr>
            <p:cNvPr id="35" name="tx35"/>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6" name="tx36"/>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37" name="tx37"/>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38" name="tx38"/>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39" name="tx39"/>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0" name="tx40"/>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1" name="tx41"/>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42" name="tx42"/>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3" name="tx43"/>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4" name="tx44"/>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5" name="tx45"/>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6" name="tx46"/>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7" name="tx47"/>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48" name="tx48"/>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9" name="tx49"/>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0" name="tx50"/>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1" name="tx51"/>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95211" y="291825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3" name="pl53"/>
            <p:cNvSpPr/>
            <p:nvPr/>
          </p:nvSpPr>
          <p:spPr>
            <a:xfrm>
              <a:off x="4637989"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4" name="tx54"/>
            <p:cNvSpPr/>
            <p:nvPr/>
          </p:nvSpPr>
          <p:spPr>
            <a:xfrm>
              <a:off x="4905089"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55" name="tx55"/>
            <p:cNvSpPr/>
            <p:nvPr/>
          </p:nvSpPr>
          <p:spPr>
            <a:xfrm>
              <a:off x="1933954" y="399905"/>
              <a:ext cx="6010319" cy="15544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56" name="tx56"/>
            <p:cNvSpPr/>
            <p:nvPr/>
          </p:nvSpPr>
          <p:spPr>
            <a:xfrm>
              <a:off x="3079889" y="579074"/>
              <a:ext cx="371844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dans leur programme national, Gabon, 2000-2024</a:t>
              </a:r>
            </a:p>
          </p:txBody>
        </p:sp>
        <p:sp>
          <p:nvSpPr>
            <p:cNvPr id="57" name="tx57"/>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58" name="tx58"/>
            <p:cNvSpPr/>
            <p:nvPr/>
          </p:nvSpPr>
          <p:spPr>
            <a:xfrm>
              <a:off x="1872111" y="6328420"/>
              <a:ext cx="7202298"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PCV3 et HPVc</a:t>
              </a:r>
            </a:p>
          </p:txBody>
        </p:sp>
        <p:sp>
          <p:nvSpPr>
            <p:cNvPr id="59" name="tx59"/>
            <p:cNvSpPr/>
            <p:nvPr/>
          </p:nvSpPr>
          <p:spPr>
            <a:xfrm>
              <a:off x="2161389" y="6447866"/>
              <a:ext cx="69130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sp>
          <p:nvSpPr>
            <p:cNvPr id="60" name="tx60"/>
            <p:cNvSpPr/>
            <p:nvPr/>
          </p:nvSpPr>
          <p:spPr>
            <a:xfrm>
              <a:off x="1110910" y="6568567"/>
              <a:ext cx="796350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données sont manquantes pour les vaccins qui n'ont pas été introduits par le pays ou lorsque des estimations n'ont pas été faites (MCV2, PCV3, and HPVc).</a:t>
              </a:r>
            </a:p>
          </p:txBody>
        </p:sp>
      </p:grpSp>
      <p:sp>
        <p:nvSpPr>
          <p:cNvPr id="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Quatre indicateurs de couverture vaccinale contribuent à l’Objectif de développement durable 3, indicateur b.1 : DTC3, PCV3, MCV2 et HPV.
L’objectif mondial IA2030 est une couverture de 90 % des quatre antigènes d’ici 2030.
Le Gabon dispose d'un vaccin sur les quatre objectifs du Millénaire pour le développement.
En 2024, le Gabon n'aura atteint une couverture d'au moins 90% pour aucun des 4 vaccins.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Ressources supplémentaires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Messages clés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couverture du DTC1 a baissé de 11 points de pourcentage, passant de 73 % en 2023 à 62 % en 2024.
- La couverture du DTC3 a diminué de 9 points de pourcentage, passant de 70 % en 2023 à 61 % en 2024.
- Il y a eu 7 000 enfants supplémentaires ne recevant aucune dose en 2024. Il reste donc 26 000 enfants non vaccinés, vulnérables aux maladies évitables par la vaccination, et moins de 1 000 autres avec une protection incomplète.
- Le Gabon représentait 0,6 % des enfants n'ayant reçu aucune dose de vaccin en Afrique occidentale et centrale (WCAR) et 0,2 % des enfants n'ayant reçu aucune dose de vaccin dans le monde.
- La couverture par le MCV1 a diminué de 9 points de pourcentage, passant de 66 % en 2023 à 57 % en 2024. Vingt-neuf mille enfants n'ont pas bénéficié de la première vaccination contre la rougeole.
- La deuxième dose de vaccin contenant la rougeole (MCV2) n'a pas été introduite.
- Le vaccin contre le papillomavirus humain (HPV) n'a pas été introduit.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Calendrier de vaccination,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présente le calendrier national de vaccination 2024 pour les services de routine dans Gabon,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Années d'introduction du vaccin</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indique l'année d'introduction de chaque vaccin dans Gabon.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Rupture des stocks de vaccins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(0.3m)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présente les ruptures de stock de vaccins infantiles relevant du WUENIC signalées au niveau national et infranational au cours des cinq dernières années. Lorsque ces informations sont disponibles, la durée des ruptures de stock au niveau national est indiquée en mois. Seuls les vaccins ayant fait l'objet d'une rupture de stock au cours de la période spécifiée sont affichés.
Une rupture de stock désigne une période pendant laquelle les points de stockage et de distribution des vaccins (par exemple, les entrepôts nationaux ou régionaux) sont complètement épuisés, y compris les stocks tampons, et ne sont pas en mesure de fournir des vaccins aux entrepôts ou aux établissements de niveau inférieur. Il est important de noter que des ruptures de stock au niveau des établissements peuvent toujours se produire même lorsque les entrepôts de niveau supérieur disposent de stocks. Les ruptures de stock, en particulier celles qui sont prolongées, peuvent avoir un impact négatif sur la couverture vaccinale.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DAPMHHIV-502652578-1607609</_dlc_DocId>
    <_dlc_DocIdUrl xmlns="9e17fbd9-fb4c-4d20-9ec4-18aa77a91b0d">
      <Url>https://unicef.sharepoint.com/teams/DAPM-Health-HIV/_layouts/15/DocIdRedir.aspx?ID=DAPMHHIV-502652578-1607609</Url>
      <Description>DAPMHHIV-502652578-1607609</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2025-07-14T20:24:33Z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a3c91459-ca39-45e5-b546-54ebfb771866</vt:lpwstr>
  </property>
  <property fmtid="{D5CDD505-2E9C-101B-9397-08002B2CF9AE}" pid="4" name="MediaServiceImageTags">
    <vt:lpwstr/>
  </property>
</Properties>
</file>