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b4dc9f3e00bc3bc6cecd2bbc1e912926e95ea86.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9 vaccines in the schedule achieved coverage of 90% or more. Vaccine coverage ranged from 56% to 78%.
Since 2003, estimates have been made for 4 new vaccines. IPV1 is the newest vaccine reported (2016), which achieved 61% coverage in 2024.
In 2024, Gabon did not report any stockouts of vaccines or supplies.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797445"/>
              <a:ext cx="6444618" cy="997568"/>
            </a:xfrm>
            <a:custGeom>
              <a:avLst/>
              <a:pathLst>
                <a:path w="6444618" h="997568">
                  <a:moveTo>
                    <a:pt x="0" y="718249"/>
                  </a:moveTo>
                  <a:lnTo>
                    <a:pt x="268525" y="718249"/>
                  </a:lnTo>
                  <a:lnTo>
                    <a:pt x="537051" y="718249"/>
                  </a:lnTo>
                  <a:lnTo>
                    <a:pt x="805577" y="718249"/>
                  </a:lnTo>
                  <a:lnTo>
                    <a:pt x="1074103" y="718249"/>
                  </a:lnTo>
                  <a:lnTo>
                    <a:pt x="1342628" y="718249"/>
                  </a:lnTo>
                  <a:lnTo>
                    <a:pt x="1611154" y="718249"/>
                  </a:lnTo>
                  <a:lnTo>
                    <a:pt x="1879680" y="239416"/>
                  </a:lnTo>
                  <a:lnTo>
                    <a:pt x="2148206" y="79805"/>
                  </a:lnTo>
                  <a:lnTo>
                    <a:pt x="2416732" y="239416"/>
                  </a:lnTo>
                  <a:lnTo>
                    <a:pt x="2685257" y="199513"/>
                  </a:lnTo>
                  <a:lnTo>
                    <a:pt x="2953783" y="199513"/>
                  </a:lnTo>
                  <a:lnTo>
                    <a:pt x="3222309" y="39902"/>
                  </a:lnTo>
                  <a:lnTo>
                    <a:pt x="3490835" y="279319"/>
                  </a:lnTo>
                  <a:lnTo>
                    <a:pt x="3759360" y="399027"/>
                  </a:lnTo>
                  <a:lnTo>
                    <a:pt x="4027886" y="0"/>
                  </a:lnTo>
                  <a:lnTo>
                    <a:pt x="4296412" y="159610"/>
                  </a:lnTo>
                  <a:lnTo>
                    <a:pt x="4564938" y="239416"/>
                  </a:lnTo>
                  <a:lnTo>
                    <a:pt x="4833464" y="359124"/>
                  </a:lnTo>
                  <a:lnTo>
                    <a:pt x="5101989" y="399027"/>
                  </a:lnTo>
                  <a:lnTo>
                    <a:pt x="5370515" y="718249"/>
                  </a:lnTo>
                  <a:lnTo>
                    <a:pt x="5639041" y="438929"/>
                  </a:lnTo>
                  <a:lnTo>
                    <a:pt x="5907567" y="877859"/>
                  </a:lnTo>
                  <a:lnTo>
                    <a:pt x="6176092" y="558638"/>
                  </a:lnTo>
                  <a:lnTo>
                    <a:pt x="6444618" y="99756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996959"/>
              <a:ext cx="6444618" cy="1476400"/>
            </a:xfrm>
            <a:custGeom>
              <a:avLst/>
              <a:pathLst>
                <a:path w="6444618" h="1476400">
                  <a:moveTo>
                    <a:pt x="0" y="1476400"/>
                  </a:moveTo>
                  <a:lnTo>
                    <a:pt x="268525" y="1476400"/>
                  </a:lnTo>
                  <a:lnTo>
                    <a:pt x="537051" y="1476400"/>
                  </a:lnTo>
                  <a:lnTo>
                    <a:pt x="805577" y="1476400"/>
                  </a:lnTo>
                  <a:lnTo>
                    <a:pt x="1074103" y="1476400"/>
                  </a:lnTo>
                  <a:lnTo>
                    <a:pt x="1342628" y="1476400"/>
                  </a:lnTo>
                  <a:lnTo>
                    <a:pt x="1611154" y="1476400"/>
                  </a:lnTo>
                  <a:lnTo>
                    <a:pt x="1879680" y="39902"/>
                  </a:lnTo>
                  <a:lnTo>
                    <a:pt x="2148206" y="0"/>
                  </a:lnTo>
                  <a:lnTo>
                    <a:pt x="2416732" y="239416"/>
                  </a:lnTo>
                  <a:lnTo>
                    <a:pt x="2685257" y="598540"/>
                  </a:lnTo>
                  <a:lnTo>
                    <a:pt x="2953783" y="279319"/>
                  </a:lnTo>
                  <a:lnTo>
                    <a:pt x="3222309" y="0"/>
                  </a:lnTo>
                  <a:lnTo>
                    <a:pt x="3490835" y="119708"/>
                  </a:lnTo>
                  <a:lnTo>
                    <a:pt x="3759360" y="478832"/>
                  </a:lnTo>
                  <a:lnTo>
                    <a:pt x="4027886" y="79805"/>
                  </a:lnTo>
                  <a:lnTo>
                    <a:pt x="4296412" y="279319"/>
                  </a:lnTo>
                  <a:lnTo>
                    <a:pt x="4564938" y="279319"/>
                  </a:lnTo>
                  <a:lnTo>
                    <a:pt x="4833464" y="478832"/>
                  </a:lnTo>
                  <a:lnTo>
                    <a:pt x="5101989" y="478832"/>
                  </a:lnTo>
                  <a:lnTo>
                    <a:pt x="5370515" y="758151"/>
                  </a:lnTo>
                  <a:lnTo>
                    <a:pt x="5639041" y="279319"/>
                  </a:lnTo>
                  <a:lnTo>
                    <a:pt x="5907567" y="877859"/>
                  </a:lnTo>
                  <a:lnTo>
                    <a:pt x="6176092" y="478832"/>
                  </a:lnTo>
                  <a:lnTo>
                    <a:pt x="6444618" y="837957"/>
                  </a:lnTo>
                </a:path>
              </a:pathLst>
            </a:custGeom>
            <a:ln w="27101" cap="flat">
              <a:solidFill>
                <a:srgbClr val="00BA38">
                  <a:alpha val="100000"/>
                </a:srgbClr>
              </a:solidFill>
              <a:prstDash val="solid"/>
              <a:round/>
            </a:ln>
          </p:spPr>
          <p:txBody>
            <a:bodyPr/>
            <a:lstStyle/>
            <a:p/>
          </p:txBody>
        </p:sp>
        <p:sp>
          <p:nvSpPr>
            <p:cNvPr id="29" name="pl29"/>
            <p:cNvSpPr/>
            <p:nvPr/>
          </p:nvSpPr>
          <p:spPr>
            <a:xfrm>
              <a:off x="1448278" y="2395986"/>
              <a:ext cx="6444618" cy="798054"/>
            </a:xfrm>
            <a:custGeom>
              <a:avLst/>
              <a:pathLst>
                <a:path w="6444618" h="798054">
                  <a:moveTo>
                    <a:pt x="0" y="678346"/>
                  </a:moveTo>
                  <a:lnTo>
                    <a:pt x="268525" y="678346"/>
                  </a:lnTo>
                  <a:lnTo>
                    <a:pt x="537051" y="678346"/>
                  </a:lnTo>
                  <a:lnTo>
                    <a:pt x="805577" y="678346"/>
                  </a:lnTo>
                  <a:lnTo>
                    <a:pt x="1074103" y="678346"/>
                  </a:lnTo>
                  <a:lnTo>
                    <a:pt x="1342628" y="678346"/>
                  </a:lnTo>
                  <a:lnTo>
                    <a:pt x="1611154" y="678346"/>
                  </a:lnTo>
                  <a:lnTo>
                    <a:pt x="1879680" y="399027"/>
                  </a:lnTo>
                  <a:lnTo>
                    <a:pt x="2148206" y="199513"/>
                  </a:lnTo>
                  <a:lnTo>
                    <a:pt x="2416732" y="359124"/>
                  </a:lnTo>
                  <a:lnTo>
                    <a:pt x="2685257" y="399027"/>
                  </a:lnTo>
                  <a:lnTo>
                    <a:pt x="2953783" y="0"/>
                  </a:lnTo>
                  <a:lnTo>
                    <a:pt x="3222309" y="39902"/>
                  </a:lnTo>
                  <a:lnTo>
                    <a:pt x="3490835" y="79805"/>
                  </a:lnTo>
                  <a:lnTo>
                    <a:pt x="3759360" y="438929"/>
                  </a:lnTo>
                  <a:lnTo>
                    <a:pt x="4027886" y="159610"/>
                  </a:lnTo>
                  <a:lnTo>
                    <a:pt x="4296412" y="319221"/>
                  </a:lnTo>
                  <a:lnTo>
                    <a:pt x="4564938" y="359124"/>
                  </a:lnTo>
                  <a:lnTo>
                    <a:pt x="4833464" y="518735"/>
                  </a:lnTo>
                  <a:lnTo>
                    <a:pt x="5101989" y="399027"/>
                  </a:lnTo>
                  <a:lnTo>
                    <a:pt x="5370515" y="758151"/>
                  </a:lnTo>
                  <a:lnTo>
                    <a:pt x="5639041" y="319221"/>
                  </a:lnTo>
                  <a:lnTo>
                    <a:pt x="5907567" y="798054"/>
                  </a:lnTo>
                  <a:lnTo>
                    <a:pt x="6176092" y="239416"/>
                  </a:lnTo>
                  <a:lnTo>
                    <a:pt x="6444618" y="598540"/>
                  </a:lnTo>
                </a:path>
              </a:pathLst>
            </a:custGeom>
            <a:ln w="27101" cap="flat">
              <a:solidFill>
                <a:srgbClr val="619CFF">
                  <a:alpha val="100000"/>
                </a:srgbClr>
              </a:solidFill>
              <a:prstDash val="solid"/>
              <a:round/>
            </a:ln>
          </p:spPr>
          <p:txBody>
            <a:bodyPr/>
            <a:lstStyle/>
            <a:p/>
          </p:txBody>
        </p:sp>
        <p:sp>
          <p:nvSpPr>
            <p:cNvPr id="30" name="pl30"/>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7566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79653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54520" y="295615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9902" y="24773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9902" y="343498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1409902" y="303595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05269" y="2620956"/>
              <a:ext cx="256153" cy="166037"/>
            </a:xfrm>
            <a:custGeom>
              <a:avLst/>
              <a:pathLst>
                <a:path w="256153" h="166037">
                  <a:moveTo>
                    <a:pt x="256153" y="0"/>
                  </a:moveTo>
                  <a:lnTo>
                    <a:pt x="0" y="166037"/>
                  </a:lnTo>
                </a:path>
              </a:pathLst>
            </a:custGeom>
          </p:spPr>
          <p:txBody>
            <a:bodyPr/>
            <a:lstStyle/>
            <a:p/>
          </p:txBody>
        </p:sp>
        <p:sp>
          <p:nvSpPr>
            <p:cNvPr id="38" name="pl38"/>
            <p:cNvSpPr/>
            <p:nvPr/>
          </p:nvSpPr>
          <p:spPr>
            <a:xfrm>
              <a:off x="7910923" y="2837312"/>
              <a:ext cx="250499" cy="33295"/>
            </a:xfrm>
            <a:custGeom>
              <a:avLst/>
              <a:pathLst>
                <a:path w="250499" h="33295">
                  <a:moveTo>
                    <a:pt x="250499" y="33295"/>
                  </a:moveTo>
                  <a:lnTo>
                    <a:pt x="0" y="0"/>
                  </a:lnTo>
                </a:path>
              </a:pathLst>
            </a:custGeom>
          </p:spPr>
          <p:txBody>
            <a:bodyPr/>
            <a:lstStyle/>
            <a:p/>
          </p:txBody>
        </p:sp>
        <p:sp>
          <p:nvSpPr>
            <p:cNvPr id="39" name="pl39"/>
            <p:cNvSpPr/>
            <p:nvPr/>
          </p:nvSpPr>
          <p:spPr>
            <a:xfrm>
              <a:off x="7907109" y="3001430"/>
              <a:ext cx="254314" cy="123530"/>
            </a:xfrm>
            <a:custGeom>
              <a:avLst/>
              <a:pathLst>
                <a:path w="254314" h="123530">
                  <a:moveTo>
                    <a:pt x="254314" y="123530"/>
                  </a:moveTo>
                  <a:lnTo>
                    <a:pt x="0" y="0"/>
                  </a:lnTo>
                </a:path>
              </a:pathLst>
            </a:custGeom>
          </p:spPr>
          <p:txBody>
            <a:bodyPr/>
            <a:lstStyle/>
            <a:p/>
          </p:txBody>
        </p:sp>
        <p:sp>
          <p:nvSpPr>
            <p:cNvPr id="40" name="pg40"/>
            <p:cNvSpPr/>
            <p:nvPr/>
          </p:nvSpPr>
          <p:spPr>
            <a:xfrm>
              <a:off x="8092843" y="250738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15703" y="254822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62%</a:t>
              </a:r>
            </a:p>
          </p:txBody>
        </p:sp>
        <p:sp>
          <p:nvSpPr>
            <p:cNvPr id="42" name="pg42"/>
            <p:cNvSpPr/>
            <p:nvPr/>
          </p:nvSpPr>
          <p:spPr>
            <a:xfrm>
              <a:off x="8092843" y="27805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15703" y="282142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DTP3: 61%</a:t>
              </a:r>
            </a:p>
          </p:txBody>
        </p:sp>
        <p:sp>
          <p:nvSpPr>
            <p:cNvPr id="44" name="pg44"/>
            <p:cNvSpPr/>
            <p:nvPr/>
          </p:nvSpPr>
          <p:spPr>
            <a:xfrm>
              <a:off x="8092843" y="305481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15703" y="309565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MCV1: 57%</a:t>
              </a:r>
            </a:p>
          </p:txBody>
        </p:sp>
        <p:sp>
          <p:nvSpPr>
            <p:cNvPr id="46" name="tx46"/>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7" name="tx47"/>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8" name="tx48"/>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9" name="tx49"/>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0" name="tx50"/>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1" name="tx51"/>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2" name="tx52"/>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3" name="tx53"/>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9" name="tx59"/>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0" name="tx60"/>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1" name="tx61"/>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4" name="pl64"/>
            <p:cNvSpPr/>
            <p:nvPr/>
          </p:nvSpPr>
          <p:spPr>
            <a:xfrm>
              <a:off x="3906742"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5" name="pl65"/>
            <p:cNvSpPr/>
            <p:nvPr/>
          </p:nvSpPr>
          <p:spPr>
            <a:xfrm>
              <a:off x="4622471" y="6344544"/>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6" name="pl66"/>
            <p:cNvSpPr/>
            <p:nvPr/>
          </p:nvSpPr>
          <p:spPr>
            <a:xfrm>
              <a:off x="5338199" y="6344544"/>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7" name="tx67"/>
            <p:cNvSpPr/>
            <p:nvPr/>
          </p:nvSpPr>
          <p:spPr>
            <a:xfrm>
              <a:off x="4173842"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68" name="tx68"/>
            <p:cNvSpPr/>
            <p:nvPr/>
          </p:nvSpPr>
          <p:spPr>
            <a:xfrm>
              <a:off x="4889570"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9" name="tx69"/>
            <p:cNvSpPr/>
            <p:nvPr/>
          </p:nvSpPr>
          <p:spPr>
            <a:xfrm>
              <a:off x="5605299"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0" name="tx70"/>
            <p:cNvSpPr/>
            <p:nvPr/>
          </p:nvSpPr>
          <p:spPr>
            <a:xfrm>
              <a:off x="803816" y="398022"/>
              <a:ext cx="44824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Gabon, 2000-2024</a:t>
              </a:r>
            </a:p>
          </p:txBody>
        </p:sp>
        <p:sp>
          <p:nvSpPr>
            <p:cNvPr id="71" name="tx7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57%.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was not yet introduced.
Between 2023 and 2024, 0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85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83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480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8978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234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731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22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36340"/>
              <a:ext cx="249522" cy="537299"/>
            </a:xfrm>
            <a:prstGeom prst="rect">
              <a:avLst/>
            </a:prstGeom>
            <a:solidFill>
              <a:srgbClr val="1CABE2">
                <a:alpha val="100000"/>
              </a:srgbClr>
            </a:solidFill>
          </p:spPr>
          <p:txBody>
            <a:bodyPr/>
            <a:lstStyle/>
            <a:p/>
          </p:txBody>
        </p:sp>
        <p:sp>
          <p:nvSpPr>
            <p:cNvPr id="24" name="rc24"/>
            <p:cNvSpPr/>
            <p:nvPr/>
          </p:nvSpPr>
          <p:spPr>
            <a:xfrm>
              <a:off x="1573521" y="3325032"/>
              <a:ext cx="249522" cy="548607"/>
            </a:xfrm>
            <a:prstGeom prst="rect">
              <a:avLst/>
            </a:prstGeom>
            <a:solidFill>
              <a:srgbClr val="1CABE2">
                <a:alpha val="100000"/>
              </a:srgbClr>
            </a:solidFill>
          </p:spPr>
          <p:txBody>
            <a:bodyPr/>
            <a:lstStyle/>
            <a:p/>
          </p:txBody>
        </p:sp>
        <p:sp>
          <p:nvSpPr>
            <p:cNvPr id="25" name="rc25"/>
            <p:cNvSpPr/>
            <p:nvPr/>
          </p:nvSpPr>
          <p:spPr>
            <a:xfrm>
              <a:off x="1850769" y="3312363"/>
              <a:ext cx="249522" cy="561276"/>
            </a:xfrm>
            <a:prstGeom prst="rect">
              <a:avLst/>
            </a:prstGeom>
            <a:solidFill>
              <a:srgbClr val="1CABE2">
                <a:alpha val="100000"/>
              </a:srgbClr>
            </a:solidFill>
          </p:spPr>
          <p:txBody>
            <a:bodyPr/>
            <a:lstStyle/>
            <a:p/>
          </p:txBody>
        </p:sp>
        <p:sp>
          <p:nvSpPr>
            <p:cNvPr id="26" name="rc26"/>
            <p:cNvSpPr/>
            <p:nvPr/>
          </p:nvSpPr>
          <p:spPr>
            <a:xfrm>
              <a:off x="2128016" y="3300035"/>
              <a:ext cx="249522" cy="573604"/>
            </a:xfrm>
            <a:prstGeom prst="rect">
              <a:avLst/>
            </a:prstGeom>
            <a:solidFill>
              <a:srgbClr val="1CABE2">
                <a:alpha val="100000"/>
              </a:srgbClr>
            </a:solidFill>
          </p:spPr>
          <p:txBody>
            <a:bodyPr/>
            <a:lstStyle/>
            <a:p/>
          </p:txBody>
        </p:sp>
        <p:sp>
          <p:nvSpPr>
            <p:cNvPr id="27" name="rc27"/>
            <p:cNvSpPr/>
            <p:nvPr/>
          </p:nvSpPr>
          <p:spPr>
            <a:xfrm>
              <a:off x="2405264" y="3285454"/>
              <a:ext cx="249522" cy="588185"/>
            </a:xfrm>
            <a:prstGeom prst="rect">
              <a:avLst/>
            </a:prstGeom>
            <a:solidFill>
              <a:srgbClr val="1CABE2">
                <a:alpha val="100000"/>
              </a:srgbClr>
            </a:solidFill>
          </p:spPr>
          <p:txBody>
            <a:bodyPr/>
            <a:lstStyle/>
            <a:p/>
          </p:txBody>
        </p:sp>
        <p:sp>
          <p:nvSpPr>
            <p:cNvPr id="28" name="rc28"/>
            <p:cNvSpPr/>
            <p:nvPr/>
          </p:nvSpPr>
          <p:spPr>
            <a:xfrm>
              <a:off x="2682512" y="3268832"/>
              <a:ext cx="249522" cy="604807"/>
            </a:xfrm>
            <a:prstGeom prst="rect">
              <a:avLst/>
            </a:prstGeom>
            <a:solidFill>
              <a:srgbClr val="1CABE2">
                <a:alpha val="100000"/>
              </a:srgbClr>
            </a:solidFill>
          </p:spPr>
          <p:txBody>
            <a:bodyPr/>
            <a:lstStyle/>
            <a:p/>
          </p:txBody>
        </p:sp>
        <p:sp>
          <p:nvSpPr>
            <p:cNvPr id="29" name="rc29"/>
            <p:cNvSpPr/>
            <p:nvPr/>
          </p:nvSpPr>
          <p:spPr>
            <a:xfrm>
              <a:off x="2959759" y="3251062"/>
              <a:ext cx="249522" cy="622577"/>
            </a:xfrm>
            <a:prstGeom prst="rect">
              <a:avLst/>
            </a:prstGeom>
            <a:solidFill>
              <a:srgbClr val="1CABE2">
                <a:alpha val="100000"/>
              </a:srgbClr>
            </a:solidFill>
          </p:spPr>
          <p:txBody>
            <a:bodyPr/>
            <a:lstStyle/>
            <a:p/>
          </p:txBody>
        </p:sp>
        <p:sp>
          <p:nvSpPr>
            <p:cNvPr id="30" name="rc30"/>
            <p:cNvSpPr/>
            <p:nvPr/>
          </p:nvSpPr>
          <p:spPr>
            <a:xfrm>
              <a:off x="3237007" y="3479900"/>
              <a:ext cx="249522" cy="393739"/>
            </a:xfrm>
            <a:prstGeom prst="rect">
              <a:avLst/>
            </a:prstGeom>
            <a:solidFill>
              <a:srgbClr val="1CABE2">
                <a:alpha val="100000"/>
              </a:srgbClr>
            </a:solidFill>
          </p:spPr>
          <p:txBody>
            <a:bodyPr/>
            <a:lstStyle/>
            <a:p/>
          </p:txBody>
        </p:sp>
        <p:sp>
          <p:nvSpPr>
            <p:cNvPr id="31" name="rc31"/>
            <p:cNvSpPr/>
            <p:nvPr/>
          </p:nvSpPr>
          <p:spPr>
            <a:xfrm>
              <a:off x="3514255" y="3551957"/>
              <a:ext cx="249522" cy="321682"/>
            </a:xfrm>
            <a:prstGeom prst="rect">
              <a:avLst/>
            </a:prstGeom>
            <a:solidFill>
              <a:srgbClr val="1CABE2">
                <a:alpha val="100000"/>
              </a:srgbClr>
            </a:solidFill>
          </p:spPr>
          <p:txBody>
            <a:bodyPr/>
            <a:lstStyle/>
            <a:p/>
          </p:txBody>
        </p:sp>
        <p:sp>
          <p:nvSpPr>
            <p:cNvPr id="32" name="rc32"/>
            <p:cNvSpPr/>
            <p:nvPr/>
          </p:nvSpPr>
          <p:spPr>
            <a:xfrm>
              <a:off x="3791502" y="3448740"/>
              <a:ext cx="249522" cy="424900"/>
            </a:xfrm>
            <a:prstGeom prst="rect">
              <a:avLst/>
            </a:prstGeom>
            <a:solidFill>
              <a:srgbClr val="1CABE2">
                <a:alpha val="100000"/>
              </a:srgbClr>
            </a:solidFill>
          </p:spPr>
          <p:txBody>
            <a:bodyPr/>
            <a:lstStyle/>
            <a:p/>
          </p:txBody>
        </p:sp>
        <p:sp>
          <p:nvSpPr>
            <p:cNvPr id="33" name="rc33"/>
            <p:cNvSpPr/>
            <p:nvPr/>
          </p:nvSpPr>
          <p:spPr>
            <a:xfrm>
              <a:off x="4068750" y="3454479"/>
              <a:ext cx="249522" cy="419161"/>
            </a:xfrm>
            <a:prstGeom prst="rect">
              <a:avLst/>
            </a:prstGeom>
            <a:solidFill>
              <a:srgbClr val="1CABE2">
                <a:alpha val="100000"/>
              </a:srgbClr>
            </a:solidFill>
          </p:spPr>
          <p:txBody>
            <a:bodyPr/>
            <a:lstStyle/>
            <a:p/>
          </p:txBody>
        </p:sp>
        <p:sp>
          <p:nvSpPr>
            <p:cNvPr id="34" name="rc34"/>
            <p:cNvSpPr/>
            <p:nvPr/>
          </p:nvSpPr>
          <p:spPr>
            <a:xfrm>
              <a:off x="4345998" y="3439132"/>
              <a:ext cx="249522" cy="434507"/>
            </a:xfrm>
            <a:prstGeom prst="rect">
              <a:avLst/>
            </a:prstGeom>
            <a:solidFill>
              <a:srgbClr val="1CABE2">
                <a:alpha val="100000"/>
              </a:srgbClr>
            </a:solidFill>
          </p:spPr>
          <p:txBody>
            <a:bodyPr/>
            <a:lstStyle/>
            <a:p/>
          </p:txBody>
        </p:sp>
        <p:sp>
          <p:nvSpPr>
            <p:cNvPr id="35" name="rc35"/>
            <p:cNvSpPr/>
            <p:nvPr/>
          </p:nvSpPr>
          <p:spPr>
            <a:xfrm>
              <a:off x="4623245" y="3528533"/>
              <a:ext cx="249522" cy="345106"/>
            </a:xfrm>
            <a:prstGeom prst="rect">
              <a:avLst/>
            </a:prstGeom>
            <a:solidFill>
              <a:srgbClr val="1CABE2">
                <a:alpha val="100000"/>
              </a:srgbClr>
            </a:solidFill>
          </p:spPr>
          <p:txBody>
            <a:bodyPr/>
            <a:lstStyle/>
            <a:p/>
          </p:txBody>
        </p:sp>
        <p:sp>
          <p:nvSpPr>
            <p:cNvPr id="36" name="rc36"/>
            <p:cNvSpPr/>
            <p:nvPr/>
          </p:nvSpPr>
          <p:spPr>
            <a:xfrm>
              <a:off x="4900493" y="3371454"/>
              <a:ext cx="249522" cy="502185"/>
            </a:xfrm>
            <a:prstGeom prst="rect">
              <a:avLst/>
            </a:prstGeom>
            <a:solidFill>
              <a:srgbClr val="1CABE2">
                <a:alpha val="100000"/>
              </a:srgbClr>
            </a:solidFill>
          </p:spPr>
          <p:txBody>
            <a:bodyPr/>
            <a:lstStyle/>
            <a:p/>
          </p:txBody>
        </p:sp>
        <p:sp>
          <p:nvSpPr>
            <p:cNvPr id="37" name="rc37"/>
            <p:cNvSpPr/>
            <p:nvPr/>
          </p:nvSpPr>
          <p:spPr>
            <a:xfrm>
              <a:off x="5177741" y="3285794"/>
              <a:ext cx="249522" cy="587845"/>
            </a:xfrm>
            <a:prstGeom prst="rect">
              <a:avLst/>
            </a:prstGeom>
            <a:solidFill>
              <a:srgbClr val="1CABE2">
                <a:alpha val="100000"/>
              </a:srgbClr>
            </a:solidFill>
          </p:spPr>
          <p:txBody>
            <a:bodyPr/>
            <a:lstStyle/>
            <a:p/>
          </p:txBody>
        </p:sp>
        <p:sp>
          <p:nvSpPr>
            <p:cNvPr id="38" name="rc38"/>
            <p:cNvSpPr/>
            <p:nvPr/>
          </p:nvSpPr>
          <p:spPr>
            <a:xfrm>
              <a:off x="5454988" y="3533805"/>
              <a:ext cx="249522" cy="339835"/>
            </a:xfrm>
            <a:prstGeom prst="rect">
              <a:avLst/>
            </a:prstGeom>
            <a:solidFill>
              <a:srgbClr val="1CABE2">
                <a:alpha val="100000"/>
              </a:srgbClr>
            </a:solidFill>
          </p:spPr>
          <p:txBody>
            <a:bodyPr/>
            <a:lstStyle/>
            <a:p/>
          </p:txBody>
        </p:sp>
        <p:sp>
          <p:nvSpPr>
            <p:cNvPr id="39" name="rc39"/>
            <p:cNvSpPr/>
            <p:nvPr/>
          </p:nvSpPr>
          <p:spPr>
            <a:xfrm>
              <a:off x="5732236" y="3417409"/>
              <a:ext cx="249522" cy="456230"/>
            </a:xfrm>
            <a:prstGeom prst="rect">
              <a:avLst/>
            </a:prstGeom>
            <a:solidFill>
              <a:srgbClr val="1CABE2">
                <a:alpha val="100000"/>
              </a:srgbClr>
            </a:solidFill>
          </p:spPr>
          <p:txBody>
            <a:bodyPr/>
            <a:lstStyle/>
            <a:p/>
          </p:txBody>
        </p:sp>
        <p:sp>
          <p:nvSpPr>
            <p:cNvPr id="40" name="rc40"/>
            <p:cNvSpPr/>
            <p:nvPr/>
          </p:nvSpPr>
          <p:spPr>
            <a:xfrm>
              <a:off x="6009484" y="3353004"/>
              <a:ext cx="249522" cy="520635"/>
            </a:xfrm>
            <a:prstGeom prst="rect">
              <a:avLst/>
            </a:prstGeom>
            <a:solidFill>
              <a:srgbClr val="1CABE2">
                <a:alpha val="100000"/>
              </a:srgbClr>
            </a:solidFill>
          </p:spPr>
          <p:txBody>
            <a:bodyPr/>
            <a:lstStyle/>
            <a:p/>
          </p:txBody>
        </p:sp>
        <p:sp>
          <p:nvSpPr>
            <p:cNvPr id="41" name="rc41"/>
            <p:cNvSpPr/>
            <p:nvPr/>
          </p:nvSpPr>
          <p:spPr>
            <a:xfrm>
              <a:off x="6286731" y="3259522"/>
              <a:ext cx="249522" cy="614117"/>
            </a:xfrm>
            <a:prstGeom prst="rect">
              <a:avLst/>
            </a:prstGeom>
            <a:solidFill>
              <a:srgbClr val="1CABE2">
                <a:alpha val="100000"/>
              </a:srgbClr>
            </a:solidFill>
          </p:spPr>
          <p:txBody>
            <a:bodyPr/>
            <a:lstStyle/>
            <a:p/>
          </p:txBody>
        </p:sp>
        <p:sp>
          <p:nvSpPr>
            <p:cNvPr id="42" name="rc42"/>
            <p:cNvSpPr/>
            <p:nvPr/>
          </p:nvSpPr>
          <p:spPr>
            <a:xfrm>
              <a:off x="6563979" y="3223430"/>
              <a:ext cx="249522" cy="650209"/>
            </a:xfrm>
            <a:prstGeom prst="rect">
              <a:avLst/>
            </a:prstGeom>
            <a:solidFill>
              <a:srgbClr val="1CABE2">
                <a:alpha val="100000"/>
              </a:srgbClr>
            </a:solidFill>
          </p:spPr>
          <p:txBody>
            <a:bodyPr/>
            <a:lstStyle/>
            <a:p/>
          </p:txBody>
        </p:sp>
        <p:sp>
          <p:nvSpPr>
            <p:cNvPr id="43" name="rc43"/>
            <p:cNvSpPr/>
            <p:nvPr/>
          </p:nvSpPr>
          <p:spPr>
            <a:xfrm>
              <a:off x="6841227" y="2993359"/>
              <a:ext cx="249522" cy="880280"/>
            </a:xfrm>
            <a:prstGeom prst="rect">
              <a:avLst/>
            </a:prstGeom>
            <a:solidFill>
              <a:srgbClr val="1CABE2">
                <a:alpha val="100000"/>
              </a:srgbClr>
            </a:solidFill>
          </p:spPr>
          <p:txBody>
            <a:bodyPr/>
            <a:lstStyle/>
            <a:p/>
          </p:txBody>
        </p:sp>
        <p:sp>
          <p:nvSpPr>
            <p:cNvPr id="44" name="rc44"/>
            <p:cNvSpPr/>
            <p:nvPr/>
          </p:nvSpPr>
          <p:spPr>
            <a:xfrm>
              <a:off x="7118474" y="3189888"/>
              <a:ext cx="249522" cy="683751"/>
            </a:xfrm>
            <a:prstGeom prst="rect">
              <a:avLst/>
            </a:prstGeom>
            <a:solidFill>
              <a:srgbClr val="1CABE2">
                <a:alpha val="100000"/>
              </a:srgbClr>
            </a:solidFill>
          </p:spPr>
          <p:txBody>
            <a:bodyPr/>
            <a:lstStyle/>
            <a:p/>
          </p:txBody>
        </p:sp>
        <p:sp>
          <p:nvSpPr>
            <p:cNvPr id="45" name="rc45"/>
            <p:cNvSpPr/>
            <p:nvPr/>
          </p:nvSpPr>
          <p:spPr>
            <a:xfrm>
              <a:off x="7395722" y="2875603"/>
              <a:ext cx="249522" cy="998036"/>
            </a:xfrm>
            <a:prstGeom prst="rect">
              <a:avLst/>
            </a:prstGeom>
            <a:solidFill>
              <a:srgbClr val="1CABE2">
                <a:alpha val="100000"/>
              </a:srgbClr>
            </a:solidFill>
          </p:spPr>
          <p:txBody>
            <a:bodyPr/>
            <a:lstStyle/>
            <a:p/>
          </p:txBody>
        </p:sp>
        <p:sp>
          <p:nvSpPr>
            <p:cNvPr id="46" name="rc46"/>
            <p:cNvSpPr/>
            <p:nvPr/>
          </p:nvSpPr>
          <p:spPr>
            <a:xfrm>
              <a:off x="7672970" y="3103633"/>
              <a:ext cx="249522" cy="770006"/>
            </a:xfrm>
            <a:prstGeom prst="rect">
              <a:avLst/>
            </a:prstGeom>
            <a:solidFill>
              <a:srgbClr val="1CABE2">
                <a:alpha val="100000"/>
              </a:srgbClr>
            </a:solidFill>
          </p:spPr>
          <p:txBody>
            <a:bodyPr/>
            <a:lstStyle/>
            <a:p/>
          </p:txBody>
        </p:sp>
        <p:sp>
          <p:nvSpPr>
            <p:cNvPr id="47" name="rc47"/>
            <p:cNvSpPr/>
            <p:nvPr/>
          </p:nvSpPr>
          <p:spPr>
            <a:xfrm>
              <a:off x="7950217" y="2787222"/>
              <a:ext cx="249522" cy="1086417"/>
            </a:xfrm>
            <a:prstGeom prst="rect">
              <a:avLst/>
            </a:prstGeom>
            <a:solidFill>
              <a:srgbClr val="1CABE2">
                <a:alpha val="100000"/>
              </a:srgbClr>
            </a:solidFill>
          </p:spPr>
          <p:txBody>
            <a:bodyPr/>
            <a:lstStyle/>
            <a:p/>
          </p:txBody>
        </p:sp>
        <p:sp>
          <p:nvSpPr>
            <p:cNvPr id="48" name="rc48"/>
            <p:cNvSpPr/>
            <p:nvPr/>
          </p:nvSpPr>
          <p:spPr>
            <a:xfrm>
              <a:off x="1296273" y="2920367"/>
              <a:ext cx="249522" cy="415972"/>
            </a:xfrm>
            <a:prstGeom prst="rect">
              <a:avLst/>
            </a:prstGeom>
            <a:solidFill>
              <a:srgbClr val="B3B3B3">
                <a:alpha val="100000"/>
              </a:srgbClr>
            </a:solidFill>
          </p:spPr>
          <p:txBody>
            <a:bodyPr/>
            <a:lstStyle/>
            <a:p/>
          </p:txBody>
        </p:sp>
        <p:sp>
          <p:nvSpPr>
            <p:cNvPr id="49" name="rc49"/>
            <p:cNvSpPr/>
            <p:nvPr/>
          </p:nvSpPr>
          <p:spPr>
            <a:xfrm>
              <a:off x="1573521" y="2900302"/>
              <a:ext cx="249522" cy="424730"/>
            </a:xfrm>
            <a:prstGeom prst="rect">
              <a:avLst/>
            </a:prstGeom>
            <a:solidFill>
              <a:srgbClr val="B3B3B3">
                <a:alpha val="100000"/>
              </a:srgbClr>
            </a:solidFill>
          </p:spPr>
          <p:txBody>
            <a:bodyPr/>
            <a:lstStyle/>
            <a:p/>
          </p:txBody>
        </p:sp>
        <p:sp>
          <p:nvSpPr>
            <p:cNvPr id="50" name="rc50"/>
            <p:cNvSpPr/>
            <p:nvPr/>
          </p:nvSpPr>
          <p:spPr>
            <a:xfrm>
              <a:off x="1850769" y="2877856"/>
              <a:ext cx="249522" cy="434507"/>
            </a:xfrm>
            <a:prstGeom prst="rect">
              <a:avLst/>
            </a:prstGeom>
            <a:solidFill>
              <a:srgbClr val="B3B3B3">
                <a:alpha val="100000"/>
              </a:srgbClr>
            </a:solidFill>
          </p:spPr>
          <p:txBody>
            <a:bodyPr/>
            <a:lstStyle/>
            <a:p/>
          </p:txBody>
        </p:sp>
        <p:sp>
          <p:nvSpPr>
            <p:cNvPr id="51" name="rc51"/>
            <p:cNvSpPr/>
            <p:nvPr/>
          </p:nvSpPr>
          <p:spPr>
            <a:xfrm>
              <a:off x="2128016" y="2855920"/>
              <a:ext cx="249522" cy="444115"/>
            </a:xfrm>
            <a:prstGeom prst="rect">
              <a:avLst/>
            </a:prstGeom>
            <a:solidFill>
              <a:srgbClr val="B3B3B3">
                <a:alpha val="100000"/>
              </a:srgbClr>
            </a:solidFill>
          </p:spPr>
          <p:txBody>
            <a:bodyPr/>
            <a:lstStyle/>
            <a:p/>
          </p:txBody>
        </p:sp>
        <p:sp>
          <p:nvSpPr>
            <p:cNvPr id="52" name="rc52"/>
            <p:cNvSpPr/>
            <p:nvPr/>
          </p:nvSpPr>
          <p:spPr>
            <a:xfrm>
              <a:off x="2405264" y="2830073"/>
              <a:ext cx="249522" cy="455380"/>
            </a:xfrm>
            <a:prstGeom prst="rect">
              <a:avLst/>
            </a:prstGeom>
            <a:solidFill>
              <a:srgbClr val="B3B3B3">
                <a:alpha val="100000"/>
              </a:srgbClr>
            </a:solidFill>
          </p:spPr>
          <p:txBody>
            <a:bodyPr/>
            <a:lstStyle/>
            <a:p/>
          </p:txBody>
        </p:sp>
        <p:sp>
          <p:nvSpPr>
            <p:cNvPr id="53" name="rc53"/>
            <p:cNvSpPr/>
            <p:nvPr/>
          </p:nvSpPr>
          <p:spPr>
            <a:xfrm>
              <a:off x="2682512" y="2800570"/>
              <a:ext cx="249522" cy="468261"/>
            </a:xfrm>
            <a:prstGeom prst="rect">
              <a:avLst/>
            </a:prstGeom>
            <a:solidFill>
              <a:srgbClr val="B3B3B3">
                <a:alpha val="100000"/>
              </a:srgbClr>
            </a:solidFill>
          </p:spPr>
          <p:txBody>
            <a:bodyPr/>
            <a:lstStyle/>
            <a:p/>
          </p:txBody>
        </p:sp>
        <p:sp>
          <p:nvSpPr>
            <p:cNvPr id="54" name="rc54"/>
            <p:cNvSpPr/>
            <p:nvPr/>
          </p:nvSpPr>
          <p:spPr>
            <a:xfrm>
              <a:off x="2959759" y="2769069"/>
              <a:ext cx="249522" cy="481992"/>
            </a:xfrm>
            <a:prstGeom prst="rect">
              <a:avLst/>
            </a:prstGeom>
            <a:solidFill>
              <a:srgbClr val="B3B3B3">
                <a:alpha val="100000"/>
              </a:srgbClr>
            </a:solidFill>
          </p:spPr>
          <p:txBody>
            <a:bodyPr/>
            <a:lstStyle/>
            <a:p/>
          </p:txBody>
        </p:sp>
        <p:sp>
          <p:nvSpPr>
            <p:cNvPr id="55" name="rc55"/>
            <p:cNvSpPr/>
            <p:nvPr/>
          </p:nvSpPr>
          <p:spPr>
            <a:xfrm>
              <a:off x="3237007" y="3479900"/>
              <a:ext cx="249522" cy="0"/>
            </a:xfrm>
            <a:prstGeom prst="rect">
              <a:avLst/>
            </a:prstGeom>
            <a:solidFill>
              <a:srgbClr val="B3B3B3">
                <a:alpha val="100000"/>
              </a:srgbClr>
            </a:solidFill>
          </p:spPr>
          <p:txBody>
            <a:bodyPr/>
            <a:lstStyle/>
            <a:p/>
          </p:txBody>
        </p:sp>
        <p:sp>
          <p:nvSpPr>
            <p:cNvPr id="56" name="rc56"/>
            <p:cNvSpPr/>
            <p:nvPr/>
          </p:nvSpPr>
          <p:spPr>
            <a:xfrm>
              <a:off x="3514255" y="3487637"/>
              <a:ext cx="249522" cy="64319"/>
            </a:xfrm>
            <a:prstGeom prst="rect">
              <a:avLst/>
            </a:prstGeom>
            <a:solidFill>
              <a:srgbClr val="B3B3B3">
                <a:alpha val="100000"/>
              </a:srgbClr>
            </a:solidFill>
          </p:spPr>
          <p:txBody>
            <a:bodyPr/>
            <a:lstStyle/>
            <a:p/>
          </p:txBody>
        </p:sp>
        <p:sp>
          <p:nvSpPr>
            <p:cNvPr id="57" name="rc57"/>
            <p:cNvSpPr/>
            <p:nvPr/>
          </p:nvSpPr>
          <p:spPr>
            <a:xfrm>
              <a:off x="3791502" y="3336892"/>
              <a:ext cx="249522" cy="111847"/>
            </a:xfrm>
            <a:prstGeom prst="rect">
              <a:avLst/>
            </a:prstGeom>
            <a:solidFill>
              <a:srgbClr val="B3B3B3">
                <a:alpha val="100000"/>
              </a:srgbClr>
            </a:solidFill>
          </p:spPr>
          <p:txBody>
            <a:bodyPr/>
            <a:lstStyle/>
            <a:p/>
          </p:txBody>
        </p:sp>
        <p:sp>
          <p:nvSpPr>
            <p:cNvPr id="58" name="rc58"/>
            <p:cNvSpPr/>
            <p:nvPr/>
          </p:nvSpPr>
          <p:spPr>
            <a:xfrm>
              <a:off x="4068750" y="3105163"/>
              <a:ext cx="249522" cy="349315"/>
            </a:xfrm>
            <a:prstGeom prst="rect">
              <a:avLst/>
            </a:prstGeom>
            <a:solidFill>
              <a:srgbClr val="B3B3B3">
                <a:alpha val="100000"/>
              </a:srgbClr>
            </a:solidFill>
          </p:spPr>
          <p:txBody>
            <a:bodyPr/>
            <a:lstStyle/>
            <a:p/>
          </p:txBody>
        </p:sp>
        <p:sp>
          <p:nvSpPr>
            <p:cNvPr id="59" name="rc59"/>
            <p:cNvSpPr/>
            <p:nvPr/>
          </p:nvSpPr>
          <p:spPr>
            <a:xfrm>
              <a:off x="4345998" y="3270150"/>
              <a:ext cx="249522" cy="168982"/>
            </a:xfrm>
            <a:prstGeom prst="rect">
              <a:avLst/>
            </a:prstGeom>
            <a:solidFill>
              <a:srgbClr val="B3B3B3">
                <a:alpha val="100000"/>
              </a:srgbClr>
            </a:solidFill>
          </p:spPr>
          <p:txBody>
            <a:bodyPr/>
            <a:lstStyle/>
            <a:p/>
          </p:txBody>
        </p:sp>
        <p:sp>
          <p:nvSpPr>
            <p:cNvPr id="60" name="rc60"/>
            <p:cNvSpPr/>
            <p:nvPr/>
          </p:nvSpPr>
          <p:spPr>
            <a:xfrm>
              <a:off x="4623245" y="3429950"/>
              <a:ext cx="249522" cy="98583"/>
            </a:xfrm>
            <a:prstGeom prst="rect">
              <a:avLst/>
            </a:prstGeom>
            <a:solidFill>
              <a:srgbClr val="B3B3B3">
                <a:alpha val="100000"/>
              </a:srgbClr>
            </a:solidFill>
          </p:spPr>
          <p:txBody>
            <a:bodyPr/>
            <a:lstStyle/>
            <a:p/>
          </p:txBody>
        </p:sp>
        <p:sp>
          <p:nvSpPr>
            <p:cNvPr id="61" name="rc61"/>
            <p:cNvSpPr/>
            <p:nvPr/>
          </p:nvSpPr>
          <p:spPr>
            <a:xfrm>
              <a:off x="4900493" y="3346330"/>
              <a:ext cx="249522" cy="25124"/>
            </a:xfrm>
            <a:prstGeom prst="rect">
              <a:avLst/>
            </a:prstGeom>
            <a:solidFill>
              <a:srgbClr val="B3B3B3">
                <a:alpha val="100000"/>
              </a:srgbClr>
            </a:solidFill>
          </p:spPr>
          <p:txBody>
            <a:bodyPr/>
            <a:lstStyle/>
            <a:p/>
          </p:txBody>
        </p:sp>
        <p:sp>
          <p:nvSpPr>
            <p:cNvPr id="62" name="rc62"/>
            <p:cNvSpPr/>
            <p:nvPr/>
          </p:nvSpPr>
          <p:spPr>
            <a:xfrm>
              <a:off x="5177741" y="3106906"/>
              <a:ext cx="249522" cy="178887"/>
            </a:xfrm>
            <a:prstGeom prst="rect">
              <a:avLst/>
            </a:prstGeom>
            <a:solidFill>
              <a:srgbClr val="B3B3B3">
                <a:alpha val="100000"/>
              </a:srgbClr>
            </a:solidFill>
          </p:spPr>
          <p:txBody>
            <a:bodyPr/>
            <a:lstStyle/>
            <a:p/>
          </p:txBody>
        </p:sp>
        <p:sp>
          <p:nvSpPr>
            <p:cNvPr id="63" name="rc63"/>
            <p:cNvSpPr/>
            <p:nvPr/>
          </p:nvSpPr>
          <p:spPr>
            <a:xfrm>
              <a:off x="5454988" y="3350836"/>
              <a:ext cx="249522" cy="182968"/>
            </a:xfrm>
            <a:prstGeom prst="rect">
              <a:avLst/>
            </a:prstGeom>
            <a:solidFill>
              <a:srgbClr val="B3B3B3">
                <a:alpha val="100000"/>
              </a:srgbClr>
            </a:solidFill>
          </p:spPr>
          <p:txBody>
            <a:bodyPr/>
            <a:lstStyle/>
            <a:p/>
          </p:txBody>
        </p:sp>
        <p:sp>
          <p:nvSpPr>
            <p:cNvPr id="64" name="rc64"/>
            <p:cNvSpPr/>
            <p:nvPr/>
          </p:nvSpPr>
          <p:spPr>
            <a:xfrm>
              <a:off x="5732236" y="3202684"/>
              <a:ext cx="249522" cy="214724"/>
            </a:xfrm>
            <a:prstGeom prst="rect">
              <a:avLst/>
            </a:prstGeom>
            <a:solidFill>
              <a:srgbClr val="B3B3B3">
                <a:alpha val="100000"/>
              </a:srgbClr>
            </a:solidFill>
          </p:spPr>
          <p:txBody>
            <a:bodyPr/>
            <a:lstStyle/>
            <a:p/>
          </p:txBody>
        </p:sp>
        <p:sp>
          <p:nvSpPr>
            <p:cNvPr id="65" name="rc65"/>
            <p:cNvSpPr/>
            <p:nvPr/>
          </p:nvSpPr>
          <p:spPr>
            <a:xfrm>
              <a:off x="6009484" y="3188613"/>
              <a:ext cx="249522" cy="164391"/>
            </a:xfrm>
            <a:prstGeom prst="rect">
              <a:avLst/>
            </a:prstGeom>
            <a:solidFill>
              <a:srgbClr val="B3B3B3">
                <a:alpha val="100000"/>
              </a:srgbClr>
            </a:solidFill>
          </p:spPr>
          <p:txBody>
            <a:bodyPr/>
            <a:lstStyle/>
            <a:p/>
          </p:txBody>
        </p:sp>
        <p:sp>
          <p:nvSpPr>
            <p:cNvPr id="66" name="rc66"/>
            <p:cNvSpPr/>
            <p:nvPr/>
          </p:nvSpPr>
          <p:spPr>
            <a:xfrm>
              <a:off x="6286731" y="3036210"/>
              <a:ext cx="249522" cy="223311"/>
            </a:xfrm>
            <a:prstGeom prst="rect">
              <a:avLst/>
            </a:prstGeom>
            <a:solidFill>
              <a:srgbClr val="B3B3B3">
                <a:alpha val="100000"/>
              </a:srgbClr>
            </a:solidFill>
          </p:spPr>
          <p:txBody>
            <a:bodyPr/>
            <a:lstStyle/>
            <a:p/>
          </p:txBody>
        </p:sp>
        <p:sp>
          <p:nvSpPr>
            <p:cNvPr id="67" name="rc67"/>
            <p:cNvSpPr/>
            <p:nvPr/>
          </p:nvSpPr>
          <p:spPr>
            <a:xfrm>
              <a:off x="6563979" y="3025540"/>
              <a:ext cx="249522" cy="197889"/>
            </a:xfrm>
            <a:prstGeom prst="rect">
              <a:avLst/>
            </a:prstGeom>
            <a:solidFill>
              <a:srgbClr val="B3B3B3">
                <a:alpha val="100000"/>
              </a:srgbClr>
            </a:solidFill>
          </p:spPr>
          <p:txBody>
            <a:bodyPr/>
            <a:lstStyle/>
            <a:p/>
          </p:txBody>
        </p:sp>
        <p:sp>
          <p:nvSpPr>
            <p:cNvPr id="68" name="rc68"/>
            <p:cNvSpPr/>
            <p:nvPr/>
          </p:nvSpPr>
          <p:spPr>
            <a:xfrm>
              <a:off x="6841227" y="2822974"/>
              <a:ext cx="249522" cy="170385"/>
            </a:xfrm>
            <a:prstGeom prst="rect">
              <a:avLst/>
            </a:prstGeom>
            <a:solidFill>
              <a:srgbClr val="B3B3B3">
                <a:alpha val="100000"/>
              </a:srgbClr>
            </a:solidFill>
          </p:spPr>
          <p:txBody>
            <a:bodyPr/>
            <a:lstStyle/>
            <a:p/>
          </p:txBody>
        </p:sp>
        <p:sp>
          <p:nvSpPr>
            <p:cNvPr id="69" name="rc69"/>
            <p:cNvSpPr/>
            <p:nvPr/>
          </p:nvSpPr>
          <p:spPr>
            <a:xfrm>
              <a:off x="7118474" y="3161406"/>
              <a:ext cx="249522" cy="28482"/>
            </a:xfrm>
            <a:prstGeom prst="rect">
              <a:avLst/>
            </a:prstGeom>
            <a:solidFill>
              <a:srgbClr val="B3B3B3">
                <a:alpha val="100000"/>
              </a:srgbClr>
            </a:solidFill>
          </p:spPr>
          <p:txBody>
            <a:bodyPr/>
            <a:lstStyle/>
            <a:p/>
          </p:txBody>
        </p:sp>
        <p:sp>
          <p:nvSpPr>
            <p:cNvPr id="70" name="rc70"/>
            <p:cNvSpPr/>
            <p:nvPr/>
          </p:nvSpPr>
          <p:spPr>
            <a:xfrm>
              <a:off x="7395722" y="2733020"/>
              <a:ext cx="249522" cy="142582"/>
            </a:xfrm>
            <a:prstGeom prst="rect">
              <a:avLst/>
            </a:prstGeom>
            <a:solidFill>
              <a:srgbClr val="B3B3B3">
                <a:alpha val="100000"/>
              </a:srgbClr>
            </a:solidFill>
          </p:spPr>
          <p:txBody>
            <a:bodyPr/>
            <a:lstStyle/>
            <a:p/>
          </p:txBody>
        </p:sp>
        <p:sp>
          <p:nvSpPr>
            <p:cNvPr id="71" name="rc71"/>
            <p:cNvSpPr/>
            <p:nvPr/>
          </p:nvSpPr>
          <p:spPr>
            <a:xfrm>
              <a:off x="7672970" y="3018100"/>
              <a:ext cx="249522" cy="85532"/>
            </a:xfrm>
            <a:prstGeom prst="rect">
              <a:avLst/>
            </a:prstGeom>
            <a:solidFill>
              <a:srgbClr val="B3B3B3">
                <a:alpha val="100000"/>
              </a:srgbClr>
            </a:solidFill>
          </p:spPr>
          <p:txBody>
            <a:bodyPr/>
            <a:lstStyle/>
            <a:p/>
          </p:txBody>
        </p:sp>
        <p:sp>
          <p:nvSpPr>
            <p:cNvPr id="72" name="rc72"/>
            <p:cNvSpPr/>
            <p:nvPr/>
          </p:nvSpPr>
          <p:spPr>
            <a:xfrm>
              <a:off x="7950217" y="2758612"/>
              <a:ext cx="249522" cy="28610"/>
            </a:xfrm>
            <a:prstGeom prst="rect">
              <a:avLst/>
            </a:prstGeom>
            <a:solidFill>
              <a:srgbClr val="B3B3B3">
                <a:alpha val="100000"/>
              </a:srgbClr>
            </a:solidFill>
          </p:spPr>
          <p:txBody>
            <a:bodyPr/>
            <a:lstStyle/>
            <a:p/>
          </p:txBody>
        </p:sp>
        <p:sp>
          <p:nvSpPr>
            <p:cNvPr id="73" name="pl73"/>
            <p:cNvSpPr/>
            <p:nvPr/>
          </p:nvSpPr>
          <p:spPr>
            <a:xfrm>
              <a:off x="1421035" y="1392792"/>
              <a:ext cx="6653943" cy="712887"/>
            </a:xfrm>
            <a:custGeom>
              <a:avLst/>
              <a:pathLst>
                <a:path w="6653943" h="712887">
                  <a:moveTo>
                    <a:pt x="0" y="513278"/>
                  </a:moveTo>
                  <a:lnTo>
                    <a:pt x="277247" y="513278"/>
                  </a:lnTo>
                  <a:lnTo>
                    <a:pt x="554495" y="513278"/>
                  </a:lnTo>
                  <a:lnTo>
                    <a:pt x="831742" y="513278"/>
                  </a:lnTo>
                  <a:lnTo>
                    <a:pt x="1108990" y="513278"/>
                  </a:lnTo>
                  <a:lnTo>
                    <a:pt x="1386238" y="513278"/>
                  </a:lnTo>
                  <a:lnTo>
                    <a:pt x="1663485" y="513278"/>
                  </a:lnTo>
                  <a:lnTo>
                    <a:pt x="1940733" y="171092"/>
                  </a:lnTo>
                  <a:lnTo>
                    <a:pt x="2217981" y="57030"/>
                  </a:lnTo>
                  <a:lnTo>
                    <a:pt x="2495228" y="171092"/>
                  </a:lnTo>
                  <a:lnTo>
                    <a:pt x="2772476" y="142577"/>
                  </a:lnTo>
                  <a:lnTo>
                    <a:pt x="3049724" y="142577"/>
                  </a:lnTo>
                  <a:lnTo>
                    <a:pt x="3326971" y="28515"/>
                  </a:lnTo>
                  <a:lnTo>
                    <a:pt x="3604219" y="199608"/>
                  </a:lnTo>
                  <a:lnTo>
                    <a:pt x="3881467" y="285154"/>
                  </a:lnTo>
                  <a:lnTo>
                    <a:pt x="4158714" y="0"/>
                  </a:lnTo>
                  <a:lnTo>
                    <a:pt x="4435962" y="114061"/>
                  </a:lnTo>
                  <a:lnTo>
                    <a:pt x="4713210" y="171092"/>
                  </a:lnTo>
                  <a:lnTo>
                    <a:pt x="4990457" y="256639"/>
                  </a:lnTo>
                  <a:lnTo>
                    <a:pt x="5267705" y="285154"/>
                  </a:lnTo>
                  <a:lnTo>
                    <a:pt x="5544953" y="513278"/>
                  </a:lnTo>
                  <a:lnTo>
                    <a:pt x="5822200" y="313670"/>
                  </a:lnTo>
                  <a:lnTo>
                    <a:pt x="6099448" y="627340"/>
                  </a:lnTo>
                  <a:lnTo>
                    <a:pt x="6376696" y="399216"/>
                  </a:lnTo>
                  <a:lnTo>
                    <a:pt x="6653943" y="712887"/>
                  </a:lnTo>
                </a:path>
              </a:pathLst>
            </a:custGeom>
            <a:ln w="27101" cap="flat">
              <a:solidFill>
                <a:srgbClr val="0058AB">
                  <a:alpha val="50196"/>
                </a:srgbClr>
              </a:solidFill>
              <a:prstDash val="solid"/>
              <a:round/>
            </a:ln>
          </p:spPr>
          <p:txBody>
            <a:bodyPr/>
            <a:lstStyle/>
            <a:p/>
          </p:txBody>
        </p:sp>
        <p:sp>
          <p:nvSpPr>
            <p:cNvPr id="74" name="pl74"/>
            <p:cNvSpPr/>
            <p:nvPr/>
          </p:nvSpPr>
          <p:spPr>
            <a:xfrm>
              <a:off x="1421035" y="1535369"/>
              <a:ext cx="6653943" cy="1055073"/>
            </a:xfrm>
            <a:custGeom>
              <a:avLst/>
              <a:pathLst>
                <a:path w="6653943" h="1055073">
                  <a:moveTo>
                    <a:pt x="0" y="1055073"/>
                  </a:moveTo>
                  <a:lnTo>
                    <a:pt x="277247" y="1055073"/>
                  </a:lnTo>
                  <a:lnTo>
                    <a:pt x="554495" y="1055073"/>
                  </a:lnTo>
                  <a:lnTo>
                    <a:pt x="831742" y="1055073"/>
                  </a:lnTo>
                  <a:lnTo>
                    <a:pt x="1108990" y="1055073"/>
                  </a:lnTo>
                  <a:lnTo>
                    <a:pt x="1386238" y="1055073"/>
                  </a:lnTo>
                  <a:lnTo>
                    <a:pt x="1663485" y="1055073"/>
                  </a:lnTo>
                  <a:lnTo>
                    <a:pt x="1940733" y="28515"/>
                  </a:lnTo>
                  <a:lnTo>
                    <a:pt x="2217981" y="0"/>
                  </a:lnTo>
                  <a:lnTo>
                    <a:pt x="2495228" y="171092"/>
                  </a:lnTo>
                  <a:lnTo>
                    <a:pt x="2772476" y="427732"/>
                  </a:lnTo>
                  <a:lnTo>
                    <a:pt x="3049724" y="199608"/>
                  </a:lnTo>
                  <a:lnTo>
                    <a:pt x="3326971" y="0"/>
                  </a:lnTo>
                  <a:lnTo>
                    <a:pt x="3604219" y="85546"/>
                  </a:lnTo>
                  <a:lnTo>
                    <a:pt x="3881467" y="342185"/>
                  </a:lnTo>
                  <a:lnTo>
                    <a:pt x="4158714" y="57030"/>
                  </a:lnTo>
                  <a:lnTo>
                    <a:pt x="4435962" y="199608"/>
                  </a:lnTo>
                  <a:lnTo>
                    <a:pt x="4713210" y="199608"/>
                  </a:lnTo>
                  <a:lnTo>
                    <a:pt x="4990457" y="342185"/>
                  </a:lnTo>
                  <a:lnTo>
                    <a:pt x="5267705" y="342185"/>
                  </a:lnTo>
                  <a:lnTo>
                    <a:pt x="5544953" y="541794"/>
                  </a:lnTo>
                  <a:lnTo>
                    <a:pt x="5822200" y="199608"/>
                  </a:lnTo>
                  <a:lnTo>
                    <a:pt x="6099448" y="627340"/>
                  </a:lnTo>
                  <a:lnTo>
                    <a:pt x="6376696" y="342185"/>
                  </a:lnTo>
                  <a:lnTo>
                    <a:pt x="6653943" y="598825"/>
                  </a:lnTo>
                </a:path>
              </a:pathLst>
            </a:custGeom>
            <a:ln w="27101" cap="flat">
              <a:solidFill>
                <a:srgbClr val="333333">
                  <a:alpha val="50196"/>
                </a:srgbClr>
              </a:solidFill>
              <a:prstDash val="solid"/>
              <a:round/>
            </a:ln>
          </p:spPr>
          <p:txBody>
            <a:bodyPr/>
            <a:lstStyle/>
            <a:p/>
          </p:txBody>
        </p:sp>
        <p:sp>
          <p:nvSpPr>
            <p:cNvPr id="75" name="tx75"/>
            <p:cNvSpPr/>
            <p:nvPr/>
          </p:nvSpPr>
          <p:spPr>
            <a:xfrm>
              <a:off x="6628451"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6" name="tx76"/>
            <p:cNvSpPr/>
            <p:nvPr/>
          </p:nvSpPr>
          <p:spPr>
            <a:xfrm>
              <a:off x="6905698" y="1749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7" name="tx77"/>
            <p:cNvSpPr/>
            <p:nvPr/>
          </p:nvSpPr>
          <p:spPr>
            <a:xfrm>
              <a:off x="7182946"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7460194" y="186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9" name="tx79"/>
            <p:cNvSpPr/>
            <p:nvPr/>
          </p:nvSpPr>
          <p:spPr>
            <a:xfrm>
              <a:off x="7737441" y="1635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8014689" y="19488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1" name="tx81"/>
            <p:cNvSpPr/>
            <p:nvPr/>
          </p:nvSpPr>
          <p:spPr>
            <a:xfrm>
              <a:off x="6628451"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2" name="tx82"/>
            <p:cNvSpPr/>
            <p:nvPr/>
          </p:nvSpPr>
          <p:spPr>
            <a:xfrm>
              <a:off x="6905698" y="21297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63</a:t>
              </a:r>
            </a:p>
          </p:txBody>
        </p:sp>
        <p:sp>
          <p:nvSpPr>
            <p:cNvPr id="83" name="tx83"/>
            <p:cNvSpPr/>
            <p:nvPr/>
          </p:nvSpPr>
          <p:spPr>
            <a:xfrm>
              <a:off x="7182946" y="1788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4" name="tx84"/>
            <p:cNvSpPr/>
            <p:nvPr/>
          </p:nvSpPr>
          <p:spPr>
            <a:xfrm>
              <a:off x="7460194" y="22153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60</a:t>
              </a:r>
            </a:p>
          </p:txBody>
        </p:sp>
        <p:sp>
          <p:nvSpPr>
            <p:cNvPr id="85" name="tx85"/>
            <p:cNvSpPr/>
            <p:nvPr/>
          </p:nvSpPr>
          <p:spPr>
            <a:xfrm>
              <a:off x="7737441"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6" name="tx86"/>
            <p:cNvSpPr/>
            <p:nvPr/>
          </p:nvSpPr>
          <p:spPr>
            <a:xfrm>
              <a:off x="8014689" y="2186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61</a:t>
              </a:r>
            </a:p>
          </p:txBody>
        </p:sp>
        <p:sp>
          <p:nvSpPr>
            <p:cNvPr id="87" name="tx87"/>
            <p:cNvSpPr/>
            <p:nvPr/>
          </p:nvSpPr>
          <p:spPr>
            <a:xfrm>
              <a:off x="1315541" y="35645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88" name="tx88"/>
            <p:cNvSpPr/>
            <p:nvPr/>
          </p:nvSpPr>
          <p:spPr>
            <a:xfrm>
              <a:off x="2701779" y="353211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9" name="tx89"/>
            <p:cNvSpPr/>
            <p:nvPr/>
          </p:nvSpPr>
          <p:spPr>
            <a:xfrm>
              <a:off x="4118163" y="36236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90" name="tx90"/>
            <p:cNvSpPr/>
            <p:nvPr/>
          </p:nvSpPr>
          <p:spPr>
            <a:xfrm>
              <a:off x="5549605" y="36632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91" name="tx91"/>
            <p:cNvSpPr/>
            <p:nvPr/>
          </p:nvSpPr>
          <p:spPr>
            <a:xfrm>
              <a:off x="6583247" y="350804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92" name="tx92"/>
            <p:cNvSpPr/>
            <p:nvPr/>
          </p:nvSpPr>
          <p:spPr>
            <a:xfrm>
              <a:off x="6860494" y="33930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93" name="tx93"/>
            <p:cNvSpPr/>
            <p:nvPr/>
          </p:nvSpPr>
          <p:spPr>
            <a:xfrm>
              <a:off x="7137742" y="34913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94" name="tx94"/>
            <p:cNvSpPr/>
            <p:nvPr/>
          </p:nvSpPr>
          <p:spPr>
            <a:xfrm>
              <a:off x="7414990" y="333412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95" name="tx95"/>
            <p:cNvSpPr/>
            <p:nvPr/>
          </p:nvSpPr>
          <p:spPr>
            <a:xfrm>
              <a:off x="7692237" y="34481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96" name="tx96"/>
            <p:cNvSpPr/>
            <p:nvPr/>
          </p:nvSpPr>
          <p:spPr>
            <a:xfrm>
              <a:off x="7969485" y="328999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97" name="tx97"/>
            <p:cNvSpPr/>
            <p:nvPr/>
          </p:nvSpPr>
          <p:spPr>
            <a:xfrm>
              <a:off x="1345686" y="30879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98" name="tx98"/>
            <p:cNvSpPr/>
            <p:nvPr/>
          </p:nvSpPr>
          <p:spPr>
            <a:xfrm>
              <a:off x="2746983" y="29955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9" name="tx99"/>
            <p:cNvSpPr/>
            <p:nvPr/>
          </p:nvSpPr>
          <p:spPr>
            <a:xfrm>
              <a:off x="4118163" y="32393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0" name="tx100"/>
            <p:cNvSpPr/>
            <p:nvPr/>
          </p:nvSpPr>
          <p:spPr>
            <a:xfrm>
              <a:off x="5504401" y="3401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1" name="tx101"/>
            <p:cNvSpPr/>
            <p:nvPr/>
          </p:nvSpPr>
          <p:spPr>
            <a:xfrm>
              <a:off x="6613391" y="308568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2" name="tx102"/>
            <p:cNvSpPr/>
            <p:nvPr/>
          </p:nvSpPr>
          <p:spPr>
            <a:xfrm>
              <a:off x="6935843" y="286936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7445134" y="27638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4" name="tx104"/>
            <p:cNvSpPr/>
            <p:nvPr/>
          </p:nvSpPr>
          <p:spPr>
            <a:xfrm>
              <a:off x="7767586" y="30217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5" name="tx105"/>
            <p:cNvSpPr/>
            <p:nvPr/>
          </p:nvSpPr>
          <p:spPr>
            <a:xfrm>
              <a:off x="1315541" y="280365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22.4</a:t>
              </a:r>
            </a:p>
          </p:txBody>
        </p:sp>
        <p:sp>
          <p:nvSpPr>
            <p:cNvPr id="106" name="tx106"/>
            <p:cNvSpPr/>
            <p:nvPr/>
          </p:nvSpPr>
          <p:spPr>
            <a:xfrm>
              <a:off x="2701779" y="26825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25.2</a:t>
              </a:r>
            </a:p>
          </p:txBody>
        </p:sp>
        <p:sp>
          <p:nvSpPr>
            <p:cNvPr id="107" name="tx107"/>
            <p:cNvSpPr/>
            <p:nvPr/>
          </p:nvSpPr>
          <p:spPr>
            <a:xfrm>
              <a:off x="4088018" y="29871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18.1</a:t>
              </a:r>
            </a:p>
          </p:txBody>
        </p:sp>
        <p:sp>
          <p:nvSpPr>
            <p:cNvPr id="108" name="tx108"/>
            <p:cNvSpPr/>
            <p:nvPr/>
          </p:nvSpPr>
          <p:spPr>
            <a:xfrm>
              <a:off x="5474256" y="323274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09" name="tx109"/>
            <p:cNvSpPr/>
            <p:nvPr/>
          </p:nvSpPr>
          <p:spPr>
            <a:xfrm>
              <a:off x="6628451" y="2907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10" name="tx110"/>
            <p:cNvSpPr/>
            <p:nvPr/>
          </p:nvSpPr>
          <p:spPr>
            <a:xfrm>
              <a:off x="6860494" y="270625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24.7</a:t>
              </a:r>
            </a:p>
          </p:txBody>
        </p:sp>
        <p:sp>
          <p:nvSpPr>
            <p:cNvPr id="111" name="tx111"/>
            <p:cNvSpPr/>
            <p:nvPr/>
          </p:nvSpPr>
          <p:spPr>
            <a:xfrm>
              <a:off x="7137742" y="30433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12" name="tx112"/>
            <p:cNvSpPr/>
            <p:nvPr/>
          </p:nvSpPr>
          <p:spPr>
            <a:xfrm>
              <a:off x="7414990" y="26149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26.8</a:t>
              </a:r>
            </a:p>
          </p:txBody>
        </p:sp>
        <p:sp>
          <p:nvSpPr>
            <p:cNvPr id="113" name="tx113"/>
            <p:cNvSpPr/>
            <p:nvPr/>
          </p:nvSpPr>
          <p:spPr>
            <a:xfrm>
              <a:off x="7692237" y="29000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20.1</a:t>
              </a:r>
            </a:p>
          </p:txBody>
        </p:sp>
        <p:sp>
          <p:nvSpPr>
            <p:cNvPr id="114" name="tx114"/>
            <p:cNvSpPr/>
            <p:nvPr/>
          </p:nvSpPr>
          <p:spPr>
            <a:xfrm>
              <a:off x="7969485" y="26405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26.2</a:t>
              </a:r>
            </a:p>
          </p:txBody>
        </p:sp>
        <p:sp>
          <p:nvSpPr>
            <p:cNvPr id="115" name="tx11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39902" y="297130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7" name="tx117"/>
            <p:cNvSpPr/>
            <p:nvPr/>
          </p:nvSpPr>
          <p:spPr>
            <a:xfrm>
              <a:off x="639902" y="212107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8" name="tx118"/>
            <p:cNvSpPr/>
            <p:nvPr/>
          </p:nvSpPr>
          <p:spPr>
            <a:xfrm>
              <a:off x="639902" y="127084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778716"/>
              <a:ext cx="201456" cy="201456"/>
            </a:xfrm>
            <a:prstGeom prst="rect">
              <a:avLst/>
            </a:prstGeom>
            <a:solidFill>
              <a:srgbClr val="B3B3B3">
                <a:alpha val="100000"/>
              </a:srgbClr>
            </a:solidFill>
          </p:spPr>
          <p:txBody>
            <a:bodyPr/>
            <a:lstStyle/>
            <a:p/>
          </p:txBody>
        </p:sp>
        <p:sp>
          <p:nvSpPr>
            <p:cNvPr id="141" name="rc141"/>
            <p:cNvSpPr/>
            <p:nvPr/>
          </p:nvSpPr>
          <p:spPr>
            <a:xfrm>
              <a:off x="5565324" y="4778716"/>
              <a:ext cx="201456" cy="201456"/>
            </a:xfrm>
            <a:prstGeom prst="rect">
              <a:avLst/>
            </a:prstGeom>
            <a:solidFill>
              <a:srgbClr val="1CABE2">
                <a:alpha val="100000"/>
              </a:srgbClr>
            </a:solidFill>
          </p:spPr>
          <p:txBody>
            <a:bodyPr/>
            <a:lstStyle/>
            <a:p/>
          </p:txBody>
        </p:sp>
        <p:sp>
          <p:nvSpPr>
            <p:cNvPr id="142" name="tx14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7611"/>
              <a:ext cx="73060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Gabon, 2000-2024</a:t>
              </a:r>
            </a:p>
          </p:txBody>
        </p:sp>
        <p:sp>
          <p:nvSpPr>
            <p:cNvPr id="145" name="pl145"/>
            <p:cNvSpPr/>
            <p:nvPr/>
          </p:nvSpPr>
          <p:spPr>
            <a:xfrm>
              <a:off x="26122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24427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87626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92827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56026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296273" y="5650800"/>
              <a:ext cx="4025640" cy="164676"/>
            </a:xfrm>
            <a:prstGeom prst="rect">
              <a:avLst/>
            </a:prstGeom>
            <a:solidFill>
              <a:srgbClr val="1CABE2">
                <a:alpha val="100000"/>
              </a:srgbClr>
            </a:solidFill>
          </p:spPr>
          <p:txBody>
            <a:bodyPr/>
            <a:lstStyle/>
            <a:p/>
          </p:txBody>
        </p:sp>
        <p:sp>
          <p:nvSpPr>
            <p:cNvPr id="155" name="rc155"/>
            <p:cNvSpPr/>
            <p:nvPr/>
          </p:nvSpPr>
          <p:spPr>
            <a:xfrm>
              <a:off x="1296273" y="5444954"/>
              <a:ext cx="4767337" cy="164676"/>
            </a:xfrm>
            <a:prstGeom prst="rect">
              <a:avLst/>
            </a:prstGeom>
            <a:solidFill>
              <a:srgbClr val="1CABE2">
                <a:alpha val="100000"/>
              </a:srgbClr>
            </a:solidFill>
          </p:spPr>
          <p:txBody>
            <a:bodyPr/>
            <a:lstStyle/>
            <a:p/>
          </p:txBody>
        </p:sp>
        <p:sp>
          <p:nvSpPr>
            <p:cNvPr id="156" name="rc156"/>
            <p:cNvSpPr/>
            <p:nvPr/>
          </p:nvSpPr>
          <p:spPr>
            <a:xfrm>
              <a:off x="1296273" y="5239108"/>
              <a:ext cx="6726333" cy="164676"/>
            </a:xfrm>
            <a:prstGeom prst="rect">
              <a:avLst/>
            </a:prstGeom>
            <a:solidFill>
              <a:srgbClr val="1CABE2">
                <a:alpha val="100000"/>
              </a:srgbClr>
            </a:solidFill>
          </p:spPr>
          <p:txBody>
            <a:bodyPr/>
            <a:lstStyle/>
            <a:p/>
          </p:txBody>
        </p:sp>
        <p:sp>
          <p:nvSpPr>
            <p:cNvPr id="157" name="rc157"/>
            <p:cNvSpPr/>
            <p:nvPr/>
          </p:nvSpPr>
          <p:spPr>
            <a:xfrm>
              <a:off x="5321914" y="5650800"/>
              <a:ext cx="1225194" cy="164676"/>
            </a:xfrm>
            <a:prstGeom prst="rect">
              <a:avLst/>
            </a:prstGeom>
            <a:solidFill>
              <a:srgbClr val="B3B3B3">
                <a:alpha val="100000"/>
              </a:srgbClr>
            </a:solidFill>
          </p:spPr>
          <p:txBody>
            <a:bodyPr/>
            <a:lstStyle/>
            <a:p/>
          </p:txBody>
        </p:sp>
        <p:sp>
          <p:nvSpPr>
            <p:cNvPr id="158" name="rc158"/>
            <p:cNvSpPr/>
            <p:nvPr/>
          </p:nvSpPr>
          <p:spPr>
            <a:xfrm>
              <a:off x="6063611" y="5444954"/>
              <a:ext cx="529557" cy="164676"/>
            </a:xfrm>
            <a:prstGeom prst="rect">
              <a:avLst/>
            </a:prstGeom>
            <a:solidFill>
              <a:srgbClr val="B3B3B3">
                <a:alpha val="100000"/>
              </a:srgbClr>
            </a:solidFill>
          </p:spPr>
          <p:txBody>
            <a:bodyPr/>
            <a:lstStyle/>
            <a:p/>
          </p:txBody>
        </p:sp>
        <p:sp>
          <p:nvSpPr>
            <p:cNvPr id="159" name="rc159"/>
            <p:cNvSpPr/>
            <p:nvPr/>
          </p:nvSpPr>
          <p:spPr>
            <a:xfrm>
              <a:off x="8022607" y="5239108"/>
              <a:ext cx="177133" cy="164676"/>
            </a:xfrm>
            <a:prstGeom prst="rect">
              <a:avLst/>
            </a:prstGeom>
            <a:solidFill>
              <a:srgbClr val="B3B3B3">
                <a:alpha val="100000"/>
              </a:srgbClr>
            </a:solidFill>
          </p:spPr>
          <p:txBody>
            <a:bodyPr/>
            <a:lstStyle/>
            <a:p/>
          </p:txBody>
        </p:sp>
        <p:sp>
          <p:nvSpPr>
            <p:cNvPr id="160" name="tx160"/>
            <p:cNvSpPr/>
            <p:nvPr/>
          </p:nvSpPr>
          <p:spPr>
            <a:xfrm>
              <a:off x="6611418" y="569000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a:t>
              </a:r>
            </a:p>
          </p:txBody>
        </p:sp>
        <p:sp>
          <p:nvSpPr>
            <p:cNvPr id="161" name="tx161"/>
            <p:cNvSpPr/>
            <p:nvPr/>
          </p:nvSpPr>
          <p:spPr>
            <a:xfrm>
              <a:off x="6705695"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62" name="tx162"/>
            <p:cNvSpPr/>
            <p:nvPr/>
          </p:nvSpPr>
          <p:spPr>
            <a:xfrm>
              <a:off x="8312267"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26.2</a:t>
              </a:r>
            </a:p>
          </p:txBody>
        </p:sp>
        <p:sp>
          <p:nvSpPr>
            <p:cNvPr id="163" name="tx163"/>
            <p:cNvSpPr/>
            <p:nvPr/>
          </p:nvSpPr>
          <p:spPr>
            <a:xfrm>
              <a:off x="3196567"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15.3</a:t>
              </a:r>
            </a:p>
          </p:txBody>
        </p:sp>
        <p:sp>
          <p:nvSpPr>
            <p:cNvPr id="164" name="tx164"/>
            <p:cNvSpPr/>
            <p:nvPr/>
          </p:nvSpPr>
          <p:spPr>
            <a:xfrm>
              <a:off x="3567415"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18.1</a:t>
              </a:r>
            </a:p>
          </p:txBody>
        </p:sp>
        <p:sp>
          <p:nvSpPr>
            <p:cNvPr id="165" name="tx165"/>
            <p:cNvSpPr/>
            <p:nvPr/>
          </p:nvSpPr>
          <p:spPr>
            <a:xfrm>
              <a:off x="4546913"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25.6</a:t>
              </a:r>
            </a:p>
          </p:txBody>
        </p:sp>
        <p:sp>
          <p:nvSpPr>
            <p:cNvPr id="166" name="tx166"/>
            <p:cNvSpPr/>
            <p:nvPr/>
          </p:nvSpPr>
          <p:spPr>
            <a:xfrm>
              <a:off x="5854139" y="5691753"/>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67" name="tx167"/>
            <p:cNvSpPr/>
            <p:nvPr/>
          </p:nvSpPr>
          <p:spPr>
            <a:xfrm>
              <a:off x="6296235" y="548556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68" name="tx168"/>
            <p:cNvSpPr/>
            <p:nvPr/>
          </p:nvSpPr>
          <p:spPr>
            <a:xfrm>
              <a:off x="8045255"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9" name="tx169"/>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1" name="tx171"/>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3" name="tx173"/>
            <p:cNvSpPr/>
            <p:nvPr/>
          </p:nvSpPr>
          <p:spPr>
            <a:xfrm>
              <a:off x="380398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4" name="tx174"/>
            <p:cNvSpPr/>
            <p:nvPr/>
          </p:nvSpPr>
          <p:spPr>
            <a:xfrm>
              <a:off x="643598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5" name="tx175"/>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8" name="tx17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Gabon.
In 2024, DTP1 coverage in Gabon declined at 62%. The number of children missing out on any DTP vaccination (zero-dose children) increased from 18,000 in 2023 to 26,000 in 2024.
DTP3 coverage declined at 61% in 2024, leaving 26,000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79948"/>
              <a:ext cx="3397293" cy="714256"/>
            </a:xfrm>
            <a:custGeom>
              <a:avLst/>
              <a:pathLst>
                <a:path w="3397293" h="714256">
                  <a:moveTo>
                    <a:pt x="0" y="514264"/>
                  </a:moveTo>
                  <a:lnTo>
                    <a:pt x="141553" y="514264"/>
                  </a:lnTo>
                  <a:lnTo>
                    <a:pt x="283107" y="514264"/>
                  </a:lnTo>
                  <a:lnTo>
                    <a:pt x="424661" y="514264"/>
                  </a:lnTo>
                  <a:lnTo>
                    <a:pt x="566215" y="514264"/>
                  </a:lnTo>
                  <a:lnTo>
                    <a:pt x="707769" y="514264"/>
                  </a:lnTo>
                  <a:lnTo>
                    <a:pt x="849323" y="514264"/>
                  </a:lnTo>
                  <a:lnTo>
                    <a:pt x="990877" y="171421"/>
                  </a:lnTo>
                  <a:lnTo>
                    <a:pt x="1132431" y="57140"/>
                  </a:lnTo>
                  <a:lnTo>
                    <a:pt x="1273984" y="171421"/>
                  </a:lnTo>
                  <a:lnTo>
                    <a:pt x="1415538" y="142851"/>
                  </a:lnTo>
                  <a:lnTo>
                    <a:pt x="1557092" y="142851"/>
                  </a:lnTo>
                  <a:lnTo>
                    <a:pt x="1698646" y="28570"/>
                  </a:lnTo>
                  <a:lnTo>
                    <a:pt x="1840200" y="199991"/>
                  </a:lnTo>
                  <a:lnTo>
                    <a:pt x="1981754" y="285702"/>
                  </a:lnTo>
                  <a:lnTo>
                    <a:pt x="2123308" y="0"/>
                  </a:lnTo>
                  <a:lnTo>
                    <a:pt x="2264862" y="114281"/>
                  </a:lnTo>
                  <a:lnTo>
                    <a:pt x="2406416" y="171421"/>
                  </a:lnTo>
                  <a:lnTo>
                    <a:pt x="2547969" y="257132"/>
                  </a:lnTo>
                  <a:lnTo>
                    <a:pt x="2689523" y="285702"/>
                  </a:lnTo>
                  <a:lnTo>
                    <a:pt x="2831077" y="514264"/>
                  </a:lnTo>
                  <a:lnTo>
                    <a:pt x="2972631" y="314272"/>
                  </a:lnTo>
                  <a:lnTo>
                    <a:pt x="3114185" y="628545"/>
                  </a:lnTo>
                  <a:lnTo>
                    <a:pt x="3255739" y="399983"/>
                  </a:lnTo>
                  <a:lnTo>
                    <a:pt x="3397293" y="7142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79948"/>
              <a:ext cx="3397293" cy="714256"/>
            </a:xfrm>
            <a:custGeom>
              <a:avLst/>
              <a:pathLst>
                <a:path w="3397293" h="714256">
                  <a:moveTo>
                    <a:pt x="0" y="514264"/>
                  </a:moveTo>
                  <a:lnTo>
                    <a:pt x="141553" y="514264"/>
                  </a:lnTo>
                  <a:lnTo>
                    <a:pt x="283107" y="514264"/>
                  </a:lnTo>
                  <a:lnTo>
                    <a:pt x="424661" y="514264"/>
                  </a:lnTo>
                  <a:lnTo>
                    <a:pt x="566215" y="514264"/>
                  </a:lnTo>
                  <a:lnTo>
                    <a:pt x="707769" y="514264"/>
                  </a:lnTo>
                  <a:lnTo>
                    <a:pt x="849323" y="514264"/>
                  </a:lnTo>
                  <a:lnTo>
                    <a:pt x="990877" y="171421"/>
                  </a:lnTo>
                  <a:lnTo>
                    <a:pt x="1132431" y="57140"/>
                  </a:lnTo>
                  <a:lnTo>
                    <a:pt x="1273984" y="171421"/>
                  </a:lnTo>
                  <a:lnTo>
                    <a:pt x="1415538" y="142851"/>
                  </a:lnTo>
                  <a:lnTo>
                    <a:pt x="1557092" y="142851"/>
                  </a:lnTo>
                  <a:lnTo>
                    <a:pt x="1698646" y="28570"/>
                  </a:lnTo>
                  <a:lnTo>
                    <a:pt x="1840200" y="199991"/>
                  </a:lnTo>
                  <a:lnTo>
                    <a:pt x="1981754" y="285702"/>
                  </a:lnTo>
                  <a:lnTo>
                    <a:pt x="2123308" y="0"/>
                  </a:lnTo>
                  <a:lnTo>
                    <a:pt x="2264862" y="114281"/>
                  </a:lnTo>
                  <a:lnTo>
                    <a:pt x="2406416" y="171421"/>
                  </a:lnTo>
                  <a:lnTo>
                    <a:pt x="2547969" y="257132"/>
                  </a:lnTo>
                  <a:lnTo>
                    <a:pt x="2689523" y="285702"/>
                  </a:lnTo>
                  <a:lnTo>
                    <a:pt x="2831077" y="514264"/>
                  </a:lnTo>
                  <a:lnTo>
                    <a:pt x="2972631" y="314272"/>
                  </a:lnTo>
                  <a:lnTo>
                    <a:pt x="3114185" y="628545"/>
                  </a:lnTo>
                  <a:lnTo>
                    <a:pt x="3255739" y="399983"/>
                  </a:lnTo>
                  <a:lnTo>
                    <a:pt x="3397293" y="7142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32" name="pl32"/>
            <p:cNvSpPr/>
            <p:nvPr/>
          </p:nvSpPr>
          <p:spPr>
            <a:xfrm>
              <a:off x="1120965" y="1379948"/>
              <a:ext cx="3397293" cy="714256"/>
            </a:xfrm>
            <a:custGeom>
              <a:avLst/>
              <a:pathLst>
                <a:path w="3397293" h="714256">
                  <a:moveTo>
                    <a:pt x="0" y="514264"/>
                  </a:moveTo>
                  <a:lnTo>
                    <a:pt x="141553" y="514264"/>
                  </a:lnTo>
                  <a:lnTo>
                    <a:pt x="283107" y="514264"/>
                  </a:lnTo>
                  <a:lnTo>
                    <a:pt x="424661" y="514264"/>
                  </a:lnTo>
                  <a:lnTo>
                    <a:pt x="566215" y="514264"/>
                  </a:lnTo>
                  <a:lnTo>
                    <a:pt x="707769" y="514264"/>
                  </a:lnTo>
                  <a:lnTo>
                    <a:pt x="849323" y="514264"/>
                  </a:lnTo>
                  <a:lnTo>
                    <a:pt x="990877" y="171421"/>
                  </a:lnTo>
                  <a:lnTo>
                    <a:pt x="1132431" y="57140"/>
                  </a:lnTo>
                  <a:lnTo>
                    <a:pt x="1273984" y="171421"/>
                  </a:lnTo>
                  <a:lnTo>
                    <a:pt x="1415538" y="142851"/>
                  </a:lnTo>
                  <a:lnTo>
                    <a:pt x="1557092" y="142851"/>
                  </a:lnTo>
                  <a:lnTo>
                    <a:pt x="1698646" y="28570"/>
                  </a:lnTo>
                  <a:lnTo>
                    <a:pt x="1840200" y="199991"/>
                  </a:lnTo>
                  <a:lnTo>
                    <a:pt x="1981754" y="285702"/>
                  </a:lnTo>
                  <a:lnTo>
                    <a:pt x="2123308" y="0"/>
                  </a:lnTo>
                  <a:lnTo>
                    <a:pt x="2264862" y="114281"/>
                  </a:lnTo>
                  <a:lnTo>
                    <a:pt x="2406416" y="171421"/>
                  </a:lnTo>
                  <a:lnTo>
                    <a:pt x="2547969" y="257132"/>
                  </a:lnTo>
                  <a:lnTo>
                    <a:pt x="2689523" y="285702"/>
                  </a:lnTo>
                  <a:lnTo>
                    <a:pt x="2831077" y="514264"/>
                  </a:lnTo>
                  <a:lnTo>
                    <a:pt x="2972631" y="314272"/>
                  </a:lnTo>
                  <a:lnTo>
                    <a:pt x="3114185" y="628545"/>
                  </a:lnTo>
                  <a:lnTo>
                    <a:pt x="3255739" y="399983"/>
                  </a:lnTo>
                  <a:lnTo>
                    <a:pt x="3397293" y="7142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000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0" name="tx60"/>
            <p:cNvSpPr/>
            <p:nvPr/>
          </p:nvSpPr>
          <p:spPr>
            <a:xfrm>
              <a:off x="275854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318" y="471005"/>
              <a:ext cx="24145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Gabon, 2000-2024</a:t>
              </a:r>
            </a:p>
          </p:txBody>
        </p:sp>
        <p:sp>
          <p:nvSpPr>
            <p:cNvPr id="63" name="pl63"/>
            <p:cNvSpPr/>
            <p:nvPr/>
          </p:nvSpPr>
          <p:spPr>
            <a:xfrm>
              <a:off x="5267799" y="400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074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097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121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145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56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58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60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5633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63330"/>
              <a:ext cx="3397293" cy="1744114"/>
            </a:xfrm>
            <a:custGeom>
              <a:avLst/>
              <a:pathLst>
                <a:path w="3397293" h="1744114">
                  <a:moveTo>
                    <a:pt x="0" y="1255762"/>
                  </a:moveTo>
                  <a:lnTo>
                    <a:pt x="141553" y="1255762"/>
                  </a:lnTo>
                  <a:lnTo>
                    <a:pt x="283107" y="1255762"/>
                  </a:lnTo>
                  <a:lnTo>
                    <a:pt x="424661" y="1255762"/>
                  </a:lnTo>
                  <a:lnTo>
                    <a:pt x="566215" y="1255762"/>
                  </a:lnTo>
                  <a:lnTo>
                    <a:pt x="707769" y="1255762"/>
                  </a:lnTo>
                  <a:lnTo>
                    <a:pt x="849323" y="1255762"/>
                  </a:lnTo>
                  <a:lnTo>
                    <a:pt x="990877" y="418587"/>
                  </a:lnTo>
                  <a:lnTo>
                    <a:pt x="1132431" y="139529"/>
                  </a:lnTo>
                  <a:lnTo>
                    <a:pt x="1273984" y="418587"/>
                  </a:lnTo>
                  <a:lnTo>
                    <a:pt x="1415538" y="348822"/>
                  </a:lnTo>
                  <a:lnTo>
                    <a:pt x="1557092" y="348822"/>
                  </a:lnTo>
                  <a:lnTo>
                    <a:pt x="1698646" y="69764"/>
                  </a:lnTo>
                  <a:lnTo>
                    <a:pt x="1840200" y="488351"/>
                  </a:lnTo>
                  <a:lnTo>
                    <a:pt x="1981754" y="697645"/>
                  </a:lnTo>
                  <a:lnTo>
                    <a:pt x="2123308" y="0"/>
                  </a:lnTo>
                  <a:lnTo>
                    <a:pt x="2264862" y="279058"/>
                  </a:lnTo>
                  <a:lnTo>
                    <a:pt x="2406416" y="418587"/>
                  </a:lnTo>
                  <a:lnTo>
                    <a:pt x="2547969" y="627881"/>
                  </a:lnTo>
                  <a:lnTo>
                    <a:pt x="2689523" y="697645"/>
                  </a:lnTo>
                  <a:lnTo>
                    <a:pt x="2831077" y="1255762"/>
                  </a:lnTo>
                  <a:lnTo>
                    <a:pt x="2972631" y="767410"/>
                  </a:lnTo>
                  <a:lnTo>
                    <a:pt x="3114185" y="1534820"/>
                  </a:lnTo>
                  <a:lnTo>
                    <a:pt x="3255739" y="976703"/>
                  </a:lnTo>
                  <a:lnTo>
                    <a:pt x="3397293" y="1744114"/>
                  </a:lnTo>
                </a:path>
              </a:pathLst>
            </a:custGeom>
            <a:ln w="27101" cap="flat">
              <a:solidFill>
                <a:srgbClr val="0058AB">
                  <a:alpha val="100000"/>
                </a:srgbClr>
              </a:solidFill>
              <a:prstDash val="solid"/>
              <a:round/>
            </a:ln>
          </p:spPr>
          <p:txBody>
            <a:bodyPr/>
            <a:lstStyle/>
            <a:p/>
          </p:txBody>
        </p:sp>
        <p:sp>
          <p:nvSpPr>
            <p:cNvPr id="81" name="pl81"/>
            <p:cNvSpPr/>
            <p:nvPr/>
          </p:nvSpPr>
          <p:spPr>
            <a:xfrm>
              <a:off x="5437664" y="2260975"/>
              <a:ext cx="3397293" cy="558116"/>
            </a:xfrm>
            <a:custGeom>
              <a:avLst/>
              <a:pathLst>
                <a:path w="3397293" h="558116">
                  <a:moveTo>
                    <a:pt x="0" y="558116"/>
                  </a:moveTo>
                  <a:lnTo>
                    <a:pt x="141553" y="488351"/>
                  </a:lnTo>
                  <a:lnTo>
                    <a:pt x="283107" y="488351"/>
                  </a:lnTo>
                  <a:lnTo>
                    <a:pt x="424661" y="418587"/>
                  </a:lnTo>
                  <a:lnTo>
                    <a:pt x="566215" y="348822"/>
                  </a:lnTo>
                  <a:lnTo>
                    <a:pt x="707769" y="279058"/>
                  </a:lnTo>
                  <a:lnTo>
                    <a:pt x="849323" y="209293"/>
                  </a:lnTo>
                  <a:lnTo>
                    <a:pt x="990877" y="209293"/>
                  </a:lnTo>
                  <a:lnTo>
                    <a:pt x="1132431" y="139529"/>
                  </a:lnTo>
                  <a:lnTo>
                    <a:pt x="1273984" y="69764"/>
                  </a:lnTo>
                  <a:lnTo>
                    <a:pt x="1415538" y="69764"/>
                  </a:lnTo>
                  <a:lnTo>
                    <a:pt x="1557092" y="69764"/>
                  </a:lnTo>
                  <a:lnTo>
                    <a:pt x="1698646" y="69764"/>
                  </a:lnTo>
                  <a:lnTo>
                    <a:pt x="1840200" y="69764"/>
                  </a:lnTo>
                  <a:lnTo>
                    <a:pt x="1981754" y="69764"/>
                  </a:lnTo>
                  <a:lnTo>
                    <a:pt x="2123308" y="69764"/>
                  </a:lnTo>
                  <a:lnTo>
                    <a:pt x="2264862" y="0"/>
                  </a:lnTo>
                  <a:lnTo>
                    <a:pt x="2406416" y="0"/>
                  </a:lnTo>
                  <a:lnTo>
                    <a:pt x="2547969" y="0"/>
                  </a:lnTo>
                  <a:lnTo>
                    <a:pt x="2689523" y="0"/>
                  </a:lnTo>
                  <a:lnTo>
                    <a:pt x="2831077" y="139529"/>
                  </a:lnTo>
                  <a:lnTo>
                    <a:pt x="2972631" y="209293"/>
                  </a:lnTo>
                  <a:lnTo>
                    <a:pt x="3114185" y="69764"/>
                  </a:lnTo>
                  <a:lnTo>
                    <a:pt x="3255739" y="69764"/>
                  </a:lnTo>
                  <a:lnTo>
                    <a:pt x="3397293" y="69764"/>
                  </a:lnTo>
                </a:path>
              </a:pathLst>
            </a:custGeom>
            <a:ln w="27101" cap="flat">
              <a:solidFill>
                <a:srgbClr val="80BD41">
                  <a:alpha val="100000"/>
                </a:srgbClr>
              </a:solidFill>
              <a:prstDash val="solid"/>
              <a:round/>
            </a:ln>
          </p:spPr>
          <p:txBody>
            <a:bodyPr/>
            <a:lstStyle/>
            <a:p/>
          </p:txBody>
        </p:sp>
        <p:sp>
          <p:nvSpPr>
            <p:cNvPr id="82" name="pl82"/>
            <p:cNvSpPr/>
            <p:nvPr/>
          </p:nvSpPr>
          <p:spPr>
            <a:xfrm>
              <a:off x="5437664" y="2191211"/>
              <a:ext cx="3397293" cy="1674349"/>
            </a:xfrm>
            <a:custGeom>
              <a:avLst/>
              <a:pathLst>
                <a:path w="3397293" h="1674349">
                  <a:moveTo>
                    <a:pt x="0" y="1674349"/>
                  </a:moveTo>
                  <a:lnTo>
                    <a:pt x="141553" y="1674349"/>
                  </a:lnTo>
                  <a:lnTo>
                    <a:pt x="283107" y="1604585"/>
                  </a:lnTo>
                  <a:lnTo>
                    <a:pt x="424661" y="1465055"/>
                  </a:lnTo>
                  <a:lnTo>
                    <a:pt x="566215" y="1255762"/>
                  </a:lnTo>
                  <a:lnTo>
                    <a:pt x="707769" y="1046468"/>
                  </a:lnTo>
                  <a:lnTo>
                    <a:pt x="849323" y="906939"/>
                  </a:lnTo>
                  <a:lnTo>
                    <a:pt x="990877" y="767410"/>
                  </a:lnTo>
                  <a:lnTo>
                    <a:pt x="1132431" y="418587"/>
                  </a:lnTo>
                  <a:lnTo>
                    <a:pt x="1273984" y="139529"/>
                  </a:lnTo>
                  <a:lnTo>
                    <a:pt x="1415538" y="558116"/>
                  </a:lnTo>
                  <a:lnTo>
                    <a:pt x="1557092" y="697645"/>
                  </a:lnTo>
                  <a:lnTo>
                    <a:pt x="1698646" y="976703"/>
                  </a:lnTo>
                  <a:lnTo>
                    <a:pt x="1840200" y="1046468"/>
                  </a:lnTo>
                  <a:lnTo>
                    <a:pt x="1981754" y="767410"/>
                  </a:lnTo>
                  <a:lnTo>
                    <a:pt x="2123308" y="697645"/>
                  </a:lnTo>
                  <a:lnTo>
                    <a:pt x="2264862" y="348822"/>
                  </a:lnTo>
                  <a:lnTo>
                    <a:pt x="2406416" y="279058"/>
                  </a:lnTo>
                  <a:lnTo>
                    <a:pt x="2547969" y="209293"/>
                  </a:lnTo>
                  <a:lnTo>
                    <a:pt x="2689523" y="69764"/>
                  </a:lnTo>
                  <a:lnTo>
                    <a:pt x="2831077" y="209293"/>
                  </a:lnTo>
                  <a:lnTo>
                    <a:pt x="2972631" y="279058"/>
                  </a:lnTo>
                  <a:lnTo>
                    <a:pt x="3114185" y="279058"/>
                  </a:lnTo>
                  <a:lnTo>
                    <a:pt x="3255739" y="69764"/>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26097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63330"/>
              <a:ext cx="3397293" cy="1744114"/>
            </a:xfrm>
            <a:custGeom>
              <a:avLst/>
              <a:pathLst>
                <a:path w="3397293" h="1744114">
                  <a:moveTo>
                    <a:pt x="0" y="1255762"/>
                  </a:moveTo>
                  <a:lnTo>
                    <a:pt x="141553" y="1255762"/>
                  </a:lnTo>
                  <a:lnTo>
                    <a:pt x="283107" y="1255762"/>
                  </a:lnTo>
                  <a:lnTo>
                    <a:pt x="424661" y="1255762"/>
                  </a:lnTo>
                  <a:lnTo>
                    <a:pt x="566215" y="1255762"/>
                  </a:lnTo>
                  <a:lnTo>
                    <a:pt x="707769" y="1255762"/>
                  </a:lnTo>
                  <a:lnTo>
                    <a:pt x="849323" y="1255762"/>
                  </a:lnTo>
                  <a:lnTo>
                    <a:pt x="990877" y="418587"/>
                  </a:lnTo>
                  <a:lnTo>
                    <a:pt x="1132431" y="139529"/>
                  </a:lnTo>
                  <a:lnTo>
                    <a:pt x="1273984" y="418587"/>
                  </a:lnTo>
                  <a:lnTo>
                    <a:pt x="1415538" y="348822"/>
                  </a:lnTo>
                  <a:lnTo>
                    <a:pt x="1557092" y="348822"/>
                  </a:lnTo>
                  <a:lnTo>
                    <a:pt x="1698646" y="69764"/>
                  </a:lnTo>
                  <a:lnTo>
                    <a:pt x="1840200" y="488351"/>
                  </a:lnTo>
                  <a:lnTo>
                    <a:pt x="1981754" y="697645"/>
                  </a:lnTo>
                  <a:lnTo>
                    <a:pt x="2123308" y="0"/>
                  </a:lnTo>
                  <a:lnTo>
                    <a:pt x="2264862" y="279058"/>
                  </a:lnTo>
                  <a:lnTo>
                    <a:pt x="2406416" y="418587"/>
                  </a:lnTo>
                  <a:lnTo>
                    <a:pt x="2547969" y="627881"/>
                  </a:lnTo>
                  <a:lnTo>
                    <a:pt x="2689523" y="697645"/>
                  </a:lnTo>
                  <a:lnTo>
                    <a:pt x="2831077" y="1255762"/>
                  </a:lnTo>
                  <a:lnTo>
                    <a:pt x="2972631" y="767410"/>
                  </a:lnTo>
                  <a:lnTo>
                    <a:pt x="3114185" y="1534820"/>
                  </a:lnTo>
                  <a:lnTo>
                    <a:pt x="3255739" y="976703"/>
                  </a:lnTo>
                  <a:lnTo>
                    <a:pt x="3397293" y="1744114"/>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51706"/>
              <a:ext cx="0" cy="1367385"/>
            </a:xfrm>
            <a:custGeom>
              <a:avLst/>
              <a:pathLst>
                <a:path w="0" h="1367385">
                  <a:moveTo>
                    <a:pt x="0" y="13673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51706"/>
              <a:ext cx="0" cy="1367385"/>
            </a:xfrm>
            <a:custGeom>
              <a:avLst/>
              <a:pathLst>
                <a:path w="0" h="1367385">
                  <a:moveTo>
                    <a:pt x="0" y="13673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51706"/>
              <a:ext cx="0" cy="460446"/>
            </a:xfrm>
            <a:custGeom>
              <a:avLst/>
              <a:pathLst>
                <a:path w="0" h="460446">
                  <a:moveTo>
                    <a:pt x="0" y="46044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51706"/>
              <a:ext cx="0" cy="111623"/>
            </a:xfrm>
            <a:custGeom>
              <a:avLst/>
              <a:pathLst>
                <a:path w="0" h="111623">
                  <a:moveTo>
                    <a:pt x="0" y="11162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51706"/>
              <a:ext cx="0" cy="809268"/>
            </a:xfrm>
            <a:custGeom>
              <a:avLst/>
              <a:pathLst>
                <a:path w="0" h="809268">
                  <a:moveTo>
                    <a:pt x="0" y="80926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51706"/>
              <a:ext cx="0" cy="1088327"/>
            </a:xfrm>
            <a:custGeom>
              <a:avLst/>
              <a:pathLst>
                <a:path w="0" h="1088327">
                  <a:moveTo>
                    <a:pt x="0" y="10883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51706"/>
              <a:ext cx="0" cy="1855737"/>
            </a:xfrm>
            <a:custGeom>
              <a:avLst/>
              <a:pathLst>
                <a:path w="0" h="1855737">
                  <a:moveTo>
                    <a:pt x="0" y="185573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63330"/>
              <a:ext cx="3397293" cy="1744114"/>
            </a:xfrm>
            <a:custGeom>
              <a:avLst/>
              <a:pathLst>
                <a:path w="3397293" h="1744114">
                  <a:moveTo>
                    <a:pt x="0" y="1255762"/>
                  </a:moveTo>
                  <a:lnTo>
                    <a:pt x="141553" y="1255762"/>
                  </a:lnTo>
                  <a:lnTo>
                    <a:pt x="283107" y="1255762"/>
                  </a:lnTo>
                  <a:lnTo>
                    <a:pt x="424661" y="1255762"/>
                  </a:lnTo>
                  <a:lnTo>
                    <a:pt x="566215" y="1255762"/>
                  </a:lnTo>
                  <a:lnTo>
                    <a:pt x="707769" y="1255762"/>
                  </a:lnTo>
                  <a:lnTo>
                    <a:pt x="849323" y="1255762"/>
                  </a:lnTo>
                  <a:lnTo>
                    <a:pt x="990877" y="418587"/>
                  </a:lnTo>
                  <a:lnTo>
                    <a:pt x="1132431" y="139529"/>
                  </a:lnTo>
                  <a:lnTo>
                    <a:pt x="1273984" y="418587"/>
                  </a:lnTo>
                  <a:lnTo>
                    <a:pt x="1415538" y="348822"/>
                  </a:lnTo>
                  <a:lnTo>
                    <a:pt x="1557092" y="348822"/>
                  </a:lnTo>
                  <a:lnTo>
                    <a:pt x="1698646" y="69764"/>
                  </a:lnTo>
                  <a:lnTo>
                    <a:pt x="1840200" y="488351"/>
                  </a:lnTo>
                  <a:lnTo>
                    <a:pt x="1981754" y="697645"/>
                  </a:lnTo>
                  <a:lnTo>
                    <a:pt x="2123308" y="0"/>
                  </a:lnTo>
                  <a:lnTo>
                    <a:pt x="2264862" y="279058"/>
                  </a:lnTo>
                  <a:lnTo>
                    <a:pt x="2406416" y="418587"/>
                  </a:lnTo>
                  <a:lnTo>
                    <a:pt x="2547969" y="627881"/>
                  </a:lnTo>
                  <a:lnTo>
                    <a:pt x="2689523" y="697645"/>
                  </a:lnTo>
                  <a:lnTo>
                    <a:pt x="2831077" y="1255762"/>
                  </a:lnTo>
                  <a:lnTo>
                    <a:pt x="2972631" y="767410"/>
                  </a:lnTo>
                  <a:lnTo>
                    <a:pt x="3114185" y="1534820"/>
                  </a:lnTo>
                  <a:lnTo>
                    <a:pt x="3255739" y="976703"/>
                  </a:lnTo>
                  <a:lnTo>
                    <a:pt x="3397293" y="1744114"/>
                  </a:lnTo>
                </a:path>
              </a:pathLst>
            </a:custGeom>
            <a:ln w="27101" cap="flat">
              <a:solidFill>
                <a:srgbClr val="0058AB">
                  <a:alpha val="100000"/>
                </a:srgbClr>
              </a:solidFill>
              <a:prstDash val="solid"/>
              <a:round/>
            </a:ln>
          </p:spPr>
          <p:txBody>
            <a:bodyPr/>
            <a:lstStyle/>
            <a:p/>
          </p:txBody>
        </p:sp>
        <p:sp>
          <p:nvSpPr>
            <p:cNvPr id="93" name="tx93"/>
            <p:cNvSpPr/>
            <p:nvPr/>
          </p:nvSpPr>
          <p:spPr>
            <a:xfrm>
              <a:off x="5389469" y="13833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097238" y="13833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6823058" y="138473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500682" y="1383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097042"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8500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56617" y="138336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100" name="tx100"/>
            <p:cNvSpPr/>
            <p:nvPr/>
          </p:nvSpPr>
          <p:spPr>
            <a:xfrm>
              <a:off x="8902429" y="22916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1520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6041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9065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20886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5112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0814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7059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7164" y="483000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20" name="tx120"/>
            <p:cNvSpPr/>
            <p:nvPr/>
          </p:nvSpPr>
          <p:spPr>
            <a:xfrm>
              <a:off x="707523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3769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7496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6145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4794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1820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469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4381880" cy="149993"/>
            </a:xfrm>
            <a:prstGeom prst="rect">
              <a:avLst/>
            </a:prstGeom>
            <a:solidFill>
              <a:srgbClr val="1CABE2">
                <a:alpha val="80000"/>
              </a:srgbClr>
            </a:solidFill>
          </p:spPr>
          <p:txBody>
            <a:bodyPr/>
            <a:lstStyle/>
            <a:p/>
          </p:txBody>
        </p:sp>
        <p:sp>
          <p:nvSpPr>
            <p:cNvPr id="133" name="rc133"/>
            <p:cNvSpPr/>
            <p:nvPr/>
          </p:nvSpPr>
          <p:spPr>
            <a:xfrm>
              <a:off x="1317178" y="5637654"/>
              <a:ext cx="5189212"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75480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661971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Gabon (62%) was 27 percentage points lower than the global average (89%) and 19 percentage points lower than the average across all WCAR countries (81%).
National DTP1 coverage was 15 percentage points lower than in 2019 (77%).
This equates to 26,000 zero-dose children in 2024 compared to 15,000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Gabon ranked number 2 out of 24 countries for lowest DTP1 coverage (based on tied ranks).
Gabon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F26A21">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Gabon ranked number 17 out of 24 countries with 16,000 zero-dose children.
In 2024, Gabon ranked number 13 out of 24 countries with 26,000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393848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56437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19026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25142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187731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2670" y="4121320"/>
              <a:ext cx="203168" cy="504215"/>
            </a:xfrm>
            <a:prstGeom prst="rect">
              <a:avLst/>
            </a:prstGeom>
            <a:solidFill>
              <a:srgbClr val="80BD41">
                <a:alpha val="100000"/>
              </a:srgbClr>
            </a:solidFill>
          </p:spPr>
          <p:txBody>
            <a:bodyPr/>
            <a:lstStyle/>
            <a:p/>
          </p:txBody>
        </p:sp>
        <p:sp>
          <p:nvSpPr>
            <p:cNvPr id="24" name="rc24"/>
            <p:cNvSpPr/>
            <p:nvPr/>
          </p:nvSpPr>
          <p:spPr>
            <a:xfrm>
              <a:off x="1332670" y="3505059"/>
              <a:ext cx="203168" cy="347347"/>
            </a:xfrm>
            <a:prstGeom prst="rect">
              <a:avLst/>
            </a:prstGeom>
            <a:solidFill>
              <a:srgbClr val="0058AB">
                <a:alpha val="100000"/>
              </a:srgbClr>
            </a:solidFill>
          </p:spPr>
          <p:txBody>
            <a:bodyPr/>
            <a:lstStyle/>
            <a:p/>
          </p:txBody>
        </p:sp>
        <p:sp>
          <p:nvSpPr>
            <p:cNvPr id="25" name="rc25"/>
            <p:cNvSpPr/>
            <p:nvPr/>
          </p:nvSpPr>
          <p:spPr>
            <a:xfrm>
              <a:off x="1332670" y="3852407"/>
              <a:ext cx="203168" cy="268913"/>
            </a:xfrm>
            <a:prstGeom prst="rect">
              <a:avLst/>
            </a:prstGeom>
            <a:solidFill>
              <a:srgbClr val="1CABE2">
                <a:alpha val="100000"/>
              </a:srgbClr>
            </a:solidFill>
          </p:spPr>
          <p:txBody>
            <a:bodyPr/>
            <a:lstStyle/>
            <a:p/>
          </p:txBody>
        </p:sp>
        <p:sp>
          <p:nvSpPr>
            <p:cNvPr id="26" name="rc26"/>
            <p:cNvSpPr/>
            <p:nvPr/>
          </p:nvSpPr>
          <p:spPr>
            <a:xfrm>
              <a:off x="1558413" y="4110711"/>
              <a:ext cx="203168" cy="514823"/>
            </a:xfrm>
            <a:prstGeom prst="rect">
              <a:avLst/>
            </a:prstGeom>
            <a:solidFill>
              <a:srgbClr val="80BD41">
                <a:alpha val="100000"/>
              </a:srgbClr>
            </a:solidFill>
          </p:spPr>
          <p:txBody>
            <a:bodyPr/>
            <a:lstStyle/>
            <a:p/>
          </p:txBody>
        </p:sp>
        <p:sp>
          <p:nvSpPr>
            <p:cNvPr id="27" name="rc27"/>
            <p:cNvSpPr/>
            <p:nvPr/>
          </p:nvSpPr>
          <p:spPr>
            <a:xfrm>
              <a:off x="1558413" y="3481480"/>
              <a:ext cx="203168" cy="354657"/>
            </a:xfrm>
            <a:prstGeom prst="rect">
              <a:avLst/>
            </a:prstGeom>
            <a:solidFill>
              <a:srgbClr val="0058AB">
                <a:alpha val="100000"/>
              </a:srgbClr>
            </a:solidFill>
          </p:spPr>
          <p:txBody>
            <a:bodyPr/>
            <a:lstStyle/>
            <a:p/>
          </p:txBody>
        </p:sp>
        <p:sp>
          <p:nvSpPr>
            <p:cNvPr id="28" name="rc28"/>
            <p:cNvSpPr/>
            <p:nvPr/>
          </p:nvSpPr>
          <p:spPr>
            <a:xfrm>
              <a:off x="1558413" y="3836137"/>
              <a:ext cx="203168" cy="274574"/>
            </a:xfrm>
            <a:prstGeom prst="rect">
              <a:avLst/>
            </a:prstGeom>
            <a:solidFill>
              <a:srgbClr val="1CABE2">
                <a:alpha val="100000"/>
              </a:srgbClr>
            </a:solidFill>
          </p:spPr>
          <p:txBody>
            <a:bodyPr/>
            <a:lstStyle/>
            <a:p/>
          </p:txBody>
        </p:sp>
        <p:sp>
          <p:nvSpPr>
            <p:cNvPr id="29" name="rc29"/>
            <p:cNvSpPr/>
            <p:nvPr/>
          </p:nvSpPr>
          <p:spPr>
            <a:xfrm>
              <a:off x="1784155" y="4098812"/>
              <a:ext cx="203168" cy="526723"/>
            </a:xfrm>
            <a:prstGeom prst="rect">
              <a:avLst/>
            </a:prstGeom>
            <a:solidFill>
              <a:srgbClr val="80BD41">
                <a:alpha val="100000"/>
              </a:srgbClr>
            </a:solidFill>
          </p:spPr>
          <p:txBody>
            <a:bodyPr/>
            <a:lstStyle/>
            <a:p/>
          </p:txBody>
        </p:sp>
        <p:sp>
          <p:nvSpPr>
            <p:cNvPr id="30" name="rc30"/>
            <p:cNvSpPr/>
            <p:nvPr/>
          </p:nvSpPr>
          <p:spPr>
            <a:xfrm>
              <a:off x="1784155" y="3455069"/>
              <a:ext cx="203168" cy="362847"/>
            </a:xfrm>
            <a:prstGeom prst="rect">
              <a:avLst/>
            </a:prstGeom>
            <a:solidFill>
              <a:srgbClr val="0058AB">
                <a:alpha val="100000"/>
              </a:srgbClr>
            </a:solidFill>
          </p:spPr>
          <p:txBody>
            <a:bodyPr/>
            <a:lstStyle/>
            <a:p/>
          </p:txBody>
        </p:sp>
        <p:sp>
          <p:nvSpPr>
            <p:cNvPr id="31" name="rc31"/>
            <p:cNvSpPr/>
            <p:nvPr/>
          </p:nvSpPr>
          <p:spPr>
            <a:xfrm>
              <a:off x="1784155" y="3817916"/>
              <a:ext cx="203168" cy="280895"/>
            </a:xfrm>
            <a:prstGeom prst="rect">
              <a:avLst/>
            </a:prstGeom>
            <a:solidFill>
              <a:srgbClr val="1CABE2">
                <a:alpha val="100000"/>
              </a:srgbClr>
            </a:solidFill>
          </p:spPr>
          <p:txBody>
            <a:bodyPr/>
            <a:lstStyle/>
            <a:p/>
          </p:txBody>
        </p:sp>
        <p:sp>
          <p:nvSpPr>
            <p:cNvPr id="32" name="rc32"/>
            <p:cNvSpPr/>
            <p:nvPr/>
          </p:nvSpPr>
          <p:spPr>
            <a:xfrm>
              <a:off x="2009898" y="4087242"/>
              <a:ext cx="203168" cy="538293"/>
            </a:xfrm>
            <a:prstGeom prst="rect">
              <a:avLst/>
            </a:prstGeom>
            <a:solidFill>
              <a:srgbClr val="80BD41">
                <a:alpha val="100000"/>
              </a:srgbClr>
            </a:solidFill>
          </p:spPr>
          <p:txBody>
            <a:bodyPr/>
            <a:lstStyle/>
            <a:p/>
          </p:txBody>
        </p:sp>
        <p:sp>
          <p:nvSpPr>
            <p:cNvPr id="33" name="rc33"/>
            <p:cNvSpPr/>
            <p:nvPr/>
          </p:nvSpPr>
          <p:spPr>
            <a:xfrm>
              <a:off x="2009898" y="3429318"/>
              <a:ext cx="203168" cy="370816"/>
            </a:xfrm>
            <a:prstGeom prst="rect">
              <a:avLst/>
            </a:prstGeom>
            <a:solidFill>
              <a:srgbClr val="0058AB">
                <a:alpha val="100000"/>
              </a:srgbClr>
            </a:solidFill>
          </p:spPr>
          <p:txBody>
            <a:bodyPr/>
            <a:lstStyle/>
            <a:p/>
          </p:txBody>
        </p:sp>
        <p:sp>
          <p:nvSpPr>
            <p:cNvPr id="34" name="rc34"/>
            <p:cNvSpPr/>
            <p:nvPr/>
          </p:nvSpPr>
          <p:spPr>
            <a:xfrm>
              <a:off x="2009898" y="3800135"/>
              <a:ext cx="203168" cy="287106"/>
            </a:xfrm>
            <a:prstGeom prst="rect">
              <a:avLst/>
            </a:prstGeom>
            <a:solidFill>
              <a:srgbClr val="1CABE2">
                <a:alpha val="100000"/>
              </a:srgbClr>
            </a:solidFill>
          </p:spPr>
          <p:txBody>
            <a:bodyPr/>
            <a:lstStyle/>
            <a:p/>
          </p:txBody>
        </p:sp>
        <p:sp>
          <p:nvSpPr>
            <p:cNvPr id="35" name="rc35"/>
            <p:cNvSpPr/>
            <p:nvPr/>
          </p:nvSpPr>
          <p:spPr>
            <a:xfrm>
              <a:off x="2235640" y="4073556"/>
              <a:ext cx="203168" cy="551979"/>
            </a:xfrm>
            <a:prstGeom prst="rect">
              <a:avLst/>
            </a:prstGeom>
            <a:solidFill>
              <a:srgbClr val="80BD41">
                <a:alpha val="100000"/>
              </a:srgbClr>
            </a:solidFill>
          </p:spPr>
          <p:txBody>
            <a:bodyPr/>
            <a:lstStyle/>
            <a:p/>
          </p:txBody>
        </p:sp>
        <p:sp>
          <p:nvSpPr>
            <p:cNvPr id="36" name="rc36"/>
            <p:cNvSpPr/>
            <p:nvPr/>
          </p:nvSpPr>
          <p:spPr>
            <a:xfrm>
              <a:off x="2235640" y="3398923"/>
              <a:ext cx="203168" cy="380243"/>
            </a:xfrm>
            <a:prstGeom prst="rect">
              <a:avLst/>
            </a:prstGeom>
            <a:solidFill>
              <a:srgbClr val="0058AB">
                <a:alpha val="100000"/>
              </a:srgbClr>
            </a:solidFill>
          </p:spPr>
          <p:txBody>
            <a:bodyPr/>
            <a:lstStyle/>
            <a:p/>
          </p:txBody>
        </p:sp>
        <p:sp>
          <p:nvSpPr>
            <p:cNvPr id="37" name="rc37"/>
            <p:cNvSpPr/>
            <p:nvPr/>
          </p:nvSpPr>
          <p:spPr>
            <a:xfrm>
              <a:off x="2235640" y="3779167"/>
              <a:ext cx="203168" cy="294389"/>
            </a:xfrm>
            <a:prstGeom prst="rect">
              <a:avLst/>
            </a:prstGeom>
            <a:solidFill>
              <a:srgbClr val="1CABE2">
                <a:alpha val="100000"/>
              </a:srgbClr>
            </a:solidFill>
          </p:spPr>
          <p:txBody>
            <a:bodyPr/>
            <a:lstStyle/>
            <a:p/>
          </p:txBody>
        </p:sp>
        <p:sp>
          <p:nvSpPr>
            <p:cNvPr id="38" name="rc38"/>
            <p:cNvSpPr/>
            <p:nvPr/>
          </p:nvSpPr>
          <p:spPr>
            <a:xfrm>
              <a:off x="2461382" y="4057973"/>
              <a:ext cx="203168" cy="567561"/>
            </a:xfrm>
            <a:prstGeom prst="rect">
              <a:avLst/>
            </a:prstGeom>
            <a:solidFill>
              <a:srgbClr val="80BD41">
                <a:alpha val="100000"/>
              </a:srgbClr>
            </a:solidFill>
          </p:spPr>
          <p:txBody>
            <a:bodyPr/>
            <a:lstStyle/>
            <a:p/>
          </p:txBody>
        </p:sp>
        <p:sp>
          <p:nvSpPr>
            <p:cNvPr id="39" name="rc39"/>
            <p:cNvSpPr/>
            <p:nvPr/>
          </p:nvSpPr>
          <p:spPr>
            <a:xfrm>
              <a:off x="2461382" y="3364268"/>
              <a:ext cx="203168" cy="390988"/>
            </a:xfrm>
            <a:prstGeom prst="rect">
              <a:avLst/>
            </a:prstGeom>
            <a:solidFill>
              <a:srgbClr val="0058AB">
                <a:alpha val="100000"/>
              </a:srgbClr>
            </a:solidFill>
          </p:spPr>
          <p:txBody>
            <a:bodyPr/>
            <a:lstStyle/>
            <a:p/>
          </p:txBody>
        </p:sp>
        <p:sp>
          <p:nvSpPr>
            <p:cNvPr id="40" name="rc40"/>
            <p:cNvSpPr/>
            <p:nvPr/>
          </p:nvSpPr>
          <p:spPr>
            <a:xfrm>
              <a:off x="2461382" y="3755257"/>
              <a:ext cx="203168" cy="302716"/>
            </a:xfrm>
            <a:prstGeom prst="rect">
              <a:avLst/>
            </a:prstGeom>
            <a:solidFill>
              <a:srgbClr val="1CABE2">
                <a:alpha val="100000"/>
              </a:srgbClr>
            </a:solidFill>
          </p:spPr>
          <p:txBody>
            <a:bodyPr/>
            <a:lstStyle/>
            <a:p/>
          </p:txBody>
        </p:sp>
        <p:sp>
          <p:nvSpPr>
            <p:cNvPr id="41" name="rc41"/>
            <p:cNvSpPr/>
            <p:nvPr/>
          </p:nvSpPr>
          <p:spPr>
            <a:xfrm>
              <a:off x="2687125" y="4041292"/>
              <a:ext cx="203168" cy="584243"/>
            </a:xfrm>
            <a:prstGeom prst="rect">
              <a:avLst/>
            </a:prstGeom>
            <a:solidFill>
              <a:srgbClr val="80BD41">
                <a:alpha val="100000"/>
              </a:srgbClr>
            </a:solidFill>
          </p:spPr>
          <p:txBody>
            <a:bodyPr/>
            <a:lstStyle/>
            <a:p/>
          </p:txBody>
        </p:sp>
        <p:sp>
          <p:nvSpPr>
            <p:cNvPr id="42" name="rc42"/>
            <p:cNvSpPr/>
            <p:nvPr/>
          </p:nvSpPr>
          <p:spPr>
            <a:xfrm>
              <a:off x="2687125" y="3327222"/>
              <a:ext cx="203168" cy="402476"/>
            </a:xfrm>
            <a:prstGeom prst="rect">
              <a:avLst/>
            </a:prstGeom>
            <a:solidFill>
              <a:srgbClr val="0058AB">
                <a:alpha val="100000"/>
              </a:srgbClr>
            </a:solidFill>
          </p:spPr>
          <p:txBody>
            <a:bodyPr/>
            <a:lstStyle/>
            <a:p/>
          </p:txBody>
        </p:sp>
        <p:sp>
          <p:nvSpPr>
            <p:cNvPr id="43" name="rc43"/>
            <p:cNvSpPr/>
            <p:nvPr/>
          </p:nvSpPr>
          <p:spPr>
            <a:xfrm>
              <a:off x="2687125" y="3729699"/>
              <a:ext cx="203168" cy="311592"/>
            </a:xfrm>
            <a:prstGeom prst="rect">
              <a:avLst/>
            </a:prstGeom>
            <a:solidFill>
              <a:srgbClr val="1CABE2">
                <a:alpha val="100000"/>
              </a:srgbClr>
            </a:solidFill>
          </p:spPr>
          <p:txBody>
            <a:bodyPr/>
            <a:lstStyle/>
            <a:p/>
          </p:txBody>
        </p:sp>
        <p:sp>
          <p:nvSpPr>
            <p:cNvPr id="44" name="rc44"/>
            <p:cNvSpPr/>
            <p:nvPr/>
          </p:nvSpPr>
          <p:spPr>
            <a:xfrm>
              <a:off x="2912867" y="3540374"/>
              <a:ext cx="203168" cy="1085161"/>
            </a:xfrm>
            <a:prstGeom prst="rect">
              <a:avLst/>
            </a:prstGeom>
            <a:solidFill>
              <a:srgbClr val="80BD41">
                <a:alpha val="100000"/>
              </a:srgbClr>
            </a:solidFill>
          </p:spPr>
          <p:txBody>
            <a:bodyPr/>
            <a:lstStyle/>
            <a:p/>
          </p:txBody>
        </p:sp>
        <p:sp>
          <p:nvSpPr>
            <p:cNvPr id="45" name="rc45"/>
            <p:cNvSpPr/>
            <p:nvPr/>
          </p:nvSpPr>
          <p:spPr>
            <a:xfrm>
              <a:off x="2912867" y="3285834"/>
              <a:ext cx="203168" cy="254539"/>
            </a:xfrm>
            <a:prstGeom prst="rect">
              <a:avLst/>
            </a:prstGeom>
            <a:solidFill>
              <a:srgbClr val="0058AB">
                <a:alpha val="100000"/>
              </a:srgbClr>
            </a:solidFill>
          </p:spPr>
          <p:txBody>
            <a:bodyPr/>
            <a:lstStyle/>
            <a:p/>
          </p:txBody>
        </p:sp>
        <p:sp>
          <p:nvSpPr>
            <p:cNvPr id="46" name="rc46"/>
            <p:cNvSpPr/>
            <p:nvPr/>
          </p:nvSpPr>
          <p:spPr>
            <a:xfrm>
              <a:off x="2912867" y="3540374"/>
              <a:ext cx="203168" cy="0"/>
            </a:xfrm>
            <a:prstGeom prst="rect">
              <a:avLst/>
            </a:prstGeom>
            <a:solidFill>
              <a:srgbClr val="1CABE2">
                <a:alpha val="100000"/>
              </a:srgbClr>
            </a:solidFill>
          </p:spPr>
          <p:txBody>
            <a:bodyPr/>
            <a:lstStyle/>
            <a:p/>
          </p:txBody>
        </p:sp>
        <p:sp>
          <p:nvSpPr>
            <p:cNvPr id="47" name="rc47"/>
            <p:cNvSpPr/>
            <p:nvPr/>
          </p:nvSpPr>
          <p:spPr>
            <a:xfrm>
              <a:off x="3138609" y="3488762"/>
              <a:ext cx="203168" cy="1136772"/>
            </a:xfrm>
            <a:prstGeom prst="rect">
              <a:avLst/>
            </a:prstGeom>
            <a:solidFill>
              <a:srgbClr val="80BD41">
                <a:alpha val="100000"/>
              </a:srgbClr>
            </a:solidFill>
          </p:spPr>
          <p:txBody>
            <a:bodyPr/>
            <a:lstStyle/>
            <a:p/>
          </p:txBody>
        </p:sp>
        <p:sp>
          <p:nvSpPr>
            <p:cNvPr id="48" name="rc48"/>
            <p:cNvSpPr/>
            <p:nvPr/>
          </p:nvSpPr>
          <p:spPr>
            <a:xfrm>
              <a:off x="3138609" y="3239224"/>
              <a:ext cx="203168" cy="207957"/>
            </a:xfrm>
            <a:prstGeom prst="rect">
              <a:avLst/>
            </a:prstGeom>
            <a:solidFill>
              <a:srgbClr val="0058AB">
                <a:alpha val="100000"/>
              </a:srgbClr>
            </a:solidFill>
          </p:spPr>
          <p:txBody>
            <a:bodyPr/>
            <a:lstStyle/>
            <a:p/>
          </p:txBody>
        </p:sp>
        <p:sp>
          <p:nvSpPr>
            <p:cNvPr id="49" name="rc49"/>
            <p:cNvSpPr/>
            <p:nvPr/>
          </p:nvSpPr>
          <p:spPr>
            <a:xfrm>
              <a:off x="3138609" y="3447182"/>
              <a:ext cx="203168" cy="41580"/>
            </a:xfrm>
            <a:prstGeom prst="rect">
              <a:avLst/>
            </a:prstGeom>
            <a:solidFill>
              <a:srgbClr val="1CABE2">
                <a:alpha val="100000"/>
              </a:srgbClr>
            </a:solidFill>
          </p:spPr>
          <p:txBody>
            <a:bodyPr/>
            <a:lstStyle/>
            <a:p/>
          </p:txBody>
        </p:sp>
        <p:sp>
          <p:nvSpPr>
            <p:cNvPr id="50" name="rc50"/>
            <p:cNvSpPr/>
            <p:nvPr/>
          </p:nvSpPr>
          <p:spPr>
            <a:xfrm>
              <a:off x="3364352" y="3526770"/>
              <a:ext cx="203168" cy="1098764"/>
            </a:xfrm>
            <a:prstGeom prst="rect">
              <a:avLst/>
            </a:prstGeom>
            <a:solidFill>
              <a:srgbClr val="80BD41">
                <a:alpha val="100000"/>
              </a:srgbClr>
            </a:solidFill>
          </p:spPr>
          <p:txBody>
            <a:bodyPr/>
            <a:lstStyle/>
            <a:p/>
          </p:txBody>
        </p:sp>
        <p:sp>
          <p:nvSpPr>
            <p:cNvPr id="51" name="rc51"/>
            <p:cNvSpPr/>
            <p:nvPr/>
          </p:nvSpPr>
          <p:spPr>
            <a:xfrm>
              <a:off x="3364352" y="3179780"/>
              <a:ext cx="203168" cy="274684"/>
            </a:xfrm>
            <a:prstGeom prst="rect">
              <a:avLst/>
            </a:prstGeom>
            <a:solidFill>
              <a:srgbClr val="0058AB">
                <a:alpha val="100000"/>
              </a:srgbClr>
            </a:solidFill>
          </p:spPr>
          <p:txBody>
            <a:bodyPr/>
            <a:lstStyle/>
            <a:p/>
          </p:txBody>
        </p:sp>
        <p:sp>
          <p:nvSpPr>
            <p:cNvPr id="52" name="rc52"/>
            <p:cNvSpPr/>
            <p:nvPr/>
          </p:nvSpPr>
          <p:spPr>
            <a:xfrm>
              <a:off x="3364352" y="3454465"/>
              <a:ext cx="203168" cy="72305"/>
            </a:xfrm>
            <a:prstGeom prst="rect">
              <a:avLst/>
            </a:prstGeom>
            <a:solidFill>
              <a:srgbClr val="1CABE2">
                <a:alpha val="100000"/>
              </a:srgbClr>
            </a:solidFill>
          </p:spPr>
          <p:txBody>
            <a:bodyPr/>
            <a:lstStyle/>
            <a:p/>
          </p:txBody>
        </p:sp>
        <p:sp>
          <p:nvSpPr>
            <p:cNvPr id="53" name="rc53"/>
            <p:cNvSpPr/>
            <p:nvPr/>
          </p:nvSpPr>
          <p:spPr>
            <a:xfrm>
              <a:off x="3590094" y="3616857"/>
              <a:ext cx="203168" cy="1008678"/>
            </a:xfrm>
            <a:prstGeom prst="rect">
              <a:avLst/>
            </a:prstGeom>
            <a:solidFill>
              <a:srgbClr val="80BD41">
                <a:alpha val="100000"/>
              </a:srgbClr>
            </a:solidFill>
          </p:spPr>
          <p:txBody>
            <a:bodyPr/>
            <a:lstStyle/>
            <a:p/>
          </p:txBody>
        </p:sp>
        <p:sp>
          <p:nvSpPr>
            <p:cNvPr id="54" name="rc54"/>
            <p:cNvSpPr/>
            <p:nvPr/>
          </p:nvSpPr>
          <p:spPr>
            <a:xfrm>
              <a:off x="3590094" y="3120062"/>
              <a:ext cx="203168" cy="270974"/>
            </a:xfrm>
            <a:prstGeom prst="rect">
              <a:avLst/>
            </a:prstGeom>
            <a:solidFill>
              <a:srgbClr val="0058AB">
                <a:alpha val="100000"/>
              </a:srgbClr>
            </a:solidFill>
          </p:spPr>
          <p:txBody>
            <a:bodyPr/>
            <a:lstStyle/>
            <a:p/>
          </p:txBody>
        </p:sp>
        <p:sp>
          <p:nvSpPr>
            <p:cNvPr id="55" name="rc55"/>
            <p:cNvSpPr/>
            <p:nvPr/>
          </p:nvSpPr>
          <p:spPr>
            <a:xfrm>
              <a:off x="3590094" y="3391036"/>
              <a:ext cx="203168" cy="225821"/>
            </a:xfrm>
            <a:prstGeom prst="rect">
              <a:avLst/>
            </a:prstGeom>
            <a:solidFill>
              <a:srgbClr val="1CABE2">
                <a:alpha val="100000"/>
              </a:srgbClr>
            </a:solidFill>
          </p:spPr>
          <p:txBody>
            <a:bodyPr/>
            <a:lstStyle/>
            <a:p/>
          </p:txBody>
        </p:sp>
        <p:sp>
          <p:nvSpPr>
            <p:cNvPr id="56" name="rc56"/>
            <p:cNvSpPr/>
            <p:nvPr/>
          </p:nvSpPr>
          <p:spPr>
            <a:xfrm>
              <a:off x="3815836" y="3455152"/>
              <a:ext cx="203168" cy="1170383"/>
            </a:xfrm>
            <a:prstGeom prst="rect">
              <a:avLst/>
            </a:prstGeom>
            <a:solidFill>
              <a:srgbClr val="80BD41">
                <a:alpha val="100000"/>
              </a:srgbClr>
            </a:solidFill>
          </p:spPr>
          <p:txBody>
            <a:bodyPr/>
            <a:lstStyle/>
            <a:p/>
          </p:txBody>
        </p:sp>
        <p:sp>
          <p:nvSpPr>
            <p:cNvPr id="57" name="rc57"/>
            <p:cNvSpPr/>
            <p:nvPr/>
          </p:nvSpPr>
          <p:spPr>
            <a:xfrm>
              <a:off x="3815836" y="3065015"/>
              <a:ext cx="203168" cy="280895"/>
            </a:xfrm>
            <a:prstGeom prst="rect">
              <a:avLst/>
            </a:prstGeom>
            <a:solidFill>
              <a:srgbClr val="0058AB">
                <a:alpha val="100000"/>
              </a:srgbClr>
            </a:solidFill>
          </p:spPr>
          <p:txBody>
            <a:bodyPr/>
            <a:lstStyle/>
            <a:p/>
          </p:txBody>
        </p:sp>
        <p:sp>
          <p:nvSpPr>
            <p:cNvPr id="58" name="rc58"/>
            <p:cNvSpPr/>
            <p:nvPr/>
          </p:nvSpPr>
          <p:spPr>
            <a:xfrm>
              <a:off x="3815836" y="3345910"/>
              <a:ext cx="203168" cy="109241"/>
            </a:xfrm>
            <a:prstGeom prst="rect">
              <a:avLst/>
            </a:prstGeom>
            <a:solidFill>
              <a:srgbClr val="1CABE2">
                <a:alpha val="100000"/>
              </a:srgbClr>
            </a:solidFill>
          </p:spPr>
          <p:txBody>
            <a:bodyPr/>
            <a:lstStyle/>
            <a:p/>
          </p:txBody>
        </p:sp>
        <p:sp>
          <p:nvSpPr>
            <p:cNvPr id="59" name="rc59"/>
            <p:cNvSpPr/>
            <p:nvPr/>
          </p:nvSpPr>
          <p:spPr>
            <a:xfrm>
              <a:off x="4041579" y="3318868"/>
              <a:ext cx="203168" cy="1306667"/>
            </a:xfrm>
            <a:prstGeom prst="rect">
              <a:avLst/>
            </a:prstGeom>
            <a:solidFill>
              <a:srgbClr val="80BD41">
                <a:alpha val="100000"/>
              </a:srgbClr>
            </a:solidFill>
          </p:spPr>
          <p:txBody>
            <a:bodyPr/>
            <a:lstStyle/>
            <a:p/>
          </p:txBody>
        </p:sp>
        <p:sp>
          <p:nvSpPr>
            <p:cNvPr id="60" name="rc60"/>
            <p:cNvSpPr/>
            <p:nvPr/>
          </p:nvSpPr>
          <p:spPr>
            <a:xfrm>
              <a:off x="4041579" y="3032036"/>
              <a:ext cx="203168" cy="223100"/>
            </a:xfrm>
            <a:prstGeom prst="rect">
              <a:avLst/>
            </a:prstGeom>
            <a:solidFill>
              <a:srgbClr val="0058AB">
                <a:alpha val="100000"/>
              </a:srgbClr>
            </a:solidFill>
          </p:spPr>
          <p:txBody>
            <a:bodyPr/>
            <a:lstStyle/>
            <a:p/>
          </p:txBody>
        </p:sp>
        <p:sp>
          <p:nvSpPr>
            <p:cNvPr id="61" name="rc61"/>
            <p:cNvSpPr/>
            <p:nvPr/>
          </p:nvSpPr>
          <p:spPr>
            <a:xfrm>
              <a:off x="4041579" y="3255136"/>
              <a:ext cx="203168" cy="63731"/>
            </a:xfrm>
            <a:prstGeom prst="rect">
              <a:avLst/>
            </a:prstGeom>
            <a:solidFill>
              <a:srgbClr val="1CABE2">
                <a:alpha val="100000"/>
              </a:srgbClr>
            </a:solidFill>
          </p:spPr>
          <p:txBody>
            <a:bodyPr/>
            <a:lstStyle/>
            <a:p/>
          </p:txBody>
        </p:sp>
        <p:sp>
          <p:nvSpPr>
            <p:cNvPr id="62" name="rc62"/>
            <p:cNvSpPr/>
            <p:nvPr/>
          </p:nvSpPr>
          <p:spPr>
            <a:xfrm>
              <a:off x="4267321" y="3343162"/>
              <a:ext cx="203168" cy="1282373"/>
            </a:xfrm>
            <a:prstGeom prst="rect">
              <a:avLst/>
            </a:prstGeom>
            <a:solidFill>
              <a:srgbClr val="80BD41">
                <a:alpha val="100000"/>
              </a:srgbClr>
            </a:solidFill>
          </p:spPr>
          <p:txBody>
            <a:bodyPr/>
            <a:lstStyle/>
            <a:p/>
          </p:txBody>
        </p:sp>
        <p:sp>
          <p:nvSpPr>
            <p:cNvPr id="63" name="rc63"/>
            <p:cNvSpPr/>
            <p:nvPr/>
          </p:nvSpPr>
          <p:spPr>
            <a:xfrm>
              <a:off x="4267321" y="3002273"/>
              <a:ext cx="203168" cy="324646"/>
            </a:xfrm>
            <a:prstGeom prst="rect">
              <a:avLst/>
            </a:prstGeom>
            <a:solidFill>
              <a:srgbClr val="0058AB">
                <a:alpha val="100000"/>
              </a:srgbClr>
            </a:solidFill>
          </p:spPr>
          <p:txBody>
            <a:bodyPr/>
            <a:lstStyle/>
            <a:p/>
          </p:txBody>
        </p:sp>
        <p:sp>
          <p:nvSpPr>
            <p:cNvPr id="64" name="rc64"/>
            <p:cNvSpPr/>
            <p:nvPr/>
          </p:nvSpPr>
          <p:spPr>
            <a:xfrm>
              <a:off x="4267321" y="3326920"/>
              <a:ext cx="203168" cy="16241"/>
            </a:xfrm>
            <a:prstGeom prst="rect">
              <a:avLst/>
            </a:prstGeom>
            <a:solidFill>
              <a:srgbClr val="1CABE2">
                <a:alpha val="100000"/>
              </a:srgbClr>
            </a:solidFill>
          </p:spPr>
          <p:txBody>
            <a:bodyPr/>
            <a:lstStyle/>
            <a:p/>
          </p:txBody>
        </p:sp>
        <p:sp>
          <p:nvSpPr>
            <p:cNvPr id="65" name="rc65"/>
            <p:cNvSpPr/>
            <p:nvPr/>
          </p:nvSpPr>
          <p:spPr>
            <a:xfrm>
              <a:off x="4493063" y="3468948"/>
              <a:ext cx="203168" cy="1156587"/>
            </a:xfrm>
            <a:prstGeom prst="rect">
              <a:avLst/>
            </a:prstGeom>
            <a:solidFill>
              <a:srgbClr val="80BD41">
                <a:alpha val="100000"/>
              </a:srgbClr>
            </a:solidFill>
          </p:spPr>
          <p:txBody>
            <a:bodyPr/>
            <a:lstStyle/>
            <a:p/>
          </p:txBody>
        </p:sp>
        <p:sp>
          <p:nvSpPr>
            <p:cNvPr id="66" name="rc66"/>
            <p:cNvSpPr/>
            <p:nvPr/>
          </p:nvSpPr>
          <p:spPr>
            <a:xfrm>
              <a:off x="4493063" y="2973279"/>
              <a:ext cx="203168" cy="380023"/>
            </a:xfrm>
            <a:prstGeom prst="rect">
              <a:avLst/>
            </a:prstGeom>
            <a:solidFill>
              <a:srgbClr val="0058AB">
                <a:alpha val="100000"/>
              </a:srgbClr>
            </a:solidFill>
          </p:spPr>
          <p:txBody>
            <a:bodyPr/>
            <a:lstStyle/>
            <a:p/>
          </p:txBody>
        </p:sp>
        <p:sp>
          <p:nvSpPr>
            <p:cNvPr id="67" name="rc67"/>
            <p:cNvSpPr/>
            <p:nvPr/>
          </p:nvSpPr>
          <p:spPr>
            <a:xfrm>
              <a:off x="4493063" y="3353303"/>
              <a:ext cx="203168" cy="115644"/>
            </a:xfrm>
            <a:prstGeom prst="rect">
              <a:avLst/>
            </a:prstGeom>
            <a:solidFill>
              <a:srgbClr val="1CABE2">
                <a:alpha val="100000"/>
              </a:srgbClr>
            </a:solidFill>
          </p:spPr>
          <p:txBody>
            <a:bodyPr/>
            <a:lstStyle/>
            <a:p/>
          </p:txBody>
        </p:sp>
        <p:sp>
          <p:nvSpPr>
            <p:cNvPr id="68" name="rc68"/>
            <p:cNvSpPr/>
            <p:nvPr/>
          </p:nvSpPr>
          <p:spPr>
            <a:xfrm>
              <a:off x="4718806" y="3273577"/>
              <a:ext cx="203168" cy="1351958"/>
            </a:xfrm>
            <a:prstGeom prst="rect">
              <a:avLst/>
            </a:prstGeom>
            <a:solidFill>
              <a:srgbClr val="80BD41">
                <a:alpha val="100000"/>
              </a:srgbClr>
            </a:solidFill>
          </p:spPr>
          <p:txBody>
            <a:bodyPr/>
            <a:lstStyle/>
            <a:p/>
          </p:txBody>
        </p:sp>
        <p:sp>
          <p:nvSpPr>
            <p:cNvPr id="69" name="rc69"/>
            <p:cNvSpPr/>
            <p:nvPr/>
          </p:nvSpPr>
          <p:spPr>
            <a:xfrm>
              <a:off x="4718806" y="2935601"/>
              <a:ext cx="203168" cy="219692"/>
            </a:xfrm>
            <a:prstGeom prst="rect">
              <a:avLst/>
            </a:prstGeom>
            <a:solidFill>
              <a:srgbClr val="0058AB">
                <a:alpha val="100000"/>
              </a:srgbClr>
            </a:solidFill>
          </p:spPr>
          <p:txBody>
            <a:bodyPr/>
            <a:lstStyle/>
            <a:p/>
          </p:txBody>
        </p:sp>
        <p:sp>
          <p:nvSpPr>
            <p:cNvPr id="70" name="rc70"/>
            <p:cNvSpPr/>
            <p:nvPr/>
          </p:nvSpPr>
          <p:spPr>
            <a:xfrm>
              <a:off x="4718806" y="3155294"/>
              <a:ext cx="203168" cy="118283"/>
            </a:xfrm>
            <a:prstGeom prst="rect">
              <a:avLst/>
            </a:prstGeom>
            <a:solidFill>
              <a:srgbClr val="1CABE2">
                <a:alpha val="100000"/>
              </a:srgbClr>
            </a:solidFill>
          </p:spPr>
          <p:txBody>
            <a:bodyPr/>
            <a:lstStyle/>
            <a:p/>
          </p:txBody>
        </p:sp>
        <p:sp>
          <p:nvSpPr>
            <p:cNvPr id="71" name="rc71"/>
            <p:cNvSpPr/>
            <p:nvPr/>
          </p:nvSpPr>
          <p:spPr>
            <a:xfrm>
              <a:off x="4944548" y="3324282"/>
              <a:ext cx="203168" cy="1301253"/>
            </a:xfrm>
            <a:prstGeom prst="rect">
              <a:avLst/>
            </a:prstGeom>
            <a:solidFill>
              <a:srgbClr val="80BD41">
                <a:alpha val="100000"/>
              </a:srgbClr>
            </a:solidFill>
          </p:spPr>
          <p:txBody>
            <a:bodyPr/>
            <a:lstStyle/>
            <a:p/>
          </p:txBody>
        </p:sp>
        <p:sp>
          <p:nvSpPr>
            <p:cNvPr id="72" name="rc72"/>
            <p:cNvSpPr/>
            <p:nvPr/>
          </p:nvSpPr>
          <p:spPr>
            <a:xfrm>
              <a:off x="4944548" y="2890530"/>
              <a:ext cx="203168" cy="294938"/>
            </a:xfrm>
            <a:prstGeom prst="rect">
              <a:avLst/>
            </a:prstGeom>
            <a:solidFill>
              <a:srgbClr val="0058AB">
                <a:alpha val="100000"/>
              </a:srgbClr>
            </a:solidFill>
          </p:spPr>
          <p:txBody>
            <a:bodyPr/>
            <a:lstStyle/>
            <a:p/>
          </p:txBody>
        </p:sp>
        <p:sp>
          <p:nvSpPr>
            <p:cNvPr id="73" name="rc73"/>
            <p:cNvSpPr/>
            <p:nvPr/>
          </p:nvSpPr>
          <p:spPr>
            <a:xfrm>
              <a:off x="4944548" y="3185469"/>
              <a:ext cx="203168" cy="138812"/>
            </a:xfrm>
            <a:prstGeom prst="rect">
              <a:avLst/>
            </a:prstGeom>
            <a:solidFill>
              <a:srgbClr val="1CABE2">
                <a:alpha val="100000"/>
              </a:srgbClr>
            </a:solidFill>
          </p:spPr>
          <p:txBody>
            <a:bodyPr/>
            <a:lstStyle/>
            <a:p/>
          </p:txBody>
        </p:sp>
        <p:sp>
          <p:nvSpPr>
            <p:cNvPr id="74" name="rc74"/>
            <p:cNvSpPr/>
            <p:nvPr/>
          </p:nvSpPr>
          <p:spPr>
            <a:xfrm>
              <a:off x="5170291" y="3296992"/>
              <a:ext cx="203168" cy="1328543"/>
            </a:xfrm>
            <a:prstGeom prst="rect">
              <a:avLst/>
            </a:prstGeom>
            <a:solidFill>
              <a:srgbClr val="80BD41">
                <a:alpha val="100000"/>
              </a:srgbClr>
            </a:solidFill>
          </p:spPr>
          <p:txBody>
            <a:bodyPr/>
            <a:lstStyle/>
            <a:p/>
          </p:txBody>
        </p:sp>
        <p:sp>
          <p:nvSpPr>
            <p:cNvPr id="75" name="rc75"/>
            <p:cNvSpPr/>
            <p:nvPr/>
          </p:nvSpPr>
          <p:spPr>
            <a:xfrm>
              <a:off x="5170291" y="2854144"/>
              <a:ext cx="203168" cy="336574"/>
            </a:xfrm>
            <a:prstGeom prst="rect">
              <a:avLst/>
            </a:prstGeom>
            <a:solidFill>
              <a:srgbClr val="0058AB">
                <a:alpha val="100000"/>
              </a:srgbClr>
            </a:solidFill>
          </p:spPr>
          <p:txBody>
            <a:bodyPr/>
            <a:lstStyle/>
            <a:p/>
          </p:txBody>
        </p:sp>
        <p:sp>
          <p:nvSpPr>
            <p:cNvPr id="76" name="rc76"/>
            <p:cNvSpPr/>
            <p:nvPr/>
          </p:nvSpPr>
          <p:spPr>
            <a:xfrm>
              <a:off x="5170291" y="3190718"/>
              <a:ext cx="203168" cy="106273"/>
            </a:xfrm>
            <a:prstGeom prst="rect">
              <a:avLst/>
            </a:prstGeom>
            <a:solidFill>
              <a:srgbClr val="1CABE2">
                <a:alpha val="100000"/>
              </a:srgbClr>
            </a:solidFill>
          </p:spPr>
          <p:txBody>
            <a:bodyPr/>
            <a:lstStyle/>
            <a:p/>
          </p:txBody>
        </p:sp>
        <p:sp>
          <p:nvSpPr>
            <p:cNvPr id="77" name="rc77"/>
            <p:cNvSpPr/>
            <p:nvPr/>
          </p:nvSpPr>
          <p:spPr>
            <a:xfrm>
              <a:off x="5396033" y="3362372"/>
              <a:ext cx="203168" cy="1263163"/>
            </a:xfrm>
            <a:prstGeom prst="rect">
              <a:avLst/>
            </a:prstGeom>
            <a:solidFill>
              <a:srgbClr val="80BD41">
                <a:alpha val="100000"/>
              </a:srgbClr>
            </a:solidFill>
          </p:spPr>
          <p:txBody>
            <a:bodyPr/>
            <a:lstStyle/>
            <a:p/>
          </p:txBody>
        </p:sp>
        <p:sp>
          <p:nvSpPr>
            <p:cNvPr id="78" name="rc78"/>
            <p:cNvSpPr/>
            <p:nvPr/>
          </p:nvSpPr>
          <p:spPr>
            <a:xfrm>
              <a:off x="5396033" y="2821000"/>
              <a:ext cx="203168" cy="397007"/>
            </a:xfrm>
            <a:prstGeom prst="rect">
              <a:avLst/>
            </a:prstGeom>
            <a:solidFill>
              <a:srgbClr val="0058AB">
                <a:alpha val="100000"/>
              </a:srgbClr>
            </a:solidFill>
          </p:spPr>
          <p:txBody>
            <a:bodyPr/>
            <a:lstStyle/>
            <a:p/>
          </p:txBody>
        </p:sp>
        <p:sp>
          <p:nvSpPr>
            <p:cNvPr id="79" name="rc79"/>
            <p:cNvSpPr/>
            <p:nvPr/>
          </p:nvSpPr>
          <p:spPr>
            <a:xfrm>
              <a:off x="5396033" y="3218008"/>
              <a:ext cx="203168" cy="144363"/>
            </a:xfrm>
            <a:prstGeom prst="rect">
              <a:avLst/>
            </a:prstGeom>
            <a:solidFill>
              <a:srgbClr val="1CABE2">
                <a:alpha val="100000"/>
              </a:srgbClr>
            </a:solidFill>
          </p:spPr>
          <p:txBody>
            <a:bodyPr/>
            <a:lstStyle/>
            <a:p/>
          </p:txBody>
        </p:sp>
        <p:sp>
          <p:nvSpPr>
            <p:cNvPr id="80" name="rc80"/>
            <p:cNvSpPr/>
            <p:nvPr/>
          </p:nvSpPr>
          <p:spPr>
            <a:xfrm>
              <a:off x="5621775" y="3346240"/>
              <a:ext cx="203168" cy="1279295"/>
            </a:xfrm>
            <a:prstGeom prst="rect">
              <a:avLst/>
            </a:prstGeom>
            <a:solidFill>
              <a:srgbClr val="80BD41">
                <a:alpha val="100000"/>
              </a:srgbClr>
            </a:solidFill>
          </p:spPr>
          <p:txBody>
            <a:bodyPr/>
            <a:lstStyle/>
            <a:p/>
          </p:txBody>
        </p:sp>
        <p:sp>
          <p:nvSpPr>
            <p:cNvPr id="81" name="rc81"/>
            <p:cNvSpPr/>
            <p:nvPr/>
          </p:nvSpPr>
          <p:spPr>
            <a:xfrm>
              <a:off x="5621775" y="2797970"/>
              <a:ext cx="203168" cy="420339"/>
            </a:xfrm>
            <a:prstGeom prst="rect">
              <a:avLst/>
            </a:prstGeom>
            <a:solidFill>
              <a:srgbClr val="0058AB">
                <a:alpha val="100000"/>
              </a:srgbClr>
            </a:solidFill>
          </p:spPr>
          <p:txBody>
            <a:bodyPr/>
            <a:lstStyle/>
            <a:p/>
          </p:txBody>
        </p:sp>
        <p:sp>
          <p:nvSpPr>
            <p:cNvPr id="82" name="rc82"/>
            <p:cNvSpPr/>
            <p:nvPr/>
          </p:nvSpPr>
          <p:spPr>
            <a:xfrm>
              <a:off x="5621775" y="3218310"/>
              <a:ext cx="203168" cy="127929"/>
            </a:xfrm>
            <a:prstGeom prst="rect">
              <a:avLst/>
            </a:prstGeom>
            <a:solidFill>
              <a:srgbClr val="1CABE2">
                <a:alpha val="100000"/>
              </a:srgbClr>
            </a:solidFill>
          </p:spPr>
          <p:txBody>
            <a:bodyPr/>
            <a:lstStyle/>
            <a:p/>
          </p:txBody>
        </p:sp>
        <p:sp>
          <p:nvSpPr>
            <p:cNvPr id="83" name="rc83"/>
            <p:cNvSpPr/>
            <p:nvPr/>
          </p:nvSpPr>
          <p:spPr>
            <a:xfrm>
              <a:off x="5847518" y="3469058"/>
              <a:ext cx="203168" cy="1156477"/>
            </a:xfrm>
            <a:prstGeom prst="rect">
              <a:avLst/>
            </a:prstGeom>
            <a:solidFill>
              <a:srgbClr val="80BD41">
                <a:alpha val="100000"/>
              </a:srgbClr>
            </a:solidFill>
          </p:spPr>
          <p:txBody>
            <a:bodyPr/>
            <a:lstStyle/>
            <a:p/>
          </p:txBody>
        </p:sp>
        <p:sp>
          <p:nvSpPr>
            <p:cNvPr id="84" name="rc84"/>
            <p:cNvSpPr/>
            <p:nvPr/>
          </p:nvSpPr>
          <p:spPr>
            <a:xfrm>
              <a:off x="5847518" y="2789836"/>
              <a:ext cx="203168" cy="569073"/>
            </a:xfrm>
            <a:prstGeom prst="rect">
              <a:avLst/>
            </a:prstGeom>
            <a:solidFill>
              <a:srgbClr val="0058AB">
                <a:alpha val="100000"/>
              </a:srgbClr>
            </a:solidFill>
          </p:spPr>
          <p:txBody>
            <a:bodyPr/>
            <a:lstStyle/>
            <a:p/>
          </p:txBody>
        </p:sp>
        <p:sp>
          <p:nvSpPr>
            <p:cNvPr id="85" name="rc85"/>
            <p:cNvSpPr/>
            <p:nvPr/>
          </p:nvSpPr>
          <p:spPr>
            <a:xfrm>
              <a:off x="5847518" y="3358909"/>
              <a:ext cx="203168" cy="110148"/>
            </a:xfrm>
            <a:prstGeom prst="rect">
              <a:avLst/>
            </a:prstGeom>
            <a:solidFill>
              <a:srgbClr val="1CABE2">
                <a:alpha val="100000"/>
              </a:srgbClr>
            </a:solidFill>
          </p:spPr>
          <p:txBody>
            <a:bodyPr/>
            <a:lstStyle/>
            <a:p/>
          </p:txBody>
        </p:sp>
        <p:sp>
          <p:nvSpPr>
            <p:cNvPr id="86" name="rc86"/>
            <p:cNvSpPr/>
            <p:nvPr/>
          </p:nvSpPr>
          <p:spPr>
            <a:xfrm>
              <a:off x="6073260" y="3244253"/>
              <a:ext cx="203168" cy="1381281"/>
            </a:xfrm>
            <a:prstGeom prst="rect">
              <a:avLst/>
            </a:prstGeom>
            <a:solidFill>
              <a:srgbClr val="80BD41">
                <a:alpha val="100000"/>
              </a:srgbClr>
            </a:solidFill>
          </p:spPr>
          <p:txBody>
            <a:bodyPr/>
            <a:lstStyle/>
            <a:p/>
          </p:txBody>
        </p:sp>
        <p:sp>
          <p:nvSpPr>
            <p:cNvPr id="87" name="rc87"/>
            <p:cNvSpPr/>
            <p:nvPr/>
          </p:nvSpPr>
          <p:spPr>
            <a:xfrm>
              <a:off x="6073260" y="2783817"/>
              <a:ext cx="203168" cy="442023"/>
            </a:xfrm>
            <a:prstGeom prst="rect">
              <a:avLst/>
            </a:prstGeom>
            <a:solidFill>
              <a:srgbClr val="0058AB">
                <a:alpha val="100000"/>
              </a:srgbClr>
            </a:solidFill>
          </p:spPr>
          <p:txBody>
            <a:bodyPr/>
            <a:lstStyle/>
            <a:p/>
          </p:txBody>
        </p:sp>
        <p:sp>
          <p:nvSpPr>
            <p:cNvPr id="88" name="rc88"/>
            <p:cNvSpPr/>
            <p:nvPr/>
          </p:nvSpPr>
          <p:spPr>
            <a:xfrm>
              <a:off x="6073260" y="3225840"/>
              <a:ext cx="203168" cy="18413"/>
            </a:xfrm>
            <a:prstGeom prst="rect">
              <a:avLst/>
            </a:prstGeom>
            <a:solidFill>
              <a:srgbClr val="1CABE2">
                <a:alpha val="100000"/>
              </a:srgbClr>
            </a:solidFill>
          </p:spPr>
          <p:txBody>
            <a:bodyPr/>
            <a:lstStyle/>
            <a:p/>
          </p:txBody>
        </p:sp>
        <p:sp>
          <p:nvSpPr>
            <p:cNvPr id="89" name="rc89"/>
            <p:cNvSpPr/>
            <p:nvPr/>
          </p:nvSpPr>
          <p:spPr>
            <a:xfrm>
              <a:off x="6299002" y="3519460"/>
              <a:ext cx="203168" cy="1106075"/>
            </a:xfrm>
            <a:prstGeom prst="rect">
              <a:avLst/>
            </a:prstGeom>
            <a:solidFill>
              <a:srgbClr val="80BD41">
                <a:alpha val="100000"/>
              </a:srgbClr>
            </a:solidFill>
          </p:spPr>
          <p:txBody>
            <a:bodyPr/>
            <a:lstStyle/>
            <a:p/>
          </p:txBody>
        </p:sp>
        <p:sp>
          <p:nvSpPr>
            <p:cNvPr id="90" name="rc90"/>
            <p:cNvSpPr/>
            <p:nvPr/>
          </p:nvSpPr>
          <p:spPr>
            <a:xfrm>
              <a:off x="6299002" y="2782086"/>
              <a:ext cx="203168" cy="645199"/>
            </a:xfrm>
            <a:prstGeom prst="rect">
              <a:avLst/>
            </a:prstGeom>
            <a:solidFill>
              <a:srgbClr val="0058AB">
                <a:alpha val="100000"/>
              </a:srgbClr>
            </a:solidFill>
          </p:spPr>
          <p:txBody>
            <a:bodyPr/>
            <a:lstStyle/>
            <a:p/>
          </p:txBody>
        </p:sp>
        <p:sp>
          <p:nvSpPr>
            <p:cNvPr id="91" name="rc91"/>
            <p:cNvSpPr/>
            <p:nvPr/>
          </p:nvSpPr>
          <p:spPr>
            <a:xfrm>
              <a:off x="6299002" y="3427285"/>
              <a:ext cx="203168" cy="92175"/>
            </a:xfrm>
            <a:prstGeom prst="rect">
              <a:avLst/>
            </a:prstGeom>
            <a:solidFill>
              <a:srgbClr val="1CABE2">
                <a:alpha val="100000"/>
              </a:srgbClr>
            </a:solidFill>
          </p:spPr>
          <p:txBody>
            <a:bodyPr/>
            <a:lstStyle/>
            <a:p/>
          </p:txBody>
        </p:sp>
        <p:sp>
          <p:nvSpPr>
            <p:cNvPr id="92" name="rc92"/>
            <p:cNvSpPr/>
            <p:nvPr/>
          </p:nvSpPr>
          <p:spPr>
            <a:xfrm>
              <a:off x="6524745" y="3335000"/>
              <a:ext cx="203168" cy="1290535"/>
            </a:xfrm>
            <a:prstGeom prst="rect">
              <a:avLst/>
            </a:prstGeom>
            <a:solidFill>
              <a:srgbClr val="80BD41">
                <a:alpha val="100000"/>
              </a:srgbClr>
            </a:solidFill>
          </p:spPr>
          <p:txBody>
            <a:bodyPr/>
            <a:lstStyle/>
            <a:p/>
          </p:txBody>
        </p:sp>
        <p:sp>
          <p:nvSpPr>
            <p:cNvPr id="93" name="rc93"/>
            <p:cNvSpPr/>
            <p:nvPr/>
          </p:nvSpPr>
          <p:spPr>
            <a:xfrm>
              <a:off x="6524745" y="2781921"/>
              <a:ext cx="203168" cy="497784"/>
            </a:xfrm>
            <a:prstGeom prst="rect">
              <a:avLst/>
            </a:prstGeom>
            <a:solidFill>
              <a:srgbClr val="0058AB">
                <a:alpha val="100000"/>
              </a:srgbClr>
            </a:solidFill>
          </p:spPr>
          <p:txBody>
            <a:bodyPr/>
            <a:lstStyle/>
            <a:p/>
          </p:txBody>
        </p:sp>
        <p:sp>
          <p:nvSpPr>
            <p:cNvPr id="94" name="rc94"/>
            <p:cNvSpPr/>
            <p:nvPr/>
          </p:nvSpPr>
          <p:spPr>
            <a:xfrm>
              <a:off x="6524745" y="3279705"/>
              <a:ext cx="203168" cy="55294"/>
            </a:xfrm>
            <a:prstGeom prst="rect">
              <a:avLst/>
            </a:prstGeom>
            <a:solidFill>
              <a:srgbClr val="1CABE2">
                <a:alpha val="100000"/>
              </a:srgbClr>
            </a:solidFill>
          </p:spPr>
          <p:txBody>
            <a:bodyPr/>
            <a:lstStyle/>
            <a:p/>
          </p:txBody>
        </p:sp>
        <p:sp>
          <p:nvSpPr>
            <p:cNvPr id="95" name="rc95"/>
            <p:cNvSpPr/>
            <p:nvPr/>
          </p:nvSpPr>
          <p:spPr>
            <a:xfrm>
              <a:off x="6750487" y="3498106"/>
              <a:ext cx="203168" cy="1127428"/>
            </a:xfrm>
            <a:prstGeom prst="rect">
              <a:avLst/>
            </a:prstGeom>
            <a:solidFill>
              <a:srgbClr val="80BD41">
                <a:alpha val="100000"/>
              </a:srgbClr>
            </a:solidFill>
          </p:spPr>
          <p:txBody>
            <a:bodyPr/>
            <a:lstStyle/>
            <a:p/>
          </p:txBody>
        </p:sp>
        <p:sp>
          <p:nvSpPr>
            <p:cNvPr id="96" name="rc96"/>
            <p:cNvSpPr/>
            <p:nvPr/>
          </p:nvSpPr>
          <p:spPr>
            <a:xfrm>
              <a:off x="6750487" y="2777276"/>
              <a:ext cx="203168" cy="702334"/>
            </a:xfrm>
            <a:prstGeom prst="rect">
              <a:avLst/>
            </a:prstGeom>
            <a:solidFill>
              <a:srgbClr val="0058AB">
                <a:alpha val="100000"/>
              </a:srgbClr>
            </a:solidFill>
          </p:spPr>
          <p:txBody>
            <a:bodyPr/>
            <a:lstStyle/>
            <a:p/>
          </p:txBody>
        </p:sp>
        <p:sp>
          <p:nvSpPr>
            <p:cNvPr id="97" name="rc97"/>
            <p:cNvSpPr/>
            <p:nvPr/>
          </p:nvSpPr>
          <p:spPr>
            <a:xfrm>
              <a:off x="6750487" y="3479611"/>
              <a:ext cx="203168" cy="18495"/>
            </a:xfrm>
            <a:prstGeom prst="rect">
              <a:avLst/>
            </a:prstGeom>
            <a:solidFill>
              <a:srgbClr val="1CABE2">
                <a:alpha val="100000"/>
              </a:srgbClr>
            </a:solidFill>
          </p:spPr>
          <p:txBody>
            <a:bodyPr/>
            <a:lstStyle/>
            <a:p/>
          </p:txBody>
        </p:sp>
        <p:sp>
          <p:nvSpPr>
            <p:cNvPr id="98" name="rc98"/>
            <p:cNvSpPr/>
            <p:nvPr/>
          </p:nvSpPr>
          <p:spPr>
            <a:xfrm>
              <a:off x="6976229" y="2770213"/>
              <a:ext cx="203168" cy="574400"/>
            </a:xfrm>
            <a:prstGeom prst="rect">
              <a:avLst/>
            </a:prstGeom>
            <a:solidFill>
              <a:srgbClr val="F26A21">
                <a:alpha val="100000"/>
              </a:srgbClr>
            </a:solidFill>
          </p:spPr>
          <p:txBody>
            <a:bodyPr/>
            <a:lstStyle/>
            <a:p/>
          </p:txBody>
        </p:sp>
        <p:sp>
          <p:nvSpPr>
            <p:cNvPr id="99" name="rc99"/>
            <p:cNvSpPr/>
            <p:nvPr/>
          </p:nvSpPr>
          <p:spPr>
            <a:xfrm>
              <a:off x="6976229" y="3344614"/>
              <a:ext cx="203168" cy="1280920"/>
            </a:xfrm>
            <a:prstGeom prst="rect">
              <a:avLst/>
            </a:prstGeom>
            <a:solidFill>
              <a:srgbClr val="FFC20E">
                <a:alpha val="100000"/>
              </a:srgbClr>
            </a:solidFill>
          </p:spPr>
          <p:txBody>
            <a:bodyPr/>
            <a:lstStyle/>
            <a:p/>
          </p:txBody>
        </p:sp>
        <p:sp>
          <p:nvSpPr>
            <p:cNvPr id="100" name="rc100"/>
            <p:cNvSpPr/>
            <p:nvPr/>
          </p:nvSpPr>
          <p:spPr>
            <a:xfrm>
              <a:off x="7201972" y="2758726"/>
              <a:ext cx="203168" cy="469770"/>
            </a:xfrm>
            <a:prstGeom prst="rect">
              <a:avLst/>
            </a:prstGeom>
            <a:solidFill>
              <a:srgbClr val="F26A21">
                <a:alpha val="100000"/>
              </a:srgbClr>
            </a:solidFill>
          </p:spPr>
          <p:txBody>
            <a:bodyPr/>
            <a:lstStyle/>
            <a:p/>
          </p:txBody>
        </p:sp>
        <p:sp>
          <p:nvSpPr>
            <p:cNvPr id="101" name="rc101"/>
            <p:cNvSpPr/>
            <p:nvPr/>
          </p:nvSpPr>
          <p:spPr>
            <a:xfrm>
              <a:off x="7201972" y="3228497"/>
              <a:ext cx="203168" cy="1397038"/>
            </a:xfrm>
            <a:prstGeom prst="rect">
              <a:avLst/>
            </a:prstGeom>
            <a:solidFill>
              <a:srgbClr val="FFC20E">
                <a:alpha val="100000"/>
              </a:srgbClr>
            </a:solidFill>
          </p:spPr>
          <p:txBody>
            <a:bodyPr/>
            <a:lstStyle/>
            <a:p/>
          </p:txBody>
        </p:sp>
        <p:sp>
          <p:nvSpPr>
            <p:cNvPr id="102" name="rc102"/>
            <p:cNvSpPr/>
            <p:nvPr/>
          </p:nvSpPr>
          <p:spPr>
            <a:xfrm>
              <a:off x="7427714" y="2751416"/>
              <a:ext cx="203168" cy="384199"/>
            </a:xfrm>
            <a:prstGeom prst="rect">
              <a:avLst/>
            </a:prstGeom>
            <a:solidFill>
              <a:srgbClr val="F26A21">
                <a:alpha val="100000"/>
              </a:srgbClr>
            </a:solidFill>
          </p:spPr>
          <p:txBody>
            <a:bodyPr/>
            <a:lstStyle/>
            <a:p/>
          </p:txBody>
        </p:sp>
        <p:sp>
          <p:nvSpPr>
            <p:cNvPr id="103" name="rc103"/>
            <p:cNvSpPr/>
            <p:nvPr/>
          </p:nvSpPr>
          <p:spPr>
            <a:xfrm>
              <a:off x="7427714" y="3135616"/>
              <a:ext cx="203168" cy="1489919"/>
            </a:xfrm>
            <a:prstGeom prst="rect">
              <a:avLst/>
            </a:prstGeom>
            <a:solidFill>
              <a:srgbClr val="FFC20E">
                <a:alpha val="100000"/>
              </a:srgbClr>
            </a:solidFill>
          </p:spPr>
          <p:txBody>
            <a:bodyPr/>
            <a:lstStyle/>
            <a:p/>
          </p:txBody>
        </p:sp>
        <p:sp>
          <p:nvSpPr>
            <p:cNvPr id="104" name="rc104"/>
            <p:cNvSpPr/>
            <p:nvPr/>
          </p:nvSpPr>
          <p:spPr>
            <a:xfrm>
              <a:off x="7653457" y="2738609"/>
              <a:ext cx="203168" cy="314216"/>
            </a:xfrm>
            <a:prstGeom prst="rect">
              <a:avLst/>
            </a:prstGeom>
            <a:solidFill>
              <a:srgbClr val="F26A21">
                <a:alpha val="100000"/>
              </a:srgbClr>
            </a:solidFill>
          </p:spPr>
          <p:txBody>
            <a:bodyPr/>
            <a:lstStyle/>
            <a:p/>
          </p:txBody>
        </p:sp>
        <p:sp>
          <p:nvSpPr>
            <p:cNvPr id="105" name="rc105"/>
            <p:cNvSpPr/>
            <p:nvPr/>
          </p:nvSpPr>
          <p:spPr>
            <a:xfrm>
              <a:off x="7653457" y="3052825"/>
              <a:ext cx="203168" cy="1572710"/>
            </a:xfrm>
            <a:prstGeom prst="rect">
              <a:avLst/>
            </a:prstGeom>
            <a:solidFill>
              <a:srgbClr val="FFC20E">
                <a:alpha val="100000"/>
              </a:srgbClr>
            </a:solidFill>
          </p:spPr>
          <p:txBody>
            <a:bodyPr/>
            <a:lstStyle/>
            <a:p/>
          </p:txBody>
        </p:sp>
        <p:sp>
          <p:nvSpPr>
            <p:cNvPr id="106" name="rc106"/>
            <p:cNvSpPr/>
            <p:nvPr/>
          </p:nvSpPr>
          <p:spPr>
            <a:xfrm>
              <a:off x="7879199" y="2719371"/>
              <a:ext cx="203168" cy="256980"/>
            </a:xfrm>
            <a:prstGeom prst="rect">
              <a:avLst/>
            </a:prstGeom>
            <a:solidFill>
              <a:srgbClr val="F26A21">
                <a:alpha val="100000"/>
              </a:srgbClr>
            </a:solidFill>
          </p:spPr>
          <p:txBody>
            <a:bodyPr/>
            <a:lstStyle/>
            <a:p/>
          </p:txBody>
        </p:sp>
        <p:sp>
          <p:nvSpPr>
            <p:cNvPr id="107" name="rc107"/>
            <p:cNvSpPr/>
            <p:nvPr/>
          </p:nvSpPr>
          <p:spPr>
            <a:xfrm>
              <a:off x="7879199" y="2976351"/>
              <a:ext cx="203168" cy="1649183"/>
            </a:xfrm>
            <a:prstGeom prst="rect">
              <a:avLst/>
            </a:prstGeom>
            <a:solidFill>
              <a:srgbClr val="FFC20E">
                <a:alpha val="100000"/>
              </a:srgbClr>
            </a:solidFill>
          </p:spPr>
          <p:txBody>
            <a:bodyPr/>
            <a:lstStyle/>
            <a:p/>
          </p:txBody>
        </p:sp>
        <p:sp>
          <p:nvSpPr>
            <p:cNvPr id="108" name="rc108"/>
            <p:cNvSpPr/>
            <p:nvPr/>
          </p:nvSpPr>
          <p:spPr>
            <a:xfrm>
              <a:off x="8104941" y="2699145"/>
              <a:ext cx="203168" cy="210169"/>
            </a:xfrm>
            <a:prstGeom prst="rect">
              <a:avLst/>
            </a:prstGeom>
            <a:solidFill>
              <a:srgbClr val="F26A21">
                <a:alpha val="100000"/>
              </a:srgbClr>
            </a:solidFill>
          </p:spPr>
          <p:txBody>
            <a:bodyPr/>
            <a:lstStyle/>
            <a:p/>
          </p:txBody>
        </p:sp>
        <p:sp>
          <p:nvSpPr>
            <p:cNvPr id="109" name="rc109"/>
            <p:cNvSpPr/>
            <p:nvPr/>
          </p:nvSpPr>
          <p:spPr>
            <a:xfrm>
              <a:off x="8104941" y="2909314"/>
              <a:ext cx="203168" cy="1716220"/>
            </a:xfrm>
            <a:prstGeom prst="rect">
              <a:avLst/>
            </a:prstGeom>
            <a:solidFill>
              <a:srgbClr val="FFC20E">
                <a:alpha val="100000"/>
              </a:srgbClr>
            </a:solidFill>
          </p:spPr>
          <p:txBody>
            <a:bodyPr/>
            <a:lstStyle/>
            <a:p/>
          </p:txBody>
        </p:sp>
        <p:sp>
          <p:nvSpPr>
            <p:cNvPr id="110" name="pl110"/>
            <p:cNvSpPr/>
            <p:nvPr/>
          </p:nvSpPr>
          <p:spPr>
            <a:xfrm>
              <a:off x="1434255" y="1639311"/>
              <a:ext cx="5417816" cy="858110"/>
            </a:xfrm>
            <a:custGeom>
              <a:avLst/>
              <a:pathLst>
                <a:path w="5417816" h="858110">
                  <a:moveTo>
                    <a:pt x="0" y="617839"/>
                  </a:moveTo>
                  <a:lnTo>
                    <a:pt x="225742" y="617839"/>
                  </a:lnTo>
                  <a:lnTo>
                    <a:pt x="451484" y="617839"/>
                  </a:lnTo>
                  <a:lnTo>
                    <a:pt x="677227" y="617839"/>
                  </a:lnTo>
                  <a:lnTo>
                    <a:pt x="902969" y="617839"/>
                  </a:lnTo>
                  <a:lnTo>
                    <a:pt x="1128711" y="617839"/>
                  </a:lnTo>
                  <a:lnTo>
                    <a:pt x="1354454" y="617839"/>
                  </a:lnTo>
                  <a:lnTo>
                    <a:pt x="1580196" y="205946"/>
                  </a:lnTo>
                  <a:lnTo>
                    <a:pt x="1805938" y="68648"/>
                  </a:lnTo>
                  <a:lnTo>
                    <a:pt x="2031681" y="205946"/>
                  </a:lnTo>
                  <a:lnTo>
                    <a:pt x="2257423" y="171622"/>
                  </a:lnTo>
                  <a:lnTo>
                    <a:pt x="2483165" y="171622"/>
                  </a:lnTo>
                  <a:lnTo>
                    <a:pt x="2708908" y="34324"/>
                  </a:lnTo>
                  <a:lnTo>
                    <a:pt x="2934650" y="240270"/>
                  </a:lnTo>
                  <a:lnTo>
                    <a:pt x="3160393" y="343244"/>
                  </a:lnTo>
                  <a:lnTo>
                    <a:pt x="3386135" y="0"/>
                  </a:lnTo>
                  <a:lnTo>
                    <a:pt x="3611877" y="137297"/>
                  </a:lnTo>
                  <a:lnTo>
                    <a:pt x="3837620" y="205946"/>
                  </a:lnTo>
                  <a:lnTo>
                    <a:pt x="4063362" y="308919"/>
                  </a:lnTo>
                  <a:lnTo>
                    <a:pt x="4289104" y="343244"/>
                  </a:lnTo>
                  <a:lnTo>
                    <a:pt x="4514847" y="617839"/>
                  </a:lnTo>
                  <a:lnTo>
                    <a:pt x="4740589" y="377568"/>
                  </a:lnTo>
                  <a:lnTo>
                    <a:pt x="4966331" y="755137"/>
                  </a:lnTo>
                  <a:lnTo>
                    <a:pt x="5192074" y="480541"/>
                  </a:lnTo>
                  <a:lnTo>
                    <a:pt x="5417816" y="858110"/>
                  </a:lnTo>
                </a:path>
              </a:pathLst>
            </a:custGeom>
            <a:ln w="27101" cap="flat">
              <a:solidFill>
                <a:srgbClr val="0058AB">
                  <a:alpha val="100000"/>
                </a:srgbClr>
              </a:solidFill>
              <a:prstDash val="solid"/>
              <a:round/>
            </a:ln>
          </p:spPr>
          <p:txBody>
            <a:bodyPr/>
            <a:lstStyle/>
            <a:p/>
          </p:txBody>
        </p:sp>
        <p:sp>
          <p:nvSpPr>
            <p:cNvPr id="111" name="pl111"/>
            <p:cNvSpPr/>
            <p:nvPr/>
          </p:nvSpPr>
          <p:spPr>
            <a:xfrm>
              <a:off x="1434255" y="1810933"/>
              <a:ext cx="5417816" cy="1270003"/>
            </a:xfrm>
            <a:custGeom>
              <a:avLst/>
              <a:pathLst>
                <a:path w="5417816" h="1270003">
                  <a:moveTo>
                    <a:pt x="0" y="1270003"/>
                  </a:moveTo>
                  <a:lnTo>
                    <a:pt x="225742" y="1270003"/>
                  </a:lnTo>
                  <a:lnTo>
                    <a:pt x="451484" y="1270003"/>
                  </a:lnTo>
                  <a:lnTo>
                    <a:pt x="677227" y="1270003"/>
                  </a:lnTo>
                  <a:lnTo>
                    <a:pt x="902969" y="1270003"/>
                  </a:lnTo>
                  <a:lnTo>
                    <a:pt x="1128711" y="1270003"/>
                  </a:lnTo>
                  <a:lnTo>
                    <a:pt x="1354454" y="1270003"/>
                  </a:lnTo>
                  <a:lnTo>
                    <a:pt x="1580196" y="34324"/>
                  </a:lnTo>
                  <a:lnTo>
                    <a:pt x="1805938" y="0"/>
                  </a:lnTo>
                  <a:lnTo>
                    <a:pt x="2031681" y="205946"/>
                  </a:lnTo>
                  <a:lnTo>
                    <a:pt x="2257423" y="514866"/>
                  </a:lnTo>
                  <a:lnTo>
                    <a:pt x="2483165" y="240270"/>
                  </a:lnTo>
                  <a:lnTo>
                    <a:pt x="2708908" y="0"/>
                  </a:lnTo>
                  <a:lnTo>
                    <a:pt x="2934650" y="102973"/>
                  </a:lnTo>
                  <a:lnTo>
                    <a:pt x="3160393" y="411892"/>
                  </a:lnTo>
                  <a:lnTo>
                    <a:pt x="3386135" y="68648"/>
                  </a:lnTo>
                  <a:lnTo>
                    <a:pt x="3611877" y="240270"/>
                  </a:lnTo>
                  <a:lnTo>
                    <a:pt x="3837620" y="240270"/>
                  </a:lnTo>
                  <a:lnTo>
                    <a:pt x="4063362" y="411892"/>
                  </a:lnTo>
                  <a:lnTo>
                    <a:pt x="4289104" y="411892"/>
                  </a:lnTo>
                  <a:lnTo>
                    <a:pt x="4514847" y="652163"/>
                  </a:lnTo>
                  <a:lnTo>
                    <a:pt x="4740589" y="240270"/>
                  </a:lnTo>
                  <a:lnTo>
                    <a:pt x="4966331" y="755137"/>
                  </a:lnTo>
                  <a:lnTo>
                    <a:pt x="5192074" y="411892"/>
                  </a:lnTo>
                  <a:lnTo>
                    <a:pt x="5417816" y="720812"/>
                  </a:lnTo>
                </a:path>
              </a:pathLst>
            </a:custGeom>
            <a:ln w="27101" cap="flat">
              <a:solidFill>
                <a:srgbClr val="80BD41">
                  <a:alpha val="100000"/>
                </a:srgbClr>
              </a:solidFill>
              <a:prstDash val="solid"/>
              <a:round/>
            </a:ln>
          </p:spPr>
          <p:txBody>
            <a:bodyPr/>
            <a:lstStyle/>
            <a:p/>
          </p:txBody>
        </p:sp>
        <p:sp>
          <p:nvSpPr>
            <p:cNvPr id="112" name="tx112"/>
            <p:cNvSpPr/>
            <p:nvPr/>
          </p:nvSpPr>
          <p:spPr>
            <a:xfrm>
              <a:off x="1365926" y="20530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3" name="tx113"/>
            <p:cNvSpPr/>
            <p:nvPr/>
          </p:nvSpPr>
          <p:spPr>
            <a:xfrm>
              <a:off x="2494638" y="20530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4" name="tx114"/>
            <p:cNvSpPr/>
            <p:nvPr/>
          </p:nvSpPr>
          <p:spPr>
            <a:xfrm>
              <a:off x="3623350"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15" name="tx115"/>
            <p:cNvSpPr/>
            <p:nvPr/>
          </p:nvSpPr>
          <p:spPr>
            <a:xfrm>
              <a:off x="4752062"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6" name="tx116"/>
            <p:cNvSpPr/>
            <p:nvPr/>
          </p:nvSpPr>
          <p:spPr>
            <a:xfrm>
              <a:off x="5655031"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17" name="tx117"/>
            <p:cNvSpPr/>
            <p:nvPr/>
          </p:nvSpPr>
          <p:spPr>
            <a:xfrm>
              <a:off x="5880773" y="20530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8" name="tx118"/>
            <p:cNvSpPr/>
            <p:nvPr/>
          </p:nvSpPr>
          <p:spPr>
            <a:xfrm>
              <a:off x="6106516"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19" name="tx119"/>
            <p:cNvSpPr/>
            <p:nvPr/>
          </p:nvSpPr>
          <p:spPr>
            <a:xfrm>
              <a:off x="6332258" y="21903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0" name="tx120"/>
            <p:cNvSpPr/>
            <p:nvPr/>
          </p:nvSpPr>
          <p:spPr>
            <a:xfrm>
              <a:off x="6558000"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1" name="tx121"/>
            <p:cNvSpPr/>
            <p:nvPr/>
          </p:nvSpPr>
          <p:spPr>
            <a:xfrm>
              <a:off x="6783743" y="22932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62</a:t>
              </a:r>
            </a:p>
          </p:txBody>
        </p:sp>
        <p:sp>
          <p:nvSpPr>
            <p:cNvPr id="122" name="tx122"/>
            <p:cNvSpPr/>
            <p:nvPr/>
          </p:nvSpPr>
          <p:spPr>
            <a:xfrm>
              <a:off x="1365926" y="314979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3" name="tx123"/>
            <p:cNvSpPr/>
            <p:nvPr/>
          </p:nvSpPr>
          <p:spPr>
            <a:xfrm>
              <a:off x="2494638" y="314979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4" name="tx124"/>
            <p:cNvSpPr/>
            <p:nvPr/>
          </p:nvSpPr>
          <p:spPr>
            <a:xfrm>
              <a:off x="3623350"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25" name="tx125"/>
            <p:cNvSpPr/>
            <p:nvPr/>
          </p:nvSpPr>
          <p:spPr>
            <a:xfrm>
              <a:off x="4752062"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6" name="tx126"/>
            <p:cNvSpPr/>
            <p:nvPr/>
          </p:nvSpPr>
          <p:spPr>
            <a:xfrm>
              <a:off x="5655031"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7" name="tx127"/>
            <p:cNvSpPr/>
            <p:nvPr/>
          </p:nvSpPr>
          <p:spPr>
            <a:xfrm>
              <a:off x="5880773" y="253153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28" name="tx128"/>
            <p:cNvSpPr/>
            <p:nvPr/>
          </p:nvSpPr>
          <p:spPr>
            <a:xfrm>
              <a:off x="6106516"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29" name="tx129"/>
            <p:cNvSpPr/>
            <p:nvPr/>
          </p:nvSpPr>
          <p:spPr>
            <a:xfrm>
              <a:off x="6332258" y="26345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0" name="tx130"/>
            <p:cNvSpPr/>
            <p:nvPr/>
          </p:nvSpPr>
          <p:spPr>
            <a:xfrm>
              <a:off x="6558000"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6783743" y="26002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32" name="tx132"/>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71671" y="319399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4" name="tx134"/>
            <p:cNvSpPr/>
            <p:nvPr/>
          </p:nvSpPr>
          <p:spPr>
            <a:xfrm>
              <a:off x="508103" y="181988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15824" y="5504603"/>
              <a:ext cx="201455" cy="201456"/>
            </a:xfrm>
            <a:prstGeom prst="rect">
              <a:avLst/>
            </a:prstGeom>
            <a:solidFill>
              <a:srgbClr val="80BD41">
                <a:alpha val="100000"/>
              </a:srgbClr>
            </a:solidFill>
          </p:spPr>
          <p:txBody>
            <a:bodyPr/>
            <a:lstStyle/>
            <a:p/>
          </p:txBody>
        </p:sp>
        <p:sp>
          <p:nvSpPr>
            <p:cNvPr id="156" name="rc156"/>
            <p:cNvSpPr/>
            <p:nvPr/>
          </p:nvSpPr>
          <p:spPr>
            <a:xfrm>
              <a:off x="2617773" y="5504603"/>
              <a:ext cx="201456" cy="201456"/>
            </a:xfrm>
            <a:prstGeom prst="rect">
              <a:avLst/>
            </a:prstGeom>
            <a:solidFill>
              <a:srgbClr val="1CABE2">
                <a:alpha val="100000"/>
              </a:srgbClr>
            </a:solidFill>
          </p:spPr>
          <p:txBody>
            <a:bodyPr/>
            <a:lstStyle/>
            <a:p/>
          </p:txBody>
        </p:sp>
        <p:sp>
          <p:nvSpPr>
            <p:cNvPr id="157" name="rc157"/>
            <p:cNvSpPr/>
            <p:nvPr/>
          </p:nvSpPr>
          <p:spPr>
            <a:xfrm>
              <a:off x="3690596" y="5504603"/>
              <a:ext cx="201456" cy="201456"/>
            </a:xfrm>
            <a:prstGeom prst="rect">
              <a:avLst/>
            </a:prstGeom>
            <a:solidFill>
              <a:srgbClr val="0058AB">
                <a:alpha val="100000"/>
              </a:srgbClr>
            </a:solidFill>
          </p:spPr>
          <p:txBody>
            <a:bodyPr/>
            <a:lstStyle/>
            <a:p/>
          </p:txBody>
        </p:sp>
        <p:sp>
          <p:nvSpPr>
            <p:cNvPr id="158" name="rc158"/>
            <p:cNvSpPr/>
            <p:nvPr/>
          </p:nvSpPr>
          <p:spPr>
            <a:xfrm>
              <a:off x="4685930" y="5504603"/>
              <a:ext cx="201456" cy="201456"/>
            </a:xfrm>
            <a:prstGeom prst="rect">
              <a:avLst/>
            </a:prstGeom>
            <a:solidFill>
              <a:srgbClr val="FFC20E">
                <a:alpha val="100000"/>
              </a:srgbClr>
            </a:solidFill>
          </p:spPr>
          <p:txBody>
            <a:bodyPr/>
            <a:lstStyle/>
            <a:p/>
          </p:txBody>
        </p:sp>
        <p:sp>
          <p:nvSpPr>
            <p:cNvPr id="159" name="rc159"/>
            <p:cNvSpPr/>
            <p:nvPr/>
          </p:nvSpPr>
          <p:spPr>
            <a:xfrm>
              <a:off x="6590063" y="5504603"/>
              <a:ext cx="201456" cy="201456"/>
            </a:xfrm>
            <a:prstGeom prst="rect">
              <a:avLst/>
            </a:prstGeom>
            <a:solidFill>
              <a:srgbClr val="F26A21">
                <a:alpha val="100000"/>
              </a:srgbClr>
            </a:solidFill>
          </p:spPr>
          <p:txBody>
            <a:bodyPr/>
            <a:lstStyle/>
            <a:p/>
          </p:txBody>
        </p:sp>
        <p:sp>
          <p:nvSpPr>
            <p:cNvPr id="160" name="tx160"/>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983899" y="579074"/>
              <a:ext cx="41754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Gabon</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Gabon is projected to have a  small increase (&lt;10,000) in the number of surviving infants by 2030. Therefore, to achieve the IA2030 ZD target, considerably more (~6.96%)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8384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57000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95616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37692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176308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290970" y="2951029"/>
              <a:ext cx="215906" cy="2039730"/>
            </a:xfrm>
            <a:prstGeom prst="rect">
              <a:avLst/>
            </a:prstGeom>
            <a:solidFill>
              <a:srgbClr val="0058AB">
                <a:alpha val="100000"/>
              </a:srgbClr>
            </a:solidFill>
          </p:spPr>
          <p:txBody>
            <a:bodyPr/>
            <a:lstStyle/>
            <a:p/>
          </p:txBody>
        </p:sp>
        <p:sp>
          <p:nvSpPr>
            <p:cNvPr id="38" name="rc38"/>
            <p:cNvSpPr/>
            <p:nvPr/>
          </p:nvSpPr>
          <p:spPr>
            <a:xfrm>
              <a:off x="1530867" y="2908101"/>
              <a:ext cx="215906" cy="2082658"/>
            </a:xfrm>
            <a:prstGeom prst="rect">
              <a:avLst/>
            </a:prstGeom>
            <a:solidFill>
              <a:srgbClr val="0058AB">
                <a:alpha val="100000"/>
              </a:srgbClr>
            </a:solidFill>
          </p:spPr>
          <p:txBody>
            <a:bodyPr/>
            <a:lstStyle/>
            <a:p/>
          </p:txBody>
        </p:sp>
        <p:sp>
          <p:nvSpPr>
            <p:cNvPr id="39" name="rc39"/>
            <p:cNvSpPr/>
            <p:nvPr/>
          </p:nvSpPr>
          <p:spPr>
            <a:xfrm>
              <a:off x="1770763" y="2860009"/>
              <a:ext cx="215906" cy="2130751"/>
            </a:xfrm>
            <a:prstGeom prst="rect">
              <a:avLst/>
            </a:prstGeom>
            <a:solidFill>
              <a:srgbClr val="0058AB">
                <a:alpha val="100000"/>
              </a:srgbClr>
            </a:solidFill>
          </p:spPr>
          <p:txBody>
            <a:bodyPr/>
            <a:lstStyle/>
            <a:p/>
          </p:txBody>
        </p:sp>
        <p:sp>
          <p:nvSpPr>
            <p:cNvPr id="40" name="rc40"/>
            <p:cNvSpPr/>
            <p:nvPr/>
          </p:nvSpPr>
          <p:spPr>
            <a:xfrm>
              <a:off x="2010660" y="2813207"/>
              <a:ext cx="215906" cy="2177552"/>
            </a:xfrm>
            <a:prstGeom prst="rect">
              <a:avLst/>
            </a:prstGeom>
            <a:solidFill>
              <a:srgbClr val="0058AB">
                <a:alpha val="100000"/>
              </a:srgbClr>
            </a:solidFill>
          </p:spPr>
          <p:txBody>
            <a:bodyPr/>
            <a:lstStyle/>
            <a:p/>
          </p:txBody>
        </p:sp>
        <p:sp>
          <p:nvSpPr>
            <p:cNvPr id="41" name="rc41"/>
            <p:cNvSpPr/>
            <p:nvPr/>
          </p:nvSpPr>
          <p:spPr>
            <a:xfrm>
              <a:off x="2250556" y="2757853"/>
              <a:ext cx="215906" cy="2232907"/>
            </a:xfrm>
            <a:prstGeom prst="rect">
              <a:avLst/>
            </a:prstGeom>
            <a:solidFill>
              <a:srgbClr val="0058AB">
                <a:alpha val="100000"/>
              </a:srgbClr>
            </a:solidFill>
          </p:spPr>
          <p:txBody>
            <a:bodyPr/>
            <a:lstStyle/>
            <a:p/>
          </p:txBody>
        </p:sp>
        <p:sp>
          <p:nvSpPr>
            <p:cNvPr id="42" name="rc42"/>
            <p:cNvSpPr/>
            <p:nvPr/>
          </p:nvSpPr>
          <p:spPr>
            <a:xfrm>
              <a:off x="2490453" y="2694751"/>
              <a:ext cx="215906" cy="2296008"/>
            </a:xfrm>
            <a:prstGeom prst="rect">
              <a:avLst/>
            </a:prstGeom>
            <a:solidFill>
              <a:srgbClr val="0058AB">
                <a:alpha val="100000"/>
              </a:srgbClr>
            </a:solidFill>
          </p:spPr>
          <p:txBody>
            <a:bodyPr/>
            <a:lstStyle/>
            <a:p/>
          </p:txBody>
        </p:sp>
        <p:sp>
          <p:nvSpPr>
            <p:cNvPr id="43" name="rc43"/>
            <p:cNvSpPr/>
            <p:nvPr/>
          </p:nvSpPr>
          <p:spPr>
            <a:xfrm>
              <a:off x="2730349" y="2627293"/>
              <a:ext cx="215906" cy="2363466"/>
            </a:xfrm>
            <a:prstGeom prst="rect">
              <a:avLst/>
            </a:prstGeom>
            <a:solidFill>
              <a:srgbClr val="0058AB">
                <a:alpha val="100000"/>
              </a:srgbClr>
            </a:solidFill>
          </p:spPr>
          <p:txBody>
            <a:bodyPr/>
            <a:lstStyle/>
            <a:p/>
          </p:txBody>
        </p:sp>
        <p:sp>
          <p:nvSpPr>
            <p:cNvPr id="44" name="rc44"/>
            <p:cNvSpPr/>
            <p:nvPr/>
          </p:nvSpPr>
          <p:spPr>
            <a:xfrm>
              <a:off x="2970245" y="3496022"/>
              <a:ext cx="215906" cy="1494737"/>
            </a:xfrm>
            <a:prstGeom prst="rect">
              <a:avLst/>
            </a:prstGeom>
            <a:solidFill>
              <a:srgbClr val="0058AB">
                <a:alpha val="100000"/>
              </a:srgbClr>
            </a:solidFill>
          </p:spPr>
          <p:txBody>
            <a:bodyPr/>
            <a:lstStyle/>
            <a:p/>
          </p:txBody>
        </p:sp>
        <p:sp>
          <p:nvSpPr>
            <p:cNvPr id="45" name="rc45"/>
            <p:cNvSpPr/>
            <p:nvPr/>
          </p:nvSpPr>
          <p:spPr>
            <a:xfrm>
              <a:off x="3210142" y="3769568"/>
              <a:ext cx="215906" cy="1221191"/>
            </a:xfrm>
            <a:prstGeom prst="rect">
              <a:avLst/>
            </a:prstGeom>
            <a:solidFill>
              <a:srgbClr val="0058AB">
                <a:alpha val="100000"/>
              </a:srgbClr>
            </a:solidFill>
          </p:spPr>
          <p:txBody>
            <a:bodyPr/>
            <a:lstStyle/>
            <a:p/>
          </p:txBody>
        </p:sp>
        <p:sp>
          <p:nvSpPr>
            <p:cNvPr id="46" name="rc46"/>
            <p:cNvSpPr/>
            <p:nvPr/>
          </p:nvSpPr>
          <p:spPr>
            <a:xfrm>
              <a:off x="3450038" y="3377728"/>
              <a:ext cx="215906" cy="1613031"/>
            </a:xfrm>
            <a:prstGeom prst="rect">
              <a:avLst/>
            </a:prstGeom>
            <a:solidFill>
              <a:srgbClr val="0058AB">
                <a:alpha val="100000"/>
              </a:srgbClr>
            </a:solidFill>
          </p:spPr>
          <p:txBody>
            <a:bodyPr/>
            <a:lstStyle/>
            <a:p/>
          </p:txBody>
        </p:sp>
        <p:sp>
          <p:nvSpPr>
            <p:cNvPr id="47" name="rc47"/>
            <p:cNvSpPr/>
            <p:nvPr/>
          </p:nvSpPr>
          <p:spPr>
            <a:xfrm>
              <a:off x="3689935" y="3399515"/>
              <a:ext cx="215906" cy="1591244"/>
            </a:xfrm>
            <a:prstGeom prst="rect">
              <a:avLst/>
            </a:prstGeom>
            <a:solidFill>
              <a:srgbClr val="0058AB">
                <a:alpha val="100000"/>
              </a:srgbClr>
            </a:solidFill>
          </p:spPr>
          <p:txBody>
            <a:bodyPr/>
            <a:lstStyle/>
            <a:p/>
          </p:txBody>
        </p:sp>
        <p:sp>
          <p:nvSpPr>
            <p:cNvPr id="48" name="rc48"/>
            <p:cNvSpPr/>
            <p:nvPr/>
          </p:nvSpPr>
          <p:spPr>
            <a:xfrm>
              <a:off x="3929831" y="3341255"/>
              <a:ext cx="215906" cy="1649504"/>
            </a:xfrm>
            <a:prstGeom prst="rect">
              <a:avLst/>
            </a:prstGeom>
            <a:solidFill>
              <a:srgbClr val="0058AB">
                <a:alpha val="100000"/>
              </a:srgbClr>
            </a:solidFill>
          </p:spPr>
          <p:txBody>
            <a:bodyPr/>
            <a:lstStyle/>
            <a:p/>
          </p:txBody>
        </p:sp>
        <p:sp>
          <p:nvSpPr>
            <p:cNvPr id="49" name="rc49"/>
            <p:cNvSpPr/>
            <p:nvPr/>
          </p:nvSpPr>
          <p:spPr>
            <a:xfrm>
              <a:off x="4169728" y="3680645"/>
              <a:ext cx="215906" cy="1310114"/>
            </a:xfrm>
            <a:prstGeom prst="rect">
              <a:avLst/>
            </a:prstGeom>
            <a:solidFill>
              <a:srgbClr val="0058AB">
                <a:alpha val="100000"/>
              </a:srgbClr>
            </a:solidFill>
          </p:spPr>
          <p:txBody>
            <a:bodyPr/>
            <a:lstStyle/>
            <a:p/>
          </p:txBody>
        </p:sp>
        <p:sp>
          <p:nvSpPr>
            <p:cNvPr id="50" name="rc50"/>
            <p:cNvSpPr/>
            <p:nvPr/>
          </p:nvSpPr>
          <p:spPr>
            <a:xfrm>
              <a:off x="4409624" y="3084332"/>
              <a:ext cx="215906" cy="1906427"/>
            </a:xfrm>
            <a:prstGeom prst="rect">
              <a:avLst/>
            </a:prstGeom>
            <a:solidFill>
              <a:srgbClr val="0058AB">
                <a:alpha val="100000"/>
              </a:srgbClr>
            </a:solidFill>
          </p:spPr>
          <p:txBody>
            <a:bodyPr/>
            <a:lstStyle/>
            <a:p/>
          </p:txBody>
        </p:sp>
        <p:sp>
          <p:nvSpPr>
            <p:cNvPr id="51" name="rc51"/>
            <p:cNvSpPr/>
            <p:nvPr/>
          </p:nvSpPr>
          <p:spPr>
            <a:xfrm>
              <a:off x="4649521" y="2759144"/>
              <a:ext cx="215906" cy="2231615"/>
            </a:xfrm>
            <a:prstGeom prst="rect">
              <a:avLst/>
            </a:prstGeom>
            <a:solidFill>
              <a:srgbClr val="0058AB">
                <a:alpha val="100000"/>
              </a:srgbClr>
            </a:solidFill>
          </p:spPr>
          <p:txBody>
            <a:bodyPr/>
            <a:lstStyle/>
            <a:p/>
          </p:txBody>
        </p:sp>
        <p:sp>
          <p:nvSpPr>
            <p:cNvPr id="52" name="rc52"/>
            <p:cNvSpPr/>
            <p:nvPr/>
          </p:nvSpPr>
          <p:spPr>
            <a:xfrm>
              <a:off x="4889417" y="3700657"/>
              <a:ext cx="215906" cy="1290102"/>
            </a:xfrm>
            <a:prstGeom prst="rect">
              <a:avLst/>
            </a:prstGeom>
            <a:solidFill>
              <a:srgbClr val="0058AB">
                <a:alpha val="100000"/>
              </a:srgbClr>
            </a:solidFill>
          </p:spPr>
          <p:txBody>
            <a:bodyPr/>
            <a:lstStyle/>
            <a:p/>
          </p:txBody>
        </p:sp>
        <p:sp>
          <p:nvSpPr>
            <p:cNvPr id="53" name="rc53"/>
            <p:cNvSpPr/>
            <p:nvPr/>
          </p:nvSpPr>
          <p:spPr>
            <a:xfrm>
              <a:off x="5129313" y="3258788"/>
              <a:ext cx="215906" cy="1731971"/>
            </a:xfrm>
            <a:prstGeom prst="rect">
              <a:avLst/>
            </a:prstGeom>
            <a:solidFill>
              <a:srgbClr val="0058AB">
                <a:alpha val="100000"/>
              </a:srgbClr>
            </a:solidFill>
          </p:spPr>
          <p:txBody>
            <a:bodyPr/>
            <a:lstStyle/>
            <a:p/>
          </p:txBody>
        </p:sp>
        <p:sp>
          <p:nvSpPr>
            <p:cNvPr id="54" name="rc54"/>
            <p:cNvSpPr/>
            <p:nvPr/>
          </p:nvSpPr>
          <p:spPr>
            <a:xfrm>
              <a:off x="5369210" y="3014291"/>
              <a:ext cx="215906" cy="1976468"/>
            </a:xfrm>
            <a:prstGeom prst="rect">
              <a:avLst/>
            </a:prstGeom>
            <a:solidFill>
              <a:srgbClr val="0058AB">
                <a:alpha val="100000"/>
              </a:srgbClr>
            </a:solidFill>
          </p:spPr>
          <p:txBody>
            <a:bodyPr/>
            <a:lstStyle/>
            <a:p/>
          </p:txBody>
        </p:sp>
        <p:sp>
          <p:nvSpPr>
            <p:cNvPr id="55" name="rc55"/>
            <p:cNvSpPr/>
            <p:nvPr/>
          </p:nvSpPr>
          <p:spPr>
            <a:xfrm>
              <a:off x="5609106" y="2659408"/>
              <a:ext cx="215906" cy="2331351"/>
            </a:xfrm>
            <a:prstGeom prst="rect">
              <a:avLst/>
            </a:prstGeom>
            <a:solidFill>
              <a:srgbClr val="0058AB">
                <a:alpha val="100000"/>
              </a:srgbClr>
            </a:solidFill>
          </p:spPr>
          <p:txBody>
            <a:bodyPr/>
            <a:lstStyle/>
            <a:p/>
          </p:txBody>
        </p:sp>
        <p:sp>
          <p:nvSpPr>
            <p:cNvPr id="56" name="rc56"/>
            <p:cNvSpPr/>
            <p:nvPr/>
          </p:nvSpPr>
          <p:spPr>
            <a:xfrm>
              <a:off x="5849003" y="2522393"/>
              <a:ext cx="215906" cy="2468366"/>
            </a:xfrm>
            <a:prstGeom prst="rect">
              <a:avLst/>
            </a:prstGeom>
            <a:solidFill>
              <a:srgbClr val="0058AB">
                <a:alpha val="100000"/>
              </a:srgbClr>
            </a:solidFill>
          </p:spPr>
          <p:txBody>
            <a:bodyPr/>
            <a:lstStyle/>
            <a:p/>
          </p:txBody>
        </p:sp>
        <p:sp>
          <p:nvSpPr>
            <p:cNvPr id="57" name="rc57"/>
            <p:cNvSpPr/>
            <p:nvPr/>
          </p:nvSpPr>
          <p:spPr>
            <a:xfrm>
              <a:off x="6088899" y="1648984"/>
              <a:ext cx="215906" cy="3341775"/>
            </a:xfrm>
            <a:prstGeom prst="rect">
              <a:avLst/>
            </a:prstGeom>
            <a:solidFill>
              <a:srgbClr val="0058AB">
                <a:alpha val="100000"/>
              </a:srgbClr>
            </a:solidFill>
          </p:spPr>
          <p:txBody>
            <a:bodyPr/>
            <a:lstStyle/>
            <a:p/>
          </p:txBody>
        </p:sp>
        <p:sp>
          <p:nvSpPr>
            <p:cNvPr id="58" name="rc58"/>
            <p:cNvSpPr/>
            <p:nvPr/>
          </p:nvSpPr>
          <p:spPr>
            <a:xfrm>
              <a:off x="6328796" y="2395062"/>
              <a:ext cx="215906" cy="2595697"/>
            </a:xfrm>
            <a:prstGeom prst="rect">
              <a:avLst/>
            </a:prstGeom>
            <a:solidFill>
              <a:srgbClr val="0058AB">
                <a:alpha val="100000"/>
              </a:srgbClr>
            </a:solidFill>
          </p:spPr>
          <p:txBody>
            <a:bodyPr/>
            <a:lstStyle/>
            <a:p/>
          </p:txBody>
        </p:sp>
        <p:sp>
          <p:nvSpPr>
            <p:cNvPr id="59" name="rc59"/>
            <p:cNvSpPr/>
            <p:nvPr/>
          </p:nvSpPr>
          <p:spPr>
            <a:xfrm>
              <a:off x="6568692" y="1201951"/>
              <a:ext cx="215906" cy="3788808"/>
            </a:xfrm>
            <a:prstGeom prst="rect">
              <a:avLst/>
            </a:prstGeom>
            <a:solidFill>
              <a:srgbClr val="0058AB">
                <a:alpha val="100000"/>
              </a:srgbClr>
            </a:solidFill>
          </p:spPr>
          <p:txBody>
            <a:bodyPr/>
            <a:lstStyle/>
            <a:p/>
          </p:txBody>
        </p:sp>
        <p:sp>
          <p:nvSpPr>
            <p:cNvPr id="60" name="rc60"/>
            <p:cNvSpPr/>
            <p:nvPr/>
          </p:nvSpPr>
          <p:spPr>
            <a:xfrm>
              <a:off x="6808589" y="2067614"/>
              <a:ext cx="215906" cy="2923145"/>
            </a:xfrm>
            <a:prstGeom prst="rect">
              <a:avLst/>
            </a:prstGeom>
            <a:solidFill>
              <a:srgbClr val="0058AB">
                <a:alpha val="100000"/>
              </a:srgbClr>
            </a:solidFill>
          </p:spPr>
          <p:txBody>
            <a:bodyPr/>
            <a:lstStyle/>
            <a:p/>
          </p:txBody>
        </p:sp>
        <p:sp>
          <p:nvSpPr>
            <p:cNvPr id="61" name="rc61"/>
            <p:cNvSpPr/>
            <p:nvPr/>
          </p:nvSpPr>
          <p:spPr>
            <a:xfrm>
              <a:off x="7048485" y="866434"/>
              <a:ext cx="215906" cy="4124325"/>
            </a:xfrm>
            <a:prstGeom prst="rect">
              <a:avLst/>
            </a:prstGeom>
            <a:solidFill>
              <a:srgbClr val="0058AB">
                <a:alpha val="100000"/>
              </a:srgbClr>
            </a:solidFill>
          </p:spPr>
          <p:txBody>
            <a:bodyPr/>
            <a:lstStyle/>
            <a:p/>
          </p:txBody>
        </p:sp>
        <p:sp>
          <p:nvSpPr>
            <p:cNvPr id="62" name="rc62"/>
            <p:cNvSpPr/>
            <p:nvPr/>
          </p:nvSpPr>
          <p:spPr>
            <a:xfrm>
              <a:off x="8487864" y="3756496"/>
              <a:ext cx="215906" cy="1234263"/>
            </a:xfrm>
            <a:prstGeom prst="rect">
              <a:avLst/>
            </a:prstGeom>
            <a:solidFill>
              <a:srgbClr val="69DBFF">
                <a:alpha val="100000"/>
              </a:srgbClr>
            </a:solidFill>
          </p:spPr>
          <p:txBody>
            <a:bodyPr/>
            <a:lstStyle/>
            <a:p/>
          </p:txBody>
        </p:sp>
        <p:sp>
          <p:nvSpPr>
            <p:cNvPr id="63" name="pl63"/>
            <p:cNvSpPr/>
            <p:nvPr/>
          </p:nvSpPr>
          <p:spPr>
            <a:xfrm>
              <a:off x="6196853" y="2522393"/>
              <a:ext cx="2398964" cy="1234183"/>
            </a:xfrm>
            <a:custGeom>
              <a:avLst/>
              <a:pathLst>
                <a:path w="2398964" h="1234183">
                  <a:moveTo>
                    <a:pt x="0" y="0"/>
                  </a:moveTo>
                  <a:lnTo>
                    <a:pt x="239896" y="123418"/>
                  </a:lnTo>
                  <a:lnTo>
                    <a:pt x="479792" y="246836"/>
                  </a:lnTo>
                  <a:lnTo>
                    <a:pt x="719689" y="370254"/>
                  </a:lnTo>
                  <a:lnTo>
                    <a:pt x="959585" y="493673"/>
                  </a:lnTo>
                  <a:lnTo>
                    <a:pt x="1199482" y="617091"/>
                  </a:lnTo>
                  <a:lnTo>
                    <a:pt x="1439378" y="740509"/>
                  </a:lnTo>
                  <a:lnTo>
                    <a:pt x="1679275" y="863928"/>
                  </a:lnTo>
                  <a:lnTo>
                    <a:pt x="1919171" y="987346"/>
                  </a:lnTo>
                  <a:lnTo>
                    <a:pt x="2159067" y="1110764"/>
                  </a:lnTo>
                  <a:lnTo>
                    <a:pt x="2398964" y="1234183"/>
                  </a:lnTo>
                </a:path>
              </a:pathLst>
            </a:custGeom>
            <a:ln w="13550" cap="flat">
              <a:solidFill>
                <a:srgbClr val="000000">
                  <a:alpha val="100000"/>
                </a:srgbClr>
              </a:solidFill>
              <a:prstDash val="solid"/>
              <a:round/>
            </a:ln>
          </p:spPr>
          <p:txBody>
            <a:bodyPr/>
            <a:lstStyle/>
            <a:p/>
          </p:txBody>
        </p:sp>
        <p:sp>
          <p:nvSpPr>
            <p:cNvPr id="64" name="pt64"/>
            <p:cNvSpPr/>
            <p:nvPr/>
          </p:nvSpPr>
          <p:spPr>
            <a:xfrm>
              <a:off x="6172027" y="24975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11923" y="26209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51820" y="27444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891716" y="28678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31612" y="29912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71509" y="31146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11405" y="32380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51302" y="33614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1198" y="34849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1095" y="36083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0991" y="37317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08103" y="331949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7" name="tx77"/>
            <p:cNvSpPr/>
            <p:nvPr/>
          </p:nvSpPr>
          <p:spPr>
            <a:xfrm>
              <a:off x="508103" y="170565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8" name="tx78"/>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61384" y="5881714"/>
              <a:ext cx="201456" cy="201456"/>
            </a:xfrm>
            <a:prstGeom prst="rect">
              <a:avLst/>
            </a:prstGeom>
            <a:solidFill>
              <a:srgbClr val="0058AB">
                <a:alpha val="100000"/>
              </a:srgbClr>
            </a:solidFill>
          </p:spPr>
          <p:txBody>
            <a:bodyPr/>
            <a:lstStyle/>
            <a:p/>
          </p:txBody>
        </p:sp>
        <p:sp>
          <p:nvSpPr>
            <p:cNvPr id="107" name="rc107"/>
            <p:cNvSpPr/>
            <p:nvPr/>
          </p:nvSpPr>
          <p:spPr>
            <a:xfrm>
              <a:off x="4563470" y="5881714"/>
              <a:ext cx="201456" cy="201456"/>
            </a:xfrm>
            <a:prstGeom prst="rect">
              <a:avLst/>
            </a:prstGeom>
            <a:solidFill>
              <a:srgbClr val="69DBFF">
                <a:alpha val="100000"/>
              </a:srgbClr>
            </a:solidFill>
          </p:spPr>
          <p:txBody>
            <a:bodyPr/>
            <a:lstStyle/>
            <a:p/>
          </p:txBody>
        </p:sp>
        <p:sp>
          <p:nvSpPr>
            <p:cNvPr id="108" name="tx108"/>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2043166" y="398022"/>
              <a:ext cx="59084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Gabon</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109%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2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12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03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893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1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07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19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18323"/>
              <a:ext cx="249522" cy="484373"/>
            </a:xfrm>
            <a:prstGeom prst="rect">
              <a:avLst/>
            </a:prstGeom>
            <a:solidFill>
              <a:srgbClr val="80BD41">
                <a:alpha val="100000"/>
              </a:srgbClr>
            </a:solidFill>
          </p:spPr>
          <p:txBody>
            <a:bodyPr/>
            <a:lstStyle/>
            <a:p/>
          </p:txBody>
        </p:sp>
        <p:sp>
          <p:nvSpPr>
            <p:cNvPr id="24" name="rc24"/>
            <p:cNvSpPr/>
            <p:nvPr/>
          </p:nvSpPr>
          <p:spPr>
            <a:xfrm>
              <a:off x="1296273" y="3400674"/>
              <a:ext cx="249522" cy="217649"/>
            </a:xfrm>
            <a:prstGeom prst="rect">
              <a:avLst/>
            </a:prstGeom>
            <a:solidFill>
              <a:srgbClr val="1CABE2">
                <a:alpha val="100000"/>
              </a:srgbClr>
            </a:solidFill>
          </p:spPr>
          <p:txBody>
            <a:bodyPr/>
            <a:lstStyle/>
            <a:p/>
          </p:txBody>
        </p:sp>
        <p:sp>
          <p:nvSpPr>
            <p:cNvPr id="25" name="rc25"/>
            <p:cNvSpPr/>
            <p:nvPr/>
          </p:nvSpPr>
          <p:spPr>
            <a:xfrm>
              <a:off x="1573521" y="3608164"/>
              <a:ext cx="249522" cy="494532"/>
            </a:xfrm>
            <a:prstGeom prst="rect">
              <a:avLst/>
            </a:prstGeom>
            <a:solidFill>
              <a:srgbClr val="80BD41">
                <a:alpha val="100000"/>
              </a:srgbClr>
            </a:solidFill>
          </p:spPr>
          <p:txBody>
            <a:bodyPr/>
            <a:lstStyle/>
            <a:p/>
          </p:txBody>
        </p:sp>
        <p:sp>
          <p:nvSpPr>
            <p:cNvPr id="26" name="rc26"/>
            <p:cNvSpPr/>
            <p:nvPr/>
          </p:nvSpPr>
          <p:spPr>
            <a:xfrm>
              <a:off x="1573521" y="3386037"/>
              <a:ext cx="249522" cy="222126"/>
            </a:xfrm>
            <a:prstGeom prst="rect">
              <a:avLst/>
            </a:prstGeom>
            <a:solidFill>
              <a:srgbClr val="1CABE2">
                <a:alpha val="100000"/>
              </a:srgbClr>
            </a:solidFill>
          </p:spPr>
          <p:txBody>
            <a:bodyPr/>
            <a:lstStyle/>
            <a:p/>
          </p:txBody>
        </p:sp>
        <p:sp>
          <p:nvSpPr>
            <p:cNvPr id="27" name="rc27"/>
            <p:cNvSpPr/>
            <p:nvPr/>
          </p:nvSpPr>
          <p:spPr>
            <a:xfrm>
              <a:off x="1850769" y="3596627"/>
              <a:ext cx="249522" cy="506069"/>
            </a:xfrm>
            <a:prstGeom prst="rect">
              <a:avLst/>
            </a:prstGeom>
            <a:solidFill>
              <a:srgbClr val="80BD41">
                <a:alpha val="100000"/>
              </a:srgbClr>
            </a:solidFill>
          </p:spPr>
          <p:txBody>
            <a:bodyPr/>
            <a:lstStyle/>
            <a:p/>
          </p:txBody>
        </p:sp>
        <p:sp>
          <p:nvSpPr>
            <p:cNvPr id="28" name="rc28"/>
            <p:cNvSpPr/>
            <p:nvPr/>
          </p:nvSpPr>
          <p:spPr>
            <a:xfrm>
              <a:off x="1850769" y="3369335"/>
              <a:ext cx="249522" cy="227292"/>
            </a:xfrm>
            <a:prstGeom prst="rect">
              <a:avLst/>
            </a:prstGeom>
            <a:solidFill>
              <a:srgbClr val="1CABE2">
                <a:alpha val="100000"/>
              </a:srgbClr>
            </a:solidFill>
          </p:spPr>
          <p:txBody>
            <a:bodyPr/>
            <a:lstStyle/>
            <a:p/>
          </p:txBody>
        </p:sp>
        <p:sp>
          <p:nvSpPr>
            <p:cNvPr id="29" name="rc29"/>
            <p:cNvSpPr/>
            <p:nvPr/>
          </p:nvSpPr>
          <p:spPr>
            <a:xfrm>
              <a:off x="2128016" y="3585607"/>
              <a:ext cx="249522" cy="517089"/>
            </a:xfrm>
            <a:prstGeom prst="rect">
              <a:avLst/>
            </a:prstGeom>
            <a:solidFill>
              <a:srgbClr val="80BD41">
                <a:alpha val="100000"/>
              </a:srgbClr>
            </a:solidFill>
          </p:spPr>
          <p:txBody>
            <a:bodyPr/>
            <a:lstStyle/>
            <a:p/>
          </p:txBody>
        </p:sp>
        <p:sp>
          <p:nvSpPr>
            <p:cNvPr id="30" name="rc30"/>
            <p:cNvSpPr/>
            <p:nvPr/>
          </p:nvSpPr>
          <p:spPr>
            <a:xfrm>
              <a:off x="2128016" y="3353321"/>
              <a:ext cx="249522" cy="232285"/>
            </a:xfrm>
            <a:prstGeom prst="rect">
              <a:avLst/>
            </a:prstGeom>
            <a:solidFill>
              <a:srgbClr val="1CABE2">
                <a:alpha val="100000"/>
              </a:srgbClr>
            </a:solidFill>
          </p:spPr>
          <p:txBody>
            <a:bodyPr/>
            <a:lstStyle/>
            <a:p/>
          </p:txBody>
        </p:sp>
        <p:sp>
          <p:nvSpPr>
            <p:cNvPr id="31" name="rc31"/>
            <p:cNvSpPr/>
            <p:nvPr/>
          </p:nvSpPr>
          <p:spPr>
            <a:xfrm>
              <a:off x="2405264" y="3572348"/>
              <a:ext cx="249522" cy="530348"/>
            </a:xfrm>
            <a:prstGeom prst="rect">
              <a:avLst/>
            </a:prstGeom>
            <a:solidFill>
              <a:srgbClr val="80BD41">
                <a:alpha val="100000"/>
              </a:srgbClr>
            </a:solidFill>
          </p:spPr>
          <p:txBody>
            <a:bodyPr/>
            <a:lstStyle/>
            <a:p/>
          </p:txBody>
        </p:sp>
        <p:sp>
          <p:nvSpPr>
            <p:cNvPr id="32" name="rc32"/>
            <p:cNvSpPr/>
            <p:nvPr/>
          </p:nvSpPr>
          <p:spPr>
            <a:xfrm>
              <a:off x="2405264" y="3334036"/>
              <a:ext cx="249522" cy="238312"/>
            </a:xfrm>
            <a:prstGeom prst="rect">
              <a:avLst/>
            </a:prstGeom>
            <a:solidFill>
              <a:srgbClr val="1CABE2">
                <a:alpha val="100000"/>
              </a:srgbClr>
            </a:solidFill>
          </p:spPr>
          <p:txBody>
            <a:bodyPr/>
            <a:lstStyle/>
            <a:p/>
          </p:txBody>
        </p:sp>
        <p:sp>
          <p:nvSpPr>
            <p:cNvPr id="33" name="rc33"/>
            <p:cNvSpPr/>
            <p:nvPr/>
          </p:nvSpPr>
          <p:spPr>
            <a:xfrm>
              <a:off x="2682512" y="3557368"/>
              <a:ext cx="249522" cy="545329"/>
            </a:xfrm>
            <a:prstGeom prst="rect">
              <a:avLst/>
            </a:prstGeom>
            <a:solidFill>
              <a:srgbClr val="80BD41">
                <a:alpha val="100000"/>
              </a:srgbClr>
            </a:solidFill>
          </p:spPr>
          <p:txBody>
            <a:bodyPr/>
            <a:lstStyle/>
            <a:p/>
          </p:txBody>
        </p:sp>
        <p:sp>
          <p:nvSpPr>
            <p:cNvPr id="34" name="rc34"/>
            <p:cNvSpPr/>
            <p:nvPr/>
          </p:nvSpPr>
          <p:spPr>
            <a:xfrm>
              <a:off x="2682512" y="3312340"/>
              <a:ext cx="249522" cy="245027"/>
            </a:xfrm>
            <a:prstGeom prst="rect">
              <a:avLst/>
            </a:prstGeom>
            <a:solidFill>
              <a:srgbClr val="1CABE2">
                <a:alpha val="100000"/>
              </a:srgbClr>
            </a:solidFill>
          </p:spPr>
          <p:txBody>
            <a:bodyPr/>
            <a:lstStyle/>
            <a:p/>
          </p:txBody>
        </p:sp>
        <p:sp>
          <p:nvSpPr>
            <p:cNvPr id="35" name="rc35"/>
            <p:cNvSpPr/>
            <p:nvPr/>
          </p:nvSpPr>
          <p:spPr>
            <a:xfrm>
              <a:off x="2959759" y="3541354"/>
              <a:ext cx="249522" cy="561343"/>
            </a:xfrm>
            <a:prstGeom prst="rect">
              <a:avLst/>
            </a:prstGeom>
            <a:solidFill>
              <a:srgbClr val="80BD41">
                <a:alpha val="100000"/>
              </a:srgbClr>
            </a:solidFill>
          </p:spPr>
          <p:txBody>
            <a:bodyPr/>
            <a:lstStyle/>
            <a:p/>
          </p:txBody>
        </p:sp>
        <p:sp>
          <p:nvSpPr>
            <p:cNvPr id="36" name="rc36"/>
            <p:cNvSpPr/>
            <p:nvPr/>
          </p:nvSpPr>
          <p:spPr>
            <a:xfrm>
              <a:off x="2959759" y="3289266"/>
              <a:ext cx="249522" cy="252087"/>
            </a:xfrm>
            <a:prstGeom prst="rect">
              <a:avLst/>
            </a:prstGeom>
            <a:solidFill>
              <a:srgbClr val="1CABE2">
                <a:alpha val="100000"/>
              </a:srgbClr>
            </a:solidFill>
          </p:spPr>
          <p:txBody>
            <a:bodyPr/>
            <a:lstStyle/>
            <a:p/>
          </p:txBody>
        </p:sp>
        <p:sp>
          <p:nvSpPr>
            <p:cNvPr id="37" name="rc37"/>
            <p:cNvSpPr/>
            <p:nvPr/>
          </p:nvSpPr>
          <p:spPr>
            <a:xfrm>
              <a:off x="3237007" y="3422714"/>
              <a:ext cx="249522" cy="679982"/>
            </a:xfrm>
            <a:prstGeom prst="rect">
              <a:avLst/>
            </a:prstGeom>
            <a:solidFill>
              <a:srgbClr val="80BD41">
                <a:alpha val="100000"/>
              </a:srgbClr>
            </a:solidFill>
          </p:spPr>
          <p:txBody>
            <a:bodyPr/>
            <a:lstStyle/>
            <a:p/>
          </p:txBody>
        </p:sp>
        <p:sp>
          <p:nvSpPr>
            <p:cNvPr id="38" name="rc38"/>
            <p:cNvSpPr/>
            <p:nvPr/>
          </p:nvSpPr>
          <p:spPr>
            <a:xfrm>
              <a:off x="3237007" y="3263265"/>
              <a:ext cx="249522" cy="159448"/>
            </a:xfrm>
            <a:prstGeom prst="rect">
              <a:avLst/>
            </a:prstGeom>
            <a:solidFill>
              <a:srgbClr val="1CABE2">
                <a:alpha val="100000"/>
              </a:srgbClr>
            </a:solidFill>
          </p:spPr>
          <p:txBody>
            <a:bodyPr/>
            <a:lstStyle/>
            <a:p/>
          </p:txBody>
        </p:sp>
        <p:sp>
          <p:nvSpPr>
            <p:cNvPr id="39" name="rc39"/>
            <p:cNvSpPr/>
            <p:nvPr/>
          </p:nvSpPr>
          <p:spPr>
            <a:xfrm>
              <a:off x="3514255" y="3364341"/>
              <a:ext cx="249522" cy="738355"/>
            </a:xfrm>
            <a:prstGeom prst="rect">
              <a:avLst/>
            </a:prstGeom>
            <a:solidFill>
              <a:srgbClr val="80BD41">
                <a:alpha val="100000"/>
              </a:srgbClr>
            </a:solidFill>
          </p:spPr>
          <p:txBody>
            <a:bodyPr/>
            <a:lstStyle/>
            <a:p/>
          </p:txBody>
        </p:sp>
        <p:sp>
          <p:nvSpPr>
            <p:cNvPr id="40" name="rc40"/>
            <p:cNvSpPr/>
            <p:nvPr/>
          </p:nvSpPr>
          <p:spPr>
            <a:xfrm>
              <a:off x="3514255" y="3233993"/>
              <a:ext cx="249522" cy="130348"/>
            </a:xfrm>
            <a:prstGeom prst="rect">
              <a:avLst/>
            </a:prstGeom>
            <a:solidFill>
              <a:srgbClr val="1CABE2">
                <a:alpha val="100000"/>
              </a:srgbClr>
            </a:solidFill>
          </p:spPr>
          <p:txBody>
            <a:bodyPr/>
            <a:lstStyle/>
            <a:p/>
          </p:txBody>
        </p:sp>
        <p:sp>
          <p:nvSpPr>
            <p:cNvPr id="41" name="rc41"/>
            <p:cNvSpPr/>
            <p:nvPr/>
          </p:nvSpPr>
          <p:spPr>
            <a:xfrm>
              <a:off x="3791502" y="3368990"/>
              <a:ext cx="249522" cy="733706"/>
            </a:xfrm>
            <a:prstGeom prst="rect">
              <a:avLst/>
            </a:prstGeom>
            <a:solidFill>
              <a:srgbClr val="80BD41">
                <a:alpha val="100000"/>
              </a:srgbClr>
            </a:solidFill>
          </p:spPr>
          <p:txBody>
            <a:bodyPr/>
            <a:lstStyle/>
            <a:p/>
          </p:txBody>
        </p:sp>
        <p:sp>
          <p:nvSpPr>
            <p:cNvPr id="42" name="rc42"/>
            <p:cNvSpPr/>
            <p:nvPr/>
          </p:nvSpPr>
          <p:spPr>
            <a:xfrm>
              <a:off x="3791502" y="3196972"/>
              <a:ext cx="249522" cy="172018"/>
            </a:xfrm>
            <a:prstGeom prst="rect">
              <a:avLst/>
            </a:prstGeom>
            <a:solidFill>
              <a:srgbClr val="1CABE2">
                <a:alpha val="100000"/>
              </a:srgbClr>
            </a:solidFill>
          </p:spPr>
          <p:txBody>
            <a:bodyPr/>
            <a:lstStyle/>
            <a:p/>
          </p:txBody>
        </p:sp>
        <p:sp>
          <p:nvSpPr>
            <p:cNvPr id="43" name="rc43"/>
            <p:cNvSpPr/>
            <p:nvPr/>
          </p:nvSpPr>
          <p:spPr>
            <a:xfrm>
              <a:off x="4068750" y="3329214"/>
              <a:ext cx="249522" cy="773482"/>
            </a:xfrm>
            <a:prstGeom prst="rect">
              <a:avLst/>
            </a:prstGeom>
            <a:solidFill>
              <a:srgbClr val="80BD41">
                <a:alpha val="100000"/>
              </a:srgbClr>
            </a:solidFill>
          </p:spPr>
          <p:txBody>
            <a:bodyPr/>
            <a:lstStyle/>
            <a:p/>
          </p:txBody>
        </p:sp>
        <p:sp>
          <p:nvSpPr>
            <p:cNvPr id="44" name="rc44"/>
            <p:cNvSpPr/>
            <p:nvPr/>
          </p:nvSpPr>
          <p:spPr>
            <a:xfrm>
              <a:off x="4068750" y="3159434"/>
              <a:ext cx="249522" cy="169780"/>
            </a:xfrm>
            <a:prstGeom prst="rect">
              <a:avLst/>
            </a:prstGeom>
            <a:solidFill>
              <a:srgbClr val="1CABE2">
                <a:alpha val="100000"/>
              </a:srgbClr>
            </a:solidFill>
          </p:spPr>
          <p:txBody>
            <a:bodyPr/>
            <a:lstStyle/>
            <a:p/>
          </p:txBody>
        </p:sp>
        <p:sp>
          <p:nvSpPr>
            <p:cNvPr id="45" name="rc45"/>
            <p:cNvSpPr/>
            <p:nvPr/>
          </p:nvSpPr>
          <p:spPr>
            <a:xfrm>
              <a:off x="4345998" y="3300975"/>
              <a:ext cx="249522" cy="801721"/>
            </a:xfrm>
            <a:prstGeom prst="rect">
              <a:avLst/>
            </a:prstGeom>
            <a:solidFill>
              <a:srgbClr val="80BD41">
                <a:alpha val="100000"/>
              </a:srgbClr>
            </a:solidFill>
          </p:spPr>
          <p:txBody>
            <a:bodyPr/>
            <a:lstStyle/>
            <a:p/>
          </p:txBody>
        </p:sp>
        <p:sp>
          <p:nvSpPr>
            <p:cNvPr id="46" name="rc46"/>
            <p:cNvSpPr/>
            <p:nvPr/>
          </p:nvSpPr>
          <p:spPr>
            <a:xfrm>
              <a:off x="4345998" y="3124996"/>
              <a:ext cx="249522" cy="175979"/>
            </a:xfrm>
            <a:prstGeom prst="rect">
              <a:avLst/>
            </a:prstGeom>
            <a:solidFill>
              <a:srgbClr val="1CABE2">
                <a:alpha val="100000"/>
              </a:srgbClr>
            </a:solidFill>
          </p:spPr>
          <p:txBody>
            <a:bodyPr/>
            <a:lstStyle/>
            <a:p/>
          </p:txBody>
        </p:sp>
        <p:sp>
          <p:nvSpPr>
            <p:cNvPr id="47" name="rc47"/>
            <p:cNvSpPr/>
            <p:nvPr/>
          </p:nvSpPr>
          <p:spPr>
            <a:xfrm>
              <a:off x="4623245" y="3243980"/>
              <a:ext cx="249522" cy="858717"/>
            </a:xfrm>
            <a:prstGeom prst="rect">
              <a:avLst/>
            </a:prstGeom>
            <a:solidFill>
              <a:srgbClr val="80BD41">
                <a:alpha val="100000"/>
              </a:srgbClr>
            </a:solidFill>
          </p:spPr>
          <p:txBody>
            <a:bodyPr/>
            <a:lstStyle/>
            <a:p/>
          </p:txBody>
        </p:sp>
        <p:sp>
          <p:nvSpPr>
            <p:cNvPr id="48" name="rc48"/>
            <p:cNvSpPr/>
            <p:nvPr/>
          </p:nvSpPr>
          <p:spPr>
            <a:xfrm>
              <a:off x="4623245" y="3104161"/>
              <a:ext cx="249522" cy="139819"/>
            </a:xfrm>
            <a:prstGeom prst="rect">
              <a:avLst/>
            </a:prstGeom>
            <a:solidFill>
              <a:srgbClr val="1CABE2">
                <a:alpha val="100000"/>
              </a:srgbClr>
            </a:solidFill>
          </p:spPr>
          <p:txBody>
            <a:bodyPr/>
            <a:lstStyle/>
            <a:p/>
          </p:txBody>
        </p:sp>
        <p:sp>
          <p:nvSpPr>
            <p:cNvPr id="49" name="rc49"/>
            <p:cNvSpPr/>
            <p:nvPr/>
          </p:nvSpPr>
          <p:spPr>
            <a:xfrm>
              <a:off x="4900493" y="3289094"/>
              <a:ext cx="249522" cy="813603"/>
            </a:xfrm>
            <a:prstGeom prst="rect">
              <a:avLst/>
            </a:prstGeom>
            <a:solidFill>
              <a:srgbClr val="80BD41">
                <a:alpha val="100000"/>
              </a:srgbClr>
            </a:solidFill>
          </p:spPr>
          <p:txBody>
            <a:bodyPr/>
            <a:lstStyle/>
            <a:p/>
          </p:txBody>
        </p:sp>
        <p:sp>
          <p:nvSpPr>
            <p:cNvPr id="50" name="rc50"/>
            <p:cNvSpPr/>
            <p:nvPr/>
          </p:nvSpPr>
          <p:spPr>
            <a:xfrm>
              <a:off x="4900493" y="3085736"/>
              <a:ext cx="249522" cy="203357"/>
            </a:xfrm>
            <a:prstGeom prst="rect">
              <a:avLst/>
            </a:prstGeom>
            <a:solidFill>
              <a:srgbClr val="1CABE2">
                <a:alpha val="100000"/>
              </a:srgbClr>
            </a:solidFill>
          </p:spPr>
          <p:txBody>
            <a:bodyPr/>
            <a:lstStyle/>
            <a:p/>
          </p:txBody>
        </p:sp>
        <p:sp>
          <p:nvSpPr>
            <p:cNvPr id="51" name="rc51"/>
            <p:cNvSpPr/>
            <p:nvPr/>
          </p:nvSpPr>
          <p:spPr>
            <a:xfrm>
              <a:off x="5177741" y="3305624"/>
              <a:ext cx="249522" cy="797072"/>
            </a:xfrm>
            <a:prstGeom prst="rect">
              <a:avLst/>
            </a:prstGeom>
            <a:solidFill>
              <a:srgbClr val="80BD41">
                <a:alpha val="100000"/>
              </a:srgbClr>
            </a:solidFill>
          </p:spPr>
          <p:txBody>
            <a:bodyPr/>
            <a:lstStyle/>
            <a:p/>
          </p:txBody>
        </p:sp>
        <p:sp>
          <p:nvSpPr>
            <p:cNvPr id="52" name="rc52"/>
            <p:cNvSpPr/>
            <p:nvPr/>
          </p:nvSpPr>
          <p:spPr>
            <a:xfrm>
              <a:off x="5177741" y="3067484"/>
              <a:ext cx="249522" cy="238140"/>
            </a:xfrm>
            <a:prstGeom prst="rect">
              <a:avLst/>
            </a:prstGeom>
            <a:solidFill>
              <a:srgbClr val="1CABE2">
                <a:alpha val="100000"/>
              </a:srgbClr>
            </a:solidFill>
          </p:spPr>
          <p:txBody>
            <a:bodyPr/>
            <a:lstStyle/>
            <a:p/>
          </p:txBody>
        </p:sp>
        <p:sp>
          <p:nvSpPr>
            <p:cNvPr id="53" name="rc53"/>
            <p:cNvSpPr/>
            <p:nvPr/>
          </p:nvSpPr>
          <p:spPr>
            <a:xfrm>
              <a:off x="5454988" y="3181474"/>
              <a:ext cx="249522" cy="921222"/>
            </a:xfrm>
            <a:prstGeom prst="rect">
              <a:avLst/>
            </a:prstGeom>
            <a:solidFill>
              <a:srgbClr val="80BD41">
                <a:alpha val="100000"/>
              </a:srgbClr>
            </a:solidFill>
          </p:spPr>
          <p:txBody>
            <a:bodyPr/>
            <a:lstStyle/>
            <a:p/>
          </p:txBody>
        </p:sp>
        <p:sp>
          <p:nvSpPr>
            <p:cNvPr id="54" name="rc54"/>
            <p:cNvSpPr/>
            <p:nvPr/>
          </p:nvSpPr>
          <p:spPr>
            <a:xfrm>
              <a:off x="5454988" y="3043894"/>
              <a:ext cx="249522" cy="137580"/>
            </a:xfrm>
            <a:prstGeom prst="rect">
              <a:avLst/>
            </a:prstGeom>
            <a:solidFill>
              <a:srgbClr val="1CABE2">
                <a:alpha val="100000"/>
              </a:srgbClr>
            </a:solidFill>
          </p:spPr>
          <p:txBody>
            <a:bodyPr/>
            <a:lstStyle/>
            <a:p/>
          </p:txBody>
        </p:sp>
        <p:sp>
          <p:nvSpPr>
            <p:cNvPr id="55" name="rc55"/>
            <p:cNvSpPr/>
            <p:nvPr/>
          </p:nvSpPr>
          <p:spPr>
            <a:xfrm>
              <a:off x="5732236" y="3200415"/>
              <a:ext cx="249522" cy="902281"/>
            </a:xfrm>
            <a:prstGeom prst="rect">
              <a:avLst/>
            </a:prstGeom>
            <a:solidFill>
              <a:srgbClr val="80BD41">
                <a:alpha val="100000"/>
              </a:srgbClr>
            </a:solidFill>
          </p:spPr>
          <p:txBody>
            <a:bodyPr/>
            <a:lstStyle/>
            <a:p/>
          </p:txBody>
        </p:sp>
        <p:sp>
          <p:nvSpPr>
            <p:cNvPr id="56" name="rc56"/>
            <p:cNvSpPr/>
            <p:nvPr/>
          </p:nvSpPr>
          <p:spPr>
            <a:xfrm>
              <a:off x="5732236" y="3015654"/>
              <a:ext cx="249522" cy="184761"/>
            </a:xfrm>
            <a:prstGeom prst="rect">
              <a:avLst/>
            </a:prstGeom>
            <a:solidFill>
              <a:srgbClr val="1CABE2">
                <a:alpha val="100000"/>
              </a:srgbClr>
            </a:solidFill>
          </p:spPr>
          <p:txBody>
            <a:bodyPr/>
            <a:lstStyle/>
            <a:p/>
          </p:txBody>
        </p:sp>
        <p:sp>
          <p:nvSpPr>
            <p:cNvPr id="57" name="rc57"/>
            <p:cNvSpPr/>
            <p:nvPr/>
          </p:nvSpPr>
          <p:spPr>
            <a:xfrm>
              <a:off x="6009484" y="3203687"/>
              <a:ext cx="249522" cy="899009"/>
            </a:xfrm>
            <a:prstGeom prst="rect">
              <a:avLst/>
            </a:prstGeom>
            <a:solidFill>
              <a:srgbClr val="80BD41">
                <a:alpha val="100000"/>
              </a:srgbClr>
            </a:solidFill>
          </p:spPr>
          <p:txBody>
            <a:bodyPr/>
            <a:lstStyle/>
            <a:p/>
          </p:txBody>
        </p:sp>
        <p:sp>
          <p:nvSpPr>
            <p:cNvPr id="58" name="rc58"/>
            <p:cNvSpPr/>
            <p:nvPr/>
          </p:nvSpPr>
          <p:spPr>
            <a:xfrm>
              <a:off x="6009484" y="2992753"/>
              <a:ext cx="249522" cy="210934"/>
            </a:xfrm>
            <a:prstGeom prst="rect">
              <a:avLst/>
            </a:prstGeom>
            <a:solidFill>
              <a:srgbClr val="1CABE2">
                <a:alpha val="100000"/>
              </a:srgbClr>
            </a:solidFill>
          </p:spPr>
          <p:txBody>
            <a:bodyPr/>
            <a:lstStyle/>
            <a:p/>
          </p:txBody>
        </p:sp>
        <p:sp>
          <p:nvSpPr>
            <p:cNvPr id="59" name="rc59"/>
            <p:cNvSpPr/>
            <p:nvPr/>
          </p:nvSpPr>
          <p:spPr>
            <a:xfrm>
              <a:off x="6286731" y="3220734"/>
              <a:ext cx="249522" cy="881962"/>
            </a:xfrm>
            <a:prstGeom prst="rect">
              <a:avLst/>
            </a:prstGeom>
            <a:solidFill>
              <a:srgbClr val="80BD41">
                <a:alpha val="100000"/>
              </a:srgbClr>
            </a:solidFill>
          </p:spPr>
          <p:txBody>
            <a:bodyPr/>
            <a:lstStyle/>
            <a:p/>
          </p:txBody>
        </p:sp>
        <p:sp>
          <p:nvSpPr>
            <p:cNvPr id="60" name="rc60"/>
            <p:cNvSpPr/>
            <p:nvPr/>
          </p:nvSpPr>
          <p:spPr>
            <a:xfrm>
              <a:off x="6286731" y="2971918"/>
              <a:ext cx="249522" cy="248816"/>
            </a:xfrm>
            <a:prstGeom prst="rect">
              <a:avLst/>
            </a:prstGeom>
            <a:solidFill>
              <a:srgbClr val="1CABE2">
                <a:alpha val="100000"/>
              </a:srgbClr>
            </a:solidFill>
          </p:spPr>
          <p:txBody>
            <a:bodyPr/>
            <a:lstStyle/>
            <a:p/>
          </p:txBody>
        </p:sp>
        <p:sp>
          <p:nvSpPr>
            <p:cNvPr id="61" name="rc61"/>
            <p:cNvSpPr/>
            <p:nvPr/>
          </p:nvSpPr>
          <p:spPr>
            <a:xfrm>
              <a:off x="6563979" y="3221078"/>
              <a:ext cx="249522" cy="881618"/>
            </a:xfrm>
            <a:prstGeom prst="rect">
              <a:avLst/>
            </a:prstGeom>
            <a:solidFill>
              <a:srgbClr val="80BD41">
                <a:alpha val="100000"/>
              </a:srgbClr>
            </a:solidFill>
          </p:spPr>
          <p:txBody>
            <a:bodyPr/>
            <a:lstStyle/>
            <a:p/>
          </p:txBody>
        </p:sp>
        <p:sp>
          <p:nvSpPr>
            <p:cNvPr id="62" name="rc62"/>
            <p:cNvSpPr/>
            <p:nvPr/>
          </p:nvSpPr>
          <p:spPr>
            <a:xfrm>
              <a:off x="6563979" y="2957626"/>
              <a:ext cx="249522" cy="263452"/>
            </a:xfrm>
            <a:prstGeom prst="rect">
              <a:avLst/>
            </a:prstGeom>
            <a:solidFill>
              <a:srgbClr val="1CABE2">
                <a:alpha val="100000"/>
              </a:srgbClr>
            </a:solidFill>
          </p:spPr>
          <p:txBody>
            <a:bodyPr/>
            <a:lstStyle/>
            <a:p/>
          </p:txBody>
        </p:sp>
        <p:sp>
          <p:nvSpPr>
            <p:cNvPr id="63" name="rc63"/>
            <p:cNvSpPr/>
            <p:nvPr/>
          </p:nvSpPr>
          <p:spPr>
            <a:xfrm>
              <a:off x="6841227" y="3309068"/>
              <a:ext cx="249522" cy="793628"/>
            </a:xfrm>
            <a:prstGeom prst="rect">
              <a:avLst/>
            </a:prstGeom>
            <a:solidFill>
              <a:srgbClr val="80BD41">
                <a:alpha val="100000"/>
              </a:srgbClr>
            </a:solidFill>
          </p:spPr>
          <p:txBody>
            <a:bodyPr/>
            <a:lstStyle/>
            <a:p/>
          </p:txBody>
        </p:sp>
        <p:sp>
          <p:nvSpPr>
            <p:cNvPr id="64" name="rc64"/>
            <p:cNvSpPr/>
            <p:nvPr/>
          </p:nvSpPr>
          <p:spPr>
            <a:xfrm>
              <a:off x="6841227" y="2952460"/>
              <a:ext cx="249522" cy="356607"/>
            </a:xfrm>
            <a:prstGeom prst="rect">
              <a:avLst/>
            </a:prstGeom>
            <a:solidFill>
              <a:srgbClr val="1CABE2">
                <a:alpha val="100000"/>
              </a:srgbClr>
            </a:solidFill>
          </p:spPr>
          <p:txBody>
            <a:bodyPr/>
            <a:lstStyle/>
            <a:p/>
          </p:txBody>
        </p:sp>
        <p:sp>
          <p:nvSpPr>
            <p:cNvPr id="65" name="rc65"/>
            <p:cNvSpPr/>
            <p:nvPr/>
          </p:nvSpPr>
          <p:spPr>
            <a:xfrm>
              <a:off x="7118474" y="3225727"/>
              <a:ext cx="249522" cy="876969"/>
            </a:xfrm>
            <a:prstGeom prst="rect">
              <a:avLst/>
            </a:prstGeom>
            <a:solidFill>
              <a:srgbClr val="80BD41">
                <a:alpha val="100000"/>
              </a:srgbClr>
            </a:solidFill>
          </p:spPr>
          <p:txBody>
            <a:bodyPr/>
            <a:lstStyle/>
            <a:p/>
          </p:txBody>
        </p:sp>
        <p:sp>
          <p:nvSpPr>
            <p:cNvPr id="66" name="rc66"/>
            <p:cNvSpPr/>
            <p:nvPr/>
          </p:nvSpPr>
          <p:spPr>
            <a:xfrm>
              <a:off x="7118474" y="2948844"/>
              <a:ext cx="249522" cy="276883"/>
            </a:xfrm>
            <a:prstGeom prst="rect">
              <a:avLst/>
            </a:prstGeom>
            <a:solidFill>
              <a:srgbClr val="1CABE2">
                <a:alpha val="100000"/>
              </a:srgbClr>
            </a:solidFill>
          </p:spPr>
          <p:txBody>
            <a:bodyPr/>
            <a:lstStyle/>
            <a:p/>
          </p:txBody>
        </p:sp>
        <p:sp>
          <p:nvSpPr>
            <p:cNvPr id="67" name="rc67"/>
            <p:cNvSpPr/>
            <p:nvPr/>
          </p:nvSpPr>
          <p:spPr>
            <a:xfrm>
              <a:off x="7395722" y="3351944"/>
              <a:ext cx="249522" cy="750753"/>
            </a:xfrm>
            <a:prstGeom prst="rect">
              <a:avLst/>
            </a:prstGeom>
            <a:solidFill>
              <a:srgbClr val="80BD41">
                <a:alpha val="100000"/>
              </a:srgbClr>
            </a:solidFill>
          </p:spPr>
          <p:txBody>
            <a:bodyPr/>
            <a:lstStyle/>
            <a:p/>
          </p:txBody>
        </p:sp>
        <p:sp>
          <p:nvSpPr>
            <p:cNvPr id="68" name="rc68"/>
            <p:cNvSpPr/>
            <p:nvPr/>
          </p:nvSpPr>
          <p:spPr>
            <a:xfrm>
              <a:off x="7395722" y="2947639"/>
              <a:ext cx="249522" cy="404304"/>
            </a:xfrm>
            <a:prstGeom prst="rect">
              <a:avLst/>
            </a:prstGeom>
            <a:solidFill>
              <a:srgbClr val="1CABE2">
                <a:alpha val="100000"/>
              </a:srgbClr>
            </a:solidFill>
          </p:spPr>
          <p:txBody>
            <a:bodyPr/>
            <a:lstStyle/>
            <a:p/>
          </p:txBody>
        </p:sp>
        <p:sp>
          <p:nvSpPr>
            <p:cNvPr id="69" name="rc69"/>
            <p:cNvSpPr/>
            <p:nvPr/>
          </p:nvSpPr>
          <p:spPr>
            <a:xfrm>
              <a:off x="7672970" y="3259477"/>
              <a:ext cx="249522" cy="843219"/>
            </a:xfrm>
            <a:prstGeom prst="rect">
              <a:avLst/>
            </a:prstGeom>
            <a:solidFill>
              <a:srgbClr val="80BD41">
                <a:alpha val="100000"/>
              </a:srgbClr>
            </a:solidFill>
          </p:spPr>
          <p:txBody>
            <a:bodyPr/>
            <a:lstStyle/>
            <a:p/>
          </p:txBody>
        </p:sp>
        <p:sp>
          <p:nvSpPr>
            <p:cNvPr id="70" name="rc70"/>
            <p:cNvSpPr/>
            <p:nvPr/>
          </p:nvSpPr>
          <p:spPr>
            <a:xfrm>
              <a:off x="7672970" y="2947639"/>
              <a:ext cx="249522" cy="311838"/>
            </a:xfrm>
            <a:prstGeom prst="rect">
              <a:avLst/>
            </a:prstGeom>
            <a:solidFill>
              <a:srgbClr val="1CABE2">
                <a:alpha val="100000"/>
              </a:srgbClr>
            </a:solidFill>
          </p:spPr>
          <p:txBody>
            <a:bodyPr/>
            <a:lstStyle/>
            <a:p/>
          </p:txBody>
        </p:sp>
        <p:sp>
          <p:nvSpPr>
            <p:cNvPr id="71" name="rc71"/>
            <p:cNvSpPr/>
            <p:nvPr/>
          </p:nvSpPr>
          <p:spPr>
            <a:xfrm>
              <a:off x="7950217" y="3384660"/>
              <a:ext cx="249522" cy="718036"/>
            </a:xfrm>
            <a:prstGeom prst="rect">
              <a:avLst/>
            </a:prstGeom>
            <a:solidFill>
              <a:srgbClr val="80BD41">
                <a:alpha val="100000"/>
              </a:srgbClr>
            </a:solidFill>
          </p:spPr>
          <p:txBody>
            <a:bodyPr/>
            <a:lstStyle/>
            <a:p/>
          </p:txBody>
        </p:sp>
        <p:sp>
          <p:nvSpPr>
            <p:cNvPr id="72" name="rc72"/>
            <p:cNvSpPr/>
            <p:nvPr/>
          </p:nvSpPr>
          <p:spPr>
            <a:xfrm>
              <a:off x="7950217" y="2944539"/>
              <a:ext cx="249522" cy="440120"/>
            </a:xfrm>
            <a:prstGeom prst="rect">
              <a:avLst/>
            </a:prstGeom>
            <a:solidFill>
              <a:srgbClr val="1CABE2">
                <a:alpha val="100000"/>
              </a:srgbClr>
            </a:solidFill>
          </p:spPr>
          <p:txBody>
            <a:bodyPr/>
            <a:lstStyle/>
            <a:p/>
          </p:txBody>
        </p:sp>
        <p:sp>
          <p:nvSpPr>
            <p:cNvPr id="73" name="pl73"/>
            <p:cNvSpPr/>
            <p:nvPr/>
          </p:nvSpPr>
          <p:spPr>
            <a:xfrm>
              <a:off x="1421035" y="1583967"/>
              <a:ext cx="6653943" cy="723773"/>
            </a:xfrm>
            <a:custGeom>
              <a:avLst/>
              <a:pathLst>
                <a:path w="6653943" h="723773">
                  <a:moveTo>
                    <a:pt x="0" y="521116"/>
                  </a:moveTo>
                  <a:lnTo>
                    <a:pt x="277247" y="521116"/>
                  </a:lnTo>
                  <a:lnTo>
                    <a:pt x="554495" y="521116"/>
                  </a:lnTo>
                  <a:lnTo>
                    <a:pt x="831742" y="521116"/>
                  </a:lnTo>
                  <a:lnTo>
                    <a:pt x="1108990" y="521116"/>
                  </a:lnTo>
                  <a:lnTo>
                    <a:pt x="1386238" y="521116"/>
                  </a:lnTo>
                  <a:lnTo>
                    <a:pt x="1663485" y="521116"/>
                  </a:lnTo>
                  <a:lnTo>
                    <a:pt x="1940733" y="173705"/>
                  </a:lnTo>
                  <a:lnTo>
                    <a:pt x="2217981" y="57901"/>
                  </a:lnTo>
                  <a:lnTo>
                    <a:pt x="2495228" y="173705"/>
                  </a:lnTo>
                  <a:lnTo>
                    <a:pt x="2772476" y="144754"/>
                  </a:lnTo>
                  <a:lnTo>
                    <a:pt x="3049724" y="144754"/>
                  </a:lnTo>
                  <a:lnTo>
                    <a:pt x="3326971" y="28950"/>
                  </a:lnTo>
                  <a:lnTo>
                    <a:pt x="3604219" y="202656"/>
                  </a:lnTo>
                  <a:lnTo>
                    <a:pt x="3881467" y="289509"/>
                  </a:lnTo>
                  <a:lnTo>
                    <a:pt x="4158714" y="0"/>
                  </a:lnTo>
                  <a:lnTo>
                    <a:pt x="4435962" y="115803"/>
                  </a:lnTo>
                  <a:lnTo>
                    <a:pt x="4713210" y="173705"/>
                  </a:lnTo>
                  <a:lnTo>
                    <a:pt x="4990457" y="260558"/>
                  </a:lnTo>
                  <a:lnTo>
                    <a:pt x="5267705" y="289509"/>
                  </a:lnTo>
                  <a:lnTo>
                    <a:pt x="5544953" y="521116"/>
                  </a:lnTo>
                  <a:lnTo>
                    <a:pt x="5822200" y="318460"/>
                  </a:lnTo>
                  <a:lnTo>
                    <a:pt x="6099448" y="636920"/>
                  </a:lnTo>
                  <a:lnTo>
                    <a:pt x="6376696" y="405312"/>
                  </a:lnTo>
                  <a:lnTo>
                    <a:pt x="6653943" y="72377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6628451"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2" name="tx82"/>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4" name="tx84"/>
            <p:cNvSpPr/>
            <p:nvPr/>
          </p:nvSpPr>
          <p:spPr>
            <a:xfrm>
              <a:off x="1329607" y="3264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a:t>
              </a:r>
            </a:p>
          </p:txBody>
        </p:sp>
        <p:sp>
          <p:nvSpPr>
            <p:cNvPr id="85" name="tx85"/>
            <p:cNvSpPr/>
            <p:nvPr/>
          </p:nvSpPr>
          <p:spPr>
            <a:xfrm>
              <a:off x="2715845" y="3176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45.9</a:t>
              </a:r>
            </a:p>
          </p:txBody>
        </p:sp>
        <p:sp>
          <p:nvSpPr>
            <p:cNvPr id="86" name="tx86"/>
            <p:cNvSpPr/>
            <p:nvPr/>
          </p:nvSpPr>
          <p:spPr>
            <a:xfrm>
              <a:off x="4102084" y="30235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54.8</a:t>
              </a:r>
            </a:p>
          </p:txBody>
        </p:sp>
        <p:sp>
          <p:nvSpPr>
            <p:cNvPr id="87" name="tx87"/>
            <p:cNvSpPr/>
            <p:nvPr/>
          </p:nvSpPr>
          <p:spPr>
            <a:xfrm>
              <a:off x="5488322" y="29079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88" name="tx88"/>
            <p:cNvSpPr/>
            <p:nvPr/>
          </p:nvSpPr>
          <p:spPr>
            <a:xfrm>
              <a:off x="6597312" y="28217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a:t>
              </a:r>
            </a:p>
          </p:txBody>
        </p:sp>
        <p:sp>
          <p:nvSpPr>
            <p:cNvPr id="89" name="tx89"/>
            <p:cNvSpPr/>
            <p:nvPr/>
          </p:nvSpPr>
          <p:spPr>
            <a:xfrm>
              <a:off x="6874560" y="28165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a:t>
              </a:r>
            </a:p>
          </p:txBody>
        </p:sp>
        <p:sp>
          <p:nvSpPr>
            <p:cNvPr id="90" name="tx90"/>
            <p:cNvSpPr/>
            <p:nvPr/>
          </p:nvSpPr>
          <p:spPr>
            <a:xfrm>
              <a:off x="7190985" y="281274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1" name="tx91"/>
            <p:cNvSpPr/>
            <p:nvPr/>
          </p:nvSpPr>
          <p:spPr>
            <a:xfrm>
              <a:off x="7429055" y="2811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2" name="tx92"/>
            <p:cNvSpPr/>
            <p:nvPr/>
          </p:nvSpPr>
          <p:spPr>
            <a:xfrm>
              <a:off x="7706303" y="2811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3" name="tx93"/>
            <p:cNvSpPr/>
            <p:nvPr/>
          </p:nvSpPr>
          <p:spPr>
            <a:xfrm>
              <a:off x="7983551" y="2808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67.2</a:t>
              </a:r>
            </a:p>
          </p:txBody>
        </p:sp>
        <p:sp>
          <p:nvSpPr>
            <p:cNvPr id="94" name="pl94"/>
            <p:cNvSpPr/>
            <p:nvPr/>
          </p:nvSpPr>
          <p:spPr>
            <a:xfrm>
              <a:off x="1421035"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8254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05" name="tx105"/>
            <p:cNvSpPr/>
            <p:nvPr/>
          </p:nvSpPr>
          <p:spPr>
            <a:xfrm>
              <a:off x="1329607" y="3474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06" name="tx106"/>
            <p:cNvSpPr/>
            <p:nvPr/>
          </p:nvSpPr>
          <p:spPr>
            <a:xfrm>
              <a:off x="2715845" y="37949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07" name="tx107"/>
            <p:cNvSpPr/>
            <p:nvPr/>
          </p:nvSpPr>
          <p:spPr>
            <a:xfrm>
              <a:off x="2715845" y="34009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08" name="tx108"/>
            <p:cNvSpPr/>
            <p:nvPr/>
          </p:nvSpPr>
          <p:spPr>
            <a:xfrm>
              <a:off x="4102084" y="36809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a:t>
              </a:r>
            </a:p>
          </p:txBody>
        </p:sp>
        <p:sp>
          <p:nvSpPr>
            <p:cNvPr id="109" name="tx109"/>
            <p:cNvSpPr/>
            <p:nvPr/>
          </p:nvSpPr>
          <p:spPr>
            <a:xfrm>
              <a:off x="4128209" y="32092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10" name="tx110"/>
            <p:cNvSpPr/>
            <p:nvPr/>
          </p:nvSpPr>
          <p:spPr>
            <a:xfrm>
              <a:off x="5488322" y="36069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a:t>
              </a:r>
            </a:p>
          </p:txBody>
        </p:sp>
        <p:sp>
          <p:nvSpPr>
            <p:cNvPr id="111" name="tx111"/>
            <p:cNvSpPr/>
            <p:nvPr/>
          </p:nvSpPr>
          <p:spPr>
            <a:xfrm>
              <a:off x="5553624" y="307763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2" name="tx112"/>
            <p:cNvSpPr/>
            <p:nvPr/>
          </p:nvSpPr>
          <p:spPr>
            <a:xfrm>
              <a:off x="6597312" y="36268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13" name="tx113"/>
            <p:cNvSpPr/>
            <p:nvPr/>
          </p:nvSpPr>
          <p:spPr>
            <a:xfrm>
              <a:off x="6597312" y="30542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14" name="tx114"/>
            <p:cNvSpPr/>
            <p:nvPr/>
          </p:nvSpPr>
          <p:spPr>
            <a:xfrm>
              <a:off x="6874560" y="3670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15" name="tx115"/>
            <p:cNvSpPr/>
            <p:nvPr/>
          </p:nvSpPr>
          <p:spPr>
            <a:xfrm>
              <a:off x="6874560" y="30957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16" name="tx116"/>
            <p:cNvSpPr/>
            <p:nvPr/>
          </p:nvSpPr>
          <p:spPr>
            <a:xfrm>
              <a:off x="7151808" y="36291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17" name="tx117"/>
            <p:cNvSpPr/>
            <p:nvPr/>
          </p:nvSpPr>
          <p:spPr>
            <a:xfrm>
              <a:off x="7151808" y="30522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18" name="tx118"/>
            <p:cNvSpPr/>
            <p:nvPr/>
          </p:nvSpPr>
          <p:spPr>
            <a:xfrm>
              <a:off x="7429055" y="36922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9" name="tx119"/>
            <p:cNvSpPr/>
            <p:nvPr/>
          </p:nvSpPr>
          <p:spPr>
            <a:xfrm>
              <a:off x="7429055" y="31146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20" name="tx120"/>
            <p:cNvSpPr/>
            <p:nvPr/>
          </p:nvSpPr>
          <p:spPr>
            <a:xfrm>
              <a:off x="7745480" y="364603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1" name="tx121"/>
            <p:cNvSpPr/>
            <p:nvPr/>
          </p:nvSpPr>
          <p:spPr>
            <a:xfrm>
              <a:off x="7706303" y="30685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22" name="tx122"/>
            <p:cNvSpPr/>
            <p:nvPr/>
          </p:nvSpPr>
          <p:spPr>
            <a:xfrm>
              <a:off x="7983551" y="370977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a:t>
              </a:r>
            </a:p>
          </p:txBody>
        </p:sp>
        <p:sp>
          <p:nvSpPr>
            <p:cNvPr id="123" name="tx123"/>
            <p:cNvSpPr/>
            <p:nvPr/>
          </p:nvSpPr>
          <p:spPr>
            <a:xfrm>
              <a:off x="7983551" y="3129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896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3286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4677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020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2000-2024</a:t>
              </a:r>
            </a:p>
          </p:txBody>
        </p:sp>
        <p:sp>
          <p:nvSpPr>
            <p:cNvPr id="153" name="pl153"/>
            <p:cNvSpPr/>
            <p:nvPr/>
          </p:nvSpPr>
          <p:spPr>
            <a:xfrm>
              <a:off x="22739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292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845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1398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515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068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16220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5005593" cy="167191"/>
            </a:xfrm>
            <a:prstGeom prst="rect">
              <a:avLst/>
            </a:prstGeom>
            <a:solidFill>
              <a:srgbClr val="80BD41">
                <a:alpha val="100000"/>
              </a:srgbClr>
            </a:solidFill>
          </p:spPr>
          <p:txBody>
            <a:bodyPr/>
            <a:lstStyle/>
            <a:p/>
          </p:txBody>
        </p:sp>
        <p:sp>
          <p:nvSpPr>
            <p:cNvPr id="165" name="rc165"/>
            <p:cNvSpPr/>
            <p:nvPr/>
          </p:nvSpPr>
          <p:spPr>
            <a:xfrm>
              <a:off x="6301867" y="5889059"/>
              <a:ext cx="1495812" cy="167191"/>
            </a:xfrm>
            <a:prstGeom prst="rect">
              <a:avLst/>
            </a:prstGeom>
            <a:solidFill>
              <a:srgbClr val="1CABE2">
                <a:alpha val="100000"/>
              </a:srgbClr>
            </a:solidFill>
          </p:spPr>
          <p:txBody>
            <a:bodyPr/>
            <a:lstStyle/>
            <a:p/>
          </p:txBody>
        </p:sp>
        <p:sp>
          <p:nvSpPr>
            <p:cNvPr id="166" name="rc166"/>
            <p:cNvSpPr/>
            <p:nvPr/>
          </p:nvSpPr>
          <p:spPr>
            <a:xfrm>
              <a:off x="1296273" y="5680069"/>
              <a:ext cx="4787576" cy="167191"/>
            </a:xfrm>
            <a:prstGeom prst="rect">
              <a:avLst/>
            </a:prstGeom>
            <a:solidFill>
              <a:srgbClr val="80BD41">
                <a:alpha val="100000"/>
              </a:srgbClr>
            </a:solidFill>
          </p:spPr>
          <p:txBody>
            <a:bodyPr/>
            <a:lstStyle/>
            <a:p/>
          </p:txBody>
        </p:sp>
        <p:sp>
          <p:nvSpPr>
            <p:cNvPr id="167" name="rc167"/>
            <p:cNvSpPr/>
            <p:nvPr/>
          </p:nvSpPr>
          <p:spPr>
            <a:xfrm>
              <a:off x="6083850" y="5680069"/>
              <a:ext cx="1770533" cy="167191"/>
            </a:xfrm>
            <a:prstGeom prst="rect">
              <a:avLst/>
            </a:prstGeom>
            <a:solidFill>
              <a:srgbClr val="1CABE2">
                <a:alpha val="100000"/>
              </a:srgbClr>
            </a:solidFill>
          </p:spPr>
          <p:txBody>
            <a:bodyPr/>
            <a:lstStyle/>
            <a:p/>
          </p:txBody>
        </p:sp>
        <p:sp>
          <p:nvSpPr>
            <p:cNvPr id="168" name="rc168"/>
            <p:cNvSpPr/>
            <p:nvPr/>
          </p:nvSpPr>
          <p:spPr>
            <a:xfrm>
              <a:off x="1296273" y="5471080"/>
              <a:ext cx="4076821" cy="167191"/>
            </a:xfrm>
            <a:prstGeom prst="rect">
              <a:avLst/>
            </a:prstGeom>
            <a:solidFill>
              <a:srgbClr val="80BD41">
                <a:alpha val="100000"/>
              </a:srgbClr>
            </a:solidFill>
          </p:spPr>
          <p:txBody>
            <a:bodyPr/>
            <a:lstStyle/>
            <a:p/>
          </p:txBody>
        </p:sp>
        <p:sp>
          <p:nvSpPr>
            <p:cNvPr id="169" name="rc169"/>
            <p:cNvSpPr/>
            <p:nvPr/>
          </p:nvSpPr>
          <p:spPr>
            <a:xfrm>
              <a:off x="5373095" y="5471080"/>
              <a:ext cx="2498886" cy="167191"/>
            </a:xfrm>
            <a:prstGeom prst="rect">
              <a:avLst/>
            </a:prstGeom>
            <a:solidFill>
              <a:srgbClr val="1CABE2">
                <a:alpha val="100000"/>
              </a:srgbClr>
            </a:solidFill>
          </p:spPr>
          <p:txBody>
            <a:bodyPr/>
            <a:lstStyle/>
            <a:p/>
          </p:txBody>
        </p:sp>
        <p:sp>
          <p:nvSpPr>
            <p:cNvPr id="170" name="tx170"/>
            <p:cNvSpPr/>
            <p:nvPr/>
          </p:nvSpPr>
          <p:spPr>
            <a:xfrm>
              <a:off x="801022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66.5</a:t>
              </a:r>
            </a:p>
          </p:txBody>
        </p:sp>
        <p:sp>
          <p:nvSpPr>
            <p:cNvPr id="171" name="tx171"/>
            <p:cNvSpPr/>
            <p:nvPr/>
          </p:nvSpPr>
          <p:spPr>
            <a:xfrm>
              <a:off x="8069762"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67.1</a:t>
              </a:r>
            </a:p>
          </p:txBody>
        </p:sp>
        <p:sp>
          <p:nvSpPr>
            <p:cNvPr id="172" name="tx172"/>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67.2</a:t>
              </a:r>
            </a:p>
          </p:txBody>
        </p:sp>
        <p:sp>
          <p:nvSpPr>
            <p:cNvPr id="173" name="tx173"/>
            <p:cNvSpPr/>
            <p:nvPr/>
          </p:nvSpPr>
          <p:spPr>
            <a:xfrm>
              <a:off x="369357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51.2</a:t>
              </a:r>
            </a:p>
          </p:txBody>
        </p:sp>
        <p:sp>
          <p:nvSpPr>
            <p:cNvPr id="174" name="tx174"/>
            <p:cNvSpPr/>
            <p:nvPr/>
          </p:nvSpPr>
          <p:spPr>
            <a:xfrm>
              <a:off x="694428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75" name="tx175"/>
            <p:cNvSpPr/>
            <p:nvPr/>
          </p:nvSpPr>
          <p:spPr>
            <a:xfrm>
              <a:off x="3629772"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76" name="tx176"/>
            <p:cNvSpPr/>
            <p:nvPr/>
          </p:nvSpPr>
          <p:spPr>
            <a:xfrm>
              <a:off x="686362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77" name="tx177"/>
            <p:cNvSpPr/>
            <p:nvPr/>
          </p:nvSpPr>
          <p:spPr>
            <a:xfrm>
              <a:off x="3229190"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41.7</a:t>
              </a:r>
            </a:p>
          </p:txBody>
        </p:sp>
        <p:sp>
          <p:nvSpPr>
            <p:cNvPr id="178" name="tx178"/>
            <p:cNvSpPr/>
            <p:nvPr/>
          </p:nvSpPr>
          <p:spPr>
            <a:xfrm>
              <a:off x="651704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7388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512919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5" name="tx185"/>
            <p:cNvSpPr/>
            <p:nvPr/>
          </p:nvSpPr>
          <p:spPr>
            <a:xfrm>
              <a:off x="708450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(62%) was lower than in 2019 (77%).
The number of children vaccinated with DTP1 decreased 19%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Gabon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522800"/>
              <a:ext cx="3397293" cy="1057099"/>
            </a:xfrm>
            <a:custGeom>
              <a:avLst/>
              <a:pathLst>
                <a:path w="3397293" h="1057099">
                  <a:moveTo>
                    <a:pt x="0" y="1057099"/>
                  </a:moveTo>
                  <a:lnTo>
                    <a:pt x="141553" y="1057099"/>
                  </a:lnTo>
                  <a:lnTo>
                    <a:pt x="283107" y="1057099"/>
                  </a:lnTo>
                  <a:lnTo>
                    <a:pt x="424661" y="1057099"/>
                  </a:lnTo>
                  <a:lnTo>
                    <a:pt x="566215" y="1057099"/>
                  </a:lnTo>
                  <a:lnTo>
                    <a:pt x="707769" y="1057099"/>
                  </a:lnTo>
                  <a:lnTo>
                    <a:pt x="849323" y="1057099"/>
                  </a:lnTo>
                  <a:lnTo>
                    <a:pt x="990877" y="28570"/>
                  </a:lnTo>
                  <a:lnTo>
                    <a:pt x="1132431" y="0"/>
                  </a:lnTo>
                  <a:lnTo>
                    <a:pt x="1273984" y="171421"/>
                  </a:lnTo>
                  <a:lnTo>
                    <a:pt x="1415538" y="428553"/>
                  </a:lnTo>
                  <a:lnTo>
                    <a:pt x="1557092" y="199991"/>
                  </a:lnTo>
                  <a:lnTo>
                    <a:pt x="1698646" y="0"/>
                  </a:lnTo>
                  <a:lnTo>
                    <a:pt x="1840200" y="85710"/>
                  </a:lnTo>
                  <a:lnTo>
                    <a:pt x="1981754" y="342843"/>
                  </a:lnTo>
                  <a:lnTo>
                    <a:pt x="2123308" y="57140"/>
                  </a:lnTo>
                  <a:lnTo>
                    <a:pt x="2264862" y="199991"/>
                  </a:lnTo>
                  <a:lnTo>
                    <a:pt x="2406416" y="199991"/>
                  </a:lnTo>
                  <a:lnTo>
                    <a:pt x="2547969" y="342843"/>
                  </a:lnTo>
                  <a:lnTo>
                    <a:pt x="2689523" y="342843"/>
                  </a:lnTo>
                  <a:lnTo>
                    <a:pt x="2831077" y="542834"/>
                  </a:lnTo>
                  <a:lnTo>
                    <a:pt x="2972631" y="199991"/>
                  </a:lnTo>
                  <a:lnTo>
                    <a:pt x="3114185" y="628545"/>
                  </a:lnTo>
                  <a:lnTo>
                    <a:pt x="3255739" y="342843"/>
                  </a:lnTo>
                  <a:lnTo>
                    <a:pt x="3397293" y="59997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522800"/>
              <a:ext cx="3397293" cy="1057099"/>
            </a:xfrm>
            <a:custGeom>
              <a:avLst/>
              <a:pathLst>
                <a:path w="3397293" h="1057099">
                  <a:moveTo>
                    <a:pt x="0" y="1057099"/>
                  </a:moveTo>
                  <a:lnTo>
                    <a:pt x="141553" y="1057099"/>
                  </a:lnTo>
                  <a:lnTo>
                    <a:pt x="283107" y="1057099"/>
                  </a:lnTo>
                  <a:lnTo>
                    <a:pt x="424661" y="1057099"/>
                  </a:lnTo>
                  <a:lnTo>
                    <a:pt x="566215" y="1057099"/>
                  </a:lnTo>
                  <a:lnTo>
                    <a:pt x="707769" y="1057099"/>
                  </a:lnTo>
                  <a:lnTo>
                    <a:pt x="849323" y="1057099"/>
                  </a:lnTo>
                  <a:lnTo>
                    <a:pt x="990877" y="28570"/>
                  </a:lnTo>
                  <a:lnTo>
                    <a:pt x="1132431" y="0"/>
                  </a:lnTo>
                  <a:lnTo>
                    <a:pt x="1273984" y="171421"/>
                  </a:lnTo>
                  <a:lnTo>
                    <a:pt x="1415538" y="428553"/>
                  </a:lnTo>
                  <a:lnTo>
                    <a:pt x="1557092" y="199991"/>
                  </a:lnTo>
                  <a:lnTo>
                    <a:pt x="1698646" y="0"/>
                  </a:lnTo>
                  <a:lnTo>
                    <a:pt x="1840200" y="85710"/>
                  </a:lnTo>
                  <a:lnTo>
                    <a:pt x="1981754" y="342843"/>
                  </a:lnTo>
                  <a:lnTo>
                    <a:pt x="2123308" y="57140"/>
                  </a:lnTo>
                  <a:lnTo>
                    <a:pt x="2264862" y="199991"/>
                  </a:lnTo>
                  <a:lnTo>
                    <a:pt x="2406416" y="199991"/>
                  </a:lnTo>
                  <a:lnTo>
                    <a:pt x="2547969" y="342843"/>
                  </a:lnTo>
                  <a:lnTo>
                    <a:pt x="2689523" y="342843"/>
                  </a:lnTo>
                  <a:lnTo>
                    <a:pt x="2831077" y="542834"/>
                  </a:lnTo>
                  <a:lnTo>
                    <a:pt x="2972631" y="199991"/>
                  </a:lnTo>
                  <a:lnTo>
                    <a:pt x="3114185" y="628545"/>
                  </a:lnTo>
                  <a:lnTo>
                    <a:pt x="3255739" y="342843"/>
                  </a:lnTo>
                  <a:lnTo>
                    <a:pt x="3397293" y="59997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628504"/>
            </a:xfrm>
            <a:custGeom>
              <a:avLst/>
              <a:pathLst>
                <a:path w="0" h="1628504">
                  <a:moveTo>
                    <a:pt x="0" y="0"/>
                  </a:moveTo>
                  <a:lnTo>
                    <a:pt x="0" y="162850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628504"/>
            </a:xfrm>
            <a:custGeom>
              <a:avLst/>
              <a:pathLst>
                <a:path w="0" h="1628504">
                  <a:moveTo>
                    <a:pt x="0" y="0"/>
                  </a:moveTo>
                  <a:lnTo>
                    <a:pt x="0" y="162850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32" name="pl32"/>
            <p:cNvSpPr/>
            <p:nvPr/>
          </p:nvSpPr>
          <p:spPr>
            <a:xfrm>
              <a:off x="1120965" y="1522800"/>
              <a:ext cx="3397293" cy="1057099"/>
            </a:xfrm>
            <a:custGeom>
              <a:avLst/>
              <a:pathLst>
                <a:path w="3397293" h="1057099">
                  <a:moveTo>
                    <a:pt x="0" y="1057099"/>
                  </a:moveTo>
                  <a:lnTo>
                    <a:pt x="141553" y="1057099"/>
                  </a:lnTo>
                  <a:lnTo>
                    <a:pt x="283107" y="1057099"/>
                  </a:lnTo>
                  <a:lnTo>
                    <a:pt x="424661" y="1057099"/>
                  </a:lnTo>
                  <a:lnTo>
                    <a:pt x="566215" y="1057099"/>
                  </a:lnTo>
                  <a:lnTo>
                    <a:pt x="707769" y="1057099"/>
                  </a:lnTo>
                  <a:lnTo>
                    <a:pt x="849323" y="1057099"/>
                  </a:lnTo>
                  <a:lnTo>
                    <a:pt x="990877" y="28570"/>
                  </a:lnTo>
                  <a:lnTo>
                    <a:pt x="1132431" y="0"/>
                  </a:lnTo>
                  <a:lnTo>
                    <a:pt x="1273984" y="171421"/>
                  </a:lnTo>
                  <a:lnTo>
                    <a:pt x="1415538" y="428553"/>
                  </a:lnTo>
                  <a:lnTo>
                    <a:pt x="1557092" y="199991"/>
                  </a:lnTo>
                  <a:lnTo>
                    <a:pt x="1698646" y="0"/>
                  </a:lnTo>
                  <a:lnTo>
                    <a:pt x="1840200" y="85710"/>
                  </a:lnTo>
                  <a:lnTo>
                    <a:pt x="1981754" y="342843"/>
                  </a:lnTo>
                  <a:lnTo>
                    <a:pt x="2123308" y="57140"/>
                  </a:lnTo>
                  <a:lnTo>
                    <a:pt x="2264862" y="199991"/>
                  </a:lnTo>
                  <a:lnTo>
                    <a:pt x="2406416" y="199991"/>
                  </a:lnTo>
                  <a:lnTo>
                    <a:pt x="2547969" y="342843"/>
                  </a:lnTo>
                  <a:lnTo>
                    <a:pt x="2689523" y="342843"/>
                  </a:lnTo>
                  <a:lnTo>
                    <a:pt x="2831077" y="542834"/>
                  </a:lnTo>
                  <a:lnTo>
                    <a:pt x="2972631" y="199991"/>
                  </a:lnTo>
                  <a:lnTo>
                    <a:pt x="3114185" y="628545"/>
                  </a:lnTo>
                  <a:lnTo>
                    <a:pt x="3255739" y="342843"/>
                  </a:lnTo>
                  <a:lnTo>
                    <a:pt x="3397293" y="59997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68444"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000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0" name="tx60"/>
            <p:cNvSpPr/>
            <p:nvPr/>
          </p:nvSpPr>
          <p:spPr>
            <a:xfrm>
              <a:off x="275854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318" y="471005"/>
              <a:ext cx="24145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Gabon, 2000-2024</a:t>
              </a:r>
            </a:p>
          </p:txBody>
        </p:sp>
        <p:sp>
          <p:nvSpPr>
            <p:cNvPr id="63" name="pl63"/>
            <p:cNvSpPr/>
            <p:nvPr/>
          </p:nvSpPr>
          <p:spPr>
            <a:xfrm>
              <a:off x="5267799" y="37544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433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323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19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87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9767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21217"/>
              <a:ext cx="3397293" cy="2055470"/>
            </a:xfrm>
            <a:custGeom>
              <a:avLst/>
              <a:pathLst>
                <a:path w="3397293" h="2055470">
                  <a:moveTo>
                    <a:pt x="0" y="2055470"/>
                  </a:moveTo>
                  <a:lnTo>
                    <a:pt x="141553" y="2055470"/>
                  </a:lnTo>
                  <a:lnTo>
                    <a:pt x="283107" y="2055470"/>
                  </a:lnTo>
                  <a:lnTo>
                    <a:pt x="424661" y="2055470"/>
                  </a:lnTo>
                  <a:lnTo>
                    <a:pt x="566215" y="2055470"/>
                  </a:lnTo>
                  <a:lnTo>
                    <a:pt x="707769" y="2055470"/>
                  </a:lnTo>
                  <a:lnTo>
                    <a:pt x="849323" y="2055470"/>
                  </a:lnTo>
                  <a:lnTo>
                    <a:pt x="990877" y="55553"/>
                  </a:lnTo>
                  <a:lnTo>
                    <a:pt x="1132431" y="0"/>
                  </a:lnTo>
                  <a:lnTo>
                    <a:pt x="1273984" y="333319"/>
                  </a:lnTo>
                  <a:lnTo>
                    <a:pt x="1415538" y="833298"/>
                  </a:lnTo>
                  <a:lnTo>
                    <a:pt x="1557092" y="388872"/>
                  </a:lnTo>
                  <a:lnTo>
                    <a:pt x="1698646" y="0"/>
                  </a:lnTo>
                  <a:lnTo>
                    <a:pt x="1840200" y="166659"/>
                  </a:lnTo>
                  <a:lnTo>
                    <a:pt x="1981754" y="666639"/>
                  </a:lnTo>
                  <a:lnTo>
                    <a:pt x="2123308" y="111106"/>
                  </a:lnTo>
                  <a:lnTo>
                    <a:pt x="2264862" y="388872"/>
                  </a:lnTo>
                  <a:lnTo>
                    <a:pt x="2406416" y="388872"/>
                  </a:lnTo>
                  <a:lnTo>
                    <a:pt x="2547969" y="666639"/>
                  </a:lnTo>
                  <a:lnTo>
                    <a:pt x="2689523" y="666639"/>
                  </a:lnTo>
                  <a:lnTo>
                    <a:pt x="2831077" y="1055512"/>
                  </a:lnTo>
                  <a:lnTo>
                    <a:pt x="2972631" y="388872"/>
                  </a:lnTo>
                  <a:lnTo>
                    <a:pt x="3114185" y="1222171"/>
                  </a:lnTo>
                  <a:lnTo>
                    <a:pt x="3255739" y="666639"/>
                  </a:lnTo>
                  <a:lnTo>
                    <a:pt x="3397293" y="1166618"/>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87856"/>
              <a:ext cx="3397293" cy="777745"/>
            </a:xfrm>
            <a:custGeom>
              <a:avLst/>
              <a:pathLst>
                <a:path w="3397293" h="777745">
                  <a:moveTo>
                    <a:pt x="0" y="777745"/>
                  </a:moveTo>
                  <a:lnTo>
                    <a:pt x="141553" y="777745"/>
                  </a:lnTo>
                  <a:lnTo>
                    <a:pt x="283107" y="777745"/>
                  </a:lnTo>
                  <a:lnTo>
                    <a:pt x="424661" y="666639"/>
                  </a:lnTo>
                  <a:lnTo>
                    <a:pt x="566215" y="555532"/>
                  </a:lnTo>
                  <a:lnTo>
                    <a:pt x="707769" y="499979"/>
                  </a:lnTo>
                  <a:lnTo>
                    <a:pt x="849323" y="444426"/>
                  </a:lnTo>
                  <a:lnTo>
                    <a:pt x="990877" y="444426"/>
                  </a:lnTo>
                  <a:lnTo>
                    <a:pt x="1132431" y="277766"/>
                  </a:lnTo>
                  <a:lnTo>
                    <a:pt x="1273984" y="166659"/>
                  </a:lnTo>
                  <a:lnTo>
                    <a:pt x="1415538" y="166659"/>
                  </a:lnTo>
                  <a:lnTo>
                    <a:pt x="1557092" y="111106"/>
                  </a:lnTo>
                  <a:lnTo>
                    <a:pt x="1698646" y="111106"/>
                  </a:lnTo>
                  <a:lnTo>
                    <a:pt x="1840200" y="166659"/>
                  </a:lnTo>
                  <a:lnTo>
                    <a:pt x="1981754" y="111106"/>
                  </a:lnTo>
                  <a:lnTo>
                    <a:pt x="2123308" y="55553"/>
                  </a:lnTo>
                  <a:lnTo>
                    <a:pt x="2264862" y="0"/>
                  </a:lnTo>
                  <a:lnTo>
                    <a:pt x="2406416" y="0"/>
                  </a:lnTo>
                  <a:lnTo>
                    <a:pt x="2547969" y="0"/>
                  </a:lnTo>
                  <a:lnTo>
                    <a:pt x="2689523" y="0"/>
                  </a:lnTo>
                  <a:lnTo>
                    <a:pt x="2831077" y="166659"/>
                  </a:lnTo>
                  <a:lnTo>
                    <a:pt x="2972631" y="222213"/>
                  </a:lnTo>
                  <a:lnTo>
                    <a:pt x="3114185" y="55553"/>
                  </a:lnTo>
                  <a:lnTo>
                    <a:pt x="3255739" y="111106"/>
                  </a:lnTo>
                  <a:lnTo>
                    <a:pt x="3397293" y="5555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087856"/>
              <a:ext cx="3397293" cy="1777704"/>
            </a:xfrm>
            <a:custGeom>
              <a:avLst/>
              <a:pathLst>
                <a:path w="3397293" h="1777704">
                  <a:moveTo>
                    <a:pt x="0" y="1722151"/>
                  </a:moveTo>
                  <a:lnTo>
                    <a:pt x="141553" y="1777704"/>
                  </a:lnTo>
                  <a:lnTo>
                    <a:pt x="283107" y="1666597"/>
                  </a:lnTo>
                  <a:lnTo>
                    <a:pt x="424661" y="1444384"/>
                  </a:lnTo>
                  <a:lnTo>
                    <a:pt x="566215" y="1166618"/>
                  </a:lnTo>
                  <a:lnTo>
                    <a:pt x="707769" y="944405"/>
                  </a:lnTo>
                  <a:lnTo>
                    <a:pt x="849323" y="777745"/>
                  </a:lnTo>
                  <a:lnTo>
                    <a:pt x="990877" y="666639"/>
                  </a:lnTo>
                  <a:lnTo>
                    <a:pt x="1132431" y="388872"/>
                  </a:lnTo>
                  <a:lnTo>
                    <a:pt x="1273984" y="111106"/>
                  </a:lnTo>
                  <a:lnTo>
                    <a:pt x="1415538" y="333319"/>
                  </a:lnTo>
                  <a:lnTo>
                    <a:pt x="1557092" y="388872"/>
                  </a:lnTo>
                  <a:lnTo>
                    <a:pt x="1698646" y="666639"/>
                  </a:lnTo>
                  <a:lnTo>
                    <a:pt x="1840200" y="666639"/>
                  </a:lnTo>
                  <a:lnTo>
                    <a:pt x="1981754" y="499979"/>
                  </a:lnTo>
                  <a:lnTo>
                    <a:pt x="2123308" y="555532"/>
                  </a:lnTo>
                  <a:lnTo>
                    <a:pt x="2264862" y="277766"/>
                  </a:lnTo>
                  <a:lnTo>
                    <a:pt x="2406416" y="222213"/>
                  </a:lnTo>
                  <a:lnTo>
                    <a:pt x="2547969" y="111106"/>
                  </a:lnTo>
                  <a:lnTo>
                    <a:pt x="2689523" y="0"/>
                  </a:lnTo>
                  <a:lnTo>
                    <a:pt x="2831077" y="166659"/>
                  </a:lnTo>
                  <a:lnTo>
                    <a:pt x="2972631" y="166659"/>
                  </a:lnTo>
                  <a:lnTo>
                    <a:pt x="3114185" y="166659"/>
                  </a:lnTo>
                  <a:lnTo>
                    <a:pt x="3255739" y="55553"/>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8785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21217"/>
              <a:ext cx="3397293" cy="2055470"/>
            </a:xfrm>
            <a:custGeom>
              <a:avLst/>
              <a:pathLst>
                <a:path w="3397293" h="2055470">
                  <a:moveTo>
                    <a:pt x="0" y="2055470"/>
                  </a:moveTo>
                  <a:lnTo>
                    <a:pt x="141553" y="2055470"/>
                  </a:lnTo>
                  <a:lnTo>
                    <a:pt x="283107" y="2055470"/>
                  </a:lnTo>
                  <a:lnTo>
                    <a:pt x="424661" y="2055470"/>
                  </a:lnTo>
                  <a:lnTo>
                    <a:pt x="566215" y="2055470"/>
                  </a:lnTo>
                  <a:lnTo>
                    <a:pt x="707769" y="2055470"/>
                  </a:lnTo>
                  <a:lnTo>
                    <a:pt x="849323" y="2055470"/>
                  </a:lnTo>
                  <a:lnTo>
                    <a:pt x="990877" y="55553"/>
                  </a:lnTo>
                  <a:lnTo>
                    <a:pt x="1132431" y="0"/>
                  </a:lnTo>
                  <a:lnTo>
                    <a:pt x="1273984" y="333319"/>
                  </a:lnTo>
                  <a:lnTo>
                    <a:pt x="1415538" y="833298"/>
                  </a:lnTo>
                  <a:lnTo>
                    <a:pt x="1557092" y="388872"/>
                  </a:lnTo>
                  <a:lnTo>
                    <a:pt x="1698646" y="0"/>
                  </a:lnTo>
                  <a:lnTo>
                    <a:pt x="1840200" y="166659"/>
                  </a:lnTo>
                  <a:lnTo>
                    <a:pt x="1981754" y="666639"/>
                  </a:lnTo>
                  <a:lnTo>
                    <a:pt x="2123308" y="111106"/>
                  </a:lnTo>
                  <a:lnTo>
                    <a:pt x="2264862" y="388872"/>
                  </a:lnTo>
                  <a:lnTo>
                    <a:pt x="2406416" y="388872"/>
                  </a:lnTo>
                  <a:lnTo>
                    <a:pt x="2547969" y="666639"/>
                  </a:lnTo>
                  <a:lnTo>
                    <a:pt x="2689523" y="666639"/>
                  </a:lnTo>
                  <a:lnTo>
                    <a:pt x="2831077" y="1055512"/>
                  </a:lnTo>
                  <a:lnTo>
                    <a:pt x="2972631" y="388872"/>
                  </a:lnTo>
                  <a:lnTo>
                    <a:pt x="3114185" y="1222171"/>
                  </a:lnTo>
                  <a:lnTo>
                    <a:pt x="3255739" y="666639"/>
                  </a:lnTo>
                  <a:lnTo>
                    <a:pt x="3397293" y="1166618"/>
                  </a:lnTo>
                </a:path>
              </a:pathLst>
            </a:custGeom>
            <a:ln w="43362" cap="flat">
              <a:solidFill>
                <a:srgbClr val="000000">
                  <a:alpha val="100000"/>
                </a:srgbClr>
              </a:solidFill>
              <a:prstDash val="solid"/>
              <a:round/>
            </a:ln>
          </p:spPr>
          <p:txBody>
            <a:bodyPr/>
            <a:lstStyle/>
            <a:p/>
          </p:txBody>
        </p:sp>
        <p:sp>
          <p:nvSpPr>
            <p:cNvPr id="81" name="pl81"/>
            <p:cNvSpPr/>
            <p:nvPr/>
          </p:nvSpPr>
          <p:spPr>
            <a:xfrm>
              <a:off x="5437664" y="1443438"/>
              <a:ext cx="0" cy="2033249"/>
            </a:xfrm>
            <a:custGeom>
              <a:avLst/>
              <a:pathLst>
                <a:path w="0" h="2033249">
                  <a:moveTo>
                    <a:pt x="0" y="203324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443438"/>
              <a:ext cx="0" cy="2033249"/>
            </a:xfrm>
            <a:custGeom>
              <a:avLst/>
              <a:pathLst>
                <a:path w="0" h="2033249">
                  <a:moveTo>
                    <a:pt x="0" y="203324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443438"/>
              <a:ext cx="0" cy="811077"/>
            </a:xfrm>
            <a:custGeom>
              <a:avLst/>
              <a:pathLst>
                <a:path w="0" h="811077">
                  <a:moveTo>
                    <a:pt x="0" y="81107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443438"/>
              <a:ext cx="0" cy="88885"/>
            </a:xfrm>
            <a:custGeom>
              <a:avLst/>
              <a:pathLst>
                <a:path w="0" h="88885">
                  <a:moveTo>
                    <a:pt x="0" y="888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443438"/>
              <a:ext cx="0" cy="644417"/>
            </a:xfrm>
            <a:custGeom>
              <a:avLst/>
              <a:pathLst>
                <a:path w="0" h="644417">
                  <a:moveTo>
                    <a:pt x="0" y="6444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443438"/>
              <a:ext cx="0" cy="644417"/>
            </a:xfrm>
            <a:custGeom>
              <a:avLst/>
              <a:pathLst>
                <a:path w="0" h="644417">
                  <a:moveTo>
                    <a:pt x="0" y="6444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443438"/>
              <a:ext cx="0" cy="1144397"/>
            </a:xfrm>
            <a:custGeom>
              <a:avLst/>
              <a:pathLst>
                <a:path w="0" h="1144397">
                  <a:moveTo>
                    <a:pt x="0" y="11443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21217"/>
              <a:ext cx="3397293" cy="2055470"/>
            </a:xfrm>
            <a:custGeom>
              <a:avLst/>
              <a:pathLst>
                <a:path w="3397293" h="2055470">
                  <a:moveTo>
                    <a:pt x="0" y="2055470"/>
                  </a:moveTo>
                  <a:lnTo>
                    <a:pt x="141553" y="2055470"/>
                  </a:lnTo>
                  <a:lnTo>
                    <a:pt x="283107" y="2055470"/>
                  </a:lnTo>
                  <a:lnTo>
                    <a:pt x="424661" y="2055470"/>
                  </a:lnTo>
                  <a:lnTo>
                    <a:pt x="566215" y="2055470"/>
                  </a:lnTo>
                  <a:lnTo>
                    <a:pt x="707769" y="2055470"/>
                  </a:lnTo>
                  <a:lnTo>
                    <a:pt x="849323" y="2055470"/>
                  </a:lnTo>
                  <a:lnTo>
                    <a:pt x="990877" y="55553"/>
                  </a:lnTo>
                  <a:lnTo>
                    <a:pt x="1132431" y="0"/>
                  </a:lnTo>
                  <a:lnTo>
                    <a:pt x="1273984" y="333319"/>
                  </a:lnTo>
                  <a:lnTo>
                    <a:pt x="1415538" y="833298"/>
                  </a:lnTo>
                  <a:lnTo>
                    <a:pt x="1557092" y="388872"/>
                  </a:lnTo>
                  <a:lnTo>
                    <a:pt x="1698646" y="0"/>
                  </a:lnTo>
                  <a:lnTo>
                    <a:pt x="1840200" y="166659"/>
                  </a:lnTo>
                  <a:lnTo>
                    <a:pt x="1981754" y="666639"/>
                  </a:lnTo>
                  <a:lnTo>
                    <a:pt x="2123308" y="111106"/>
                  </a:lnTo>
                  <a:lnTo>
                    <a:pt x="2264862" y="388872"/>
                  </a:lnTo>
                  <a:lnTo>
                    <a:pt x="2406416" y="388872"/>
                  </a:lnTo>
                  <a:lnTo>
                    <a:pt x="2547969" y="666639"/>
                  </a:lnTo>
                  <a:lnTo>
                    <a:pt x="2689523" y="666639"/>
                  </a:lnTo>
                  <a:lnTo>
                    <a:pt x="2831077" y="1055512"/>
                  </a:lnTo>
                  <a:lnTo>
                    <a:pt x="2972631" y="388872"/>
                  </a:lnTo>
                  <a:lnTo>
                    <a:pt x="3114185" y="1222171"/>
                  </a:lnTo>
                  <a:lnTo>
                    <a:pt x="3255739" y="666639"/>
                  </a:lnTo>
                  <a:lnTo>
                    <a:pt x="3397293" y="1166618"/>
                  </a:lnTo>
                </a:path>
              </a:pathLst>
            </a:custGeom>
            <a:ln w="27101" cap="flat">
              <a:solidFill>
                <a:srgbClr val="0058AB">
                  <a:alpha val="100000"/>
                </a:srgbClr>
              </a:solidFill>
              <a:prstDash val="solid"/>
              <a:round/>
            </a:ln>
          </p:spPr>
          <p:txBody>
            <a:bodyPr/>
            <a:lstStyle/>
            <a:p/>
          </p:txBody>
        </p:sp>
        <p:sp>
          <p:nvSpPr>
            <p:cNvPr id="89" name="tx89"/>
            <p:cNvSpPr/>
            <p:nvPr/>
          </p:nvSpPr>
          <p:spPr>
            <a:xfrm>
              <a:off x="5359324" y="138077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0" name="tx90"/>
            <p:cNvSpPr/>
            <p:nvPr/>
          </p:nvSpPr>
          <p:spPr>
            <a:xfrm>
              <a:off x="6067093" y="138077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1" name="tx91"/>
            <p:cNvSpPr/>
            <p:nvPr/>
          </p:nvSpPr>
          <p:spPr>
            <a:xfrm>
              <a:off x="6805008" y="138072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500682" y="13807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8097042" y="13807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3807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786762" y="13807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8902429" y="21042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047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1468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0357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9246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0814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7059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97164" y="483000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14" name="tx114"/>
            <p:cNvSpPr/>
            <p:nvPr/>
          </p:nvSpPr>
          <p:spPr>
            <a:xfrm>
              <a:off x="707523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3769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7128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5042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2956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1085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8999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25146"/>
              <a:ext cx="5568844" cy="149993"/>
            </a:xfrm>
            <a:prstGeom prst="rect">
              <a:avLst/>
            </a:prstGeom>
            <a:solidFill>
              <a:srgbClr val="1CABE2">
                <a:alpha val="80000"/>
              </a:srgbClr>
            </a:solidFill>
          </p:spPr>
          <p:txBody>
            <a:bodyPr/>
            <a:lstStyle/>
            <a:p/>
          </p:txBody>
        </p:sp>
        <p:sp>
          <p:nvSpPr>
            <p:cNvPr id="127" name="rc127"/>
            <p:cNvSpPr/>
            <p:nvPr/>
          </p:nvSpPr>
          <p:spPr>
            <a:xfrm>
              <a:off x="1317178" y="5637654"/>
              <a:ext cx="5617693" cy="149993"/>
            </a:xfrm>
            <a:prstGeom prst="rect">
              <a:avLst/>
            </a:prstGeom>
            <a:solidFill>
              <a:srgbClr val="1CABE2">
                <a:alpha val="80000"/>
              </a:srgbClr>
            </a:solidFill>
          </p:spPr>
          <p:txBody>
            <a:bodyPr/>
            <a:lstStyle/>
            <a:p/>
          </p:txBody>
        </p:sp>
        <p:sp>
          <p:nvSpPr>
            <p:cNvPr id="128" name="rc128"/>
            <p:cNvSpPr/>
            <p:nvPr/>
          </p:nvSpPr>
          <p:spPr>
            <a:xfrm>
              <a:off x="1317178" y="5450161"/>
              <a:ext cx="7321564" cy="149993"/>
            </a:xfrm>
            <a:prstGeom prst="rect">
              <a:avLst/>
            </a:prstGeom>
            <a:solidFill>
              <a:srgbClr val="1CABE2">
                <a:alpha val="80000"/>
              </a:srgbClr>
            </a:solidFill>
          </p:spPr>
          <p:txBody>
            <a:bodyPr/>
            <a:lstStyle/>
            <a:p/>
          </p:txBody>
        </p:sp>
        <p:sp>
          <p:nvSpPr>
            <p:cNvPr id="129" name="tx12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68129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4" name="tx134"/>
            <p:cNvSpPr/>
            <p:nvPr/>
          </p:nvSpPr>
          <p:spPr>
            <a:xfrm>
              <a:off x="647269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5" name="tx13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6" name="tx13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7" name="tx13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Gabon (61%) was 24 percentage points lower than the global average (85%) and 11 percentage points lower than the average across all WCAR countries (72%).
National DTP3 coverage was 9 percentage points lower than in 2019 (70%).
This equates to 26,000 un- and undervaccinated children in 2024 compared to 20,000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Gabon ranked number 2 out of 24 countries for lowest DTP3 coverage (based on tied ranks).
Gabon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91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40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19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83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16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365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015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00219"/>
              <a:ext cx="249522" cy="306466"/>
            </a:xfrm>
            <a:prstGeom prst="rect">
              <a:avLst/>
            </a:prstGeom>
            <a:solidFill>
              <a:srgbClr val="80BD41">
                <a:alpha val="100000"/>
              </a:srgbClr>
            </a:solidFill>
          </p:spPr>
          <p:txBody>
            <a:bodyPr/>
            <a:lstStyle/>
            <a:p/>
          </p:txBody>
        </p:sp>
        <p:sp>
          <p:nvSpPr>
            <p:cNvPr id="24" name="rc24"/>
            <p:cNvSpPr/>
            <p:nvPr/>
          </p:nvSpPr>
          <p:spPr>
            <a:xfrm>
              <a:off x="1296273" y="3325779"/>
              <a:ext cx="249522" cy="374439"/>
            </a:xfrm>
            <a:prstGeom prst="rect">
              <a:avLst/>
            </a:prstGeom>
            <a:solidFill>
              <a:srgbClr val="1CABE2">
                <a:alpha val="100000"/>
              </a:srgbClr>
            </a:solidFill>
          </p:spPr>
          <p:txBody>
            <a:bodyPr/>
            <a:lstStyle/>
            <a:p/>
          </p:txBody>
        </p:sp>
        <p:sp>
          <p:nvSpPr>
            <p:cNvPr id="25" name="rc25"/>
            <p:cNvSpPr/>
            <p:nvPr/>
          </p:nvSpPr>
          <p:spPr>
            <a:xfrm>
              <a:off x="1573521" y="3693872"/>
              <a:ext cx="249522" cy="312812"/>
            </a:xfrm>
            <a:prstGeom prst="rect">
              <a:avLst/>
            </a:prstGeom>
            <a:solidFill>
              <a:srgbClr val="80BD41">
                <a:alpha val="100000"/>
              </a:srgbClr>
            </a:solidFill>
          </p:spPr>
          <p:txBody>
            <a:bodyPr/>
            <a:lstStyle/>
            <a:p/>
          </p:txBody>
        </p:sp>
        <p:sp>
          <p:nvSpPr>
            <p:cNvPr id="26" name="rc26"/>
            <p:cNvSpPr/>
            <p:nvPr/>
          </p:nvSpPr>
          <p:spPr>
            <a:xfrm>
              <a:off x="1573521" y="3311416"/>
              <a:ext cx="249522" cy="382456"/>
            </a:xfrm>
            <a:prstGeom prst="rect">
              <a:avLst/>
            </a:prstGeom>
            <a:solidFill>
              <a:srgbClr val="1CABE2">
                <a:alpha val="100000"/>
              </a:srgbClr>
            </a:solidFill>
          </p:spPr>
          <p:txBody>
            <a:bodyPr/>
            <a:lstStyle/>
            <a:p/>
          </p:txBody>
        </p:sp>
        <p:sp>
          <p:nvSpPr>
            <p:cNvPr id="27" name="rc27"/>
            <p:cNvSpPr/>
            <p:nvPr/>
          </p:nvSpPr>
          <p:spPr>
            <a:xfrm>
              <a:off x="1850769" y="3686524"/>
              <a:ext cx="249522" cy="320161"/>
            </a:xfrm>
            <a:prstGeom prst="rect">
              <a:avLst/>
            </a:prstGeom>
            <a:solidFill>
              <a:srgbClr val="80BD41">
                <a:alpha val="100000"/>
              </a:srgbClr>
            </a:solidFill>
          </p:spPr>
          <p:txBody>
            <a:bodyPr/>
            <a:lstStyle/>
            <a:p/>
          </p:txBody>
        </p:sp>
        <p:sp>
          <p:nvSpPr>
            <p:cNvPr id="28" name="rc28"/>
            <p:cNvSpPr/>
            <p:nvPr/>
          </p:nvSpPr>
          <p:spPr>
            <a:xfrm>
              <a:off x="1850769" y="3295383"/>
              <a:ext cx="249522" cy="391140"/>
            </a:xfrm>
            <a:prstGeom prst="rect">
              <a:avLst/>
            </a:prstGeom>
            <a:solidFill>
              <a:srgbClr val="1CABE2">
                <a:alpha val="100000"/>
              </a:srgbClr>
            </a:solidFill>
          </p:spPr>
          <p:txBody>
            <a:bodyPr/>
            <a:lstStyle/>
            <a:p/>
          </p:txBody>
        </p:sp>
        <p:sp>
          <p:nvSpPr>
            <p:cNvPr id="29" name="rc29"/>
            <p:cNvSpPr/>
            <p:nvPr/>
          </p:nvSpPr>
          <p:spPr>
            <a:xfrm>
              <a:off x="2128016" y="3679509"/>
              <a:ext cx="249522" cy="327175"/>
            </a:xfrm>
            <a:prstGeom prst="rect">
              <a:avLst/>
            </a:prstGeom>
            <a:solidFill>
              <a:srgbClr val="80BD41">
                <a:alpha val="100000"/>
              </a:srgbClr>
            </a:solidFill>
          </p:spPr>
          <p:txBody>
            <a:bodyPr/>
            <a:lstStyle/>
            <a:p/>
          </p:txBody>
        </p:sp>
        <p:sp>
          <p:nvSpPr>
            <p:cNvPr id="30" name="rc30"/>
            <p:cNvSpPr/>
            <p:nvPr/>
          </p:nvSpPr>
          <p:spPr>
            <a:xfrm>
              <a:off x="2128016" y="3279684"/>
              <a:ext cx="249522" cy="399825"/>
            </a:xfrm>
            <a:prstGeom prst="rect">
              <a:avLst/>
            </a:prstGeom>
            <a:solidFill>
              <a:srgbClr val="1CABE2">
                <a:alpha val="100000"/>
              </a:srgbClr>
            </a:solidFill>
          </p:spPr>
          <p:txBody>
            <a:bodyPr/>
            <a:lstStyle/>
            <a:p/>
          </p:txBody>
        </p:sp>
        <p:sp>
          <p:nvSpPr>
            <p:cNvPr id="31" name="rc31"/>
            <p:cNvSpPr/>
            <p:nvPr/>
          </p:nvSpPr>
          <p:spPr>
            <a:xfrm>
              <a:off x="2405264" y="3671159"/>
              <a:ext cx="249522" cy="335526"/>
            </a:xfrm>
            <a:prstGeom prst="rect">
              <a:avLst/>
            </a:prstGeom>
            <a:solidFill>
              <a:srgbClr val="80BD41">
                <a:alpha val="100000"/>
              </a:srgbClr>
            </a:solidFill>
          </p:spPr>
          <p:txBody>
            <a:bodyPr/>
            <a:lstStyle/>
            <a:p/>
          </p:txBody>
        </p:sp>
        <p:sp>
          <p:nvSpPr>
            <p:cNvPr id="32" name="rc32"/>
            <p:cNvSpPr/>
            <p:nvPr/>
          </p:nvSpPr>
          <p:spPr>
            <a:xfrm>
              <a:off x="2405264" y="3261145"/>
              <a:ext cx="249522" cy="410013"/>
            </a:xfrm>
            <a:prstGeom prst="rect">
              <a:avLst/>
            </a:prstGeom>
            <a:solidFill>
              <a:srgbClr val="1CABE2">
                <a:alpha val="100000"/>
              </a:srgbClr>
            </a:solidFill>
          </p:spPr>
          <p:txBody>
            <a:bodyPr/>
            <a:lstStyle/>
            <a:p/>
          </p:txBody>
        </p:sp>
        <p:sp>
          <p:nvSpPr>
            <p:cNvPr id="33" name="rc33"/>
            <p:cNvSpPr/>
            <p:nvPr/>
          </p:nvSpPr>
          <p:spPr>
            <a:xfrm>
              <a:off x="2682512" y="3661806"/>
              <a:ext cx="249522" cy="344878"/>
            </a:xfrm>
            <a:prstGeom prst="rect">
              <a:avLst/>
            </a:prstGeom>
            <a:solidFill>
              <a:srgbClr val="80BD41">
                <a:alpha val="100000"/>
              </a:srgbClr>
            </a:solidFill>
          </p:spPr>
          <p:txBody>
            <a:bodyPr/>
            <a:lstStyle/>
            <a:p/>
          </p:txBody>
        </p:sp>
        <p:sp>
          <p:nvSpPr>
            <p:cNvPr id="34" name="rc34"/>
            <p:cNvSpPr/>
            <p:nvPr/>
          </p:nvSpPr>
          <p:spPr>
            <a:xfrm>
              <a:off x="2682512" y="3240269"/>
              <a:ext cx="249522" cy="421537"/>
            </a:xfrm>
            <a:prstGeom prst="rect">
              <a:avLst/>
            </a:prstGeom>
            <a:solidFill>
              <a:srgbClr val="1CABE2">
                <a:alpha val="100000"/>
              </a:srgbClr>
            </a:solidFill>
          </p:spPr>
          <p:txBody>
            <a:bodyPr/>
            <a:lstStyle/>
            <a:p/>
          </p:txBody>
        </p:sp>
        <p:sp>
          <p:nvSpPr>
            <p:cNvPr id="35" name="rc35"/>
            <p:cNvSpPr/>
            <p:nvPr/>
          </p:nvSpPr>
          <p:spPr>
            <a:xfrm>
              <a:off x="2959759" y="3651618"/>
              <a:ext cx="249522" cy="355066"/>
            </a:xfrm>
            <a:prstGeom prst="rect">
              <a:avLst/>
            </a:prstGeom>
            <a:solidFill>
              <a:srgbClr val="80BD41">
                <a:alpha val="100000"/>
              </a:srgbClr>
            </a:solidFill>
          </p:spPr>
          <p:txBody>
            <a:bodyPr/>
            <a:lstStyle/>
            <a:p/>
          </p:txBody>
        </p:sp>
        <p:sp>
          <p:nvSpPr>
            <p:cNvPr id="36" name="rc36"/>
            <p:cNvSpPr/>
            <p:nvPr/>
          </p:nvSpPr>
          <p:spPr>
            <a:xfrm>
              <a:off x="2959759" y="3217722"/>
              <a:ext cx="249522" cy="433895"/>
            </a:xfrm>
            <a:prstGeom prst="rect">
              <a:avLst/>
            </a:prstGeom>
            <a:solidFill>
              <a:srgbClr val="1CABE2">
                <a:alpha val="100000"/>
              </a:srgbClr>
            </a:solidFill>
          </p:spPr>
          <p:txBody>
            <a:bodyPr/>
            <a:lstStyle/>
            <a:p/>
          </p:txBody>
        </p:sp>
        <p:sp>
          <p:nvSpPr>
            <p:cNvPr id="37" name="rc37"/>
            <p:cNvSpPr/>
            <p:nvPr/>
          </p:nvSpPr>
          <p:spPr>
            <a:xfrm>
              <a:off x="3237007" y="3347156"/>
              <a:ext cx="249522" cy="659528"/>
            </a:xfrm>
            <a:prstGeom prst="rect">
              <a:avLst/>
            </a:prstGeom>
            <a:solidFill>
              <a:srgbClr val="80BD41">
                <a:alpha val="100000"/>
              </a:srgbClr>
            </a:solidFill>
          </p:spPr>
          <p:txBody>
            <a:bodyPr/>
            <a:lstStyle/>
            <a:p/>
          </p:txBody>
        </p:sp>
        <p:sp>
          <p:nvSpPr>
            <p:cNvPr id="38" name="rc38"/>
            <p:cNvSpPr/>
            <p:nvPr/>
          </p:nvSpPr>
          <p:spPr>
            <a:xfrm>
              <a:off x="3237007" y="3192504"/>
              <a:ext cx="249522" cy="154652"/>
            </a:xfrm>
            <a:prstGeom prst="rect">
              <a:avLst/>
            </a:prstGeom>
            <a:solidFill>
              <a:srgbClr val="1CABE2">
                <a:alpha val="100000"/>
              </a:srgbClr>
            </a:solidFill>
          </p:spPr>
          <p:txBody>
            <a:bodyPr/>
            <a:lstStyle/>
            <a:p/>
          </p:txBody>
        </p:sp>
        <p:sp>
          <p:nvSpPr>
            <p:cNvPr id="39" name="rc39"/>
            <p:cNvSpPr/>
            <p:nvPr/>
          </p:nvSpPr>
          <p:spPr>
            <a:xfrm>
              <a:off x="3514255" y="3315925"/>
              <a:ext cx="249522" cy="690759"/>
            </a:xfrm>
            <a:prstGeom prst="rect">
              <a:avLst/>
            </a:prstGeom>
            <a:solidFill>
              <a:srgbClr val="80BD41">
                <a:alpha val="100000"/>
              </a:srgbClr>
            </a:solidFill>
          </p:spPr>
          <p:txBody>
            <a:bodyPr/>
            <a:lstStyle/>
            <a:p/>
          </p:txBody>
        </p:sp>
        <p:sp>
          <p:nvSpPr>
            <p:cNvPr id="40" name="rc40"/>
            <p:cNvSpPr/>
            <p:nvPr/>
          </p:nvSpPr>
          <p:spPr>
            <a:xfrm>
              <a:off x="3514255" y="3164279"/>
              <a:ext cx="249522" cy="151646"/>
            </a:xfrm>
            <a:prstGeom prst="rect">
              <a:avLst/>
            </a:prstGeom>
            <a:solidFill>
              <a:srgbClr val="1CABE2">
                <a:alpha val="100000"/>
              </a:srgbClr>
            </a:solidFill>
          </p:spPr>
          <p:txBody>
            <a:bodyPr/>
            <a:lstStyle/>
            <a:p/>
          </p:txBody>
        </p:sp>
        <p:sp>
          <p:nvSpPr>
            <p:cNvPr id="41" name="rc41"/>
            <p:cNvSpPr/>
            <p:nvPr/>
          </p:nvSpPr>
          <p:spPr>
            <a:xfrm>
              <a:off x="3791502" y="3338973"/>
              <a:ext cx="249522" cy="667712"/>
            </a:xfrm>
            <a:prstGeom prst="rect">
              <a:avLst/>
            </a:prstGeom>
            <a:solidFill>
              <a:srgbClr val="80BD41">
                <a:alpha val="100000"/>
              </a:srgbClr>
            </a:solidFill>
          </p:spPr>
          <p:txBody>
            <a:bodyPr/>
            <a:lstStyle/>
            <a:p/>
          </p:txBody>
        </p:sp>
        <p:sp>
          <p:nvSpPr>
            <p:cNvPr id="42" name="rc42"/>
            <p:cNvSpPr/>
            <p:nvPr/>
          </p:nvSpPr>
          <p:spPr>
            <a:xfrm>
              <a:off x="3791502" y="3128037"/>
              <a:ext cx="249522" cy="210935"/>
            </a:xfrm>
            <a:prstGeom prst="rect">
              <a:avLst/>
            </a:prstGeom>
            <a:solidFill>
              <a:srgbClr val="1CABE2">
                <a:alpha val="100000"/>
              </a:srgbClr>
            </a:solidFill>
          </p:spPr>
          <p:txBody>
            <a:bodyPr/>
            <a:lstStyle/>
            <a:p/>
          </p:txBody>
        </p:sp>
        <p:sp>
          <p:nvSpPr>
            <p:cNvPr id="43" name="rc43"/>
            <p:cNvSpPr/>
            <p:nvPr/>
          </p:nvSpPr>
          <p:spPr>
            <a:xfrm>
              <a:off x="4068750" y="3393753"/>
              <a:ext cx="249522" cy="612932"/>
            </a:xfrm>
            <a:prstGeom prst="rect">
              <a:avLst/>
            </a:prstGeom>
            <a:solidFill>
              <a:srgbClr val="80BD41">
                <a:alpha val="100000"/>
              </a:srgbClr>
            </a:solidFill>
          </p:spPr>
          <p:txBody>
            <a:bodyPr/>
            <a:lstStyle/>
            <a:p/>
          </p:txBody>
        </p:sp>
        <p:sp>
          <p:nvSpPr>
            <p:cNvPr id="44" name="rc44"/>
            <p:cNvSpPr/>
            <p:nvPr/>
          </p:nvSpPr>
          <p:spPr>
            <a:xfrm>
              <a:off x="4068750" y="3091796"/>
              <a:ext cx="249522" cy="301956"/>
            </a:xfrm>
            <a:prstGeom prst="rect">
              <a:avLst/>
            </a:prstGeom>
            <a:solidFill>
              <a:srgbClr val="1CABE2">
                <a:alpha val="100000"/>
              </a:srgbClr>
            </a:solidFill>
          </p:spPr>
          <p:txBody>
            <a:bodyPr/>
            <a:lstStyle/>
            <a:p/>
          </p:txBody>
        </p:sp>
        <p:sp>
          <p:nvSpPr>
            <p:cNvPr id="45" name="rc45"/>
            <p:cNvSpPr/>
            <p:nvPr/>
          </p:nvSpPr>
          <p:spPr>
            <a:xfrm>
              <a:off x="4345998" y="3295383"/>
              <a:ext cx="249522" cy="711302"/>
            </a:xfrm>
            <a:prstGeom prst="rect">
              <a:avLst/>
            </a:prstGeom>
            <a:solidFill>
              <a:srgbClr val="80BD41">
                <a:alpha val="100000"/>
              </a:srgbClr>
            </a:solidFill>
          </p:spPr>
          <p:txBody>
            <a:bodyPr/>
            <a:lstStyle/>
            <a:p/>
          </p:txBody>
        </p:sp>
        <p:sp>
          <p:nvSpPr>
            <p:cNvPr id="46" name="rc46"/>
            <p:cNvSpPr/>
            <p:nvPr/>
          </p:nvSpPr>
          <p:spPr>
            <a:xfrm>
              <a:off x="4345998" y="3058226"/>
              <a:ext cx="249522" cy="237156"/>
            </a:xfrm>
            <a:prstGeom prst="rect">
              <a:avLst/>
            </a:prstGeom>
            <a:solidFill>
              <a:srgbClr val="1CABE2">
                <a:alpha val="100000"/>
              </a:srgbClr>
            </a:solidFill>
          </p:spPr>
          <p:txBody>
            <a:bodyPr/>
            <a:lstStyle/>
            <a:p/>
          </p:txBody>
        </p:sp>
        <p:sp>
          <p:nvSpPr>
            <p:cNvPr id="47" name="rc47"/>
            <p:cNvSpPr/>
            <p:nvPr/>
          </p:nvSpPr>
          <p:spPr>
            <a:xfrm>
              <a:off x="4623245" y="3212545"/>
              <a:ext cx="249522" cy="794139"/>
            </a:xfrm>
            <a:prstGeom prst="rect">
              <a:avLst/>
            </a:prstGeom>
            <a:solidFill>
              <a:srgbClr val="80BD41">
                <a:alpha val="100000"/>
              </a:srgbClr>
            </a:solidFill>
          </p:spPr>
          <p:txBody>
            <a:bodyPr/>
            <a:lstStyle/>
            <a:p/>
          </p:txBody>
        </p:sp>
        <p:sp>
          <p:nvSpPr>
            <p:cNvPr id="48" name="rc48"/>
            <p:cNvSpPr/>
            <p:nvPr/>
          </p:nvSpPr>
          <p:spPr>
            <a:xfrm>
              <a:off x="4623245" y="3038185"/>
              <a:ext cx="249522" cy="174360"/>
            </a:xfrm>
            <a:prstGeom prst="rect">
              <a:avLst/>
            </a:prstGeom>
            <a:solidFill>
              <a:srgbClr val="1CABE2">
                <a:alpha val="100000"/>
              </a:srgbClr>
            </a:solidFill>
          </p:spPr>
          <p:txBody>
            <a:bodyPr/>
            <a:lstStyle/>
            <a:p/>
          </p:txBody>
        </p:sp>
        <p:sp>
          <p:nvSpPr>
            <p:cNvPr id="49" name="rc49"/>
            <p:cNvSpPr/>
            <p:nvPr/>
          </p:nvSpPr>
          <p:spPr>
            <a:xfrm>
              <a:off x="4900493" y="3227409"/>
              <a:ext cx="249522" cy="779275"/>
            </a:xfrm>
            <a:prstGeom prst="rect">
              <a:avLst/>
            </a:prstGeom>
            <a:solidFill>
              <a:srgbClr val="80BD41">
                <a:alpha val="100000"/>
              </a:srgbClr>
            </a:solidFill>
          </p:spPr>
          <p:txBody>
            <a:bodyPr/>
            <a:lstStyle/>
            <a:p/>
          </p:txBody>
        </p:sp>
        <p:sp>
          <p:nvSpPr>
            <p:cNvPr id="50" name="rc50"/>
            <p:cNvSpPr/>
            <p:nvPr/>
          </p:nvSpPr>
          <p:spPr>
            <a:xfrm>
              <a:off x="4900493" y="3020315"/>
              <a:ext cx="249522" cy="207094"/>
            </a:xfrm>
            <a:prstGeom prst="rect">
              <a:avLst/>
            </a:prstGeom>
            <a:solidFill>
              <a:srgbClr val="1CABE2">
                <a:alpha val="100000"/>
              </a:srgbClr>
            </a:solidFill>
          </p:spPr>
          <p:txBody>
            <a:bodyPr/>
            <a:lstStyle/>
            <a:p/>
          </p:txBody>
        </p:sp>
        <p:sp>
          <p:nvSpPr>
            <p:cNvPr id="51" name="rc51"/>
            <p:cNvSpPr/>
            <p:nvPr/>
          </p:nvSpPr>
          <p:spPr>
            <a:xfrm>
              <a:off x="5177741" y="3303900"/>
              <a:ext cx="249522" cy="702784"/>
            </a:xfrm>
            <a:prstGeom prst="rect">
              <a:avLst/>
            </a:prstGeom>
            <a:solidFill>
              <a:srgbClr val="80BD41">
                <a:alpha val="100000"/>
              </a:srgbClr>
            </a:solidFill>
          </p:spPr>
          <p:txBody>
            <a:bodyPr/>
            <a:lstStyle/>
            <a:p/>
          </p:txBody>
        </p:sp>
        <p:sp>
          <p:nvSpPr>
            <p:cNvPr id="52" name="rc52"/>
            <p:cNvSpPr/>
            <p:nvPr/>
          </p:nvSpPr>
          <p:spPr>
            <a:xfrm>
              <a:off x="5177741" y="3002612"/>
              <a:ext cx="249522" cy="301288"/>
            </a:xfrm>
            <a:prstGeom prst="rect">
              <a:avLst/>
            </a:prstGeom>
            <a:solidFill>
              <a:srgbClr val="1CABE2">
                <a:alpha val="100000"/>
              </a:srgbClr>
            </a:solidFill>
          </p:spPr>
          <p:txBody>
            <a:bodyPr/>
            <a:lstStyle/>
            <a:p/>
          </p:txBody>
        </p:sp>
        <p:sp>
          <p:nvSpPr>
            <p:cNvPr id="53" name="rc53"/>
            <p:cNvSpPr/>
            <p:nvPr/>
          </p:nvSpPr>
          <p:spPr>
            <a:xfrm>
              <a:off x="5454988" y="3185155"/>
              <a:ext cx="249522" cy="821529"/>
            </a:xfrm>
            <a:prstGeom prst="rect">
              <a:avLst/>
            </a:prstGeom>
            <a:solidFill>
              <a:srgbClr val="80BD41">
                <a:alpha val="100000"/>
              </a:srgbClr>
            </a:solidFill>
          </p:spPr>
          <p:txBody>
            <a:bodyPr/>
            <a:lstStyle/>
            <a:p/>
          </p:txBody>
        </p:sp>
        <p:sp>
          <p:nvSpPr>
            <p:cNvPr id="54" name="rc54"/>
            <p:cNvSpPr/>
            <p:nvPr/>
          </p:nvSpPr>
          <p:spPr>
            <a:xfrm>
              <a:off x="5454988" y="2979731"/>
              <a:ext cx="249522" cy="205424"/>
            </a:xfrm>
            <a:prstGeom prst="rect">
              <a:avLst/>
            </a:prstGeom>
            <a:solidFill>
              <a:srgbClr val="1CABE2">
                <a:alpha val="100000"/>
              </a:srgbClr>
            </a:solidFill>
          </p:spPr>
          <p:txBody>
            <a:bodyPr/>
            <a:lstStyle/>
            <a:p/>
          </p:txBody>
        </p:sp>
        <p:sp>
          <p:nvSpPr>
            <p:cNvPr id="55" name="rc55"/>
            <p:cNvSpPr/>
            <p:nvPr/>
          </p:nvSpPr>
          <p:spPr>
            <a:xfrm>
              <a:off x="5732236" y="3215885"/>
              <a:ext cx="249522" cy="790799"/>
            </a:xfrm>
            <a:prstGeom prst="rect">
              <a:avLst/>
            </a:prstGeom>
            <a:solidFill>
              <a:srgbClr val="80BD41">
                <a:alpha val="100000"/>
              </a:srgbClr>
            </a:solidFill>
          </p:spPr>
          <p:txBody>
            <a:bodyPr/>
            <a:lstStyle/>
            <a:p/>
          </p:txBody>
        </p:sp>
        <p:sp>
          <p:nvSpPr>
            <p:cNvPr id="56" name="rc56"/>
            <p:cNvSpPr/>
            <p:nvPr/>
          </p:nvSpPr>
          <p:spPr>
            <a:xfrm>
              <a:off x="5732236" y="2952341"/>
              <a:ext cx="249522" cy="263544"/>
            </a:xfrm>
            <a:prstGeom prst="rect">
              <a:avLst/>
            </a:prstGeom>
            <a:solidFill>
              <a:srgbClr val="1CABE2">
                <a:alpha val="100000"/>
              </a:srgbClr>
            </a:solidFill>
          </p:spPr>
          <p:txBody>
            <a:bodyPr/>
            <a:lstStyle/>
            <a:p/>
          </p:txBody>
        </p:sp>
        <p:sp>
          <p:nvSpPr>
            <p:cNvPr id="57" name="rc57"/>
            <p:cNvSpPr/>
            <p:nvPr/>
          </p:nvSpPr>
          <p:spPr>
            <a:xfrm>
              <a:off x="6009484" y="3199351"/>
              <a:ext cx="249522" cy="807333"/>
            </a:xfrm>
            <a:prstGeom prst="rect">
              <a:avLst/>
            </a:prstGeom>
            <a:solidFill>
              <a:srgbClr val="80BD41">
                <a:alpha val="100000"/>
              </a:srgbClr>
            </a:solidFill>
          </p:spPr>
          <p:txBody>
            <a:bodyPr/>
            <a:lstStyle/>
            <a:p/>
          </p:txBody>
        </p:sp>
        <p:sp>
          <p:nvSpPr>
            <p:cNvPr id="58" name="rc58"/>
            <p:cNvSpPr/>
            <p:nvPr/>
          </p:nvSpPr>
          <p:spPr>
            <a:xfrm>
              <a:off x="6009484" y="2930296"/>
              <a:ext cx="249522" cy="269055"/>
            </a:xfrm>
            <a:prstGeom prst="rect">
              <a:avLst/>
            </a:prstGeom>
            <a:solidFill>
              <a:srgbClr val="1CABE2">
                <a:alpha val="100000"/>
              </a:srgbClr>
            </a:solidFill>
          </p:spPr>
          <p:txBody>
            <a:bodyPr/>
            <a:lstStyle/>
            <a:p/>
          </p:txBody>
        </p:sp>
        <p:sp>
          <p:nvSpPr>
            <p:cNvPr id="59" name="rc59"/>
            <p:cNvSpPr/>
            <p:nvPr/>
          </p:nvSpPr>
          <p:spPr>
            <a:xfrm>
              <a:off x="6286731" y="3239100"/>
              <a:ext cx="249522" cy="767584"/>
            </a:xfrm>
            <a:prstGeom prst="rect">
              <a:avLst/>
            </a:prstGeom>
            <a:solidFill>
              <a:srgbClr val="80BD41">
                <a:alpha val="100000"/>
              </a:srgbClr>
            </a:solidFill>
          </p:spPr>
          <p:txBody>
            <a:bodyPr/>
            <a:lstStyle/>
            <a:p/>
          </p:txBody>
        </p:sp>
        <p:sp>
          <p:nvSpPr>
            <p:cNvPr id="60" name="rc60"/>
            <p:cNvSpPr/>
            <p:nvPr/>
          </p:nvSpPr>
          <p:spPr>
            <a:xfrm>
              <a:off x="6286731" y="2910087"/>
              <a:ext cx="249522" cy="329012"/>
            </a:xfrm>
            <a:prstGeom prst="rect">
              <a:avLst/>
            </a:prstGeom>
            <a:solidFill>
              <a:srgbClr val="1CABE2">
                <a:alpha val="100000"/>
              </a:srgbClr>
            </a:solidFill>
          </p:spPr>
          <p:txBody>
            <a:bodyPr/>
            <a:lstStyle/>
            <a:p/>
          </p:txBody>
        </p:sp>
        <p:sp>
          <p:nvSpPr>
            <p:cNvPr id="61" name="rc61"/>
            <p:cNvSpPr/>
            <p:nvPr/>
          </p:nvSpPr>
          <p:spPr>
            <a:xfrm>
              <a:off x="6563979" y="3229246"/>
              <a:ext cx="249522" cy="777438"/>
            </a:xfrm>
            <a:prstGeom prst="rect">
              <a:avLst/>
            </a:prstGeom>
            <a:solidFill>
              <a:srgbClr val="80BD41">
                <a:alpha val="100000"/>
              </a:srgbClr>
            </a:solidFill>
          </p:spPr>
          <p:txBody>
            <a:bodyPr/>
            <a:lstStyle/>
            <a:p/>
          </p:txBody>
        </p:sp>
        <p:sp>
          <p:nvSpPr>
            <p:cNvPr id="62" name="rc62"/>
            <p:cNvSpPr/>
            <p:nvPr/>
          </p:nvSpPr>
          <p:spPr>
            <a:xfrm>
              <a:off x="6563979" y="2896058"/>
              <a:ext cx="249522" cy="333187"/>
            </a:xfrm>
            <a:prstGeom prst="rect">
              <a:avLst/>
            </a:prstGeom>
            <a:solidFill>
              <a:srgbClr val="1CABE2">
                <a:alpha val="100000"/>
              </a:srgbClr>
            </a:solidFill>
          </p:spPr>
          <p:txBody>
            <a:bodyPr/>
            <a:lstStyle/>
            <a:p/>
          </p:txBody>
        </p:sp>
        <p:sp>
          <p:nvSpPr>
            <p:cNvPr id="63" name="rc63"/>
            <p:cNvSpPr/>
            <p:nvPr/>
          </p:nvSpPr>
          <p:spPr>
            <a:xfrm>
              <a:off x="6841227" y="3303900"/>
              <a:ext cx="249522" cy="702784"/>
            </a:xfrm>
            <a:prstGeom prst="rect">
              <a:avLst/>
            </a:prstGeom>
            <a:solidFill>
              <a:srgbClr val="80BD41">
                <a:alpha val="100000"/>
              </a:srgbClr>
            </a:solidFill>
          </p:spPr>
          <p:txBody>
            <a:bodyPr/>
            <a:lstStyle/>
            <a:p/>
          </p:txBody>
        </p:sp>
        <p:sp>
          <p:nvSpPr>
            <p:cNvPr id="64" name="rc64"/>
            <p:cNvSpPr/>
            <p:nvPr/>
          </p:nvSpPr>
          <p:spPr>
            <a:xfrm>
              <a:off x="6841227" y="2891048"/>
              <a:ext cx="249522" cy="412852"/>
            </a:xfrm>
            <a:prstGeom prst="rect">
              <a:avLst/>
            </a:prstGeom>
            <a:solidFill>
              <a:srgbClr val="1CABE2">
                <a:alpha val="100000"/>
              </a:srgbClr>
            </a:solidFill>
          </p:spPr>
          <p:txBody>
            <a:bodyPr/>
            <a:lstStyle/>
            <a:p/>
          </p:txBody>
        </p:sp>
        <p:sp>
          <p:nvSpPr>
            <p:cNvPr id="65" name="rc65"/>
            <p:cNvSpPr/>
            <p:nvPr/>
          </p:nvSpPr>
          <p:spPr>
            <a:xfrm>
              <a:off x="7118474" y="3167285"/>
              <a:ext cx="249522" cy="839399"/>
            </a:xfrm>
            <a:prstGeom prst="rect">
              <a:avLst/>
            </a:prstGeom>
            <a:solidFill>
              <a:srgbClr val="80BD41">
                <a:alpha val="100000"/>
              </a:srgbClr>
            </a:solidFill>
          </p:spPr>
          <p:txBody>
            <a:bodyPr/>
            <a:lstStyle/>
            <a:p/>
          </p:txBody>
        </p:sp>
        <p:sp>
          <p:nvSpPr>
            <p:cNvPr id="66" name="rc66"/>
            <p:cNvSpPr/>
            <p:nvPr/>
          </p:nvSpPr>
          <p:spPr>
            <a:xfrm>
              <a:off x="7118474" y="2887541"/>
              <a:ext cx="249522" cy="279744"/>
            </a:xfrm>
            <a:prstGeom prst="rect">
              <a:avLst/>
            </a:prstGeom>
            <a:solidFill>
              <a:srgbClr val="1CABE2">
                <a:alpha val="100000"/>
              </a:srgbClr>
            </a:solidFill>
          </p:spPr>
          <p:txBody>
            <a:bodyPr/>
            <a:lstStyle/>
            <a:p/>
          </p:txBody>
        </p:sp>
        <p:sp>
          <p:nvSpPr>
            <p:cNvPr id="67" name="rc67"/>
            <p:cNvSpPr/>
            <p:nvPr/>
          </p:nvSpPr>
          <p:spPr>
            <a:xfrm>
              <a:off x="7395722" y="3334463"/>
              <a:ext cx="249522" cy="672221"/>
            </a:xfrm>
            <a:prstGeom prst="rect">
              <a:avLst/>
            </a:prstGeom>
            <a:solidFill>
              <a:srgbClr val="80BD41">
                <a:alpha val="100000"/>
              </a:srgbClr>
            </a:solidFill>
          </p:spPr>
          <p:txBody>
            <a:bodyPr/>
            <a:lstStyle/>
            <a:p/>
          </p:txBody>
        </p:sp>
        <p:sp>
          <p:nvSpPr>
            <p:cNvPr id="68" name="rc68"/>
            <p:cNvSpPr/>
            <p:nvPr/>
          </p:nvSpPr>
          <p:spPr>
            <a:xfrm>
              <a:off x="7395722" y="2886372"/>
              <a:ext cx="249522" cy="448091"/>
            </a:xfrm>
            <a:prstGeom prst="rect">
              <a:avLst/>
            </a:prstGeom>
            <a:solidFill>
              <a:srgbClr val="1CABE2">
                <a:alpha val="100000"/>
              </a:srgbClr>
            </a:solidFill>
          </p:spPr>
          <p:txBody>
            <a:bodyPr/>
            <a:lstStyle/>
            <a:p/>
          </p:txBody>
        </p:sp>
        <p:sp>
          <p:nvSpPr>
            <p:cNvPr id="69" name="rc69"/>
            <p:cNvSpPr/>
            <p:nvPr/>
          </p:nvSpPr>
          <p:spPr>
            <a:xfrm>
              <a:off x="7672970" y="3222399"/>
              <a:ext cx="249522" cy="784286"/>
            </a:xfrm>
            <a:prstGeom prst="rect">
              <a:avLst/>
            </a:prstGeom>
            <a:solidFill>
              <a:srgbClr val="80BD41">
                <a:alpha val="100000"/>
              </a:srgbClr>
            </a:solidFill>
          </p:spPr>
          <p:txBody>
            <a:bodyPr/>
            <a:lstStyle/>
            <a:p/>
          </p:txBody>
        </p:sp>
        <p:sp>
          <p:nvSpPr>
            <p:cNvPr id="70" name="rc70"/>
            <p:cNvSpPr/>
            <p:nvPr/>
          </p:nvSpPr>
          <p:spPr>
            <a:xfrm>
              <a:off x="7672970" y="2886372"/>
              <a:ext cx="249522" cy="336027"/>
            </a:xfrm>
            <a:prstGeom prst="rect">
              <a:avLst/>
            </a:prstGeom>
            <a:solidFill>
              <a:srgbClr val="1CABE2">
                <a:alpha val="100000"/>
              </a:srgbClr>
            </a:solidFill>
          </p:spPr>
          <p:txBody>
            <a:bodyPr/>
            <a:lstStyle/>
            <a:p/>
          </p:txBody>
        </p:sp>
        <p:sp>
          <p:nvSpPr>
            <p:cNvPr id="71" name="rc71"/>
            <p:cNvSpPr/>
            <p:nvPr/>
          </p:nvSpPr>
          <p:spPr>
            <a:xfrm>
              <a:off x="7950217" y="3321604"/>
              <a:ext cx="249522" cy="685081"/>
            </a:xfrm>
            <a:prstGeom prst="rect">
              <a:avLst/>
            </a:prstGeom>
            <a:solidFill>
              <a:srgbClr val="80BD41">
                <a:alpha val="100000"/>
              </a:srgbClr>
            </a:solidFill>
          </p:spPr>
          <p:txBody>
            <a:bodyPr/>
            <a:lstStyle/>
            <a:p/>
          </p:txBody>
        </p:sp>
        <p:sp>
          <p:nvSpPr>
            <p:cNvPr id="72" name="rc72"/>
            <p:cNvSpPr/>
            <p:nvPr/>
          </p:nvSpPr>
          <p:spPr>
            <a:xfrm>
              <a:off x="7950217" y="2883532"/>
              <a:ext cx="249522" cy="438071"/>
            </a:xfrm>
            <a:prstGeom prst="rect">
              <a:avLst/>
            </a:prstGeom>
            <a:solidFill>
              <a:srgbClr val="1CABE2">
                <a:alpha val="100000"/>
              </a:srgbClr>
            </a:solidFill>
          </p:spPr>
          <p:txBody>
            <a:bodyPr/>
            <a:lstStyle/>
            <a:p/>
          </p:txBody>
        </p:sp>
        <p:sp>
          <p:nvSpPr>
            <p:cNvPr id="73" name="pl73"/>
            <p:cNvSpPr/>
            <p:nvPr/>
          </p:nvSpPr>
          <p:spPr>
            <a:xfrm>
              <a:off x="1421035" y="1704119"/>
              <a:ext cx="6653943" cy="1038962"/>
            </a:xfrm>
            <a:custGeom>
              <a:avLst/>
              <a:pathLst>
                <a:path w="6653943" h="1038962">
                  <a:moveTo>
                    <a:pt x="0" y="1038962"/>
                  </a:moveTo>
                  <a:lnTo>
                    <a:pt x="277247" y="1038962"/>
                  </a:lnTo>
                  <a:lnTo>
                    <a:pt x="554495" y="1038962"/>
                  </a:lnTo>
                  <a:lnTo>
                    <a:pt x="831742" y="1038962"/>
                  </a:lnTo>
                  <a:lnTo>
                    <a:pt x="1108990" y="1038962"/>
                  </a:lnTo>
                  <a:lnTo>
                    <a:pt x="1386238" y="1038962"/>
                  </a:lnTo>
                  <a:lnTo>
                    <a:pt x="1663485" y="1038962"/>
                  </a:lnTo>
                  <a:lnTo>
                    <a:pt x="1940733" y="28080"/>
                  </a:lnTo>
                  <a:lnTo>
                    <a:pt x="2217981" y="0"/>
                  </a:lnTo>
                  <a:lnTo>
                    <a:pt x="2495228" y="168480"/>
                  </a:lnTo>
                  <a:lnTo>
                    <a:pt x="2772476" y="421200"/>
                  </a:lnTo>
                  <a:lnTo>
                    <a:pt x="3049724" y="196560"/>
                  </a:lnTo>
                  <a:lnTo>
                    <a:pt x="3326971" y="0"/>
                  </a:lnTo>
                  <a:lnTo>
                    <a:pt x="3604219" y="84240"/>
                  </a:lnTo>
                  <a:lnTo>
                    <a:pt x="3881467" y="336960"/>
                  </a:lnTo>
                  <a:lnTo>
                    <a:pt x="4158714" y="56160"/>
                  </a:lnTo>
                  <a:lnTo>
                    <a:pt x="4435962" y="196560"/>
                  </a:lnTo>
                  <a:lnTo>
                    <a:pt x="4713210" y="196560"/>
                  </a:lnTo>
                  <a:lnTo>
                    <a:pt x="4990457" y="336960"/>
                  </a:lnTo>
                  <a:lnTo>
                    <a:pt x="5267705" y="336960"/>
                  </a:lnTo>
                  <a:lnTo>
                    <a:pt x="5544953" y="533521"/>
                  </a:lnTo>
                  <a:lnTo>
                    <a:pt x="5822200" y="196560"/>
                  </a:lnTo>
                  <a:lnTo>
                    <a:pt x="6099448" y="617761"/>
                  </a:lnTo>
                  <a:lnTo>
                    <a:pt x="6376696" y="336960"/>
                  </a:lnTo>
                  <a:lnTo>
                    <a:pt x="6653943" y="58968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5" name="tx75"/>
            <p:cNvSpPr/>
            <p:nvPr/>
          </p:nvSpPr>
          <p:spPr>
            <a:xfrm>
              <a:off x="2746983"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0" name="tx80"/>
            <p:cNvSpPr/>
            <p:nvPr/>
          </p:nvSpPr>
          <p:spPr>
            <a:xfrm>
              <a:off x="7182946"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4" name="tx84"/>
            <p:cNvSpPr/>
            <p:nvPr/>
          </p:nvSpPr>
          <p:spPr>
            <a:xfrm>
              <a:off x="1329607" y="31898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a:t>
              </a:r>
            </a:p>
          </p:txBody>
        </p:sp>
        <p:sp>
          <p:nvSpPr>
            <p:cNvPr id="85" name="tx85"/>
            <p:cNvSpPr/>
            <p:nvPr/>
          </p:nvSpPr>
          <p:spPr>
            <a:xfrm>
              <a:off x="2715845" y="3104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45.9</a:t>
              </a:r>
            </a:p>
          </p:txBody>
        </p:sp>
        <p:sp>
          <p:nvSpPr>
            <p:cNvPr id="86" name="tx86"/>
            <p:cNvSpPr/>
            <p:nvPr/>
          </p:nvSpPr>
          <p:spPr>
            <a:xfrm>
              <a:off x="4102084" y="29558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54.8</a:t>
              </a:r>
            </a:p>
          </p:txBody>
        </p:sp>
        <p:sp>
          <p:nvSpPr>
            <p:cNvPr id="87" name="tx87"/>
            <p:cNvSpPr/>
            <p:nvPr/>
          </p:nvSpPr>
          <p:spPr>
            <a:xfrm>
              <a:off x="5488322" y="2843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88" name="tx88"/>
            <p:cNvSpPr/>
            <p:nvPr/>
          </p:nvSpPr>
          <p:spPr>
            <a:xfrm>
              <a:off x="6597312" y="27601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a:t>
              </a:r>
            </a:p>
          </p:txBody>
        </p:sp>
        <p:sp>
          <p:nvSpPr>
            <p:cNvPr id="89" name="tx89"/>
            <p:cNvSpPr/>
            <p:nvPr/>
          </p:nvSpPr>
          <p:spPr>
            <a:xfrm>
              <a:off x="6874560" y="27551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a:t>
              </a:r>
            </a:p>
          </p:txBody>
        </p:sp>
        <p:sp>
          <p:nvSpPr>
            <p:cNvPr id="90" name="tx90"/>
            <p:cNvSpPr/>
            <p:nvPr/>
          </p:nvSpPr>
          <p:spPr>
            <a:xfrm>
              <a:off x="7190985" y="275144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1" name="tx91"/>
            <p:cNvSpPr/>
            <p:nvPr/>
          </p:nvSpPr>
          <p:spPr>
            <a:xfrm>
              <a:off x="7429055" y="27504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2" name="tx92"/>
            <p:cNvSpPr/>
            <p:nvPr/>
          </p:nvSpPr>
          <p:spPr>
            <a:xfrm>
              <a:off x="7706303" y="27504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3" name="tx93"/>
            <p:cNvSpPr/>
            <p:nvPr/>
          </p:nvSpPr>
          <p:spPr>
            <a:xfrm>
              <a:off x="7983551" y="27476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67.2</a:t>
              </a:r>
            </a:p>
          </p:txBody>
        </p:sp>
        <p:sp>
          <p:nvSpPr>
            <p:cNvPr id="94" name="pl94"/>
            <p:cNvSpPr/>
            <p:nvPr/>
          </p:nvSpPr>
          <p:spPr>
            <a:xfrm>
              <a:off x="1421035" y="1198678"/>
              <a:ext cx="0" cy="1544403"/>
            </a:xfrm>
            <a:custGeom>
              <a:avLst/>
              <a:pathLst>
                <a:path w="0" h="1544403">
                  <a:moveTo>
                    <a:pt x="0" y="15444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544403"/>
            </a:xfrm>
            <a:custGeom>
              <a:avLst/>
              <a:pathLst>
                <a:path w="0" h="1544403">
                  <a:moveTo>
                    <a:pt x="0" y="15444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038962"/>
            </a:xfrm>
            <a:custGeom>
              <a:avLst/>
              <a:pathLst>
                <a:path w="0" h="1038962">
                  <a:moveTo>
                    <a:pt x="0" y="103896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095122"/>
            </a:xfrm>
            <a:custGeom>
              <a:avLst/>
              <a:pathLst>
                <a:path w="0" h="1095122">
                  <a:moveTo>
                    <a:pt x="0" y="109512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8184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05" name="tx105"/>
            <p:cNvSpPr/>
            <p:nvPr/>
          </p:nvSpPr>
          <p:spPr>
            <a:xfrm>
              <a:off x="1329607" y="34790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06" name="tx106"/>
            <p:cNvSpPr/>
            <p:nvPr/>
          </p:nvSpPr>
          <p:spPr>
            <a:xfrm>
              <a:off x="2715845" y="37991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07" name="tx107"/>
            <p:cNvSpPr/>
            <p:nvPr/>
          </p:nvSpPr>
          <p:spPr>
            <a:xfrm>
              <a:off x="2715845" y="3415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08" name="tx108"/>
            <p:cNvSpPr/>
            <p:nvPr/>
          </p:nvSpPr>
          <p:spPr>
            <a:xfrm>
              <a:off x="4102084" y="36651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09" name="tx109"/>
            <p:cNvSpPr/>
            <p:nvPr/>
          </p:nvSpPr>
          <p:spPr>
            <a:xfrm>
              <a:off x="4102084" y="32077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10" name="tx110"/>
            <p:cNvSpPr/>
            <p:nvPr/>
          </p:nvSpPr>
          <p:spPr>
            <a:xfrm>
              <a:off x="5488322" y="3560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11" name="tx111"/>
            <p:cNvSpPr/>
            <p:nvPr/>
          </p:nvSpPr>
          <p:spPr>
            <a:xfrm>
              <a:off x="5488322" y="30473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2" name="tx112"/>
            <p:cNvSpPr/>
            <p:nvPr/>
          </p:nvSpPr>
          <p:spPr>
            <a:xfrm>
              <a:off x="6597312" y="3582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13" name="tx113"/>
            <p:cNvSpPr/>
            <p:nvPr/>
          </p:nvSpPr>
          <p:spPr>
            <a:xfrm>
              <a:off x="6636489" y="302760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14" name="tx114"/>
            <p:cNvSpPr/>
            <p:nvPr/>
          </p:nvSpPr>
          <p:spPr>
            <a:xfrm>
              <a:off x="6874560" y="362139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15" name="tx115"/>
            <p:cNvSpPr/>
            <p:nvPr/>
          </p:nvSpPr>
          <p:spPr>
            <a:xfrm>
              <a:off x="6874560" y="30635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6" name="tx116"/>
            <p:cNvSpPr/>
            <p:nvPr/>
          </p:nvSpPr>
          <p:spPr>
            <a:xfrm>
              <a:off x="7151808" y="35518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50.3</a:t>
              </a:r>
            </a:p>
          </p:txBody>
        </p:sp>
        <p:sp>
          <p:nvSpPr>
            <p:cNvPr id="117" name="tx117"/>
            <p:cNvSpPr/>
            <p:nvPr/>
          </p:nvSpPr>
          <p:spPr>
            <a:xfrm>
              <a:off x="7151808" y="29923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8" name="tx118"/>
            <p:cNvSpPr/>
            <p:nvPr/>
          </p:nvSpPr>
          <p:spPr>
            <a:xfrm>
              <a:off x="7429055" y="36355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19" name="tx119"/>
            <p:cNvSpPr/>
            <p:nvPr/>
          </p:nvSpPr>
          <p:spPr>
            <a:xfrm>
              <a:off x="7429055" y="30753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a:t>
              </a:r>
            </a:p>
          </p:txBody>
        </p:sp>
        <p:sp>
          <p:nvSpPr>
            <p:cNvPr id="120" name="tx120"/>
            <p:cNvSpPr/>
            <p:nvPr/>
          </p:nvSpPr>
          <p:spPr>
            <a:xfrm>
              <a:off x="7745480" y="3580916"/>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1" name="tx121"/>
            <p:cNvSpPr/>
            <p:nvPr/>
          </p:nvSpPr>
          <p:spPr>
            <a:xfrm>
              <a:off x="7706303" y="3019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22" name="tx122"/>
            <p:cNvSpPr/>
            <p:nvPr/>
          </p:nvSpPr>
          <p:spPr>
            <a:xfrm>
              <a:off x="8022728" y="363024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3" name="tx123"/>
            <p:cNvSpPr/>
            <p:nvPr/>
          </p:nvSpPr>
          <p:spPr>
            <a:xfrm>
              <a:off x="7983551" y="3067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195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284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4493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020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2000-2024</a:t>
              </a:r>
            </a:p>
          </p:txBody>
        </p:sp>
        <p:sp>
          <p:nvSpPr>
            <p:cNvPr id="153" name="pl153"/>
            <p:cNvSpPr/>
            <p:nvPr/>
          </p:nvSpPr>
          <p:spPr>
            <a:xfrm>
              <a:off x="22739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292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845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1398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515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068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16220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4550984" cy="162162"/>
            </a:xfrm>
            <a:prstGeom prst="rect">
              <a:avLst/>
            </a:prstGeom>
            <a:solidFill>
              <a:srgbClr val="80BD41">
                <a:alpha val="100000"/>
              </a:srgbClr>
            </a:solidFill>
          </p:spPr>
          <p:txBody>
            <a:bodyPr/>
            <a:lstStyle/>
            <a:p/>
          </p:txBody>
        </p:sp>
        <p:sp>
          <p:nvSpPr>
            <p:cNvPr id="165" name="rc165"/>
            <p:cNvSpPr/>
            <p:nvPr/>
          </p:nvSpPr>
          <p:spPr>
            <a:xfrm>
              <a:off x="5847258" y="5774644"/>
              <a:ext cx="1950421" cy="162162"/>
            </a:xfrm>
            <a:prstGeom prst="rect">
              <a:avLst/>
            </a:prstGeom>
            <a:solidFill>
              <a:srgbClr val="1CABE2">
                <a:alpha val="100000"/>
              </a:srgbClr>
            </a:solidFill>
          </p:spPr>
          <p:txBody>
            <a:bodyPr/>
            <a:lstStyle/>
            <a:p/>
          </p:txBody>
        </p:sp>
        <p:sp>
          <p:nvSpPr>
            <p:cNvPr id="166" name="rc166"/>
            <p:cNvSpPr/>
            <p:nvPr/>
          </p:nvSpPr>
          <p:spPr>
            <a:xfrm>
              <a:off x="1296273" y="5571941"/>
              <a:ext cx="4591068" cy="162162"/>
            </a:xfrm>
            <a:prstGeom prst="rect">
              <a:avLst/>
            </a:prstGeom>
            <a:solidFill>
              <a:srgbClr val="80BD41">
                <a:alpha val="100000"/>
              </a:srgbClr>
            </a:solidFill>
          </p:spPr>
          <p:txBody>
            <a:bodyPr/>
            <a:lstStyle/>
            <a:p/>
          </p:txBody>
        </p:sp>
        <p:sp>
          <p:nvSpPr>
            <p:cNvPr id="167" name="rc167"/>
            <p:cNvSpPr/>
            <p:nvPr/>
          </p:nvSpPr>
          <p:spPr>
            <a:xfrm>
              <a:off x="5887342" y="5571941"/>
              <a:ext cx="1967041" cy="162162"/>
            </a:xfrm>
            <a:prstGeom prst="rect">
              <a:avLst/>
            </a:prstGeom>
            <a:solidFill>
              <a:srgbClr val="1CABE2">
                <a:alpha val="100000"/>
              </a:srgbClr>
            </a:solidFill>
          </p:spPr>
          <p:txBody>
            <a:bodyPr/>
            <a:lstStyle/>
            <a:p/>
          </p:txBody>
        </p:sp>
        <p:sp>
          <p:nvSpPr>
            <p:cNvPr id="168" name="rc168"/>
            <p:cNvSpPr/>
            <p:nvPr/>
          </p:nvSpPr>
          <p:spPr>
            <a:xfrm>
              <a:off x="1296273" y="5369238"/>
              <a:ext cx="4010341" cy="162162"/>
            </a:xfrm>
            <a:prstGeom prst="rect">
              <a:avLst/>
            </a:prstGeom>
            <a:solidFill>
              <a:srgbClr val="80BD41">
                <a:alpha val="100000"/>
              </a:srgbClr>
            </a:solidFill>
          </p:spPr>
          <p:txBody>
            <a:bodyPr/>
            <a:lstStyle/>
            <a:p/>
          </p:txBody>
        </p:sp>
        <p:sp>
          <p:nvSpPr>
            <p:cNvPr id="169" name="rc169"/>
            <p:cNvSpPr/>
            <p:nvPr/>
          </p:nvSpPr>
          <p:spPr>
            <a:xfrm>
              <a:off x="5306614" y="5369238"/>
              <a:ext cx="2564389" cy="162162"/>
            </a:xfrm>
            <a:prstGeom prst="rect">
              <a:avLst/>
            </a:prstGeom>
            <a:solidFill>
              <a:srgbClr val="1CABE2">
                <a:alpha val="100000"/>
              </a:srgbClr>
            </a:solidFill>
          </p:spPr>
          <p:txBody>
            <a:bodyPr/>
            <a:lstStyle/>
            <a:p/>
          </p:txBody>
        </p:sp>
        <p:sp>
          <p:nvSpPr>
            <p:cNvPr id="170" name="tx170"/>
            <p:cNvSpPr/>
            <p:nvPr/>
          </p:nvSpPr>
          <p:spPr>
            <a:xfrm>
              <a:off x="801022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66.5</a:t>
              </a:r>
            </a:p>
          </p:txBody>
        </p:sp>
        <p:sp>
          <p:nvSpPr>
            <p:cNvPr id="171" name="tx171"/>
            <p:cNvSpPr/>
            <p:nvPr/>
          </p:nvSpPr>
          <p:spPr>
            <a:xfrm>
              <a:off x="806976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67.1</a:t>
              </a:r>
            </a:p>
          </p:txBody>
        </p:sp>
        <p:sp>
          <p:nvSpPr>
            <p:cNvPr id="172" name="tx172"/>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67.2</a:t>
              </a:r>
            </a:p>
          </p:txBody>
        </p:sp>
        <p:sp>
          <p:nvSpPr>
            <p:cNvPr id="173" name="tx173"/>
            <p:cNvSpPr/>
            <p:nvPr/>
          </p:nvSpPr>
          <p:spPr>
            <a:xfrm>
              <a:off x="3466272"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174" name="tx174"/>
            <p:cNvSpPr/>
            <p:nvPr/>
          </p:nvSpPr>
          <p:spPr>
            <a:xfrm>
              <a:off x="6762179" y="5815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75" name="tx175"/>
            <p:cNvSpPr/>
            <p:nvPr/>
          </p:nvSpPr>
          <p:spPr>
            <a:xfrm>
              <a:off x="3531518" y="561422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76" name="tx176"/>
            <p:cNvSpPr/>
            <p:nvPr/>
          </p:nvSpPr>
          <p:spPr>
            <a:xfrm>
              <a:off x="676536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177" name="tx177"/>
            <p:cNvSpPr/>
            <p:nvPr/>
          </p:nvSpPr>
          <p:spPr>
            <a:xfrm>
              <a:off x="3241154" y="54112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8" name="tx178"/>
            <p:cNvSpPr/>
            <p:nvPr/>
          </p:nvSpPr>
          <p:spPr>
            <a:xfrm>
              <a:off x="6483315"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7388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512919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5" name="tx185"/>
            <p:cNvSpPr/>
            <p:nvPr/>
          </p:nvSpPr>
          <p:spPr>
            <a:xfrm>
              <a:off x="708450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(61%) was lower than in 2019 (70%).
The number of children vaccinated with DTP3 decreased 12%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78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01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624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647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14154"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00392"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4886631"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134245"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827364"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104612"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81860"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59107"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36355"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33089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26112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19135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951100" y="12158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3" name="pl2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1296273" y="3366644"/>
              <a:ext cx="249522" cy="640040"/>
            </a:xfrm>
            <a:prstGeom prst="rect">
              <a:avLst/>
            </a:prstGeom>
            <a:solidFill>
              <a:srgbClr val="E2231A">
                <a:alpha val="100000"/>
              </a:srgbClr>
            </a:solidFill>
          </p:spPr>
          <p:txBody>
            <a:bodyPr/>
            <a:lstStyle/>
            <a:p/>
          </p:txBody>
        </p:sp>
        <p:sp>
          <p:nvSpPr>
            <p:cNvPr id="34" name="rc34"/>
            <p:cNvSpPr/>
            <p:nvPr/>
          </p:nvSpPr>
          <p:spPr>
            <a:xfrm>
              <a:off x="1573521" y="3353178"/>
              <a:ext cx="249522" cy="653506"/>
            </a:xfrm>
            <a:prstGeom prst="rect">
              <a:avLst/>
            </a:prstGeom>
            <a:solidFill>
              <a:srgbClr val="E2231A">
                <a:alpha val="100000"/>
              </a:srgbClr>
            </a:solidFill>
          </p:spPr>
          <p:txBody>
            <a:bodyPr/>
            <a:lstStyle/>
            <a:p/>
          </p:txBody>
        </p:sp>
        <p:sp>
          <p:nvSpPr>
            <p:cNvPr id="35" name="rc35"/>
            <p:cNvSpPr/>
            <p:nvPr/>
          </p:nvSpPr>
          <p:spPr>
            <a:xfrm>
              <a:off x="1850769" y="3338108"/>
              <a:ext cx="249522" cy="668577"/>
            </a:xfrm>
            <a:prstGeom prst="rect">
              <a:avLst/>
            </a:prstGeom>
            <a:solidFill>
              <a:srgbClr val="E2231A">
                <a:alpha val="100000"/>
              </a:srgbClr>
            </a:solidFill>
          </p:spPr>
          <p:txBody>
            <a:bodyPr/>
            <a:lstStyle/>
            <a:p/>
          </p:txBody>
        </p:sp>
        <p:sp>
          <p:nvSpPr>
            <p:cNvPr id="36" name="rc36"/>
            <p:cNvSpPr/>
            <p:nvPr/>
          </p:nvSpPr>
          <p:spPr>
            <a:xfrm>
              <a:off x="2128016" y="3323386"/>
              <a:ext cx="249522" cy="683298"/>
            </a:xfrm>
            <a:prstGeom prst="rect">
              <a:avLst/>
            </a:prstGeom>
            <a:solidFill>
              <a:srgbClr val="E2231A">
                <a:alpha val="100000"/>
              </a:srgbClr>
            </a:solidFill>
          </p:spPr>
          <p:txBody>
            <a:bodyPr/>
            <a:lstStyle/>
            <a:p/>
          </p:txBody>
        </p:sp>
        <p:sp>
          <p:nvSpPr>
            <p:cNvPr id="37" name="rc37"/>
            <p:cNvSpPr/>
            <p:nvPr/>
          </p:nvSpPr>
          <p:spPr>
            <a:xfrm>
              <a:off x="2405264" y="3306013"/>
              <a:ext cx="249522" cy="700671"/>
            </a:xfrm>
            <a:prstGeom prst="rect">
              <a:avLst/>
            </a:prstGeom>
            <a:solidFill>
              <a:srgbClr val="E2231A">
                <a:alpha val="100000"/>
              </a:srgbClr>
            </a:solidFill>
          </p:spPr>
          <p:txBody>
            <a:bodyPr/>
            <a:lstStyle/>
            <a:p/>
          </p:txBody>
        </p:sp>
        <p:sp>
          <p:nvSpPr>
            <p:cNvPr id="38" name="rc38"/>
            <p:cNvSpPr/>
            <p:nvPr/>
          </p:nvSpPr>
          <p:spPr>
            <a:xfrm>
              <a:off x="2682512" y="3286233"/>
              <a:ext cx="249522" cy="720451"/>
            </a:xfrm>
            <a:prstGeom prst="rect">
              <a:avLst/>
            </a:prstGeom>
            <a:solidFill>
              <a:srgbClr val="E2231A">
                <a:alpha val="100000"/>
              </a:srgbClr>
            </a:solidFill>
          </p:spPr>
          <p:txBody>
            <a:bodyPr/>
            <a:lstStyle/>
            <a:p/>
          </p:txBody>
        </p:sp>
        <p:sp>
          <p:nvSpPr>
            <p:cNvPr id="39" name="rc39"/>
            <p:cNvSpPr/>
            <p:nvPr/>
          </p:nvSpPr>
          <p:spPr>
            <a:xfrm>
              <a:off x="2959759" y="3265058"/>
              <a:ext cx="249522" cy="741626"/>
            </a:xfrm>
            <a:prstGeom prst="rect">
              <a:avLst/>
            </a:prstGeom>
            <a:solidFill>
              <a:srgbClr val="E2231A">
                <a:alpha val="100000"/>
              </a:srgbClr>
            </a:solidFill>
          </p:spPr>
          <p:txBody>
            <a:bodyPr/>
            <a:lstStyle/>
            <a:p/>
          </p:txBody>
        </p:sp>
        <p:sp>
          <p:nvSpPr>
            <p:cNvPr id="40" name="rc40"/>
            <p:cNvSpPr/>
            <p:nvPr/>
          </p:nvSpPr>
          <p:spPr>
            <a:xfrm>
              <a:off x="3237007" y="3360469"/>
              <a:ext cx="249522" cy="646215"/>
            </a:xfrm>
            <a:prstGeom prst="rect">
              <a:avLst/>
            </a:prstGeom>
            <a:solidFill>
              <a:srgbClr val="E2231A">
                <a:alpha val="100000"/>
              </a:srgbClr>
            </a:solidFill>
          </p:spPr>
          <p:txBody>
            <a:bodyPr/>
            <a:lstStyle/>
            <a:p/>
          </p:txBody>
        </p:sp>
        <p:sp>
          <p:nvSpPr>
            <p:cNvPr id="41" name="rc41"/>
            <p:cNvSpPr/>
            <p:nvPr/>
          </p:nvSpPr>
          <p:spPr>
            <a:xfrm>
              <a:off x="3514255" y="3425949"/>
              <a:ext cx="249522" cy="580735"/>
            </a:xfrm>
            <a:prstGeom prst="rect">
              <a:avLst/>
            </a:prstGeom>
            <a:solidFill>
              <a:srgbClr val="E2231A">
                <a:alpha val="100000"/>
              </a:srgbClr>
            </a:solidFill>
          </p:spPr>
          <p:txBody>
            <a:bodyPr/>
            <a:lstStyle/>
            <a:p/>
          </p:txBody>
        </p:sp>
        <p:sp>
          <p:nvSpPr>
            <p:cNvPr id="42" name="rc42"/>
            <p:cNvSpPr/>
            <p:nvPr/>
          </p:nvSpPr>
          <p:spPr>
            <a:xfrm>
              <a:off x="3791502" y="3327642"/>
              <a:ext cx="249522" cy="679042"/>
            </a:xfrm>
            <a:prstGeom prst="rect">
              <a:avLst/>
            </a:prstGeom>
            <a:solidFill>
              <a:srgbClr val="E2231A">
                <a:alpha val="100000"/>
              </a:srgbClr>
            </a:solidFill>
          </p:spPr>
          <p:txBody>
            <a:bodyPr/>
            <a:lstStyle/>
            <a:p/>
          </p:txBody>
        </p:sp>
        <p:sp>
          <p:nvSpPr>
            <p:cNvPr id="43" name="rc43"/>
            <p:cNvSpPr/>
            <p:nvPr/>
          </p:nvSpPr>
          <p:spPr>
            <a:xfrm>
              <a:off x="4068750" y="3280512"/>
              <a:ext cx="249522" cy="726172"/>
            </a:xfrm>
            <a:prstGeom prst="rect">
              <a:avLst/>
            </a:prstGeom>
            <a:solidFill>
              <a:srgbClr val="E2231A">
                <a:alpha val="100000"/>
              </a:srgbClr>
            </a:solidFill>
          </p:spPr>
          <p:txBody>
            <a:bodyPr/>
            <a:lstStyle/>
            <a:p/>
          </p:txBody>
        </p:sp>
        <p:sp>
          <p:nvSpPr>
            <p:cNvPr id="44" name="rc44"/>
            <p:cNvSpPr/>
            <p:nvPr/>
          </p:nvSpPr>
          <p:spPr>
            <a:xfrm>
              <a:off x="4345998" y="3452043"/>
              <a:ext cx="249522" cy="554641"/>
            </a:xfrm>
            <a:prstGeom prst="rect">
              <a:avLst/>
            </a:prstGeom>
            <a:solidFill>
              <a:srgbClr val="E2231A">
                <a:alpha val="100000"/>
              </a:srgbClr>
            </a:solidFill>
          </p:spPr>
          <p:txBody>
            <a:bodyPr/>
            <a:lstStyle/>
            <a:p/>
          </p:txBody>
        </p:sp>
        <p:sp>
          <p:nvSpPr>
            <p:cNvPr id="45" name="rc45"/>
            <p:cNvSpPr/>
            <p:nvPr/>
          </p:nvSpPr>
          <p:spPr>
            <a:xfrm>
              <a:off x="4623245" y="3420088"/>
              <a:ext cx="249522" cy="586596"/>
            </a:xfrm>
            <a:prstGeom prst="rect">
              <a:avLst/>
            </a:prstGeom>
            <a:solidFill>
              <a:srgbClr val="E2231A">
                <a:alpha val="100000"/>
              </a:srgbClr>
            </a:solidFill>
          </p:spPr>
          <p:txBody>
            <a:bodyPr/>
            <a:lstStyle/>
            <a:p/>
          </p:txBody>
        </p:sp>
        <p:sp>
          <p:nvSpPr>
            <p:cNvPr id="46" name="rc46"/>
            <p:cNvSpPr/>
            <p:nvPr/>
          </p:nvSpPr>
          <p:spPr>
            <a:xfrm>
              <a:off x="4900493" y="3388517"/>
              <a:ext cx="249522" cy="618167"/>
            </a:xfrm>
            <a:prstGeom prst="rect">
              <a:avLst/>
            </a:prstGeom>
            <a:solidFill>
              <a:srgbClr val="E2231A">
                <a:alpha val="100000"/>
              </a:srgbClr>
            </a:solidFill>
          </p:spPr>
          <p:txBody>
            <a:bodyPr/>
            <a:lstStyle/>
            <a:p/>
          </p:txBody>
        </p:sp>
        <p:sp>
          <p:nvSpPr>
            <p:cNvPr id="47" name="rc47"/>
            <p:cNvSpPr/>
            <p:nvPr/>
          </p:nvSpPr>
          <p:spPr>
            <a:xfrm>
              <a:off x="5177741" y="3188729"/>
              <a:ext cx="249522" cy="817956"/>
            </a:xfrm>
            <a:prstGeom prst="rect">
              <a:avLst/>
            </a:prstGeom>
            <a:solidFill>
              <a:srgbClr val="E2231A">
                <a:alpha val="100000"/>
              </a:srgbClr>
            </a:solidFill>
          </p:spPr>
          <p:txBody>
            <a:bodyPr/>
            <a:lstStyle/>
            <a:p/>
          </p:txBody>
        </p:sp>
        <p:sp>
          <p:nvSpPr>
            <p:cNvPr id="48" name="rc48"/>
            <p:cNvSpPr/>
            <p:nvPr/>
          </p:nvSpPr>
          <p:spPr>
            <a:xfrm>
              <a:off x="5454988" y="3320246"/>
              <a:ext cx="249522" cy="686438"/>
            </a:xfrm>
            <a:prstGeom prst="rect">
              <a:avLst/>
            </a:prstGeom>
            <a:solidFill>
              <a:srgbClr val="E2231A">
                <a:alpha val="100000"/>
              </a:srgbClr>
            </a:solidFill>
          </p:spPr>
          <p:txBody>
            <a:bodyPr/>
            <a:lstStyle/>
            <a:p/>
          </p:txBody>
        </p:sp>
        <p:sp>
          <p:nvSpPr>
            <p:cNvPr id="49" name="rc49"/>
            <p:cNvSpPr/>
            <p:nvPr/>
          </p:nvSpPr>
          <p:spPr>
            <a:xfrm>
              <a:off x="5732236" y="3213811"/>
              <a:ext cx="249522" cy="792873"/>
            </a:xfrm>
            <a:prstGeom prst="rect">
              <a:avLst/>
            </a:prstGeom>
            <a:solidFill>
              <a:srgbClr val="E2231A">
                <a:alpha val="100000"/>
              </a:srgbClr>
            </a:solidFill>
          </p:spPr>
          <p:txBody>
            <a:bodyPr/>
            <a:lstStyle/>
            <a:p/>
          </p:txBody>
        </p:sp>
        <p:sp>
          <p:nvSpPr>
            <p:cNvPr id="50" name="rc50"/>
            <p:cNvSpPr/>
            <p:nvPr/>
          </p:nvSpPr>
          <p:spPr>
            <a:xfrm>
              <a:off x="6009484" y="3174705"/>
              <a:ext cx="249522" cy="831979"/>
            </a:xfrm>
            <a:prstGeom prst="rect">
              <a:avLst/>
            </a:prstGeom>
            <a:solidFill>
              <a:srgbClr val="E2231A">
                <a:alpha val="100000"/>
              </a:srgbClr>
            </a:solidFill>
          </p:spPr>
          <p:txBody>
            <a:bodyPr/>
            <a:lstStyle/>
            <a:p/>
          </p:txBody>
        </p:sp>
        <p:sp>
          <p:nvSpPr>
            <p:cNvPr id="51" name="rc51"/>
            <p:cNvSpPr/>
            <p:nvPr/>
          </p:nvSpPr>
          <p:spPr>
            <a:xfrm>
              <a:off x="6286731" y="3067537"/>
              <a:ext cx="249522" cy="939147"/>
            </a:xfrm>
            <a:prstGeom prst="rect">
              <a:avLst/>
            </a:prstGeom>
            <a:solidFill>
              <a:srgbClr val="E2231A">
                <a:alpha val="100000"/>
              </a:srgbClr>
            </a:solidFill>
          </p:spPr>
          <p:txBody>
            <a:bodyPr/>
            <a:lstStyle/>
            <a:p/>
          </p:txBody>
        </p:sp>
        <p:sp>
          <p:nvSpPr>
            <p:cNvPr id="52" name="rc52"/>
            <p:cNvSpPr/>
            <p:nvPr/>
          </p:nvSpPr>
          <p:spPr>
            <a:xfrm>
              <a:off x="6563979" y="3125133"/>
              <a:ext cx="249522" cy="881551"/>
            </a:xfrm>
            <a:prstGeom prst="rect">
              <a:avLst/>
            </a:prstGeom>
            <a:solidFill>
              <a:srgbClr val="E2231A">
                <a:alpha val="100000"/>
              </a:srgbClr>
            </a:solidFill>
          </p:spPr>
          <p:txBody>
            <a:bodyPr/>
            <a:lstStyle/>
            <a:p/>
          </p:txBody>
        </p:sp>
        <p:sp>
          <p:nvSpPr>
            <p:cNvPr id="53" name="rc53"/>
            <p:cNvSpPr/>
            <p:nvPr/>
          </p:nvSpPr>
          <p:spPr>
            <a:xfrm>
              <a:off x="6841227" y="2911495"/>
              <a:ext cx="249522" cy="1095189"/>
            </a:xfrm>
            <a:prstGeom prst="rect">
              <a:avLst/>
            </a:prstGeom>
            <a:solidFill>
              <a:srgbClr val="E2231A">
                <a:alpha val="100000"/>
              </a:srgbClr>
            </a:solidFill>
          </p:spPr>
          <p:txBody>
            <a:bodyPr/>
            <a:lstStyle/>
            <a:p/>
          </p:txBody>
        </p:sp>
        <p:sp>
          <p:nvSpPr>
            <p:cNvPr id="54" name="rc54"/>
            <p:cNvSpPr/>
            <p:nvPr/>
          </p:nvSpPr>
          <p:spPr>
            <a:xfrm>
              <a:off x="7118474" y="3165076"/>
              <a:ext cx="249522" cy="841608"/>
            </a:xfrm>
            <a:prstGeom prst="rect">
              <a:avLst/>
            </a:prstGeom>
            <a:solidFill>
              <a:srgbClr val="E2231A">
                <a:alpha val="100000"/>
              </a:srgbClr>
            </a:solidFill>
          </p:spPr>
          <p:txBody>
            <a:bodyPr/>
            <a:lstStyle/>
            <a:p/>
          </p:txBody>
        </p:sp>
        <p:sp>
          <p:nvSpPr>
            <p:cNvPr id="55" name="rc55"/>
            <p:cNvSpPr/>
            <p:nvPr/>
          </p:nvSpPr>
          <p:spPr>
            <a:xfrm>
              <a:off x="7395722" y="2883482"/>
              <a:ext cx="249522" cy="1123202"/>
            </a:xfrm>
            <a:prstGeom prst="rect">
              <a:avLst/>
            </a:prstGeom>
            <a:solidFill>
              <a:srgbClr val="E2231A">
                <a:alpha val="100000"/>
              </a:srgbClr>
            </a:solidFill>
          </p:spPr>
          <p:txBody>
            <a:bodyPr/>
            <a:lstStyle/>
            <a:p/>
          </p:txBody>
        </p:sp>
        <p:sp>
          <p:nvSpPr>
            <p:cNvPr id="56" name="rc56"/>
            <p:cNvSpPr/>
            <p:nvPr/>
          </p:nvSpPr>
          <p:spPr>
            <a:xfrm>
              <a:off x="7672970" y="3210986"/>
              <a:ext cx="249522" cy="795699"/>
            </a:xfrm>
            <a:prstGeom prst="rect">
              <a:avLst/>
            </a:prstGeom>
            <a:solidFill>
              <a:srgbClr val="E2231A">
                <a:alpha val="100000"/>
              </a:srgbClr>
            </a:solidFill>
          </p:spPr>
          <p:txBody>
            <a:bodyPr/>
            <a:lstStyle/>
            <a:p/>
          </p:txBody>
        </p:sp>
        <p:sp>
          <p:nvSpPr>
            <p:cNvPr id="57" name="rc57"/>
            <p:cNvSpPr/>
            <p:nvPr/>
          </p:nvSpPr>
          <p:spPr>
            <a:xfrm>
              <a:off x="7950217" y="2997836"/>
              <a:ext cx="249522" cy="1008848"/>
            </a:xfrm>
            <a:prstGeom prst="rect">
              <a:avLst/>
            </a:prstGeom>
            <a:solidFill>
              <a:srgbClr val="E2231A">
                <a:alpha val="100000"/>
              </a:srgbClr>
            </a:solidFill>
          </p:spPr>
          <p:txBody>
            <a:bodyPr/>
            <a:lstStyle/>
            <a:p/>
          </p:txBody>
        </p:sp>
        <p:sp>
          <p:nvSpPr>
            <p:cNvPr id="58" name="pl58"/>
            <p:cNvSpPr/>
            <p:nvPr/>
          </p:nvSpPr>
          <p:spPr>
            <a:xfrm>
              <a:off x="1421035" y="1984920"/>
              <a:ext cx="6653943" cy="561601"/>
            </a:xfrm>
            <a:custGeom>
              <a:avLst/>
              <a:pathLst>
                <a:path w="6653943" h="561601">
                  <a:moveTo>
                    <a:pt x="0" y="477361"/>
                  </a:moveTo>
                  <a:lnTo>
                    <a:pt x="277247" y="477361"/>
                  </a:lnTo>
                  <a:lnTo>
                    <a:pt x="554495" y="477361"/>
                  </a:lnTo>
                  <a:lnTo>
                    <a:pt x="831742" y="477361"/>
                  </a:lnTo>
                  <a:lnTo>
                    <a:pt x="1108990" y="477361"/>
                  </a:lnTo>
                  <a:lnTo>
                    <a:pt x="1386238" y="477361"/>
                  </a:lnTo>
                  <a:lnTo>
                    <a:pt x="1663485" y="477361"/>
                  </a:lnTo>
                  <a:lnTo>
                    <a:pt x="1940733" y="280800"/>
                  </a:lnTo>
                  <a:lnTo>
                    <a:pt x="2217981" y="140400"/>
                  </a:lnTo>
                  <a:lnTo>
                    <a:pt x="2495228" y="252720"/>
                  </a:lnTo>
                  <a:lnTo>
                    <a:pt x="2772476" y="280800"/>
                  </a:lnTo>
                  <a:lnTo>
                    <a:pt x="3049724" y="0"/>
                  </a:lnTo>
                  <a:lnTo>
                    <a:pt x="3326971" y="28080"/>
                  </a:lnTo>
                  <a:lnTo>
                    <a:pt x="3604219" y="56160"/>
                  </a:lnTo>
                  <a:lnTo>
                    <a:pt x="3881467" y="308880"/>
                  </a:lnTo>
                  <a:lnTo>
                    <a:pt x="4158714" y="112320"/>
                  </a:lnTo>
                  <a:lnTo>
                    <a:pt x="4435962" y="224640"/>
                  </a:lnTo>
                  <a:lnTo>
                    <a:pt x="4713210" y="252720"/>
                  </a:lnTo>
                  <a:lnTo>
                    <a:pt x="4990457" y="365040"/>
                  </a:lnTo>
                  <a:lnTo>
                    <a:pt x="5267705" y="280800"/>
                  </a:lnTo>
                  <a:lnTo>
                    <a:pt x="5544953" y="533521"/>
                  </a:lnTo>
                  <a:lnTo>
                    <a:pt x="5822200" y="224640"/>
                  </a:lnTo>
                  <a:lnTo>
                    <a:pt x="6099448" y="561601"/>
                  </a:lnTo>
                  <a:lnTo>
                    <a:pt x="6376696" y="168480"/>
                  </a:lnTo>
                  <a:lnTo>
                    <a:pt x="6653943" y="421200"/>
                  </a:lnTo>
                </a:path>
              </a:pathLst>
            </a:custGeom>
            <a:ln w="27101" cap="flat">
              <a:solidFill>
                <a:srgbClr val="0058AB">
                  <a:alpha val="100000"/>
                </a:srgbClr>
              </a:solidFill>
              <a:prstDash val="solid"/>
              <a:round/>
            </a:ln>
          </p:spPr>
          <p:txBody>
            <a:bodyPr/>
            <a:lstStyle/>
            <a:p/>
          </p:txBody>
        </p:sp>
        <p:sp>
          <p:nvSpPr>
            <p:cNvPr id="59" name="tx59"/>
            <p:cNvSpPr/>
            <p:nvPr/>
          </p:nvSpPr>
          <p:spPr>
            <a:xfrm>
              <a:off x="6618402" y="2082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60" name="tx60"/>
            <p:cNvSpPr/>
            <p:nvPr/>
          </p:nvSpPr>
          <p:spPr>
            <a:xfrm>
              <a:off x="6895650" y="233540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53</a:t>
              </a:r>
            </a:p>
          </p:txBody>
        </p:sp>
        <p:sp>
          <p:nvSpPr>
            <p:cNvPr id="61" name="tx61"/>
            <p:cNvSpPr/>
            <p:nvPr/>
          </p:nvSpPr>
          <p:spPr>
            <a:xfrm>
              <a:off x="7172898" y="20265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62" name="tx62"/>
            <p:cNvSpPr/>
            <p:nvPr/>
          </p:nvSpPr>
          <p:spPr>
            <a:xfrm>
              <a:off x="7450145"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52</a:t>
              </a:r>
            </a:p>
          </p:txBody>
        </p:sp>
        <p:sp>
          <p:nvSpPr>
            <p:cNvPr id="63" name="tx63"/>
            <p:cNvSpPr/>
            <p:nvPr/>
          </p:nvSpPr>
          <p:spPr>
            <a:xfrm>
              <a:off x="7727393" y="19704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66</a:t>
              </a:r>
            </a:p>
          </p:txBody>
        </p:sp>
        <p:sp>
          <p:nvSpPr>
            <p:cNvPr id="64" name="tx64"/>
            <p:cNvSpPr/>
            <p:nvPr/>
          </p:nvSpPr>
          <p:spPr>
            <a:xfrm>
              <a:off x="8004641" y="222468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57</a:t>
              </a:r>
            </a:p>
          </p:txBody>
        </p:sp>
        <p:sp>
          <p:nvSpPr>
            <p:cNvPr id="65" name="tx65"/>
            <p:cNvSpPr/>
            <p:nvPr/>
          </p:nvSpPr>
          <p:spPr>
            <a:xfrm>
              <a:off x="1315541" y="364617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66" name="tx66"/>
            <p:cNvSpPr/>
            <p:nvPr/>
          </p:nvSpPr>
          <p:spPr>
            <a:xfrm>
              <a:off x="2701779" y="36060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67" name="tx67"/>
            <p:cNvSpPr/>
            <p:nvPr/>
          </p:nvSpPr>
          <p:spPr>
            <a:xfrm>
              <a:off x="4088018" y="36031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68" name="tx68"/>
            <p:cNvSpPr/>
            <p:nvPr/>
          </p:nvSpPr>
          <p:spPr>
            <a:xfrm>
              <a:off x="5474256" y="36230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69" name="tx69"/>
            <p:cNvSpPr/>
            <p:nvPr/>
          </p:nvSpPr>
          <p:spPr>
            <a:xfrm>
              <a:off x="6583247" y="35254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70" name="tx70"/>
            <p:cNvSpPr/>
            <p:nvPr/>
          </p:nvSpPr>
          <p:spPr>
            <a:xfrm>
              <a:off x="6860494" y="34185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71" name="tx71"/>
            <p:cNvSpPr/>
            <p:nvPr/>
          </p:nvSpPr>
          <p:spPr>
            <a:xfrm>
              <a:off x="7137742" y="354676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72" name="tx72"/>
            <p:cNvSpPr/>
            <p:nvPr/>
          </p:nvSpPr>
          <p:spPr>
            <a:xfrm>
              <a:off x="7414990" y="340459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73" name="tx73"/>
            <p:cNvSpPr/>
            <p:nvPr/>
          </p:nvSpPr>
          <p:spPr>
            <a:xfrm>
              <a:off x="7692237" y="35683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74" name="tx74"/>
            <p:cNvSpPr/>
            <p:nvPr/>
          </p:nvSpPr>
          <p:spPr>
            <a:xfrm>
              <a:off x="7969485" y="346182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75" name="tx75"/>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6" name="tx76"/>
            <p:cNvSpPr/>
            <p:nvPr/>
          </p:nvSpPr>
          <p:spPr>
            <a:xfrm>
              <a:off x="639902" y="325686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77" name="tx77"/>
            <p:cNvSpPr/>
            <p:nvPr/>
          </p:nvSpPr>
          <p:spPr>
            <a:xfrm>
              <a:off x="639902" y="255915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78" name="tx78"/>
            <p:cNvSpPr/>
            <p:nvPr/>
          </p:nvSpPr>
          <p:spPr>
            <a:xfrm>
              <a:off x="639902" y="18614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79" name="tx79"/>
            <p:cNvSpPr/>
            <p:nvPr/>
          </p:nvSpPr>
          <p:spPr>
            <a:xfrm>
              <a:off x="639902" y="116374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80" name="tx8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1" name="tx8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2" name="tx8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3" name="tx8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4" name="tx8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5" name="tx8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6" name="tx8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7" name="tx8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8" name="tx8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9" name="tx8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0" name="tx9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1" name="tx9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2" name="tx9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3" name="tx9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4" name="tx9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5" name="tx9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6" name="tx9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7" name="pl97"/>
            <p:cNvSpPr/>
            <p:nvPr/>
          </p:nvSpPr>
          <p:spPr>
            <a:xfrm>
              <a:off x="384490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tx98"/>
            <p:cNvSpPr/>
            <p:nvPr/>
          </p:nvSpPr>
          <p:spPr>
            <a:xfrm>
              <a:off x="411200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99" name="rc99"/>
            <p:cNvSpPr/>
            <p:nvPr/>
          </p:nvSpPr>
          <p:spPr>
            <a:xfrm>
              <a:off x="4787488" y="4909475"/>
              <a:ext cx="201456" cy="201456"/>
            </a:xfrm>
            <a:prstGeom prst="rect">
              <a:avLst/>
            </a:prstGeom>
            <a:solidFill>
              <a:srgbClr val="E2231A">
                <a:alpha val="100000"/>
              </a:srgbClr>
            </a:solidFill>
          </p:spPr>
          <p:txBody>
            <a:bodyPr/>
            <a:lstStyle/>
            <a:p/>
          </p:txBody>
        </p:sp>
        <p:sp>
          <p:nvSpPr>
            <p:cNvPr id="100" name="tx100"/>
            <p:cNvSpPr/>
            <p:nvPr/>
          </p:nvSpPr>
          <p:spPr>
            <a:xfrm>
              <a:off x="5067533"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1" name="tx101"/>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2" name="tx102"/>
            <p:cNvSpPr/>
            <p:nvPr/>
          </p:nvSpPr>
          <p:spPr>
            <a:xfrm>
              <a:off x="951100" y="66020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2000-2024</a:t>
              </a:r>
            </a:p>
          </p:txBody>
        </p:sp>
        <p:sp>
          <p:nvSpPr>
            <p:cNvPr id="103" name="pl103"/>
            <p:cNvSpPr/>
            <p:nvPr/>
          </p:nvSpPr>
          <p:spPr>
            <a:xfrm>
              <a:off x="24898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48770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72642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7" name="pl10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8" name="pl10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9" name="pl10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368344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0706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4577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3" name="rc113"/>
            <p:cNvSpPr/>
            <p:nvPr/>
          </p:nvSpPr>
          <p:spPr>
            <a:xfrm>
              <a:off x="1296273" y="5774644"/>
              <a:ext cx="6032387" cy="162162"/>
            </a:xfrm>
            <a:prstGeom prst="rect">
              <a:avLst/>
            </a:prstGeom>
            <a:solidFill>
              <a:srgbClr val="E2231A">
                <a:alpha val="100000"/>
              </a:srgbClr>
            </a:solidFill>
          </p:spPr>
          <p:txBody>
            <a:bodyPr/>
            <a:lstStyle/>
            <a:p/>
          </p:txBody>
        </p:sp>
        <p:sp>
          <p:nvSpPr>
            <p:cNvPr id="114" name="rc114"/>
            <p:cNvSpPr/>
            <p:nvPr/>
          </p:nvSpPr>
          <p:spPr>
            <a:xfrm>
              <a:off x="1296273" y="5571941"/>
              <a:ext cx="5444903" cy="162162"/>
            </a:xfrm>
            <a:prstGeom prst="rect">
              <a:avLst/>
            </a:prstGeom>
            <a:solidFill>
              <a:srgbClr val="E2231A">
                <a:alpha val="100000"/>
              </a:srgbClr>
            </a:solidFill>
          </p:spPr>
          <p:txBody>
            <a:bodyPr/>
            <a:lstStyle/>
            <a:p/>
          </p:txBody>
        </p:sp>
        <p:sp>
          <p:nvSpPr>
            <p:cNvPr id="115" name="rc115"/>
            <p:cNvSpPr/>
            <p:nvPr/>
          </p:nvSpPr>
          <p:spPr>
            <a:xfrm>
              <a:off x="1296273" y="5369238"/>
              <a:ext cx="6903466" cy="162162"/>
            </a:xfrm>
            <a:prstGeom prst="rect">
              <a:avLst/>
            </a:prstGeom>
            <a:solidFill>
              <a:srgbClr val="E2231A">
                <a:alpha val="100000"/>
              </a:srgbClr>
            </a:solidFill>
          </p:spPr>
          <p:txBody>
            <a:bodyPr/>
            <a:lstStyle/>
            <a:p/>
          </p:txBody>
        </p:sp>
        <p:sp>
          <p:nvSpPr>
            <p:cNvPr id="116" name="tx116"/>
            <p:cNvSpPr/>
            <p:nvPr/>
          </p:nvSpPr>
          <p:spPr>
            <a:xfrm>
              <a:off x="4199940"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25.3</a:t>
              </a:r>
            </a:p>
          </p:txBody>
        </p:sp>
        <p:sp>
          <p:nvSpPr>
            <p:cNvPr id="117" name="tx117"/>
            <p:cNvSpPr/>
            <p:nvPr/>
          </p:nvSpPr>
          <p:spPr>
            <a:xfrm>
              <a:off x="390619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22.8</a:t>
              </a:r>
            </a:p>
          </p:txBody>
        </p:sp>
        <p:sp>
          <p:nvSpPr>
            <p:cNvPr id="118" name="tx118"/>
            <p:cNvSpPr/>
            <p:nvPr/>
          </p:nvSpPr>
          <p:spPr>
            <a:xfrm>
              <a:off x="463548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28.9</a:t>
              </a:r>
            </a:p>
          </p:txBody>
        </p:sp>
        <p:sp>
          <p:nvSpPr>
            <p:cNvPr id="119" name="tx11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3" name="tx123"/>
            <p:cNvSpPr/>
            <p:nvPr/>
          </p:nvSpPr>
          <p:spPr>
            <a:xfrm>
              <a:off x="355916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4" name="tx124"/>
            <p:cNvSpPr/>
            <p:nvPr/>
          </p:nvSpPr>
          <p:spPr>
            <a:xfrm>
              <a:off x="594633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5" name="tx125"/>
            <p:cNvSpPr/>
            <p:nvPr/>
          </p:nvSpPr>
          <p:spPr>
            <a:xfrm>
              <a:off x="8333510"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26" name="tx126"/>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7" name="tx12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57%. This is lower than in 2019, where coverage was 62%.
29,000 children missed their routine first dose of measles vaccine.
In 2024, Gabon did not have MCV2.</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08502"/>
              <a:ext cx="3397293" cy="571405"/>
            </a:xfrm>
            <a:custGeom>
              <a:avLst/>
              <a:pathLst>
                <a:path w="3397293" h="571405">
                  <a:moveTo>
                    <a:pt x="0" y="485694"/>
                  </a:moveTo>
                  <a:lnTo>
                    <a:pt x="141553" y="485694"/>
                  </a:lnTo>
                  <a:lnTo>
                    <a:pt x="283107" y="485694"/>
                  </a:lnTo>
                  <a:lnTo>
                    <a:pt x="424661" y="485694"/>
                  </a:lnTo>
                  <a:lnTo>
                    <a:pt x="566215" y="485694"/>
                  </a:lnTo>
                  <a:lnTo>
                    <a:pt x="707769" y="485694"/>
                  </a:lnTo>
                  <a:lnTo>
                    <a:pt x="849323" y="485694"/>
                  </a:lnTo>
                  <a:lnTo>
                    <a:pt x="990877" y="285702"/>
                  </a:lnTo>
                  <a:lnTo>
                    <a:pt x="1132431" y="142851"/>
                  </a:lnTo>
                  <a:lnTo>
                    <a:pt x="1273984" y="257132"/>
                  </a:lnTo>
                  <a:lnTo>
                    <a:pt x="1415538" y="285702"/>
                  </a:lnTo>
                  <a:lnTo>
                    <a:pt x="1557092" y="0"/>
                  </a:lnTo>
                  <a:lnTo>
                    <a:pt x="1698646" y="28570"/>
                  </a:lnTo>
                  <a:lnTo>
                    <a:pt x="1840200" y="57140"/>
                  </a:lnTo>
                  <a:lnTo>
                    <a:pt x="1981754" y="314272"/>
                  </a:lnTo>
                  <a:lnTo>
                    <a:pt x="2123308" y="114281"/>
                  </a:lnTo>
                  <a:lnTo>
                    <a:pt x="2264862" y="228562"/>
                  </a:lnTo>
                  <a:lnTo>
                    <a:pt x="2406416" y="257132"/>
                  </a:lnTo>
                  <a:lnTo>
                    <a:pt x="2547969" y="371413"/>
                  </a:lnTo>
                  <a:lnTo>
                    <a:pt x="2689523" y="285702"/>
                  </a:lnTo>
                  <a:lnTo>
                    <a:pt x="2831077" y="542834"/>
                  </a:lnTo>
                  <a:lnTo>
                    <a:pt x="2972631" y="228562"/>
                  </a:lnTo>
                  <a:lnTo>
                    <a:pt x="3114185" y="571405"/>
                  </a:lnTo>
                  <a:lnTo>
                    <a:pt x="3255739" y="171421"/>
                  </a:lnTo>
                  <a:lnTo>
                    <a:pt x="3397293" y="42855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08502"/>
              <a:ext cx="3397293" cy="571405"/>
            </a:xfrm>
            <a:custGeom>
              <a:avLst/>
              <a:pathLst>
                <a:path w="3397293" h="571405">
                  <a:moveTo>
                    <a:pt x="0" y="485694"/>
                  </a:moveTo>
                  <a:lnTo>
                    <a:pt x="141553" y="485694"/>
                  </a:lnTo>
                  <a:lnTo>
                    <a:pt x="283107" y="485694"/>
                  </a:lnTo>
                  <a:lnTo>
                    <a:pt x="424661" y="485694"/>
                  </a:lnTo>
                  <a:lnTo>
                    <a:pt x="566215" y="485694"/>
                  </a:lnTo>
                  <a:lnTo>
                    <a:pt x="707769" y="485694"/>
                  </a:lnTo>
                  <a:lnTo>
                    <a:pt x="849323" y="485694"/>
                  </a:lnTo>
                  <a:lnTo>
                    <a:pt x="990877" y="285702"/>
                  </a:lnTo>
                  <a:lnTo>
                    <a:pt x="1132431" y="142851"/>
                  </a:lnTo>
                  <a:lnTo>
                    <a:pt x="1273984" y="257132"/>
                  </a:lnTo>
                  <a:lnTo>
                    <a:pt x="1415538" y="285702"/>
                  </a:lnTo>
                  <a:lnTo>
                    <a:pt x="1557092" y="0"/>
                  </a:lnTo>
                  <a:lnTo>
                    <a:pt x="1698646" y="28570"/>
                  </a:lnTo>
                  <a:lnTo>
                    <a:pt x="1840200" y="57140"/>
                  </a:lnTo>
                  <a:lnTo>
                    <a:pt x="1981754" y="314272"/>
                  </a:lnTo>
                  <a:lnTo>
                    <a:pt x="2123308" y="114281"/>
                  </a:lnTo>
                  <a:lnTo>
                    <a:pt x="2264862" y="228562"/>
                  </a:lnTo>
                  <a:lnTo>
                    <a:pt x="2406416" y="257132"/>
                  </a:lnTo>
                  <a:lnTo>
                    <a:pt x="2547969" y="371413"/>
                  </a:lnTo>
                  <a:lnTo>
                    <a:pt x="2689523" y="285702"/>
                  </a:lnTo>
                  <a:lnTo>
                    <a:pt x="2831077" y="542834"/>
                  </a:lnTo>
                  <a:lnTo>
                    <a:pt x="2972631" y="228562"/>
                  </a:lnTo>
                  <a:lnTo>
                    <a:pt x="3114185" y="571405"/>
                  </a:lnTo>
                  <a:lnTo>
                    <a:pt x="3255739" y="171421"/>
                  </a:lnTo>
                  <a:lnTo>
                    <a:pt x="3397293" y="42855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342801"/>
            </a:xfrm>
            <a:custGeom>
              <a:avLst/>
              <a:pathLst>
                <a:path w="0" h="1342801">
                  <a:moveTo>
                    <a:pt x="0" y="0"/>
                  </a:moveTo>
                  <a:lnTo>
                    <a:pt x="0" y="134280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342801"/>
            </a:xfrm>
            <a:custGeom>
              <a:avLst/>
              <a:pathLst>
                <a:path w="0" h="1342801">
                  <a:moveTo>
                    <a:pt x="0" y="0"/>
                  </a:moveTo>
                  <a:lnTo>
                    <a:pt x="0" y="134280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32" name="pl32"/>
            <p:cNvSpPr/>
            <p:nvPr/>
          </p:nvSpPr>
          <p:spPr>
            <a:xfrm>
              <a:off x="1120965" y="1808502"/>
              <a:ext cx="3397293" cy="571405"/>
            </a:xfrm>
            <a:custGeom>
              <a:avLst/>
              <a:pathLst>
                <a:path w="3397293" h="571405">
                  <a:moveTo>
                    <a:pt x="0" y="485694"/>
                  </a:moveTo>
                  <a:lnTo>
                    <a:pt x="141553" y="485694"/>
                  </a:lnTo>
                  <a:lnTo>
                    <a:pt x="283107" y="485694"/>
                  </a:lnTo>
                  <a:lnTo>
                    <a:pt x="424661" y="485694"/>
                  </a:lnTo>
                  <a:lnTo>
                    <a:pt x="566215" y="485694"/>
                  </a:lnTo>
                  <a:lnTo>
                    <a:pt x="707769" y="485694"/>
                  </a:lnTo>
                  <a:lnTo>
                    <a:pt x="849323" y="485694"/>
                  </a:lnTo>
                  <a:lnTo>
                    <a:pt x="990877" y="285702"/>
                  </a:lnTo>
                  <a:lnTo>
                    <a:pt x="1132431" y="142851"/>
                  </a:lnTo>
                  <a:lnTo>
                    <a:pt x="1273984" y="257132"/>
                  </a:lnTo>
                  <a:lnTo>
                    <a:pt x="1415538" y="285702"/>
                  </a:lnTo>
                  <a:lnTo>
                    <a:pt x="1557092" y="0"/>
                  </a:lnTo>
                  <a:lnTo>
                    <a:pt x="1698646" y="28570"/>
                  </a:lnTo>
                  <a:lnTo>
                    <a:pt x="1840200" y="57140"/>
                  </a:lnTo>
                  <a:lnTo>
                    <a:pt x="1981754" y="314272"/>
                  </a:lnTo>
                  <a:lnTo>
                    <a:pt x="2123308" y="114281"/>
                  </a:lnTo>
                  <a:lnTo>
                    <a:pt x="2264862" y="228562"/>
                  </a:lnTo>
                  <a:lnTo>
                    <a:pt x="2406416" y="257132"/>
                  </a:lnTo>
                  <a:lnTo>
                    <a:pt x="2547969" y="371413"/>
                  </a:lnTo>
                  <a:lnTo>
                    <a:pt x="2689523" y="285702"/>
                  </a:lnTo>
                  <a:lnTo>
                    <a:pt x="2831077" y="542834"/>
                  </a:lnTo>
                  <a:lnTo>
                    <a:pt x="2972631" y="228562"/>
                  </a:lnTo>
                  <a:lnTo>
                    <a:pt x="3114185" y="571405"/>
                  </a:lnTo>
                  <a:lnTo>
                    <a:pt x="3255739" y="171421"/>
                  </a:lnTo>
                  <a:lnTo>
                    <a:pt x="3397293" y="42855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4" name="tx34"/>
            <p:cNvSpPr/>
            <p:nvPr/>
          </p:nvSpPr>
          <p:spPr>
            <a:xfrm>
              <a:off x="1768444" y="8375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000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0" name="tx60"/>
            <p:cNvSpPr/>
            <p:nvPr/>
          </p:nvSpPr>
          <p:spPr>
            <a:xfrm>
              <a:off x="275854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5388" y="471005"/>
              <a:ext cx="24484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Gabon, 2000-2024</a:t>
              </a:r>
            </a:p>
          </p:txBody>
        </p:sp>
        <p:sp>
          <p:nvSpPr>
            <p:cNvPr id="63" name="pl63"/>
            <p:cNvSpPr/>
            <p:nvPr/>
          </p:nvSpPr>
          <p:spPr>
            <a:xfrm>
              <a:off x="5267799" y="39337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519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701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83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065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928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110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292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5474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47474"/>
              <a:ext cx="3397293" cy="1363580"/>
            </a:xfrm>
            <a:custGeom>
              <a:avLst/>
              <a:pathLst>
                <a:path w="3397293" h="1363580">
                  <a:moveTo>
                    <a:pt x="0" y="1159043"/>
                  </a:moveTo>
                  <a:lnTo>
                    <a:pt x="141553" y="1159043"/>
                  </a:lnTo>
                  <a:lnTo>
                    <a:pt x="283107" y="1159043"/>
                  </a:lnTo>
                  <a:lnTo>
                    <a:pt x="424661" y="1159043"/>
                  </a:lnTo>
                  <a:lnTo>
                    <a:pt x="566215" y="1159043"/>
                  </a:lnTo>
                  <a:lnTo>
                    <a:pt x="707769" y="1159043"/>
                  </a:lnTo>
                  <a:lnTo>
                    <a:pt x="849323" y="1159043"/>
                  </a:lnTo>
                  <a:lnTo>
                    <a:pt x="990877" y="681790"/>
                  </a:lnTo>
                  <a:lnTo>
                    <a:pt x="1132431" y="340895"/>
                  </a:lnTo>
                  <a:lnTo>
                    <a:pt x="1273984" y="613611"/>
                  </a:lnTo>
                  <a:lnTo>
                    <a:pt x="1415538" y="681790"/>
                  </a:lnTo>
                  <a:lnTo>
                    <a:pt x="1557092" y="0"/>
                  </a:lnTo>
                  <a:lnTo>
                    <a:pt x="1698646" y="68179"/>
                  </a:lnTo>
                  <a:lnTo>
                    <a:pt x="1840200" y="136358"/>
                  </a:lnTo>
                  <a:lnTo>
                    <a:pt x="1981754" y="749969"/>
                  </a:lnTo>
                  <a:lnTo>
                    <a:pt x="2123308" y="272716"/>
                  </a:lnTo>
                  <a:lnTo>
                    <a:pt x="2264862" y="545432"/>
                  </a:lnTo>
                  <a:lnTo>
                    <a:pt x="2406416" y="613611"/>
                  </a:lnTo>
                  <a:lnTo>
                    <a:pt x="2547969" y="886327"/>
                  </a:lnTo>
                  <a:lnTo>
                    <a:pt x="2689523" y="681790"/>
                  </a:lnTo>
                  <a:lnTo>
                    <a:pt x="2831077" y="1295401"/>
                  </a:lnTo>
                  <a:lnTo>
                    <a:pt x="2972631" y="545432"/>
                  </a:lnTo>
                  <a:lnTo>
                    <a:pt x="3114185" y="1363580"/>
                  </a:lnTo>
                  <a:lnTo>
                    <a:pt x="3255739" y="409074"/>
                  </a:lnTo>
                  <a:lnTo>
                    <a:pt x="3397293" y="102268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229264"/>
              <a:ext cx="3397293" cy="1022685"/>
            </a:xfrm>
            <a:custGeom>
              <a:avLst/>
              <a:pathLst>
                <a:path w="3397293" h="1022685">
                  <a:moveTo>
                    <a:pt x="0" y="1022685"/>
                  </a:moveTo>
                  <a:lnTo>
                    <a:pt x="141553" y="954506"/>
                  </a:lnTo>
                  <a:lnTo>
                    <a:pt x="283107" y="954506"/>
                  </a:lnTo>
                  <a:lnTo>
                    <a:pt x="424661" y="886327"/>
                  </a:lnTo>
                  <a:lnTo>
                    <a:pt x="566215" y="749969"/>
                  </a:lnTo>
                  <a:lnTo>
                    <a:pt x="707769" y="613611"/>
                  </a:lnTo>
                  <a:lnTo>
                    <a:pt x="849323" y="477253"/>
                  </a:lnTo>
                  <a:lnTo>
                    <a:pt x="990877" y="477253"/>
                  </a:lnTo>
                  <a:lnTo>
                    <a:pt x="1132431" y="340895"/>
                  </a:lnTo>
                  <a:lnTo>
                    <a:pt x="1273984" y="204537"/>
                  </a:lnTo>
                  <a:lnTo>
                    <a:pt x="1415538" y="136358"/>
                  </a:lnTo>
                  <a:lnTo>
                    <a:pt x="1557092" y="136358"/>
                  </a:lnTo>
                  <a:lnTo>
                    <a:pt x="1698646" y="136358"/>
                  </a:lnTo>
                  <a:lnTo>
                    <a:pt x="1840200" y="136358"/>
                  </a:lnTo>
                  <a:lnTo>
                    <a:pt x="1981754" y="136358"/>
                  </a:lnTo>
                  <a:lnTo>
                    <a:pt x="2123308" y="136358"/>
                  </a:lnTo>
                  <a:lnTo>
                    <a:pt x="2264862" y="68179"/>
                  </a:lnTo>
                  <a:lnTo>
                    <a:pt x="2406416" y="68179"/>
                  </a:lnTo>
                  <a:lnTo>
                    <a:pt x="2547969" y="0"/>
                  </a:lnTo>
                  <a:lnTo>
                    <a:pt x="2689523" y="0"/>
                  </a:lnTo>
                  <a:lnTo>
                    <a:pt x="2831077" y="204537"/>
                  </a:lnTo>
                  <a:lnTo>
                    <a:pt x="2972631" y="340895"/>
                  </a:lnTo>
                  <a:lnTo>
                    <a:pt x="3114185" y="204537"/>
                  </a:lnTo>
                  <a:lnTo>
                    <a:pt x="3255739" y="204537"/>
                  </a:lnTo>
                  <a:lnTo>
                    <a:pt x="3397293" y="136358"/>
                  </a:lnTo>
                </a:path>
              </a:pathLst>
            </a:custGeom>
            <a:ln w="27101" cap="flat">
              <a:solidFill>
                <a:srgbClr val="80BD41">
                  <a:alpha val="100000"/>
                </a:srgbClr>
              </a:solidFill>
              <a:prstDash val="solid"/>
              <a:round/>
            </a:ln>
          </p:spPr>
          <p:txBody>
            <a:bodyPr/>
            <a:lstStyle/>
            <a:p/>
          </p:txBody>
        </p:sp>
        <p:sp>
          <p:nvSpPr>
            <p:cNvPr id="82" name="pl82"/>
            <p:cNvSpPr/>
            <p:nvPr/>
          </p:nvSpPr>
          <p:spPr>
            <a:xfrm>
              <a:off x="5437664" y="2024727"/>
              <a:ext cx="3397293" cy="1840833"/>
            </a:xfrm>
            <a:custGeom>
              <a:avLst/>
              <a:pathLst>
                <a:path w="3397293" h="1840833">
                  <a:moveTo>
                    <a:pt x="0" y="1840833"/>
                  </a:moveTo>
                  <a:lnTo>
                    <a:pt x="141553" y="1704475"/>
                  </a:lnTo>
                  <a:lnTo>
                    <a:pt x="283107" y="1636296"/>
                  </a:lnTo>
                  <a:lnTo>
                    <a:pt x="424661" y="1363580"/>
                  </a:lnTo>
                  <a:lnTo>
                    <a:pt x="566215" y="1090864"/>
                  </a:lnTo>
                  <a:lnTo>
                    <a:pt x="707769" y="818148"/>
                  </a:lnTo>
                  <a:lnTo>
                    <a:pt x="849323" y="681790"/>
                  </a:lnTo>
                  <a:lnTo>
                    <a:pt x="990877" y="681790"/>
                  </a:lnTo>
                  <a:lnTo>
                    <a:pt x="1132431" y="409074"/>
                  </a:lnTo>
                  <a:lnTo>
                    <a:pt x="1273984" y="0"/>
                  </a:lnTo>
                  <a:lnTo>
                    <a:pt x="1415538" y="204537"/>
                  </a:lnTo>
                  <a:lnTo>
                    <a:pt x="1557092" y="272716"/>
                  </a:lnTo>
                  <a:lnTo>
                    <a:pt x="1698646" y="477253"/>
                  </a:lnTo>
                  <a:lnTo>
                    <a:pt x="1840200" y="545432"/>
                  </a:lnTo>
                  <a:lnTo>
                    <a:pt x="1981754" y="545432"/>
                  </a:lnTo>
                  <a:lnTo>
                    <a:pt x="2123308" y="545432"/>
                  </a:lnTo>
                  <a:lnTo>
                    <a:pt x="2264862" y="409074"/>
                  </a:lnTo>
                  <a:lnTo>
                    <a:pt x="2406416" y="272716"/>
                  </a:lnTo>
                  <a:lnTo>
                    <a:pt x="2547969" y="272716"/>
                  </a:lnTo>
                  <a:lnTo>
                    <a:pt x="2689523" y="204537"/>
                  </a:lnTo>
                  <a:lnTo>
                    <a:pt x="2831077" y="272716"/>
                  </a:lnTo>
                  <a:lnTo>
                    <a:pt x="2972631" y="340895"/>
                  </a:lnTo>
                  <a:lnTo>
                    <a:pt x="3114185" y="545432"/>
                  </a:lnTo>
                  <a:lnTo>
                    <a:pt x="3255739" y="409074"/>
                  </a:lnTo>
                  <a:lnTo>
                    <a:pt x="3397293" y="204537"/>
                  </a:lnTo>
                </a:path>
              </a:pathLst>
            </a:custGeom>
            <a:ln w="27101" cap="flat">
              <a:solidFill>
                <a:srgbClr val="961A49">
                  <a:alpha val="100000"/>
                </a:srgbClr>
              </a:solidFill>
              <a:prstDash val="solid"/>
              <a:round/>
            </a:ln>
          </p:spPr>
          <p:txBody>
            <a:bodyPr/>
            <a:lstStyle/>
            <a:p/>
          </p:txBody>
        </p:sp>
        <p:sp>
          <p:nvSpPr>
            <p:cNvPr id="83" name="pl83"/>
            <p:cNvSpPr/>
            <p:nvPr/>
          </p:nvSpPr>
          <p:spPr>
            <a:xfrm>
              <a:off x="5437664" y="222926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47474"/>
              <a:ext cx="3397293" cy="1363580"/>
            </a:xfrm>
            <a:custGeom>
              <a:avLst/>
              <a:pathLst>
                <a:path w="3397293" h="1363580">
                  <a:moveTo>
                    <a:pt x="0" y="1159043"/>
                  </a:moveTo>
                  <a:lnTo>
                    <a:pt x="141553" y="1159043"/>
                  </a:lnTo>
                  <a:lnTo>
                    <a:pt x="283107" y="1159043"/>
                  </a:lnTo>
                  <a:lnTo>
                    <a:pt x="424661" y="1159043"/>
                  </a:lnTo>
                  <a:lnTo>
                    <a:pt x="566215" y="1159043"/>
                  </a:lnTo>
                  <a:lnTo>
                    <a:pt x="707769" y="1159043"/>
                  </a:lnTo>
                  <a:lnTo>
                    <a:pt x="849323" y="1159043"/>
                  </a:lnTo>
                  <a:lnTo>
                    <a:pt x="990877" y="681790"/>
                  </a:lnTo>
                  <a:lnTo>
                    <a:pt x="1132431" y="340895"/>
                  </a:lnTo>
                  <a:lnTo>
                    <a:pt x="1273984" y="613611"/>
                  </a:lnTo>
                  <a:lnTo>
                    <a:pt x="1415538" y="681790"/>
                  </a:lnTo>
                  <a:lnTo>
                    <a:pt x="1557092" y="0"/>
                  </a:lnTo>
                  <a:lnTo>
                    <a:pt x="1698646" y="68179"/>
                  </a:lnTo>
                  <a:lnTo>
                    <a:pt x="1840200" y="136358"/>
                  </a:lnTo>
                  <a:lnTo>
                    <a:pt x="1981754" y="749969"/>
                  </a:lnTo>
                  <a:lnTo>
                    <a:pt x="2123308" y="272716"/>
                  </a:lnTo>
                  <a:lnTo>
                    <a:pt x="2264862" y="545432"/>
                  </a:lnTo>
                  <a:lnTo>
                    <a:pt x="2406416" y="613611"/>
                  </a:lnTo>
                  <a:lnTo>
                    <a:pt x="2547969" y="886327"/>
                  </a:lnTo>
                  <a:lnTo>
                    <a:pt x="2689523" y="681790"/>
                  </a:lnTo>
                  <a:lnTo>
                    <a:pt x="2831077" y="1295401"/>
                  </a:lnTo>
                  <a:lnTo>
                    <a:pt x="2972631" y="545432"/>
                  </a:lnTo>
                  <a:lnTo>
                    <a:pt x="3114185" y="1363580"/>
                  </a:lnTo>
                  <a:lnTo>
                    <a:pt x="3255739" y="409074"/>
                  </a:lnTo>
                  <a:lnTo>
                    <a:pt x="3397293" y="102268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38388"/>
              <a:ext cx="0" cy="1268129"/>
            </a:xfrm>
            <a:custGeom>
              <a:avLst/>
              <a:pathLst>
                <a:path w="0" h="1268129">
                  <a:moveTo>
                    <a:pt x="0" y="126812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38388"/>
              <a:ext cx="0" cy="1268129"/>
            </a:xfrm>
            <a:custGeom>
              <a:avLst/>
              <a:pathLst>
                <a:path w="0" h="1268129">
                  <a:moveTo>
                    <a:pt x="0" y="126812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38388"/>
              <a:ext cx="0" cy="790876"/>
            </a:xfrm>
            <a:custGeom>
              <a:avLst/>
              <a:pathLst>
                <a:path w="0" h="790876">
                  <a:moveTo>
                    <a:pt x="0" y="7908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38388"/>
              <a:ext cx="0" cy="381802"/>
            </a:xfrm>
            <a:custGeom>
              <a:avLst/>
              <a:pathLst>
                <a:path w="0" h="381802">
                  <a:moveTo>
                    <a:pt x="0" y="38180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38388"/>
              <a:ext cx="0" cy="790876"/>
            </a:xfrm>
            <a:custGeom>
              <a:avLst/>
              <a:pathLst>
                <a:path w="0" h="790876">
                  <a:moveTo>
                    <a:pt x="0" y="79087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38388"/>
              <a:ext cx="0" cy="518160"/>
            </a:xfrm>
            <a:custGeom>
              <a:avLst/>
              <a:pathLst>
                <a:path w="0" h="518160">
                  <a:moveTo>
                    <a:pt x="0" y="51816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38388"/>
              <a:ext cx="0" cy="1131771"/>
            </a:xfrm>
            <a:custGeom>
              <a:avLst/>
              <a:pathLst>
                <a:path w="0" h="1131771">
                  <a:moveTo>
                    <a:pt x="0" y="113177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47474"/>
              <a:ext cx="3397293" cy="1363580"/>
            </a:xfrm>
            <a:custGeom>
              <a:avLst/>
              <a:pathLst>
                <a:path w="3397293" h="1363580">
                  <a:moveTo>
                    <a:pt x="0" y="1159043"/>
                  </a:moveTo>
                  <a:lnTo>
                    <a:pt x="141553" y="1159043"/>
                  </a:lnTo>
                  <a:lnTo>
                    <a:pt x="283107" y="1159043"/>
                  </a:lnTo>
                  <a:lnTo>
                    <a:pt x="424661" y="1159043"/>
                  </a:lnTo>
                  <a:lnTo>
                    <a:pt x="566215" y="1159043"/>
                  </a:lnTo>
                  <a:lnTo>
                    <a:pt x="707769" y="1159043"/>
                  </a:lnTo>
                  <a:lnTo>
                    <a:pt x="849323" y="1159043"/>
                  </a:lnTo>
                  <a:lnTo>
                    <a:pt x="990877" y="681790"/>
                  </a:lnTo>
                  <a:lnTo>
                    <a:pt x="1132431" y="340895"/>
                  </a:lnTo>
                  <a:lnTo>
                    <a:pt x="1273984" y="613611"/>
                  </a:lnTo>
                  <a:lnTo>
                    <a:pt x="1415538" y="681790"/>
                  </a:lnTo>
                  <a:lnTo>
                    <a:pt x="1557092" y="0"/>
                  </a:lnTo>
                  <a:lnTo>
                    <a:pt x="1698646" y="68179"/>
                  </a:lnTo>
                  <a:lnTo>
                    <a:pt x="1840200" y="136358"/>
                  </a:lnTo>
                  <a:lnTo>
                    <a:pt x="1981754" y="749969"/>
                  </a:lnTo>
                  <a:lnTo>
                    <a:pt x="2123308" y="272716"/>
                  </a:lnTo>
                  <a:lnTo>
                    <a:pt x="2264862" y="545432"/>
                  </a:lnTo>
                  <a:lnTo>
                    <a:pt x="2406416" y="613611"/>
                  </a:lnTo>
                  <a:lnTo>
                    <a:pt x="2547969" y="886327"/>
                  </a:lnTo>
                  <a:lnTo>
                    <a:pt x="2689523" y="681790"/>
                  </a:lnTo>
                  <a:lnTo>
                    <a:pt x="2831077" y="1295401"/>
                  </a:lnTo>
                  <a:lnTo>
                    <a:pt x="2972631" y="545432"/>
                  </a:lnTo>
                  <a:lnTo>
                    <a:pt x="3114185" y="1363580"/>
                  </a:lnTo>
                  <a:lnTo>
                    <a:pt x="3255739" y="409074"/>
                  </a:lnTo>
                  <a:lnTo>
                    <a:pt x="3397293" y="1022685"/>
                  </a:lnTo>
                </a:path>
              </a:pathLst>
            </a:custGeom>
            <a:ln w="27101" cap="flat">
              <a:solidFill>
                <a:srgbClr val="0058AB">
                  <a:alpha val="100000"/>
                </a:srgbClr>
              </a:solidFill>
              <a:prstDash val="solid"/>
              <a:round/>
            </a:ln>
          </p:spPr>
          <p:txBody>
            <a:bodyPr/>
            <a:lstStyle/>
            <a:p/>
          </p:txBody>
        </p:sp>
        <p:sp>
          <p:nvSpPr>
            <p:cNvPr id="93" name="tx93"/>
            <p:cNvSpPr/>
            <p:nvPr/>
          </p:nvSpPr>
          <p:spPr>
            <a:xfrm>
              <a:off x="5389469" y="137332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97238" y="137332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823058"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530827"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097042"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7231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137205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1888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5407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8589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1771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4953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0814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7059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7164" y="483000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20" name="tx120"/>
            <p:cNvSpPr/>
            <p:nvPr/>
          </p:nvSpPr>
          <p:spPr>
            <a:xfrm>
              <a:off x="707523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3769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830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1148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6465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489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3806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9124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6397729" cy="149993"/>
            </a:xfrm>
            <a:prstGeom prst="rect">
              <a:avLst/>
            </a:prstGeom>
            <a:solidFill>
              <a:srgbClr val="E2231A">
                <a:alpha val="80000"/>
              </a:srgbClr>
            </a:solidFill>
          </p:spPr>
          <p:txBody>
            <a:bodyPr/>
            <a:lstStyle/>
            <a:p/>
          </p:txBody>
        </p:sp>
        <p:sp>
          <p:nvSpPr>
            <p:cNvPr id="134" name="rc134"/>
            <p:cNvSpPr/>
            <p:nvPr/>
          </p:nvSpPr>
          <p:spPr>
            <a:xfrm>
              <a:off x="1317178" y="5637654"/>
              <a:ext cx="5774666" cy="149993"/>
            </a:xfrm>
            <a:prstGeom prst="rect">
              <a:avLst/>
            </a:prstGeom>
            <a:solidFill>
              <a:srgbClr val="E2231A">
                <a:alpha val="80000"/>
              </a:srgbClr>
            </a:solidFill>
          </p:spPr>
          <p:txBody>
            <a:bodyPr/>
            <a:lstStyle/>
            <a:p/>
          </p:txBody>
        </p:sp>
        <p:sp>
          <p:nvSpPr>
            <p:cNvPr id="135" name="rc135"/>
            <p:cNvSpPr/>
            <p:nvPr/>
          </p:nvSpPr>
          <p:spPr>
            <a:xfrm>
              <a:off x="1317178" y="5450161"/>
              <a:ext cx="7321564" cy="149993"/>
            </a:xfrm>
            <a:prstGeom prst="rect">
              <a:avLst/>
            </a:prstGeom>
            <a:solidFill>
              <a:srgbClr val="E2231A">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42164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95339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848514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Gabon (57%) was 27 percentage points lower than the global average (84%) and 8 percentage points lower than the average across all WCAR countries (65%).
National MCV1 coverage was 5 percentage points lower than in 2019 (62%).
This equates to 29,000 unvaccinated children in 2024 compared to 25,000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Gabon ranked number 5 out of 24 countries for lowest MCV1 coverage (based on tied ranks).
Gabon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2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12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03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893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1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07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19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16644"/>
              <a:ext cx="249522" cy="386052"/>
            </a:xfrm>
            <a:prstGeom prst="rect">
              <a:avLst/>
            </a:prstGeom>
            <a:solidFill>
              <a:srgbClr val="80BD41">
                <a:alpha val="100000"/>
              </a:srgbClr>
            </a:solidFill>
          </p:spPr>
          <p:txBody>
            <a:bodyPr/>
            <a:lstStyle/>
            <a:p/>
          </p:txBody>
        </p:sp>
        <p:sp>
          <p:nvSpPr>
            <p:cNvPr id="24" name="rc24"/>
            <p:cNvSpPr/>
            <p:nvPr/>
          </p:nvSpPr>
          <p:spPr>
            <a:xfrm>
              <a:off x="1296273" y="3400674"/>
              <a:ext cx="249522" cy="315970"/>
            </a:xfrm>
            <a:prstGeom prst="rect">
              <a:avLst/>
            </a:prstGeom>
            <a:solidFill>
              <a:srgbClr val="E2231A">
                <a:alpha val="100000"/>
              </a:srgbClr>
            </a:solidFill>
          </p:spPr>
          <p:txBody>
            <a:bodyPr/>
            <a:lstStyle/>
            <a:p/>
          </p:txBody>
        </p:sp>
        <p:sp>
          <p:nvSpPr>
            <p:cNvPr id="25" name="rc25"/>
            <p:cNvSpPr/>
            <p:nvPr/>
          </p:nvSpPr>
          <p:spPr>
            <a:xfrm>
              <a:off x="1573521" y="3708379"/>
              <a:ext cx="249522" cy="394317"/>
            </a:xfrm>
            <a:prstGeom prst="rect">
              <a:avLst/>
            </a:prstGeom>
            <a:solidFill>
              <a:srgbClr val="80BD41">
                <a:alpha val="100000"/>
              </a:srgbClr>
            </a:solidFill>
          </p:spPr>
          <p:txBody>
            <a:bodyPr/>
            <a:lstStyle/>
            <a:p/>
          </p:txBody>
        </p:sp>
        <p:sp>
          <p:nvSpPr>
            <p:cNvPr id="26" name="rc26"/>
            <p:cNvSpPr/>
            <p:nvPr/>
          </p:nvSpPr>
          <p:spPr>
            <a:xfrm>
              <a:off x="1573521" y="3385865"/>
              <a:ext cx="249522" cy="322513"/>
            </a:xfrm>
            <a:prstGeom prst="rect">
              <a:avLst/>
            </a:prstGeom>
            <a:solidFill>
              <a:srgbClr val="E2231A">
                <a:alpha val="100000"/>
              </a:srgbClr>
            </a:solidFill>
          </p:spPr>
          <p:txBody>
            <a:bodyPr/>
            <a:lstStyle/>
            <a:p/>
          </p:txBody>
        </p:sp>
        <p:sp>
          <p:nvSpPr>
            <p:cNvPr id="27" name="rc27"/>
            <p:cNvSpPr/>
            <p:nvPr/>
          </p:nvSpPr>
          <p:spPr>
            <a:xfrm>
              <a:off x="1850769" y="3699425"/>
              <a:ext cx="249522" cy="403271"/>
            </a:xfrm>
            <a:prstGeom prst="rect">
              <a:avLst/>
            </a:prstGeom>
            <a:solidFill>
              <a:srgbClr val="80BD41">
                <a:alpha val="100000"/>
              </a:srgbClr>
            </a:solidFill>
          </p:spPr>
          <p:txBody>
            <a:bodyPr/>
            <a:lstStyle/>
            <a:p/>
          </p:txBody>
        </p:sp>
        <p:sp>
          <p:nvSpPr>
            <p:cNvPr id="28" name="rc28"/>
            <p:cNvSpPr/>
            <p:nvPr/>
          </p:nvSpPr>
          <p:spPr>
            <a:xfrm>
              <a:off x="1850769" y="3369507"/>
              <a:ext cx="249522" cy="329918"/>
            </a:xfrm>
            <a:prstGeom prst="rect">
              <a:avLst/>
            </a:prstGeom>
            <a:solidFill>
              <a:srgbClr val="E2231A">
                <a:alpha val="100000"/>
              </a:srgbClr>
            </a:solidFill>
          </p:spPr>
          <p:txBody>
            <a:bodyPr/>
            <a:lstStyle/>
            <a:p/>
          </p:txBody>
        </p:sp>
        <p:sp>
          <p:nvSpPr>
            <p:cNvPr id="29" name="rc29"/>
            <p:cNvSpPr/>
            <p:nvPr/>
          </p:nvSpPr>
          <p:spPr>
            <a:xfrm>
              <a:off x="2128016" y="3690471"/>
              <a:ext cx="249522" cy="412225"/>
            </a:xfrm>
            <a:prstGeom prst="rect">
              <a:avLst/>
            </a:prstGeom>
            <a:solidFill>
              <a:srgbClr val="80BD41">
                <a:alpha val="100000"/>
              </a:srgbClr>
            </a:solidFill>
          </p:spPr>
          <p:txBody>
            <a:bodyPr/>
            <a:lstStyle/>
            <a:p/>
          </p:txBody>
        </p:sp>
        <p:sp>
          <p:nvSpPr>
            <p:cNvPr id="30" name="rc30"/>
            <p:cNvSpPr/>
            <p:nvPr/>
          </p:nvSpPr>
          <p:spPr>
            <a:xfrm>
              <a:off x="2128016" y="3353149"/>
              <a:ext cx="249522" cy="337322"/>
            </a:xfrm>
            <a:prstGeom prst="rect">
              <a:avLst/>
            </a:prstGeom>
            <a:solidFill>
              <a:srgbClr val="E2231A">
                <a:alpha val="100000"/>
              </a:srgbClr>
            </a:solidFill>
          </p:spPr>
          <p:txBody>
            <a:bodyPr/>
            <a:lstStyle/>
            <a:p/>
          </p:txBody>
        </p:sp>
        <p:sp>
          <p:nvSpPr>
            <p:cNvPr id="31" name="rc31"/>
            <p:cNvSpPr/>
            <p:nvPr/>
          </p:nvSpPr>
          <p:spPr>
            <a:xfrm>
              <a:off x="2405264" y="3679968"/>
              <a:ext cx="249522" cy="422729"/>
            </a:xfrm>
            <a:prstGeom prst="rect">
              <a:avLst/>
            </a:prstGeom>
            <a:solidFill>
              <a:srgbClr val="80BD41">
                <a:alpha val="100000"/>
              </a:srgbClr>
            </a:solidFill>
          </p:spPr>
          <p:txBody>
            <a:bodyPr/>
            <a:lstStyle/>
            <a:p/>
          </p:txBody>
        </p:sp>
        <p:sp>
          <p:nvSpPr>
            <p:cNvPr id="32" name="rc32"/>
            <p:cNvSpPr/>
            <p:nvPr/>
          </p:nvSpPr>
          <p:spPr>
            <a:xfrm>
              <a:off x="2405264" y="3334036"/>
              <a:ext cx="249522" cy="345931"/>
            </a:xfrm>
            <a:prstGeom prst="rect">
              <a:avLst/>
            </a:prstGeom>
            <a:solidFill>
              <a:srgbClr val="E2231A">
                <a:alpha val="100000"/>
              </a:srgbClr>
            </a:solidFill>
          </p:spPr>
          <p:txBody>
            <a:bodyPr/>
            <a:lstStyle/>
            <a:p/>
          </p:txBody>
        </p:sp>
        <p:sp>
          <p:nvSpPr>
            <p:cNvPr id="33" name="rc33"/>
            <p:cNvSpPr/>
            <p:nvPr/>
          </p:nvSpPr>
          <p:spPr>
            <a:xfrm>
              <a:off x="2682512" y="3668086"/>
              <a:ext cx="249522" cy="434610"/>
            </a:xfrm>
            <a:prstGeom prst="rect">
              <a:avLst/>
            </a:prstGeom>
            <a:solidFill>
              <a:srgbClr val="80BD41">
                <a:alpha val="100000"/>
              </a:srgbClr>
            </a:solidFill>
          </p:spPr>
          <p:txBody>
            <a:bodyPr/>
            <a:lstStyle/>
            <a:p/>
          </p:txBody>
        </p:sp>
        <p:sp>
          <p:nvSpPr>
            <p:cNvPr id="34" name="rc34"/>
            <p:cNvSpPr/>
            <p:nvPr/>
          </p:nvSpPr>
          <p:spPr>
            <a:xfrm>
              <a:off x="2682512" y="3312512"/>
              <a:ext cx="249522" cy="355574"/>
            </a:xfrm>
            <a:prstGeom prst="rect">
              <a:avLst/>
            </a:prstGeom>
            <a:solidFill>
              <a:srgbClr val="E2231A">
                <a:alpha val="100000"/>
              </a:srgbClr>
            </a:solidFill>
          </p:spPr>
          <p:txBody>
            <a:bodyPr/>
            <a:lstStyle/>
            <a:p/>
          </p:txBody>
        </p:sp>
        <p:sp>
          <p:nvSpPr>
            <p:cNvPr id="35" name="rc35"/>
            <p:cNvSpPr/>
            <p:nvPr/>
          </p:nvSpPr>
          <p:spPr>
            <a:xfrm>
              <a:off x="2959759" y="3655344"/>
              <a:ext cx="249522" cy="447352"/>
            </a:xfrm>
            <a:prstGeom prst="rect">
              <a:avLst/>
            </a:prstGeom>
            <a:solidFill>
              <a:srgbClr val="80BD41">
                <a:alpha val="100000"/>
              </a:srgbClr>
            </a:solidFill>
          </p:spPr>
          <p:txBody>
            <a:bodyPr/>
            <a:lstStyle/>
            <a:p/>
          </p:txBody>
        </p:sp>
        <p:sp>
          <p:nvSpPr>
            <p:cNvPr id="36" name="rc36"/>
            <p:cNvSpPr/>
            <p:nvPr/>
          </p:nvSpPr>
          <p:spPr>
            <a:xfrm>
              <a:off x="2959759" y="3289266"/>
              <a:ext cx="249522" cy="366078"/>
            </a:xfrm>
            <a:prstGeom prst="rect">
              <a:avLst/>
            </a:prstGeom>
            <a:solidFill>
              <a:srgbClr val="E2231A">
                <a:alpha val="100000"/>
              </a:srgbClr>
            </a:solidFill>
          </p:spPr>
          <p:txBody>
            <a:bodyPr/>
            <a:lstStyle/>
            <a:p/>
          </p:txBody>
        </p:sp>
        <p:sp>
          <p:nvSpPr>
            <p:cNvPr id="37" name="rc37"/>
            <p:cNvSpPr/>
            <p:nvPr/>
          </p:nvSpPr>
          <p:spPr>
            <a:xfrm>
              <a:off x="3237007" y="3582335"/>
              <a:ext cx="249522" cy="520361"/>
            </a:xfrm>
            <a:prstGeom prst="rect">
              <a:avLst/>
            </a:prstGeom>
            <a:solidFill>
              <a:srgbClr val="80BD41">
                <a:alpha val="100000"/>
              </a:srgbClr>
            </a:solidFill>
          </p:spPr>
          <p:txBody>
            <a:bodyPr/>
            <a:lstStyle/>
            <a:p/>
          </p:txBody>
        </p:sp>
        <p:sp>
          <p:nvSpPr>
            <p:cNvPr id="38" name="rc38"/>
            <p:cNvSpPr/>
            <p:nvPr/>
          </p:nvSpPr>
          <p:spPr>
            <a:xfrm>
              <a:off x="3237007" y="3263437"/>
              <a:ext cx="249522" cy="318897"/>
            </a:xfrm>
            <a:prstGeom prst="rect">
              <a:avLst/>
            </a:prstGeom>
            <a:solidFill>
              <a:srgbClr val="E2231A">
                <a:alpha val="100000"/>
              </a:srgbClr>
            </a:solidFill>
          </p:spPr>
          <p:txBody>
            <a:bodyPr/>
            <a:lstStyle/>
            <a:p/>
          </p:txBody>
        </p:sp>
        <p:sp>
          <p:nvSpPr>
            <p:cNvPr id="39" name="rc39"/>
            <p:cNvSpPr/>
            <p:nvPr/>
          </p:nvSpPr>
          <p:spPr>
            <a:xfrm>
              <a:off x="3514255" y="3520691"/>
              <a:ext cx="249522" cy="582005"/>
            </a:xfrm>
            <a:prstGeom prst="rect">
              <a:avLst/>
            </a:prstGeom>
            <a:solidFill>
              <a:srgbClr val="80BD41">
                <a:alpha val="100000"/>
              </a:srgbClr>
            </a:solidFill>
          </p:spPr>
          <p:txBody>
            <a:bodyPr/>
            <a:lstStyle/>
            <a:p/>
          </p:txBody>
        </p:sp>
        <p:sp>
          <p:nvSpPr>
            <p:cNvPr id="40" name="rc40"/>
            <p:cNvSpPr/>
            <p:nvPr/>
          </p:nvSpPr>
          <p:spPr>
            <a:xfrm>
              <a:off x="3514255" y="3233993"/>
              <a:ext cx="249522" cy="286698"/>
            </a:xfrm>
            <a:prstGeom prst="rect">
              <a:avLst/>
            </a:prstGeom>
            <a:solidFill>
              <a:srgbClr val="E2231A">
                <a:alpha val="100000"/>
              </a:srgbClr>
            </a:solidFill>
          </p:spPr>
          <p:txBody>
            <a:bodyPr/>
            <a:lstStyle/>
            <a:p/>
          </p:txBody>
        </p:sp>
        <p:sp>
          <p:nvSpPr>
            <p:cNvPr id="41" name="rc41"/>
            <p:cNvSpPr/>
            <p:nvPr/>
          </p:nvSpPr>
          <p:spPr>
            <a:xfrm>
              <a:off x="3791502" y="3532055"/>
              <a:ext cx="249522" cy="570641"/>
            </a:xfrm>
            <a:prstGeom prst="rect">
              <a:avLst/>
            </a:prstGeom>
            <a:solidFill>
              <a:srgbClr val="80BD41">
                <a:alpha val="100000"/>
              </a:srgbClr>
            </a:solidFill>
          </p:spPr>
          <p:txBody>
            <a:bodyPr/>
            <a:lstStyle/>
            <a:p/>
          </p:txBody>
        </p:sp>
        <p:sp>
          <p:nvSpPr>
            <p:cNvPr id="42" name="rc42"/>
            <p:cNvSpPr/>
            <p:nvPr/>
          </p:nvSpPr>
          <p:spPr>
            <a:xfrm>
              <a:off x="3791502" y="3196972"/>
              <a:ext cx="249522" cy="335083"/>
            </a:xfrm>
            <a:prstGeom prst="rect">
              <a:avLst/>
            </a:prstGeom>
            <a:solidFill>
              <a:srgbClr val="E2231A">
                <a:alpha val="100000"/>
              </a:srgbClr>
            </a:solidFill>
          </p:spPr>
          <p:txBody>
            <a:bodyPr/>
            <a:lstStyle/>
            <a:p/>
          </p:txBody>
        </p:sp>
        <p:sp>
          <p:nvSpPr>
            <p:cNvPr id="43" name="rc43"/>
            <p:cNvSpPr/>
            <p:nvPr/>
          </p:nvSpPr>
          <p:spPr>
            <a:xfrm>
              <a:off x="4068750" y="3517936"/>
              <a:ext cx="249522" cy="584761"/>
            </a:xfrm>
            <a:prstGeom prst="rect">
              <a:avLst/>
            </a:prstGeom>
            <a:solidFill>
              <a:srgbClr val="80BD41">
                <a:alpha val="100000"/>
              </a:srgbClr>
            </a:solidFill>
          </p:spPr>
          <p:txBody>
            <a:bodyPr/>
            <a:lstStyle/>
            <a:p/>
          </p:txBody>
        </p:sp>
        <p:sp>
          <p:nvSpPr>
            <p:cNvPr id="44" name="rc44"/>
            <p:cNvSpPr/>
            <p:nvPr/>
          </p:nvSpPr>
          <p:spPr>
            <a:xfrm>
              <a:off x="4068750" y="3159434"/>
              <a:ext cx="249522" cy="358501"/>
            </a:xfrm>
            <a:prstGeom prst="rect">
              <a:avLst/>
            </a:prstGeom>
            <a:solidFill>
              <a:srgbClr val="E2231A">
                <a:alpha val="100000"/>
              </a:srgbClr>
            </a:solidFill>
          </p:spPr>
          <p:txBody>
            <a:bodyPr/>
            <a:lstStyle/>
            <a:p/>
          </p:txBody>
        </p:sp>
        <p:sp>
          <p:nvSpPr>
            <p:cNvPr id="45" name="rc45"/>
            <p:cNvSpPr/>
            <p:nvPr/>
          </p:nvSpPr>
          <p:spPr>
            <a:xfrm>
              <a:off x="4345998" y="3398780"/>
              <a:ext cx="249522" cy="703917"/>
            </a:xfrm>
            <a:prstGeom prst="rect">
              <a:avLst/>
            </a:prstGeom>
            <a:solidFill>
              <a:srgbClr val="80BD41">
                <a:alpha val="100000"/>
              </a:srgbClr>
            </a:solidFill>
          </p:spPr>
          <p:txBody>
            <a:bodyPr/>
            <a:lstStyle/>
            <a:p/>
          </p:txBody>
        </p:sp>
        <p:sp>
          <p:nvSpPr>
            <p:cNvPr id="46" name="rc46"/>
            <p:cNvSpPr/>
            <p:nvPr/>
          </p:nvSpPr>
          <p:spPr>
            <a:xfrm>
              <a:off x="4345998" y="3124996"/>
              <a:ext cx="249522" cy="273783"/>
            </a:xfrm>
            <a:prstGeom prst="rect">
              <a:avLst/>
            </a:prstGeom>
            <a:solidFill>
              <a:srgbClr val="E2231A">
                <a:alpha val="100000"/>
              </a:srgbClr>
            </a:solidFill>
          </p:spPr>
          <p:txBody>
            <a:bodyPr/>
            <a:lstStyle/>
            <a:p/>
          </p:txBody>
        </p:sp>
        <p:sp>
          <p:nvSpPr>
            <p:cNvPr id="47" name="rc47"/>
            <p:cNvSpPr/>
            <p:nvPr/>
          </p:nvSpPr>
          <p:spPr>
            <a:xfrm>
              <a:off x="4623245" y="3393786"/>
              <a:ext cx="249522" cy="708910"/>
            </a:xfrm>
            <a:prstGeom prst="rect">
              <a:avLst/>
            </a:prstGeom>
            <a:solidFill>
              <a:srgbClr val="80BD41">
                <a:alpha val="100000"/>
              </a:srgbClr>
            </a:solidFill>
          </p:spPr>
          <p:txBody>
            <a:bodyPr/>
            <a:lstStyle/>
            <a:p/>
          </p:txBody>
        </p:sp>
        <p:sp>
          <p:nvSpPr>
            <p:cNvPr id="48" name="rc48"/>
            <p:cNvSpPr/>
            <p:nvPr/>
          </p:nvSpPr>
          <p:spPr>
            <a:xfrm>
              <a:off x="4623245" y="3104161"/>
              <a:ext cx="249522" cy="289625"/>
            </a:xfrm>
            <a:prstGeom prst="rect">
              <a:avLst/>
            </a:prstGeom>
            <a:solidFill>
              <a:srgbClr val="E2231A">
                <a:alpha val="100000"/>
              </a:srgbClr>
            </a:solidFill>
          </p:spPr>
          <p:txBody>
            <a:bodyPr/>
            <a:lstStyle/>
            <a:p/>
          </p:txBody>
        </p:sp>
        <p:sp>
          <p:nvSpPr>
            <p:cNvPr id="49" name="rc49"/>
            <p:cNvSpPr/>
            <p:nvPr/>
          </p:nvSpPr>
          <p:spPr>
            <a:xfrm>
              <a:off x="4900493" y="3390687"/>
              <a:ext cx="249522" cy="712010"/>
            </a:xfrm>
            <a:prstGeom prst="rect">
              <a:avLst/>
            </a:prstGeom>
            <a:solidFill>
              <a:srgbClr val="80BD41">
                <a:alpha val="100000"/>
              </a:srgbClr>
            </a:solidFill>
          </p:spPr>
          <p:txBody>
            <a:bodyPr/>
            <a:lstStyle/>
            <a:p/>
          </p:txBody>
        </p:sp>
        <p:sp>
          <p:nvSpPr>
            <p:cNvPr id="50" name="rc50"/>
            <p:cNvSpPr/>
            <p:nvPr/>
          </p:nvSpPr>
          <p:spPr>
            <a:xfrm>
              <a:off x="4900493" y="3085564"/>
              <a:ext cx="249522" cy="305122"/>
            </a:xfrm>
            <a:prstGeom prst="rect">
              <a:avLst/>
            </a:prstGeom>
            <a:solidFill>
              <a:srgbClr val="E2231A">
                <a:alpha val="100000"/>
              </a:srgbClr>
            </a:solidFill>
          </p:spPr>
          <p:txBody>
            <a:bodyPr/>
            <a:lstStyle/>
            <a:p/>
          </p:txBody>
        </p:sp>
        <p:sp>
          <p:nvSpPr>
            <p:cNvPr id="51" name="rc51"/>
            <p:cNvSpPr/>
            <p:nvPr/>
          </p:nvSpPr>
          <p:spPr>
            <a:xfrm>
              <a:off x="5177741" y="3471272"/>
              <a:ext cx="249522" cy="631424"/>
            </a:xfrm>
            <a:prstGeom prst="rect">
              <a:avLst/>
            </a:prstGeom>
            <a:solidFill>
              <a:srgbClr val="80BD41">
                <a:alpha val="100000"/>
              </a:srgbClr>
            </a:solidFill>
          </p:spPr>
          <p:txBody>
            <a:bodyPr/>
            <a:lstStyle/>
            <a:p/>
          </p:txBody>
        </p:sp>
        <p:sp>
          <p:nvSpPr>
            <p:cNvPr id="52" name="rc52"/>
            <p:cNvSpPr/>
            <p:nvPr/>
          </p:nvSpPr>
          <p:spPr>
            <a:xfrm>
              <a:off x="5177741" y="3067484"/>
              <a:ext cx="249522" cy="403788"/>
            </a:xfrm>
            <a:prstGeom prst="rect">
              <a:avLst/>
            </a:prstGeom>
            <a:solidFill>
              <a:srgbClr val="E2231A">
                <a:alpha val="100000"/>
              </a:srgbClr>
            </a:solidFill>
          </p:spPr>
          <p:txBody>
            <a:bodyPr/>
            <a:lstStyle/>
            <a:p/>
          </p:txBody>
        </p:sp>
        <p:sp>
          <p:nvSpPr>
            <p:cNvPr id="53" name="rc53"/>
            <p:cNvSpPr/>
            <p:nvPr/>
          </p:nvSpPr>
          <p:spPr>
            <a:xfrm>
              <a:off x="5454988" y="3382766"/>
              <a:ext cx="249522" cy="719931"/>
            </a:xfrm>
            <a:prstGeom prst="rect">
              <a:avLst/>
            </a:prstGeom>
            <a:solidFill>
              <a:srgbClr val="80BD41">
                <a:alpha val="100000"/>
              </a:srgbClr>
            </a:solidFill>
          </p:spPr>
          <p:txBody>
            <a:bodyPr/>
            <a:lstStyle/>
            <a:p/>
          </p:txBody>
        </p:sp>
        <p:sp>
          <p:nvSpPr>
            <p:cNvPr id="54" name="rc54"/>
            <p:cNvSpPr/>
            <p:nvPr/>
          </p:nvSpPr>
          <p:spPr>
            <a:xfrm>
              <a:off x="5454988" y="3043894"/>
              <a:ext cx="249522" cy="338872"/>
            </a:xfrm>
            <a:prstGeom prst="rect">
              <a:avLst/>
            </a:prstGeom>
            <a:solidFill>
              <a:srgbClr val="E2231A">
                <a:alpha val="100000"/>
              </a:srgbClr>
            </a:solidFill>
          </p:spPr>
          <p:txBody>
            <a:bodyPr/>
            <a:lstStyle/>
            <a:p/>
          </p:txBody>
        </p:sp>
        <p:sp>
          <p:nvSpPr>
            <p:cNvPr id="55" name="rc55"/>
            <p:cNvSpPr/>
            <p:nvPr/>
          </p:nvSpPr>
          <p:spPr>
            <a:xfrm>
              <a:off x="5732236" y="3407045"/>
              <a:ext cx="249522" cy="695652"/>
            </a:xfrm>
            <a:prstGeom prst="rect">
              <a:avLst/>
            </a:prstGeom>
            <a:solidFill>
              <a:srgbClr val="80BD41">
                <a:alpha val="100000"/>
              </a:srgbClr>
            </a:solidFill>
          </p:spPr>
          <p:txBody>
            <a:bodyPr/>
            <a:lstStyle/>
            <a:p/>
          </p:txBody>
        </p:sp>
        <p:sp>
          <p:nvSpPr>
            <p:cNvPr id="56" name="rc56"/>
            <p:cNvSpPr/>
            <p:nvPr/>
          </p:nvSpPr>
          <p:spPr>
            <a:xfrm>
              <a:off x="5732236" y="3015654"/>
              <a:ext cx="249522" cy="391390"/>
            </a:xfrm>
            <a:prstGeom prst="rect">
              <a:avLst/>
            </a:prstGeom>
            <a:solidFill>
              <a:srgbClr val="E2231A">
                <a:alpha val="100000"/>
              </a:srgbClr>
            </a:solidFill>
          </p:spPr>
          <p:txBody>
            <a:bodyPr/>
            <a:lstStyle/>
            <a:p/>
          </p:txBody>
        </p:sp>
        <p:sp>
          <p:nvSpPr>
            <p:cNvPr id="57" name="rc57"/>
            <p:cNvSpPr/>
            <p:nvPr/>
          </p:nvSpPr>
          <p:spPr>
            <a:xfrm>
              <a:off x="6009484" y="3403429"/>
              <a:ext cx="249522" cy="699268"/>
            </a:xfrm>
            <a:prstGeom prst="rect">
              <a:avLst/>
            </a:prstGeom>
            <a:solidFill>
              <a:srgbClr val="80BD41">
                <a:alpha val="100000"/>
              </a:srgbClr>
            </a:solidFill>
          </p:spPr>
          <p:txBody>
            <a:bodyPr/>
            <a:lstStyle/>
            <a:p/>
          </p:txBody>
        </p:sp>
        <p:sp>
          <p:nvSpPr>
            <p:cNvPr id="58" name="rc58"/>
            <p:cNvSpPr/>
            <p:nvPr/>
          </p:nvSpPr>
          <p:spPr>
            <a:xfrm>
              <a:off x="6009484" y="2992753"/>
              <a:ext cx="249522" cy="410675"/>
            </a:xfrm>
            <a:prstGeom prst="rect">
              <a:avLst/>
            </a:prstGeom>
            <a:solidFill>
              <a:srgbClr val="E2231A">
                <a:alpha val="100000"/>
              </a:srgbClr>
            </a:solidFill>
          </p:spPr>
          <p:txBody>
            <a:bodyPr/>
            <a:lstStyle/>
            <a:p/>
          </p:txBody>
        </p:sp>
        <p:sp>
          <p:nvSpPr>
            <p:cNvPr id="59" name="rc59"/>
            <p:cNvSpPr/>
            <p:nvPr/>
          </p:nvSpPr>
          <p:spPr>
            <a:xfrm>
              <a:off x="6286731" y="3435628"/>
              <a:ext cx="249522" cy="667068"/>
            </a:xfrm>
            <a:prstGeom prst="rect">
              <a:avLst/>
            </a:prstGeom>
            <a:solidFill>
              <a:srgbClr val="80BD41">
                <a:alpha val="100000"/>
              </a:srgbClr>
            </a:solidFill>
          </p:spPr>
          <p:txBody>
            <a:bodyPr/>
            <a:lstStyle/>
            <a:p/>
          </p:txBody>
        </p:sp>
        <p:sp>
          <p:nvSpPr>
            <p:cNvPr id="60" name="rc60"/>
            <p:cNvSpPr/>
            <p:nvPr/>
          </p:nvSpPr>
          <p:spPr>
            <a:xfrm>
              <a:off x="6286731" y="2972090"/>
              <a:ext cx="249522" cy="463538"/>
            </a:xfrm>
            <a:prstGeom prst="rect">
              <a:avLst/>
            </a:prstGeom>
            <a:solidFill>
              <a:srgbClr val="E2231A">
                <a:alpha val="100000"/>
              </a:srgbClr>
            </a:solidFill>
          </p:spPr>
          <p:txBody>
            <a:bodyPr/>
            <a:lstStyle/>
            <a:p/>
          </p:txBody>
        </p:sp>
        <p:sp>
          <p:nvSpPr>
            <p:cNvPr id="61" name="rc61"/>
            <p:cNvSpPr/>
            <p:nvPr/>
          </p:nvSpPr>
          <p:spPr>
            <a:xfrm>
              <a:off x="6563979" y="3392753"/>
              <a:ext cx="249522" cy="709943"/>
            </a:xfrm>
            <a:prstGeom prst="rect">
              <a:avLst/>
            </a:prstGeom>
            <a:solidFill>
              <a:srgbClr val="80BD41">
                <a:alpha val="100000"/>
              </a:srgbClr>
            </a:solidFill>
          </p:spPr>
          <p:txBody>
            <a:bodyPr/>
            <a:lstStyle/>
            <a:p/>
          </p:txBody>
        </p:sp>
        <p:sp>
          <p:nvSpPr>
            <p:cNvPr id="62" name="rc62"/>
            <p:cNvSpPr/>
            <p:nvPr/>
          </p:nvSpPr>
          <p:spPr>
            <a:xfrm>
              <a:off x="6563979" y="2957626"/>
              <a:ext cx="249522" cy="435126"/>
            </a:xfrm>
            <a:prstGeom prst="rect">
              <a:avLst/>
            </a:prstGeom>
            <a:solidFill>
              <a:srgbClr val="E2231A">
                <a:alpha val="100000"/>
              </a:srgbClr>
            </a:solidFill>
          </p:spPr>
          <p:txBody>
            <a:bodyPr/>
            <a:lstStyle/>
            <a:p/>
          </p:txBody>
        </p:sp>
        <p:sp>
          <p:nvSpPr>
            <p:cNvPr id="63" name="rc63"/>
            <p:cNvSpPr/>
            <p:nvPr/>
          </p:nvSpPr>
          <p:spPr>
            <a:xfrm>
              <a:off x="6841227" y="3493140"/>
              <a:ext cx="249522" cy="609556"/>
            </a:xfrm>
            <a:prstGeom prst="rect">
              <a:avLst/>
            </a:prstGeom>
            <a:solidFill>
              <a:srgbClr val="80BD41">
                <a:alpha val="100000"/>
              </a:srgbClr>
            </a:solidFill>
          </p:spPr>
          <p:txBody>
            <a:bodyPr/>
            <a:lstStyle/>
            <a:p/>
          </p:txBody>
        </p:sp>
        <p:sp>
          <p:nvSpPr>
            <p:cNvPr id="64" name="rc64"/>
            <p:cNvSpPr/>
            <p:nvPr/>
          </p:nvSpPr>
          <p:spPr>
            <a:xfrm>
              <a:off x="6841227" y="2952632"/>
              <a:ext cx="249522" cy="540507"/>
            </a:xfrm>
            <a:prstGeom prst="rect">
              <a:avLst/>
            </a:prstGeom>
            <a:solidFill>
              <a:srgbClr val="E2231A">
                <a:alpha val="100000"/>
              </a:srgbClr>
            </a:solidFill>
          </p:spPr>
          <p:txBody>
            <a:bodyPr/>
            <a:lstStyle/>
            <a:p/>
          </p:txBody>
        </p:sp>
        <p:sp>
          <p:nvSpPr>
            <p:cNvPr id="65" name="rc65"/>
            <p:cNvSpPr/>
            <p:nvPr/>
          </p:nvSpPr>
          <p:spPr>
            <a:xfrm>
              <a:off x="7118474" y="3364169"/>
              <a:ext cx="249522" cy="738527"/>
            </a:xfrm>
            <a:prstGeom prst="rect">
              <a:avLst/>
            </a:prstGeom>
            <a:solidFill>
              <a:srgbClr val="80BD41">
                <a:alpha val="100000"/>
              </a:srgbClr>
            </a:solidFill>
          </p:spPr>
          <p:txBody>
            <a:bodyPr/>
            <a:lstStyle/>
            <a:p/>
          </p:txBody>
        </p:sp>
        <p:sp>
          <p:nvSpPr>
            <p:cNvPr id="66" name="rc66"/>
            <p:cNvSpPr/>
            <p:nvPr/>
          </p:nvSpPr>
          <p:spPr>
            <a:xfrm>
              <a:off x="7118474" y="2948844"/>
              <a:ext cx="249522" cy="415324"/>
            </a:xfrm>
            <a:prstGeom prst="rect">
              <a:avLst/>
            </a:prstGeom>
            <a:solidFill>
              <a:srgbClr val="E2231A">
                <a:alpha val="100000"/>
              </a:srgbClr>
            </a:solidFill>
          </p:spPr>
          <p:txBody>
            <a:bodyPr/>
            <a:lstStyle/>
            <a:p/>
          </p:txBody>
        </p:sp>
        <p:sp>
          <p:nvSpPr>
            <p:cNvPr id="67" name="rc67"/>
            <p:cNvSpPr/>
            <p:nvPr/>
          </p:nvSpPr>
          <p:spPr>
            <a:xfrm>
              <a:off x="7395722" y="3502094"/>
              <a:ext cx="249522" cy="600602"/>
            </a:xfrm>
            <a:prstGeom prst="rect">
              <a:avLst/>
            </a:prstGeom>
            <a:solidFill>
              <a:srgbClr val="80BD41">
                <a:alpha val="100000"/>
              </a:srgbClr>
            </a:solidFill>
          </p:spPr>
          <p:txBody>
            <a:bodyPr/>
            <a:lstStyle/>
            <a:p/>
          </p:txBody>
        </p:sp>
        <p:sp>
          <p:nvSpPr>
            <p:cNvPr id="68" name="rc68"/>
            <p:cNvSpPr/>
            <p:nvPr/>
          </p:nvSpPr>
          <p:spPr>
            <a:xfrm>
              <a:off x="7395722" y="2947639"/>
              <a:ext cx="249522" cy="554455"/>
            </a:xfrm>
            <a:prstGeom prst="rect">
              <a:avLst/>
            </a:prstGeom>
            <a:solidFill>
              <a:srgbClr val="E2231A">
                <a:alpha val="100000"/>
              </a:srgbClr>
            </a:solidFill>
          </p:spPr>
          <p:txBody>
            <a:bodyPr/>
            <a:lstStyle/>
            <a:p/>
          </p:txBody>
        </p:sp>
        <p:sp>
          <p:nvSpPr>
            <p:cNvPr id="69" name="rc69"/>
            <p:cNvSpPr/>
            <p:nvPr/>
          </p:nvSpPr>
          <p:spPr>
            <a:xfrm>
              <a:off x="7672970" y="3340407"/>
              <a:ext cx="249522" cy="762290"/>
            </a:xfrm>
            <a:prstGeom prst="rect">
              <a:avLst/>
            </a:prstGeom>
            <a:solidFill>
              <a:srgbClr val="80BD41">
                <a:alpha val="100000"/>
              </a:srgbClr>
            </a:solidFill>
          </p:spPr>
          <p:txBody>
            <a:bodyPr/>
            <a:lstStyle/>
            <a:p/>
          </p:txBody>
        </p:sp>
        <p:sp>
          <p:nvSpPr>
            <p:cNvPr id="70" name="rc70"/>
            <p:cNvSpPr/>
            <p:nvPr/>
          </p:nvSpPr>
          <p:spPr>
            <a:xfrm>
              <a:off x="7672970" y="2947639"/>
              <a:ext cx="249522" cy="392767"/>
            </a:xfrm>
            <a:prstGeom prst="rect">
              <a:avLst/>
            </a:prstGeom>
            <a:solidFill>
              <a:srgbClr val="E2231A">
                <a:alpha val="100000"/>
              </a:srgbClr>
            </a:solidFill>
          </p:spPr>
          <p:txBody>
            <a:bodyPr/>
            <a:lstStyle/>
            <a:p/>
          </p:txBody>
        </p:sp>
        <p:sp>
          <p:nvSpPr>
            <p:cNvPr id="71" name="rc71"/>
            <p:cNvSpPr/>
            <p:nvPr/>
          </p:nvSpPr>
          <p:spPr>
            <a:xfrm>
              <a:off x="7950217" y="3442688"/>
              <a:ext cx="249522" cy="660008"/>
            </a:xfrm>
            <a:prstGeom prst="rect">
              <a:avLst/>
            </a:prstGeom>
            <a:solidFill>
              <a:srgbClr val="80BD41">
                <a:alpha val="100000"/>
              </a:srgbClr>
            </a:solidFill>
          </p:spPr>
          <p:txBody>
            <a:bodyPr/>
            <a:lstStyle/>
            <a:p/>
          </p:txBody>
        </p:sp>
        <p:sp>
          <p:nvSpPr>
            <p:cNvPr id="72" name="rc72"/>
            <p:cNvSpPr/>
            <p:nvPr/>
          </p:nvSpPr>
          <p:spPr>
            <a:xfrm>
              <a:off x="7950217" y="2944712"/>
              <a:ext cx="249522" cy="497976"/>
            </a:xfrm>
            <a:prstGeom prst="rect">
              <a:avLst/>
            </a:prstGeom>
            <a:solidFill>
              <a:srgbClr val="E2231A">
                <a:alpha val="100000"/>
              </a:srgbClr>
            </a:solidFill>
          </p:spPr>
          <p:txBody>
            <a:bodyPr/>
            <a:lstStyle/>
            <a:p/>
          </p:txBody>
        </p:sp>
        <p:sp>
          <p:nvSpPr>
            <p:cNvPr id="73" name="pl73"/>
            <p:cNvSpPr/>
            <p:nvPr/>
          </p:nvSpPr>
          <p:spPr>
            <a:xfrm>
              <a:off x="1421035" y="2018230"/>
              <a:ext cx="6653943" cy="579018"/>
            </a:xfrm>
            <a:custGeom>
              <a:avLst/>
              <a:pathLst>
                <a:path w="6653943" h="579018">
                  <a:moveTo>
                    <a:pt x="0" y="492165"/>
                  </a:moveTo>
                  <a:lnTo>
                    <a:pt x="277247" y="492165"/>
                  </a:lnTo>
                  <a:lnTo>
                    <a:pt x="554495" y="492165"/>
                  </a:lnTo>
                  <a:lnTo>
                    <a:pt x="831742" y="492165"/>
                  </a:lnTo>
                  <a:lnTo>
                    <a:pt x="1108990" y="492165"/>
                  </a:lnTo>
                  <a:lnTo>
                    <a:pt x="1386238" y="492165"/>
                  </a:lnTo>
                  <a:lnTo>
                    <a:pt x="1663485" y="492165"/>
                  </a:lnTo>
                  <a:lnTo>
                    <a:pt x="1940733" y="289509"/>
                  </a:lnTo>
                  <a:lnTo>
                    <a:pt x="2217981" y="144754"/>
                  </a:lnTo>
                  <a:lnTo>
                    <a:pt x="2495228" y="260558"/>
                  </a:lnTo>
                  <a:lnTo>
                    <a:pt x="2772476" y="289509"/>
                  </a:lnTo>
                  <a:lnTo>
                    <a:pt x="3049724" y="0"/>
                  </a:lnTo>
                  <a:lnTo>
                    <a:pt x="3326971" y="28950"/>
                  </a:lnTo>
                  <a:lnTo>
                    <a:pt x="3604219" y="57901"/>
                  </a:lnTo>
                  <a:lnTo>
                    <a:pt x="3881467" y="318460"/>
                  </a:lnTo>
                  <a:lnTo>
                    <a:pt x="4158714" y="115803"/>
                  </a:lnTo>
                  <a:lnTo>
                    <a:pt x="4435962" y="231607"/>
                  </a:lnTo>
                  <a:lnTo>
                    <a:pt x="4713210" y="260558"/>
                  </a:lnTo>
                  <a:lnTo>
                    <a:pt x="4990457" y="376361"/>
                  </a:lnTo>
                  <a:lnTo>
                    <a:pt x="5267705" y="289509"/>
                  </a:lnTo>
                  <a:lnTo>
                    <a:pt x="5544953" y="550067"/>
                  </a:lnTo>
                  <a:lnTo>
                    <a:pt x="5822200" y="231607"/>
                  </a:lnTo>
                  <a:lnTo>
                    <a:pt x="6099448" y="579018"/>
                  </a:lnTo>
                  <a:lnTo>
                    <a:pt x="6376696" y="173705"/>
                  </a:lnTo>
                  <a:lnTo>
                    <a:pt x="6653943" y="43426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184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5" name="tx75"/>
            <p:cNvSpPr/>
            <p:nvPr/>
          </p:nvSpPr>
          <p:spPr>
            <a:xfrm>
              <a:off x="2746983" y="107184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9" name="tx79"/>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3" name="tx83"/>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4" name="tx84"/>
            <p:cNvSpPr/>
            <p:nvPr/>
          </p:nvSpPr>
          <p:spPr>
            <a:xfrm>
              <a:off x="1329607" y="3264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a:t>
              </a:r>
            </a:p>
          </p:txBody>
        </p:sp>
        <p:sp>
          <p:nvSpPr>
            <p:cNvPr id="85" name="tx85"/>
            <p:cNvSpPr/>
            <p:nvPr/>
          </p:nvSpPr>
          <p:spPr>
            <a:xfrm>
              <a:off x="2715845" y="3176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45.9</a:t>
              </a:r>
            </a:p>
          </p:txBody>
        </p:sp>
        <p:sp>
          <p:nvSpPr>
            <p:cNvPr id="86" name="tx86"/>
            <p:cNvSpPr/>
            <p:nvPr/>
          </p:nvSpPr>
          <p:spPr>
            <a:xfrm>
              <a:off x="4102084" y="30235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54.8</a:t>
              </a:r>
            </a:p>
          </p:txBody>
        </p:sp>
        <p:sp>
          <p:nvSpPr>
            <p:cNvPr id="87" name="tx87"/>
            <p:cNvSpPr/>
            <p:nvPr/>
          </p:nvSpPr>
          <p:spPr>
            <a:xfrm>
              <a:off x="5488322" y="29079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88" name="tx88"/>
            <p:cNvSpPr/>
            <p:nvPr/>
          </p:nvSpPr>
          <p:spPr>
            <a:xfrm>
              <a:off x="6597312" y="28217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a:t>
              </a:r>
            </a:p>
          </p:txBody>
        </p:sp>
        <p:sp>
          <p:nvSpPr>
            <p:cNvPr id="89" name="tx89"/>
            <p:cNvSpPr/>
            <p:nvPr/>
          </p:nvSpPr>
          <p:spPr>
            <a:xfrm>
              <a:off x="6874560" y="28165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a:t>
              </a:r>
            </a:p>
          </p:txBody>
        </p:sp>
        <p:sp>
          <p:nvSpPr>
            <p:cNvPr id="90" name="tx90"/>
            <p:cNvSpPr/>
            <p:nvPr/>
          </p:nvSpPr>
          <p:spPr>
            <a:xfrm>
              <a:off x="7190985" y="281274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1" name="tx91"/>
            <p:cNvSpPr/>
            <p:nvPr/>
          </p:nvSpPr>
          <p:spPr>
            <a:xfrm>
              <a:off x="7429055" y="2811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2" name="tx92"/>
            <p:cNvSpPr/>
            <p:nvPr/>
          </p:nvSpPr>
          <p:spPr>
            <a:xfrm>
              <a:off x="7706303" y="2811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3" name="tx93"/>
            <p:cNvSpPr/>
            <p:nvPr/>
          </p:nvSpPr>
          <p:spPr>
            <a:xfrm>
              <a:off x="7983551" y="2808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67.2</a:t>
              </a:r>
            </a:p>
          </p:txBody>
        </p:sp>
        <p:sp>
          <p:nvSpPr>
            <p:cNvPr id="94" name="pl94"/>
            <p:cNvSpPr/>
            <p:nvPr/>
          </p:nvSpPr>
          <p:spPr>
            <a:xfrm>
              <a:off x="1421035" y="1207605"/>
              <a:ext cx="0" cy="1302791"/>
            </a:xfrm>
            <a:custGeom>
              <a:avLst/>
              <a:pathLst>
                <a:path w="0" h="1302791">
                  <a:moveTo>
                    <a:pt x="0" y="130279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302791"/>
            </a:xfrm>
            <a:custGeom>
              <a:avLst/>
              <a:pathLst>
                <a:path w="0" h="1302791">
                  <a:moveTo>
                    <a:pt x="0" y="130279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8757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05" name="tx105"/>
            <p:cNvSpPr/>
            <p:nvPr/>
          </p:nvSpPr>
          <p:spPr>
            <a:xfrm>
              <a:off x="1329607" y="3523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06" name="tx106"/>
            <p:cNvSpPr/>
            <p:nvPr/>
          </p:nvSpPr>
          <p:spPr>
            <a:xfrm>
              <a:off x="2715845" y="3850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07" name="tx107"/>
            <p:cNvSpPr/>
            <p:nvPr/>
          </p:nvSpPr>
          <p:spPr>
            <a:xfrm>
              <a:off x="2715845" y="34552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08" name="tx108"/>
            <p:cNvSpPr/>
            <p:nvPr/>
          </p:nvSpPr>
          <p:spPr>
            <a:xfrm>
              <a:off x="4141260" y="377522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09" name="tx109"/>
            <p:cNvSpPr/>
            <p:nvPr/>
          </p:nvSpPr>
          <p:spPr>
            <a:xfrm>
              <a:off x="4102084" y="33036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0" name="tx110"/>
            <p:cNvSpPr/>
            <p:nvPr/>
          </p:nvSpPr>
          <p:spPr>
            <a:xfrm>
              <a:off x="5488322" y="3707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41.8</a:t>
              </a:r>
            </a:p>
          </p:txBody>
        </p:sp>
        <p:sp>
          <p:nvSpPr>
            <p:cNvPr id="111" name="tx111"/>
            <p:cNvSpPr/>
            <p:nvPr/>
          </p:nvSpPr>
          <p:spPr>
            <a:xfrm>
              <a:off x="5488322" y="3178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12" name="tx112"/>
            <p:cNvSpPr/>
            <p:nvPr/>
          </p:nvSpPr>
          <p:spPr>
            <a:xfrm>
              <a:off x="6597312" y="37138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13" name="tx113"/>
            <p:cNvSpPr/>
            <p:nvPr/>
          </p:nvSpPr>
          <p:spPr>
            <a:xfrm>
              <a:off x="6597312" y="31400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14" name="tx114"/>
            <p:cNvSpPr/>
            <p:nvPr/>
          </p:nvSpPr>
          <p:spPr>
            <a:xfrm>
              <a:off x="6874560" y="37628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15" name="tx115"/>
            <p:cNvSpPr/>
            <p:nvPr/>
          </p:nvSpPr>
          <p:spPr>
            <a:xfrm>
              <a:off x="6874560" y="31877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6" name="tx116"/>
            <p:cNvSpPr/>
            <p:nvPr/>
          </p:nvSpPr>
          <p:spPr>
            <a:xfrm>
              <a:off x="7151808" y="36983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17" name="tx117"/>
            <p:cNvSpPr/>
            <p:nvPr/>
          </p:nvSpPr>
          <p:spPr>
            <a:xfrm>
              <a:off x="7151808" y="31226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a:t>
              </a:r>
            </a:p>
          </p:txBody>
        </p:sp>
        <p:sp>
          <p:nvSpPr>
            <p:cNvPr id="118" name="tx118"/>
            <p:cNvSpPr/>
            <p:nvPr/>
          </p:nvSpPr>
          <p:spPr>
            <a:xfrm>
              <a:off x="7429055" y="37673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19" name="tx119"/>
            <p:cNvSpPr/>
            <p:nvPr/>
          </p:nvSpPr>
          <p:spPr>
            <a:xfrm>
              <a:off x="7429055" y="31897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20" name="tx120"/>
            <p:cNvSpPr/>
            <p:nvPr/>
          </p:nvSpPr>
          <p:spPr>
            <a:xfrm>
              <a:off x="7706303" y="36864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a:t>
              </a:r>
            </a:p>
          </p:txBody>
        </p:sp>
        <p:sp>
          <p:nvSpPr>
            <p:cNvPr id="121" name="tx121"/>
            <p:cNvSpPr/>
            <p:nvPr/>
          </p:nvSpPr>
          <p:spPr>
            <a:xfrm>
              <a:off x="7706303" y="31089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22" name="tx122"/>
            <p:cNvSpPr/>
            <p:nvPr/>
          </p:nvSpPr>
          <p:spPr>
            <a:xfrm>
              <a:off x="7983551" y="37375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38.3</a:t>
              </a:r>
            </a:p>
          </p:txBody>
        </p:sp>
        <p:sp>
          <p:nvSpPr>
            <p:cNvPr id="123" name="tx123"/>
            <p:cNvSpPr/>
            <p:nvPr/>
          </p:nvSpPr>
          <p:spPr>
            <a:xfrm>
              <a:off x="7983551" y="31586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896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3286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4677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020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2000-2024</a:t>
              </a:r>
            </a:p>
          </p:txBody>
        </p:sp>
        <p:sp>
          <p:nvSpPr>
            <p:cNvPr id="153" name="pl153"/>
            <p:cNvSpPr/>
            <p:nvPr/>
          </p:nvSpPr>
          <p:spPr>
            <a:xfrm>
              <a:off x="22739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292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845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1398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515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068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16220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4030871" cy="167191"/>
            </a:xfrm>
            <a:prstGeom prst="rect">
              <a:avLst/>
            </a:prstGeom>
            <a:solidFill>
              <a:srgbClr val="80BD41">
                <a:alpha val="100000"/>
              </a:srgbClr>
            </a:solidFill>
          </p:spPr>
          <p:txBody>
            <a:bodyPr/>
            <a:lstStyle/>
            <a:p/>
          </p:txBody>
        </p:sp>
        <p:sp>
          <p:nvSpPr>
            <p:cNvPr id="165" name="rc165"/>
            <p:cNvSpPr/>
            <p:nvPr/>
          </p:nvSpPr>
          <p:spPr>
            <a:xfrm>
              <a:off x="5327145" y="5889059"/>
              <a:ext cx="2470534" cy="167191"/>
            </a:xfrm>
            <a:prstGeom prst="rect">
              <a:avLst/>
            </a:prstGeom>
            <a:solidFill>
              <a:srgbClr val="E2231A">
                <a:alpha val="100000"/>
              </a:srgbClr>
            </a:solidFill>
          </p:spPr>
          <p:txBody>
            <a:bodyPr/>
            <a:lstStyle/>
            <a:p/>
          </p:txBody>
        </p:sp>
        <p:sp>
          <p:nvSpPr>
            <p:cNvPr id="166" name="rc166"/>
            <p:cNvSpPr/>
            <p:nvPr/>
          </p:nvSpPr>
          <p:spPr>
            <a:xfrm>
              <a:off x="1296273" y="5680069"/>
              <a:ext cx="4328078" cy="167191"/>
            </a:xfrm>
            <a:prstGeom prst="rect">
              <a:avLst/>
            </a:prstGeom>
            <a:solidFill>
              <a:srgbClr val="80BD41">
                <a:alpha val="100000"/>
              </a:srgbClr>
            </a:solidFill>
          </p:spPr>
          <p:txBody>
            <a:bodyPr/>
            <a:lstStyle/>
            <a:p/>
          </p:txBody>
        </p:sp>
        <p:sp>
          <p:nvSpPr>
            <p:cNvPr id="167" name="rc167"/>
            <p:cNvSpPr/>
            <p:nvPr/>
          </p:nvSpPr>
          <p:spPr>
            <a:xfrm>
              <a:off x="5624352" y="5680069"/>
              <a:ext cx="2230031" cy="167191"/>
            </a:xfrm>
            <a:prstGeom prst="rect">
              <a:avLst/>
            </a:prstGeom>
            <a:solidFill>
              <a:srgbClr val="E2231A">
                <a:alpha val="100000"/>
              </a:srgbClr>
            </a:solidFill>
          </p:spPr>
          <p:txBody>
            <a:bodyPr/>
            <a:lstStyle/>
            <a:p/>
          </p:txBody>
        </p:sp>
        <p:sp>
          <p:nvSpPr>
            <p:cNvPr id="168" name="rc168"/>
            <p:cNvSpPr/>
            <p:nvPr/>
          </p:nvSpPr>
          <p:spPr>
            <a:xfrm>
              <a:off x="1296273" y="5471080"/>
              <a:ext cx="3747351" cy="167191"/>
            </a:xfrm>
            <a:prstGeom prst="rect">
              <a:avLst/>
            </a:prstGeom>
            <a:solidFill>
              <a:srgbClr val="80BD41">
                <a:alpha val="100000"/>
              </a:srgbClr>
            </a:solidFill>
          </p:spPr>
          <p:txBody>
            <a:bodyPr/>
            <a:lstStyle/>
            <a:p/>
          </p:txBody>
        </p:sp>
        <p:sp>
          <p:nvSpPr>
            <p:cNvPr id="169" name="rc169"/>
            <p:cNvSpPr/>
            <p:nvPr/>
          </p:nvSpPr>
          <p:spPr>
            <a:xfrm>
              <a:off x="5043625" y="5471080"/>
              <a:ext cx="2827378" cy="167191"/>
            </a:xfrm>
            <a:prstGeom prst="rect">
              <a:avLst/>
            </a:prstGeom>
            <a:solidFill>
              <a:srgbClr val="E2231A">
                <a:alpha val="100000"/>
              </a:srgbClr>
            </a:solidFill>
          </p:spPr>
          <p:txBody>
            <a:bodyPr/>
            <a:lstStyle/>
            <a:p/>
          </p:txBody>
        </p:sp>
        <p:sp>
          <p:nvSpPr>
            <p:cNvPr id="170" name="tx170"/>
            <p:cNvSpPr/>
            <p:nvPr/>
          </p:nvSpPr>
          <p:spPr>
            <a:xfrm>
              <a:off x="801022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66.5</a:t>
              </a:r>
            </a:p>
          </p:txBody>
        </p:sp>
        <p:sp>
          <p:nvSpPr>
            <p:cNvPr id="171" name="tx171"/>
            <p:cNvSpPr/>
            <p:nvPr/>
          </p:nvSpPr>
          <p:spPr>
            <a:xfrm>
              <a:off x="8069762"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67.1</a:t>
              </a:r>
            </a:p>
          </p:txBody>
        </p:sp>
        <p:sp>
          <p:nvSpPr>
            <p:cNvPr id="172" name="tx172"/>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67.2</a:t>
              </a:r>
            </a:p>
          </p:txBody>
        </p:sp>
        <p:sp>
          <p:nvSpPr>
            <p:cNvPr id="173" name="tx173"/>
            <p:cNvSpPr/>
            <p:nvPr/>
          </p:nvSpPr>
          <p:spPr>
            <a:xfrm>
              <a:off x="3206216"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a:t>
              </a:r>
            </a:p>
          </p:txBody>
        </p:sp>
        <p:sp>
          <p:nvSpPr>
            <p:cNvPr id="174" name="tx174"/>
            <p:cNvSpPr/>
            <p:nvPr/>
          </p:nvSpPr>
          <p:spPr>
            <a:xfrm>
              <a:off x="6456919"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75" name="tx175"/>
            <p:cNvSpPr/>
            <p:nvPr/>
          </p:nvSpPr>
          <p:spPr>
            <a:xfrm>
              <a:off x="335481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44.3</a:t>
              </a:r>
            </a:p>
          </p:txBody>
        </p:sp>
        <p:sp>
          <p:nvSpPr>
            <p:cNvPr id="176" name="tx176"/>
            <p:cNvSpPr/>
            <p:nvPr/>
          </p:nvSpPr>
          <p:spPr>
            <a:xfrm>
              <a:off x="663387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177" name="tx177"/>
            <p:cNvSpPr/>
            <p:nvPr/>
          </p:nvSpPr>
          <p:spPr>
            <a:xfrm>
              <a:off x="306445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38.3</a:t>
              </a:r>
            </a:p>
          </p:txBody>
        </p:sp>
        <p:sp>
          <p:nvSpPr>
            <p:cNvPr id="178" name="tx178"/>
            <p:cNvSpPr/>
            <p:nvPr/>
          </p:nvSpPr>
          <p:spPr>
            <a:xfrm>
              <a:off x="635182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7388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512919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5" name="tx185"/>
            <p:cNvSpPr/>
            <p:nvPr/>
          </p:nvSpPr>
          <p:spPr>
            <a:xfrm>
              <a:off x="708450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(57%) was lower than in 2019 (62%).
The number of children vaccinated with MCV1 decreased 7%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93851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407962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22073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36184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50295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50907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65018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79129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93239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888543" y="107350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5" name="pl15"/>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69807" y="5355082"/>
              <a:ext cx="487582" cy="12883"/>
            </a:xfrm>
            <a:prstGeom prst="rect">
              <a:avLst/>
            </a:prstGeom>
            <a:solidFill>
              <a:srgbClr val="1CABE2">
                <a:alpha val="100000"/>
              </a:srgbClr>
            </a:solidFill>
          </p:spPr>
          <p:txBody>
            <a:bodyPr/>
            <a:lstStyle/>
            <a:p/>
          </p:txBody>
        </p:sp>
        <p:sp>
          <p:nvSpPr>
            <p:cNvPr id="29" name="rc29"/>
            <p:cNvSpPr/>
            <p:nvPr/>
          </p:nvSpPr>
          <p:spPr>
            <a:xfrm>
              <a:off x="1511566" y="5258886"/>
              <a:ext cx="487582" cy="109079"/>
            </a:xfrm>
            <a:prstGeom prst="rect">
              <a:avLst/>
            </a:prstGeom>
            <a:solidFill>
              <a:srgbClr val="1CABE2">
                <a:alpha val="100000"/>
              </a:srgbClr>
            </a:solidFill>
          </p:spPr>
          <p:txBody>
            <a:bodyPr/>
            <a:lstStyle/>
            <a:p/>
          </p:txBody>
        </p:sp>
        <p:sp>
          <p:nvSpPr>
            <p:cNvPr id="30" name="rc30"/>
            <p:cNvSpPr/>
            <p:nvPr/>
          </p:nvSpPr>
          <p:spPr>
            <a:xfrm>
              <a:off x="2053324" y="5330174"/>
              <a:ext cx="487582" cy="37791"/>
            </a:xfrm>
            <a:prstGeom prst="rect">
              <a:avLst/>
            </a:prstGeom>
            <a:solidFill>
              <a:srgbClr val="1CABE2">
                <a:alpha val="100000"/>
              </a:srgbClr>
            </a:solidFill>
          </p:spPr>
          <p:txBody>
            <a:bodyPr/>
            <a:lstStyle/>
            <a:p/>
          </p:txBody>
        </p:sp>
        <p:sp>
          <p:nvSpPr>
            <p:cNvPr id="31" name="rc31"/>
            <p:cNvSpPr/>
            <p:nvPr/>
          </p:nvSpPr>
          <p:spPr>
            <a:xfrm>
              <a:off x="2595083" y="5339622"/>
              <a:ext cx="487582" cy="28343"/>
            </a:xfrm>
            <a:prstGeom prst="rect">
              <a:avLst/>
            </a:prstGeom>
            <a:solidFill>
              <a:srgbClr val="1CABE2">
                <a:alpha val="100000"/>
              </a:srgbClr>
            </a:solidFill>
          </p:spPr>
          <p:txBody>
            <a:bodyPr/>
            <a:lstStyle/>
            <a:p/>
          </p:txBody>
        </p:sp>
        <p:sp>
          <p:nvSpPr>
            <p:cNvPr id="32" name="rc32"/>
            <p:cNvSpPr/>
            <p:nvPr/>
          </p:nvSpPr>
          <p:spPr>
            <a:xfrm>
              <a:off x="3136842" y="4058156"/>
              <a:ext cx="487582" cy="1309809"/>
            </a:xfrm>
            <a:prstGeom prst="rect">
              <a:avLst/>
            </a:prstGeom>
            <a:solidFill>
              <a:srgbClr val="1CABE2">
                <a:alpha val="100000"/>
              </a:srgbClr>
            </a:solidFill>
          </p:spPr>
          <p:txBody>
            <a:bodyPr/>
            <a:lstStyle/>
            <a:p/>
          </p:txBody>
        </p:sp>
        <p:sp>
          <p:nvSpPr>
            <p:cNvPr id="33" name="rc33"/>
            <p:cNvSpPr/>
            <p:nvPr/>
          </p:nvSpPr>
          <p:spPr>
            <a:xfrm>
              <a:off x="3678600" y="4437786"/>
              <a:ext cx="487582" cy="930179"/>
            </a:xfrm>
            <a:prstGeom prst="rect">
              <a:avLst/>
            </a:prstGeom>
            <a:solidFill>
              <a:srgbClr val="1CABE2">
                <a:alpha val="100000"/>
              </a:srgbClr>
            </a:solidFill>
          </p:spPr>
          <p:txBody>
            <a:bodyPr/>
            <a:lstStyle/>
            <a:p/>
          </p:txBody>
        </p:sp>
        <p:sp>
          <p:nvSpPr>
            <p:cNvPr id="34" name="rc34"/>
            <p:cNvSpPr/>
            <p:nvPr/>
          </p:nvSpPr>
          <p:spPr>
            <a:xfrm>
              <a:off x="4220359" y="5363671"/>
              <a:ext cx="487582" cy="4294"/>
            </a:xfrm>
            <a:prstGeom prst="rect">
              <a:avLst/>
            </a:prstGeom>
            <a:solidFill>
              <a:srgbClr val="1CABE2">
                <a:alpha val="100000"/>
              </a:srgbClr>
            </a:solidFill>
          </p:spPr>
          <p:txBody>
            <a:bodyPr/>
            <a:lstStyle/>
            <a:p/>
          </p:txBody>
        </p:sp>
        <p:sp>
          <p:nvSpPr>
            <p:cNvPr id="35" name="rc35"/>
            <p:cNvSpPr/>
            <p:nvPr/>
          </p:nvSpPr>
          <p:spPr>
            <a:xfrm>
              <a:off x="4762118" y="5366248"/>
              <a:ext cx="487582" cy="1717"/>
            </a:xfrm>
            <a:prstGeom prst="rect">
              <a:avLst/>
            </a:prstGeom>
            <a:solidFill>
              <a:srgbClr val="1CABE2">
                <a:alpha val="100000"/>
              </a:srgbClr>
            </a:solidFill>
          </p:spPr>
          <p:txBody>
            <a:bodyPr/>
            <a:lstStyle/>
            <a:p/>
          </p:txBody>
        </p:sp>
        <p:sp>
          <p:nvSpPr>
            <p:cNvPr id="36" name="rc36"/>
            <p:cNvSpPr/>
            <p:nvPr/>
          </p:nvSpPr>
          <p:spPr>
            <a:xfrm>
              <a:off x="5303876" y="5358517"/>
              <a:ext cx="487582" cy="9447"/>
            </a:xfrm>
            <a:prstGeom prst="rect">
              <a:avLst/>
            </a:prstGeom>
            <a:solidFill>
              <a:srgbClr val="1CABE2">
                <a:alpha val="100000"/>
              </a:srgbClr>
            </a:solidFill>
          </p:spPr>
          <p:txBody>
            <a:bodyPr/>
            <a:lstStyle/>
            <a:p/>
          </p:txBody>
        </p:sp>
        <p:sp>
          <p:nvSpPr>
            <p:cNvPr id="37" name="rc37"/>
            <p:cNvSpPr/>
            <p:nvPr/>
          </p:nvSpPr>
          <p:spPr>
            <a:xfrm>
              <a:off x="5845635" y="5314714"/>
              <a:ext cx="487582" cy="53251"/>
            </a:xfrm>
            <a:prstGeom prst="rect">
              <a:avLst/>
            </a:prstGeom>
            <a:solidFill>
              <a:srgbClr val="1CABE2">
                <a:alpha val="100000"/>
              </a:srgbClr>
            </a:solidFill>
          </p:spPr>
          <p:txBody>
            <a:bodyPr/>
            <a:lstStyle/>
            <a:p/>
          </p:txBody>
        </p:sp>
        <p:sp>
          <p:nvSpPr>
            <p:cNvPr id="38" name="rc38"/>
            <p:cNvSpPr/>
            <p:nvPr/>
          </p:nvSpPr>
          <p:spPr>
            <a:xfrm>
              <a:off x="6387393" y="4314105"/>
              <a:ext cx="487582" cy="1053860"/>
            </a:xfrm>
            <a:prstGeom prst="rect">
              <a:avLst/>
            </a:prstGeom>
            <a:solidFill>
              <a:srgbClr val="1CABE2">
                <a:alpha val="100000"/>
              </a:srgbClr>
            </a:solidFill>
          </p:spPr>
          <p:txBody>
            <a:bodyPr/>
            <a:lstStyle/>
            <a:p/>
          </p:txBody>
        </p:sp>
        <p:sp>
          <p:nvSpPr>
            <p:cNvPr id="39" name="rc39"/>
            <p:cNvSpPr/>
            <p:nvPr/>
          </p:nvSpPr>
          <p:spPr>
            <a:xfrm>
              <a:off x="6929152" y="4367357"/>
              <a:ext cx="487582" cy="1000608"/>
            </a:xfrm>
            <a:prstGeom prst="rect">
              <a:avLst/>
            </a:prstGeom>
            <a:solidFill>
              <a:srgbClr val="1CABE2">
                <a:alpha val="100000"/>
              </a:srgbClr>
            </a:solidFill>
          </p:spPr>
          <p:txBody>
            <a:bodyPr/>
            <a:lstStyle/>
            <a:p/>
          </p:txBody>
        </p:sp>
        <p:sp>
          <p:nvSpPr>
            <p:cNvPr id="40" name="rc40"/>
            <p:cNvSpPr/>
            <p:nvPr/>
          </p:nvSpPr>
          <p:spPr>
            <a:xfrm>
              <a:off x="7470911" y="5342199"/>
              <a:ext cx="487582" cy="25766"/>
            </a:xfrm>
            <a:prstGeom prst="rect">
              <a:avLst/>
            </a:prstGeom>
            <a:solidFill>
              <a:srgbClr val="1CABE2">
                <a:alpha val="100000"/>
              </a:srgbClr>
            </a:solidFill>
          </p:spPr>
          <p:txBody>
            <a:bodyPr/>
            <a:lstStyle/>
            <a:p/>
          </p:txBody>
        </p:sp>
        <p:sp>
          <p:nvSpPr>
            <p:cNvPr id="41" name="pl41"/>
            <p:cNvSpPr/>
            <p:nvPr/>
          </p:nvSpPr>
          <p:spPr>
            <a:xfrm>
              <a:off x="1213598" y="2268082"/>
              <a:ext cx="6501103" cy="829546"/>
            </a:xfrm>
            <a:custGeom>
              <a:avLst/>
              <a:pathLst>
                <a:path w="6501103" h="829546">
                  <a:moveTo>
                    <a:pt x="0" y="0"/>
                  </a:moveTo>
                  <a:lnTo>
                    <a:pt x="541758" y="43660"/>
                  </a:lnTo>
                  <a:lnTo>
                    <a:pt x="1083517" y="436603"/>
                  </a:lnTo>
                  <a:lnTo>
                    <a:pt x="1625275" y="130980"/>
                  </a:lnTo>
                  <a:lnTo>
                    <a:pt x="2167034" y="305622"/>
                  </a:lnTo>
                  <a:lnTo>
                    <a:pt x="2708793" y="349282"/>
                  </a:lnTo>
                  <a:lnTo>
                    <a:pt x="3250551" y="523923"/>
                  </a:lnTo>
                  <a:lnTo>
                    <a:pt x="3792310" y="392942"/>
                  </a:lnTo>
                  <a:lnTo>
                    <a:pt x="4334069" y="785885"/>
                  </a:lnTo>
                  <a:lnTo>
                    <a:pt x="4875827" y="305622"/>
                  </a:lnTo>
                  <a:lnTo>
                    <a:pt x="5417586" y="829546"/>
                  </a:lnTo>
                  <a:lnTo>
                    <a:pt x="5959345" y="218301"/>
                  </a:lnTo>
                  <a:lnTo>
                    <a:pt x="6501103" y="611244"/>
                  </a:lnTo>
                </a:path>
              </a:pathLst>
            </a:custGeom>
            <a:ln w="27101" cap="flat">
              <a:solidFill>
                <a:srgbClr val="00833D">
                  <a:alpha val="100000"/>
                </a:srgbClr>
              </a:solidFill>
              <a:prstDash val="solid"/>
              <a:round/>
            </a:ln>
          </p:spPr>
          <p:txBody>
            <a:bodyPr/>
            <a:lstStyle/>
            <a:p/>
          </p:txBody>
        </p:sp>
        <p:sp>
          <p:nvSpPr>
            <p:cNvPr id="42" name="pt42"/>
            <p:cNvSpPr/>
            <p:nvPr/>
          </p:nvSpPr>
          <p:spPr>
            <a:xfrm>
              <a:off x="1181997" y="223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23756"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265514" y="26730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807273"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349032" y="25421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90790" y="25857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32549" y="276040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74308" y="26294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516066" y="30223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57825" y="25421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99584" y="30660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41342" y="245478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83101" y="28477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tx55"/>
            <p:cNvSpPr/>
            <p:nvPr/>
          </p:nvSpPr>
          <p:spPr>
            <a:xfrm>
              <a:off x="1147280" y="522523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56" name="tx56"/>
            <p:cNvSpPr/>
            <p:nvPr/>
          </p:nvSpPr>
          <p:spPr>
            <a:xfrm>
              <a:off x="1655879" y="513049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a:t>
              </a:r>
            </a:p>
          </p:txBody>
        </p:sp>
        <p:sp>
          <p:nvSpPr>
            <p:cNvPr id="57" name="tx57"/>
            <p:cNvSpPr/>
            <p:nvPr/>
          </p:nvSpPr>
          <p:spPr>
            <a:xfrm>
              <a:off x="2230797" y="5202137"/>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a:t>
              </a:r>
            </a:p>
          </p:txBody>
        </p:sp>
        <p:sp>
          <p:nvSpPr>
            <p:cNvPr id="58" name="tx58"/>
            <p:cNvSpPr/>
            <p:nvPr/>
          </p:nvSpPr>
          <p:spPr>
            <a:xfrm>
              <a:off x="2772556" y="520972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a:t>
              </a:r>
            </a:p>
          </p:txBody>
        </p:sp>
        <p:sp>
          <p:nvSpPr>
            <p:cNvPr id="59" name="tx59"/>
            <p:cNvSpPr/>
            <p:nvPr/>
          </p:nvSpPr>
          <p:spPr>
            <a:xfrm>
              <a:off x="3231430"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1,525</a:t>
              </a:r>
            </a:p>
          </p:txBody>
        </p:sp>
        <p:sp>
          <p:nvSpPr>
            <p:cNvPr id="60" name="tx60"/>
            <p:cNvSpPr/>
            <p:nvPr/>
          </p:nvSpPr>
          <p:spPr>
            <a:xfrm>
              <a:off x="3773189" y="429251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1,083</a:t>
              </a:r>
            </a:p>
          </p:txBody>
        </p:sp>
        <p:sp>
          <p:nvSpPr>
            <p:cNvPr id="61" name="tx61"/>
            <p:cNvSpPr/>
            <p:nvPr/>
          </p:nvSpPr>
          <p:spPr>
            <a:xfrm>
              <a:off x="4430991" y="5235342"/>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62" name="tx62"/>
            <p:cNvSpPr/>
            <p:nvPr/>
          </p:nvSpPr>
          <p:spPr>
            <a:xfrm>
              <a:off x="4972750" y="523786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3" name="tx63"/>
            <p:cNvSpPr/>
            <p:nvPr/>
          </p:nvSpPr>
          <p:spPr>
            <a:xfrm>
              <a:off x="5481349" y="523013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4" name="tx64"/>
            <p:cNvSpPr/>
            <p:nvPr/>
          </p:nvSpPr>
          <p:spPr>
            <a:xfrm>
              <a:off x="6023108" y="518487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62</a:t>
              </a:r>
            </a:p>
          </p:txBody>
        </p:sp>
        <p:sp>
          <p:nvSpPr>
            <p:cNvPr id="65" name="tx65"/>
            <p:cNvSpPr/>
            <p:nvPr/>
          </p:nvSpPr>
          <p:spPr>
            <a:xfrm>
              <a:off x="6481982" y="416883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1,227</a:t>
              </a:r>
            </a:p>
          </p:txBody>
        </p:sp>
        <p:sp>
          <p:nvSpPr>
            <p:cNvPr id="66" name="tx66"/>
            <p:cNvSpPr/>
            <p:nvPr/>
          </p:nvSpPr>
          <p:spPr>
            <a:xfrm>
              <a:off x="7023741" y="422208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1,165</a:t>
              </a:r>
            </a:p>
          </p:txBody>
        </p:sp>
        <p:sp>
          <p:nvSpPr>
            <p:cNvPr id="67" name="tx67"/>
            <p:cNvSpPr/>
            <p:nvPr/>
          </p:nvSpPr>
          <p:spPr>
            <a:xfrm>
              <a:off x="7648384" y="521229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68" name="pl68"/>
            <p:cNvSpPr/>
            <p:nvPr/>
          </p:nvSpPr>
          <p:spPr>
            <a:xfrm>
              <a:off x="7732746" y="2879537"/>
              <a:ext cx="129557" cy="1506"/>
            </a:xfrm>
            <a:custGeom>
              <a:avLst/>
              <a:pathLst>
                <a:path w="129557" h="1506">
                  <a:moveTo>
                    <a:pt x="129557" y="1506"/>
                  </a:moveTo>
                  <a:lnTo>
                    <a:pt x="0" y="0"/>
                  </a:lnTo>
                </a:path>
              </a:pathLst>
            </a:custGeom>
          </p:spPr>
          <p:txBody>
            <a:bodyPr/>
            <a:lstStyle/>
            <a:p/>
          </p:txBody>
        </p:sp>
        <p:sp>
          <p:nvSpPr>
            <p:cNvPr id="69" name="pg69"/>
            <p:cNvSpPr/>
            <p:nvPr/>
          </p:nvSpPr>
          <p:spPr>
            <a:xfrm>
              <a:off x="7793724" y="279264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0" name="tx70"/>
            <p:cNvSpPr/>
            <p:nvPr/>
          </p:nvSpPr>
          <p:spPr>
            <a:xfrm>
              <a:off x="7816584" y="283376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57%</a:t>
              </a:r>
            </a:p>
          </p:txBody>
        </p:sp>
        <p:sp>
          <p:nvSpPr>
            <p:cNvPr id="71" name="rc71"/>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72" name="tx72"/>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508103" y="444526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74" name="tx74"/>
            <p:cNvSpPr/>
            <p:nvPr/>
          </p:nvSpPr>
          <p:spPr>
            <a:xfrm>
              <a:off x="508103" y="358637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75" name="tx75"/>
            <p:cNvSpPr/>
            <p:nvPr/>
          </p:nvSpPr>
          <p:spPr>
            <a:xfrm>
              <a:off x="508103" y="272748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76" name="tx76"/>
            <p:cNvSpPr/>
            <p:nvPr/>
          </p:nvSpPr>
          <p:spPr>
            <a:xfrm>
              <a:off x="508103" y="186858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77" name="tx77"/>
            <p:cNvSpPr/>
            <p:nvPr/>
          </p:nvSpPr>
          <p:spPr>
            <a:xfrm>
              <a:off x="508103" y="100969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78" name="tx78"/>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0" name="tx80"/>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1" name="tx81"/>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2" name="tx82"/>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3" name="tx83"/>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4" name="tx84"/>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5" name="tx85"/>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6" name="tx86"/>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7" name="tx87"/>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8" name="tx88"/>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9" name="tx89"/>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0" name="tx90"/>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1" name="tx91"/>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2" name="tx92"/>
            <p:cNvSpPr/>
            <p:nvPr/>
          </p:nvSpPr>
          <p:spPr>
            <a:xfrm rot="-5400000">
              <a:off x="267135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3" name="tx93"/>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4" name="tx94"/>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5" name="tx95"/>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6" name="tx96"/>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7" name="tx97"/>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8" name="tx98"/>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9" name="tx99"/>
            <p:cNvSpPr/>
            <p:nvPr/>
          </p:nvSpPr>
          <p:spPr>
            <a:xfrm rot="-5400000">
              <a:off x="645857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0" name="tx100"/>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1" name="tx101"/>
            <p:cNvSpPr/>
            <p:nvPr/>
          </p:nvSpPr>
          <p:spPr>
            <a:xfrm rot="-5400000">
              <a:off x="75724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2" name="tx102"/>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3" name="tx103"/>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4" name="tx104"/>
            <p:cNvSpPr/>
            <p:nvPr/>
          </p:nvSpPr>
          <p:spPr>
            <a:xfrm>
              <a:off x="2076663" y="401416"/>
              <a:ext cx="537090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Gabon, 2012-2024</a:t>
              </a:r>
            </a:p>
          </p:txBody>
        </p:sp>
        <p:sp>
          <p:nvSpPr>
            <p:cNvPr id="105" name="tx10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6" name="tx10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7" name="tx10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8" name="tx10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30 confirmed measles cases in Gabon. In the same year, MCV1 coverage was 57%. There was no MCV2 in 2024.
The number of cases in 2024 was 97% lower than in 2023 (n=1,165).
The highest number of measles cases was reported in 2016 (n=1,525). In this year, MCV1 coverage was 64%.
Gabon reported measles vaccine stockouts in 2006, 2009, and 2015.
There were measles-containing vaccine supplementary immunization activities/campaigns in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049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145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24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1097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1289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1633813"/>
              <a:ext cx="3520101" cy="3466271"/>
            </a:xfrm>
            <a:custGeom>
              <a:avLst/>
              <a:pathLst>
                <a:path w="3520101" h="3466271">
                  <a:moveTo>
                    <a:pt x="0" y="0"/>
                  </a:moveTo>
                  <a:lnTo>
                    <a:pt x="146670" y="0"/>
                  </a:lnTo>
                  <a:lnTo>
                    <a:pt x="293341" y="0"/>
                  </a:lnTo>
                  <a:lnTo>
                    <a:pt x="440012" y="0"/>
                  </a:lnTo>
                  <a:lnTo>
                    <a:pt x="586683" y="0"/>
                  </a:lnTo>
                  <a:lnTo>
                    <a:pt x="733354" y="0"/>
                  </a:lnTo>
                  <a:lnTo>
                    <a:pt x="880025" y="0"/>
                  </a:lnTo>
                  <a:lnTo>
                    <a:pt x="1026696" y="3466271"/>
                  </a:lnTo>
                  <a:lnTo>
                    <a:pt x="1173367" y="3070125"/>
                  </a:lnTo>
                  <a:lnTo>
                    <a:pt x="1320038" y="2872053"/>
                  </a:lnTo>
                  <a:lnTo>
                    <a:pt x="1466709" y="1683617"/>
                  </a:lnTo>
                  <a:lnTo>
                    <a:pt x="1613379" y="2574944"/>
                  </a:lnTo>
                  <a:lnTo>
                    <a:pt x="1760050" y="2971089"/>
                  </a:lnTo>
                  <a:lnTo>
                    <a:pt x="1906721" y="3367234"/>
                  </a:lnTo>
                  <a:lnTo>
                    <a:pt x="2053392" y="2574944"/>
                  </a:lnTo>
                  <a:lnTo>
                    <a:pt x="2200063" y="2673980"/>
                  </a:lnTo>
                  <a:lnTo>
                    <a:pt x="2346734" y="2475908"/>
                  </a:lnTo>
                  <a:lnTo>
                    <a:pt x="2493405" y="2773016"/>
                  </a:lnTo>
                  <a:lnTo>
                    <a:pt x="2640076" y="2475908"/>
                  </a:lnTo>
                  <a:lnTo>
                    <a:pt x="2786747" y="2574944"/>
                  </a:lnTo>
                  <a:lnTo>
                    <a:pt x="2933418" y="2574944"/>
                  </a:lnTo>
                  <a:lnTo>
                    <a:pt x="3080089" y="3367234"/>
                  </a:lnTo>
                  <a:lnTo>
                    <a:pt x="3226759" y="2673980"/>
                  </a:lnTo>
                  <a:lnTo>
                    <a:pt x="3373430" y="3070125"/>
                  </a:lnTo>
                  <a:lnTo>
                    <a:pt x="3520101" y="3268198"/>
                  </a:lnTo>
                </a:path>
              </a:pathLst>
            </a:custGeom>
            <a:ln w="27101" cap="flat">
              <a:solidFill>
                <a:srgbClr val="0058AB">
                  <a:alpha val="80000"/>
                </a:srgbClr>
              </a:solidFill>
              <a:prstDash val="solid"/>
              <a:round/>
            </a:ln>
          </p:spPr>
          <p:txBody>
            <a:bodyPr/>
            <a:lstStyle/>
            <a:p/>
          </p:txBody>
        </p:sp>
        <p:sp>
          <p:nvSpPr>
            <p:cNvPr id="22" name="pl22"/>
            <p:cNvSpPr/>
            <p:nvPr/>
          </p:nvSpPr>
          <p:spPr>
            <a:xfrm>
              <a:off x="943464" y="3812612"/>
              <a:ext cx="3520101" cy="792290"/>
            </a:xfrm>
            <a:custGeom>
              <a:avLst/>
              <a:pathLst>
                <a:path w="3520101" h="792290">
                  <a:moveTo>
                    <a:pt x="0" y="0"/>
                  </a:moveTo>
                  <a:lnTo>
                    <a:pt x="146670" y="99036"/>
                  </a:lnTo>
                  <a:lnTo>
                    <a:pt x="293341" y="0"/>
                  </a:lnTo>
                  <a:lnTo>
                    <a:pt x="440012" y="198072"/>
                  </a:lnTo>
                  <a:lnTo>
                    <a:pt x="586683" y="297108"/>
                  </a:lnTo>
                  <a:lnTo>
                    <a:pt x="733354" y="198072"/>
                  </a:lnTo>
                  <a:lnTo>
                    <a:pt x="880025" y="297108"/>
                  </a:lnTo>
                  <a:lnTo>
                    <a:pt x="1026696" y="297108"/>
                  </a:lnTo>
                  <a:lnTo>
                    <a:pt x="1173367" y="495181"/>
                  </a:lnTo>
                  <a:lnTo>
                    <a:pt x="1320038" y="594217"/>
                  </a:lnTo>
                  <a:lnTo>
                    <a:pt x="1466709" y="693254"/>
                  </a:lnTo>
                  <a:lnTo>
                    <a:pt x="1613379" y="693254"/>
                  </a:lnTo>
                  <a:lnTo>
                    <a:pt x="1760050" y="693254"/>
                  </a:lnTo>
                  <a:lnTo>
                    <a:pt x="1906721" y="693254"/>
                  </a:lnTo>
                  <a:lnTo>
                    <a:pt x="2053392" y="792290"/>
                  </a:lnTo>
                  <a:lnTo>
                    <a:pt x="2200063" y="792290"/>
                  </a:lnTo>
                  <a:lnTo>
                    <a:pt x="2346734" y="792290"/>
                  </a:lnTo>
                  <a:lnTo>
                    <a:pt x="2493405" y="792290"/>
                  </a:lnTo>
                  <a:lnTo>
                    <a:pt x="2640076" y="792290"/>
                  </a:lnTo>
                  <a:lnTo>
                    <a:pt x="2786747" y="792290"/>
                  </a:lnTo>
                  <a:lnTo>
                    <a:pt x="2933418" y="792290"/>
                  </a:lnTo>
                  <a:lnTo>
                    <a:pt x="3080089" y="693254"/>
                  </a:lnTo>
                  <a:lnTo>
                    <a:pt x="3226759" y="792290"/>
                  </a:lnTo>
                  <a:lnTo>
                    <a:pt x="3373430" y="792290"/>
                  </a:lnTo>
                  <a:lnTo>
                    <a:pt x="3520101" y="792290"/>
                  </a:lnTo>
                </a:path>
              </a:pathLst>
            </a:custGeom>
            <a:ln w="27101" cap="flat">
              <a:solidFill>
                <a:srgbClr val="1CABE2">
                  <a:alpha val="80000"/>
                </a:srgbClr>
              </a:solidFill>
              <a:prstDash val="solid"/>
              <a:round/>
            </a:ln>
          </p:spPr>
          <p:txBody>
            <a:bodyPr/>
            <a:lstStyle/>
            <a:p/>
          </p:txBody>
        </p:sp>
        <p:sp>
          <p:nvSpPr>
            <p:cNvPr id="23" name="pl23"/>
            <p:cNvSpPr/>
            <p:nvPr/>
          </p:nvSpPr>
          <p:spPr>
            <a:xfrm>
              <a:off x="943464" y="2228031"/>
              <a:ext cx="3520101" cy="2079762"/>
            </a:xfrm>
            <a:custGeom>
              <a:avLst/>
              <a:pathLst>
                <a:path w="3520101" h="2079762">
                  <a:moveTo>
                    <a:pt x="0" y="99036"/>
                  </a:moveTo>
                  <a:lnTo>
                    <a:pt x="146670" y="0"/>
                  </a:lnTo>
                  <a:lnTo>
                    <a:pt x="293341" y="297108"/>
                  </a:lnTo>
                  <a:lnTo>
                    <a:pt x="440012" y="594217"/>
                  </a:lnTo>
                  <a:lnTo>
                    <a:pt x="586683" y="891326"/>
                  </a:lnTo>
                  <a:lnTo>
                    <a:pt x="733354" y="1287472"/>
                  </a:lnTo>
                  <a:lnTo>
                    <a:pt x="880025" y="1386508"/>
                  </a:lnTo>
                  <a:lnTo>
                    <a:pt x="1026696" y="1485544"/>
                  </a:lnTo>
                  <a:lnTo>
                    <a:pt x="1173367" y="1584581"/>
                  </a:lnTo>
                  <a:lnTo>
                    <a:pt x="1320038" y="1683617"/>
                  </a:lnTo>
                  <a:lnTo>
                    <a:pt x="1466709" y="1881690"/>
                  </a:lnTo>
                  <a:lnTo>
                    <a:pt x="1613379" y="2079762"/>
                  </a:lnTo>
                  <a:lnTo>
                    <a:pt x="1760050" y="1881690"/>
                  </a:lnTo>
                  <a:lnTo>
                    <a:pt x="1906721" y="1980726"/>
                  </a:lnTo>
                  <a:lnTo>
                    <a:pt x="2053392" y="1881690"/>
                  </a:lnTo>
                  <a:lnTo>
                    <a:pt x="2200063" y="1584581"/>
                  </a:lnTo>
                  <a:lnTo>
                    <a:pt x="2346734" y="1683617"/>
                  </a:lnTo>
                  <a:lnTo>
                    <a:pt x="2493405" y="1683617"/>
                  </a:lnTo>
                  <a:lnTo>
                    <a:pt x="2640076" y="1782653"/>
                  </a:lnTo>
                  <a:lnTo>
                    <a:pt x="2786747" y="1980726"/>
                  </a:lnTo>
                  <a:lnTo>
                    <a:pt x="2933418" y="1782653"/>
                  </a:lnTo>
                  <a:lnTo>
                    <a:pt x="3080089" y="1782653"/>
                  </a:lnTo>
                  <a:lnTo>
                    <a:pt x="3226759" y="1881690"/>
                  </a:lnTo>
                  <a:lnTo>
                    <a:pt x="3373430" y="1782653"/>
                  </a:lnTo>
                  <a:lnTo>
                    <a:pt x="3520101" y="1881690"/>
                  </a:lnTo>
                </a:path>
              </a:pathLst>
            </a:custGeom>
            <a:ln w="27101" cap="flat">
              <a:solidFill>
                <a:srgbClr val="00833D">
                  <a:alpha val="80000"/>
                </a:srgbClr>
              </a:solidFill>
              <a:prstDash val="solid"/>
              <a:round/>
            </a:ln>
          </p:spPr>
          <p:txBody>
            <a:bodyPr/>
            <a:lstStyle/>
            <a:p/>
          </p:txBody>
        </p:sp>
        <p:sp>
          <p:nvSpPr>
            <p:cNvPr id="24" name="pl24"/>
            <p:cNvSpPr/>
            <p:nvPr/>
          </p:nvSpPr>
          <p:spPr>
            <a:xfrm>
              <a:off x="943464" y="1633813"/>
              <a:ext cx="3520101" cy="3466271"/>
            </a:xfrm>
            <a:custGeom>
              <a:avLst/>
              <a:pathLst>
                <a:path w="3520101" h="3466271">
                  <a:moveTo>
                    <a:pt x="0" y="0"/>
                  </a:moveTo>
                  <a:lnTo>
                    <a:pt x="146670" y="0"/>
                  </a:lnTo>
                  <a:lnTo>
                    <a:pt x="293341" y="0"/>
                  </a:lnTo>
                  <a:lnTo>
                    <a:pt x="440012" y="0"/>
                  </a:lnTo>
                  <a:lnTo>
                    <a:pt x="586683" y="0"/>
                  </a:lnTo>
                  <a:lnTo>
                    <a:pt x="733354" y="0"/>
                  </a:lnTo>
                  <a:lnTo>
                    <a:pt x="880025" y="0"/>
                  </a:lnTo>
                  <a:lnTo>
                    <a:pt x="1026696" y="3466271"/>
                  </a:lnTo>
                  <a:lnTo>
                    <a:pt x="1173367" y="3070125"/>
                  </a:lnTo>
                  <a:lnTo>
                    <a:pt x="1320038" y="2872053"/>
                  </a:lnTo>
                  <a:lnTo>
                    <a:pt x="1466709" y="1683617"/>
                  </a:lnTo>
                  <a:lnTo>
                    <a:pt x="1613379" y="2574944"/>
                  </a:lnTo>
                  <a:lnTo>
                    <a:pt x="1760050" y="2971089"/>
                  </a:lnTo>
                  <a:lnTo>
                    <a:pt x="1906721" y="3367234"/>
                  </a:lnTo>
                  <a:lnTo>
                    <a:pt x="2053392" y="2574944"/>
                  </a:lnTo>
                  <a:lnTo>
                    <a:pt x="2200063" y="2673980"/>
                  </a:lnTo>
                  <a:lnTo>
                    <a:pt x="2346734" y="2475908"/>
                  </a:lnTo>
                  <a:lnTo>
                    <a:pt x="2493405" y="2773016"/>
                  </a:lnTo>
                  <a:lnTo>
                    <a:pt x="2640076" y="2475908"/>
                  </a:lnTo>
                  <a:lnTo>
                    <a:pt x="2786747" y="2574944"/>
                  </a:lnTo>
                  <a:lnTo>
                    <a:pt x="2933418" y="2574944"/>
                  </a:lnTo>
                  <a:lnTo>
                    <a:pt x="3080089" y="3367234"/>
                  </a:lnTo>
                  <a:lnTo>
                    <a:pt x="3226759" y="2673980"/>
                  </a:lnTo>
                  <a:lnTo>
                    <a:pt x="3373430" y="3070125"/>
                  </a:lnTo>
                  <a:lnTo>
                    <a:pt x="3520101" y="3268198"/>
                  </a:lnTo>
                </a:path>
              </a:pathLst>
            </a:custGeom>
            <a:ln w="43362" cap="flat">
              <a:solidFill>
                <a:srgbClr val="000000">
                  <a:alpha val="100000"/>
                </a:srgbClr>
              </a:solidFill>
              <a:prstDash val="solid"/>
              <a:round/>
            </a:ln>
          </p:spPr>
          <p:txBody>
            <a:bodyPr/>
            <a:lstStyle/>
            <a:p/>
          </p:txBody>
        </p:sp>
        <p:sp>
          <p:nvSpPr>
            <p:cNvPr id="25" name="pl25"/>
            <p:cNvSpPr/>
            <p:nvPr/>
          </p:nvSpPr>
          <p:spPr>
            <a:xfrm>
              <a:off x="943464" y="1633813"/>
              <a:ext cx="3520101" cy="3466271"/>
            </a:xfrm>
            <a:custGeom>
              <a:avLst/>
              <a:pathLst>
                <a:path w="3520101" h="3466271">
                  <a:moveTo>
                    <a:pt x="0" y="0"/>
                  </a:moveTo>
                  <a:lnTo>
                    <a:pt x="146670" y="0"/>
                  </a:lnTo>
                  <a:lnTo>
                    <a:pt x="293341" y="0"/>
                  </a:lnTo>
                  <a:lnTo>
                    <a:pt x="440012" y="0"/>
                  </a:lnTo>
                  <a:lnTo>
                    <a:pt x="586683" y="0"/>
                  </a:lnTo>
                  <a:lnTo>
                    <a:pt x="733354" y="0"/>
                  </a:lnTo>
                  <a:lnTo>
                    <a:pt x="880025" y="0"/>
                  </a:lnTo>
                  <a:lnTo>
                    <a:pt x="1026696" y="3466271"/>
                  </a:lnTo>
                  <a:lnTo>
                    <a:pt x="1173367" y="3070125"/>
                  </a:lnTo>
                  <a:lnTo>
                    <a:pt x="1320038" y="2872053"/>
                  </a:lnTo>
                  <a:lnTo>
                    <a:pt x="1466709" y="1683617"/>
                  </a:lnTo>
                  <a:lnTo>
                    <a:pt x="1613379" y="2574944"/>
                  </a:lnTo>
                  <a:lnTo>
                    <a:pt x="1760050" y="2971089"/>
                  </a:lnTo>
                  <a:lnTo>
                    <a:pt x="1906721" y="3367234"/>
                  </a:lnTo>
                  <a:lnTo>
                    <a:pt x="2053392" y="2574944"/>
                  </a:lnTo>
                  <a:lnTo>
                    <a:pt x="2200063" y="2673980"/>
                  </a:lnTo>
                  <a:lnTo>
                    <a:pt x="2346734" y="2475908"/>
                  </a:lnTo>
                  <a:lnTo>
                    <a:pt x="2493405" y="2773016"/>
                  </a:lnTo>
                  <a:lnTo>
                    <a:pt x="2640076" y="2475908"/>
                  </a:lnTo>
                  <a:lnTo>
                    <a:pt x="2786747" y="2574944"/>
                  </a:lnTo>
                  <a:lnTo>
                    <a:pt x="2933418" y="2574944"/>
                  </a:lnTo>
                  <a:lnTo>
                    <a:pt x="3080089" y="3367234"/>
                  </a:lnTo>
                  <a:lnTo>
                    <a:pt x="3226759" y="2673980"/>
                  </a:lnTo>
                  <a:lnTo>
                    <a:pt x="3373430" y="3070125"/>
                  </a:lnTo>
                  <a:lnTo>
                    <a:pt x="3520101" y="3268198"/>
                  </a:lnTo>
                </a:path>
              </a:pathLst>
            </a:custGeom>
            <a:ln w="27101" cap="flat">
              <a:solidFill>
                <a:srgbClr val="0058AB">
                  <a:alpha val="100000"/>
                </a:srgbClr>
              </a:solidFill>
              <a:prstDash val="solid"/>
              <a:round/>
            </a:ln>
          </p:spPr>
          <p:txBody>
            <a:bodyPr/>
            <a:lstStyle/>
            <a:p/>
          </p:txBody>
        </p:sp>
        <p:sp>
          <p:nvSpPr>
            <p:cNvPr id="26" name="pl26"/>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1336704"/>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1336704"/>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3020322"/>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010685"/>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911649"/>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406830"/>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604903"/>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12701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129891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35</a:t>
              </a:r>
            </a:p>
          </p:txBody>
        </p:sp>
        <p:sp>
          <p:nvSpPr>
            <p:cNvPr id="36" name="pg36"/>
            <p:cNvSpPr/>
            <p:nvPr/>
          </p:nvSpPr>
          <p:spPr>
            <a:xfrm>
              <a:off x="1590194" y="12701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20548" y="129891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35</a:t>
              </a:r>
            </a:p>
          </p:txBody>
        </p:sp>
        <p:sp>
          <p:nvSpPr>
            <p:cNvPr id="38" name="pg38"/>
            <p:cNvSpPr/>
            <p:nvPr/>
          </p:nvSpPr>
          <p:spPr>
            <a:xfrm>
              <a:off x="2323549" y="29537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53902" y="29825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0" name="pg40"/>
            <p:cNvSpPr/>
            <p:nvPr/>
          </p:nvSpPr>
          <p:spPr>
            <a:xfrm>
              <a:off x="3085039" y="39441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39729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2" name="pg42"/>
            <p:cNvSpPr/>
            <p:nvPr/>
          </p:nvSpPr>
          <p:spPr>
            <a:xfrm>
              <a:off x="3671722"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387390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4" name="pg44"/>
            <p:cNvSpPr/>
            <p:nvPr/>
          </p:nvSpPr>
          <p:spPr>
            <a:xfrm>
              <a:off x="4258406" y="43402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37061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6" name="pg46"/>
            <p:cNvSpPr/>
            <p:nvPr/>
          </p:nvSpPr>
          <p:spPr>
            <a:xfrm>
              <a:off x="4405077" y="4538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56839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8" name="tx48"/>
            <p:cNvSpPr/>
            <p:nvPr/>
          </p:nvSpPr>
          <p:spPr>
            <a:xfrm>
              <a:off x="4523855" y="456583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06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50" name="tx50"/>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577692" y="40670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a:off x="577692" y="208630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4" name="tx54"/>
            <p:cNvSpPr/>
            <p:nvPr/>
          </p:nvSpPr>
          <p:spPr>
            <a:xfrm>
              <a:off x="577692"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59726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9726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7534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3779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64368" y="610084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8" name="tx68"/>
            <p:cNvSpPr/>
            <p:nvPr/>
          </p:nvSpPr>
          <p:spPr>
            <a:xfrm>
              <a:off x="264244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04898"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049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6145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624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1097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1289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2723213"/>
              <a:ext cx="3520101" cy="1584581"/>
            </a:xfrm>
            <a:custGeom>
              <a:avLst/>
              <a:pathLst>
                <a:path w="3520101" h="1584581">
                  <a:moveTo>
                    <a:pt x="0" y="396145"/>
                  </a:moveTo>
                  <a:lnTo>
                    <a:pt x="146670" y="396145"/>
                  </a:lnTo>
                  <a:lnTo>
                    <a:pt x="293341" y="396145"/>
                  </a:lnTo>
                  <a:lnTo>
                    <a:pt x="440012" y="396145"/>
                  </a:lnTo>
                  <a:lnTo>
                    <a:pt x="586683" y="396145"/>
                  </a:lnTo>
                  <a:lnTo>
                    <a:pt x="733354" y="396145"/>
                  </a:lnTo>
                  <a:lnTo>
                    <a:pt x="880025" y="396145"/>
                  </a:lnTo>
                  <a:lnTo>
                    <a:pt x="1026696" y="99036"/>
                  </a:lnTo>
                  <a:lnTo>
                    <a:pt x="1173367" y="297108"/>
                  </a:lnTo>
                  <a:lnTo>
                    <a:pt x="1320038" y="198072"/>
                  </a:lnTo>
                  <a:lnTo>
                    <a:pt x="1466709" y="0"/>
                  </a:lnTo>
                  <a:lnTo>
                    <a:pt x="1613379" y="1188435"/>
                  </a:lnTo>
                  <a:lnTo>
                    <a:pt x="1760050" y="693254"/>
                  </a:lnTo>
                  <a:lnTo>
                    <a:pt x="1906721" y="1089399"/>
                  </a:lnTo>
                  <a:lnTo>
                    <a:pt x="2053392" y="297108"/>
                  </a:lnTo>
                  <a:lnTo>
                    <a:pt x="2200063" y="198072"/>
                  </a:lnTo>
                  <a:lnTo>
                    <a:pt x="2346734" y="99036"/>
                  </a:lnTo>
                  <a:lnTo>
                    <a:pt x="2493405" y="198072"/>
                  </a:lnTo>
                  <a:lnTo>
                    <a:pt x="2640076" y="0"/>
                  </a:lnTo>
                  <a:lnTo>
                    <a:pt x="2786747" y="495181"/>
                  </a:lnTo>
                  <a:lnTo>
                    <a:pt x="2933418" y="99036"/>
                  </a:lnTo>
                  <a:lnTo>
                    <a:pt x="3080089" y="792290"/>
                  </a:lnTo>
                  <a:lnTo>
                    <a:pt x="3226759" y="396145"/>
                  </a:lnTo>
                  <a:lnTo>
                    <a:pt x="3373430" y="1386508"/>
                  </a:lnTo>
                  <a:lnTo>
                    <a:pt x="3520101" y="1584581"/>
                  </a:lnTo>
                </a:path>
              </a:pathLst>
            </a:custGeom>
            <a:ln w="27101" cap="flat">
              <a:solidFill>
                <a:srgbClr val="0058AB">
                  <a:alpha val="80000"/>
                </a:srgbClr>
              </a:solidFill>
              <a:prstDash val="solid"/>
              <a:round/>
            </a:ln>
          </p:spPr>
          <p:txBody>
            <a:bodyPr/>
            <a:lstStyle/>
            <a:p/>
          </p:txBody>
        </p:sp>
        <p:sp>
          <p:nvSpPr>
            <p:cNvPr id="88" name="pl88"/>
            <p:cNvSpPr/>
            <p:nvPr/>
          </p:nvSpPr>
          <p:spPr>
            <a:xfrm>
              <a:off x="5308715" y="3713576"/>
              <a:ext cx="3520101" cy="891326"/>
            </a:xfrm>
            <a:custGeom>
              <a:avLst/>
              <a:pathLst>
                <a:path w="3520101" h="891326">
                  <a:moveTo>
                    <a:pt x="0" y="0"/>
                  </a:moveTo>
                  <a:lnTo>
                    <a:pt x="146670" y="99036"/>
                  </a:lnTo>
                  <a:lnTo>
                    <a:pt x="293341" y="99036"/>
                  </a:lnTo>
                  <a:lnTo>
                    <a:pt x="440012" y="198072"/>
                  </a:lnTo>
                  <a:lnTo>
                    <a:pt x="586683" y="297108"/>
                  </a:lnTo>
                  <a:lnTo>
                    <a:pt x="733354" y="297108"/>
                  </a:lnTo>
                  <a:lnTo>
                    <a:pt x="880025" y="396145"/>
                  </a:lnTo>
                  <a:lnTo>
                    <a:pt x="1026696" y="495181"/>
                  </a:lnTo>
                  <a:lnTo>
                    <a:pt x="1173367" y="594217"/>
                  </a:lnTo>
                  <a:lnTo>
                    <a:pt x="1320038" y="693254"/>
                  </a:lnTo>
                  <a:lnTo>
                    <a:pt x="1466709" y="792290"/>
                  </a:lnTo>
                  <a:lnTo>
                    <a:pt x="1613379" y="792290"/>
                  </a:lnTo>
                  <a:lnTo>
                    <a:pt x="1760050" y="792290"/>
                  </a:lnTo>
                  <a:lnTo>
                    <a:pt x="1906721" y="891326"/>
                  </a:lnTo>
                  <a:lnTo>
                    <a:pt x="2053392" y="792290"/>
                  </a:lnTo>
                  <a:lnTo>
                    <a:pt x="2200063" y="891326"/>
                  </a:lnTo>
                  <a:lnTo>
                    <a:pt x="2346734" y="792290"/>
                  </a:lnTo>
                  <a:lnTo>
                    <a:pt x="2493405" y="792290"/>
                  </a:lnTo>
                  <a:lnTo>
                    <a:pt x="2640076" y="891326"/>
                  </a:lnTo>
                  <a:lnTo>
                    <a:pt x="2786747" y="891326"/>
                  </a:lnTo>
                  <a:lnTo>
                    <a:pt x="2933418" y="891326"/>
                  </a:lnTo>
                  <a:lnTo>
                    <a:pt x="3080089" y="792290"/>
                  </a:lnTo>
                  <a:lnTo>
                    <a:pt x="3226759" y="693254"/>
                  </a:lnTo>
                  <a:lnTo>
                    <a:pt x="3373430" y="693254"/>
                  </a:lnTo>
                  <a:lnTo>
                    <a:pt x="3520101" y="792290"/>
                  </a:lnTo>
                </a:path>
              </a:pathLst>
            </a:custGeom>
            <a:ln w="27101" cap="flat">
              <a:solidFill>
                <a:srgbClr val="1CABE2">
                  <a:alpha val="80000"/>
                </a:srgbClr>
              </a:solidFill>
              <a:prstDash val="solid"/>
              <a:round/>
            </a:ln>
          </p:spPr>
          <p:txBody>
            <a:bodyPr/>
            <a:lstStyle/>
            <a:p/>
          </p:txBody>
        </p:sp>
        <p:sp>
          <p:nvSpPr>
            <p:cNvPr id="89" name="pl89"/>
            <p:cNvSpPr/>
            <p:nvPr/>
          </p:nvSpPr>
          <p:spPr>
            <a:xfrm>
              <a:off x="5308715" y="2426104"/>
              <a:ext cx="3520101" cy="1881690"/>
            </a:xfrm>
            <a:custGeom>
              <a:avLst/>
              <a:pathLst>
                <a:path w="3520101" h="1881690">
                  <a:moveTo>
                    <a:pt x="0" y="0"/>
                  </a:moveTo>
                  <a:lnTo>
                    <a:pt x="146670" y="198072"/>
                  </a:lnTo>
                  <a:lnTo>
                    <a:pt x="293341" y="297108"/>
                  </a:lnTo>
                  <a:lnTo>
                    <a:pt x="440012" y="693254"/>
                  </a:lnTo>
                  <a:lnTo>
                    <a:pt x="586683" y="891326"/>
                  </a:lnTo>
                  <a:lnTo>
                    <a:pt x="733354" y="1188435"/>
                  </a:lnTo>
                  <a:lnTo>
                    <a:pt x="880025" y="1287472"/>
                  </a:lnTo>
                  <a:lnTo>
                    <a:pt x="1026696" y="891326"/>
                  </a:lnTo>
                  <a:lnTo>
                    <a:pt x="1173367" y="990363"/>
                  </a:lnTo>
                  <a:lnTo>
                    <a:pt x="1320038" y="1188435"/>
                  </a:lnTo>
                  <a:lnTo>
                    <a:pt x="1466709" y="1584581"/>
                  </a:lnTo>
                  <a:lnTo>
                    <a:pt x="1613379" y="1683617"/>
                  </a:lnTo>
                  <a:lnTo>
                    <a:pt x="1760050" y="1881690"/>
                  </a:lnTo>
                  <a:lnTo>
                    <a:pt x="1906721" y="1782653"/>
                  </a:lnTo>
                  <a:lnTo>
                    <a:pt x="2053392" y="1188435"/>
                  </a:lnTo>
                  <a:lnTo>
                    <a:pt x="2200063" y="1089399"/>
                  </a:lnTo>
                  <a:lnTo>
                    <a:pt x="2346734" y="792290"/>
                  </a:lnTo>
                  <a:lnTo>
                    <a:pt x="2493405" y="990363"/>
                  </a:lnTo>
                  <a:lnTo>
                    <a:pt x="2640076" y="891326"/>
                  </a:lnTo>
                  <a:lnTo>
                    <a:pt x="2786747" y="891326"/>
                  </a:lnTo>
                  <a:lnTo>
                    <a:pt x="2933418" y="891326"/>
                  </a:lnTo>
                  <a:lnTo>
                    <a:pt x="3080089" y="792290"/>
                  </a:lnTo>
                  <a:lnTo>
                    <a:pt x="3226759" y="594217"/>
                  </a:lnTo>
                  <a:lnTo>
                    <a:pt x="3373430" y="495181"/>
                  </a:lnTo>
                  <a:lnTo>
                    <a:pt x="3520101" y="693254"/>
                  </a:lnTo>
                </a:path>
              </a:pathLst>
            </a:custGeom>
            <a:ln w="27101" cap="flat">
              <a:solidFill>
                <a:srgbClr val="00833D">
                  <a:alpha val="80000"/>
                </a:srgbClr>
              </a:solidFill>
              <a:prstDash val="solid"/>
              <a:round/>
            </a:ln>
          </p:spPr>
          <p:txBody>
            <a:bodyPr/>
            <a:lstStyle/>
            <a:p/>
          </p:txBody>
        </p:sp>
        <p:sp>
          <p:nvSpPr>
            <p:cNvPr id="90" name="pl90"/>
            <p:cNvSpPr/>
            <p:nvPr/>
          </p:nvSpPr>
          <p:spPr>
            <a:xfrm>
              <a:off x="5308715" y="2723213"/>
              <a:ext cx="3520101" cy="1584581"/>
            </a:xfrm>
            <a:custGeom>
              <a:avLst/>
              <a:pathLst>
                <a:path w="3520101" h="1584581">
                  <a:moveTo>
                    <a:pt x="0" y="396145"/>
                  </a:moveTo>
                  <a:lnTo>
                    <a:pt x="146670" y="396145"/>
                  </a:lnTo>
                  <a:lnTo>
                    <a:pt x="293341" y="396145"/>
                  </a:lnTo>
                  <a:lnTo>
                    <a:pt x="440012" y="396145"/>
                  </a:lnTo>
                  <a:lnTo>
                    <a:pt x="586683" y="396145"/>
                  </a:lnTo>
                  <a:lnTo>
                    <a:pt x="733354" y="396145"/>
                  </a:lnTo>
                  <a:lnTo>
                    <a:pt x="880025" y="396145"/>
                  </a:lnTo>
                  <a:lnTo>
                    <a:pt x="1026696" y="99036"/>
                  </a:lnTo>
                  <a:lnTo>
                    <a:pt x="1173367" y="297108"/>
                  </a:lnTo>
                  <a:lnTo>
                    <a:pt x="1320038" y="198072"/>
                  </a:lnTo>
                  <a:lnTo>
                    <a:pt x="1466709" y="0"/>
                  </a:lnTo>
                  <a:lnTo>
                    <a:pt x="1613379" y="1188435"/>
                  </a:lnTo>
                  <a:lnTo>
                    <a:pt x="1760050" y="693254"/>
                  </a:lnTo>
                  <a:lnTo>
                    <a:pt x="1906721" y="1089399"/>
                  </a:lnTo>
                  <a:lnTo>
                    <a:pt x="2053392" y="297108"/>
                  </a:lnTo>
                  <a:lnTo>
                    <a:pt x="2200063" y="198072"/>
                  </a:lnTo>
                  <a:lnTo>
                    <a:pt x="2346734" y="99036"/>
                  </a:lnTo>
                  <a:lnTo>
                    <a:pt x="2493405" y="198072"/>
                  </a:lnTo>
                  <a:lnTo>
                    <a:pt x="2640076" y="0"/>
                  </a:lnTo>
                  <a:lnTo>
                    <a:pt x="2786747" y="495181"/>
                  </a:lnTo>
                  <a:lnTo>
                    <a:pt x="2933418" y="99036"/>
                  </a:lnTo>
                  <a:lnTo>
                    <a:pt x="3080089" y="792290"/>
                  </a:lnTo>
                  <a:lnTo>
                    <a:pt x="3226759" y="396145"/>
                  </a:lnTo>
                  <a:lnTo>
                    <a:pt x="3373430" y="1386508"/>
                  </a:lnTo>
                  <a:lnTo>
                    <a:pt x="3520101" y="1584581"/>
                  </a:lnTo>
                </a:path>
              </a:pathLst>
            </a:custGeom>
            <a:ln w="43362" cap="flat">
              <a:solidFill>
                <a:srgbClr val="000000">
                  <a:alpha val="100000"/>
                </a:srgbClr>
              </a:solidFill>
              <a:prstDash val="solid"/>
              <a:round/>
            </a:ln>
          </p:spPr>
          <p:txBody>
            <a:bodyPr/>
            <a:lstStyle/>
            <a:p/>
          </p:txBody>
        </p:sp>
        <p:sp>
          <p:nvSpPr>
            <p:cNvPr id="91" name="pl91"/>
            <p:cNvSpPr/>
            <p:nvPr/>
          </p:nvSpPr>
          <p:spPr>
            <a:xfrm>
              <a:off x="5308715" y="2723213"/>
              <a:ext cx="3520101" cy="1584581"/>
            </a:xfrm>
            <a:custGeom>
              <a:avLst/>
              <a:pathLst>
                <a:path w="3520101" h="1584581">
                  <a:moveTo>
                    <a:pt x="0" y="396145"/>
                  </a:moveTo>
                  <a:lnTo>
                    <a:pt x="146670" y="396145"/>
                  </a:lnTo>
                  <a:lnTo>
                    <a:pt x="293341" y="396145"/>
                  </a:lnTo>
                  <a:lnTo>
                    <a:pt x="440012" y="396145"/>
                  </a:lnTo>
                  <a:lnTo>
                    <a:pt x="586683" y="396145"/>
                  </a:lnTo>
                  <a:lnTo>
                    <a:pt x="733354" y="396145"/>
                  </a:lnTo>
                  <a:lnTo>
                    <a:pt x="880025" y="396145"/>
                  </a:lnTo>
                  <a:lnTo>
                    <a:pt x="1026696" y="99036"/>
                  </a:lnTo>
                  <a:lnTo>
                    <a:pt x="1173367" y="297108"/>
                  </a:lnTo>
                  <a:lnTo>
                    <a:pt x="1320038" y="198072"/>
                  </a:lnTo>
                  <a:lnTo>
                    <a:pt x="1466709" y="0"/>
                  </a:lnTo>
                  <a:lnTo>
                    <a:pt x="1613379" y="1188435"/>
                  </a:lnTo>
                  <a:lnTo>
                    <a:pt x="1760050" y="693254"/>
                  </a:lnTo>
                  <a:lnTo>
                    <a:pt x="1906721" y="1089399"/>
                  </a:lnTo>
                  <a:lnTo>
                    <a:pt x="2053392" y="297108"/>
                  </a:lnTo>
                  <a:lnTo>
                    <a:pt x="2200063" y="198072"/>
                  </a:lnTo>
                  <a:lnTo>
                    <a:pt x="2346734" y="99036"/>
                  </a:lnTo>
                  <a:lnTo>
                    <a:pt x="2493405" y="198072"/>
                  </a:lnTo>
                  <a:lnTo>
                    <a:pt x="2640076" y="0"/>
                  </a:lnTo>
                  <a:lnTo>
                    <a:pt x="2786747" y="495181"/>
                  </a:lnTo>
                  <a:lnTo>
                    <a:pt x="2933418" y="99036"/>
                  </a:lnTo>
                  <a:lnTo>
                    <a:pt x="3080089" y="792290"/>
                  </a:lnTo>
                  <a:lnTo>
                    <a:pt x="3226759" y="396145"/>
                  </a:lnTo>
                  <a:lnTo>
                    <a:pt x="3373430" y="1386508"/>
                  </a:lnTo>
                  <a:lnTo>
                    <a:pt x="3520101" y="1584581"/>
                  </a:lnTo>
                </a:path>
              </a:pathLst>
            </a:custGeom>
            <a:ln w="27101" cap="flat">
              <a:solidFill>
                <a:srgbClr val="0058AB">
                  <a:alpha val="100000"/>
                </a:srgbClr>
              </a:solidFill>
              <a:prstDash val="solid"/>
              <a:round/>
            </a:ln>
          </p:spPr>
          <p:txBody>
            <a:bodyPr/>
            <a:lstStyle/>
            <a:p/>
          </p:txBody>
        </p:sp>
        <p:sp>
          <p:nvSpPr>
            <p:cNvPr id="92" name="pl92"/>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2822249"/>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2822249"/>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2426104"/>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2624176"/>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2921285"/>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3812612"/>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010685"/>
              <a:ext cx="0" cy="297108"/>
            </a:xfrm>
            <a:custGeom>
              <a:avLst/>
              <a:pathLst>
                <a:path w="0" h="297108">
                  <a:moveTo>
                    <a:pt x="0" y="297108"/>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27556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27845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2" name="pg102"/>
            <p:cNvSpPr/>
            <p:nvPr/>
          </p:nvSpPr>
          <p:spPr>
            <a:xfrm>
              <a:off x="5955445" y="27556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5799" y="27845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4" name="pg104"/>
            <p:cNvSpPr/>
            <p:nvPr/>
          </p:nvSpPr>
          <p:spPr>
            <a:xfrm>
              <a:off x="6688800" y="23595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19153" y="238959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6" name="pg106"/>
            <p:cNvSpPr/>
            <p:nvPr/>
          </p:nvSpPr>
          <p:spPr>
            <a:xfrm>
              <a:off x="7422154" y="25576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52508" y="258766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8" name="pg108"/>
            <p:cNvSpPr/>
            <p:nvPr/>
          </p:nvSpPr>
          <p:spPr>
            <a:xfrm>
              <a:off x="8008838" y="28547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39191" y="288354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10" name="pg110"/>
            <p:cNvSpPr/>
            <p:nvPr/>
          </p:nvSpPr>
          <p:spPr>
            <a:xfrm>
              <a:off x="8595522" y="37460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25875" y="377486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2" name="pg112"/>
            <p:cNvSpPr/>
            <p:nvPr/>
          </p:nvSpPr>
          <p:spPr>
            <a:xfrm>
              <a:off x="8770328" y="39441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39729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4" name="tx114"/>
            <p:cNvSpPr/>
            <p:nvPr/>
          </p:nvSpPr>
          <p:spPr>
            <a:xfrm>
              <a:off x="8889106" y="44654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07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6" name="tx116"/>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4942943" y="40670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8" name="tx118"/>
            <p:cNvSpPr/>
            <p:nvPr/>
          </p:nvSpPr>
          <p:spPr>
            <a:xfrm>
              <a:off x="4942943"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9" name="tx119"/>
            <p:cNvSpPr/>
            <p:nvPr/>
          </p:nvSpPr>
          <p:spPr>
            <a:xfrm>
              <a:off x="4942943" y="208630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0" name="tx120"/>
            <p:cNvSpPr/>
            <p:nvPr/>
          </p:nvSpPr>
          <p:spPr>
            <a:xfrm>
              <a:off x="4942943"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625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625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4059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0304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29619" y="610084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34" name="tx134"/>
            <p:cNvSpPr/>
            <p:nvPr/>
          </p:nvSpPr>
          <p:spPr>
            <a:xfrm>
              <a:off x="700769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70149"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8%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Gabon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04021"/>
              <a:ext cx="2123063" cy="235129"/>
            </a:xfrm>
            <a:custGeom>
              <a:avLst/>
              <a:pathLst>
                <a:path w="2123063" h="235129">
                  <a:moveTo>
                    <a:pt x="0" y="99001"/>
                  </a:moveTo>
                  <a:lnTo>
                    <a:pt x="88460" y="86626"/>
                  </a:lnTo>
                  <a:lnTo>
                    <a:pt x="176921" y="86626"/>
                  </a:lnTo>
                  <a:lnTo>
                    <a:pt x="265382" y="74251"/>
                  </a:lnTo>
                  <a:lnTo>
                    <a:pt x="353843" y="74251"/>
                  </a:lnTo>
                  <a:lnTo>
                    <a:pt x="442304" y="61876"/>
                  </a:lnTo>
                  <a:lnTo>
                    <a:pt x="530765" y="61876"/>
                  </a:lnTo>
                  <a:lnTo>
                    <a:pt x="619226" y="61876"/>
                  </a:lnTo>
                  <a:lnTo>
                    <a:pt x="707687" y="49500"/>
                  </a:lnTo>
                  <a:lnTo>
                    <a:pt x="796148" y="49500"/>
                  </a:lnTo>
                  <a:lnTo>
                    <a:pt x="884609" y="37125"/>
                  </a:lnTo>
                  <a:lnTo>
                    <a:pt x="973070" y="37125"/>
                  </a:lnTo>
                  <a:lnTo>
                    <a:pt x="1061531" y="12375"/>
                  </a:lnTo>
                  <a:lnTo>
                    <a:pt x="1149992" y="74251"/>
                  </a:lnTo>
                  <a:lnTo>
                    <a:pt x="1238453" y="86626"/>
                  </a:lnTo>
                  <a:lnTo>
                    <a:pt x="1326914" y="0"/>
                  </a:lnTo>
                  <a:lnTo>
                    <a:pt x="1415375" y="61876"/>
                  </a:lnTo>
                  <a:lnTo>
                    <a:pt x="1503836" y="86626"/>
                  </a:lnTo>
                  <a:lnTo>
                    <a:pt x="1592297" y="148502"/>
                  </a:lnTo>
                  <a:lnTo>
                    <a:pt x="1680758" y="99001"/>
                  </a:lnTo>
                  <a:lnTo>
                    <a:pt x="1769219" y="185628"/>
                  </a:lnTo>
                  <a:lnTo>
                    <a:pt x="1857680" y="173253"/>
                  </a:lnTo>
                  <a:lnTo>
                    <a:pt x="1946141" y="222754"/>
                  </a:lnTo>
                  <a:lnTo>
                    <a:pt x="2034602" y="160877"/>
                  </a:lnTo>
                  <a:lnTo>
                    <a:pt x="2123063" y="235129"/>
                  </a:lnTo>
                </a:path>
              </a:pathLst>
            </a:custGeom>
            <a:ln w="27101" cap="flat">
              <a:solidFill>
                <a:srgbClr val="1CABE2">
                  <a:alpha val="100000"/>
                </a:srgbClr>
              </a:solidFill>
              <a:prstDash val="solid"/>
              <a:round/>
            </a:ln>
          </p:spPr>
          <p:txBody>
            <a:bodyPr/>
            <a:lstStyle/>
            <a:p/>
          </p:txBody>
        </p:sp>
        <p:sp>
          <p:nvSpPr>
            <p:cNvPr id="24" name="tx24"/>
            <p:cNvSpPr/>
            <p:nvPr/>
          </p:nvSpPr>
          <p:spPr>
            <a:xfrm>
              <a:off x="910275"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5" name="tx25"/>
            <p:cNvSpPr/>
            <p:nvPr/>
          </p:nvSpPr>
          <p:spPr>
            <a:xfrm>
              <a:off x="3217825"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6" name="tx26"/>
            <p:cNvSpPr/>
            <p:nvPr/>
          </p:nvSpPr>
          <p:spPr>
            <a:xfrm>
              <a:off x="2688703"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 name="tx27"/>
            <p:cNvSpPr/>
            <p:nvPr/>
          </p:nvSpPr>
          <p:spPr>
            <a:xfrm>
              <a:off x="3042547"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158130"/>
              <a:ext cx="707687" cy="185628"/>
            </a:xfrm>
            <a:custGeom>
              <a:avLst/>
              <a:pathLst>
                <a:path w="707687" h="185628">
                  <a:moveTo>
                    <a:pt x="0" y="12375"/>
                  </a:moveTo>
                  <a:lnTo>
                    <a:pt x="88460" y="0"/>
                  </a:lnTo>
                  <a:lnTo>
                    <a:pt x="176921" y="61876"/>
                  </a:lnTo>
                  <a:lnTo>
                    <a:pt x="265382" y="61876"/>
                  </a:lnTo>
                  <a:lnTo>
                    <a:pt x="353843" y="148502"/>
                  </a:lnTo>
                  <a:lnTo>
                    <a:pt x="442304" y="12375"/>
                  </a:lnTo>
                  <a:lnTo>
                    <a:pt x="530765" y="185628"/>
                  </a:lnTo>
                  <a:lnTo>
                    <a:pt x="619226" y="136127"/>
                  </a:lnTo>
                  <a:lnTo>
                    <a:pt x="707687" y="173253"/>
                  </a:lnTo>
                </a:path>
              </a:pathLst>
            </a:custGeom>
            <a:ln w="27101" cap="flat">
              <a:solidFill>
                <a:srgbClr val="1CABE2">
                  <a:alpha val="100000"/>
                </a:srgbClr>
              </a:solidFill>
              <a:prstDash val="solid"/>
              <a:round/>
            </a:ln>
          </p:spPr>
          <p:txBody>
            <a:bodyPr/>
            <a:lstStyle/>
            <a:p/>
          </p:txBody>
        </p:sp>
        <p:sp>
          <p:nvSpPr>
            <p:cNvPr id="48" name="tx48"/>
            <p:cNvSpPr/>
            <p:nvPr/>
          </p:nvSpPr>
          <p:spPr>
            <a:xfrm>
              <a:off x="2325651"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49" name="tx49"/>
            <p:cNvSpPr/>
            <p:nvPr/>
          </p:nvSpPr>
          <p:spPr>
            <a:xfrm>
              <a:off x="3217825" y="3239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50" name="tx50"/>
            <p:cNvSpPr/>
            <p:nvPr/>
          </p:nvSpPr>
          <p:spPr>
            <a:xfrm>
              <a:off x="2688703"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51" name="tx51"/>
            <p:cNvSpPr/>
            <p:nvPr/>
          </p:nvSpPr>
          <p:spPr>
            <a:xfrm>
              <a:off x="3042547" y="31531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327588" y="4989485"/>
              <a:ext cx="1857680" cy="693012"/>
            </a:xfrm>
            <a:custGeom>
              <a:avLst/>
              <a:pathLst>
                <a:path w="1857680" h="693012">
                  <a:moveTo>
                    <a:pt x="0" y="693012"/>
                  </a:moveTo>
                  <a:lnTo>
                    <a:pt x="88460" y="532134"/>
                  </a:lnTo>
                  <a:lnTo>
                    <a:pt x="176921" y="358881"/>
                  </a:lnTo>
                  <a:lnTo>
                    <a:pt x="265382" y="198003"/>
                  </a:lnTo>
                  <a:lnTo>
                    <a:pt x="353843" y="74251"/>
                  </a:lnTo>
                  <a:lnTo>
                    <a:pt x="442304" y="12375"/>
                  </a:lnTo>
                  <a:lnTo>
                    <a:pt x="530765" y="49500"/>
                  </a:lnTo>
                  <a:lnTo>
                    <a:pt x="619226" y="123752"/>
                  </a:lnTo>
                  <a:lnTo>
                    <a:pt x="707687" y="0"/>
                  </a:lnTo>
                  <a:lnTo>
                    <a:pt x="796148" y="0"/>
                  </a:lnTo>
                  <a:lnTo>
                    <a:pt x="884609" y="24750"/>
                  </a:lnTo>
                  <a:lnTo>
                    <a:pt x="973070" y="136127"/>
                  </a:lnTo>
                  <a:lnTo>
                    <a:pt x="1061531" y="37125"/>
                  </a:lnTo>
                  <a:lnTo>
                    <a:pt x="1149992" y="86626"/>
                  </a:lnTo>
                  <a:lnTo>
                    <a:pt x="1238453" y="99001"/>
                  </a:lnTo>
                  <a:lnTo>
                    <a:pt x="1326914" y="148502"/>
                  </a:lnTo>
                  <a:lnTo>
                    <a:pt x="1415375" y="123752"/>
                  </a:lnTo>
                  <a:lnTo>
                    <a:pt x="1503836" y="235129"/>
                  </a:lnTo>
                  <a:lnTo>
                    <a:pt x="1592297" y="86626"/>
                  </a:lnTo>
                  <a:lnTo>
                    <a:pt x="1680758" y="247504"/>
                  </a:lnTo>
                  <a:lnTo>
                    <a:pt x="1769219" y="111377"/>
                  </a:lnTo>
                  <a:lnTo>
                    <a:pt x="1857680" y="185628"/>
                  </a:lnTo>
                </a:path>
              </a:pathLst>
            </a:custGeom>
            <a:ln w="27101" cap="flat">
              <a:solidFill>
                <a:srgbClr val="1CABE2">
                  <a:alpha val="100000"/>
                </a:srgbClr>
              </a:solidFill>
              <a:prstDash val="solid"/>
              <a:round/>
            </a:ln>
          </p:spPr>
          <p:txBody>
            <a:bodyPr/>
            <a:lstStyle/>
            <a:p/>
          </p:txBody>
        </p:sp>
        <p:sp>
          <p:nvSpPr>
            <p:cNvPr id="72" name="tx72"/>
            <p:cNvSpPr/>
            <p:nvPr/>
          </p:nvSpPr>
          <p:spPr>
            <a:xfrm>
              <a:off x="1175658" y="55902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73" name="tx73"/>
            <p:cNvSpPr/>
            <p:nvPr/>
          </p:nvSpPr>
          <p:spPr>
            <a:xfrm>
              <a:off x="3217825" y="5082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74" name="tx74"/>
            <p:cNvSpPr/>
            <p:nvPr/>
          </p:nvSpPr>
          <p:spPr>
            <a:xfrm>
              <a:off x="2688703" y="4972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75" name="tx75"/>
            <p:cNvSpPr/>
            <p:nvPr/>
          </p:nvSpPr>
          <p:spPr>
            <a:xfrm>
              <a:off x="3042547" y="49597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227774"/>
              <a:ext cx="2123063" cy="309380"/>
            </a:xfrm>
            <a:custGeom>
              <a:avLst/>
              <a:pathLst>
                <a:path w="2123063" h="309380">
                  <a:moveTo>
                    <a:pt x="0" y="222754"/>
                  </a:moveTo>
                  <a:lnTo>
                    <a:pt x="88460" y="222754"/>
                  </a:lnTo>
                  <a:lnTo>
                    <a:pt x="176921" y="222754"/>
                  </a:lnTo>
                  <a:lnTo>
                    <a:pt x="265382" y="222754"/>
                  </a:lnTo>
                  <a:lnTo>
                    <a:pt x="353843" y="222754"/>
                  </a:lnTo>
                  <a:lnTo>
                    <a:pt x="442304" y="222754"/>
                  </a:lnTo>
                  <a:lnTo>
                    <a:pt x="530765" y="222754"/>
                  </a:lnTo>
                  <a:lnTo>
                    <a:pt x="619226" y="74251"/>
                  </a:lnTo>
                  <a:lnTo>
                    <a:pt x="707687" y="24750"/>
                  </a:lnTo>
                  <a:lnTo>
                    <a:pt x="796148" y="74251"/>
                  </a:lnTo>
                  <a:lnTo>
                    <a:pt x="884609" y="61876"/>
                  </a:lnTo>
                  <a:lnTo>
                    <a:pt x="973070" y="61876"/>
                  </a:lnTo>
                  <a:lnTo>
                    <a:pt x="1061531" y="12375"/>
                  </a:lnTo>
                  <a:lnTo>
                    <a:pt x="1149992" y="86626"/>
                  </a:lnTo>
                  <a:lnTo>
                    <a:pt x="1238453" y="123752"/>
                  </a:lnTo>
                  <a:lnTo>
                    <a:pt x="1326914" y="0"/>
                  </a:lnTo>
                  <a:lnTo>
                    <a:pt x="1415375" y="49500"/>
                  </a:lnTo>
                  <a:lnTo>
                    <a:pt x="1503836" y="74251"/>
                  </a:lnTo>
                  <a:lnTo>
                    <a:pt x="1592297" y="111377"/>
                  </a:lnTo>
                  <a:lnTo>
                    <a:pt x="1680758" y="123752"/>
                  </a:lnTo>
                  <a:lnTo>
                    <a:pt x="1769219" y="222754"/>
                  </a:lnTo>
                  <a:lnTo>
                    <a:pt x="1857680" y="136127"/>
                  </a:lnTo>
                  <a:lnTo>
                    <a:pt x="1946141" y="272254"/>
                  </a:lnTo>
                  <a:lnTo>
                    <a:pt x="2034602" y="173253"/>
                  </a:lnTo>
                  <a:lnTo>
                    <a:pt x="2123063" y="30938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3582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97" name="tx97"/>
            <p:cNvSpPr/>
            <p:nvPr/>
          </p:nvSpPr>
          <p:spPr>
            <a:xfrm>
              <a:off x="6012012" y="14448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98" name="tx98"/>
            <p:cNvSpPr/>
            <p:nvPr/>
          </p:nvSpPr>
          <p:spPr>
            <a:xfrm>
              <a:off x="548289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99" name="tx99"/>
            <p:cNvSpPr/>
            <p:nvPr/>
          </p:nvSpPr>
          <p:spPr>
            <a:xfrm>
              <a:off x="5836734"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195256"/>
              <a:ext cx="2123063" cy="247504"/>
            </a:xfrm>
            <a:custGeom>
              <a:avLst/>
              <a:pathLst>
                <a:path w="2123063" h="247504">
                  <a:moveTo>
                    <a:pt x="0" y="210378"/>
                  </a:moveTo>
                  <a:lnTo>
                    <a:pt x="88460" y="210378"/>
                  </a:lnTo>
                  <a:lnTo>
                    <a:pt x="176921" y="210378"/>
                  </a:lnTo>
                  <a:lnTo>
                    <a:pt x="265382" y="210378"/>
                  </a:lnTo>
                  <a:lnTo>
                    <a:pt x="353843" y="210378"/>
                  </a:lnTo>
                  <a:lnTo>
                    <a:pt x="442304" y="210378"/>
                  </a:lnTo>
                  <a:lnTo>
                    <a:pt x="530765" y="210378"/>
                  </a:lnTo>
                  <a:lnTo>
                    <a:pt x="619226" y="123752"/>
                  </a:lnTo>
                  <a:lnTo>
                    <a:pt x="707687" y="61876"/>
                  </a:lnTo>
                  <a:lnTo>
                    <a:pt x="796148" y="111377"/>
                  </a:lnTo>
                  <a:lnTo>
                    <a:pt x="884609" y="123752"/>
                  </a:lnTo>
                  <a:lnTo>
                    <a:pt x="973070" y="0"/>
                  </a:lnTo>
                  <a:lnTo>
                    <a:pt x="1061531" y="12375"/>
                  </a:lnTo>
                  <a:lnTo>
                    <a:pt x="1149992" y="24750"/>
                  </a:lnTo>
                  <a:lnTo>
                    <a:pt x="1238453" y="136127"/>
                  </a:lnTo>
                  <a:lnTo>
                    <a:pt x="1326914" y="49500"/>
                  </a:lnTo>
                  <a:lnTo>
                    <a:pt x="1415375" y="99001"/>
                  </a:lnTo>
                  <a:lnTo>
                    <a:pt x="1503836" y="111377"/>
                  </a:lnTo>
                  <a:lnTo>
                    <a:pt x="1592297" y="160877"/>
                  </a:lnTo>
                  <a:lnTo>
                    <a:pt x="1680758" y="123752"/>
                  </a:lnTo>
                  <a:lnTo>
                    <a:pt x="1769219" y="235129"/>
                  </a:lnTo>
                  <a:lnTo>
                    <a:pt x="1857680" y="99001"/>
                  </a:lnTo>
                  <a:lnTo>
                    <a:pt x="1946141" y="247504"/>
                  </a:lnTo>
                  <a:lnTo>
                    <a:pt x="2034602" y="74251"/>
                  </a:lnTo>
                  <a:lnTo>
                    <a:pt x="2123063" y="185628"/>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314606"/>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21" name="tx121"/>
            <p:cNvSpPr/>
            <p:nvPr/>
          </p:nvSpPr>
          <p:spPr>
            <a:xfrm>
              <a:off x="6012012" y="32898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2" name="tx122"/>
            <p:cNvSpPr/>
            <p:nvPr/>
          </p:nvSpPr>
          <p:spPr>
            <a:xfrm>
              <a:off x="5482890" y="31778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23" name="tx123"/>
            <p:cNvSpPr/>
            <p:nvPr/>
          </p:nvSpPr>
          <p:spPr>
            <a:xfrm>
              <a:off x="5836734" y="3128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289650"/>
              <a:ext cx="2123063" cy="457883"/>
            </a:xfrm>
            <a:custGeom>
              <a:avLst/>
              <a:pathLst>
                <a:path w="2123063" h="457883">
                  <a:moveTo>
                    <a:pt x="0" y="457883"/>
                  </a:moveTo>
                  <a:lnTo>
                    <a:pt x="88460" y="457883"/>
                  </a:lnTo>
                  <a:lnTo>
                    <a:pt x="176921" y="457883"/>
                  </a:lnTo>
                  <a:lnTo>
                    <a:pt x="265382" y="457883"/>
                  </a:lnTo>
                  <a:lnTo>
                    <a:pt x="353843" y="457883"/>
                  </a:lnTo>
                  <a:lnTo>
                    <a:pt x="442304" y="457883"/>
                  </a:lnTo>
                  <a:lnTo>
                    <a:pt x="530765" y="457883"/>
                  </a:lnTo>
                  <a:lnTo>
                    <a:pt x="619226" y="12375"/>
                  </a:lnTo>
                  <a:lnTo>
                    <a:pt x="707687" y="0"/>
                  </a:lnTo>
                  <a:lnTo>
                    <a:pt x="796148" y="74251"/>
                  </a:lnTo>
                  <a:lnTo>
                    <a:pt x="884609" y="185628"/>
                  </a:lnTo>
                  <a:lnTo>
                    <a:pt x="973070" y="86626"/>
                  </a:lnTo>
                  <a:lnTo>
                    <a:pt x="1061531" y="0"/>
                  </a:lnTo>
                  <a:lnTo>
                    <a:pt x="1149992" y="37125"/>
                  </a:lnTo>
                  <a:lnTo>
                    <a:pt x="1238453" y="148502"/>
                  </a:lnTo>
                  <a:lnTo>
                    <a:pt x="1326914" y="24750"/>
                  </a:lnTo>
                  <a:lnTo>
                    <a:pt x="1415375" y="86626"/>
                  </a:lnTo>
                  <a:lnTo>
                    <a:pt x="1503836" y="86626"/>
                  </a:lnTo>
                  <a:lnTo>
                    <a:pt x="1592297" y="148502"/>
                  </a:lnTo>
                  <a:lnTo>
                    <a:pt x="1680758" y="148502"/>
                  </a:lnTo>
                  <a:lnTo>
                    <a:pt x="1769219" y="235129"/>
                  </a:lnTo>
                  <a:lnTo>
                    <a:pt x="1857680" y="86626"/>
                  </a:lnTo>
                  <a:lnTo>
                    <a:pt x="1946141" y="272254"/>
                  </a:lnTo>
                  <a:lnTo>
                    <a:pt x="2034602" y="148502"/>
                  </a:lnTo>
                  <a:lnTo>
                    <a:pt x="2123063" y="259879"/>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65555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45" name="tx145"/>
            <p:cNvSpPr/>
            <p:nvPr/>
          </p:nvSpPr>
          <p:spPr>
            <a:xfrm>
              <a:off x="8806200" y="14572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46" name="tx146"/>
            <p:cNvSpPr/>
            <p:nvPr/>
          </p:nvSpPr>
          <p:spPr>
            <a:xfrm>
              <a:off x="8277077"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7" name="tx147"/>
            <p:cNvSpPr/>
            <p:nvPr/>
          </p:nvSpPr>
          <p:spPr>
            <a:xfrm>
              <a:off x="8630921"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3083879"/>
              <a:ext cx="2123063" cy="457883"/>
            </a:xfrm>
            <a:custGeom>
              <a:avLst/>
              <a:pathLst>
                <a:path w="2123063" h="457883">
                  <a:moveTo>
                    <a:pt x="0" y="457883"/>
                  </a:moveTo>
                  <a:lnTo>
                    <a:pt x="88460" y="457883"/>
                  </a:lnTo>
                  <a:lnTo>
                    <a:pt x="176921" y="457883"/>
                  </a:lnTo>
                  <a:lnTo>
                    <a:pt x="265382" y="457883"/>
                  </a:lnTo>
                  <a:lnTo>
                    <a:pt x="353843" y="457883"/>
                  </a:lnTo>
                  <a:lnTo>
                    <a:pt x="442304" y="457883"/>
                  </a:lnTo>
                  <a:lnTo>
                    <a:pt x="530765" y="457883"/>
                  </a:lnTo>
                  <a:lnTo>
                    <a:pt x="619226" y="37125"/>
                  </a:lnTo>
                  <a:lnTo>
                    <a:pt x="707687" y="0"/>
                  </a:lnTo>
                  <a:lnTo>
                    <a:pt x="796148" y="86626"/>
                  </a:lnTo>
                  <a:lnTo>
                    <a:pt x="884609" y="160877"/>
                  </a:lnTo>
                  <a:lnTo>
                    <a:pt x="973070" y="74251"/>
                  </a:lnTo>
                  <a:lnTo>
                    <a:pt x="1061531" y="12375"/>
                  </a:lnTo>
                  <a:lnTo>
                    <a:pt x="1149992" y="49500"/>
                  </a:lnTo>
                  <a:lnTo>
                    <a:pt x="1238453" y="160877"/>
                  </a:lnTo>
                  <a:lnTo>
                    <a:pt x="1326914" y="24750"/>
                  </a:lnTo>
                  <a:lnTo>
                    <a:pt x="1415375" y="86626"/>
                  </a:lnTo>
                  <a:lnTo>
                    <a:pt x="1503836" y="86626"/>
                  </a:lnTo>
                  <a:lnTo>
                    <a:pt x="1592297" y="210378"/>
                  </a:lnTo>
                  <a:lnTo>
                    <a:pt x="1680758" y="136127"/>
                  </a:lnTo>
                  <a:lnTo>
                    <a:pt x="1769219" y="235129"/>
                  </a:lnTo>
                  <a:lnTo>
                    <a:pt x="1857680" y="148502"/>
                  </a:lnTo>
                  <a:lnTo>
                    <a:pt x="1946141" y="272254"/>
                  </a:lnTo>
                  <a:lnTo>
                    <a:pt x="2034602" y="148502"/>
                  </a:lnTo>
                  <a:lnTo>
                    <a:pt x="2123063" y="259879"/>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345097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69" name="tx169"/>
            <p:cNvSpPr/>
            <p:nvPr/>
          </p:nvSpPr>
          <p:spPr>
            <a:xfrm>
              <a:off x="8806200"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70" name="tx170"/>
            <p:cNvSpPr/>
            <p:nvPr/>
          </p:nvSpPr>
          <p:spPr>
            <a:xfrm>
              <a:off x="8277077"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1" name="tx171"/>
            <p:cNvSpPr/>
            <p:nvPr/>
          </p:nvSpPr>
          <p:spPr>
            <a:xfrm>
              <a:off x="8630921"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72" name="tx172"/>
            <p:cNvSpPr/>
            <p:nvPr/>
          </p:nvSpPr>
          <p:spPr>
            <a:xfrm>
              <a:off x="2015060"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69219"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425016" y="398022"/>
              <a:ext cx="49858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Gabon,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YFV had the lowest coverage (56%), followed by MCV1 (57%).
Compared to 2019, coverage of 7 vaccines decreased (BCG, DTP1, DTP3, IPV1, MCV1, POL3 and YFV).
Compared to 2023, coverage of 7 vaccines decreased (BCG, DTP1, DTP3, IPV1, MCV1, POL3 and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737442"/>
              <a:ext cx="6480943" cy="1755635"/>
            </a:xfrm>
            <a:custGeom>
              <a:avLst/>
              <a:pathLst>
                <a:path w="6480943" h="1755635">
                  <a:moveTo>
                    <a:pt x="0" y="1755635"/>
                  </a:moveTo>
                  <a:lnTo>
                    <a:pt x="270039" y="1755635"/>
                  </a:lnTo>
                  <a:lnTo>
                    <a:pt x="540078" y="1755635"/>
                  </a:lnTo>
                  <a:lnTo>
                    <a:pt x="810117" y="1755635"/>
                  </a:lnTo>
                  <a:lnTo>
                    <a:pt x="1080157" y="1755635"/>
                  </a:lnTo>
                  <a:lnTo>
                    <a:pt x="1350196" y="1755635"/>
                  </a:lnTo>
                  <a:lnTo>
                    <a:pt x="1620235" y="1755635"/>
                  </a:lnTo>
                  <a:lnTo>
                    <a:pt x="1890275" y="47449"/>
                  </a:lnTo>
                  <a:lnTo>
                    <a:pt x="2160314" y="0"/>
                  </a:lnTo>
                  <a:lnTo>
                    <a:pt x="2430353" y="284697"/>
                  </a:lnTo>
                  <a:lnTo>
                    <a:pt x="2700393" y="711744"/>
                  </a:lnTo>
                  <a:lnTo>
                    <a:pt x="2970432" y="332147"/>
                  </a:lnTo>
                  <a:lnTo>
                    <a:pt x="3240471" y="0"/>
                  </a:lnTo>
                  <a:lnTo>
                    <a:pt x="3510510" y="142348"/>
                  </a:lnTo>
                  <a:lnTo>
                    <a:pt x="3780550" y="569395"/>
                  </a:lnTo>
                  <a:lnTo>
                    <a:pt x="4050589" y="94899"/>
                  </a:lnTo>
                  <a:lnTo>
                    <a:pt x="4320628" y="332147"/>
                  </a:lnTo>
                  <a:lnTo>
                    <a:pt x="4590668" y="332147"/>
                  </a:lnTo>
                  <a:lnTo>
                    <a:pt x="4860707" y="569395"/>
                  </a:lnTo>
                  <a:lnTo>
                    <a:pt x="5130746" y="569395"/>
                  </a:lnTo>
                  <a:lnTo>
                    <a:pt x="5400786" y="901542"/>
                  </a:lnTo>
                  <a:lnTo>
                    <a:pt x="5670825" y="332147"/>
                  </a:lnTo>
                  <a:lnTo>
                    <a:pt x="5940864" y="1043891"/>
                  </a:lnTo>
                  <a:lnTo>
                    <a:pt x="6210904" y="569395"/>
                  </a:lnTo>
                  <a:lnTo>
                    <a:pt x="6480943" y="996441"/>
                  </a:lnTo>
                </a:path>
              </a:pathLst>
            </a:custGeom>
            <a:ln w="27101" cap="flat">
              <a:solidFill>
                <a:srgbClr val="1C86EE">
                  <a:alpha val="100000"/>
                </a:srgbClr>
              </a:solidFill>
              <a:prstDash val="solid"/>
              <a:round/>
            </a:ln>
          </p:spPr>
          <p:txBody>
            <a:bodyPr/>
            <a:lstStyle/>
            <a:p/>
          </p:txBody>
        </p:sp>
        <p:sp>
          <p:nvSpPr>
            <p:cNvPr id="38" name="pl38"/>
            <p:cNvSpPr/>
            <p:nvPr/>
          </p:nvSpPr>
          <p:spPr>
            <a:xfrm>
              <a:off x="2485451" y="1737442"/>
              <a:ext cx="5130746" cy="2562279"/>
            </a:xfrm>
            <a:custGeom>
              <a:avLst/>
              <a:pathLst>
                <a:path w="5130746" h="2562279">
                  <a:moveTo>
                    <a:pt x="0" y="2562279"/>
                  </a:moveTo>
                  <a:lnTo>
                    <a:pt x="270039" y="1423488"/>
                  </a:lnTo>
                  <a:lnTo>
                    <a:pt x="540078" y="332147"/>
                  </a:lnTo>
                  <a:lnTo>
                    <a:pt x="810117" y="0"/>
                  </a:lnTo>
                  <a:lnTo>
                    <a:pt x="1080157" y="142348"/>
                  </a:lnTo>
                  <a:lnTo>
                    <a:pt x="1350196" y="711744"/>
                  </a:lnTo>
                  <a:lnTo>
                    <a:pt x="1620235" y="332147"/>
                  </a:lnTo>
                  <a:lnTo>
                    <a:pt x="1890275" y="0"/>
                  </a:lnTo>
                  <a:lnTo>
                    <a:pt x="2160314" y="142348"/>
                  </a:lnTo>
                  <a:lnTo>
                    <a:pt x="2430353" y="569395"/>
                  </a:lnTo>
                  <a:lnTo>
                    <a:pt x="2700393" y="94899"/>
                  </a:lnTo>
                  <a:lnTo>
                    <a:pt x="2970432" y="332147"/>
                  </a:lnTo>
                  <a:lnTo>
                    <a:pt x="3240471" y="332147"/>
                  </a:lnTo>
                  <a:lnTo>
                    <a:pt x="3510510" y="569395"/>
                  </a:lnTo>
                  <a:lnTo>
                    <a:pt x="3780550" y="569395"/>
                  </a:lnTo>
                  <a:lnTo>
                    <a:pt x="4050589" y="901542"/>
                  </a:lnTo>
                  <a:lnTo>
                    <a:pt x="4320628" y="332147"/>
                  </a:lnTo>
                  <a:lnTo>
                    <a:pt x="4590668" y="1043891"/>
                  </a:lnTo>
                  <a:lnTo>
                    <a:pt x="4860707" y="569395"/>
                  </a:lnTo>
                  <a:lnTo>
                    <a:pt x="5130746" y="996441"/>
                  </a:lnTo>
                </a:path>
              </a:pathLst>
            </a:custGeom>
            <a:ln w="27101" cap="flat">
              <a:solidFill>
                <a:srgbClr val="80BD41">
                  <a:alpha val="100000"/>
                </a:srgbClr>
              </a:solidFill>
              <a:prstDash val="solid"/>
              <a:round/>
            </a:ln>
          </p:spPr>
          <p:txBody>
            <a:bodyPr/>
            <a:lstStyle/>
            <a:p/>
          </p:txBody>
        </p:sp>
        <p:sp>
          <p:nvSpPr>
            <p:cNvPr id="39" name="pl39"/>
            <p:cNvSpPr/>
            <p:nvPr/>
          </p:nvSpPr>
          <p:spPr>
            <a:xfrm>
              <a:off x="3835648" y="1737442"/>
              <a:ext cx="3780550" cy="1043891"/>
            </a:xfrm>
            <a:custGeom>
              <a:avLst/>
              <a:pathLst>
                <a:path w="3780550" h="1043891">
                  <a:moveTo>
                    <a:pt x="0" y="711744"/>
                  </a:moveTo>
                  <a:lnTo>
                    <a:pt x="270039" y="332147"/>
                  </a:lnTo>
                  <a:lnTo>
                    <a:pt x="540078" y="0"/>
                  </a:lnTo>
                  <a:lnTo>
                    <a:pt x="810117" y="142348"/>
                  </a:lnTo>
                  <a:lnTo>
                    <a:pt x="1080157" y="569395"/>
                  </a:lnTo>
                  <a:lnTo>
                    <a:pt x="1350196" y="94899"/>
                  </a:lnTo>
                  <a:lnTo>
                    <a:pt x="1620235" y="332147"/>
                  </a:lnTo>
                  <a:lnTo>
                    <a:pt x="1890275" y="332147"/>
                  </a:lnTo>
                  <a:lnTo>
                    <a:pt x="2160314" y="569395"/>
                  </a:lnTo>
                  <a:lnTo>
                    <a:pt x="2430353" y="569395"/>
                  </a:lnTo>
                  <a:lnTo>
                    <a:pt x="2700393" y="901542"/>
                  </a:lnTo>
                  <a:lnTo>
                    <a:pt x="2970432" y="332147"/>
                  </a:lnTo>
                  <a:lnTo>
                    <a:pt x="3240471" y="1043891"/>
                  </a:lnTo>
                  <a:lnTo>
                    <a:pt x="3510510" y="569395"/>
                  </a:lnTo>
                  <a:lnTo>
                    <a:pt x="3780550" y="996441"/>
                  </a:lnTo>
                </a:path>
              </a:pathLst>
            </a:custGeom>
            <a:ln w="27101" cap="flat">
              <a:solidFill>
                <a:srgbClr val="EE00EE">
                  <a:alpha val="100000"/>
                </a:srgbClr>
              </a:solidFill>
              <a:prstDash val="solid"/>
              <a:round/>
            </a:ln>
          </p:spPr>
          <p:txBody>
            <a:bodyPr/>
            <a:lstStyle/>
            <a:p/>
          </p:txBody>
        </p:sp>
        <p:sp>
          <p:nvSpPr>
            <p:cNvPr id="40" name="pl40"/>
            <p:cNvSpPr/>
            <p:nvPr/>
          </p:nvSpPr>
          <p:spPr>
            <a:xfrm>
              <a:off x="5455884" y="2069589"/>
              <a:ext cx="2160314" cy="711744"/>
            </a:xfrm>
            <a:custGeom>
              <a:avLst/>
              <a:pathLst>
                <a:path w="2160314" h="711744">
                  <a:moveTo>
                    <a:pt x="0" y="47449"/>
                  </a:moveTo>
                  <a:lnTo>
                    <a:pt x="270039" y="0"/>
                  </a:lnTo>
                  <a:lnTo>
                    <a:pt x="540078" y="237248"/>
                  </a:lnTo>
                  <a:lnTo>
                    <a:pt x="810117" y="237248"/>
                  </a:lnTo>
                  <a:lnTo>
                    <a:pt x="1080157" y="569395"/>
                  </a:lnTo>
                  <a:lnTo>
                    <a:pt x="1350196" y="47449"/>
                  </a:lnTo>
                  <a:lnTo>
                    <a:pt x="1620235" y="711744"/>
                  </a:lnTo>
                  <a:lnTo>
                    <a:pt x="1890275" y="521945"/>
                  </a:lnTo>
                  <a:lnTo>
                    <a:pt x="2160314" y="664294"/>
                  </a:lnTo>
                </a:path>
              </a:pathLst>
            </a:custGeom>
            <a:ln w="27101" cap="flat">
              <a:solidFill>
                <a:srgbClr val="6A3D9A">
                  <a:alpha val="100000"/>
                </a:srgbClr>
              </a:solidFill>
              <a:prstDash val="solid"/>
              <a:round/>
            </a:ln>
          </p:spPr>
          <p:txBody>
            <a:bodyPr/>
            <a:lstStyle/>
            <a:p/>
          </p:txBody>
        </p:sp>
        <p:sp>
          <p:nvSpPr>
            <p:cNvPr id="41" name="pl41"/>
            <p:cNvSpPr/>
            <p:nvPr/>
          </p:nvSpPr>
          <p:spPr>
            <a:xfrm>
              <a:off x="1135255" y="2211938"/>
              <a:ext cx="6480943" cy="948992"/>
            </a:xfrm>
            <a:custGeom>
              <a:avLst/>
              <a:pathLst>
                <a:path w="6480943" h="948992">
                  <a:moveTo>
                    <a:pt x="0" y="806643"/>
                  </a:moveTo>
                  <a:lnTo>
                    <a:pt x="270039" y="806643"/>
                  </a:lnTo>
                  <a:lnTo>
                    <a:pt x="540078" y="806643"/>
                  </a:lnTo>
                  <a:lnTo>
                    <a:pt x="810117" y="806643"/>
                  </a:lnTo>
                  <a:lnTo>
                    <a:pt x="1080157" y="806643"/>
                  </a:lnTo>
                  <a:lnTo>
                    <a:pt x="1350196" y="806643"/>
                  </a:lnTo>
                  <a:lnTo>
                    <a:pt x="1620235" y="806643"/>
                  </a:lnTo>
                  <a:lnTo>
                    <a:pt x="1890275" y="474496"/>
                  </a:lnTo>
                  <a:lnTo>
                    <a:pt x="2160314" y="237248"/>
                  </a:lnTo>
                  <a:lnTo>
                    <a:pt x="2430353" y="427046"/>
                  </a:lnTo>
                  <a:lnTo>
                    <a:pt x="2700393" y="474496"/>
                  </a:lnTo>
                  <a:lnTo>
                    <a:pt x="2970432" y="0"/>
                  </a:lnTo>
                  <a:lnTo>
                    <a:pt x="3240471" y="47449"/>
                  </a:lnTo>
                  <a:lnTo>
                    <a:pt x="3510510" y="94899"/>
                  </a:lnTo>
                  <a:lnTo>
                    <a:pt x="3780550" y="521945"/>
                  </a:lnTo>
                  <a:lnTo>
                    <a:pt x="4050589" y="189798"/>
                  </a:lnTo>
                  <a:lnTo>
                    <a:pt x="4320628" y="379596"/>
                  </a:lnTo>
                  <a:lnTo>
                    <a:pt x="4590668" y="427046"/>
                  </a:lnTo>
                  <a:lnTo>
                    <a:pt x="4860707" y="616844"/>
                  </a:lnTo>
                  <a:lnTo>
                    <a:pt x="5130746" y="474496"/>
                  </a:lnTo>
                  <a:lnTo>
                    <a:pt x="5400786" y="901542"/>
                  </a:lnTo>
                  <a:lnTo>
                    <a:pt x="5670825" y="379596"/>
                  </a:lnTo>
                  <a:lnTo>
                    <a:pt x="5940864" y="948992"/>
                  </a:lnTo>
                  <a:lnTo>
                    <a:pt x="6210904" y="284697"/>
                  </a:lnTo>
                  <a:lnTo>
                    <a:pt x="6480943" y="711744"/>
                  </a:lnTo>
                </a:path>
              </a:pathLst>
            </a:custGeom>
            <a:ln w="27101" cap="flat">
              <a:solidFill>
                <a:srgbClr val="E31A1C">
                  <a:alpha val="100000"/>
                </a:srgbClr>
              </a:solidFill>
              <a:prstDash val="solid"/>
              <a:round/>
            </a:ln>
          </p:spPr>
          <p:txBody>
            <a:bodyPr/>
            <a:lstStyle/>
            <a:p/>
          </p:txBody>
        </p:sp>
        <p:sp>
          <p:nvSpPr>
            <p:cNvPr id="42" name="pl42"/>
            <p:cNvSpPr/>
            <p:nvPr/>
          </p:nvSpPr>
          <p:spPr>
            <a:xfrm>
              <a:off x="1135255" y="1784892"/>
              <a:ext cx="6480943" cy="1755635"/>
            </a:xfrm>
            <a:custGeom>
              <a:avLst/>
              <a:pathLst>
                <a:path w="6480943" h="1755635">
                  <a:moveTo>
                    <a:pt x="0" y="1755635"/>
                  </a:moveTo>
                  <a:lnTo>
                    <a:pt x="270039" y="1755635"/>
                  </a:lnTo>
                  <a:lnTo>
                    <a:pt x="540078" y="1755635"/>
                  </a:lnTo>
                  <a:lnTo>
                    <a:pt x="810117" y="1755635"/>
                  </a:lnTo>
                  <a:lnTo>
                    <a:pt x="1080157" y="1755635"/>
                  </a:lnTo>
                  <a:lnTo>
                    <a:pt x="1350196" y="1755635"/>
                  </a:lnTo>
                  <a:lnTo>
                    <a:pt x="1620235" y="1755635"/>
                  </a:lnTo>
                  <a:lnTo>
                    <a:pt x="1890275" y="142348"/>
                  </a:lnTo>
                  <a:lnTo>
                    <a:pt x="2160314" y="0"/>
                  </a:lnTo>
                  <a:lnTo>
                    <a:pt x="2430353" y="332147"/>
                  </a:lnTo>
                  <a:lnTo>
                    <a:pt x="2700393" y="616844"/>
                  </a:lnTo>
                  <a:lnTo>
                    <a:pt x="2970432" y="284697"/>
                  </a:lnTo>
                  <a:lnTo>
                    <a:pt x="3240471" y="47449"/>
                  </a:lnTo>
                  <a:lnTo>
                    <a:pt x="3510510" y="189798"/>
                  </a:lnTo>
                  <a:lnTo>
                    <a:pt x="3780550" y="616844"/>
                  </a:lnTo>
                  <a:lnTo>
                    <a:pt x="4050589" y="94899"/>
                  </a:lnTo>
                  <a:lnTo>
                    <a:pt x="4320628" y="332147"/>
                  </a:lnTo>
                  <a:lnTo>
                    <a:pt x="4590668" y="332147"/>
                  </a:lnTo>
                  <a:lnTo>
                    <a:pt x="4860707" y="806643"/>
                  </a:lnTo>
                  <a:lnTo>
                    <a:pt x="5130746" y="521945"/>
                  </a:lnTo>
                  <a:lnTo>
                    <a:pt x="5400786" y="901542"/>
                  </a:lnTo>
                  <a:lnTo>
                    <a:pt x="5670825" y="569395"/>
                  </a:lnTo>
                  <a:lnTo>
                    <a:pt x="5940864" y="1043891"/>
                  </a:lnTo>
                  <a:lnTo>
                    <a:pt x="6210904" y="569395"/>
                  </a:lnTo>
                  <a:lnTo>
                    <a:pt x="6480943" y="996441"/>
                  </a:lnTo>
                </a:path>
              </a:pathLst>
            </a:custGeom>
            <a:ln w="27101" cap="flat">
              <a:solidFill>
                <a:srgbClr val="FF7F00">
                  <a:alpha val="100000"/>
                </a:srgbClr>
              </a:solidFill>
              <a:prstDash val="solid"/>
              <a:round/>
            </a:ln>
          </p:spPr>
          <p:txBody>
            <a:bodyPr/>
            <a:lstStyle/>
            <a:p/>
          </p:txBody>
        </p:sp>
        <p:sp>
          <p:nvSpPr>
            <p:cNvPr id="43" name="pl43"/>
            <p:cNvSpPr/>
            <p:nvPr/>
          </p:nvSpPr>
          <p:spPr>
            <a:xfrm>
              <a:off x="7634259" y="2688584"/>
              <a:ext cx="748686" cy="44233"/>
            </a:xfrm>
            <a:custGeom>
              <a:avLst/>
              <a:pathLst>
                <a:path w="748686" h="44233">
                  <a:moveTo>
                    <a:pt x="748686" y="0"/>
                  </a:moveTo>
                  <a:lnTo>
                    <a:pt x="0" y="44233"/>
                  </a:lnTo>
                </a:path>
              </a:pathLst>
            </a:custGeom>
          </p:spPr>
          <p:txBody>
            <a:bodyPr/>
            <a:lstStyle/>
            <a:p/>
          </p:txBody>
        </p:sp>
        <p:sp>
          <p:nvSpPr>
            <p:cNvPr id="44" name="pl44"/>
            <p:cNvSpPr/>
            <p:nvPr/>
          </p:nvSpPr>
          <p:spPr>
            <a:xfrm>
              <a:off x="7632623" y="2738716"/>
              <a:ext cx="695960" cy="204759"/>
            </a:xfrm>
            <a:custGeom>
              <a:avLst/>
              <a:pathLst>
                <a:path w="695960" h="204759">
                  <a:moveTo>
                    <a:pt x="695960" y="204759"/>
                  </a:moveTo>
                  <a:lnTo>
                    <a:pt x="0" y="0"/>
                  </a:lnTo>
                </a:path>
              </a:pathLst>
            </a:custGeom>
          </p:spPr>
          <p:txBody>
            <a:bodyPr/>
            <a:lstStyle/>
            <a:p/>
          </p:txBody>
        </p:sp>
        <p:sp>
          <p:nvSpPr>
            <p:cNvPr id="45" name="pl45"/>
            <p:cNvSpPr/>
            <p:nvPr/>
          </p:nvSpPr>
          <p:spPr>
            <a:xfrm>
              <a:off x="7628465" y="2172609"/>
              <a:ext cx="808630" cy="552888"/>
            </a:xfrm>
            <a:custGeom>
              <a:avLst/>
              <a:pathLst>
                <a:path w="808630" h="552888">
                  <a:moveTo>
                    <a:pt x="808630" y="0"/>
                  </a:moveTo>
                  <a:lnTo>
                    <a:pt x="0" y="552888"/>
                  </a:lnTo>
                </a:path>
              </a:pathLst>
            </a:custGeom>
          </p:spPr>
          <p:txBody>
            <a:bodyPr/>
            <a:lstStyle/>
            <a:p/>
          </p:txBody>
        </p:sp>
        <p:sp>
          <p:nvSpPr>
            <p:cNvPr id="46" name="pl46"/>
            <p:cNvSpPr/>
            <p:nvPr/>
          </p:nvSpPr>
          <p:spPr>
            <a:xfrm>
              <a:off x="7631841" y="2435811"/>
              <a:ext cx="793185" cy="292308"/>
            </a:xfrm>
            <a:custGeom>
              <a:avLst/>
              <a:pathLst>
                <a:path w="793185" h="292308">
                  <a:moveTo>
                    <a:pt x="793185" y="0"/>
                  </a:moveTo>
                  <a:lnTo>
                    <a:pt x="0" y="292308"/>
                  </a:lnTo>
                </a:path>
              </a:pathLst>
            </a:custGeom>
          </p:spPr>
          <p:txBody>
            <a:bodyPr/>
            <a:lstStyle/>
            <a:p/>
          </p:txBody>
        </p:sp>
        <p:sp>
          <p:nvSpPr>
            <p:cNvPr id="47" name="pl47"/>
            <p:cNvSpPr/>
            <p:nvPr/>
          </p:nvSpPr>
          <p:spPr>
            <a:xfrm>
              <a:off x="7629663" y="2788962"/>
              <a:ext cx="729039" cy="413056"/>
            </a:xfrm>
            <a:custGeom>
              <a:avLst/>
              <a:pathLst>
                <a:path w="729039" h="413056">
                  <a:moveTo>
                    <a:pt x="729039" y="413056"/>
                  </a:moveTo>
                  <a:lnTo>
                    <a:pt x="0" y="0"/>
                  </a:lnTo>
                </a:path>
              </a:pathLst>
            </a:custGeom>
          </p:spPr>
          <p:txBody>
            <a:bodyPr/>
            <a:lstStyle/>
            <a:p/>
          </p:txBody>
        </p:sp>
        <p:sp>
          <p:nvSpPr>
            <p:cNvPr id="48" name="pl48"/>
            <p:cNvSpPr/>
            <p:nvPr/>
          </p:nvSpPr>
          <p:spPr>
            <a:xfrm>
              <a:off x="7628049" y="2932302"/>
              <a:ext cx="730812" cy="531552"/>
            </a:xfrm>
            <a:custGeom>
              <a:avLst/>
              <a:pathLst>
                <a:path w="730812" h="531552">
                  <a:moveTo>
                    <a:pt x="730812" y="531552"/>
                  </a:moveTo>
                  <a:lnTo>
                    <a:pt x="0" y="0"/>
                  </a:lnTo>
                </a:path>
              </a:pathLst>
            </a:custGeom>
          </p:spPr>
          <p:txBody>
            <a:bodyPr/>
            <a:lstStyle/>
            <a:p/>
          </p:txBody>
        </p:sp>
        <p:sp>
          <p:nvSpPr>
            <p:cNvPr id="49" name="pg49"/>
            <p:cNvSpPr/>
            <p:nvPr/>
          </p:nvSpPr>
          <p:spPr>
            <a:xfrm>
              <a:off x="8314365" y="260386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0" name="tx50"/>
            <p:cNvSpPr/>
            <p:nvPr/>
          </p:nvSpPr>
          <p:spPr>
            <a:xfrm>
              <a:off x="8337225" y="264540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61%</a:t>
              </a:r>
            </a:p>
          </p:txBody>
        </p:sp>
        <p:sp>
          <p:nvSpPr>
            <p:cNvPr id="51" name="pg51"/>
            <p:cNvSpPr/>
            <p:nvPr/>
          </p:nvSpPr>
          <p:spPr>
            <a:xfrm>
              <a:off x="8260004" y="286412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2" name="tx52"/>
            <p:cNvSpPr/>
            <p:nvPr/>
          </p:nvSpPr>
          <p:spPr>
            <a:xfrm>
              <a:off x="8282864" y="288697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61%</a:t>
              </a:r>
            </a:p>
          </p:txBody>
        </p:sp>
        <p:sp>
          <p:nvSpPr>
            <p:cNvPr id="53" name="pg53"/>
            <p:cNvSpPr/>
            <p:nvPr/>
          </p:nvSpPr>
          <p:spPr>
            <a:xfrm>
              <a:off x="8368515" y="208144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4" name="tx54"/>
            <p:cNvSpPr/>
            <p:nvPr/>
          </p:nvSpPr>
          <p:spPr>
            <a:xfrm>
              <a:off x="8391375" y="212297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61%</a:t>
              </a:r>
            </a:p>
          </p:txBody>
        </p:sp>
        <p:sp>
          <p:nvSpPr>
            <p:cNvPr id="55" name="pg55"/>
            <p:cNvSpPr/>
            <p:nvPr/>
          </p:nvSpPr>
          <p:spPr>
            <a:xfrm>
              <a:off x="8356446" y="234577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6" name="tx56"/>
            <p:cNvSpPr/>
            <p:nvPr/>
          </p:nvSpPr>
          <p:spPr>
            <a:xfrm>
              <a:off x="8379306" y="238731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61%</a:t>
              </a:r>
            </a:p>
          </p:txBody>
        </p:sp>
        <p:sp>
          <p:nvSpPr>
            <p:cNvPr id="57" name="pg57"/>
            <p:cNvSpPr/>
            <p:nvPr/>
          </p:nvSpPr>
          <p:spPr>
            <a:xfrm>
              <a:off x="8290122" y="312468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8" name="tx58"/>
            <p:cNvSpPr/>
            <p:nvPr/>
          </p:nvSpPr>
          <p:spPr>
            <a:xfrm>
              <a:off x="8312982" y="316622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Polio3: 60%</a:t>
              </a:r>
            </a:p>
          </p:txBody>
        </p:sp>
        <p:sp>
          <p:nvSpPr>
            <p:cNvPr id="59" name="pg59"/>
            <p:cNvSpPr/>
            <p:nvPr/>
          </p:nvSpPr>
          <p:spPr>
            <a:xfrm>
              <a:off x="8290281" y="338663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13141" y="342817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57%</a:t>
              </a:r>
            </a:p>
          </p:txBody>
        </p:sp>
        <p:sp>
          <p:nvSpPr>
            <p:cNvPr id="61" name="pl6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2" name="rc6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3" name="tx6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 name="tx6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5" name="tx6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7" name="tx6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 name="tx6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9" name="tx6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 name="tx7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1" name="tx7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 name="tx7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3" name="tx7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4" name="tx7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5" name="tx7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6" name="tx7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7" name="tx7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8" name="tx7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9" name="tx7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0" name="tx8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1" name="tx8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2" name="tx8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3" name="tx8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4" name="tx8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5" name="tx85"/>
            <p:cNvSpPr/>
            <p:nvPr/>
          </p:nvSpPr>
          <p:spPr>
            <a:xfrm>
              <a:off x="3492525" y="401416"/>
              <a:ext cx="28465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Gabon, 2000-2024</a:t>
              </a:r>
            </a:p>
          </p:txBody>
        </p:sp>
        <p:sp>
          <p:nvSpPr>
            <p:cNvPr id="86" name="tx8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7" name="tx8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YFV had the lowest coverage of all vaccines (56%), followed by MCV1 (57%).
Coverage of 6 vaccines decreased (DTP3, HepB3, Hib3, IPV1, MCV1 and Polio3) compared to respective coverage in 2019.
Coverage of 6 vaccines decreased (DTP3, HepB3, Hib3, IPV1, MCV1 and Polio3)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8263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48002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97741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47481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46960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96699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4643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96178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111053" y="961781"/>
              <a:ext cx="799886" cy="0"/>
            </a:xfrm>
            <a:custGeom>
              <a:avLst/>
              <a:pathLst>
                <a:path w="799886" h="0">
                  <a:moveTo>
                    <a:pt x="0" y="0"/>
                  </a:moveTo>
                  <a:lnTo>
                    <a:pt x="72716" y="0"/>
                  </a:lnTo>
                  <a:lnTo>
                    <a:pt x="290867" y="0"/>
                  </a:lnTo>
                  <a:lnTo>
                    <a:pt x="363584" y="0"/>
                  </a:lnTo>
                  <a:lnTo>
                    <a:pt x="436301" y="0"/>
                  </a:lnTo>
                  <a:lnTo>
                    <a:pt x="799886" y="0"/>
                  </a:lnTo>
                </a:path>
              </a:pathLst>
            </a:custGeom>
            <a:ln w="116535" cap="flat">
              <a:solidFill>
                <a:srgbClr val="E8E8E8">
                  <a:alpha val="100000"/>
                </a:srgbClr>
              </a:solidFill>
              <a:prstDash val="solid"/>
              <a:round/>
            </a:ln>
          </p:spPr>
          <p:txBody>
            <a:bodyPr/>
            <a:lstStyle/>
            <a:p/>
          </p:txBody>
        </p:sp>
        <p:sp>
          <p:nvSpPr>
            <p:cNvPr id="19" name="pl19"/>
            <p:cNvSpPr/>
            <p:nvPr/>
          </p:nvSpPr>
          <p:spPr>
            <a:xfrm>
              <a:off x="5947581" y="1464387"/>
              <a:ext cx="1090754" cy="0"/>
            </a:xfrm>
            <a:custGeom>
              <a:avLst/>
              <a:pathLst>
                <a:path w="1090754" h="0">
                  <a:moveTo>
                    <a:pt x="0" y="0"/>
                  </a:moveTo>
                  <a:lnTo>
                    <a:pt x="218150" y="0"/>
                  </a:lnTo>
                  <a:lnTo>
                    <a:pt x="509018" y="0"/>
                  </a:lnTo>
                  <a:lnTo>
                    <a:pt x="799886" y="0"/>
                  </a:lnTo>
                  <a:lnTo>
                    <a:pt x="1018037" y="0"/>
                  </a:lnTo>
                  <a:lnTo>
                    <a:pt x="1090754" y="0"/>
                  </a:lnTo>
                </a:path>
              </a:pathLst>
            </a:custGeom>
            <a:ln w="116535" cap="flat">
              <a:solidFill>
                <a:srgbClr val="E8E8E8">
                  <a:alpha val="100000"/>
                </a:srgbClr>
              </a:solidFill>
              <a:prstDash val="solid"/>
              <a:round/>
            </a:ln>
          </p:spPr>
          <p:txBody>
            <a:bodyPr/>
            <a:lstStyle/>
            <a:p/>
          </p:txBody>
        </p:sp>
        <p:sp>
          <p:nvSpPr>
            <p:cNvPr id="20" name="pl20"/>
            <p:cNvSpPr/>
            <p:nvPr/>
          </p:nvSpPr>
          <p:spPr>
            <a:xfrm>
              <a:off x="5802148" y="1966994"/>
              <a:ext cx="1090754" cy="0"/>
            </a:xfrm>
            <a:custGeom>
              <a:avLst/>
              <a:pathLst>
                <a:path w="1090754" h="0">
                  <a:moveTo>
                    <a:pt x="0" y="0"/>
                  </a:moveTo>
                  <a:lnTo>
                    <a:pt x="72716" y="0"/>
                  </a:lnTo>
                  <a:lnTo>
                    <a:pt x="218150" y="0"/>
                  </a:lnTo>
                  <a:lnTo>
                    <a:pt x="727169" y="0"/>
                  </a:lnTo>
                  <a:lnTo>
                    <a:pt x="727169" y="0"/>
                  </a:lnTo>
                  <a:lnTo>
                    <a:pt x="1090754" y="0"/>
                  </a:lnTo>
                </a:path>
              </a:pathLst>
            </a:custGeom>
            <a:ln w="116535" cap="flat">
              <a:solidFill>
                <a:srgbClr val="E8E8E8">
                  <a:alpha val="100000"/>
                </a:srgbClr>
              </a:solidFill>
              <a:prstDash val="solid"/>
              <a:round/>
            </a:ln>
          </p:spPr>
          <p:txBody>
            <a:bodyPr/>
            <a:lstStyle/>
            <a:p/>
          </p:txBody>
        </p:sp>
        <p:sp>
          <p:nvSpPr>
            <p:cNvPr id="21" name="pl21"/>
            <p:cNvSpPr/>
            <p:nvPr/>
          </p:nvSpPr>
          <p:spPr>
            <a:xfrm>
              <a:off x="5802148" y="2469600"/>
              <a:ext cx="1090754" cy="0"/>
            </a:xfrm>
            <a:custGeom>
              <a:avLst/>
              <a:pathLst>
                <a:path w="1090754" h="0">
                  <a:moveTo>
                    <a:pt x="0" y="0"/>
                  </a:moveTo>
                  <a:lnTo>
                    <a:pt x="72716" y="0"/>
                  </a:lnTo>
                  <a:lnTo>
                    <a:pt x="218150" y="0"/>
                  </a:lnTo>
                  <a:lnTo>
                    <a:pt x="727169" y="0"/>
                  </a:lnTo>
                  <a:lnTo>
                    <a:pt x="727169" y="0"/>
                  </a:lnTo>
                  <a:lnTo>
                    <a:pt x="1090754" y="0"/>
                  </a:lnTo>
                </a:path>
              </a:pathLst>
            </a:custGeom>
            <a:ln w="116535" cap="flat">
              <a:solidFill>
                <a:srgbClr val="E8E8E8">
                  <a:alpha val="100000"/>
                </a:srgbClr>
              </a:solidFill>
              <a:prstDash val="solid"/>
              <a:round/>
            </a:ln>
          </p:spPr>
          <p:txBody>
            <a:bodyPr/>
            <a:lstStyle/>
            <a:p/>
          </p:txBody>
        </p:sp>
        <p:sp>
          <p:nvSpPr>
            <p:cNvPr id="22" name="pl22"/>
            <p:cNvSpPr/>
            <p:nvPr/>
          </p:nvSpPr>
          <p:spPr>
            <a:xfrm>
              <a:off x="5802148" y="2972206"/>
              <a:ext cx="1090754" cy="0"/>
            </a:xfrm>
            <a:custGeom>
              <a:avLst/>
              <a:pathLst>
                <a:path w="1090754" h="0">
                  <a:moveTo>
                    <a:pt x="0" y="0"/>
                  </a:moveTo>
                  <a:lnTo>
                    <a:pt x="72716" y="0"/>
                  </a:lnTo>
                  <a:lnTo>
                    <a:pt x="218150" y="0"/>
                  </a:lnTo>
                  <a:lnTo>
                    <a:pt x="727169" y="0"/>
                  </a:lnTo>
                  <a:lnTo>
                    <a:pt x="727169" y="0"/>
                  </a:lnTo>
                  <a:lnTo>
                    <a:pt x="1090754" y="0"/>
                  </a:lnTo>
                </a:path>
              </a:pathLst>
            </a:custGeom>
            <a:ln w="116535" cap="flat">
              <a:solidFill>
                <a:srgbClr val="E8E8E8">
                  <a:alpha val="100000"/>
                </a:srgbClr>
              </a:solidFill>
              <a:prstDash val="solid"/>
              <a:round/>
            </a:ln>
          </p:spPr>
          <p:txBody>
            <a:bodyPr/>
            <a:lstStyle/>
            <a:p/>
          </p:txBody>
        </p:sp>
        <p:sp>
          <p:nvSpPr>
            <p:cNvPr id="23" name="pl23"/>
            <p:cNvSpPr/>
            <p:nvPr/>
          </p:nvSpPr>
          <p:spPr>
            <a:xfrm>
              <a:off x="5802148" y="3474813"/>
              <a:ext cx="1018037" cy="0"/>
            </a:xfrm>
            <a:custGeom>
              <a:avLst/>
              <a:pathLst>
                <a:path w="1018037" h="0">
                  <a:moveTo>
                    <a:pt x="0" y="0"/>
                  </a:moveTo>
                  <a:lnTo>
                    <a:pt x="72716" y="0"/>
                  </a:lnTo>
                  <a:lnTo>
                    <a:pt x="218150" y="0"/>
                  </a:lnTo>
                  <a:lnTo>
                    <a:pt x="290867" y="0"/>
                  </a:lnTo>
                  <a:lnTo>
                    <a:pt x="727169" y="0"/>
                  </a:lnTo>
                  <a:lnTo>
                    <a:pt x="1018037" y="0"/>
                  </a:lnTo>
                </a:path>
              </a:pathLst>
            </a:custGeom>
            <a:ln w="116535" cap="flat">
              <a:solidFill>
                <a:srgbClr val="E8E8E8">
                  <a:alpha val="100000"/>
                </a:srgbClr>
              </a:solidFill>
              <a:prstDash val="solid"/>
              <a:round/>
            </a:ln>
          </p:spPr>
          <p:txBody>
            <a:bodyPr/>
            <a:lstStyle/>
            <a:p/>
          </p:txBody>
        </p:sp>
        <p:sp>
          <p:nvSpPr>
            <p:cNvPr id="24" name="pl24"/>
            <p:cNvSpPr/>
            <p:nvPr/>
          </p:nvSpPr>
          <p:spPr>
            <a:xfrm>
              <a:off x="5220412" y="3977419"/>
              <a:ext cx="1018037" cy="0"/>
            </a:xfrm>
            <a:custGeom>
              <a:avLst/>
              <a:pathLst>
                <a:path w="1018037" h="0">
                  <a:moveTo>
                    <a:pt x="0" y="0"/>
                  </a:moveTo>
                  <a:lnTo>
                    <a:pt x="72716" y="0"/>
                  </a:lnTo>
                  <a:lnTo>
                    <a:pt x="363584" y="0"/>
                  </a:lnTo>
                  <a:lnTo>
                    <a:pt x="727169" y="0"/>
                  </a:lnTo>
                  <a:lnTo>
                    <a:pt x="872603" y="0"/>
                  </a:lnTo>
                  <a:lnTo>
                    <a:pt x="1018037" y="0"/>
                  </a:lnTo>
                </a:path>
              </a:pathLst>
            </a:custGeom>
            <a:ln w="116535" cap="flat">
              <a:solidFill>
                <a:srgbClr val="E8E8E8">
                  <a:alpha val="100000"/>
                </a:srgbClr>
              </a:solidFill>
              <a:prstDash val="solid"/>
              <a:round/>
            </a:ln>
          </p:spPr>
          <p:txBody>
            <a:bodyPr/>
            <a:lstStyle/>
            <a:p/>
          </p:txBody>
        </p:sp>
        <p:sp>
          <p:nvSpPr>
            <p:cNvPr id="25" name="pl25"/>
            <p:cNvSpPr/>
            <p:nvPr/>
          </p:nvSpPr>
          <p:spPr>
            <a:xfrm>
              <a:off x="5729431" y="4480025"/>
              <a:ext cx="799886" cy="0"/>
            </a:xfrm>
            <a:custGeom>
              <a:avLst/>
              <a:pathLst>
                <a:path w="799886" h="0">
                  <a:moveTo>
                    <a:pt x="0" y="0"/>
                  </a:moveTo>
                  <a:lnTo>
                    <a:pt x="72716" y="0"/>
                  </a:lnTo>
                  <a:lnTo>
                    <a:pt x="218150" y="0"/>
                  </a:lnTo>
                  <a:lnTo>
                    <a:pt x="727169" y="0"/>
                  </a:lnTo>
                  <a:lnTo>
                    <a:pt x="727169" y="0"/>
                  </a:lnTo>
                  <a:lnTo>
                    <a:pt x="799886" y="0"/>
                  </a:lnTo>
                </a:path>
              </a:pathLst>
            </a:custGeom>
            <a:ln w="116535" cap="flat">
              <a:solidFill>
                <a:srgbClr val="E8E8E8">
                  <a:alpha val="100000"/>
                </a:srgbClr>
              </a:solidFill>
              <a:prstDash val="solid"/>
              <a:round/>
            </a:ln>
          </p:spPr>
          <p:txBody>
            <a:bodyPr/>
            <a:lstStyle/>
            <a:p/>
          </p:txBody>
        </p:sp>
        <p:sp>
          <p:nvSpPr>
            <p:cNvPr id="26" name="pl26"/>
            <p:cNvSpPr/>
            <p:nvPr/>
          </p:nvSpPr>
          <p:spPr>
            <a:xfrm>
              <a:off x="5147695" y="4982632"/>
              <a:ext cx="945320" cy="0"/>
            </a:xfrm>
            <a:custGeom>
              <a:avLst/>
              <a:pathLst>
                <a:path w="945320" h="0">
                  <a:moveTo>
                    <a:pt x="0" y="0"/>
                  </a:moveTo>
                  <a:lnTo>
                    <a:pt x="72716" y="0"/>
                  </a:lnTo>
                  <a:lnTo>
                    <a:pt x="363584" y="0"/>
                  </a:lnTo>
                  <a:lnTo>
                    <a:pt x="727169" y="0"/>
                  </a:lnTo>
                  <a:lnTo>
                    <a:pt x="799886" y="0"/>
                  </a:lnTo>
                  <a:lnTo>
                    <a:pt x="945320" y="0"/>
                  </a:lnTo>
                </a:path>
              </a:pathLst>
            </a:custGeom>
            <a:ln w="116535" cap="flat">
              <a:solidFill>
                <a:srgbClr val="E8E8E8">
                  <a:alpha val="100000"/>
                </a:srgbClr>
              </a:solidFill>
              <a:prstDash val="solid"/>
              <a:round/>
            </a:ln>
          </p:spPr>
          <p:txBody>
            <a:bodyPr/>
            <a:lstStyle/>
            <a:p/>
          </p:txBody>
        </p:sp>
        <p:sp>
          <p:nvSpPr>
            <p:cNvPr id="27" name="pt27"/>
            <p:cNvSpPr/>
            <p:nvPr/>
          </p:nvSpPr>
          <p:spPr>
            <a:xfrm>
              <a:off x="790643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397421"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47013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17927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542854"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10655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03383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45210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96111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16123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742968"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943081"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52481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01579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88840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79764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52481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87036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52481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01579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88840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79764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2481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87036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5248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01579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8884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7976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248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87036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52481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01579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81568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7976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08851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87036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94308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28862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08851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2159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23394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5794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52481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943081"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45210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724931"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45210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79764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87036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2159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08851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14319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4308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50678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8172"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7484587"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7048285"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6975568"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6684700"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5884814"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6466549"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6466549"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5812097"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6466549"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6466549"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812097"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646654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646654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581209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6466549"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6030248"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5812097"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884814"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6175682"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521229"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6466549"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6393832"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739380"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5812097"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5884814"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448512"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tx108"/>
            <p:cNvSpPr/>
            <p:nvPr/>
          </p:nvSpPr>
          <p:spPr>
            <a:xfrm>
              <a:off x="691825" y="4906168"/>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09" name="tx109"/>
            <p:cNvSpPr/>
            <p:nvPr/>
          </p:nvSpPr>
          <p:spPr>
            <a:xfrm>
              <a:off x="553973" y="440098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10" name="tx110"/>
            <p:cNvSpPr/>
            <p:nvPr/>
          </p:nvSpPr>
          <p:spPr>
            <a:xfrm>
              <a:off x="55421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11" name="tx111"/>
            <p:cNvSpPr/>
            <p:nvPr/>
          </p:nvSpPr>
          <p:spPr>
            <a:xfrm>
              <a:off x="65498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12" name="tx112"/>
            <p:cNvSpPr/>
            <p:nvPr/>
          </p:nvSpPr>
          <p:spPr>
            <a:xfrm>
              <a:off x="67336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13" name="tx113"/>
            <p:cNvSpPr/>
            <p:nvPr/>
          </p:nvSpPr>
          <p:spPr>
            <a:xfrm>
              <a:off x="50810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14" name="tx114"/>
            <p:cNvSpPr/>
            <p:nvPr/>
          </p:nvSpPr>
          <p:spPr>
            <a:xfrm>
              <a:off x="59089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15" name="tx115"/>
            <p:cNvSpPr/>
            <p:nvPr/>
          </p:nvSpPr>
          <p:spPr>
            <a:xfrm>
              <a:off x="59089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16" name="tx116"/>
            <p:cNvSpPr/>
            <p:nvPr/>
          </p:nvSpPr>
          <p:spPr>
            <a:xfrm>
              <a:off x="65514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17" name="tx117"/>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8" name="tx118"/>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9" name="tx119"/>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0" name="tx120"/>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21" name="tx121"/>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22" name="tx122"/>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t123"/>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t125"/>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tx126"/>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7" name="tx127"/>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28" name="tx128"/>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9" name="tx129"/>
            <p:cNvSpPr/>
            <p:nvPr/>
          </p:nvSpPr>
          <p:spPr>
            <a:xfrm>
              <a:off x="1075546" y="398022"/>
              <a:ext cx="31312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Gabon, 2019-2024</a:t>
              </a:r>
            </a:p>
          </p:txBody>
        </p:sp>
        <p:sp>
          <p:nvSpPr>
            <p:cNvPr id="130" name="tx13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32" name="tx13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33" name="tx13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(77%) and 2023 (73%). DTP1 coverage declined in 2024 (62%) compared to 2023, and was lower than in 2019. In 2019-2024, DTP1 coverage was at it's lowest level in 2024 (62%).
In 2023, 4 vaccines had lower coverage than in 2019.
In 2024, 9 vaccines had lower coverage than in 2019.
In 2024, 9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737239"/>
              <a:ext cx="6444618" cy="1441343"/>
            </a:xfrm>
            <a:custGeom>
              <a:avLst/>
              <a:pathLst>
                <a:path w="6444618" h="1441343">
                  <a:moveTo>
                    <a:pt x="0" y="1441343"/>
                  </a:moveTo>
                  <a:lnTo>
                    <a:pt x="268525" y="1441343"/>
                  </a:lnTo>
                  <a:lnTo>
                    <a:pt x="537051" y="1441343"/>
                  </a:lnTo>
                  <a:lnTo>
                    <a:pt x="805577" y="1441343"/>
                  </a:lnTo>
                  <a:lnTo>
                    <a:pt x="1074103" y="1441343"/>
                  </a:lnTo>
                  <a:lnTo>
                    <a:pt x="1342628" y="1441343"/>
                  </a:lnTo>
                  <a:lnTo>
                    <a:pt x="1611154" y="1441343"/>
                  </a:lnTo>
                  <a:lnTo>
                    <a:pt x="1879680" y="38955"/>
                  </a:lnTo>
                  <a:lnTo>
                    <a:pt x="2148206" y="0"/>
                  </a:lnTo>
                  <a:lnTo>
                    <a:pt x="2416732" y="233731"/>
                  </a:lnTo>
                  <a:lnTo>
                    <a:pt x="2685257" y="584328"/>
                  </a:lnTo>
                  <a:lnTo>
                    <a:pt x="2953783" y="272686"/>
                  </a:lnTo>
                  <a:lnTo>
                    <a:pt x="3222309" y="0"/>
                  </a:lnTo>
                  <a:lnTo>
                    <a:pt x="3490835" y="116865"/>
                  </a:lnTo>
                  <a:lnTo>
                    <a:pt x="3759360" y="467462"/>
                  </a:lnTo>
                  <a:lnTo>
                    <a:pt x="4027886" y="77910"/>
                  </a:lnTo>
                  <a:lnTo>
                    <a:pt x="4296412" y="272686"/>
                  </a:lnTo>
                  <a:lnTo>
                    <a:pt x="4564938" y="272686"/>
                  </a:lnTo>
                  <a:lnTo>
                    <a:pt x="4833464" y="467462"/>
                  </a:lnTo>
                  <a:lnTo>
                    <a:pt x="5101989" y="467462"/>
                  </a:lnTo>
                  <a:lnTo>
                    <a:pt x="5370515" y="740149"/>
                  </a:lnTo>
                  <a:lnTo>
                    <a:pt x="5639041" y="272686"/>
                  </a:lnTo>
                  <a:lnTo>
                    <a:pt x="5907567" y="857015"/>
                  </a:lnTo>
                  <a:lnTo>
                    <a:pt x="6176092" y="467462"/>
                  </a:lnTo>
                  <a:lnTo>
                    <a:pt x="6444618" y="818059"/>
                  </a:lnTo>
                </a:path>
              </a:pathLst>
            </a:custGeom>
            <a:ln w="27101" cap="flat">
              <a:solidFill>
                <a:srgbClr val="F8766D">
                  <a:alpha val="100000"/>
                </a:srgbClr>
              </a:solidFill>
              <a:prstDash val="solid"/>
              <a:round/>
            </a:ln>
          </p:spPr>
          <p:txBody>
            <a:bodyPr/>
            <a:lstStyle/>
            <a:p/>
          </p:txBody>
        </p:sp>
        <p:sp>
          <p:nvSpPr>
            <p:cNvPr id="27" name="pl27"/>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8" name="pt28"/>
            <p:cNvSpPr/>
            <p:nvPr/>
          </p:nvSpPr>
          <p:spPr>
            <a:xfrm>
              <a:off x="7854520" y="251692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9" name="pt29"/>
            <p:cNvSpPr/>
            <p:nvPr/>
          </p:nvSpPr>
          <p:spPr>
            <a:xfrm>
              <a:off x="1409902" y="314020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l30"/>
            <p:cNvSpPr/>
            <p:nvPr/>
          </p:nvSpPr>
          <p:spPr>
            <a:xfrm>
              <a:off x="7911816" y="2555299"/>
              <a:ext cx="249607" cy="0"/>
            </a:xfrm>
            <a:custGeom>
              <a:avLst/>
              <a:pathLst>
                <a:path w="249607" h="0">
                  <a:moveTo>
                    <a:pt x="249607" y="0"/>
                  </a:moveTo>
                  <a:lnTo>
                    <a:pt x="0" y="0"/>
                  </a:lnTo>
                </a:path>
              </a:pathLst>
            </a:custGeom>
          </p:spPr>
          <p:txBody>
            <a:bodyPr/>
            <a:lstStyle/>
            <a:p/>
          </p:txBody>
        </p:sp>
        <p:sp>
          <p:nvSpPr>
            <p:cNvPr id="31" name="pg31"/>
            <p:cNvSpPr/>
            <p:nvPr/>
          </p:nvSpPr>
          <p:spPr>
            <a:xfrm>
              <a:off x="8092843" y="246431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2" name="tx32"/>
            <p:cNvSpPr/>
            <p:nvPr/>
          </p:nvSpPr>
          <p:spPr>
            <a:xfrm>
              <a:off x="8115703" y="250515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61%</a:t>
              </a:r>
            </a:p>
          </p:txBody>
        </p:sp>
        <p:sp>
          <p:nvSpPr>
            <p:cNvPr id="33" name="pg33"/>
            <p:cNvSpPr/>
            <p:nvPr/>
          </p:nvSpPr>
          <p:spPr>
            <a:xfrm>
              <a:off x="1152780" y="318054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34" name="tx34"/>
            <p:cNvSpPr/>
            <p:nvPr/>
          </p:nvSpPr>
          <p:spPr>
            <a:xfrm>
              <a:off x="1198500" y="3224716"/>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45</a:t>
              </a:r>
            </a:p>
          </p:txBody>
        </p:sp>
        <p:sp>
          <p:nvSpPr>
            <p:cNvPr id="35" name="tx35"/>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 name="tx36"/>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7" name="tx37"/>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38" name="tx38"/>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39" name="tx39"/>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0" name="tx40"/>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 name="tx41"/>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2" name="tx42"/>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3" name="tx43"/>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4" name="tx44"/>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5" name="tx45"/>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6" name="tx46"/>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pl53"/>
            <p:cNvSpPr/>
            <p:nvPr/>
          </p:nvSpPr>
          <p:spPr>
            <a:xfrm>
              <a:off x="4637989"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4" name="tx54"/>
            <p:cNvSpPr/>
            <p:nvPr/>
          </p:nvSpPr>
          <p:spPr>
            <a:xfrm>
              <a:off x="4905089"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55" name="tx5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56" name="tx56"/>
            <p:cNvSpPr/>
            <p:nvPr/>
          </p:nvSpPr>
          <p:spPr>
            <a:xfrm>
              <a:off x="3173123" y="579074"/>
              <a:ext cx="35319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Gabon, 2000-2024</a:t>
              </a:r>
            </a:p>
          </p:txBody>
        </p:sp>
        <p:sp>
          <p:nvSpPr>
            <p:cNvPr id="57" name="tx5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8" name="tx5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59" name="tx5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60" name="tx60"/>
            <p:cNvSpPr/>
            <p:nvPr/>
          </p:nvSpPr>
          <p:spPr>
            <a:xfrm>
              <a:off x="2253722" y="6568567"/>
              <a:ext cx="68206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(MCV2, PCV3, and HPVc).</a:t>
              </a:r>
            </a:p>
          </p:txBody>
        </p:sp>
      </p:grpSp>
      <p:sp>
        <p:nvSpPr>
          <p:cNvPr id="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Gabon has 1 out of the 4 SDG vaccines.
In 2024, Gabon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11 percentage point from 73% in 2023 to 62% in 2024.
• DTP3 coverage declined 9 percentage points from 70% in 2023 to 61% in 2024.
• There were there were 7,000 more zero-dose children in 2024. This leaves 26,000 children without vaccination, vulnerable to vaccine-preventable diseases and a further &lt;1,000 with incomplete protection.
• Gabon accounted for 0.6% of zero-dose children in West and Central Africa (WCAR) and 0.2% of zero-dose children globally.
• MCV1 coverage declined 9 percentage points from 66% in 2023 to 57% in 2024. There were 29,000 children who missed out on the first measles vaccination.
• The second dose of measles-containing vaccine (MCV2) was not introduced.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Gabon,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Gabon.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DAPMHHIV-502652578-1599629</_dlc_DocId>
    <_dlc_DocIdUrl xmlns="9e17fbd9-fb4c-4d20-9ec4-18aa77a91b0d">
      <Url>https://unicef.sharepoint.com/teams/DAPM-Health-HIV/_layouts/15/DocIdRedir.aspx?ID=DAPMHHIV-502652578-1599629</Url>
      <Description>DAPMHHIV-502652578-1599629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mitype="http://purl.org/dc/dcmitype/" xmlns:dcterms="http://purl.org/dc/terms/" xmlns:xsi="http://www.w3.org/2001/XMLSchema-instance">
  <dc:title>PowerPoint Presentation</dc:title>
  <dc:creator>Lauren Francis</dc:creator>
  <cp:lastModifiedBy/>
  <cp:revision>8</cp:revision>
  <dcterms:created xsi:type="dcterms:W3CDTF">2024-04-09T17:27:53Z</dcterms:created>
  <dcterms:modified xsi:type="dcterms:W3CDTF">2025-07-14T21:26:25Z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c7a8b294-9a83-4b72-aaf6-4b4553b3bbe4</vt:lpwstr>
  </property>
  <property fmtid="{D5CDD505-2E9C-101B-9397-08002B2CF9AE}" pid="4" name="MediaServiceImageTags">
    <vt:lpwstr/>
  </property>
</Properties>
</file>