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b1ffca2b64ce372cfb6db229e0b24e7641792cb.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9805"/>
            </a:xfrm>
            <a:custGeom>
              <a:avLst/>
              <a:pathLst>
                <a:path w="6444618" h="79805">
                  <a:moveTo>
                    <a:pt x="0" y="0"/>
                  </a:moveTo>
                  <a:lnTo>
                    <a:pt x="268525" y="0"/>
                  </a:lnTo>
                  <a:lnTo>
                    <a:pt x="537051" y="0"/>
                  </a:lnTo>
                  <a:lnTo>
                    <a:pt x="805577" y="39902"/>
                  </a:lnTo>
                  <a:lnTo>
                    <a:pt x="1074103" y="39902"/>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39902"/>
                  </a:lnTo>
                  <a:lnTo>
                    <a:pt x="5370515" y="39902"/>
                  </a:lnTo>
                  <a:lnTo>
                    <a:pt x="5639041" y="39902"/>
                  </a:lnTo>
                  <a:lnTo>
                    <a:pt x="5907567" y="79805"/>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99027"/>
            </a:xfrm>
            <a:custGeom>
              <a:avLst/>
              <a:pathLst>
                <a:path w="6444618" h="399027">
                  <a:moveTo>
                    <a:pt x="0" y="0"/>
                  </a:moveTo>
                  <a:lnTo>
                    <a:pt x="268525" y="39902"/>
                  </a:lnTo>
                  <a:lnTo>
                    <a:pt x="537051" y="39902"/>
                  </a:lnTo>
                  <a:lnTo>
                    <a:pt x="805577" y="39902"/>
                  </a:lnTo>
                  <a:lnTo>
                    <a:pt x="1074103" y="39902"/>
                  </a:lnTo>
                  <a:lnTo>
                    <a:pt x="1342628" y="79805"/>
                  </a:lnTo>
                  <a:lnTo>
                    <a:pt x="1611154" y="79805"/>
                  </a:lnTo>
                  <a:lnTo>
                    <a:pt x="1879680" y="0"/>
                  </a:lnTo>
                  <a:lnTo>
                    <a:pt x="2148206" y="0"/>
                  </a:lnTo>
                  <a:lnTo>
                    <a:pt x="2416732" y="0"/>
                  </a:lnTo>
                  <a:lnTo>
                    <a:pt x="2685257" y="0"/>
                  </a:lnTo>
                  <a:lnTo>
                    <a:pt x="2953783" y="0"/>
                  </a:lnTo>
                  <a:lnTo>
                    <a:pt x="3222309" y="0"/>
                  </a:lnTo>
                  <a:lnTo>
                    <a:pt x="3490835" y="39902"/>
                  </a:lnTo>
                  <a:lnTo>
                    <a:pt x="3759360" y="39902"/>
                  </a:lnTo>
                  <a:lnTo>
                    <a:pt x="4027886" y="79805"/>
                  </a:lnTo>
                  <a:lnTo>
                    <a:pt x="4296412" y="279319"/>
                  </a:lnTo>
                  <a:lnTo>
                    <a:pt x="4564938" y="399027"/>
                  </a:lnTo>
                  <a:lnTo>
                    <a:pt x="4833464" y="319221"/>
                  </a:lnTo>
                  <a:lnTo>
                    <a:pt x="5101989" y="319221"/>
                  </a:lnTo>
                  <a:lnTo>
                    <a:pt x="5370515" y="399027"/>
                  </a:lnTo>
                  <a:lnTo>
                    <a:pt x="5639041" y="399027"/>
                  </a:lnTo>
                  <a:lnTo>
                    <a:pt x="5907567" y="319221"/>
                  </a:lnTo>
                  <a:lnTo>
                    <a:pt x="6176092" y="319221"/>
                  </a:lnTo>
                  <a:lnTo>
                    <a:pt x="6444618" y="319221"/>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199513"/>
            </a:xfrm>
            <a:custGeom>
              <a:avLst/>
              <a:pathLst>
                <a:path w="6444618" h="199513">
                  <a:moveTo>
                    <a:pt x="0" y="79805"/>
                  </a:moveTo>
                  <a:lnTo>
                    <a:pt x="268525" y="79805"/>
                  </a:lnTo>
                  <a:lnTo>
                    <a:pt x="537051" y="79805"/>
                  </a:lnTo>
                  <a:lnTo>
                    <a:pt x="805577" y="39902"/>
                  </a:lnTo>
                  <a:lnTo>
                    <a:pt x="1074103" y="39902"/>
                  </a:lnTo>
                  <a:lnTo>
                    <a:pt x="1342628" y="39902"/>
                  </a:lnTo>
                  <a:lnTo>
                    <a:pt x="1611154" y="39902"/>
                  </a:lnTo>
                  <a:lnTo>
                    <a:pt x="1879680" y="0"/>
                  </a:lnTo>
                  <a:lnTo>
                    <a:pt x="2148206" y="39902"/>
                  </a:lnTo>
                  <a:lnTo>
                    <a:pt x="2416732" y="0"/>
                  </a:lnTo>
                  <a:lnTo>
                    <a:pt x="2685257" y="0"/>
                  </a:lnTo>
                  <a:lnTo>
                    <a:pt x="2953783" y="39902"/>
                  </a:lnTo>
                  <a:lnTo>
                    <a:pt x="3222309" y="39902"/>
                  </a:lnTo>
                  <a:lnTo>
                    <a:pt x="3490835" y="39902"/>
                  </a:lnTo>
                  <a:lnTo>
                    <a:pt x="3759360" y="79805"/>
                  </a:lnTo>
                  <a:lnTo>
                    <a:pt x="4027886" y="119708"/>
                  </a:lnTo>
                  <a:lnTo>
                    <a:pt x="4296412" y="119708"/>
                  </a:lnTo>
                  <a:lnTo>
                    <a:pt x="4564938" y="159610"/>
                  </a:lnTo>
                  <a:lnTo>
                    <a:pt x="4833464" y="79805"/>
                  </a:lnTo>
                  <a:lnTo>
                    <a:pt x="5101989" y="79805"/>
                  </a:lnTo>
                  <a:lnTo>
                    <a:pt x="5370515" y="119708"/>
                  </a:lnTo>
                  <a:lnTo>
                    <a:pt x="5639041" y="199513"/>
                  </a:lnTo>
                  <a:lnTo>
                    <a:pt x="5907567" y="159610"/>
                  </a:lnTo>
                  <a:lnTo>
                    <a:pt x="6176092" y="159610"/>
                  </a:lnTo>
                  <a:lnTo>
                    <a:pt x="6444618" y="159610"/>
                  </a:lnTo>
                </a:path>
              </a:pathLst>
            </a:custGeom>
            <a:ln w="27101" cap="flat">
              <a:solidFill>
                <a:srgbClr val="00BFC4">
                  <a:alpha val="100000"/>
                </a:srgbClr>
              </a:solidFill>
              <a:prstDash val="solid"/>
              <a:round/>
            </a:ln>
          </p:spPr>
          <p:txBody>
            <a:bodyPr/>
            <a:lstStyle/>
            <a:p/>
          </p:txBody>
        </p:sp>
        <p:sp>
          <p:nvSpPr>
            <p:cNvPr id="30" name="pl30"/>
            <p:cNvSpPr/>
            <p:nvPr/>
          </p:nvSpPr>
          <p:spPr>
            <a:xfrm>
              <a:off x="5744691" y="1518126"/>
              <a:ext cx="2148206" cy="359124"/>
            </a:xfrm>
            <a:custGeom>
              <a:avLst/>
              <a:pathLst>
                <a:path w="2148206" h="359124">
                  <a:moveTo>
                    <a:pt x="0" y="359124"/>
                  </a:moveTo>
                  <a:lnTo>
                    <a:pt x="268525" y="79805"/>
                  </a:lnTo>
                  <a:lnTo>
                    <a:pt x="537051" y="39902"/>
                  </a:lnTo>
                  <a:lnTo>
                    <a:pt x="805577" y="39902"/>
                  </a:lnTo>
                  <a:lnTo>
                    <a:pt x="1074103" y="0"/>
                  </a:lnTo>
                  <a:lnTo>
                    <a:pt x="1342628" y="39902"/>
                  </a:lnTo>
                  <a:lnTo>
                    <a:pt x="1611154" y="79805"/>
                  </a:lnTo>
                  <a:lnTo>
                    <a:pt x="1879680" y="79805"/>
                  </a:lnTo>
                  <a:lnTo>
                    <a:pt x="2148206" y="7980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706314"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435" y="1138140"/>
              <a:ext cx="258987" cy="251032"/>
            </a:xfrm>
            <a:custGeom>
              <a:avLst/>
              <a:pathLst>
                <a:path w="258987" h="251032">
                  <a:moveTo>
                    <a:pt x="258987" y="0"/>
                  </a:moveTo>
                  <a:lnTo>
                    <a:pt x="0" y="251032"/>
                  </a:lnTo>
                </a:path>
              </a:pathLst>
            </a:custGeom>
          </p:spPr>
          <p:txBody>
            <a:bodyPr/>
            <a:lstStyle/>
            <a:p/>
          </p:txBody>
        </p:sp>
        <p:sp>
          <p:nvSpPr>
            <p:cNvPr id="41" name="pl41"/>
            <p:cNvSpPr/>
            <p:nvPr/>
          </p:nvSpPr>
          <p:spPr>
            <a:xfrm>
              <a:off x="7908120" y="1410104"/>
              <a:ext cx="253302" cy="101897"/>
            </a:xfrm>
            <a:custGeom>
              <a:avLst/>
              <a:pathLst>
                <a:path w="253302" h="101897">
                  <a:moveTo>
                    <a:pt x="253302" y="0"/>
                  </a:moveTo>
                  <a:lnTo>
                    <a:pt x="0" y="101897"/>
                  </a:lnTo>
                </a:path>
              </a:pathLst>
            </a:custGeom>
          </p:spPr>
          <p:txBody>
            <a:bodyPr/>
            <a:lstStyle/>
            <a:p/>
          </p:txBody>
        </p:sp>
        <p:sp>
          <p:nvSpPr>
            <p:cNvPr id="42" name="pl42"/>
            <p:cNvSpPr/>
            <p:nvPr/>
          </p:nvSpPr>
          <p:spPr>
            <a:xfrm>
              <a:off x="7910084" y="1601908"/>
              <a:ext cx="251338" cy="58148"/>
            </a:xfrm>
            <a:custGeom>
              <a:avLst/>
              <a:pathLst>
                <a:path w="251338" h="58148">
                  <a:moveTo>
                    <a:pt x="251338" y="58148"/>
                  </a:moveTo>
                  <a:lnTo>
                    <a:pt x="0" y="0"/>
                  </a:lnTo>
                </a:path>
              </a:pathLst>
            </a:custGeom>
          </p:spPr>
          <p:txBody>
            <a:bodyPr/>
            <a:lstStyle/>
            <a:p/>
          </p:txBody>
        </p:sp>
        <p:sp>
          <p:nvSpPr>
            <p:cNvPr id="43" name="pl43"/>
            <p:cNvSpPr/>
            <p:nvPr/>
          </p:nvSpPr>
          <p:spPr>
            <a:xfrm>
              <a:off x="7901972" y="1647237"/>
              <a:ext cx="259450" cy="268830"/>
            </a:xfrm>
            <a:custGeom>
              <a:avLst/>
              <a:pathLst>
                <a:path w="259450" h="268830">
                  <a:moveTo>
                    <a:pt x="259450" y="268830"/>
                  </a:moveTo>
                  <a:lnTo>
                    <a:pt x="0" y="0"/>
                  </a:lnTo>
                </a:path>
              </a:pathLst>
            </a:custGeom>
          </p:spPr>
          <p:txBody>
            <a:bodyPr/>
            <a:lstStyle/>
            <a:p/>
          </p:txBody>
        </p:sp>
        <p:sp>
          <p:nvSpPr>
            <p:cNvPr id="44" name="pg44"/>
            <p:cNvSpPr/>
            <p:nvPr/>
          </p:nvSpPr>
          <p:spPr>
            <a:xfrm>
              <a:off x="8092843" y="102584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6668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30074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34158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48" name="pg48"/>
            <p:cNvSpPr/>
            <p:nvPr/>
          </p:nvSpPr>
          <p:spPr>
            <a:xfrm>
              <a:off x="8092843" y="157461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61545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0" name="pg50"/>
            <p:cNvSpPr/>
            <p:nvPr/>
          </p:nvSpPr>
          <p:spPr>
            <a:xfrm>
              <a:off x="8092843" y="184586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88671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288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Finland,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but close to the 95% target.
Between 2023 and 2024,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05397" y="3485216"/>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6" name="pl6"/>
            <p:cNvSpPr/>
            <p:nvPr/>
          </p:nvSpPr>
          <p:spPr>
            <a:xfrm>
              <a:off x="1005397" y="2708368"/>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7" name="pl7"/>
            <p:cNvSpPr/>
            <p:nvPr/>
          </p:nvSpPr>
          <p:spPr>
            <a:xfrm>
              <a:off x="1005397" y="1931520"/>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8" name="pl8"/>
            <p:cNvSpPr/>
            <p:nvPr/>
          </p:nvSpPr>
          <p:spPr>
            <a:xfrm>
              <a:off x="1005397" y="1154672"/>
              <a:ext cx="7539515" cy="0"/>
            </a:xfrm>
            <a:custGeom>
              <a:avLst/>
              <a:pathLst>
                <a:path w="7539515" h="0">
                  <a:moveTo>
                    <a:pt x="0" y="0"/>
                  </a:moveTo>
                  <a:lnTo>
                    <a:pt x="7539515" y="0"/>
                  </a:lnTo>
                  <a:lnTo>
                    <a:pt x="7539515" y="0"/>
                  </a:lnTo>
                </a:path>
              </a:pathLst>
            </a:custGeom>
            <a:ln w="6775" cap="flat">
              <a:solidFill>
                <a:srgbClr val="EBEBEB">
                  <a:alpha val="100000"/>
                </a:srgbClr>
              </a:solidFill>
              <a:prstDash val="solid"/>
              <a:round/>
            </a:ln>
          </p:spPr>
          <p:txBody>
            <a:bodyPr/>
            <a:lstStyle/>
            <a:p/>
          </p:txBody>
        </p:sp>
        <p:sp>
          <p:nvSpPr>
            <p:cNvPr id="9" name="pl9"/>
            <p:cNvSpPr/>
            <p:nvPr/>
          </p:nvSpPr>
          <p:spPr>
            <a:xfrm>
              <a:off x="1005397" y="3873640"/>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0" name="pl10"/>
            <p:cNvSpPr/>
            <p:nvPr/>
          </p:nvSpPr>
          <p:spPr>
            <a:xfrm>
              <a:off x="1005397" y="3096792"/>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1" name="pl11"/>
            <p:cNvSpPr/>
            <p:nvPr/>
          </p:nvSpPr>
          <p:spPr>
            <a:xfrm>
              <a:off x="1005397" y="2319944"/>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2" name="pl12"/>
            <p:cNvSpPr/>
            <p:nvPr/>
          </p:nvSpPr>
          <p:spPr>
            <a:xfrm>
              <a:off x="1005397" y="154309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3" name="pl13"/>
            <p:cNvSpPr/>
            <p:nvPr/>
          </p:nvSpPr>
          <p:spPr>
            <a:xfrm>
              <a:off x="1005397" y="766248"/>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 name="pl14"/>
            <p:cNvSpPr/>
            <p:nvPr/>
          </p:nvSpPr>
          <p:spPr>
            <a:xfrm>
              <a:off x="14719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829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246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0095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0201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727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5254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78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307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833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48103" y="3698383"/>
              <a:ext cx="247738" cy="175256"/>
            </a:xfrm>
            <a:prstGeom prst="rect">
              <a:avLst/>
            </a:prstGeom>
            <a:solidFill>
              <a:srgbClr val="1CABE2">
                <a:alpha val="100000"/>
              </a:srgbClr>
            </a:solidFill>
          </p:spPr>
          <p:txBody>
            <a:bodyPr/>
            <a:lstStyle/>
            <a:p/>
          </p:txBody>
        </p:sp>
        <p:sp>
          <p:nvSpPr>
            <p:cNvPr id="25" name="rc25"/>
            <p:cNvSpPr/>
            <p:nvPr/>
          </p:nvSpPr>
          <p:spPr>
            <a:xfrm>
              <a:off x="1623368" y="3699936"/>
              <a:ext cx="247738" cy="173703"/>
            </a:xfrm>
            <a:prstGeom prst="rect">
              <a:avLst/>
            </a:prstGeom>
            <a:solidFill>
              <a:srgbClr val="1CABE2">
                <a:alpha val="100000"/>
              </a:srgbClr>
            </a:solidFill>
          </p:spPr>
          <p:txBody>
            <a:bodyPr/>
            <a:lstStyle/>
            <a:p/>
          </p:txBody>
        </p:sp>
        <p:sp>
          <p:nvSpPr>
            <p:cNvPr id="26" name="rc26"/>
            <p:cNvSpPr/>
            <p:nvPr/>
          </p:nvSpPr>
          <p:spPr>
            <a:xfrm>
              <a:off x="1898633" y="3701490"/>
              <a:ext cx="247738" cy="172149"/>
            </a:xfrm>
            <a:prstGeom prst="rect">
              <a:avLst/>
            </a:prstGeom>
            <a:solidFill>
              <a:srgbClr val="1CABE2">
                <a:alpha val="100000"/>
              </a:srgbClr>
            </a:solidFill>
          </p:spPr>
          <p:txBody>
            <a:bodyPr/>
            <a:lstStyle/>
            <a:p/>
          </p:txBody>
        </p:sp>
        <p:sp>
          <p:nvSpPr>
            <p:cNvPr id="27" name="rc27"/>
            <p:cNvSpPr/>
            <p:nvPr/>
          </p:nvSpPr>
          <p:spPr>
            <a:xfrm>
              <a:off x="2173899" y="3523747"/>
              <a:ext cx="247738" cy="349892"/>
            </a:xfrm>
            <a:prstGeom prst="rect">
              <a:avLst/>
            </a:prstGeom>
            <a:solidFill>
              <a:srgbClr val="1CABE2">
                <a:alpha val="100000"/>
              </a:srgbClr>
            </a:solidFill>
          </p:spPr>
          <p:txBody>
            <a:bodyPr/>
            <a:lstStyle/>
            <a:p/>
          </p:txBody>
        </p:sp>
        <p:sp>
          <p:nvSpPr>
            <p:cNvPr id="28" name="rc28"/>
            <p:cNvSpPr/>
            <p:nvPr/>
          </p:nvSpPr>
          <p:spPr>
            <a:xfrm>
              <a:off x="2449164" y="3517222"/>
              <a:ext cx="247738" cy="356417"/>
            </a:xfrm>
            <a:prstGeom prst="rect">
              <a:avLst/>
            </a:prstGeom>
            <a:solidFill>
              <a:srgbClr val="1CABE2">
                <a:alpha val="100000"/>
              </a:srgbClr>
            </a:solidFill>
          </p:spPr>
          <p:txBody>
            <a:bodyPr/>
            <a:lstStyle/>
            <a:p/>
          </p:txBody>
        </p:sp>
        <p:sp>
          <p:nvSpPr>
            <p:cNvPr id="29" name="rc29"/>
            <p:cNvSpPr/>
            <p:nvPr/>
          </p:nvSpPr>
          <p:spPr>
            <a:xfrm>
              <a:off x="2724429" y="3695275"/>
              <a:ext cx="247738" cy="178364"/>
            </a:xfrm>
            <a:prstGeom prst="rect">
              <a:avLst/>
            </a:prstGeom>
            <a:solidFill>
              <a:srgbClr val="1CABE2">
                <a:alpha val="100000"/>
              </a:srgbClr>
            </a:solidFill>
          </p:spPr>
          <p:txBody>
            <a:bodyPr/>
            <a:lstStyle/>
            <a:p/>
          </p:txBody>
        </p:sp>
        <p:sp>
          <p:nvSpPr>
            <p:cNvPr id="30" name="rc30"/>
            <p:cNvSpPr/>
            <p:nvPr/>
          </p:nvSpPr>
          <p:spPr>
            <a:xfrm>
              <a:off x="2999694" y="3692168"/>
              <a:ext cx="247738" cy="181471"/>
            </a:xfrm>
            <a:prstGeom prst="rect">
              <a:avLst/>
            </a:prstGeom>
            <a:solidFill>
              <a:srgbClr val="1CABE2">
                <a:alpha val="100000"/>
              </a:srgbClr>
            </a:solidFill>
          </p:spPr>
          <p:txBody>
            <a:bodyPr/>
            <a:lstStyle/>
            <a:p/>
          </p:txBody>
        </p:sp>
        <p:sp>
          <p:nvSpPr>
            <p:cNvPr id="31" name="rc31"/>
            <p:cNvSpPr/>
            <p:nvPr/>
          </p:nvSpPr>
          <p:spPr>
            <a:xfrm>
              <a:off x="3274960" y="3692168"/>
              <a:ext cx="247738" cy="181471"/>
            </a:xfrm>
            <a:prstGeom prst="rect">
              <a:avLst/>
            </a:prstGeom>
            <a:solidFill>
              <a:srgbClr val="1CABE2">
                <a:alpha val="100000"/>
              </a:srgbClr>
            </a:solidFill>
          </p:spPr>
          <p:txBody>
            <a:bodyPr/>
            <a:lstStyle/>
            <a:p/>
          </p:txBody>
        </p:sp>
        <p:sp>
          <p:nvSpPr>
            <p:cNvPr id="32" name="rc32"/>
            <p:cNvSpPr/>
            <p:nvPr/>
          </p:nvSpPr>
          <p:spPr>
            <a:xfrm>
              <a:off x="3550225" y="3689993"/>
              <a:ext cx="247738" cy="183646"/>
            </a:xfrm>
            <a:prstGeom prst="rect">
              <a:avLst/>
            </a:prstGeom>
            <a:solidFill>
              <a:srgbClr val="1CABE2">
                <a:alpha val="100000"/>
              </a:srgbClr>
            </a:solidFill>
          </p:spPr>
          <p:txBody>
            <a:bodyPr/>
            <a:lstStyle/>
            <a:p/>
          </p:txBody>
        </p:sp>
        <p:sp>
          <p:nvSpPr>
            <p:cNvPr id="33" name="rc33"/>
            <p:cNvSpPr/>
            <p:nvPr/>
          </p:nvSpPr>
          <p:spPr>
            <a:xfrm>
              <a:off x="3825490" y="3687196"/>
              <a:ext cx="247738" cy="186443"/>
            </a:xfrm>
            <a:prstGeom prst="rect">
              <a:avLst/>
            </a:prstGeom>
            <a:solidFill>
              <a:srgbClr val="1CABE2">
                <a:alpha val="100000"/>
              </a:srgbClr>
            </a:solidFill>
          </p:spPr>
          <p:txBody>
            <a:bodyPr/>
            <a:lstStyle/>
            <a:p/>
          </p:txBody>
        </p:sp>
        <p:sp>
          <p:nvSpPr>
            <p:cNvPr id="34" name="rc34"/>
            <p:cNvSpPr/>
            <p:nvPr/>
          </p:nvSpPr>
          <p:spPr>
            <a:xfrm>
              <a:off x="4100756" y="3685642"/>
              <a:ext cx="247738" cy="187997"/>
            </a:xfrm>
            <a:prstGeom prst="rect">
              <a:avLst/>
            </a:prstGeom>
            <a:solidFill>
              <a:srgbClr val="1CABE2">
                <a:alpha val="100000"/>
              </a:srgbClr>
            </a:solidFill>
          </p:spPr>
          <p:txBody>
            <a:bodyPr/>
            <a:lstStyle/>
            <a:p/>
          </p:txBody>
        </p:sp>
        <p:sp>
          <p:nvSpPr>
            <p:cNvPr id="35" name="rc35"/>
            <p:cNvSpPr/>
            <p:nvPr/>
          </p:nvSpPr>
          <p:spPr>
            <a:xfrm>
              <a:off x="4376021" y="3688439"/>
              <a:ext cx="247738" cy="185200"/>
            </a:xfrm>
            <a:prstGeom prst="rect">
              <a:avLst/>
            </a:prstGeom>
            <a:solidFill>
              <a:srgbClr val="1CABE2">
                <a:alpha val="100000"/>
              </a:srgbClr>
            </a:solidFill>
          </p:spPr>
          <p:txBody>
            <a:bodyPr/>
            <a:lstStyle/>
            <a:p/>
          </p:txBody>
        </p:sp>
        <p:sp>
          <p:nvSpPr>
            <p:cNvPr id="36" name="rc36"/>
            <p:cNvSpPr/>
            <p:nvPr/>
          </p:nvSpPr>
          <p:spPr>
            <a:xfrm>
              <a:off x="4651286" y="3689993"/>
              <a:ext cx="247738" cy="183646"/>
            </a:xfrm>
            <a:prstGeom prst="rect">
              <a:avLst/>
            </a:prstGeom>
            <a:solidFill>
              <a:srgbClr val="1CABE2">
                <a:alpha val="100000"/>
              </a:srgbClr>
            </a:solidFill>
          </p:spPr>
          <p:txBody>
            <a:bodyPr/>
            <a:lstStyle/>
            <a:p/>
          </p:txBody>
        </p:sp>
        <p:sp>
          <p:nvSpPr>
            <p:cNvPr id="37" name="rc37"/>
            <p:cNvSpPr/>
            <p:nvPr/>
          </p:nvSpPr>
          <p:spPr>
            <a:xfrm>
              <a:off x="4926551" y="3694032"/>
              <a:ext cx="247738" cy="179607"/>
            </a:xfrm>
            <a:prstGeom prst="rect">
              <a:avLst/>
            </a:prstGeom>
            <a:solidFill>
              <a:srgbClr val="1CABE2">
                <a:alpha val="100000"/>
              </a:srgbClr>
            </a:solidFill>
          </p:spPr>
          <p:txBody>
            <a:bodyPr/>
            <a:lstStyle/>
            <a:p/>
          </p:txBody>
        </p:sp>
        <p:sp>
          <p:nvSpPr>
            <p:cNvPr id="38" name="rc38"/>
            <p:cNvSpPr/>
            <p:nvPr/>
          </p:nvSpPr>
          <p:spPr>
            <a:xfrm>
              <a:off x="5201817" y="3697140"/>
              <a:ext cx="247738" cy="176499"/>
            </a:xfrm>
            <a:prstGeom prst="rect">
              <a:avLst/>
            </a:prstGeom>
            <a:solidFill>
              <a:srgbClr val="1CABE2">
                <a:alpha val="100000"/>
              </a:srgbClr>
            </a:solidFill>
          </p:spPr>
          <p:txBody>
            <a:bodyPr/>
            <a:lstStyle/>
            <a:p/>
          </p:txBody>
        </p:sp>
        <p:sp>
          <p:nvSpPr>
            <p:cNvPr id="39" name="rc39"/>
            <p:cNvSpPr/>
            <p:nvPr/>
          </p:nvSpPr>
          <p:spPr>
            <a:xfrm>
              <a:off x="5477082" y="3702422"/>
              <a:ext cx="247738" cy="171217"/>
            </a:xfrm>
            <a:prstGeom prst="rect">
              <a:avLst/>
            </a:prstGeom>
            <a:solidFill>
              <a:srgbClr val="1CABE2">
                <a:alpha val="100000"/>
              </a:srgbClr>
            </a:solidFill>
          </p:spPr>
          <p:txBody>
            <a:bodyPr/>
            <a:lstStyle/>
            <a:p/>
          </p:txBody>
        </p:sp>
        <p:sp>
          <p:nvSpPr>
            <p:cNvPr id="40" name="rc40"/>
            <p:cNvSpPr/>
            <p:nvPr/>
          </p:nvSpPr>
          <p:spPr>
            <a:xfrm>
              <a:off x="5752347" y="3710502"/>
              <a:ext cx="247738" cy="163138"/>
            </a:xfrm>
            <a:prstGeom prst="rect">
              <a:avLst/>
            </a:prstGeom>
            <a:solidFill>
              <a:srgbClr val="1CABE2">
                <a:alpha val="100000"/>
              </a:srgbClr>
            </a:solidFill>
          </p:spPr>
          <p:txBody>
            <a:bodyPr/>
            <a:lstStyle/>
            <a:p/>
          </p:txBody>
        </p:sp>
        <p:sp>
          <p:nvSpPr>
            <p:cNvPr id="41" name="rc41"/>
            <p:cNvSpPr/>
            <p:nvPr/>
          </p:nvSpPr>
          <p:spPr>
            <a:xfrm>
              <a:off x="6027612" y="3717959"/>
              <a:ext cx="247738" cy="155680"/>
            </a:xfrm>
            <a:prstGeom prst="rect">
              <a:avLst/>
            </a:prstGeom>
            <a:solidFill>
              <a:srgbClr val="1CABE2">
                <a:alpha val="100000"/>
              </a:srgbClr>
            </a:solidFill>
          </p:spPr>
          <p:txBody>
            <a:bodyPr/>
            <a:lstStyle/>
            <a:p/>
          </p:txBody>
        </p:sp>
        <p:sp>
          <p:nvSpPr>
            <p:cNvPr id="42" name="rc42"/>
            <p:cNvSpPr/>
            <p:nvPr/>
          </p:nvSpPr>
          <p:spPr>
            <a:xfrm>
              <a:off x="6302878" y="3726349"/>
              <a:ext cx="247738" cy="147290"/>
            </a:xfrm>
            <a:prstGeom prst="rect">
              <a:avLst/>
            </a:prstGeom>
            <a:solidFill>
              <a:srgbClr val="1CABE2">
                <a:alpha val="100000"/>
              </a:srgbClr>
            </a:solidFill>
          </p:spPr>
          <p:txBody>
            <a:bodyPr/>
            <a:lstStyle/>
            <a:p/>
          </p:txBody>
        </p:sp>
        <p:sp>
          <p:nvSpPr>
            <p:cNvPr id="43" name="rc43"/>
            <p:cNvSpPr/>
            <p:nvPr/>
          </p:nvSpPr>
          <p:spPr>
            <a:xfrm>
              <a:off x="6578143" y="3590867"/>
              <a:ext cx="247738" cy="282772"/>
            </a:xfrm>
            <a:prstGeom prst="rect">
              <a:avLst/>
            </a:prstGeom>
            <a:solidFill>
              <a:srgbClr val="1CABE2">
                <a:alpha val="100000"/>
              </a:srgbClr>
            </a:solidFill>
          </p:spPr>
          <p:txBody>
            <a:bodyPr/>
            <a:lstStyle/>
            <a:p/>
          </p:txBody>
        </p:sp>
        <p:sp>
          <p:nvSpPr>
            <p:cNvPr id="44" name="rc44"/>
            <p:cNvSpPr/>
            <p:nvPr/>
          </p:nvSpPr>
          <p:spPr>
            <a:xfrm>
              <a:off x="6853408" y="3585584"/>
              <a:ext cx="247738" cy="288055"/>
            </a:xfrm>
            <a:prstGeom prst="rect">
              <a:avLst/>
            </a:prstGeom>
            <a:solidFill>
              <a:srgbClr val="1CABE2">
                <a:alpha val="100000"/>
              </a:srgbClr>
            </a:solidFill>
          </p:spPr>
          <p:txBody>
            <a:bodyPr/>
            <a:lstStyle/>
            <a:p/>
          </p:txBody>
        </p:sp>
        <p:sp>
          <p:nvSpPr>
            <p:cNvPr id="45" name="rc45"/>
            <p:cNvSpPr/>
            <p:nvPr/>
          </p:nvSpPr>
          <p:spPr>
            <a:xfrm>
              <a:off x="7128674" y="3566629"/>
              <a:ext cx="247738" cy="307010"/>
            </a:xfrm>
            <a:prstGeom prst="rect">
              <a:avLst/>
            </a:prstGeom>
            <a:solidFill>
              <a:srgbClr val="1CABE2">
                <a:alpha val="100000"/>
              </a:srgbClr>
            </a:solidFill>
          </p:spPr>
          <p:txBody>
            <a:bodyPr/>
            <a:lstStyle/>
            <a:p/>
          </p:txBody>
        </p:sp>
        <p:sp>
          <p:nvSpPr>
            <p:cNvPr id="46" name="rc46"/>
            <p:cNvSpPr/>
            <p:nvPr/>
          </p:nvSpPr>
          <p:spPr>
            <a:xfrm>
              <a:off x="7403939" y="3457560"/>
              <a:ext cx="247738" cy="416079"/>
            </a:xfrm>
            <a:prstGeom prst="rect">
              <a:avLst/>
            </a:prstGeom>
            <a:solidFill>
              <a:srgbClr val="1CABE2">
                <a:alpha val="100000"/>
              </a:srgbClr>
            </a:solidFill>
          </p:spPr>
          <p:txBody>
            <a:bodyPr/>
            <a:lstStyle/>
            <a:p/>
          </p:txBody>
        </p:sp>
        <p:sp>
          <p:nvSpPr>
            <p:cNvPr id="47" name="rc47"/>
            <p:cNvSpPr/>
            <p:nvPr/>
          </p:nvSpPr>
          <p:spPr>
            <a:xfrm>
              <a:off x="7679204" y="3468125"/>
              <a:ext cx="247738" cy="405514"/>
            </a:xfrm>
            <a:prstGeom prst="rect">
              <a:avLst/>
            </a:prstGeom>
            <a:solidFill>
              <a:srgbClr val="1CABE2">
                <a:alpha val="100000"/>
              </a:srgbClr>
            </a:solidFill>
          </p:spPr>
          <p:txBody>
            <a:bodyPr/>
            <a:lstStyle/>
            <a:p/>
          </p:txBody>
        </p:sp>
        <p:sp>
          <p:nvSpPr>
            <p:cNvPr id="48" name="rc48"/>
            <p:cNvSpPr/>
            <p:nvPr/>
          </p:nvSpPr>
          <p:spPr>
            <a:xfrm>
              <a:off x="7954469" y="3465639"/>
              <a:ext cx="247738" cy="408000"/>
            </a:xfrm>
            <a:prstGeom prst="rect">
              <a:avLst/>
            </a:prstGeom>
            <a:solidFill>
              <a:srgbClr val="1CABE2">
                <a:alpha val="100000"/>
              </a:srgbClr>
            </a:solidFill>
          </p:spPr>
          <p:txBody>
            <a:bodyPr/>
            <a:lstStyle/>
            <a:p/>
          </p:txBody>
        </p:sp>
        <p:sp>
          <p:nvSpPr>
            <p:cNvPr id="49" name="rc49"/>
            <p:cNvSpPr/>
            <p:nvPr/>
          </p:nvSpPr>
          <p:spPr>
            <a:xfrm>
              <a:off x="1348103" y="3698383"/>
              <a:ext cx="247738" cy="0"/>
            </a:xfrm>
            <a:prstGeom prst="rect">
              <a:avLst/>
            </a:prstGeom>
            <a:solidFill>
              <a:srgbClr val="B3B3B3">
                <a:alpha val="100000"/>
              </a:srgbClr>
            </a:solidFill>
          </p:spPr>
          <p:txBody>
            <a:bodyPr/>
            <a:lstStyle/>
            <a:p/>
          </p:txBody>
        </p:sp>
        <p:sp>
          <p:nvSpPr>
            <p:cNvPr id="50" name="rc50"/>
            <p:cNvSpPr/>
            <p:nvPr/>
          </p:nvSpPr>
          <p:spPr>
            <a:xfrm>
              <a:off x="1623368" y="3526544"/>
              <a:ext cx="247738" cy="173392"/>
            </a:xfrm>
            <a:prstGeom prst="rect">
              <a:avLst/>
            </a:prstGeom>
            <a:solidFill>
              <a:srgbClr val="B3B3B3">
                <a:alpha val="100000"/>
              </a:srgbClr>
            </a:solidFill>
          </p:spPr>
          <p:txBody>
            <a:bodyPr/>
            <a:lstStyle/>
            <a:p/>
          </p:txBody>
        </p:sp>
        <p:sp>
          <p:nvSpPr>
            <p:cNvPr id="51" name="rc51"/>
            <p:cNvSpPr/>
            <p:nvPr/>
          </p:nvSpPr>
          <p:spPr>
            <a:xfrm>
              <a:off x="1898633" y="3529651"/>
              <a:ext cx="247738" cy="171838"/>
            </a:xfrm>
            <a:prstGeom prst="rect">
              <a:avLst/>
            </a:prstGeom>
            <a:solidFill>
              <a:srgbClr val="B3B3B3">
                <a:alpha val="100000"/>
              </a:srgbClr>
            </a:solidFill>
          </p:spPr>
          <p:txBody>
            <a:bodyPr/>
            <a:lstStyle/>
            <a:p/>
          </p:txBody>
        </p:sp>
        <p:sp>
          <p:nvSpPr>
            <p:cNvPr id="52" name="rc52"/>
            <p:cNvSpPr/>
            <p:nvPr/>
          </p:nvSpPr>
          <p:spPr>
            <a:xfrm>
              <a:off x="2173899" y="3523747"/>
              <a:ext cx="247738" cy="0"/>
            </a:xfrm>
            <a:prstGeom prst="rect">
              <a:avLst/>
            </a:prstGeom>
            <a:solidFill>
              <a:srgbClr val="B3B3B3">
                <a:alpha val="100000"/>
              </a:srgbClr>
            </a:solidFill>
          </p:spPr>
          <p:txBody>
            <a:bodyPr/>
            <a:lstStyle/>
            <a:p/>
          </p:txBody>
        </p:sp>
        <p:sp>
          <p:nvSpPr>
            <p:cNvPr id="53" name="rc53"/>
            <p:cNvSpPr/>
            <p:nvPr/>
          </p:nvSpPr>
          <p:spPr>
            <a:xfrm>
              <a:off x="2449164" y="3517222"/>
              <a:ext cx="247738" cy="0"/>
            </a:xfrm>
            <a:prstGeom prst="rect">
              <a:avLst/>
            </a:prstGeom>
            <a:solidFill>
              <a:srgbClr val="B3B3B3">
                <a:alpha val="100000"/>
              </a:srgbClr>
            </a:solidFill>
          </p:spPr>
          <p:txBody>
            <a:bodyPr/>
            <a:lstStyle/>
            <a:p/>
          </p:txBody>
        </p:sp>
        <p:sp>
          <p:nvSpPr>
            <p:cNvPr id="54" name="rc54"/>
            <p:cNvSpPr/>
            <p:nvPr/>
          </p:nvSpPr>
          <p:spPr>
            <a:xfrm>
              <a:off x="2724429" y="3338236"/>
              <a:ext cx="247738" cy="357039"/>
            </a:xfrm>
            <a:prstGeom prst="rect">
              <a:avLst/>
            </a:prstGeom>
            <a:solidFill>
              <a:srgbClr val="B3B3B3">
                <a:alpha val="100000"/>
              </a:srgbClr>
            </a:solidFill>
          </p:spPr>
          <p:txBody>
            <a:bodyPr/>
            <a:lstStyle/>
            <a:p/>
          </p:txBody>
        </p:sp>
        <p:sp>
          <p:nvSpPr>
            <p:cNvPr id="55" name="rc55"/>
            <p:cNvSpPr/>
            <p:nvPr/>
          </p:nvSpPr>
          <p:spPr>
            <a:xfrm>
              <a:off x="2999694" y="3328914"/>
              <a:ext cx="247738" cy="363254"/>
            </a:xfrm>
            <a:prstGeom prst="rect">
              <a:avLst/>
            </a:prstGeom>
            <a:solidFill>
              <a:srgbClr val="B3B3B3">
                <a:alpha val="100000"/>
              </a:srgbClr>
            </a:solidFill>
          </p:spPr>
          <p:txBody>
            <a:bodyPr/>
            <a:lstStyle/>
            <a:p/>
          </p:txBody>
        </p:sp>
        <p:sp>
          <p:nvSpPr>
            <p:cNvPr id="56" name="rc56"/>
            <p:cNvSpPr/>
            <p:nvPr/>
          </p:nvSpPr>
          <p:spPr>
            <a:xfrm>
              <a:off x="3274960" y="3692168"/>
              <a:ext cx="247738" cy="0"/>
            </a:xfrm>
            <a:prstGeom prst="rect">
              <a:avLst/>
            </a:prstGeom>
            <a:solidFill>
              <a:srgbClr val="B3B3B3">
                <a:alpha val="100000"/>
              </a:srgbClr>
            </a:solidFill>
          </p:spPr>
          <p:txBody>
            <a:bodyPr/>
            <a:lstStyle/>
            <a:p/>
          </p:txBody>
        </p:sp>
        <p:sp>
          <p:nvSpPr>
            <p:cNvPr id="57" name="rc57"/>
            <p:cNvSpPr/>
            <p:nvPr/>
          </p:nvSpPr>
          <p:spPr>
            <a:xfrm>
              <a:off x="3550225" y="3689993"/>
              <a:ext cx="247738" cy="0"/>
            </a:xfrm>
            <a:prstGeom prst="rect">
              <a:avLst/>
            </a:prstGeom>
            <a:solidFill>
              <a:srgbClr val="B3B3B3">
                <a:alpha val="100000"/>
              </a:srgbClr>
            </a:solidFill>
          </p:spPr>
          <p:txBody>
            <a:bodyPr/>
            <a:lstStyle/>
            <a:p/>
          </p:txBody>
        </p:sp>
        <p:sp>
          <p:nvSpPr>
            <p:cNvPr id="58" name="rc58"/>
            <p:cNvSpPr/>
            <p:nvPr/>
          </p:nvSpPr>
          <p:spPr>
            <a:xfrm>
              <a:off x="3825490" y="3687196"/>
              <a:ext cx="247738" cy="0"/>
            </a:xfrm>
            <a:prstGeom prst="rect">
              <a:avLst/>
            </a:prstGeom>
            <a:solidFill>
              <a:srgbClr val="B3B3B3">
                <a:alpha val="100000"/>
              </a:srgbClr>
            </a:solidFill>
          </p:spPr>
          <p:txBody>
            <a:bodyPr/>
            <a:lstStyle/>
            <a:p/>
          </p:txBody>
        </p:sp>
        <p:sp>
          <p:nvSpPr>
            <p:cNvPr id="59" name="rc59"/>
            <p:cNvSpPr/>
            <p:nvPr/>
          </p:nvSpPr>
          <p:spPr>
            <a:xfrm>
              <a:off x="4100756" y="3685642"/>
              <a:ext cx="247738" cy="0"/>
            </a:xfrm>
            <a:prstGeom prst="rect">
              <a:avLst/>
            </a:prstGeom>
            <a:solidFill>
              <a:srgbClr val="B3B3B3">
                <a:alpha val="100000"/>
              </a:srgbClr>
            </a:solidFill>
          </p:spPr>
          <p:txBody>
            <a:bodyPr/>
            <a:lstStyle/>
            <a:p/>
          </p:txBody>
        </p:sp>
        <p:sp>
          <p:nvSpPr>
            <p:cNvPr id="60" name="rc60"/>
            <p:cNvSpPr/>
            <p:nvPr/>
          </p:nvSpPr>
          <p:spPr>
            <a:xfrm>
              <a:off x="4376021" y="3688439"/>
              <a:ext cx="247738" cy="0"/>
            </a:xfrm>
            <a:prstGeom prst="rect">
              <a:avLst/>
            </a:prstGeom>
            <a:solidFill>
              <a:srgbClr val="B3B3B3">
                <a:alpha val="100000"/>
              </a:srgbClr>
            </a:solidFill>
          </p:spPr>
          <p:txBody>
            <a:bodyPr/>
            <a:lstStyle/>
            <a:p/>
          </p:txBody>
        </p:sp>
        <p:sp>
          <p:nvSpPr>
            <p:cNvPr id="61" name="rc61"/>
            <p:cNvSpPr/>
            <p:nvPr/>
          </p:nvSpPr>
          <p:spPr>
            <a:xfrm>
              <a:off x="4651286" y="3689993"/>
              <a:ext cx="247738" cy="0"/>
            </a:xfrm>
            <a:prstGeom prst="rect">
              <a:avLst/>
            </a:prstGeom>
            <a:solidFill>
              <a:srgbClr val="B3B3B3">
                <a:alpha val="100000"/>
              </a:srgbClr>
            </a:solidFill>
          </p:spPr>
          <p:txBody>
            <a:bodyPr/>
            <a:lstStyle/>
            <a:p/>
          </p:txBody>
        </p:sp>
        <p:sp>
          <p:nvSpPr>
            <p:cNvPr id="62" name="rc62"/>
            <p:cNvSpPr/>
            <p:nvPr/>
          </p:nvSpPr>
          <p:spPr>
            <a:xfrm>
              <a:off x="4926551" y="3514425"/>
              <a:ext cx="247738" cy="179607"/>
            </a:xfrm>
            <a:prstGeom prst="rect">
              <a:avLst/>
            </a:prstGeom>
            <a:solidFill>
              <a:srgbClr val="B3B3B3">
                <a:alpha val="100000"/>
              </a:srgbClr>
            </a:solidFill>
          </p:spPr>
          <p:txBody>
            <a:bodyPr/>
            <a:lstStyle/>
            <a:p/>
          </p:txBody>
        </p:sp>
        <p:sp>
          <p:nvSpPr>
            <p:cNvPr id="63" name="rc63"/>
            <p:cNvSpPr/>
            <p:nvPr/>
          </p:nvSpPr>
          <p:spPr>
            <a:xfrm>
              <a:off x="5201817" y="3520329"/>
              <a:ext cx="247738" cy="176810"/>
            </a:xfrm>
            <a:prstGeom prst="rect">
              <a:avLst/>
            </a:prstGeom>
            <a:solidFill>
              <a:srgbClr val="B3B3B3">
                <a:alpha val="100000"/>
              </a:srgbClr>
            </a:solidFill>
          </p:spPr>
          <p:txBody>
            <a:bodyPr/>
            <a:lstStyle/>
            <a:p/>
          </p:txBody>
        </p:sp>
        <p:sp>
          <p:nvSpPr>
            <p:cNvPr id="64" name="rc64"/>
            <p:cNvSpPr/>
            <p:nvPr/>
          </p:nvSpPr>
          <p:spPr>
            <a:xfrm>
              <a:off x="5477082" y="3359677"/>
              <a:ext cx="247738" cy="342745"/>
            </a:xfrm>
            <a:prstGeom prst="rect">
              <a:avLst/>
            </a:prstGeom>
            <a:solidFill>
              <a:srgbClr val="B3B3B3">
                <a:alpha val="100000"/>
              </a:srgbClr>
            </a:solidFill>
          </p:spPr>
          <p:txBody>
            <a:bodyPr/>
            <a:lstStyle/>
            <a:p/>
          </p:txBody>
        </p:sp>
        <p:sp>
          <p:nvSpPr>
            <p:cNvPr id="65" name="rc65"/>
            <p:cNvSpPr/>
            <p:nvPr/>
          </p:nvSpPr>
          <p:spPr>
            <a:xfrm>
              <a:off x="5752347" y="2567914"/>
              <a:ext cx="247738" cy="1142587"/>
            </a:xfrm>
            <a:prstGeom prst="rect">
              <a:avLst/>
            </a:prstGeom>
            <a:solidFill>
              <a:srgbClr val="B3B3B3">
                <a:alpha val="100000"/>
              </a:srgbClr>
            </a:solidFill>
          </p:spPr>
          <p:txBody>
            <a:bodyPr/>
            <a:lstStyle/>
            <a:p/>
          </p:txBody>
        </p:sp>
        <p:sp>
          <p:nvSpPr>
            <p:cNvPr id="66" name="rc66"/>
            <p:cNvSpPr/>
            <p:nvPr/>
          </p:nvSpPr>
          <p:spPr>
            <a:xfrm>
              <a:off x="6027612" y="2162710"/>
              <a:ext cx="247738" cy="1555249"/>
            </a:xfrm>
            <a:prstGeom prst="rect">
              <a:avLst/>
            </a:prstGeom>
            <a:solidFill>
              <a:srgbClr val="B3B3B3">
                <a:alpha val="100000"/>
              </a:srgbClr>
            </a:solidFill>
          </p:spPr>
          <p:txBody>
            <a:bodyPr/>
            <a:lstStyle/>
            <a:p/>
          </p:txBody>
        </p:sp>
        <p:sp>
          <p:nvSpPr>
            <p:cNvPr id="67" name="rc67"/>
            <p:cNvSpPr/>
            <p:nvPr/>
          </p:nvSpPr>
          <p:spPr>
            <a:xfrm>
              <a:off x="6302878" y="2547716"/>
              <a:ext cx="247738" cy="1178633"/>
            </a:xfrm>
            <a:prstGeom prst="rect">
              <a:avLst/>
            </a:prstGeom>
            <a:solidFill>
              <a:srgbClr val="B3B3B3">
                <a:alpha val="100000"/>
              </a:srgbClr>
            </a:solidFill>
          </p:spPr>
          <p:txBody>
            <a:bodyPr/>
            <a:lstStyle/>
            <a:p/>
          </p:txBody>
        </p:sp>
        <p:sp>
          <p:nvSpPr>
            <p:cNvPr id="68" name="rc68"/>
            <p:cNvSpPr/>
            <p:nvPr/>
          </p:nvSpPr>
          <p:spPr>
            <a:xfrm>
              <a:off x="6578143" y="2600541"/>
              <a:ext cx="247738" cy="990325"/>
            </a:xfrm>
            <a:prstGeom prst="rect">
              <a:avLst/>
            </a:prstGeom>
            <a:solidFill>
              <a:srgbClr val="B3B3B3">
                <a:alpha val="100000"/>
              </a:srgbClr>
            </a:solidFill>
          </p:spPr>
          <p:txBody>
            <a:bodyPr/>
            <a:lstStyle/>
            <a:p/>
          </p:txBody>
        </p:sp>
        <p:sp>
          <p:nvSpPr>
            <p:cNvPr id="69" name="rc69"/>
            <p:cNvSpPr/>
            <p:nvPr/>
          </p:nvSpPr>
          <p:spPr>
            <a:xfrm>
              <a:off x="6853408" y="2288870"/>
              <a:ext cx="247738" cy="1296714"/>
            </a:xfrm>
            <a:prstGeom prst="rect">
              <a:avLst/>
            </a:prstGeom>
            <a:solidFill>
              <a:srgbClr val="B3B3B3">
                <a:alpha val="100000"/>
              </a:srgbClr>
            </a:solidFill>
          </p:spPr>
          <p:txBody>
            <a:bodyPr/>
            <a:lstStyle/>
            <a:p/>
          </p:txBody>
        </p:sp>
        <p:sp>
          <p:nvSpPr>
            <p:cNvPr id="70" name="rc70"/>
            <p:cNvSpPr/>
            <p:nvPr/>
          </p:nvSpPr>
          <p:spPr>
            <a:xfrm>
              <a:off x="7128674" y="2184772"/>
              <a:ext cx="247738" cy="1381856"/>
            </a:xfrm>
            <a:prstGeom prst="rect">
              <a:avLst/>
            </a:prstGeom>
            <a:solidFill>
              <a:srgbClr val="B3B3B3">
                <a:alpha val="100000"/>
              </a:srgbClr>
            </a:solidFill>
          </p:spPr>
          <p:txBody>
            <a:bodyPr/>
            <a:lstStyle/>
            <a:p/>
          </p:txBody>
        </p:sp>
        <p:sp>
          <p:nvSpPr>
            <p:cNvPr id="71" name="rc71"/>
            <p:cNvSpPr/>
            <p:nvPr/>
          </p:nvSpPr>
          <p:spPr>
            <a:xfrm>
              <a:off x="7403939" y="2625711"/>
              <a:ext cx="247738" cy="831848"/>
            </a:xfrm>
            <a:prstGeom prst="rect">
              <a:avLst/>
            </a:prstGeom>
            <a:solidFill>
              <a:srgbClr val="B3B3B3">
                <a:alpha val="100000"/>
              </a:srgbClr>
            </a:solidFill>
          </p:spPr>
          <p:txBody>
            <a:bodyPr/>
            <a:lstStyle/>
            <a:p/>
          </p:txBody>
        </p:sp>
        <p:sp>
          <p:nvSpPr>
            <p:cNvPr id="72" name="rc72"/>
            <p:cNvSpPr/>
            <p:nvPr/>
          </p:nvSpPr>
          <p:spPr>
            <a:xfrm>
              <a:off x="7679204" y="2657407"/>
              <a:ext cx="247738" cy="810718"/>
            </a:xfrm>
            <a:prstGeom prst="rect">
              <a:avLst/>
            </a:prstGeom>
            <a:solidFill>
              <a:srgbClr val="B3B3B3">
                <a:alpha val="100000"/>
              </a:srgbClr>
            </a:solidFill>
          </p:spPr>
          <p:txBody>
            <a:bodyPr/>
            <a:lstStyle/>
            <a:p/>
          </p:txBody>
        </p:sp>
        <p:sp>
          <p:nvSpPr>
            <p:cNvPr id="73" name="rc73"/>
            <p:cNvSpPr/>
            <p:nvPr/>
          </p:nvSpPr>
          <p:spPr>
            <a:xfrm>
              <a:off x="7954469" y="2649638"/>
              <a:ext cx="247738" cy="816000"/>
            </a:xfrm>
            <a:prstGeom prst="rect">
              <a:avLst/>
            </a:prstGeom>
            <a:solidFill>
              <a:srgbClr val="B3B3B3">
                <a:alpha val="100000"/>
              </a:srgbClr>
            </a:solidFill>
          </p:spPr>
          <p:txBody>
            <a:bodyPr/>
            <a:lstStyle/>
            <a:p/>
          </p:txBody>
        </p:sp>
        <p:sp>
          <p:nvSpPr>
            <p:cNvPr id="74" name="pl74"/>
            <p:cNvSpPr/>
            <p:nvPr/>
          </p:nvSpPr>
          <p:spPr>
            <a:xfrm>
              <a:off x="1471972" y="1050606"/>
              <a:ext cx="6606366" cy="57030"/>
            </a:xfrm>
            <a:custGeom>
              <a:avLst/>
              <a:pathLst>
                <a:path w="6606366" h="57030">
                  <a:moveTo>
                    <a:pt x="0" y="0"/>
                  </a:moveTo>
                  <a:lnTo>
                    <a:pt x="275265" y="0"/>
                  </a:lnTo>
                  <a:lnTo>
                    <a:pt x="550530" y="0"/>
                  </a:lnTo>
                  <a:lnTo>
                    <a:pt x="825795" y="28515"/>
                  </a:lnTo>
                  <a:lnTo>
                    <a:pt x="1101061" y="28515"/>
                  </a:lnTo>
                  <a:lnTo>
                    <a:pt x="1376326" y="0"/>
                  </a:lnTo>
                  <a:lnTo>
                    <a:pt x="1651591" y="0"/>
                  </a:lnTo>
                  <a:lnTo>
                    <a:pt x="1926856" y="0"/>
                  </a:lnTo>
                  <a:lnTo>
                    <a:pt x="2202122" y="0"/>
                  </a:lnTo>
                  <a:lnTo>
                    <a:pt x="2477387" y="0"/>
                  </a:lnTo>
                  <a:lnTo>
                    <a:pt x="2752652" y="0"/>
                  </a:lnTo>
                  <a:lnTo>
                    <a:pt x="3027918" y="0"/>
                  </a:lnTo>
                  <a:lnTo>
                    <a:pt x="3303183" y="0"/>
                  </a:lnTo>
                  <a:lnTo>
                    <a:pt x="3578448" y="0"/>
                  </a:lnTo>
                  <a:lnTo>
                    <a:pt x="3853713" y="0"/>
                  </a:lnTo>
                  <a:lnTo>
                    <a:pt x="4128979" y="0"/>
                  </a:lnTo>
                  <a:lnTo>
                    <a:pt x="4404244" y="0"/>
                  </a:lnTo>
                  <a:lnTo>
                    <a:pt x="4679509" y="0"/>
                  </a:lnTo>
                  <a:lnTo>
                    <a:pt x="4954775" y="0"/>
                  </a:lnTo>
                  <a:lnTo>
                    <a:pt x="5230040" y="28515"/>
                  </a:lnTo>
                  <a:lnTo>
                    <a:pt x="5505305" y="28515"/>
                  </a:lnTo>
                  <a:lnTo>
                    <a:pt x="5780570" y="28515"/>
                  </a:lnTo>
                  <a:lnTo>
                    <a:pt x="6055836" y="57030"/>
                  </a:lnTo>
                  <a:lnTo>
                    <a:pt x="6331101" y="57030"/>
                  </a:lnTo>
                  <a:lnTo>
                    <a:pt x="6606366" y="57030"/>
                  </a:lnTo>
                </a:path>
              </a:pathLst>
            </a:custGeom>
            <a:ln w="27101" cap="flat">
              <a:solidFill>
                <a:srgbClr val="0058AB">
                  <a:alpha val="50196"/>
                </a:srgbClr>
              </a:solidFill>
              <a:prstDash val="solid"/>
              <a:round/>
            </a:ln>
          </p:spPr>
          <p:txBody>
            <a:bodyPr/>
            <a:lstStyle/>
            <a:p/>
          </p:txBody>
        </p:sp>
        <p:sp>
          <p:nvSpPr>
            <p:cNvPr id="75" name="pl75"/>
            <p:cNvSpPr/>
            <p:nvPr/>
          </p:nvSpPr>
          <p:spPr>
            <a:xfrm>
              <a:off x="1471972" y="1050606"/>
              <a:ext cx="6606366" cy="285154"/>
            </a:xfrm>
            <a:custGeom>
              <a:avLst/>
              <a:pathLst>
                <a:path w="6606366" h="285154">
                  <a:moveTo>
                    <a:pt x="0" y="0"/>
                  </a:moveTo>
                  <a:lnTo>
                    <a:pt x="275265" y="28515"/>
                  </a:lnTo>
                  <a:lnTo>
                    <a:pt x="550530" y="28515"/>
                  </a:lnTo>
                  <a:lnTo>
                    <a:pt x="825795" y="28515"/>
                  </a:lnTo>
                  <a:lnTo>
                    <a:pt x="1101061" y="28515"/>
                  </a:lnTo>
                  <a:lnTo>
                    <a:pt x="1376326" y="57030"/>
                  </a:lnTo>
                  <a:lnTo>
                    <a:pt x="1651591" y="57030"/>
                  </a:lnTo>
                  <a:lnTo>
                    <a:pt x="1926856" y="0"/>
                  </a:lnTo>
                  <a:lnTo>
                    <a:pt x="2202122" y="0"/>
                  </a:lnTo>
                  <a:lnTo>
                    <a:pt x="2477387" y="0"/>
                  </a:lnTo>
                  <a:lnTo>
                    <a:pt x="2752652" y="0"/>
                  </a:lnTo>
                  <a:lnTo>
                    <a:pt x="3027918" y="0"/>
                  </a:lnTo>
                  <a:lnTo>
                    <a:pt x="3303183" y="0"/>
                  </a:lnTo>
                  <a:lnTo>
                    <a:pt x="3578448" y="28515"/>
                  </a:lnTo>
                  <a:lnTo>
                    <a:pt x="3853713" y="28515"/>
                  </a:lnTo>
                  <a:lnTo>
                    <a:pt x="4128979" y="57030"/>
                  </a:lnTo>
                  <a:lnTo>
                    <a:pt x="4404244" y="199608"/>
                  </a:lnTo>
                  <a:lnTo>
                    <a:pt x="4679509" y="285154"/>
                  </a:lnTo>
                  <a:lnTo>
                    <a:pt x="4954775" y="228123"/>
                  </a:lnTo>
                  <a:lnTo>
                    <a:pt x="5230040" y="228123"/>
                  </a:lnTo>
                  <a:lnTo>
                    <a:pt x="5505305" y="285154"/>
                  </a:lnTo>
                  <a:lnTo>
                    <a:pt x="5780570" y="285154"/>
                  </a:lnTo>
                  <a:lnTo>
                    <a:pt x="6055836" y="228123"/>
                  </a:lnTo>
                  <a:lnTo>
                    <a:pt x="6331101" y="228123"/>
                  </a:lnTo>
                  <a:lnTo>
                    <a:pt x="6606366" y="228123"/>
                  </a:lnTo>
                </a:path>
              </a:pathLst>
            </a:custGeom>
            <a:ln w="27101" cap="flat">
              <a:solidFill>
                <a:srgbClr val="333333">
                  <a:alpha val="50196"/>
                </a:srgbClr>
              </a:solidFill>
              <a:prstDash val="solid"/>
              <a:round/>
            </a:ln>
          </p:spPr>
          <p:txBody>
            <a:bodyPr/>
            <a:lstStyle/>
            <a:p/>
          </p:txBody>
        </p:sp>
        <p:sp>
          <p:nvSpPr>
            <p:cNvPr id="76" name="tx76"/>
            <p:cNvSpPr/>
            <p:nvPr/>
          </p:nvSpPr>
          <p:spPr>
            <a:xfrm>
              <a:off x="6641723"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91698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92253"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46751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742784"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801804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41723"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3" name="tx83"/>
            <p:cNvSpPr/>
            <p:nvPr/>
          </p:nvSpPr>
          <p:spPr>
            <a:xfrm>
              <a:off x="6916988"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4" name="tx84"/>
            <p:cNvSpPr/>
            <p:nvPr/>
          </p:nvSpPr>
          <p:spPr>
            <a:xfrm>
              <a:off x="7192253"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5" name="tx85"/>
            <p:cNvSpPr/>
            <p:nvPr/>
          </p:nvSpPr>
          <p:spPr>
            <a:xfrm>
              <a:off x="7467519"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6" name="tx86"/>
            <p:cNvSpPr/>
            <p:nvPr/>
          </p:nvSpPr>
          <p:spPr>
            <a:xfrm>
              <a:off x="7742784"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7" name="tx87"/>
            <p:cNvSpPr/>
            <p:nvPr/>
          </p:nvSpPr>
          <p:spPr>
            <a:xfrm>
              <a:off x="8018049"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8" name="tx88"/>
            <p:cNvSpPr/>
            <p:nvPr/>
          </p:nvSpPr>
          <p:spPr>
            <a:xfrm>
              <a:off x="7452459" y="36251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9" name="tx89"/>
            <p:cNvSpPr/>
            <p:nvPr/>
          </p:nvSpPr>
          <p:spPr>
            <a:xfrm>
              <a:off x="7727725" y="36303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0" name="tx90"/>
            <p:cNvSpPr/>
            <p:nvPr/>
          </p:nvSpPr>
          <p:spPr>
            <a:xfrm>
              <a:off x="8002990" y="36291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1" name="tx91"/>
            <p:cNvSpPr/>
            <p:nvPr/>
          </p:nvSpPr>
          <p:spPr>
            <a:xfrm>
              <a:off x="2772950" y="36560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2" name="tx92"/>
            <p:cNvSpPr/>
            <p:nvPr/>
          </p:nvSpPr>
          <p:spPr>
            <a:xfrm>
              <a:off x="5525602" y="36631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3" name="tx93"/>
            <p:cNvSpPr/>
            <p:nvPr/>
          </p:nvSpPr>
          <p:spPr>
            <a:xfrm>
              <a:off x="6626664" y="33379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4" name="tx94"/>
            <p:cNvSpPr/>
            <p:nvPr/>
          </p:nvSpPr>
          <p:spPr>
            <a:xfrm>
              <a:off x="6901929" y="31861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5" name="tx95"/>
            <p:cNvSpPr/>
            <p:nvPr/>
          </p:nvSpPr>
          <p:spPr>
            <a:xfrm>
              <a:off x="7177194" y="314391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6" name="tx96"/>
            <p:cNvSpPr/>
            <p:nvPr/>
          </p:nvSpPr>
          <p:spPr>
            <a:xfrm>
              <a:off x="7452459" y="30025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7" name="tx97"/>
            <p:cNvSpPr/>
            <p:nvPr/>
          </p:nvSpPr>
          <p:spPr>
            <a:xfrm>
              <a:off x="7727725" y="30223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8" name="tx98"/>
            <p:cNvSpPr/>
            <p:nvPr/>
          </p:nvSpPr>
          <p:spPr>
            <a:xfrm>
              <a:off x="8002990" y="30171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9" name="tx99"/>
            <p:cNvSpPr/>
            <p:nvPr/>
          </p:nvSpPr>
          <p:spPr>
            <a:xfrm>
              <a:off x="1410174" y="358166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0" name="tx100"/>
            <p:cNvSpPr/>
            <p:nvPr/>
          </p:nvSpPr>
          <p:spPr>
            <a:xfrm>
              <a:off x="2772950" y="32215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1" name="tx101"/>
            <p:cNvSpPr/>
            <p:nvPr/>
          </p:nvSpPr>
          <p:spPr>
            <a:xfrm>
              <a:off x="4162827" y="356892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2" name="tx102"/>
            <p:cNvSpPr/>
            <p:nvPr/>
          </p:nvSpPr>
          <p:spPr>
            <a:xfrm>
              <a:off x="5525602" y="32416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3" name="tx103"/>
            <p:cNvSpPr/>
            <p:nvPr/>
          </p:nvSpPr>
          <p:spPr>
            <a:xfrm>
              <a:off x="6626664" y="24838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04" name="tx104"/>
            <p:cNvSpPr/>
            <p:nvPr/>
          </p:nvSpPr>
          <p:spPr>
            <a:xfrm>
              <a:off x="6901929" y="2170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5" name="tx105"/>
            <p:cNvSpPr/>
            <p:nvPr/>
          </p:nvSpPr>
          <p:spPr>
            <a:xfrm>
              <a:off x="7177194" y="2067051"/>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06" name="tx106"/>
            <p:cNvSpPr/>
            <p:nvPr/>
          </p:nvSpPr>
          <p:spPr>
            <a:xfrm>
              <a:off x="7497663" y="250931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7" name="tx107"/>
            <p:cNvSpPr/>
            <p:nvPr/>
          </p:nvSpPr>
          <p:spPr>
            <a:xfrm>
              <a:off x="7727725" y="25393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08" name="tx108"/>
            <p:cNvSpPr/>
            <p:nvPr/>
          </p:nvSpPr>
          <p:spPr>
            <a:xfrm>
              <a:off x="8002990" y="25315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09" name="tx109"/>
            <p:cNvSpPr/>
            <p:nvPr/>
          </p:nvSpPr>
          <p:spPr>
            <a:xfrm>
              <a:off x="655386"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0" name="tx110"/>
            <p:cNvSpPr/>
            <p:nvPr/>
          </p:nvSpPr>
          <p:spPr>
            <a:xfrm>
              <a:off x="655386" y="3044677"/>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1" name="tx111"/>
            <p:cNvSpPr/>
            <p:nvPr/>
          </p:nvSpPr>
          <p:spPr>
            <a:xfrm>
              <a:off x="655386" y="2267829"/>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2" name="tx112"/>
            <p:cNvSpPr/>
            <p:nvPr/>
          </p:nvSpPr>
          <p:spPr>
            <a:xfrm>
              <a:off x="655386" y="1491391"/>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3" name="tx113"/>
            <p:cNvSpPr/>
            <p:nvPr/>
          </p:nvSpPr>
          <p:spPr>
            <a:xfrm>
              <a:off x="577692" y="714134"/>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4" name="tx11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315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9185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40681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44450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54556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82083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709609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37136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646593"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92189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1" name="pl131"/>
            <p:cNvSpPr/>
            <p:nvPr/>
          </p:nvSpPr>
          <p:spPr>
            <a:xfrm>
              <a:off x="3063040"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2" name="pl132"/>
            <p:cNvSpPr/>
            <p:nvPr/>
          </p:nvSpPr>
          <p:spPr>
            <a:xfrm>
              <a:off x="3778768"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3" name="tx133"/>
            <p:cNvSpPr/>
            <p:nvPr/>
          </p:nvSpPr>
          <p:spPr>
            <a:xfrm>
              <a:off x="3330139"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4" name="tx134"/>
            <p:cNvSpPr/>
            <p:nvPr/>
          </p:nvSpPr>
          <p:spPr>
            <a:xfrm>
              <a:off x="4045868"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5" name="rc135"/>
            <p:cNvSpPr/>
            <p:nvPr/>
          </p:nvSpPr>
          <p:spPr>
            <a:xfrm>
              <a:off x="4690318" y="4778716"/>
              <a:ext cx="201456" cy="201456"/>
            </a:xfrm>
            <a:prstGeom prst="rect">
              <a:avLst/>
            </a:prstGeom>
            <a:solidFill>
              <a:srgbClr val="B3B3B3">
                <a:alpha val="100000"/>
              </a:srgbClr>
            </a:solidFill>
          </p:spPr>
          <p:txBody>
            <a:bodyPr/>
            <a:lstStyle/>
            <a:p/>
          </p:txBody>
        </p:sp>
        <p:sp>
          <p:nvSpPr>
            <p:cNvPr id="136" name="rc136"/>
            <p:cNvSpPr/>
            <p:nvPr/>
          </p:nvSpPr>
          <p:spPr>
            <a:xfrm>
              <a:off x="5592473" y="4778716"/>
              <a:ext cx="201456" cy="201456"/>
            </a:xfrm>
            <a:prstGeom prst="rect">
              <a:avLst/>
            </a:prstGeom>
            <a:solidFill>
              <a:srgbClr val="1CABE2">
                <a:alpha val="100000"/>
              </a:srgbClr>
            </a:solidFill>
          </p:spPr>
          <p:txBody>
            <a:bodyPr/>
            <a:lstStyle/>
            <a:p/>
          </p:txBody>
        </p:sp>
        <p:sp>
          <p:nvSpPr>
            <p:cNvPr id="137" name="tx137"/>
            <p:cNvSpPr/>
            <p:nvPr/>
          </p:nvSpPr>
          <p:spPr>
            <a:xfrm>
              <a:off x="4970363"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8" name="tx138"/>
            <p:cNvSpPr/>
            <p:nvPr/>
          </p:nvSpPr>
          <p:spPr>
            <a:xfrm>
              <a:off x="5872518"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9" name="tx139"/>
            <p:cNvSpPr/>
            <p:nvPr/>
          </p:nvSpPr>
          <p:spPr>
            <a:xfrm>
              <a:off x="1005397" y="467611"/>
              <a:ext cx="73525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Finland, 2000-2024</a:t>
              </a:r>
            </a:p>
          </p:txBody>
        </p:sp>
        <p:sp>
          <p:nvSpPr>
            <p:cNvPr id="140" name="pl140"/>
            <p:cNvSpPr/>
            <p:nvPr/>
          </p:nvSpPr>
          <p:spPr>
            <a:xfrm>
              <a:off x="218458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85753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53049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2034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1005397" y="5733139"/>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5" name="pl145"/>
            <p:cNvSpPr/>
            <p:nvPr/>
          </p:nvSpPr>
          <p:spPr>
            <a:xfrm>
              <a:off x="1005397" y="5527293"/>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6" name="pl146"/>
            <p:cNvSpPr/>
            <p:nvPr/>
          </p:nvSpPr>
          <p:spPr>
            <a:xfrm>
              <a:off x="1005397" y="5321446"/>
              <a:ext cx="7539515" cy="0"/>
            </a:xfrm>
            <a:custGeom>
              <a:avLst/>
              <a:pathLst>
                <a:path w="7539515" h="0">
                  <a:moveTo>
                    <a:pt x="0" y="0"/>
                  </a:moveTo>
                  <a:lnTo>
                    <a:pt x="7539515" y="0"/>
                  </a:lnTo>
                  <a:lnTo>
                    <a:pt x="7539515" y="0"/>
                  </a:lnTo>
                </a:path>
              </a:pathLst>
            </a:custGeom>
            <a:ln w="13550" cap="flat">
              <a:solidFill>
                <a:srgbClr val="EBEBEB">
                  <a:alpha val="100000"/>
                </a:srgbClr>
              </a:solidFill>
              <a:prstDash val="solid"/>
              <a:round/>
            </a:ln>
          </p:spPr>
          <p:txBody>
            <a:bodyPr/>
            <a:lstStyle/>
            <a:p/>
          </p:txBody>
        </p:sp>
        <p:sp>
          <p:nvSpPr>
            <p:cNvPr id="147" name="pl147"/>
            <p:cNvSpPr/>
            <p:nvPr/>
          </p:nvSpPr>
          <p:spPr>
            <a:xfrm>
              <a:off x="134810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02106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69401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36697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03993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348103" y="5650800"/>
              <a:ext cx="1522391" cy="164676"/>
            </a:xfrm>
            <a:prstGeom prst="rect">
              <a:avLst/>
            </a:prstGeom>
            <a:solidFill>
              <a:srgbClr val="1CABE2">
                <a:alpha val="100000"/>
              </a:srgbClr>
            </a:solidFill>
          </p:spPr>
          <p:txBody>
            <a:bodyPr/>
            <a:lstStyle/>
            <a:p/>
          </p:txBody>
        </p:sp>
        <p:sp>
          <p:nvSpPr>
            <p:cNvPr id="153" name="rc153"/>
            <p:cNvSpPr/>
            <p:nvPr/>
          </p:nvSpPr>
          <p:spPr>
            <a:xfrm>
              <a:off x="1348103" y="5444954"/>
              <a:ext cx="2183209" cy="164676"/>
            </a:xfrm>
            <a:prstGeom prst="rect">
              <a:avLst/>
            </a:prstGeom>
            <a:solidFill>
              <a:srgbClr val="1CABE2">
                <a:alpha val="100000"/>
              </a:srgbClr>
            </a:solidFill>
          </p:spPr>
          <p:txBody>
            <a:bodyPr/>
            <a:lstStyle/>
            <a:p/>
          </p:txBody>
        </p:sp>
        <p:sp>
          <p:nvSpPr>
            <p:cNvPr id="154" name="rc154"/>
            <p:cNvSpPr/>
            <p:nvPr/>
          </p:nvSpPr>
          <p:spPr>
            <a:xfrm>
              <a:off x="1348103" y="5239108"/>
              <a:ext cx="2196592" cy="164676"/>
            </a:xfrm>
            <a:prstGeom prst="rect">
              <a:avLst/>
            </a:prstGeom>
            <a:solidFill>
              <a:srgbClr val="1CABE2">
                <a:alpha val="100000"/>
              </a:srgbClr>
            </a:solidFill>
          </p:spPr>
          <p:txBody>
            <a:bodyPr/>
            <a:lstStyle/>
            <a:p/>
          </p:txBody>
        </p:sp>
        <p:sp>
          <p:nvSpPr>
            <p:cNvPr id="155" name="rc155"/>
            <p:cNvSpPr/>
            <p:nvPr/>
          </p:nvSpPr>
          <p:spPr>
            <a:xfrm>
              <a:off x="2870494" y="5650800"/>
              <a:ext cx="5331714" cy="164676"/>
            </a:xfrm>
            <a:prstGeom prst="rect">
              <a:avLst/>
            </a:prstGeom>
            <a:solidFill>
              <a:srgbClr val="B3B3B3">
                <a:alpha val="100000"/>
              </a:srgbClr>
            </a:solidFill>
          </p:spPr>
          <p:txBody>
            <a:bodyPr/>
            <a:lstStyle/>
            <a:p/>
          </p:txBody>
        </p:sp>
        <p:sp>
          <p:nvSpPr>
            <p:cNvPr id="156" name="rc156"/>
            <p:cNvSpPr/>
            <p:nvPr/>
          </p:nvSpPr>
          <p:spPr>
            <a:xfrm>
              <a:off x="3531312" y="5444954"/>
              <a:ext cx="4364745" cy="164676"/>
            </a:xfrm>
            <a:prstGeom prst="rect">
              <a:avLst/>
            </a:prstGeom>
            <a:solidFill>
              <a:srgbClr val="B3B3B3">
                <a:alpha val="100000"/>
              </a:srgbClr>
            </a:solidFill>
          </p:spPr>
          <p:txBody>
            <a:bodyPr/>
            <a:lstStyle/>
            <a:p/>
          </p:txBody>
        </p:sp>
        <p:sp>
          <p:nvSpPr>
            <p:cNvPr id="157" name="rc157"/>
            <p:cNvSpPr/>
            <p:nvPr/>
          </p:nvSpPr>
          <p:spPr>
            <a:xfrm>
              <a:off x="3544695" y="5239108"/>
              <a:ext cx="4393185" cy="164676"/>
            </a:xfrm>
            <a:prstGeom prst="rect">
              <a:avLst/>
            </a:prstGeom>
            <a:solidFill>
              <a:srgbClr val="B3B3B3">
                <a:alpha val="100000"/>
              </a:srgbClr>
            </a:solidFill>
          </p:spPr>
          <p:txBody>
            <a:bodyPr/>
            <a:lstStyle/>
            <a:p/>
          </p:txBody>
        </p:sp>
        <p:sp>
          <p:nvSpPr>
            <p:cNvPr id="158" name="tx158"/>
            <p:cNvSpPr/>
            <p:nvPr/>
          </p:nvSpPr>
          <p:spPr>
            <a:xfrm>
              <a:off x="8282580"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59" name="tx159"/>
            <p:cNvSpPr/>
            <p:nvPr/>
          </p:nvSpPr>
          <p:spPr>
            <a:xfrm>
              <a:off x="7976429"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a:t>
              </a:r>
            </a:p>
          </p:txBody>
        </p:sp>
        <p:sp>
          <p:nvSpPr>
            <p:cNvPr id="160" name="tx160"/>
            <p:cNvSpPr/>
            <p:nvPr/>
          </p:nvSpPr>
          <p:spPr>
            <a:xfrm>
              <a:off x="8018253"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a:t>
              </a:r>
            </a:p>
          </p:txBody>
        </p:sp>
        <p:sp>
          <p:nvSpPr>
            <p:cNvPr id="161" name="tx161"/>
            <p:cNvSpPr/>
            <p:nvPr/>
          </p:nvSpPr>
          <p:spPr>
            <a:xfrm>
              <a:off x="2043380"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2" name="tx162"/>
            <p:cNvSpPr/>
            <p:nvPr/>
          </p:nvSpPr>
          <p:spPr>
            <a:xfrm>
              <a:off x="2359335"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63" name="tx163"/>
            <p:cNvSpPr/>
            <p:nvPr/>
          </p:nvSpPr>
          <p:spPr>
            <a:xfrm>
              <a:off x="2366027"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64" name="tx164"/>
            <p:cNvSpPr/>
            <p:nvPr/>
          </p:nvSpPr>
          <p:spPr>
            <a:xfrm>
              <a:off x="5455979"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65" name="tx165"/>
            <p:cNvSpPr/>
            <p:nvPr/>
          </p:nvSpPr>
          <p:spPr>
            <a:xfrm>
              <a:off x="5633312"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66" name="tx166"/>
            <p:cNvSpPr/>
            <p:nvPr/>
          </p:nvSpPr>
          <p:spPr>
            <a:xfrm>
              <a:off x="5660916"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67" name="tx167"/>
            <p:cNvSpPr/>
            <p:nvPr/>
          </p:nvSpPr>
          <p:spPr>
            <a:xfrm>
              <a:off x="631989"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631989"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631989"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62666"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2935623"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2" name="tx172"/>
            <p:cNvSpPr/>
            <p:nvPr/>
          </p:nvSpPr>
          <p:spPr>
            <a:xfrm>
              <a:off x="4608580"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3" name="tx173"/>
            <p:cNvSpPr/>
            <p:nvPr/>
          </p:nvSpPr>
          <p:spPr>
            <a:xfrm>
              <a:off x="6281538"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4" name="tx174"/>
            <p:cNvSpPr/>
            <p:nvPr/>
          </p:nvSpPr>
          <p:spPr>
            <a:xfrm>
              <a:off x="7954495"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5" name="tx175"/>
            <p:cNvSpPr/>
            <p:nvPr/>
          </p:nvSpPr>
          <p:spPr>
            <a:xfrm>
              <a:off x="3536478"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8" name="tx17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Finland.
In 2024, DTP1 coverage in Finland remained constant 97%. The number of children missing out on any DTP vaccination (zero-dose children) remained constant at from 1,000 in 2023 to 1,000 in 2024.
DTP3 coverage remained constant 91% in 2024, leaving 4,000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57140"/>
            </a:xfrm>
            <a:custGeom>
              <a:avLst/>
              <a:pathLst>
                <a:path w="3418439" h="57140">
                  <a:moveTo>
                    <a:pt x="0" y="0"/>
                  </a:moveTo>
                  <a:lnTo>
                    <a:pt x="142434" y="0"/>
                  </a:lnTo>
                  <a:lnTo>
                    <a:pt x="284869" y="0"/>
                  </a:lnTo>
                  <a:lnTo>
                    <a:pt x="427304" y="28570"/>
                  </a:lnTo>
                  <a:lnTo>
                    <a:pt x="569739" y="2857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28570"/>
                  </a:lnTo>
                  <a:lnTo>
                    <a:pt x="2848699" y="28570"/>
                  </a:lnTo>
                  <a:lnTo>
                    <a:pt x="2991134" y="28570"/>
                  </a:lnTo>
                  <a:lnTo>
                    <a:pt x="3133569" y="57140"/>
                  </a:lnTo>
                  <a:lnTo>
                    <a:pt x="3276004" y="57140"/>
                  </a:lnTo>
                  <a:lnTo>
                    <a:pt x="3418439" y="5714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57140"/>
            </a:xfrm>
            <a:custGeom>
              <a:avLst/>
              <a:pathLst>
                <a:path w="3418439" h="57140">
                  <a:moveTo>
                    <a:pt x="0" y="0"/>
                  </a:moveTo>
                  <a:lnTo>
                    <a:pt x="142434" y="0"/>
                  </a:lnTo>
                  <a:lnTo>
                    <a:pt x="284869" y="0"/>
                  </a:lnTo>
                  <a:lnTo>
                    <a:pt x="427304" y="28570"/>
                  </a:lnTo>
                  <a:lnTo>
                    <a:pt x="569739" y="2857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28570"/>
                  </a:lnTo>
                  <a:lnTo>
                    <a:pt x="2848699" y="28570"/>
                  </a:lnTo>
                  <a:lnTo>
                    <a:pt x="2991134" y="28570"/>
                  </a:lnTo>
                  <a:lnTo>
                    <a:pt x="3133569" y="57140"/>
                  </a:lnTo>
                  <a:lnTo>
                    <a:pt x="3276004" y="57140"/>
                  </a:lnTo>
                  <a:lnTo>
                    <a:pt x="3418439" y="5714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57140"/>
            </a:xfrm>
            <a:custGeom>
              <a:avLst/>
              <a:pathLst>
                <a:path w="3418439" h="57140">
                  <a:moveTo>
                    <a:pt x="0" y="0"/>
                  </a:moveTo>
                  <a:lnTo>
                    <a:pt x="142434" y="0"/>
                  </a:lnTo>
                  <a:lnTo>
                    <a:pt x="284869" y="0"/>
                  </a:lnTo>
                  <a:lnTo>
                    <a:pt x="427304" y="28570"/>
                  </a:lnTo>
                  <a:lnTo>
                    <a:pt x="569739" y="2857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28570"/>
                  </a:lnTo>
                  <a:lnTo>
                    <a:pt x="2848699" y="28570"/>
                  </a:lnTo>
                  <a:lnTo>
                    <a:pt x="2991134" y="28570"/>
                  </a:lnTo>
                  <a:lnTo>
                    <a:pt x="3133569" y="57140"/>
                  </a:lnTo>
                  <a:lnTo>
                    <a:pt x="3276004" y="57140"/>
                  </a:lnTo>
                  <a:lnTo>
                    <a:pt x="3418439" y="5714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2732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977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00" y="4831778"/>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60" name="tx60"/>
            <p:cNvSpPr/>
            <p:nvPr/>
          </p:nvSpPr>
          <p:spPr>
            <a:xfrm>
              <a:off x="249442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5687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2814" y="472419"/>
              <a:ext cx="245685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Finland,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444566"/>
              <a:ext cx="3418439" cy="315776"/>
            </a:xfrm>
            <a:custGeom>
              <a:avLst/>
              <a:pathLst>
                <a:path w="3418439" h="315776">
                  <a:moveTo>
                    <a:pt x="0" y="0"/>
                  </a:moveTo>
                  <a:lnTo>
                    <a:pt x="142434" y="0"/>
                  </a:lnTo>
                  <a:lnTo>
                    <a:pt x="284869" y="0"/>
                  </a:lnTo>
                  <a:lnTo>
                    <a:pt x="427304" y="157888"/>
                  </a:lnTo>
                  <a:lnTo>
                    <a:pt x="569739" y="157888"/>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157888"/>
                  </a:lnTo>
                  <a:lnTo>
                    <a:pt x="2848699" y="157888"/>
                  </a:lnTo>
                  <a:lnTo>
                    <a:pt x="2991134" y="157888"/>
                  </a:lnTo>
                  <a:lnTo>
                    <a:pt x="3133569" y="315776"/>
                  </a:lnTo>
                  <a:lnTo>
                    <a:pt x="3276004" y="315776"/>
                  </a:lnTo>
                  <a:lnTo>
                    <a:pt x="3418439" y="315776"/>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444566"/>
              <a:ext cx="3418439" cy="315776"/>
            </a:xfrm>
            <a:custGeom>
              <a:avLst/>
              <a:pathLst>
                <a:path w="3418439" h="315776">
                  <a:moveTo>
                    <a:pt x="0" y="0"/>
                  </a:moveTo>
                  <a:lnTo>
                    <a:pt x="142434" y="0"/>
                  </a:lnTo>
                  <a:lnTo>
                    <a:pt x="284869" y="0"/>
                  </a:lnTo>
                  <a:lnTo>
                    <a:pt x="427304" y="157888"/>
                  </a:lnTo>
                  <a:lnTo>
                    <a:pt x="569739" y="157888"/>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157888"/>
                  </a:lnTo>
                  <a:lnTo>
                    <a:pt x="2848699" y="157888"/>
                  </a:lnTo>
                  <a:lnTo>
                    <a:pt x="2991134" y="157888"/>
                  </a:lnTo>
                  <a:lnTo>
                    <a:pt x="3133569" y="315776"/>
                  </a:lnTo>
                  <a:lnTo>
                    <a:pt x="3276004" y="315776"/>
                  </a:lnTo>
                  <a:lnTo>
                    <a:pt x="3418439" y="315776"/>
                  </a:lnTo>
                </a:path>
              </a:pathLst>
            </a:custGeom>
            <a:ln w="43362" cap="flat">
              <a:solidFill>
                <a:srgbClr val="000000">
                  <a:alpha val="100000"/>
                </a:srgbClr>
              </a:solidFill>
              <a:prstDash val="solid"/>
              <a:round/>
            </a:ln>
          </p:spPr>
          <p:txBody>
            <a:bodyPr/>
            <a:lstStyle/>
            <a:p/>
          </p:txBody>
        </p:sp>
        <p:sp>
          <p:nvSpPr>
            <p:cNvPr id="83" name="pl83"/>
            <p:cNvSpPr/>
            <p:nvPr/>
          </p:nvSpPr>
          <p:spPr>
            <a:xfrm>
              <a:off x="5415460" y="2034057"/>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034057"/>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034057"/>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034057"/>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034057"/>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034057"/>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034057"/>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444566"/>
              <a:ext cx="3418439" cy="315776"/>
            </a:xfrm>
            <a:custGeom>
              <a:avLst/>
              <a:pathLst>
                <a:path w="3418439" h="315776">
                  <a:moveTo>
                    <a:pt x="0" y="0"/>
                  </a:moveTo>
                  <a:lnTo>
                    <a:pt x="142434" y="0"/>
                  </a:lnTo>
                  <a:lnTo>
                    <a:pt x="284869" y="0"/>
                  </a:lnTo>
                  <a:lnTo>
                    <a:pt x="427304" y="157888"/>
                  </a:lnTo>
                  <a:lnTo>
                    <a:pt x="569739" y="157888"/>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157888"/>
                  </a:lnTo>
                  <a:lnTo>
                    <a:pt x="2848699" y="157888"/>
                  </a:lnTo>
                  <a:lnTo>
                    <a:pt x="2991134" y="157888"/>
                  </a:lnTo>
                  <a:lnTo>
                    <a:pt x="3133569" y="315776"/>
                  </a:lnTo>
                  <a:lnTo>
                    <a:pt x="3276004" y="315776"/>
                  </a:lnTo>
                  <a:lnTo>
                    <a:pt x="3418439" y="315776"/>
                  </a:lnTo>
                </a:path>
              </a:pathLst>
            </a:custGeom>
            <a:ln w="27101" cap="flat">
              <a:solidFill>
                <a:srgbClr val="0058AB">
                  <a:alpha val="100000"/>
                </a:srgbClr>
              </a:solidFill>
              <a:prstDash val="solid"/>
              <a:round/>
            </a:ln>
          </p:spPr>
          <p:txBody>
            <a:bodyPr/>
            <a:lstStyle/>
            <a:p/>
          </p:txBody>
        </p:sp>
        <p:sp>
          <p:nvSpPr>
            <p:cNvPr id="91" name="tx91"/>
            <p:cNvSpPr/>
            <p:nvPr/>
          </p:nvSpPr>
          <p:spPr>
            <a:xfrm>
              <a:off x="5385315" y="19317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097490" y="19317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09665" y="19317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21840" y="19317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1580" y="1930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1931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5705" y="1931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039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039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207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832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71038" y="4831778"/>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117" name="tx117"/>
            <p:cNvSpPr/>
            <p:nvPr/>
          </p:nvSpPr>
          <p:spPr>
            <a:xfrm>
              <a:off x="67878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5031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7112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4993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2874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1052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8933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5074351" cy="149993"/>
            </a:xfrm>
            <a:prstGeom prst="rect">
              <a:avLst/>
            </a:prstGeom>
            <a:solidFill>
              <a:srgbClr val="1CABE2">
                <a:alpha val="80000"/>
              </a:srgbClr>
            </a:solidFill>
          </p:spPr>
          <p:txBody>
            <a:bodyPr/>
            <a:lstStyle/>
            <a:p/>
          </p:txBody>
        </p:sp>
        <p:sp>
          <p:nvSpPr>
            <p:cNvPr id="130" name="rc130"/>
            <p:cNvSpPr/>
            <p:nvPr/>
          </p:nvSpPr>
          <p:spPr>
            <a:xfrm>
              <a:off x="1317178" y="5637654"/>
              <a:ext cx="7276955" cy="149993"/>
            </a:xfrm>
            <a:prstGeom prst="rect">
              <a:avLst/>
            </a:prstGeom>
            <a:solidFill>
              <a:srgbClr val="1CABE2">
                <a:alpha val="80000"/>
              </a:srgbClr>
            </a:solidFill>
          </p:spPr>
          <p:txBody>
            <a:bodyPr/>
            <a:lstStyle/>
            <a:p/>
          </p:txBody>
        </p:sp>
        <p:sp>
          <p:nvSpPr>
            <p:cNvPr id="131" name="rc131"/>
            <p:cNvSpPr/>
            <p:nvPr/>
          </p:nvSpPr>
          <p:spPr>
            <a:xfrm>
              <a:off x="1317178" y="5450161"/>
              <a:ext cx="7321564"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87220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654379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Finland (97%) was 8 percentage points higher than the global average (89%) and the same the average across all {regn_txt} countries.
National DTP1 coverage was 1 percentage point lower than in 2019 (98%).
This equates to 1,000 zero-dose children in 2024 - the same number of zero-dose children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Finland ranked number 14 out of 41 countries for lowest DTP1 coverage (based on tied ranks).
Finland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F26A21">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Finland ranked number 28 out of 41 countries with &lt;1,000 zero-dose children.
In 2024, Finland ranked number 27 out of 41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5236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9060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75967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7919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33284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8650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024121"/>
              <a:ext cx="203168" cy="1601414"/>
            </a:xfrm>
            <a:prstGeom prst="rect">
              <a:avLst/>
            </a:prstGeom>
            <a:solidFill>
              <a:srgbClr val="80BD41">
                <a:alpha val="100000"/>
              </a:srgbClr>
            </a:solidFill>
          </p:spPr>
          <p:txBody>
            <a:bodyPr/>
            <a:lstStyle/>
            <a:p/>
          </p:txBody>
        </p:sp>
        <p:sp>
          <p:nvSpPr>
            <p:cNvPr id="25" name="rc25"/>
            <p:cNvSpPr/>
            <p:nvPr/>
          </p:nvSpPr>
          <p:spPr>
            <a:xfrm>
              <a:off x="1332670" y="3007957"/>
              <a:ext cx="203168" cy="16163"/>
            </a:xfrm>
            <a:prstGeom prst="rect">
              <a:avLst/>
            </a:prstGeom>
            <a:solidFill>
              <a:srgbClr val="0058AB">
                <a:alpha val="100000"/>
              </a:srgbClr>
            </a:solidFill>
          </p:spPr>
          <p:txBody>
            <a:bodyPr/>
            <a:lstStyle/>
            <a:p/>
          </p:txBody>
        </p:sp>
        <p:sp>
          <p:nvSpPr>
            <p:cNvPr id="26" name="rc26"/>
            <p:cNvSpPr/>
            <p:nvPr/>
          </p:nvSpPr>
          <p:spPr>
            <a:xfrm>
              <a:off x="1332670" y="3024121"/>
              <a:ext cx="203168" cy="0"/>
            </a:xfrm>
            <a:prstGeom prst="rect">
              <a:avLst/>
            </a:prstGeom>
            <a:solidFill>
              <a:srgbClr val="1CABE2">
                <a:alpha val="100000"/>
              </a:srgbClr>
            </a:solidFill>
          </p:spPr>
          <p:txBody>
            <a:bodyPr/>
            <a:lstStyle/>
            <a:p/>
          </p:txBody>
        </p:sp>
        <p:sp>
          <p:nvSpPr>
            <p:cNvPr id="27" name="rc27"/>
            <p:cNvSpPr/>
            <p:nvPr/>
          </p:nvSpPr>
          <p:spPr>
            <a:xfrm>
              <a:off x="1558413" y="3056734"/>
              <a:ext cx="203168" cy="1568800"/>
            </a:xfrm>
            <a:prstGeom prst="rect">
              <a:avLst/>
            </a:prstGeom>
            <a:solidFill>
              <a:srgbClr val="80BD41">
                <a:alpha val="100000"/>
              </a:srgbClr>
            </a:solidFill>
          </p:spPr>
          <p:txBody>
            <a:bodyPr/>
            <a:lstStyle/>
            <a:p/>
          </p:txBody>
        </p:sp>
        <p:sp>
          <p:nvSpPr>
            <p:cNvPr id="28" name="rc28"/>
            <p:cNvSpPr/>
            <p:nvPr/>
          </p:nvSpPr>
          <p:spPr>
            <a:xfrm>
              <a:off x="1558413" y="3024723"/>
              <a:ext cx="203168" cy="16020"/>
            </a:xfrm>
            <a:prstGeom prst="rect">
              <a:avLst/>
            </a:prstGeom>
            <a:solidFill>
              <a:srgbClr val="0058AB">
                <a:alpha val="100000"/>
              </a:srgbClr>
            </a:solidFill>
          </p:spPr>
          <p:txBody>
            <a:bodyPr/>
            <a:lstStyle/>
            <a:p/>
          </p:txBody>
        </p:sp>
        <p:sp>
          <p:nvSpPr>
            <p:cNvPr id="29" name="rc29"/>
            <p:cNvSpPr/>
            <p:nvPr/>
          </p:nvSpPr>
          <p:spPr>
            <a:xfrm>
              <a:off x="1558413" y="3040743"/>
              <a:ext cx="203168" cy="15991"/>
            </a:xfrm>
            <a:prstGeom prst="rect">
              <a:avLst/>
            </a:prstGeom>
            <a:solidFill>
              <a:srgbClr val="1CABE2">
                <a:alpha val="100000"/>
              </a:srgbClr>
            </a:solidFill>
          </p:spPr>
          <p:txBody>
            <a:bodyPr/>
            <a:lstStyle/>
            <a:p/>
          </p:txBody>
        </p:sp>
        <p:sp>
          <p:nvSpPr>
            <p:cNvPr id="30" name="rc30"/>
            <p:cNvSpPr/>
            <p:nvPr/>
          </p:nvSpPr>
          <p:spPr>
            <a:xfrm>
              <a:off x="1784155" y="3070691"/>
              <a:ext cx="203168" cy="1554844"/>
            </a:xfrm>
            <a:prstGeom prst="rect">
              <a:avLst/>
            </a:prstGeom>
            <a:solidFill>
              <a:srgbClr val="80BD41">
                <a:alpha val="100000"/>
              </a:srgbClr>
            </a:solidFill>
          </p:spPr>
          <p:txBody>
            <a:bodyPr/>
            <a:lstStyle/>
            <a:p/>
          </p:txBody>
        </p:sp>
        <p:sp>
          <p:nvSpPr>
            <p:cNvPr id="31" name="rc31"/>
            <p:cNvSpPr/>
            <p:nvPr/>
          </p:nvSpPr>
          <p:spPr>
            <a:xfrm>
              <a:off x="1784155" y="3038966"/>
              <a:ext cx="203168" cy="15876"/>
            </a:xfrm>
            <a:prstGeom prst="rect">
              <a:avLst/>
            </a:prstGeom>
            <a:solidFill>
              <a:srgbClr val="0058AB">
                <a:alpha val="100000"/>
              </a:srgbClr>
            </a:solidFill>
          </p:spPr>
          <p:txBody>
            <a:bodyPr/>
            <a:lstStyle/>
            <a:p/>
          </p:txBody>
        </p:sp>
        <p:sp>
          <p:nvSpPr>
            <p:cNvPr id="32" name="rc32"/>
            <p:cNvSpPr/>
            <p:nvPr/>
          </p:nvSpPr>
          <p:spPr>
            <a:xfrm>
              <a:off x="1784155" y="3054843"/>
              <a:ext cx="203168" cy="15848"/>
            </a:xfrm>
            <a:prstGeom prst="rect">
              <a:avLst/>
            </a:prstGeom>
            <a:solidFill>
              <a:srgbClr val="1CABE2">
                <a:alpha val="100000"/>
              </a:srgbClr>
            </a:solidFill>
          </p:spPr>
          <p:txBody>
            <a:bodyPr/>
            <a:lstStyle/>
            <a:p/>
          </p:txBody>
        </p:sp>
        <p:sp>
          <p:nvSpPr>
            <p:cNvPr id="33" name="rc33"/>
            <p:cNvSpPr/>
            <p:nvPr/>
          </p:nvSpPr>
          <p:spPr>
            <a:xfrm>
              <a:off x="2009898" y="3043867"/>
              <a:ext cx="203168" cy="1581668"/>
            </a:xfrm>
            <a:prstGeom prst="rect">
              <a:avLst/>
            </a:prstGeom>
            <a:solidFill>
              <a:srgbClr val="80BD41">
                <a:alpha val="100000"/>
              </a:srgbClr>
            </a:solidFill>
          </p:spPr>
          <p:txBody>
            <a:bodyPr/>
            <a:lstStyle/>
            <a:p/>
          </p:txBody>
        </p:sp>
        <p:sp>
          <p:nvSpPr>
            <p:cNvPr id="34" name="rc34"/>
            <p:cNvSpPr/>
            <p:nvPr/>
          </p:nvSpPr>
          <p:spPr>
            <a:xfrm>
              <a:off x="2009898" y="3011597"/>
              <a:ext cx="203168" cy="32269"/>
            </a:xfrm>
            <a:prstGeom prst="rect">
              <a:avLst/>
            </a:prstGeom>
            <a:solidFill>
              <a:srgbClr val="0058AB">
                <a:alpha val="100000"/>
              </a:srgbClr>
            </a:solidFill>
          </p:spPr>
          <p:txBody>
            <a:bodyPr/>
            <a:lstStyle/>
            <a:p/>
          </p:txBody>
        </p:sp>
        <p:sp>
          <p:nvSpPr>
            <p:cNvPr id="35" name="rc35"/>
            <p:cNvSpPr/>
            <p:nvPr/>
          </p:nvSpPr>
          <p:spPr>
            <a:xfrm>
              <a:off x="2009898" y="3043867"/>
              <a:ext cx="203168" cy="0"/>
            </a:xfrm>
            <a:prstGeom prst="rect">
              <a:avLst/>
            </a:prstGeom>
            <a:solidFill>
              <a:srgbClr val="1CABE2">
                <a:alpha val="100000"/>
              </a:srgbClr>
            </a:solidFill>
          </p:spPr>
          <p:txBody>
            <a:bodyPr/>
            <a:lstStyle/>
            <a:p/>
          </p:txBody>
        </p:sp>
        <p:sp>
          <p:nvSpPr>
            <p:cNvPr id="36" name="rc36"/>
            <p:cNvSpPr/>
            <p:nvPr/>
          </p:nvSpPr>
          <p:spPr>
            <a:xfrm>
              <a:off x="2235640" y="3014979"/>
              <a:ext cx="203168" cy="1610556"/>
            </a:xfrm>
            <a:prstGeom prst="rect">
              <a:avLst/>
            </a:prstGeom>
            <a:solidFill>
              <a:srgbClr val="80BD41">
                <a:alpha val="100000"/>
              </a:srgbClr>
            </a:solidFill>
          </p:spPr>
          <p:txBody>
            <a:bodyPr/>
            <a:lstStyle/>
            <a:p/>
          </p:txBody>
        </p:sp>
        <p:sp>
          <p:nvSpPr>
            <p:cNvPr id="37" name="rc37"/>
            <p:cNvSpPr/>
            <p:nvPr/>
          </p:nvSpPr>
          <p:spPr>
            <a:xfrm>
              <a:off x="2235640" y="2982107"/>
              <a:ext cx="203168" cy="32871"/>
            </a:xfrm>
            <a:prstGeom prst="rect">
              <a:avLst/>
            </a:prstGeom>
            <a:solidFill>
              <a:srgbClr val="0058AB">
                <a:alpha val="100000"/>
              </a:srgbClr>
            </a:solidFill>
          </p:spPr>
          <p:txBody>
            <a:bodyPr/>
            <a:lstStyle/>
            <a:p/>
          </p:txBody>
        </p:sp>
        <p:sp>
          <p:nvSpPr>
            <p:cNvPr id="38" name="rc38"/>
            <p:cNvSpPr/>
            <p:nvPr/>
          </p:nvSpPr>
          <p:spPr>
            <a:xfrm>
              <a:off x="2235640" y="3014979"/>
              <a:ext cx="203168" cy="0"/>
            </a:xfrm>
            <a:prstGeom prst="rect">
              <a:avLst/>
            </a:prstGeom>
            <a:solidFill>
              <a:srgbClr val="1CABE2">
                <a:alpha val="100000"/>
              </a:srgbClr>
            </a:solidFill>
          </p:spPr>
          <p:txBody>
            <a:bodyPr/>
            <a:lstStyle/>
            <a:p/>
          </p:txBody>
        </p:sp>
        <p:sp>
          <p:nvSpPr>
            <p:cNvPr id="39" name="rc39"/>
            <p:cNvSpPr/>
            <p:nvPr/>
          </p:nvSpPr>
          <p:spPr>
            <a:xfrm>
              <a:off x="2461382" y="3029107"/>
              <a:ext cx="203168" cy="1596427"/>
            </a:xfrm>
            <a:prstGeom prst="rect">
              <a:avLst/>
            </a:prstGeom>
            <a:solidFill>
              <a:srgbClr val="80BD41">
                <a:alpha val="100000"/>
              </a:srgbClr>
            </a:solidFill>
          </p:spPr>
          <p:txBody>
            <a:bodyPr/>
            <a:lstStyle/>
            <a:p/>
          </p:txBody>
        </p:sp>
        <p:sp>
          <p:nvSpPr>
            <p:cNvPr id="40" name="rc40"/>
            <p:cNvSpPr/>
            <p:nvPr/>
          </p:nvSpPr>
          <p:spPr>
            <a:xfrm>
              <a:off x="2461382" y="2979729"/>
              <a:ext cx="203168" cy="16450"/>
            </a:xfrm>
            <a:prstGeom prst="rect">
              <a:avLst/>
            </a:prstGeom>
            <a:solidFill>
              <a:srgbClr val="0058AB">
                <a:alpha val="100000"/>
              </a:srgbClr>
            </a:solidFill>
          </p:spPr>
          <p:txBody>
            <a:bodyPr/>
            <a:lstStyle/>
            <a:p/>
          </p:txBody>
        </p:sp>
        <p:sp>
          <p:nvSpPr>
            <p:cNvPr id="41" name="rc41"/>
            <p:cNvSpPr/>
            <p:nvPr/>
          </p:nvSpPr>
          <p:spPr>
            <a:xfrm>
              <a:off x="2461382" y="2996179"/>
              <a:ext cx="203168" cy="32928"/>
            </a:xfrm>
            <a:prstGeom prst="rect">
              <a:avLst/>
            </a:prstGeom>
            <a:solidFill>
              <a:srgbClr val="1CABE2">
                <a:alpha val="100000"/>
              </a:srgbClr>
            </a:solidFill>
          </p:spPr>
          <p:txBody>
            <a:bodyPr/>
            <a:lstStyle/>
            <a:p/>
          </p:txBody>
        </p:sp>
        <p:sp>
          <p:nvSpPr>
            <p:cNvPr id="42" name="rc42"/>
            <p:cNvSpPr/>
            <p:nvPr/>
          </p:nvSpPr>
          <p:spPr>
            <a:xfrm>
              <a:off x="2687125" y="3001051"/>
              <a:ext cx="203168" cy="1624484"/>
            </a:xfrm>
            <a:prstGeom prst="rect">
              <a:avLst/>
            </a:prstGeom>
            <a:solidFill>
              <a:srgbClr val="80BD41">
                <a:alpha val="100000"/>
              </a:srgbClr>
            </a:solidFill>
          </p:spPr>
          <p:txBody>
            <a:bodyPr/>
            <a:lstStyle/>
            <a:p/>
          </p:txBody>
        </p:sp>
        <p:sp>
          <p:nvSpPr>
            <p:cNvPr id="43" name="rc43"/>
            <p:cNvSpPr/>
            <p:nvPr/>
          </p:nvSpPr>
          <p:spPr>
            <a:xfrm>
              <a:off x="2687125" y="2950812"/>
              <a:ext cx="203168" cy="16736"/>
            </a:xfrm>
            <a:prstGeom prst="rect">
              <a:avLst/>
            </a:prstGeom>
            <a:solidFill>
              <a:srgbClr val="0058AB">
                <a:alpha val="100000"/>
              </a:srgbClr>
            </a:solidFill>
          </p:spPr>
          <p:txBody>
            <a:bodyPr/>
            <a:lstStyle/>
            <a:p/>
          </p:txBody>
        </p:sp>
        <p:sp>
          <p:nvSpPr>
            <p:cNvPr id="44" name="rc44"/>
            <p:cNvSpPr/>
            <p:nvPr/>
          </p:nvSpPr>
          <p:spPr>
            <a:xfrm>
              <a:off x="2687125" y="2967549"/>
              <a:ext cx="203168" cy="33501"/>
            </a:xfrm>
            <a:prstGeom prst="rect">
              <a:avLst/>
            </a:prstGeom>
            <a:solidFill>
              <a:srgbClr val="1CABE2">
                <a:alpha val="100000"/>
              </a:srgbClr>
            </a:solidFill>
          </p:spPr>
          <p:txBody>
            <a:bodyPr/>
            <a:lstStyle/>
            <a:p/>
          </p:txBody>
        </p:sp>
        <p:sp>
          <p:nvSpPr>
            <p:cNvPr id="45" name="rc45"/>
            <p:cNvSpPr/>
            <p:nvPr/>
          </p:nvSpPr>
          <p:spPr>
            <a:xfrm>
              <a:off x="2912867" y="2968323"/>
              <a:ext cx="203168" cy="1657212"/>
            </a:xfrm>
            <a:prstGeom prst="rect">
              <a:avLst/>
            </a:prstGeom>
            <a:solidFill>
              <a:srgbClr val="80BD41">
                <a:alpha val="100000"/>
              </a:srgbClr>
            </a:solidFill>
          </p:spPr>
          <p:txBody>
            <a:bodyPr/>
            <a:lstStyle/>
            <a:p/>
          </p:txBody>
        </p:sp>
        <p:sp>
          <p:nvSpPr>
            <p:cNvPr id="46" name="rc46"/>
            <p:cNvSpPr/>
            <p:nvPr/>
          </p:nvSpPr>
          <p:spPr>
            <a:xfrm>
              <a:off x="2912867" y="2951586"/>
              <a:ext cx="203168" cy="16736"/>
            </a:xfrm>
            <a:prstGeom prst="rect">
              <a:avLst/>
            </a:prstGeom>
            <a:solidFill>
              <a:srgbClr val="0058AB">
                <a:alpha val="100000"/>
              </a:srgbClr>
            </a:solidFill>
          </p:spPr>
          <p:txBody>
            <a:bodyPr/>
            <a:lstStyle/>
            <a:p/>
          </p:txBody>
        </p:sp>
        <p:sp>
          <p:nvSpPr>
            <p:cNvPr id="47" name="rc47"/>
            <p:cNvSpPr/>
            <p:nvPr/>
          </p:nvSpPr>
          <p:spPr>
            <a:xfrm>
              <a:off x="2912867" y="2968323"/>
              <a:ext cx="203168" cy="0"/>
            </a:xfrm>
            <a:prstGeom prst="rect">
              <a:avLst/>
            </a:prstGeom>
            <a:solidFill>
              <a:srgbClr val="1CABE2">
                <a:alpha val="100000"/>
              </a:srgbClr>
            </a:solidFill>
          </p:spPr>
          <p:txBody>
            <a:bodyPr/>
            <a:lstStyle/>
            <a:p/>
          </p:txBody>
        </p:sp>
        <p:sp>
          <p:nvSpPr>
            <p:cNvPr id="48" name="rc48"/>
            <p:cNvSpPr/>
            <p:nvPr/>
          </p:nvSpPr>
          <p:spPr>
            <a:xfrm>
              <a:off x="3138609" y="2947459"/>
              <a:ext cx="203168" cy="1678076"/>
            </a:xfrm>
            <a:prstGeom prst="rect">
              <a:avLst/>
            </a:prstGeom>
            <a:solidFill>
              <a:srgbClr val="80BD41">
                <a:alpha val="100000"/>
              </a:srgbClr>
            </a:solidFill>
          </p:spPr>
          <p:txBody>
            <a:bodyPr/>
            <a:lstStyle/>
            <a:p/>
          </p:txBody>
        </p:sp>
        <p:sp>
          <p:nvSpPr>
            <p:cNvPr id="49" name="rc49"/>
            <p:cNvSpPr/>
            <p:nvPr/>
          </p:nvSpPr>
          <p:spPr>
            <a:xfrm>
              <a:off x="3138609" y="2930522"/>
              <a:ext cx="203168" cy="16937"/>
            </a:xfrm>
            <a:prstGeom prst="rect">
              <a:avLst/>
            </a:prstGeom>
            <a:solidFill>
              <a:srgbClr val="0058AB">
                <a:alpha val="100000"/>
              </a:srgbClr>
            </a:solidFill>
          </p:spPr>
          <p:txBody>
            <a:bodyPr/>
            <a:lstStyle/>
            <a:p/>
          </p:txBody>
        </p:sp>
        <p:sp>
          <p:nvSpPr>
            <p:cNvPr id="50" name="rc50"/>
            <p:cNvSpPr/>
            <p:nvPr/>
          </p:nvSpPr>
          <p:spPr>
            <a:xfrm>
              <a:off x="3138609" y="2947459"/>
              <a:ext cx="203168" cy="0"/>
            </a:xfrm>
            <a:prstGeom prst="rect">
              <a:avLst/>
            </a:prstGeom>
            <a:solidFill>
              <a:srgbClr val="1CABE2">
                <a:alpha val="100000"/>
              </a:srgbClr>
            </a:solidFill>
          </p:spPr>
          <p:txBody>
            <a:bodyPr/>
            <a:lstStyle/>
            <a:p/>
          </p:txBody>
        </p:sp>
        <p:sp>
          <p:nvSpPr>
            <p:cNvPr id="51" name="rc51"/>
            <p:cNvSpPr/>
            <p:nvPr/>
          </p:nvSpPr>
          <p:spPr>
            <a:xfrm>
              <a:off x="3364352" y="2922899"/>
              <a:ext cx="203168" cy="1702636"/>
            </a:xfrm>
            <a:prstGeom prst="rect">
              <a:avLst/>
            </a:prstGeom>
            <a:solidFill>
              <a:srgbClr val="80BD41">
                <a:alpha val="100000"/>
              </a:srgbClr>
            </a:solidFill>
          </p:spPr>
          <p:txBody>
            <a:bodyPr/>
            <a:lstStyle/>
            <a:p/>
          </p:txBody>
        </p:sp>
        <p:sp>
          <p:nvSpPr>
            <p:cNvPr id="52" name="rc52"/>
            <p:cNvSpPr/>
            <p:nvPr/>
          </p:nvSpPr>
          <p:spPr>
            <a:xfrm>
              <a:off x="3364352" y="2905703"/>
              <a:ext cx="203168" cy="17195"/>
            </a:xfrm>
            <a:prstGeom prst="rect">
              <a:avLst/>
            </a:prstGeom>
            <a:solidFill>
              <a:srgbClr val="0058AB">
                <a:alpha val="100000"/>
              </a:srgbClr>
            </a:solidFill>
          </p:spPr>
          <p:txBody>
            <a:bodyPr/>
            <a:lstStyle/>
            <a:p/>
          </p:txBody>
        </p:sp>
        <p:sp>
          <p:nvSpPr>
            <p:cNvPr id="53" name="rc53"/>
            <p:cNvSpPr/>
            <p:nvPr/>
          </p:nvSpPr>
          <p:spPr>
            <a:xfrm>
              <a:off x="3364352" y="2922899"/>
              <a:ext cx="203168" cy="0"/>
            </a:xfrm>
            <a:prstGeom prst="rect">
              <a:avLst/>
            </a:prstGeom>
            <a:solidFill>
              <a:srgbClr val="1CABE2">
                <a:alpha val="100000"/>
              </a:srgbClr>
            </a:solidFill>
          </p:spPr>
          <p:txBody>
            <a:bodyPr/>
            <a:lstStyle/>
            <a:p/>
          </p:txBody>
        </p:sp>
        <p:sp>
          <p:nvSpPr>
            <p:cNvPr id="54" name="rc54"/>
            <p:cNvSpPr/>
            <p:nvPr/>
          </p:nvSpPr>
          <p:spPr>
            <a:xfrm>
              <a:off x="3590094" y="2909314"/>
              <a:ext cx="203168" cy="1716220"/>
            </a:xfrm>
            <a:prstGeom prst="rect">
              <a:avLst/>
            </a:prstGeom>
            <a:solidFill>
              <a:srgbClr val="80BD41">
                <a:alpha val="100000"/>
              </a:srgbClr>
            </a:solidFill>
          </p:spPr>
          <p:txBody>
            <a:bodyPr/>
            <a:lstStyle/>
            <a:p/>
          </p:txBody>
        </p:sp>
        <p:sp>
          <p:nvSpPr>
            <p:cNvPr id="55" name="rc55"/>
            <p:cNvSpPr/>
            <p:nvPr/>
          </p:nvSpPr>
          <p:spPr>
            <a:xfrm>
              <a:off x="3590094" y="2891976"/>
              <a:ext cx="203168" cy="17338"/>
            </a:xfrm>
            <a:prstGeom prst="rect">
              <a:avLst/>
            </a:prstGeom>
            <a:solidFill>
              <a:srgbClr val="0058AB">
                <a:alpha val="100000"/>
              </a:srgbClr>
            </a:solidFill>
          </p:spPr>
          <p:txBody>
            <a:bodyPr/>
            <a:lstStyle/>
            <a:p/>
          </p:txBody>
        </p:sp>
        <p:sp>
          <p:nvSpPr>
            <p:cNvPr id="56" name="rc56"/>
            <p:cNvSpPr/>
            <p:nvPr/>
          </p:nvSpPr>
          <p:spPr>
            <a:xfrm>
              <a:off x="3590094" y="2909314"/>
              <a:ext cx="203168" cy="0"/>
            </a:xfrm>
            <a:prstGeom prst="rect">
              <a:avLst/>
            </a:prstGeom>
            <a:solidFill>
              <a:srgbClr val="1CABE2">
                <a:alpha val="100000"/>
              </a:srgbClr>
            </a:solidFill>
          </p:spPr>
          <p:txBody>
            <a:bodyPr/>
            <a:lstStyle/>
            <a:p/>
          </p:txBody>
        </p:sp>
        <p:sp>
          <p:nvSpPr>
            <p:cNvPr id="57" name="rc57"/>
            <p:cNvSpPr/>
            <p:nvPr/>
          </p:nvSpPr>
          <p:spPr>
            <a:xfrm>
              <a:off x="3815836" y="2934133"/>
              <a:ext cx="203168" cy="1691402"/>
            </a:xfrm>
            <a:prstGeom prst="rect">
              <a:avLst/>
            </a:prstGeom>
            <a:solidFill>
              <a:srgbClr val="80BD41">
                <a:alpha val="100000"/>
              </a:srgbClr>
            </a:solidFill>
          </p:spPr>
          <p:txBody>
            <a:bodyPr/>
            <a:lstStyle/>
            <a:p/>
          </p:txBody>
        </p:sp>
        <p:sp>
          <p:nvSpPr>
            <p:cNvPr id="58" name="rc58"/>
            <p:cNvSpPr/>
            <p:nvPr/>
          </p:nvSpPr>
          <p:spPr>
            <a:xfrm>
              <a:off x="3815836" y="2917052"/>
              <a:ext cx="203168" cy="17080"/>
            </a:xfrm>
            <a:prstGeom prst="rect">
              <a:avLst/>
            </a:prstGeom>
            <a:solidFill>
              <a:srgbClr val="0058AB">
                <a:alpha val="100000"/>
              </a:srgbClr>
            </a:solidFill>
          </p:spPr>
          <p:txBody>
            <a:bodyPr/>
            <a:lstStyle/>
            <a:p/>
          </p:txBody>
        </p:sp>
        <p:sp>
          <p:nvSpPr>
            <p:cNvPr id="59" name="rc59"/>
            <p:cNvSpPr/>
            <p:nvPr/>
          </p:nvSpPr>
          <p:spPr>
            <a:xfrm>
              <a:off x="3815836" y="2934133"/>
              <a:ext cx="203168" cy="0"/>
            </a:xfrm>
            <a:prstGeom prst="rect">
              <a:avLst/>
            </a:prstGeom>
            <a:solidFill>
              <a:srgbClr val="1CABE2">
                <a:alpha val="100000"/>
              </a:srgbClr>
            </a:solidFill>
          </p:spPr>
          <p:txBody>
            <a:bodyPr/>
            <a:lstStyle/>
            <a:p/>
          </p:txBody>
        </p:sp>
        <p:sp>
          <p:nvSpPr>
            <p:cNvPr id="60" name="rc60"/>
            <p:cNvSpPr/>
            <p:nvPr/>
          </p:nvSpPr>
          <p:spPr>
            <a:xfrm>
              <a:off x="4041579" y="2949780"/>
              <a:ext cx="203168" cy="1675754"/>
            </a:xfrm>
            <a:prstGeom prst="rect">
              <a:avLst/>
            </a:prstGeom>
            <a:solidFill>
              <a:srgbClr val="80BD41">
                <a:alpha val="100000"/>
              </a:srgbClr>
            </a:solidFill>
          </p:spPr>
          <p:txBody>
            <a:bodyPr/>
            <a:lstStyle/>
            <a:p/>
          </p:txBody>
        </p:sp>
        <p:sp>
          <p:nvSpPr>
            <p:cNvPr id="61" name="rc61"/>
            <p:cNvSpPr/>
            <p:nvPr/>
          </p:nvSpPr>
          <p:spPr>
            <a:xfrm>
              <a:off x="4041579" y="2932843"/>
              <a:ext cx="203168" cy="16937"/>
            </a:xfrm>
            <a:prstGeom prst="rect">
              <a:avLst/>
            </a:prstGeom>
            <a:solidFill>
              <a:srgbClr val="0058AB">
                <a:alpha val="100000"/>
              </a:srgbClr>
            </a:solidFill>
          </p:spPr>
          <p:txBody>
            <a:bodyPr/>
            <a:lstStyle/>
            <a:p/>
          </p:txBody>
        </p:sp>
        <p:sp>
          <p:nvSpPr>
            <p:cNvPr id="62" name="rc62"/>
            <p:cNvSpPr/>
            <p:nvPr/>
          </p:nvSpPr>
          <p:spPr>
            <a:xfrm>
              <a:off x="4041579" y="2949780"/>
              <a:ext cx="203168" cy="0"/>
            </a:xfrm>
            <a:prstGeom prst="rect">
              <a:avLst/>
            </a:prstGeom>
            <a:solidFill>
              <a:srgbClr val="1CABE2">
                <a:alpha val="100000"/>
              </a:srgbClr>
            </a:solidFill>
          </p:spPr>
          <p:txBody>
            <a:bodyPr/>
            <a:lstStyle/>
            <a:p/>
          </p:txBody>
        </p:sp>
        <p:sp>
          <p:nvSpPr>
            <p:cNvPr id="63" name="rc63"/>
            <p:cNvSpPr/>
            <p:nvPr/>
          </p:nvSpPr>
          <p:spPr>
            <a:xfrm>
              <a:off x="4267321" y="3001824"/>
              <a:ext cx="203168" cy="1623710"/>
            </a:xfrm>
            <a:prstGeom prst="rect">
              <a:avLst/>
            </a:prstGeom>
            <a:solidFill>
              <a:srgbClr val="80BD41">
                <a:alpha val="100000"/>
              </a:srgbClr>
            </a:solidFill>
          </p:spPr>
          <p:txBody>
            <a:bodyPr/>
            <a:lstStyle/>
            <a:p/>
          </p:txBody>
        </p:sp>
        <p:sp>
          <p:nvSpPr>
            <p:cNvPr id="64" name="rc64"/>
            <p:cNvSpPr/>
            <p:nvPr/>
          </p:nvSpPr>
          <p:spPr>
            <a:xfrm>
              <a:off x="4267321" y="2968695"/>
              <a:ext cx="203168" cy="16564"/>
            </a:xfrm>
            <a:prstGeom prst="rect">
              <a:avLst/>
            </a:prstGeom>
            <a:solidFill>
              <a:srgbClr val="0058AB">
                <a:alpha val="100000"/>
              </a:srgbClr>
            </a:solidFill>
          </p:spPr>
          <p:txBody>
            <a:bodyPr/>
            <a:lstStyle/>
            <a:p/>
          </p:txBody>
        </p:sp>
        <p:sp>
          <p:nvSpPr>
            <p:cNvPr id="65" name="rc65"/>
            <p:cNvSpPr/>
            <p:nvPr/>
          </p:nvSpPr>
          <p:spPr>
            <a:xfrm>
              <a:off x="4267321" y="2985260"/>
              <a:ext cx="203168" cy="16564"/>
            </a:xfrm>
            <a:prstGeom prst="rect">
              <a:avLst/>
            </a:prstGeom>
            <a:solidFill>
              <a:srgbClr val="1CABE2">
                <a:alpha val="100000"/>
              </a:srgbClr>
            </a:solidFill>
          </p:spPr>
          <p:txBody>
            <a:bodyPr/>
            <a:lstStyle/>
            <a:p/>
          </p:txBody>
        </p:sp>
        <p:sp>
          <p:nvSpPr>
            <p:cNvPr id="66" name="rc66"/>
            <p:cNvSpPr/>
            <p:nvPr/>
          </p:nvSpPr>
          <p:spPr>
            <a:xfrm>
              <a:off x="4493063" y="3029423"/>
              <a:ext cx="203168" cy="1596112"/>
            </a:xfrm>
            <a:prstGeom prst="rect">
              <a:avLst/>
            </a:prstGeom>
            <a:solidFill>
              <a:srgbClr val="80BD41">
                <a:alpha val="100000"/>
              </a:srgbClr>
            </a:solidFill>
          </p:spPr>
          <p:txBody>
            <a:bodyPr/>
            <a:lstStyle/>
            <a:p/>
          </p:txBody>
        </p:sp>
        <p:sp>
          <p:nvSpPr>
            <p:cNvPr id="67" name="rc67"/>
            <p:cNvSpPr/>
            <p:nvPr/>
          </p:nvSpPr>
          <p:spPr>
            <a:xfrm>
              <a:off x="4493063" y="2996838"/>
              <a:ext cx="203168" cy="16278"/>
            </a:xfrm>
            <a:prstGeom prst="rect">
              <a:avLst/>
            </a:prstGeom>
            <a:solidFill>
              <a:srgbClr val="0058AB">
                <a:alpha val="100000"/>
              </a:srgbClr>
            </a:solidFill>
          </p:spPr>
          <p:txBody>
            <a:bodyPr/>
            <a:lstStyle/>
            <a:p/>
          </p:txBody>
        </p:sp>
        <p:sp>
          <p:nvSpPr>
            <p:cNvPr id="68" name="rc68"/>
            <p:cNvSpPr/>
            <p:nvPr/>
          </p:nvSpPr>
          <p:spPr>
            <a:xfrm>
              <a:off x="4493063" y="3013116"/>
              <a:ext cx="203168" cy="16306"/>
            </a:xfrm>
            <a:prstGeom prst="rect">
              <a:avLst/>
            </a:prstGeom>
            <a:solidFill>
              <a:srgbClr val="1CABE2">
                <a:alpha val="100000"/>
              </a:srgbClr>
            </a:solidFill>
          </p:spPr>
          <p:txBody>
            <a:bodyPr/>
            <a:lstStyle/>
            <a:p/>
          </p:txBody>
        </p:sp>
        <p:sp>
          <p:nvSpPr>
            <p:cNvPr id="69" name="rc69"/>
            <p:cNvSpPr/>
            <p:nvPr/>
          </p:nvSpPr>
          <p:spPr>
            <a:xfrm>
              <a:off x="4718806" y="3093245"/>
              <a:ext cx="203168" cy="1532289"/>
            </a:xfrm>
            <a:prstGeom prst="rect">
              <a:avLst/>
            </a:prstGeom>
            <a:solidFill>
              <a:srgbClr val="80BD41">
                <a:alpha val="100000"/>
              </a:srgbClr>
            </a:solidFill>
          </p:spPr>
          <p:txBody>
            <a:bodyPr/>
            <a:lstStyle/>
            <a:p/>
          </p:txBody>
        </p:sp>
        <p:sp>
          <p:nvSpPr>
            <p:cNvPr id="70" name="rc70"/>
            <p:cNvSpPr/>
            <p:nvPr/>
          </p:nvSpPr>
          <p:spPr>
            <a:xfrm>
              <a:off x="4718806" y="3045844"/>
              <a:ext cx="203168" cy="15790"/>
            </a:xfrm>
            <a:prstGeom prst="rect">
              <a:avLst/>
            </a:prstGeom>
            <a:solidFill>
              <a:srgbClr val="0058AB">
                <a:alpha val="100000"/>
              </a:srgbClr>
            </a:solidFill>
          </p:spPr>
          <p:txBody>
            <a:bodyPr/>
            <a:lstStyle/>
            <a:p/>
          </p:txBody>
        </p:sp>
        <p:sp>
          <p:nvSpPr>
            <p:cNvPr id="71" name="rc71"/>
            <p:cNvSpPr/>
            <p:nvPr/>
          </p:nvSpPr>
          <p:spPr>
            <a:xfrm>
              <a:off x="4718806" y="3061635"/>
              <a:ext cx="203168" cy="31610"/>
            </a:xfrm>
            <a:prstGeom prst="rect">
              <a:avLst/>
            </a:prstGeom>
            <a:solidFill>
              <a:srgbClr val="1CABE2">
                <a:alpha val="100000"/>
              </a:srgbClr>
            </a:solidFill>
          </p:spPr>
          <p:txBody>
            <a:bodyPr/>
            <a:lstStyle/>
            <a:p/>
          </p:txBody>
        </p:sp>
        <p:sp>
          <p:nvSpPr>
            <p:cNvPr id="72" name="rc72"/>
            <p:cNvSpPr/>
            <p:nvPr/>
          </p:nvSpPr>
          <p:spPr>
            <a:xfrm>
              <a:off x="4944548" y="3240522"/>
              <a:ext cx="203168" cy="1385013"/>
            </a:xfrm>
            <a:prstGeom prst="rect">
              <a:avLst/>
            </a:prstGeom>
            <a:solidFill>
              <a:srgbClr val="80BD41">
                <a:alpha val="100000"/>
              </a:srgbClr>
            </a:solidFill>
          </p:spPr>
          <p:txBody>
            <a:bodyPr/>
            <a:lstStyle/>
            <a:p/>
          </p:txBody>
        </p:sp>
        <p:sp>
          <p:nvSpPr>
            <p:cNvPr id="73" name="rc73"/>
            <p:cNvSpPr/>
            <p:nvPr/>
          </p:nvSpPr>
          <p:spPr>
            <a:xfrm>
              <a:off x="4944548" y="3120099"/>
              <a:ext cx="203168" cy="15045"/>
            </a:xfrm>
            <a:prstGeom prst="rect">
              <a:avLst/>
            </a:prstGeom>
            <a:solidFill>
              <a:srgbClr val="0058AB">
                <a:alpha val="100000"/>
              </a:srgbClr>
            </a:solidFill>
          </p:spPr>
          <p:txBody>
            <a:bodyPr/>
            <a:lstStyle/>
            <a:p/>
          </p:txBody>
        </p:sp>
        <p:sp>
          <p:nvSpPr>
            <p:cNvPr id="74" name="rc74"/>
            <p:cNvSpPr/>
            <p:nvPr/>
          </p:nvSpPr>
          <p:spPr>
            <a:xfrm>
              <a:off x="4944548" y="3135144"/>
              <a:ext cx="203168" cy="105377"/>
            </a:xfrm>
            <a:prstGeom prst="rect">
              <a:avLst/>
            </a:prstGeom>
            <a:solidFill>
              <a:srgbClr val="1CABE2">
                <a:alpha val="100000"/>
              </a:srgbClr>
            </a:solidFill>
          </p:spPr>
          <p:txBody>
            <a:bodyPr/>
            <a:lstStyle/>
            <a:p/>
          </p:txBody>
        </p:sp>
        <p:sp>
          <p:nvSpPr>
            <p:cNvPr id="75" name="rc75"/>
            <p:cNvSpPr/>
            <p:nvPr/>
          </p:nvSpPr>
          <p:spPr>
            <a:xfrm>
              <a:off x="5170291" y="3348937"/>
              <a:ext cx="203168" cy="1276597"/>
            </a:xfrm>
            <a:prstGeom prst="rect">
              <a:avLst/>
            </a:prstGeom>
            <a:solidFill>
              <a:srgbClr val="80BD41">
                <a:alpha val="100000"/>
              </a:srgbClr>
            </a:solidFill>
          </p:spPr>
          <p:txBody>
            <a:bodyPr/>
            <a:lstStyle/>
            <a:p/>
          </p:txBody>
        </p:sp>
        <p:sp>
          <p:nvSpPr>
            <p:cNvPr id="76" name="rc76"/>
            <p:cNvSpPr/>
            <p:nvPr/>
          </p:nvSpPr>
          <p:spPr>
            <a:xfrm>
              <a:off x="5170291" y="3191143"/>
              <a:ext cx="203168" cy="14357"/>
            </a:xfrm>
            <a:prstGeom prst="rect">
              <a:avLst/>
            </a:prstGeom>
            <a:solidFill>
              <a:srgbClr val="0058AB">
                <a:alpha val="100000"/>
              </a:srgbClr>
            </a:solidFill>
          </p:spPr>
          <p:txBody>
            <a:bodyPr/>
            <a:lstStyle/>
            <a:p/>
          </p:txBody>
        </p:sp>
        <p:sp>
          <p:nvSpPr>
            <p:cNvPr id="77" name="rc77"/>
            <p:cNvSpPr/>
            <p:nvPr/>
          </p:nvSpPr>
          <p:spPr>
            <a:xfrm>
              <a:off x="5170291" y="3205501"/>
              <a:ext cx="203168" cy="143436"/>
            </a:xfrm>
            <a:prstGeom prst="rect">
              <a:avLst/>
            </a:prstGeom>
            <a:solidFill>
              <a:srgbClr val="1CABE2">
                <a:alpha val="100000"/>
              </a:srgbClr>
            </a:solidFill>
          </p:spPr>
          <p:txBody>
            <a:bodyPr/>
            <a:lstStyle/>
            <a:p/>
          </p:txBody>
        </p:sp>
        <p:sp>
          <p:nvSpPr>
            <p:cNvPr id="78" name="rc78"/>
            <p:cNvSpPr/>
            <p:nvPr/>
          </p:nvSpPr>
          <p:spPr>
            <a:xfrm>
              <a:off x="5396033" y="3389231"/>
              <a:ext cx="203168" cy="1236303"/>
            </a:xfrm>
            <a:prstGeom prst="rect">
              <a:avLst/>
            </a:prstGeom>
            <a:solidFill>
              <a:srgbClr val="80BD41">
                <a:alpha val="100000"/>
              </a:srgbClr>
            </a:solidFill>
          </p:spPr>
          <p:txBody>
            <a:bodyPr/>
            <a:lstStyle/>
            <a:p/>
          </p:txBody>
        </p:sp>
        <p:sp>
          <p:nvSpPr>
            <p:cNvPr id="79" name="rc79"/>
            <p:cNvSpPr/>
            <p:nvPr/>
          </p:nvSpPr>
          <p:spPr>
            <a:xfrm>
              <a:off x="5396033" y="3266945"/>
              <a:ext cx="203168" cy="13584"/>
            </a:xfrm>
            <a:prstGeom prst="rect">
              <a:avLst/>
            </a:prstGeom>
            <a:solidFill>
              <a:srgbClr val="0058AB">
                <a:alpha val="100000"/>
              </a:srgbClr>
            </a:solidFill>
          </p:spPr>
          <p:txBody>
            <a:bodyPr/>
            <a:lstStyle/>
            <a:p/>
          </p:txBody>
        </p:sp>
        <p:sp>
          <p:nvSpPr>
            <p:cNvPr id="80" name="rc80"/>
            <p:cNvSpPr/>
            <p:nvPr/>
          </p:nvSpPr>
          <p:spPr>
            <a:xfrm>
              <a:off x="5396033" y="3280529"/>
              <a:ext cx="203168" cy="108702"/>
            </a:xfrm>
            <a:prstGeom prst="rect">
              <a:avLst/>
            </a:prstGeom>
            <a:solidFill>
              <a:srgbClr val="1CABE2">
                <a:alpha val="100000"/>
              </a:srgbClr>
            </a:solidFill>
          </p:spPr>
          <p:txBody>
            <a:bodyPr/>
            <a:lstStyle/>
            <a:p/>
          </p:txBody>
        </p:sp>
        <p:sp>
          <p:nvSpPr>
            <p:cNvPr id="81" name="rc81"/>
            <p:cNvSpPr/>
            <p:nvPr/>
          </p:nvSpPr>
          <p:spPr>
            <a:xfrm>
              <a:off x="5621775" y="3438467"/>
              <a:ext cx="203168" cy="1187068"/>
            </a:xfrm>
            <a:prstGeom prst="rect">
              <a:avLst/>
            </a:prstGeom>
            <a:solidFill>
              <a:srgbClr val="80BD41">
                <a:alpha val="100000"/>
              </a:srgbClr>
            </a:solidFill>
          </p:spPr>
          <p:txBody>
            <a:bodyPr/>
            <a:lstStyle/>
            <a:p/>
          </p:txBody>
        </p:sp>
        <p:sp>
          <p:nvSpPr>
            <p:cNvPr id="82" name="rc82"/>
            <p:cNvSpPr/>
            <p:nvPr/>
          </p:nvSpPr>
          <p:spPr>
            <a:xfrm>
              <a:off x="5621775" y="3321053"/>
              <a:ext cx="203168" cy="26079"/>
            </a:xfrm>
            <a:prstGeom prst="rect">
              <a:avLst/>
            </a:prstGeom>
            <a:solidFill>
              <a:srgbClr val="0058AB">
                <a:alpha val="100000"/>
              </a:srgbClr>
            </a:solidFill>
          </p:spPr>
          <p:txBody>
            <a:bodyPr/>
            <a:lstStyle/>
            <a:p/>
          </p:txBody>
        </p:sp>
        <p:sp>
          <p:nvSpPr>
            <p:cNvPr id="83" name="rc83"/>
            <p:cNvSpPr/>
            <p:nvPr/>
          </p:nvSpPr>
          <p:spPr>
            <a:xfrm>
              <a:off x="5621775" y="3347132"/>
              <a:ext cx="203168" cy="91334"/>
            </a:xfrm>
            <a:prstGeom prst="rect">
              <a:avLst/>
            </a:prstGeom>
            <a:solidFill>
              <a:srgbClr val="1CABE2">
                <a:alpha val="100000"/>
              </a:srgbClr>
            </a:solidFill>
          </p:spPr>
          <p:txBody>
            <a:bodyPr/>
            <a:lstStyle/>
            <a:p/>
          </p:txBody>
        </p:sp>
        <p:sp>
          <p:nvSpPr>
            <p:cNvPr id="84" name="rc84"/>
            <p:cNvSpPr/>
            <p:nvPr/>
          </p:nvSpPr>
          <p:spPr>
            <a:xfrm>
              <a:off x="5847518" y="3442909"/>
              <a:ext cx="203168" cy="1182626"/>
            </a:xfrm>
            <a:prstGeom prst="rect">
              <a:avLst/>
            </a:prstGeom>
            <a:solidFill>
              <a:srgbClr val="80BD41">
                <a:alpha val="100000"/>
              </a:srgbClr>
            </a:solidFill>
          </p:spPr>
          <p:txBody>
            <a:bodyPr/>
            <a:lstStyle/>
            <a:p/>
          </p:txBody>
        </p:sp>
        <p:sp>
          <p:nvSpPr>
            <p:cNvPr id="85" name="rc85"/>
            <p:cNvSpPr/>
            <p:nvPr/>
          </p:nvSpPr>
          <p:spPr>
            <a:xfrm>
              <a:off x="5847518" y="3296750"/>
              <a:ext cx="203168" cy="26566"/>
            </a:xfrm>
            <a:prstGeom prst="rect">
              <a:avLst/>
            </a:prstGeom>
            <a:solidFill>
              <a:srgbClr val="0058AB">
                <a:alpha val="100000"/>
              </a:srgbClr>
            </a:solidFill>
          </p:spPr>
          <p:txBody>
            <a:bodyPr/>
            <a:lstStyle/>
            <a:p/>
          </p:txBody>
        </p:sp>
        <p:sp>
          <p:nvSpPr>
            <p:cNvPr id="86" name="rc86"/>
            <p:cNvSpPr/>
            <p:nvPr/>
          </p:nvSpPr>
          <p:spPr>
            <a:xfrm>
              <a:off x="5847518" y="3323317"/>
              <a:ext cx="203168" cy="119592"/>
            </a:xfrm>
            <a:prstGeom prst="rect">
              <a:avLst/>
            </a:prstGeom>
            <a:solidFill>
              <a:srgbClr val="1CABE2">
                <a:alpha val="100000"/>
              </a:srgbClr>
            </a:solidFill>
          </p:spPr>
          <p:txBody>
            <a:bodyPr/>
            <a:lstStyle/>
            <a:p/>
          </p:txBody>
        </p:sp>
        <p:sp>
          <p:nvSpPr>
            <p:cNvPr id="87" name="rc87"/>
            <p:cNvSpPr/>
            <p:nvPr/>
          </p:nvSpPr>
          <p:spPr>
            <a:xfrm>
              <a:off x="6073260" y="3365244"/>
              <a:ext cx="203168" cy="1260290"/>
            </a:xfrm>
            <a:prstGeom prst="rect">
              <a:avLst/>
            </a:prstGeom>
            <a:solidFill>
              <a:srgbClr val="80BD41">
                <a:alpha val="100000"/>
              </a:srgbClr>
            </a:solidFill>
          </p:spPr>
          <p:txBody>
            <a:bodyPr/>
            <a:lstStyle/>
            <a:p/>
          </p:txBody>
        </p:sp>
        <p:sp>
          <p:nvSpPr>
            <p:cNvPr id="88" name="rc88"/>
            <p:cNvSpPr/>
            <p:nvPr/>
          </p:nvSpPr>
          <p:spPr>
            <a:xfrm>
              <a:off x="6073260" y="3209485"/>
              <a:ext cx="203168" cy="28314"/>
            </a:xfrm>
            <a:prstGeom prst="rect">
              <a:avLst/>
            </a:prstGeom>
            <a:solidFill>
              <a:srgbClr val="0058AB">
                <a:alpha val="100000"/>
              </a:srgbClr>
            </a:solidFill>
          </p:spPr>
          <p:txBody>
            <a:bodyPr/>
            <a:lstStyle/>
            <a:p/>
          </p:txBody>
        </p:sp>
        <p:sp>
          <p:nvSpPr>
            <p:cNvPr id="89" name="rc89"/>
            <p:cNvSpPr/>
            <p:nvPr/>
          </p:nvSpPr>
          <p:spPr>
            <a:xfrm>
              <a:off x="6073260" y="3237799"/>
              <a:ext cx="203168" cy="127444"/>
            </a:xfrm>
            <a:prstGeom prst="rect">
              <a:avLst/>
            </a:prstGeom>
            <a:solidFill>
              <a:srgbClr val="1CABE2">
                <a:alpha val="100000"/>
              </a:srgbClr>
            </a:solidFill>
          </p:spPr>
          <p:txBody>
            <a:bodyPr/>
            <a:lstStyle/>
            <a:p/>
          </p:txBody>
        </p:sp>
        <p:sp>
          <p:nvSpPr>
            <p:cNvPr id="90" name="rc90"/>
            <p:cNvSpPr/>
            <p:nvPr/>
          </p:nvSpPr>
          <p:spPr>
            <a:xfrm>
              <a:off x="6299002" y="3461709"/>
              <a:ext cx="203168" cy="1163825"/>
            </a:xfrm>
            <a:prstGeom prst="rect">
              <a:avLst/>
            </a:prstGeom>
            <a:solidFill>
              <a:srgbClr val="80BD41">
                <a:alpha val="100000"/>
              </a:srgbClr>
            </a:solidFill>
          </p:spPr>
          <p:txBody>
            <a:bodyPr/>
            <a:lstStyle/>
            <a:p/>
          </p:txBody>
        </p:sp>
        <p:sp>
          <p:nvSpPr>
            <p:cNvPr id="91" name="rc91"/>
            <p:cNvSpPr/>
            <p:nvPr/>
          </p:nvSpPr>
          <p:spPr>
            <a:xfrm>
              <a:off x="6299002" y="3346616"/>
              <a:ext cx="203168" cy="38373"/>
            </a:xfrm>
            <a:prstGeom prst="rect">
              <a:avLst/>
            </a:prstGeom>
            <a:solidFill>
              <a:srgbClr val="0058AB">
                <a:alpha val="100000"/>
              </a:srgbClr>
            </a:solidFill>
          </p:spPr>
          <p:txBody>
            <a:bodyPr/>
            <a:lstStyle/>
            <a:p/>
          </p:txBody>
        </p:sp>
        <p:sp>
          <p:nvSpPr>
            <p:cNvPr id="92" name="rc92"/>
            <p:cNvSpPr/>
            <p:nvPr/>
          </p:nvSpPr>
          <p:spPr>
            <a:xfrm>
              <a:off x="6299002" y="3384990"/>
              <a:ext cx="203168" cy="76719"/>
            </a:xfrm>
            <a:prstGeom prst="rect">
              <a:avLst/>
            </a:prstGeom>
            <a:solidFill>
              <a:srgbClr val="1CABE2">
                <a:alpha val="100000"/>
              </a:srgbClr>
            </a:solidFill>
          </p:spPr>
          <p:txBody>
            <a:bodyPr/>
            <a:lstStyle/>
            <a:p/>
          </p:txBody>
        </p:sp>
        <p:sp>
          <p:nvSpPr>
            <p:cNvPr id="93" name="rc93"/>
            <p:cNvSpPr/>
            <p:nvPr/>
          </p:nvSpPr>
          <p:spPr>
            <a:xfrm>
              <a:off x="6524745" y="3491514"/>
              <a:ext cx="203168" cy="1134021"/>
            </a:xfrm>
            <a:prstGeom prst="rect">
              <a:avLst/>
            </a:prstGeom>
            <a:solidFill>
              <a:srgbClr val="80BD41">
                <a:alpha val="100000"/>
              </a:srgbClr>
            </a:solidFill>
          </p:spPr>
          <p:txBody>
            <a:bodyPr/>
            <a:lstStyle/>
            <a:p/>
          </p:txBody>
        </p:sp>
        <p:sp>
          <p:nvSpPr>
            <p:cNvPr id="94" name="rc94"/>
            <p:cNvSpPr/>
            <p:nvPr/>
          </p:nvSpPr>
          <p:spPr>
            <a:xfrm>
              <a:off x="6524745" y="3379344"/>
              <a:ext cx="203168" cy="37399"/>
            </a:xfrm>
            <a:prstGeom prst="rect">
              <a:avLst/>
            </a:prstGeom>
            <a:solidFill>
              <a:srgbClr val="0058AB">
                <a:alpha val="100000"/>
              </a:srgbClr>
            </a:solidFill>
          </p:spPr>
          <p:txBody>
            <a:bodyPr/>
            <a:lstStyle/>
            <a:p/>
          </p:txBody>
        </p:sp>
        <p:sp>
          <p:nvSpPr>
            <p:cNvPr id="95" name="rc95"/>
            <p:cNvSpPr/>
            <p:nvPr/>
          </p:nvSpPr>
          <p:spPr>
            <a:xfrm>
              <a:off x="6524745" y="3416744"/>
              <a:ext cx="203168" cy="74770"/>
            </a:xfrm>
            <a:prstGeom prst="rect">
              <a:avLst/>
            </a:prstGeom>
            <a:solidFill>
              <a:srgbClr val="1CABE2">
                <a:alpha val="100000"/>
              </a:srgbClr>
            </a:solidFill>
          </p:spPr>
          <p:txBody>
            <a:bodyPr/>
            <a:lstStyle/>
            <a:p/>
          </p:txBody>
        </p:sp>
        <p:sp>
          <p:nvSpPr>
            <p:cNvPr id="96" name="rc96"/>
            <p:cNvSpPr/>
            <p:nvPr/>
          </p:nvSpPr>
          <p:spPr>
            <a:xfrm>
              <a:off x="6750487" y="3484177"/>
              <a:ext cx="203168" cy="1141357"/>
            </a:xfrm>
            <a:prstGeom prst="rect">
              <a:avLst/>
            </a:prstGeom>
            <a:solidFill>
              <a:srgbClr val="80BD41">
                <a:alpha val="100000"/>
              </a:srgbClr>
            </a:solidFill>
          </p:spPr>
          <p:txBody>
            <a:bodyPr/>
            <a:lstStyle/>
            <a:p/>
          </p:txBody>
        </p:sp>
        <p:sp>
          <p:nvSpPr>
            <p:cNvPr id="97" name="rc97"/>
            <p:cNvSpPr/>
            <p:nvPr/>
          </p:nvSpPr>
          <p:spPr>
            <a:xfrm>
              <a:off x="6750487" y="3371291"/>
              <a:ext cx="203168" cy="37628"/>
            </a:xfrm>
            <a:prstGeom prst="rect">
              <a:avLst/>
            </a:prstGeom>
            <a:solidFill>
              <a:srgbClr val="0058AB">
                <a:alpha val="100000"/>
              </a:srgbClr>
            </a:solidFill>
          </p:spPr>
          <p:txBody>
            <a:bodyPr/>
            <a:lstStyle/>
            <a:p/>
          </p:txBody>
        </p:sp>
        <p:sp>
          <p:nvSpPr>
            <p:cNvPr id="98" name="rc98"/>
            <p:cNvSpPr/>
            <p:nvPr/>
          </p:nvSpPr>
          <p:spPr>
            <a:xfrm>
              <a:off x="6750487" y="3408920"/>
              <a:ext cx="203168" cy="75257"/>
            </a:xfrm>
            <a:prstGeom prst="rect">
              <a:avLst/>
            </a:prstGeom>
            <a:solidFill>
              <a:srgbClr val="1CABE2">
                <a:alpha val="100000"/>
              </a:srgbClr>
            </a:solidFill>
          </p:spPr>
          <p:txBody>
            <a:bodyPr/>
            <a:lstStyle/>
            <a:p/>
          </p:txBody>
        </p:sp>
        <p:sp>
          <p:nvSpPr>
            <p:cNvPr id="99" name="rc99"/>
            <p:cNvSpPr/>
            <p:nvPr/>
          </p:nvSpPr>
          <p:spPr>
            <a:xfrm>
              <a:off x="6976229" y="3368454"/>
              <a:ext cx="203168" cy="31536"/>
            </a:xfrm>
            <a:prstGeom prst="rect">
              <a:avLst/>
            </a:prstGeom>
            <a:solidFill>
              <a:srgbClr val="F26A21">
                <a:alpha val="100000"/>
              </a:srgbClr>
            </a:solidFill>
          </p:spPr>
          <p:txBody>
            <a:bodyPr/>
            <a:lstStyle/>
            <a:p/>
          </p:txBody>
        </p:sp>
        <p:sp>
          <p:nvSpPr>
            <p:cNvPr id="100" name="rc100"/>
            <p:cNvSpPr/>
            <p:nvPr/>
          </p:nvSpPr>
          <p:spPr>
            <a:xfrm>
              <a:off x="6976229" y="3399990"/>
              <a:ext cx="203168" cy="1225544"/>
            </a:xfrm>
            <a:prstGeom prst="rect">
              <a:avLst/>
            </a:prstGeom>
            <a:solidFill>
              <a:srgbClr val="FFC20E">
                <a:alpha val="100000"/>
              </a:srgbClr>
            </a:solidFill>
          </p:spPr>
          <p:txBody>
            <a:bodyPr/>
            <a:lstStyle/>
            <a:p/>
          </p:txBody>
        </p:sp>
        <p:sp>
          <p:nvSpPr>
            <p:cNvPr id="101" name="rc101"/>
            <p:cNvSpPr/>
            <p:nvPr/>
          </p:nvSpPr>
          <p:spPr>
            <a:xfrm>
              <a:off x="7201972" y="3370202"/>
              <a:ext cx="203168" cy="26430"/>
            </a:xfrm>
            <a:prstGeom prst="rect">
              <a:avLst/>
            </a:prstGeom>
            <a:solidFill>
              <a:srgbClr val="F26A21">
                <a:alpha val="100000"/>
              </a:srgbClr>
            </a:solidFill>
          </p:spPr>
          <p:txBody>
            <a:bodyPr/>
            <a:lstStyle/>
            <a:p/>
          </p:txBody>
        </p:sp>
        <p:sp>
          <p:nvSpPr>
            <p:cNvPr id="102" name="rc102"/>
            <p:cNvSpPr/>
            <p:nvPr/>
          </p:nvSpPr>
          <p:spPr>
            <a:xfrm>
              <a:off x="7201972" y="3396632"/>
              <a:ext cx="203168" cy="1228902"/>
            </a:xfrm>
            <a:prstGeom prst="rect">
              <a:avLst/>
            </a:prstGeom>
            <a:solidFill>
              <a:srgbClr val="FFC20E">
                <a:alpha val="100000"/>
              </a:srgbClr>
            </a:solidFill>
          </p:spPr>
          <p:txBody>
            <a:bodyPr/>
            <a:lstStyle/>
            <a:p/>
          </p:txBody>
        </p:sp>
        <p:sp>
          <p:nvSpPr>
            <p:cNvPr id="103" name="rc103"/>
            <p:cNvSpPr/>
            <p:nvPr/>
          </p:nvSpPr>
          <p:spPr>
            <a:xfrm>
              <a:off x="7427714" y="3375418"/>
              <a:ext cx="203168" cy="22150"/>
            </a:xfrm>
            <a:prstGeom prst="rect">
              <a:avLst/>
            </a:prstGeom>
            <a:solidFill>
              <a:srgbClr val="F26A21">
                <a:alpha val="100000"/>
              </a:srgbClr>
            </a:solidFill>
          </p:spPr>
          <p:txBody>
            <a:bodyPr/>
            <a:lstStyle/>
            <a:p/>
          </p:txBody>
        </p:sp>
        <p:sp>
          <p:nvSpPr>
            <p:cNvPr id="104" name="rc104"/>
            <p:cNvSpPr/>
            <p:nvPr/>
          </p:nvSpPr>
          <p:spPr>
            <a:xfrm>
              <a:off x="7427714" y="3397569"/>
              <a:ext cx="203168" cy="1227966"/>
            </a:xfrm>
            <a:prstGeom prst="rect">
              <a:avLst/>
            </a:prstGeom>
            <a:solidFill>
              <a:srgbClr val="FFC20E">
                <a:alpha val="100000"/>
              </a:srgbClr>
            </a:solidFill>
          </p:spPr>
          <p:txBody>
            <a:bodyPr/>
            <a:lstStyle/>
            <a:p/>
          </p:txBody>
        </p:sp>
        <p:sp>
          <p:nvSpPr>
            <p:cNvPr id="105" name="rc105"/>
            <p:cNvSpPr/>
            <p:nvPr/>
          </p:nvSpPr>
          <p:spPr>
            <a:xfrm>
              <a:off x="7653457" y="3379917"/>
              <a:ext cx="203168" cy="18564"/>
            </a:xfrm>
            <a:prstGeom prst="rect">
              <a:avLst/>
            </a:prstGeom>
            <a:solidFill>
              <a:srgbClr val="F26A21">
                <a:alpha val="100000"/>
              </a:srgbClr>
            </a:solidFill>
          </p:spPr>
          <p:txBody>
            <a:bodyPr/>
            <a:lstStyle/>
            <a:p/>
          </p:txBody>
        </p:sp>
        <p:sp>
          <p:nvSpPr>
            <p:cNvPr id="106" name="rc106"/>
            <p:cNvSpPr/>
            <p:nvPr/>
          </p:nvSpPr>
          <p:spPr>
            <a:xfrm>
              <a:off x="7653457" y="3398482"/>
              <a:ext cx="203168" cy="1227053"/>
            </a:xfrm>
            <a:prstGeom prst="rect">
              <a:avLst/>
            </a:prstGeom>
            <a:solidFill>
              <a:srgbClr val="FFC20E">
                <a:alpha val="100000"/>
              </a:srgbClr>
            </a:solidFill>
          </p:spPr>
          <p:txBody>
            <a:bodyPr/>
            <a:lstStyle/>
            <a:p/>
          </p:txBody>
        </p:sp>
        <p:sp>
          <p:nvSpPr>
            <p:cNvPr id="107" name="rc107"/>
            <p:cNvSpPr/>
            <p:nvPr/>
          </p:nvSpPr>
          <p:spPr>
            <a:xfrm>
              <a:off x="7879199" y="3382525"/>
              <a:ext cx="203168" cy="15558"/>
            </a:xfrm>
            <a:prstGeom prst="rect">
              <a:avLst/>
            </a:prstGeom>
            <a:solidFill>
              <a:srgbClr val="F26A21">
                <a:alpha val="100000"/>
              </a:srgbClr>
            </a:solidFill>
          </p:spPr>
          <p:txBody>
            <a:bodyPr/>
            <a:lstStyle/>
            <a:p/>
          </p:txBody>
        </p:sp>
        <p:sp>
          <p:nvSpPr>
            <p:cNvPr id="108" name="rc108"/>
            <p:cNvSpPr/>
            <p:nvPr/>
          </p:nvSpPr>
          <p:spPr>
            <a:xfrm>
              <a:off x="7879199" y="3398084"/>
              <a:ext cx="203168" cy="1227450"/>
            </a:xfrm>
            <a:prstGeom prst="rect">
              <a:avLst/>
            </a:prstGeom>
            <a:solidFill>
              <a:srgbClr val="FFC20E">
                <a:alpha val="100000"/>
              </a:srgbClr>
            </a:solidFill>
          </p:spPr>
          <p:txBody>
            <a:bodyPr/>
            <a:lstStyle/>
            <a:p/>
          </p:txBody>
        </p:sp>
        <p:sp>
          <p:nvSpPr>
            <p:cNvPr id="109" name="rc109"/>
            <p:cNvSpPr/>
            <p:nvPr/>
          </p:nvSpPr>
          <p:spPr>
            <a:xfrm>
              <a:off x="8104941" y="3385477"/>
              <a:ext cx="203168" cy="13039"/>
            </a:xfrm>
            <a:prstGeom prst="rect">
              <a:avLst/>
            </a:prstGeom>
            <a:solidFill>
              <a:srgbClr val="F26A21">
                <a:alpha val="100000"/>
              </a:srgbClr>
            </a:solidFill>
          </p:spPr>
          <p:txBody>
            <a:bodyPr/>
            <a:lstStyle/>
            <a:p/>
          </p:txBody>
        </p:sp>
        <p:sp>
          <p:nvSpPr>
            <p:cNvPr id="110" name="rc110"/>
            <p:cNvSpPr/>
            <p:nvPr/>
          </p:nvSpPr>
          <p:spPr>
            <a:xfrm>
              <a:off x="8104941" y="3398517"/>
              <a:ext cx="203168" cy="1227018"/>
            </a:xfrm>
            <a:prstGeom prst="rect">
              <a:avLst/>
            </a:prstGeom>
            <a:solidFill>
              <a:srgbClr val="FFC20E">
                <a:alpha val="100000"/>
              </a:srgbClr>
            </a:solidFill>
          </p:spPr>
          <p:txBody>
            <a:bodyPr/>
            <a:lstStyle/>
            <a:p/>
          </p:txBody>
        </p:sp>
        <p:sp>
          <p:nvSpPr>
            <p:cNvPr id="111" name="pl111"/>
            <p:cNvSpPr/>
            <p:nvPr/>
          </p:nvSpPr>
          <p:spPr>
            <a:xfrm>
              <a:off x="1434255" y="1227418"/>
              <a:ext cx="5417816" cy="68648"/>
            </a:xfrm>
            <a:custGeom>
              <a:avLst/>
              <a:pathLst>
                <a:path w="5417816" h="68648">
                  <a:moveTo>
                    <a:pt x="0" y="0"/>
                  </a:moveTo>
                  <a:lnTo>
                    <a:pt x="225742" y="0"/>
                  </a:lnTo>
                  <a:lnTo>
                    <a:pt x="451484" y="0"/>
                  </a:lnTo>
                  <a:lnTo>
                    <a:pt x="677227" y="34324"/>
                  </a:lnTo>
                  <a:lnTo>
                    <a:pt x="902969" y="34324"/>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34324"/>
                  </a:lnTo>
                  <a:lnTo>
                    <a:pt x="4514847" y="34324"/>
                  </a:lnTo>
                  <a:lnTo>
                    <a:pt x="4740589" y="34324"/>
                  </a:lnTo>
                  <a:lnTo>
                    <a:pt x="4966331" y="68648"/>
                  </a:lnTo>
                  <a:lnTo>
                    <a:pt x="5192074" y="68648"/>
                  </a:lnTo>
                  <a:lnTo>
                    <a:pt x="5417816" y="68648"/>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27418"/>
              <a:ext cx="5417816" cy="343244"/>
            </a:xfrm>
            <a:custGeom>
              <a:avLst/>
              <a:pathLst>
                <a:path w="5417816" h="343244">
                  <a:moveTo>
                    <a:pt x="0" y="0"/>
                  </a:moveTo>
                  <a:lnTo>
                    <a:pt x="225742" y="34324"/>
                  </a:lnTo>
                  <a:lnTo>
                    <a:pt x="451484" y="34324"/>
                  </a:lnTo>
                  <a:lnTo>
                    <a:pt x="677227" y="34324"/>
                  </a:lnTo>
                  <a:lnTo>
                    <a:pt x="902969" y="34324"/>
                  </a:lnTo>
                  <a:lnTo>
                    <a:pt x="1128711" y="68648"/>
                  </a:lnTo>
                  <a:lnTo>
                    <a:pt x="1354454" y="68648"/>
                  </a:lnTo>
                  <a:lnTo>
                    <a:pt x="1580196" y="0"/>
                  </a:lnTo>
                  <a:lnTo>
                    <a:pt x="1805938" y="0"/>
                  </a:lnTo>
                  <a:lnTo>
                    <a:pt x="2031681" y="0"/>
                  </a:lnTo>
                  <a:lnTo>
                    <a:pt x="2257423" y="0"/>
                  </a:lnTo>
                  <a:lnTo>
                    <a:pt x="2483165" y="0"/>
                  </a:lnTo>
                  <a:lnTo>
                    <a:pt x="2708908" y="0"/>
                  </a:lnTo>
                  <a:lnTo>
                    <a:pt x="2934650" y="34324"/>
                  </a:lnTo>
                  <a:lnTo>
                    <a:pt x="3160393" y="34324"/>
                  </a:lnTo>
                  <a:lnTo>
                    <a:pt x="3386135" y="68648"/>
                  </a:lnTo>
                  <a:lnTo>
                    <a:pt x="3611877" y="240270"/>
                  </a:lnTo>
                  <a:lnTo>
                    <a:pt x="3837620" y="343244"/>
                  </a:lnTo>
                  <a:lnTo>
                    <a:pt x="4063362" y="274595"/>
                  </a:lnTo>
                  <a:lnTo>
                    <a:pt x="4289104" y="274595"/>
                  </a:lnTo>
                  <a:lnTo>
                    <a:pt x="4514847" y="343244"/>
                  </a:lnTo>
                  <a:lnTo>
                    <a:pt x="4740589" y="343244"/>
                  </a:lnTo>
                  <a:lnTo>
                    <a:pt x="4966331" y="274595"/>
                  </a:lnTo>
                  <a:lnTo>
                    <a:pt x="5192074" y="274595"/>
                  </a:lnTo>
                  <a:lnTo>
                    <a:pt x="5417816" y="274595"/>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4" name="tx114"/>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5503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610651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33225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55800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78374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136592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4" name="tx124"/>
            <p:cNvSpPr/>
            <p:nvPr/>
          </p:nvSpPr>
          <p:spPr>
            <a:xfrm>
              <a:off x="249463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5" name="tx125"/>
            <p:cNvSpPr/>
            <p:nvPr/>
          </p:nvSpPr>
          <p:spPr>
            <a:xfrm>
              <a:off x="362335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4752062"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5655031"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5880773"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9" name="tx129"/>
            <p:cNvSpPr/>
            <p:nvPr/>
          </p:nvSpPr>
          <p:spPr>
            <a:xfrm>
              <a:off x="6106516"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6332258"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6558000"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783743"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42176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35" name="tx135"/>
            <p:cNvSpPr/>
            <p:nvPr/>
          </p:nvSpPr>
          <p:spPr>
            <a:xfrm>
              <a:off x="571671" y="227541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136" name="tx136"/>
            <p:cNvSpPr/>
            <p:nvPr/>
          </p:nvSpPr>
          <p:spPr>
            <a:xfrm>
              <a:off x="508103" y="112907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422194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Finland</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Finland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2072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268064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14056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45068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191060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230292" y="3253553"/>
              <a:ext cx="217589" cy="1737206"/>
            </a:xfrm>
            <a:prstGeom prst="rect">
              <a:avLst/>
            </a:prstGeom>
            <a:solidFill>
              <a:srgbClr val="0058AB">
                <a:alpha val="100000"/>
              </a:srgbClr>
            </a:solidFill>
          </p:spPr>
          <p:txBody>
            <a:bodyPr/>
            <a:lstStyle/>
            <a:p/>
          </p:txBody>
        </p:sp>
        <p:sp>
          <p:nvSpPr>
            <p:cNvPr id="38" name="rc38"/>
            <p:cNvSpPr/>
            <p:nvPr/>
          </p:nvSpPr>
          <p:spPr>
            <a:xfrm>
              <a:off x="1472058" y="3268954"/>
              <a:ext cx="217589" cy="1721805"/>
            </a:xfrm>
            <a:prstGeom prst="rect">
              <a:avLst/>
            </a:prstGeom>
            <a:solidFill>
              <a:srgbClr val="0058AB">
                <a:alpha val="100000"/>
              </a:srgbClr>
            </a:solidFill>
          </p:spPr>
          <p:txBody>
            <a:bodyPr/>
            <a:lstStyle/>
            <a:p/>
          </p:txBody>
        </p:sp>
        <p:sp>
          <p:nvSpPr>
            <p:cNvPr id="39" name="rc39"/>
            <p:cNvSpPr/>
            <p:nvPr/>
          </p:nvSpPr>
          <p:spPr>
            <a:xfrm>
              <a:off x="1713825" y="3284354"/>
              <a:ext cx="217589" cy="1706405"/>
            </a:xfrm>
            <a:prstGeom prst="rect">
              <a:avLst/>
            </a:prstGeom>
            <a:solidFill>
              <a:srgbClr val="0058AB">
                <a:alpha val="100000"/>
              </a:srgbClr>
            </a:solidFill>
          </p:spPr>
          <p:txBody>
            <a:bodyPr/>
            <a:lstStyle/>
            <a:p/>
          </p:txBody>
        </p:sp>
        <p:sp>
          <p:nvSpPr>
            <p:cNvPr id="40" name="rc40"/>
            <p:cNvSpPr/>
            <p:nvPr/>
          </p:nvSpPr>
          <p:spPr>
            <a:xfrm>
              <a:off x="1955592" y="1522506"/>
              <a:ext cx="217589" cy="3468253"/>
            </a:xfrm>
            <a:prstGeom prst="rect">
              <a:avLst/>
            </a:prstGeom>
            <a:solidFill>
              <a:srgbClr val="0058AB">
                <a:alpha val="100000"/>
              </a:srgbClr>
            </a:solidFill>
          </p:spPr>
          <p:txBody>
            <a:bodyPr/>
            <a:lstStyle/>
            <a:p/>
          </p:txBody>
        </p:sp>
        <p:sp>
          <p:nvSpPr>
            <p:cNvPr id="41" name="rc41"/>
            <p:cNvSpPr/>
            <p:nvPr/>
          </p:nvSpPr>
          <p:spPr>
            <a:xfrm>
              <a:off x="2197358" y="1457823"/>
              <a:ext cx="217589" cy="3532936"/>
            </a:xfrm>
            <a:prstGeom prst="rect">
              <a:avLst/>
            </a:prstGeom>
            <a:solidFill>
              <a:srgbClr val="0058AB">
                <a:alpha val="100000"/>
              </a:srgbClr>
            </a:solidFill>
          </p:spPr>
          <p:txBody>
            <a:bodyPr/>
            <a:lstStyle/>
            <a:p/>
          </p:txBody>
        </p:sp>
        <p:sp>
          <p:nvSpPr>
            <p:cNvPr id="42" name="rc42"/>
            <p:cNvSpPr/>
            <p:nvPr/>
          </p:nvSpPr>
          <p:spPr>
            <a:xfrm>
              <a:off x="2439125" y="3222751"/>
              <a:ext cx="217589" cy="1768008"/>
            </a:xfrm>
            <a:prstGeom prst="rect">
              <a:avLst/>
            </a:prstGeom>
            <a:solidFill>
              <a:srgbClr val="0058AB">
                <a:alpha val="100000"/>
              </a:srgbClr>
            </a:solidFill>
          </p:spPr>
          <p:txBody>
            <a:bodyPr/>
            <a:lstStyle/>
            <a:p/>
          </p:txBody>
        </p:sp>
        <p:sp>
          <p:nvSpPr>
            <p:cNvPr id="43" name="rc43"/>
            <p:cNvSpPr/>
            <p:nvPr/>
          </p:nvSpPr>
          <p:spPr>
            <a:xfrm>
              <a:off x="2680891" y="3191950"/>
              <a:ext cx="217589" cy="1798809"/>
            </a:xfrm>
            <a:prstGeom prst="rect">
              <a:avLst/>
            </a:prstGeom>
            <a:solidFill>
              <a:srgbClr val="0058AB">
                <a:alpha val="100000"/>
              </a:srgbClr>
            </a:solidFill>
          </p:spPr>
          <p:txBody>
            <a:bodyPr/>
            <a:lstStyle/>
            <a:p/>
          </p:txBody>
        </p:sp>
        <p:sp>
          <p:nvSpPr>
            <p:cNvPr id="44" name="rc44"/>
            <p:cNvSpPr/>
            <p:nvPr/>
          </p:nvSpPr>
          <p:spPr>
            <a:xfrm>
              <a:off x="2922658" y="3191950"/>
              <a:ext cx="217589" cy="1798809"/>
            </a:xfrm>
            <a:prstGeom prst="rect">
              <a:avLst/>
            </a:prstGeom>
            <a:solidFill>
              <a:srgbClr val="0058AB">
                <a:alpha val="100000"/>
              </a:srgbClr>
            </a:solidFill>
          </p:spPr>
          <p:txBody>
            <a:bodyPr/>
            <a:lstStyle/>
            <a:p/>
          </p:txBody>
        </p:sp>
        <p:sp>
          <p:nvSpPr>
            <p:cNvPr id="45" name="rc45"/>
            <p:cNvSpPr/>
            <p:nvPr/>
          </p:nvSpPr>
          <p:spPr>
            <a:xfrm>
              <a:off x="3164425" y="3170389"/>
              <a:ext cx="217589" cy="1820370"/>
            </a:xfrm>
            <a:prstGeom prst="rect">
              <a:avLst/>
            </a:prstGeom>
            <a:solidFill>
              <a:srgbClr val="0058AB">
                <a:alpha val="100000"/>
              </a:srgbClr>
            </a:solidFill>
          </p:spPr>
          <p:txBody>
            <a:bodyPr/>
            <a:lstStyle/>
            <a:p/>
          </p:txBody>
        </p:sp>
        <p:sp>
          <p:nvSpPr>
            <p:cNvPr id="46" name="rc46"/>
            <p:cNvSpPr/>
            <p:nvPr/>
          </p:nvSpPr>
          <p:spPr>
            <a:xfrm>
              <a:off x="3406191" y="3142667"/>
              <a:ext cx="217589" cy="1848092"/>
            </a:xfrm>
            <a:prstGeom prst="rect">
              <a:avLst/>
            </a:prstGeom>
            <a:solidFill>
              <a:srgbClr val="0058AB">
                <a:alpha val="100000"/>
              </a:srgbClr>
            </a:solidFill>
          </p:spPr>
          <p:txBody>
            <a:bodyPr/>
            <a:lstStyle/>
            <a:p/>
          </p:txBody>
        </p:sp>
        <p:sp>
          <p:nvSpPr>
            <p:cNvPr id="47" name="rc47"/>
            <p:cNvSpPr/>
            <p:nvPr/>
          </p:nvSpPr>
          <p:spPr>
            <a:xfrm>
              <a:off x="3647958" y="3127267"/>
              <a:ext cx="217589" cy="1863493"/>
            </a:xfrm>
            <a:prstGeom prst="rect">
              <a:avLst/>
            </a:prstGeom>
            <a:solidFill>
              <a:srgbClr val="0058AB">
                <a:alpha val="100000"/>
              </a:srgbClr>
            </a:solidFill>
          </p:spPr>
          <p:txBody>
            <a:bodyPr/>
            <a:lstStyle/>
            <a:p/>
          </p:txBody>
        </p:sp>
        <p:sp>
          <p:nvSpPr>
            <p:cNvPr id="48" name="rc48"/>
            <p:cNvSpPr/>
            <p:nvPr/>
          </p:nvSpPr>
          <p:spPr>
            <a:xfrm>
              <a:off x="3889725" y="3154988"/>
              <a:ext cx="217589" cy="1835771"/>
            </a:xfrm>
            <a:prstGeom prst="rect">
              <a:avLst/>
            </a:prstGeom>
            <a:solidFill>
              <a:srgbClr val="0058AB">
                <a:alpha val="100000"/>
              </a:srgbClr>
            </a:solidFill>
          </p:spPr>
          <p:txBody>
            <a:bodyPr/>
            <a:lstStyle/>
            <a:p/>
          </p:txBody>
        </p:sp>
        <p:sp>
          <p:nvSpPr>
            <p:cNvPr id="49" name="rc49"/>
            <p:cNvSpPr/>
            <p:nvPr/>
          </p:nvSpPr>
          <p:spPr>
            <a:xfrm>
              <a:off x="4131491" y="3170389"/>
              <a:ext cx="217589" cy="1820370"/>
            </a:xfrm>
            <a:prstGeom prst="rect">
              <a:avLst/>
            </a:prstGeom>
            <a:solidFill>
              <a:srgbClr val="0058AB">
                <a:alpha val="100000"/>
              </a:srgbClr>
            </a:solidFill>
          </p:spPr>
          <p:txBody>
            <a:bodyPr/>
            <a:lstStyle/>
            <a:p/>
          </p:txBody>
        </p:sp>
        <p:sp>
          <p:nvSpPr>
            <p:cNvPr id="50" name="rc50"/>
            <p:cNvSpPr/>
            <p:nvPr/>
          </p:nvSpPr>
          <p:spPr>
            <a:xfrm>
              <a:off x="4373258" y="3210431"/>
              <a:ext cx="217589" cy="1780328"/>
            </a:xfrm>
            <a:prstGeom prst="rect">
              <a:avLst/>
            </a:prstGeom>
            <a:solidFill>
              <a:srgbClr val="0058AB">
                <a:alpha val="100000"/>
              </a:srgbClr>
            </a:solidFill>
          </p:spPr>
          <p:txBody>
            <a:bodyPr/>
            <a:lstStyle/>
            <a:p/>
          </p:txBody>
        </p:sp>
        <p:sp>
          <p:nvSpPr>
            <p:cNvPr id="51" name="rc51"/>
            <p:cNvSpPr/>
            <p:nvPr/>
          </p:nvSpPr>
          <p:spPr>
            <a:xfrm>
              <a:off x="4615025" y="3241232"/>
              <a:ext cx="217589" cy="1749527"/>
            </a:xfrm>
            <a:prstGeom prst="rect">
              <a:avLst/>
            </a:prstGeom>
            <a:solidFill>
              <a:srgbClr val="0058AB">
                <a:alpha val="100000"/>
              </a:srgbClr>
            </a:solidFill>
          </p:spPr>
          <p:txBody>
            <a:bodyPr/>
            <a:lstStyle/>
            <a:p/>
          </p:txBody>
        </p:sp>
        <p:sp>
          <p:nvSpPr>
            <p:cNvPr id="52" name="rc52"/>
            <p:cNvSpPr/>
            <p:nvPr/>
          </p:nvSpPr>
          <p:spPr>
            <a:xfrm>
              <a:off x="4856791" y="3293595"/>
              <a:ext cx="217589" cy="1697164"/>
            </a:xfrm>
            <a:prstGeom prst="rect">
              <a:avLst/>
            </a:prstGeom>
            <a:solidFill>
              <a:srgbClr val="0058AB">
                <a:alpha val="100000"/>
              </a:srgbClr>
            </a:solidFill>
          </p:spPr>
          <p:txBody>
            <a:bodyPr/>
            <a:lstStyle/>
            <a:p/>
          </p:txBody>
        </p:sp>
        <p:sp>
          <p:nvSpPr>
            <p:cNvPr id="53" name="rc53"/>
            <p:cNvSpPr/>
            <p:nvPr/>
          </p:nvSpPr>
          <p:spPr>
            <a:xfrm>
              <a:off x="5098558" y="3373679"/>
              <a:ext cx="217589" cy="1617080"/>
            </a:xfrm>
            <a:prstGeom prst="rect">
              <a:avLst/>
            </a:prstGeom>
            <a:solidFill>
              <a:srgbClr val="0058AB">
                <a:alpha val="100000"/>
              </a:srgbClr>
            </a:solidFill>
          </p:spPr>
          <p:txBody>
            <a:bodyPr/>
            <a:lstStyle/>
            <a:p/>
          </p:txBody>
        </p:sp>
        <p:sp>
          <p:nvSpPr>
            <p:cNvPr id="54" name="rc54"/>
            <p:cNvSpPr/>
            <p:nvPr/>
          </p:nvSpPr>
          <p:spPr>
            <a:xfrm>
              <a:off x="5340325" y="3447603"/>
              <a:ext cx="217589" cy="1543157"/>
            </a:xfrm>
            <a:prstGeom prst="rect">
              <a:avLst/>
            </a:prstGeom>
            <a:solidFill>
              <a:srgbClr val="0058AB">
                <a:alpha val="100000"/>
              </a:srgbClr>
            </a:solidFill>
          </p:spPr>
          <p:txBody>
            <a:bodyPr/>
            <a:lstStyle/>
            <a:p/>
          </p:txBody>
        </p:sp>
        <p:sp>
          <p:nvSpPr>
            <p:cNvPr id="55" name="rc55"/>
            <p:cNvSpPr/>
            <p:nvPr/>
          </p:nvSpPr>
          <p:spPr>
            <a:xfrm>
              <a:off x="5582091" y="3530767"/>
              <a:ext cx="217589" cy="1459992"/>
            </a:xfrm>
            <a:prstGeom prst="rect">
              <a:avLst/>
            </a:prstGeom>
            <a:solidFill>
              <a:srgbClr val="0058AB">
                <a:alpha val="100000"/>
              </a:srgbClr>
            </a:solidFill>
          </p:spPr>
          <p:txBody>
            <a:bodyPr/>
            <a:lstStyle/>
            <a:p/>
          </p:txBody>
        </p:sp>
        <p:sp>
          <p:nvSpPr>
            <p:cNvPr id="56" name="rc56"/>
            <p:cNvSpPr/>
            <p:nvPr/>
          </p:nvSpPr>
          <p:spPr>
            <a:xfrm>
              <a:off x="5823858" y="2187820"/>
              <a:ext cx="217589" cy="2802939"/>
            </a:xfrm>
            <a:prstGeom prst="rect">
              <a:avLst/>
            </a:prstGeom>
            <a:solidFill>
              <a:srgbClr val="0058AB">
                <a:alpha val="100000"/>
              </a:srgbClr>
            </a:solidFill>
          </p:spPr>
          <p:txBody>
            <a:bodyPr/>
            <a:lstStyle/>
            <a:p/>
          </p:txBody>
        </p:sp>
        <p:sp>
          <p:nvSpPr>
            <p:cNvPr id="57" name="rc57"/>
            <p:cNvSpPr/>
            <p:nvPr/>
          </p:nvSpPr>
          <p:spPr>
            <a:xfrm>
              <a:off x="6065625" y="2135457"/>
              <a:ext cx="217589" cy="2855302"/>
            </a:xfrm>
            <a:prstGeom prst="rect">
              <a:avLst/>
            </a:prstGeom>
            <a:solidFill>
              <a:srgbClr val="0058AB">
                <a:alpha val="100000"/>
              </a:srgbClr>
            </a:solidFill>
          </p:spPr>
          <p:txBody>
            <a:bodyPr/>
            <a:lstStyle/>
            <a:p/>
          </p:txBody>
        </p:sp>
        <p:sp>
          <p:nvSpPr>
            <p:cNvPr id="58" name="rc58"/>
            <p:cNvSpPr/>
            <p:nvPr/>
          </p:nvSpPr>
          <p:spPr>
            <a:xfrm>
              <a:off x="6307391" y="1947568"/>
              <a:ext cx="217589" cy="3043191"/>
            </a:xfrm>
            <a:prstGeom prst="rect">
              <a:avLst/>
            </a:prstGeom>
            <a:solidFill>
              <a:srgbClr val="0058AB">
                <a:alpha val="100000"/>
              </a:srgbClr>
            </a:solidFill>
          </p:spPr>
          <p:txBody>
            <a:bodyPr/>
            <a:lstStyle/>
            <a:p/>
          </p:txBody>
        </p:sp>
        <p:sp>
          <p:nvSpPr>
            <p:cNvPr id="59" name="rc59"/>
            <p:cNvSpPr/>
            <p:nvPr/>
          </p:nvSpPr>
          <p:spPr>
            <a:xfrm>
              <a:off x="6549158" y="866434"/>
              <a:ext cx="217589" cy="4124325"/>
            </a:xfrm>
            <a:prstGeom prst="rect">
              <a:avLst/>
            </a:prstGeom>
            <a:solidFill>
              <a:srgbClr val="0058AB">
                <a:alpha val="100000"/>
              </a:srgbClr>
            </a:solidFill>
          </p:spPr>
          <p:txBody>
            <a:bodyPr/>
            <a:lstStyle/>
            <a:p/>
          </p:txBody>
        </p:sp>
        <p:sp>
          <p:nvSpPr>
            <p:cNvPr id="60" name="rc60"/>
            <p:cNvSpPr/>
            <p:nvPr/>
          </p:nvSpPr>
          <p:spPr>
            <a:xfrm>
              <a:off x="6790924" y="971159"/>
              <a:ext cx="217589" cy="4019600"/>
            </a:xfrm>
            <a:prstGeom prst="rect">
              <a:avLst/>
            </a:prstGeom>
            <a:solidFill>
              <a:srgbClr val="0058AB">
                <a:alpha val="100000"/>
              </a:srgbClr>
            </a:solidFill>
          </p:spPr>
          <p:txBody>
            <a:bodyPr/>
            <a:lstStyle/>
            <a:p/>
          </p:txBody>
        </p:sp>
        <p:sp>
          <p:nvSpPr>
            <p:cNvPr id="61" name="rc61"/>
            <p:cNvSpPr/>
            <p:nvPr/>
          </p:nvSpPr>
          <p:spPr>
            <a:xfrm>
              <a:off x="7032691" y="946518"/>
              <a:ext cx="217589" cy="4044241"/>
            </a:xfrm>
            <a:prstGeom prst="rect">
              <a:avLst/>
            </a:prstGeom>
            <a:solidFill>
              <a:srgbClr val="0058AB">
                <a:alpha val="100000"/>
              </a:srgbClr>
            </a:solidFill>
          </p:spPr>
          <p:txBody>
            <a:bodyPr/>
            <a:lstStyle/>
            <a:p/>
          </p:txBody>
        </p:sp>
        <p:sp>
          <p:nvSpPr>
            <p:cNvPr id="62" name="rc62"/>
            <p:cNvSpPr/>
            <p:nvPr/>
          </p:nvSpPr>
          <p:spPr>
            <a:xfrm>
              <a:off x="8483291" y="3589290"/>
              <a:ext cx="217589" cy="1401469"/>
            </a:xfrm>
            <a:prstGeom prst="rect">
              <a:avLst/>
            </a:prstGeom>
            <a:solidFill>
              <a:srgbClr val="69DBFF">
                <a:alpha val="100000"/>
              </a:srgbClr>
            </a:solidFill>
          </p:spPr>
          <p:txBody>
            <a:bodyPr/>
            <a:lstStyle/>
            <a:p/>
          </p:txBody>
        </p:sp>
        <p:sp>
          <p:nvSpPr>
            <p:cNvPr id="63" name="pl63"/>
            <p:cNvSpPr/>
            <p:nvPr/>
          </p:nvSpPr>
          <p:spPr>
            <a:xfrm>
              <a:off x="6174420" y="2187820"/>
              <a:ext cx="2417666" cy="1401469"/>
            </a:xfrm>
            <a:custGeom>
              <a:avLst/>
              <a:pathLst>
                <a:path w="2417666" h="1401469">
                  <a:moveTo>
                    <a:pt x="0" y="0"/>
                  </a:moveTo>
                  <a:lnTo>
                    <a:pt x="241766" y="140146"/>
                  </a:lnTo>
                  <a:lnTo>
                    <a:pt x="483533" y="280293"/>
                  </a:lnTo>
                  <a:lnTo>
                    <a:pt x="725299" y="420440"/>
                  </a:lnTo>
                  <a:lnTo>
                    <a:pt x="967066" y="560587"/>
                  </a:lnTo>
                  <a:lnTo>
                    <a:pt x="1208833" y="700734"/>
                  </a:lnTo>
                  <a:lnTo>
                    <a:pt x="1450599" y="840881"/>
                  </a:lnTo>
                  <a:lnTo>
                    <a:pt x="1692366" y="981028"/>
                  </a:lnTo>
                  <a:lnTo>
                    <a:pt x="1934133" y="1121175"/>
                  </a:lnTo>
                  <a:lnTo>
                    <a:pt x="2175899" y="1261322"/>
                  </a:lnTo>
                  <a:lnTo>
                    <a:pt x="2417666" y="1401469"/>
                  </a:lnTo>
                </a:path>
              </a:pathLst>
            </a:custGeom>
            <a:ln w="13550" cap="flat">
              <a:solidFill>
                <a:srgbClr val="000000">
                  <a:alpha val="100000"/>
                </a:srgbClr>
              </a:solidFill>
              <a:prstDash val="solid"/>
              <a:round/>
            </a:ln>
          </p:spPr>
          <p:txBody>
            <a:bodyPr/>
            <a:lstStyle/>
            <a:p/>
          </p:txBody>
        </p:sp>
        <p:sp>
          <p:nvSpPr>
            <p:cNvPr id="64" name="pt64"/>
            <p:cNvSpPr/>
            <p:nvPr/>
          </p:nvSpPr>
          <p:spPr>
            <a:xfrm>
              <a:off x="6149594" y="21629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391360" y="23031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33127" y="24432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874894" y="25834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16660" y="27235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58427" y="28637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00193" y="30038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41960" y="31440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83727" y="32841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25493" y="34243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67260" y="35644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603427" y="34080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77" name="tx77"/>
            <p:cNvSpPr/>
            <p:nvPr/>
          </p:nvSpPr>
          <p:spPr>
            <a:xfrm>
              <a:off x="508103" y="185317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8" name="tx78"/>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29600" y="5881714"/>
              <a:ext cx="201456" cy="201456"/>
            </a:xfrm>
            <a:prstGeom prst="rect">
              <a:avLst/>
            </a:prstGeom>
            <a:solidFill>
              <a:srgbClr val="0058AB">
                <a:alpha val="100000"/>
              </a:srgbClr>
            </a:solidFill>
          </p:spPr>
          <p:txBody>
            <a:bodyPr/>
            <a:lstStyle/>
            <a:p/>
          </p:txBody>
        </p:sp>
        <p:sp>
          <p:nvSpPr>
            <p:cNvPr id="107" name="rc107"/>
            <p:cNvSpPr/>
            <p:nvPr/>
          </p:nvSpPr>
          <p:spPr>
            <a:xfrm>
              <a:off x="4531686" y="5881714"/>
              <a:ext cx="201456" cy="201456"/>
            </a:xfrm>
            <a:prstGeom prst="rect">
              <a:avLst/>
            </a:prstGeom>
            <a:solidFill>
              <a:srgbClr val="69DBFF">
                <a:alpha val="100000"/>
              </a:srgbClr>
            </a:solidFill>
          </p:spPr>
          <p:txBody>
            <a:bodyPr/>
            <a:lstStyle/>
            <a:p/>
          </p:txBody>
        </p:sp>
        <p:sp>
          <p:nvSpPr>
            <p:cNvPr id="108" name="tx108"/>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1988135" y="398022"/>
              <a:ext cx="59549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Finland</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80%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37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58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079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900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847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668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489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310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98024"/>
              <a:ext cx="249522" cy="1604672"/>
            </a:xfrm>
            <a:prstGeom prst="rect">
              <a:avLst/>
            </a:prstGeom>
            <a:solidFill>
              <a:srgbClr val="80BD41">
                <a:alpha val="100000"/>
              </a:srgbClr>
            </a:solidFill>
          </p:spPr>
          <p:txBody>
            <a:bodyPr/>
            <a:lstStyle/>
            <a:p/>
          </p:txBody>
        </p:sp>
        <p:sp>
          <p:nvSpPr>
            <p:cNvPr id="25" name="rc25"/>
            <p:cNvSpPr/>
            <p:nvPr/>
          </p:nvSpPr>
          <p:spPr>
            <a:xfrm>
              <a:off x="1296273" y="2481943"/>
              <a:ext cx="249522" cy="16081"/>
            </a:xfrm>
            <a:prstGeom prst="rect">
              <a:avLst/>
            </a:prstGeom>
            <a:solidFill>
              <a:srgbClr val="1CABE2">
                <a:alpha val="100000"/>
              </a:srgbClr>
            </a:solidFill>
          </p:spPr>
          <p:txBody>
            <a:bodyPr/>
            <a:lstStyle/>
            <a:p/>
          </p:txBody>
        </p:sp>
        <p:sp>
          <p:nvSpPr>
            <p:cNvPr id="26" name="rc26"/>
            <p:cNvSpPr/>
            <p:nvPr/>
          </p:nvSpPr>
          <p:spPr>
            <a:xfrm>
              <a:off x="1573521" y="2514680"/>
              <a:ext cx="249522" cy="1588017"/>
            </a:xfrm>
            <a:prstGeom prst="rect">
              <a:avLst/>
            </a:prstGeom>
            <a:solidFill>
              <a:srgbClr val="80BD41">
                <a:alpha val="100000"/>
              </a:srgbClr>
            </a:solidFill>
          </p:spPr>
          <p:txBody>
            <a:bodyPr/>
            <a:lstStyle/>
            <a:p/>
          </p:txBody>
        </p:sp>
        <p:sp>
          <p:nvSpPr>
            <p:cNvPr id="27" name="rc27"/>
            <p:cNvSpPr/>
            <p:nvPr/>
          </p:nvSpPr>
          <p:spPr>
            <a:xfrm>
              <a:off x="1573521" y="2498598"/>
              <a:ext cx="249522" cy="16081"/>
            </a:xfrm>
            <a:prstGeom prst="rect">
              <a:avLst/>
            </a:prstGeom>
            <a:solidFill>
              <a:srgbClr val="1CABE2">
                <a:alpha val="100000"/>
              </a:srgbClr>
            </a:solidFill>
          </p:spPr>
          <p:txBody>
            <a:bodyPr/>
            <a:lstStyle/>
            <a:p/>
          </p:txBody>
        </p:sp>
        <p:sp>
          <p:nvSpPr>
            <p:cNvPr id="28" name="rc28"/>
            <p:cNvSpPr/>
            <p:nvPr/>
          </p:nvSpPr>
          <p:spPr>
            <a:xfrm>
              <a:off x="1850769" y="2528751"/>
              <a:ext cx="249522" cy="1573946"/>
            </a:xfrm>
            <a:prstGeom prst="rect">
              <a:avLst/>
            </a:prstGeom>
            <a:solidFill>
              <a:srgbClr val="80BD41">
                <a:alpha val="100000"/>
              </a:srgbClr>
            </a:solidFill>
          </p:spPr>
          <p:txBody>
            <a:bodyPr/>
            <a:lstStyle/>
            <a:p/>
          </p:txBody>
        </p:sp>
        <p:sp>
          <p:nvSpPr>
            <p:cNvPr id="29" name="rc29"/>
            <p:cNvSpPr/>
            <p:nvPr/>
          </p:nvSpPr>
          <p:spPr>
            <a:xfrm>
              <a:off x="1850769" y="2512957"/>
              <a:ext cx="249522" cy="15794"/>
            </a:xfrm>
            <a:prstGeom prst="rect">
              <a:avLst/>
            </a:prstGeom>
            <a:solidFill>
              <a:srgbClr val="1CABE2">
                <a:alpha val="100000"/>
              </a:srgbClr>
            </a:solidFill>
          </p:spPr>
          <p:txBody>
            <a:bodyPr/>
            <a:lstStyle/>
            <a:p/>
          </p:txBody>
        </p:sp>
        <p:sp>
          <p:nvSpPr>
            <p:cNvPr id="30" name="rc30"/>
            <p:cNvSpPr/>
            <p:nvPr/>
          </p:nvSpPr>
          <p:spPr>
            <a:xfrm>
              <a:off x="2128016" y="2517838"/>
              <a:ext cx="249522" cy="1584858"/>
            </a:xfrm>
            <a:prstGeom prst="rect">
              <a:avLst/>
            </a:prstGeom>
            <a:solidFill>
              <a:srgbClr val="80BD41">
                <a:alpha val="100000"/>
              </a:srgbClr>
            </a:solidFill>
          </p:spPr>
          <p:txBody>
            <a:bodyPr/>
            <a:lstStyle/>
            <a:p/>
          </p:txBody>
        </p:sp>
        <p:sp>
          <p:nvSpPr>
            <p:cNvPr id="31" name="rc31"/>
            <p:cNvSpPr/>
            <p:nvPr/>
          </p:nvSpPr>
          <p:spPr>
            <a:xfrm>
              <a:off x="2128016" y="2485389"/>
              <a:ext cx="249522" cy="32449"/>
            </a:xfrm>
            <a:prstGeom prst="rect">
              <a:avLst/>
            </a:prstGeom>
            <a:solidFill>
              <a:srgbClr val="1CABE2">
                <a:alpha val="100000"/>
              </a:srgbClr>
            </a:solidFill>
          </p:spPr>
          <p:txBody>
            <a:bodyPr/>
            <a:lstStyle/>
            <a:p/>
          </p:txBody>
        </p:sp>
        <p:sp>
          <p:nvSpPr>
            <p:cNvPr id="32" name="rc32"/>
            <p:cNvSpPr/>
            <p:nvPr/>
          </p:nvSpPr>
          <p:spPr>
            <a:xfrm>
              <a:off x="2405264" y="2488835"/>
              <a:ext cx="249522" cy="1613861"/>
            </a:xfrm>
            <a:prstGeom prst="rect">
              <a:avLst/>
            </a:prstGeom>
            <a:solidFill>
              <a:srgbClr val="80BD41">
                <a:alpha val="100000"/>
              </a:srgbClr>
            </a:solidFill>
          </p:spPr>
          <p:txBody>
            <a:bodyPr/>
            <a:lstStyle/>
            <a:p/>
          </p:txBody>
        </p:sp>
        <p:sp>
          <p:nvSpPr>
            <p:cNvPr id="33" name="rc33"/>
            <p:cNvSpPr/>
            <p:nvPr/>
          </p:nvSpPr>
          <p:spPr>
            <a:xfrm>
              <a:off x="2405264" y="2455811"/>
              <a:ext cx="249522" cy="33023"/>
            </a:xfrm>
            <a:prstGeom prst="rect">
              <a:avLst/>
            </a:prstGeom>
            <a:solidFill>
              <a:srgbClr val="1CABE2">
                <a:alpha val="100000"/>
              </a:srgbClr>
            </a:solidFill>
          </p:spPr>
          <p:txBody>
            <a:bodyPr/>
            <a:lstStyle/>
            <a:p/>
          </p:txBody>
        </p:sp>
        <p:sp>
          <p:nvSpPr>
            <p:cNvPr id="34" name="rc34"/>
            <p:cNvSpPr/>
            <p:nvPr/>
          </p:nvSpPr>
          <p:spPr>
            <a:xfrm>
              <a:off x="2682512" y="2470169"/>
              <a:ext cx="249522" cy="1632527"/>
            </a:xfrm>
            <a:prstGeom prst="rect">
              <a:avLst/>
            </a:prstGeom>
            <a:solidFill>
              <a:srgbClr val="80BD41">
                <a:alpha val="100000"/>
              </a:srgbClr>
            </a:solidFill>
          </p:spPr>
          <p:txBody>
            <a:bodyPr/>
            <a:lstStyle/>
            <a:p/>
          </p:txBody>
        </p:sp>
        <p:sp>
          <p:nvSpPr>
            <p:cNvPr id="35" name="rc35"/>
            <p:cNvSpPr/>
            <p:nvPr/>
          </p:nvSpPr>
          <p:spPr>
            <a:xfrm>
              <a:off x="2682512" y="2453801"/>
              <a:ext cx="249522" cy="16368"/>
            </a:xfrm>
            <a:prstGeom prst="rect">
              <a:avLst/>
            </a:prstGeom>
            <a:solidFill>
              <a:srgbClr val="1CABE2">
                <a:alpha val="100000"/>
              </a:srgbClr>
            </a:solidFill>
          </p:spPr>
          <p:txBody>
            <a:bodyPr/>
            <a:lstStyle/>
            <a:p/>
          </p:txBody>
        </p:sp>
        <p:sp>
          <p:nvSpPr>
            <p:cNvPr id="36" name="rc36"/>
            <p:cNvSpPr/>
            <p:nvPr/>
          </p:nvSpPr>
          <p:spPr>
            <a:xfrm>
              <a:off x="2959759" y="2441453"/>
              <a:ext cx="249522" cy="1661244"/>
            </a:xfrm>
            <a:prstGeom prst="rect">
              <a:avLst/>
            </a:prstGeom>
            <a:solidFill>
              <a:srgbClr val="80BD41">
                <a:alpha val="100000"/>
              </a:srgbClr>
            </a:solidFill>
          </p:spPr>
          <p:txBody>
            <a:bodyPr/>
            <a:lstStyle/>
            <a:p/>
          </p:txBody>
        </p:sp>
        <p:sp>
          <p:nvSpPr>
            <p:cNvPr id="37" name="rc37"/>
            <p:cNvSpPr/>
            <p:nvPr/>
          </p:nvSpPr>
          <p:spPr>
            <a:xfrm>
              <a:off x="2959759" y="2424797"/>
              <a:ext cx="249522" cy="16655"/>
            </a:xfrm>
            <a:prstGeom prst="rect">
              <a:avLst/>
            </a:prstGeom>
            <a:solidFill>
              <a:srgbClr val="1CABE2">
                <a:alpha val="100000"/>
              </a:srgbClr>
            </a:solidFill>
          </p:spPr>
          <p:txBody>
            <a:bodyPr/>
            <a:lstStyle/>
            <a:p/>
          </p:txBody>
        </p:sp>
        <p:sp>
          <p:nvSpPr>
            <p:cNvPr id="38" name="rc38"/>
            <p:cNvSpPr/>
            <p:nvPr/>
          </p:nvSpPr>
          <p:spPr>
            <a:xfrm>
              <a:off x="3237007" y="2442027"/>
              <a:ext cx="249522" cy="1660669"/>
            </a:xfrm>
            <a:prstGeom prst="rect">
              <a:avLst/>
            </a:prstGeom>
            <a:solidFill>
              <a:srgbClr val="80BD41">
                <a:alpha val="100000"/>
              </a:srgbClr>
            </a:solidFill>
          </p:spPr>
          <p:txBody>
            <a:bodyPr/>
            <a:lstStyle/>
            <a:p/>
          </p:txBody>
        </p:sp>
        <p:sp>
          <p:nvSpPr>
            <p:cNvPr id="39" name="rc39"/>
            <p:cNvSpPr/>
            <p:nvPr/>
          </p:nvSpPr>
          <p:spPr>
            <a:xfrm>
              <a:off x="3237007" y="2425372"/>
              <a:ext cx="249522" cy="16655"/>
            </a:xfrm>
            <a:prstGeom prst="rect">
              <a:avLst/>
            </a:prstGeom>
            <a:solidFill>
              <a:srgbClr val="1CABE2">
                <a:alpha val="100000"/>
              </a:srgbClr>
            </a:solidFill>
          </p:spPr>
          <p:txBody>
            <a:bodyPr/>
            <a:lstStyle/>
            <a:p/>
          </p:txBody>
        </p:sp>
        <p:sp>
          <p:nvSpPr>
            <p:cNvPr id="40" name="rc40"/>
            <p:cNvSpPr/>
            <p:nvPr/>
          </p:nvSpPr>
          <p:spPr>
            <a:xfrm>
              <a:off x="3514255" y="2421351"/>
              <a:ext cx="249522" cy="1681345"/>
            </a:xfrm>
            <a:prstGeom prst="rect">
              <a:avLst/>
            </a:prstGeom>
            <a:solidFill>
              <a:srgbClr val="80BD41">
                <a:alpha val="100000"/>
              </a:srgbClr>
            </a:solidFill>
          </p:spPr>
          <p:txBody>
            <a:bodyPr/>
            <a:lstStyle/>
            <a:p/>
          </p:txBody>
        </p:sp>
        <p:sp>
          <p:nvSpPr>
            <p:cNvPr id="41" name="rc41"/>
            <p:cNvSpPr/>
            <p:nvPr/>
          </p:nvSpPr>
          <p:spPr>
            <a:xfrm>
              <a:off x="3514255" y="2404409"/>
              <a:ext cx="249522" cy="16942"/>
            </a:xfrm>
            <a:prstGeom prst="rect">
              <a:avLst/>
            </a:prstGeom>
            <a:solidFill>
              <a:srgbClr val="1CABE2">
                <a:alpha val="100000"/>
              </a:srgbClr>
            </a:solidFill>
          </p:spPr>
          <p:txBody>
            <a:bodyPr/>
            <a:lstStyle/>
            <a:p/>
          </p:txBody>
        </p:sp>
        <p:sp>
          <p:nvSpPr>
            <p:cNvPr id="42" name="rc42"/>
            <p:cNvSpPr/>
            <p:nvPr/>
          </p:nvSpPr>
          <p:spPr>
            <a:xfrm>
              <a:off x="3791502" y="2396655"/>
              <a:ext cx="249522" cy="1706041"/>
            </a:xfrm>
            <a:prstGeom prst="rect">
              <a:avLst/>
            </a:prstGeom>
            <a:solidFill>
              <a:srgbClr val="80BD41">
                <a:alpha val="100000"/>
              </a:srgbClr>
            </a:solidFill>
          </p:spPr>
          <p:txBody>
            <a:bodyPr/>
            <a:lstStyle/>
            <a:p/>
          </p:txBody>
        </p:sp>
        <p:sp>
          <p:nvSpPr>
            <p:cNvPr id="43" name="rc43"/>
            <p:cNvSpPr/>
            <p:nvPr/>
          </p:nvSpPr>
          <p:spPr>
            <a:xfrm>
              <a:off x="3791502" y="2379425"/>
              <a:ext cx="249522" cy="17229"/>
            </a:xfrm>
            <a:prstGeom prst="rect">
              <a:avLst/>
            </a:prstGeom>
            <a:solidFill>
              <a:srgbClr val="1CABE2">
                <a:alpha val="100000"/>
              </a:srgbClr>
            </a:solidFill>
          </p:spPr>
          <p:txBody>
            <a:bodyPr/>
            <a:lstStyle/>
            <a:p/>
          </p:txBody>
        </p:sp>
        <p:sp>
          <p:nvSpPr>
            <p:cNvPr id="44" name="rc44"/>
            <p:cNvSpPr/>
            <p:nvPr/>
          </p:nvSpPr>
          <p:spPr>
            <a:xfrm>
              <a:off x="4068750" y="2383158"/>
              <a:ext cx="249522" cy="1719538"/>
            </a:xfrm>
            <a:prstGeom prst="rect">
              <a:avLst/>
            </a:prstGeom>
            <a:solidFill>
              <a:srgbClr val="80BD41">
                <a:alpha val="100000"/>
              </a:srgbClr>
            </a:solidFill>
          </p:spPr>
          <p:txBody>
            <a:bodyPr/>
            <a:lstStyle/>
            <a:p/>
          </p:txBody>
        </p:sp>
        <p:sp>
          <p:nvSpPr>
            <p:cNvPr id="45" name="rc45"/>
            <p:cNvSpPr/>
            <p:nvPr/>
          </p:nvSpPr>
          <p:spPr>
            <a:xfrm>
              <a:off x="4068750" y="2365929"/>
              <a:ext cx="249522" cy="17229"/>
            </a:xfrm>
            <a:prstGeom prst="rect">
              <a:avLst/>
            </a:prstGeom>
            <a:solidFill>
              <a:srgbClr val="1CABE2">
                <a:alpha val="100000"/>
              </a:srgbClr>
            </a:solidFill>
          </p:spPr>
          <p:txBody>
            <a:bodyPr/>
            <a:lstStyle/>
            <a:p/>
          </p:txBody>
        </p:sp>
        <p:sp>
          <p:nvSpPr>
            <p:cNvPr id="46" name="rc46"/>
            <p:cNvSpPr/>
            <p:nvPr/>
          </p:nvSpPr>
          <p:spPr>
            <a:xfrm>
              <a:off x="4345998" y="2407855"/>
              <a:ext cx="249522" cy="1694842"/>
            </a:xfrm>
            <a:prstGeom prst="rect">
              <a:avLst/>
            </a:prstGeom>
            <a:solidFill>
              <a:srgbClr val="80BD41">
                <a:alpha val="100000"/>
              </a:srgbClr>
            </a:solidFill>
          </p:spPr>
          <p:txBody>
            <a:bodyPr/>
            <a:lstStyle/>
            <a:p/>
          </p:txBody>
        </p:sp>
        <p:sp>
          <p:nvSpPr>
            <p:cNvPr id="47" name="rc47"/>
            <p:cNvSpPr/>
            <p:nvPr/>
          </p:nvSpPr>
          <p:spPr>
            <a:xfrm>
              <a:off x="4345998" y="2390625"/>
              <a:ext cx="249522" cy="17229"/>
            </a:xfrm>
            <a:prstGeom prst="rect">
              <a:avLst/>
            </a:prstGeom>
            <a:solidFill>
              <a:srgbClr val="1CABE2">
                <a:alpha val="100000"/>
              </a:srgbClr>
            </a:solidFill>
          </p:spPr>
          <p:txBody>
            <a:bodyPr/>
            <a:lstStyle/>
            <a:p/>
          </p:txBody>
        </p:sp>
        <p:sp>
          <p:nvSpPr>
            <p:cNvPr id="48" name="rc48"/>
            <p:cNvSpPr/>
            <p:nvPr/>
          </p:nvSpPr>
          <p:spPr>
            <a:xfrm>
              <a:off x="4623245" y="2423649"/>
              <a:ext cx="249522" cy="1679048"/>
            </a:xfrm>
            <a:prstGeom prst="rect">
              <a:avLst/>
            </a:prstGeom>
            <a:solidFill>
              <a:srgbClr val="80BD41">
                <a:alpha val="100000"/>
              </a:srgbClr>
            </a:solidFill>
          </p:spPr>
          <p:txBody>
            <a:bodyPr/>
            <a:lstStyle/>
            <a:p/>
          </p:txBody>
        </p:sp>
        <p:sp>
          <p:nvSpPr>
            <p:cNvPr id="49" name="rc49"/>
            <p:cNvSpPr/>
            <p:nvPr/>
          </p:nvSpPr>
          <p:spPr>
            <a:xfrm>
              <a:off x="4623245" y="2406706"/>
              <a:ext cx="249522" cy="16942"/>
            </a:xfrm>
            <a:prstGeom prst="rect">
              <a:avLst/>
            </a:prstGeom>
            <a:solidFill>
              <a:srgbClr val="1CABE2">
                <a:alpha val="100000"/>
              </a:srgbClr>
            </a:solidFill>
          </p:spPr>
          <p:txBody>
            <a:bodyPr/>
            <a:lstStyle/>
            <a:p/>
          </p:txBody>
        </p:sp>
        <p:sp>
          <p:nvSpPr>
            <p:cNvPr id="50" name="rc50"/>
            <p:cNvSpPr/>
            <p:nvPr/>
          </p:nvSpPr>
          <p:spPr>
            <a:xfrm>
              <a:off x="4900493" y="2458970"/>
              <a:ext cx="249522" cy="1643727"/>
            </a:xfrm>
            <a:prstGeom prst="rect">
              <a:avLst/>
            </a:prstGeom>
            <a:solidFill>
              <a:srgbClr val="80BD41">
                <a:alpha val="100000"/>
              </a:srgbClr>
            </a:solidFill>
          </p:spPr>
          <p:txBody>
            <a:bodyPr/>
            <a:lstStyle/>
            <a:p/>
          </p:txBody>
        </p:sp>
        <p:sp>
          <p:nvSpPr>
            <p:cNvPr id="51" name="rc51"/>
            <p:cNvSpPr/>
            <p:nvPr/>
          </p:nvSpPr>
          <p:spPr>
            <a:xfrm>
              <a:off x="4900493" y="2442314"/>
              <a:ext cx="249522" cy="16655"/>
            </a:xfrm>
            <a:prstGeom prst="rect">
              <a:avLst/>
            </a:prstGeom>
            <a:solidFill>
              <a:srgbClr val="1CABE2">
                <a:alpha val="100000"/>
              </a:srgbClr>
            </a:solidFill>
          </p:spPr>
          <p:txBody>
            <a:bodyPr/>
            <a:lstStyle/>
            <a:p/>
          </p:txBody>
        </p:sp>
        <p:sp>
          <p:nvSpPr>
            <p:cNvPr id="52" name="rc52"/>
            <p:cNvSpPr/>
            <p:nvPr/>
          </p:nvSpPr>
          <p:spPr>
            <a:xfrm>
              <a:off x="5177741" y="2487112"/>
              <a:ext cx="249522" cy="1615584"/>
            </a:xfrm>
            <a:prstGeom prst="rect">
              <a:avLst/>
            </a:prstGeom>
            <a:solidFill>
              <a:srgbClr val="80BD41">
                <a:alpha val="100000"/>
              </a:srgbClr>
            </a:solidFill>
          </p:spPr>
          <p:txBody>
            <a:bodyPr/>
            <a:lstStyle/>
            <a:p/>
          </p:txBody>
        </p:sp>
        <p:sp>
          <p:nvSpPr>
            <p:cNvPr id="53" name="rc53"/>
            <p:cNvSpPr/>
            <p:nvPr/>
          </p:nvSpPr>
          <p:spPr>
            <a:xfrm>
              <a:off x="5177741" y="2470744"/>
              <a:ext cx="249522" cy="16368"/>
            </a:xfrm>
            <a:prstGeom prst="rect">
              <a:avLst/>
            </a:prstGeom>
            <a:solidFill>
              <a:srgbClr val="1CABE2">
                <a:alpha val="100000"/>
              </a:srgbClr>
            </a:solidFill>
          </p:spPr>
          <p:txBody>
            <a:bodyPr/>
            <a:lstStyle/>
            <a:p/>
          </p:txBody>
        </p:sp>
        <p:sp>
          <p:nvSpPr>
            <p:cNvPr id="54" name="rc54"/>
            <p:cNvSpPr/>
            <p:nvPr/>
          </p:nvSpPr>
          <p:spPr>
            <a:xfrm>
              <a:off x="5454988" y="2535643"/>
              <a:ext cx="249522" cy="1567054"/>
            </a:xfrm>
            <a:prstGeom prst="rect">
              <a:avLst/>
            </a:prstGeom>
            <a:solidFill>
              <a:srgbClr val="80BD41">
                <a:alpha val="100000"/>
              </a:srgbClr>
            </a:solidFill>
          </p:spPr>
          <p:txBody>
            <a:bodyPr/>
            <a:lstStyle/>
            <a:p/>
          </p:txBody>
        </p:sp>
        <p:sp>
          <p:nvSpPr>
            <p:cNvPr id="55" name="rc55"/>
            <p:cNvSpPr/>
            <p:nvPr/>
          </p:nvSpPr>
          <p:spPr>
            <a:xfrm>
              <a:off x="5454988" y="2519849"/>
              <a:ext cx="249522" cy="15794"/>
            </a:xfrm>
            <a:prstGeom prst="rect">
              <a:avLst/>
            </a:prstGeom>
            <a:solidFill>
              <a:srgbClr val="1CABE2">
                <a:alpha val="100000"/>
              </a:srgbClr>
            </a:solidFill>
          </p:spPr>
          <p:txBody>
            <a:bodyPr/>
            <a:lstStyle/>
            <a:p/>
          </p:txBody>
        </p:sp>
        <p:sp>
          <p:nvSpPr>
            <p:cNvPr id="56" name="rc56"/>
            <p:cNvSpPr/>
            <p:nvPr/>
          </p:nvSpPr>
          <p:spPr>
            <a:xfrm>
              <a:off x="5732236" y="2609157"/>
              <a:ext cx="249522" cy="1493540"/>
            </a:xfrm>
            <a:prstGeom prst="rect">
              <a:avLst/>
            </a:prstGeom>
            <a:solidFill>
              <a:srgbClr val="80BD41">
                <a:alpha val="100000"/>
              </a:srgbClr>
            </a:solidFill>
          </p:spPr>
          <p:txBody>
            <a:bodyPr/>
            <a:lstStyle/>
            <a:p/>
          </p:txBody>
        </p:sp>
        <p:sp>
          <p:nvSpPr>
            <p:cNvPr id="57" name="rc57"/>
            <p:cNvSpPr/>
            <p:nvPr/>
          </p:nvSpPr>
          <p:spPr>
            <a:xfrm>
              <a:off x="5732236" y="2594224"/>
              <a:ext cx="249522" cy="14932"/>
            </a:xfrm>
            <a:prstGeom prst="rect">
              <a:avLst/>
            </a:prstGeom>
            <a:solidFill>
              <a:srgbClr val="1CABE2">
                <a:alpha val="100000"/>
              </a:srgbClr>
            </a:solidFill>
          </p:spPr>
          <p:txBody>
            <a:bodyPr/>
            <a:lstStyle/>
            <a:p/>
          </p:txBody>
        </p:sp>
        <p:sp>
          <p:nvSpPr>
            <p:cNvPr id="58" name="rc58"/>
            <p:cNvSpPr/>
            <p:nvPr/>
          </p:nvSpPr>
          <p:spPr>
            <a:xfrm>
              <a:off x="6009484" y="2679799"/>
              <a:ext cx="249522" cy="1422897"/>
            </a:xfrm>
            <a:prstGeom prst="rect">
              <a:avLst/>
            </a:prstGeom>
            <a:solidFill>
              <a:srgbClr val="80BD41">
                <a:alpha val="100000"/>
              </a:srgbClr>
            </a:solidFill>
          </p:spPr>
          <p:txBody>
            <a:bodyPr/>
            <a:lstStyle/>
            <a:p/>
          </p:txBody>
        </p:sp>
        <p:sp>
          <p:nvSpPr>
            <p:cNvPr id="59" name="rc59"/>
            <p:cNvSpPr/>
            <p:nvPr/>
          </p:nvSpPr>
          <p:spPr>
            <a:xfrm>
              <a:off x="6009484" y="2665441"/>
              <a:ext cx="249522" cy="14358"/>
            </a:xfrm>
            <a:prstGeom prst="rect">
              <a:avLst/>
            </a:prstGeom>
            <a:solidFill>
              <a:srgbClr val="1CABE2">
                <a:alpha val="100000"/>
              </a:srgbClr>
            </a:solidFill>
          </p:spPr>
          <p:txBody>
            <a:bodyPr/>
            <a:lstStyle/>
            <a:p/>
          </p:txBody>
        </p:sp>
        <p:sp>
          <p:nvSpPr>
            <p:cNvPr id="60" name="rc60"/>
            <p:cNvSpPr/>
            <p:nvPr/>
          </p:nvSpPr>
          <p:spPr>
            <a:xfrm>
              <a:off x="6286731" y="2755036"/>
              <a:ext cx="249522" cy="1347660"/>
            </a:xfrm>
            <a:prstGeom prst="rect">
              <a:avLst/>
            </a:prstGeom>
            <a:solidFill>
              <a:srgbClr val="80BD41">
                <a:alpha val="100000"/>
              </a:srgbClr>
            </a:solidFill>
          </p:spPr>
          <p:txBody>
            <a:bodyPr/>
            <a:lstStyle/>
            <a:p/>
          </p:txBody>
        </p:sp>
        <p:sp>
          <p:nvSpPr>
            <p:cNvPr id="61" name="rc61"/>
            <p:cNvSpPr/>
            <p:nvPr/>
          </p:nvSpPr>
          <p:spPr>
            <a:xfrm>
              <a:off x="6286731" y="2741539"/>
              <a:ext cx="249522" cy="13496"/>
            </a:xfrm>
            <a:prstGeom prst="rect">
              <a:avLst/>
            </a:prstGeom>
            <a:solidFill>
              <a:srgbClr val="1CABE2">
                <a:alpha val="100000"/>
              </a:srgbClr>
            </a:solidFill>
          </p:spPr>
          <p:txBody>
            <a:bodyPr/>
            <a:lstStyle/>
            <a:p/>
          </p:txBody>
        </p:sp>
        <p:sp>
          <p:nvSpPr>
            <p:cNvPr id="62" name="rc62"/>
            <p:cNvSpPr/>
            <p:nvPr/>
          </p:nvSpPr>
          <p:spPr>
            <a:xfrm>
              <a:off x="6563979" y="2821658"/>
              <a:ext cx="249522" cy="1281038"/>
            </a:xfrm>
            <a:prstGeom prst="rect">
              <a:avLst/>
            </a:prstGeom>
            <a:solidFill>
              <a:srgbClr val="80BD41">
                <a:alpha val="100000"/>
              </a:srgbClr>
            </a:solidFill>
          </p:spPr>
          <p:txBody>
            <a:bodyPr/>
            <a:lstStyle/>
            <a:p/>
          </p:txBody>
        </p:sp>
        <p:sp>
          <p:nvSpPr>
            <p:cNvPr id="63" name="rc63"/>
            <p:cNvSpPr/>
            <p:nvPr/>
          </p:nvSpPr>
          <p:spPr>
            <a:xfrm>
              <a:off x="6563979" y="2795526"/>
              <a:ext cx="249522" cy="26131"/>
            </a:xfrm>
            <a:prstGeom prst="rect">
              <a:avLst/>
            </a:prstGeom>
            <a:solidFill>
              <a:srgbClr val="1CABE2">
                <a:alpha val="100000"/>
              </a:srgbClr>
            </a:solidFill>
          </p:spPr>
          <p:txBody>
            <a:bodyPr/>
            <a:lstStyle/>
            <a:p/>
          </p:txBody>
        </p:sp>
        <p:sp>
          <p:nvSpPr>
            <p:cNvPr id="64" name="rc64"/>
            <p:cNvSpPr/>
            <p:nvPr/>
          </p:nvSpPr>
          <p:spPr>
            <a:xfrm>
              <a:off x="6841227" y="2797823"/>
              <a:ext cx="249522" cy="1304873"/>
            </a:xfrm>
            <a:prstGeom prst="rect">
              <a:avLst/>
            </a:prstGeom>
            <a:solidFill>
              <a:srgbClr val="80BD41">
                <a:alpha val="100000"/>
              </a:srgbClr>
            </a:solidFill>
          </p:spPr>
          <p:txBody>
            <a:bodyPr/>
            <a:lstStyle/>
            <a:p/>
          </p:txBody>
        </p:sp>
        <p:sp>
          <p:nvSpPr>
            <p:cNvPr id="65" name="rc65"/>
            <p:cNvSpPr/>
            <p:nvPr/>
          </p:nvSpPr>
          <p:spPr>
            <a:xfrm>
              <a:off x="6841227" y="2771117"/>
              <a:ext cx="249522" cy="26706"/>
            </a:xfrm>
            <a:prstGeom prst="rect">
              <a:avLst/>
            </a:prstGeom>
            <a:solidFill>
              <a:srgbClr val="1CABE2">
                <a:alpha val="100000"/>
              </a:srgbClr>
            </a:solidFill>
          </p:spPr>
          <p:txBody>
            <a:bodyPr/>
            <a:lstStyle/>
            <a:p/>
          </p:txBody>
        </p:sp>
        <p:sp>
          <p:nvSpPr>
            <p:cNvPr id="66" name="rc66"/>
            <p:cNvSpPr/>
            <p:nvPr/>
          </p:nvSpPr>
          <p:spPr>
            <a:xfrm>
              <a:off x="7118474" y="2712248"/>
              <a:ext cx="249522" cy="1390448"/>
            </a:xfrm>
            <a:prstGeom prst="rect">
              <a:avLst/>
            </a:prstGeom>
            <a:solidFill>
              <a:srgbClr val="80BD41">
                <a:alpha val="100000"/>
              </a:srgbClr>
            </a:solidFill>
          </p:spPr>
          <p:txBody>
            <a:bodyPr/>
            <a:lstStyle/>
            <a:p/>
          </p:txBody>
        </p:sp>
        <p:sp>
          <p:nvSpPr>
            <p:cNvPr id="67" name="rc67"/>
            <p:cNvSpPr/>
            <p:nvPr/>
          </p:nvSpPr>
          <p:spPr>
            <a:xfrm>
              <a:off x="7118474" y="2683819"/>
              <a:ext cx="249522" cy="28429"/>
            </a:xfrm>
            <a:prstGeom prst="rect">
              <a:avLst/>
            </a:prstGeom>
            <a:solidFill>
              <a:srgbClr val="1CABE2">
                <a:alpha val="100000"/>
              </a:srgbClr>
            </a:solidFill>
          </p:spPr>
          <p:txBody>
            <a:bodyPr/>
            <a:lstStyle/>
            <a:p/>
          </p:txBody>
        </p:sp>
        <p:sp>
          <p:nvSpPr>
            <p:cNvPr id="68" name="rc68"/>
            <p:cNvSpPr/>
            <p:nvPr/>
          </p:nvSpPr>
          <p:spPr>
            <a:xfrm>
              <a:off x="7395722" y="2859564"/>
              <a:ext cx="249522" cy="1243133"/>
            </a:xfrm>
            <a:prstGeom prst="rect">
              <a:avLst/>
            </a:prstGeom>
            <a:solidFill>
              <a:srgbClr val="80BD41">
                <a:alpha val="100000"/>
              </a:srgbClr>
            </a:solidFill>
          </p:spPr>
          <p:txBody>
            <a:bodyPr/>
            <a:lstStyle/>
            <a:p/>
          </p:txBody>
        </p:sp>
        <p:sp>
          <p:nvSpPr>
            <p:cNvPr id="69" name="rc69"/>
            <p:cNvSpPr/>
            <p:nvPr/>
          </p:nvSpPr>
          <p:spPr>
            <a:xfrm>
              <a:off x="7395722" y="2821084"/>
              <a:ext cx="249522" cy="38479"/>
            </a:xfrm>
            <a:prstGeom prst="rect">
              <a:avLst/>
            </a:prstGeom>
            <a:solidFill>
              <a:srgbClr val="1CABE2">
                <a:alpha val="100000"/>
              </a:srgbClr>
            </a:solidFill>
          </p:spPr>
          <p:txBody>
            <a:bodyPr/>
            <a:lstStyle/>
            <a:p/>
          </p:txBody>
        </p:sp>
        <p:sp>
          <p:nvSpPr>
            <p:cNvPr id="70" name="rc70"/>
            <p:cNvSpPr/>
            <p:nvPr/>
          </p:nvSpPr>
          <p:spPr>
            <a:xfrm>
              <a:off x="7672970" y="2891439"/>
              <a:ext cx="249522" cy="1211257"/>
            </a:xfrm>
            <a:prstGeom prst="rect">
              <a:avLst/>
            </a:prstGeom>
            <a:solidFill>
              <a:srgbClr val="80BD41">
                <a:alpha val="100000"/>
              </a:srgbClr>
            </a:solidFill>
          </p:spPr>
          <p:txBody>
            <a:bodyPr/>
            <a:lstStyle/>
            <a:p/>
          </p:txBody>
        </p:sp>
        <p:sp>
          <p:nvSpPr>
            <p:cNvPr id="71" name="rc71"/>
            <p:cNvSpPr/>
            <p:nvPr/>
          </p:nvSpPr>
          <p:spPr>
            <a:xfrm>
              <a:off x="7672970" y="2854108"/>
              <a:ext cx="249522" cy="37331"/>
            </a:xfrm>
            <a:prstGeom prst="rect">
              <a:avLst/>
            </a:prstGeom>
            <a:solidFill>
              <a:srgbClr val="1CABE2">
                <a:alpha val="100000"/>
              </a:srgbClr>
            </a:solidFill>
          </p:spPr>
          <p:txBody>
            <a:bodyPr/>
            <a:lstStyle/>
            <a:p/>
          </p:txBody>
        </p:sp>
        <p:sp>
          <p:nvSpPr>
            <p:cNvPr id="72" name="rc72"/>
            <p:cNvSpPr/>
            <p:nvPr/>
          </p:nvSpPr>
          <p:spPr>
            <a:xfrm>
              <a:off x="7950217" y="2883685"/>
              <a:ext cx="249522" cy="1219011"/>
            </a:xfrm>
            <a:prstGeom prst="rect">
              <a:avLst/>
            </a:prstGeom>
            <a:solidFill>
              <a:srgbClr val="80BD41">
                <a:alpha val="100000"/>
              </a:srgbClr>
            </a:solidFill>
          </p:spPr>
          <p:txBody>
            <a:bodyPr/>
            <a:lstStyle/>
            <a:p/>
          </p:txBody>
        </p:sp>
        <p:sp>
          <p:nvSpPr>
            <p:cNvPr id="73" name="rc73"/>
            <p:cNvSpPr/>
            <p:nvPr/>
          </p:nvSpPr>
          <p:spPr>
            <a:xfrm>
              <a:off x="7950217" y="2846067"/>
              <a:ext cx="249522" cy="37618"/>
            </a:xfrm>
            <a:prstGeom prst="rect">
              <a:avLst/>
            </a:prstGeom>
            <a:solidFill>
              <a:srgbClr val="1CABE2">
                <a:alpha val="100000"/>
              </a:srgbClr>
            </a:solidFill>
          </p:spPr>
          <p:txBody>
            <a:bodyPr/>
            <a:lstStyle/>
            <a:p/>
          </p:txBody>
        </p:sp>
        <p:sp>
          <p:nvSpPr>
            <p:cNvPr id="74" name="pl74"/>
            <p:cNvSpPr/>
            <p:nvPr/>
          </p:nvSpPr>
          <p:spPr>
            <a:xfrm>
              <a:off x="1421035" y="1236556"/>
              <a:ext cx="6653943" cy="57901"/>
            </a:xfrm>
            <a:custGeom>
              <a:avLst/>
              <a:pathLst>
                <a:path w="6653943" h="57901">
                  <a:moveTo>
                    <a:pt x="0" y="0"/>
                  </a:moveTo>
                  <a:lnTo>
                    <a:pt x="277247" y="0"/>
                  </a:lnTo>
                  <a:lnTo>
                    <a:pt x="554495" y="0"/>
                  </a:lnTo>
                  <a:lnTo>
                    <a:pt x="831742" y="28950"/>
                  </a:lnTo>
                  <a:lnTo>
                    <a:pt x="1108990" y="2895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28950"/>
                  </a:lnTo>
                  <a:lnTo>
                    <a:pt x="5544953" y="28950"/>
                  </a:lnTo>
                  <a:lnTo>
                    <a:pt x="5822200" y="28950"/>
                  </a:lnTo>
                  <a:lnTo>
                    <a:pt x="6099448" y="57901"/>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29607" y="23460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86" name="tx86"/>
            <p:cNvSpPr/>
            <p:nvPr/>
          </p:nvSpPr>
          <p:spPr>
            <a:xfrm>
              <a:off x="2715845" y="231786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a:t>
              </a:r>
            </a:p>
          </p:txBody>
        </p:sp>
        <p:sp>
          <p:nvSpPr>
            <p:cNvPr id="87" name="tx87"/>
            <p:cNvSpPr/>
            <p:nvPr/>
          </p:nvSpPr>
          <p:spPr>
            <a:xfrm>
              <a:off x="4102084"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88" name="tx88"/>
            <p:cNvSpPr/>
            <p:nvPr/>
          </p:nvSpPr>
          <p:spPr>
            <a:xfrm>
              <a:off x="5488322" y="2383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9" name="tx89"/>
            <p:cNvSpPr/>
            <p:nvPr/>
          </p:nvSpPr>
          <p:spPr>
            <a:xfrm>
              <a:off x="6597312" y="265987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90" name="tx90"/>
            <p:cNvSpPr/>
            <p:nvPr/>
          </p:nvSpPr>
          <p:spPr>
            <a:xfrm>
              <a:off x="6874560" y="26351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46.4</a:t>
              </a:r>
            </a:p>
          </p:txBody>
        </p:sp>
        <p:sp>
          <p:nvSpPr>
            <p:cNvPr id="91" name="tx91"/>
            <p:cNvSpPr/>
            <p:nvPr/>
          </p:nvSpPr>
          <p:spPr>
            <a:xfrm>
              <a:off x="7151808" y="25478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49.4</a:t>
              </a:r>
            </a:p>
          </p:txBody>
        </p:sp>
        <p:sp>
          <p:nvSpPr>
            <p:cNvPr id="92" name="tx92"/>
            <p:cNvSpPr/>
            <p:nvPr/>
          </p:nvSpPr>
          <p:spPr>
            <a:xfrm>
              <a:off x="7429055" y="2685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3" name="tx93"/>
            <p:cNvSpPr/>
            <p:nvPr/>
          </p:nvSpPr>
          <p:spPr>
            <a:xfrm>
              <a:off x="7706303" y="27181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43.5</a:t>
              </a:r>
            </a:p>
          </p:txBody>
        </p:sp>
        <p:sp>
          <p:nvSpPr>
            <p:cNvPr id="94" name="tx94"/>
            <p:cNvSpPr/>
            <p:nvPr/>
          </p:nvSpPr>
          <p:spPr>
            <a:xfrm>
              <a:off x="7983551" y="27100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5" name="pl95"/>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2653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06" name="tx106"/>
            <p:cNvSpPr/>
            <p:nvPr/>
          </p:nvSpPr>
          <p:spPr>
            <a:xfrm>
              <a:off x="1367476" y="24560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15845" y="32513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08" name="tx108"/>
            <p:cNvSpPr/>
            <p:nvPr/>
          </p:nvSpPr>
          <p:spPr>
            <a:xfrm>
              <a:off x="2753715" y="24280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02084" y="32078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a:t>
              </a:r>
            </a:p>
          </p:txBody>
        </p:sp>
        <p:sp>
          <p:nvSpPr>
            <p:cNvPr id="110" name="tx110"/>
            <p:cNvSpPr/>
            <p:nvPr/>
          </p:nvSpPr>
          <p:spPr>
            <a:xfrm>
              <a:off x="4139953" y="23406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488322" y="32841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54.6</a:t>
              </a:r>
            </a:p>
          </p:txBody>
        </p:sp>
        <p:sp>
          <p:nvSpPr>
            <p:cNvPr id="112" name="tx112"/>
            <p:cNvSpPr/>
            <p:nvPr/>
          </p:nvSpPr>
          <p:spPr>
            <a:xfrm>
              <a:off x="5526191" y="24938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597312" y="3427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a:t>
              </a:r>
            </a:p>
          </p:txBody>
        </p:sp>
        <p:sp>
          <p:nvSpPr>
            <p:cNvPr id="114" name="tx114"/>
            <p:cNvSpPr/>
            <p:nvPr/>
          </p:nvSpPr>
          <p:spPr>
            <a:xfrm>
              <a:off x="6635182" y="27746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874560" y="341548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a:t>
              </a:r>
            </a:p>
          </p:txBody>
        </p:sp>
        <p:sp>
          <p:nvSpPr>
            <p:cNvPr id="116" name="tx116"/>
            <p:cNvSpPr/>
            <p:nvPr/>
          </p:nvSpPr>
          <p:spPr>
            <a:xfrm>
              <a:off x="6912430" y="27505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51808" y="33724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18" name="tx118"/>
            <p:cNvSpPr/>
            <p:nvPr/>
          </p:nvSpPr>
          <p:spPr>
            <a:xfrm>
              <a:off x="7189677" y="26641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29055" y="34460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a:t>
              </a:r>
            </a:p>
          </p:txBody>
        </p:sp>
        <p:sp>
          <p:nvSpPr>
            <p:cNvPr id="120" name="tx120"/>
            <p:cNvSpPr/>
            <p:nvPr/>
          </p:nvSpPr>
          <p:spPr>
            <a:xfrm>
              <a:off x="7455181" y="280523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1" name="tx121"/>
            <p:cNvSpPr/>
            <p:nvPr/>
          </p:nvSpPr>
          <p:spPr>
            <a:xfrm>
              <a:off x="7706303" y="346316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a:t>
              </a:r>
            </a:p>
          </p:txBody>
        </p:sp>
        <p:sp>
          <p:nvSpPr>
            <p:cNvPr id="122" name="tx122"/>
            <p:cNvSpPr/>
            <p:nvPr/>
          </p:nvSpPr>
          <p:spPr>
            <a:xfrm>
              <a:off x="7732429" y="28376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3" name="tx123"/>
            <p:cNvSpPr/>
            <p:nvPr/>
          </p:nvSpPr>
          <p:spPr>
            <a:xfrm>
              <a:off x="7983551" y="34581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a:t>
              </a:r>
            </a:p>
          </p:txBody>
        </p:sp>
        <p:sp>
          <p:nvSpPr>
            <p:cNvPr id="124" name="tx124"/>
            <p:cNvSpPr/>
            <p:nvPr/>
          </p:nvSpPr>
          <p:spPr>
            <a:xfrm>
              <a:off x="8009676" y="282978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326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733081" y="26147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733081" y="189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55386" y="11789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4446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Finland, 2000-2024</a:t>
              </a:r>
            </a:p>
          </p:txBody>
        </p:sp>
        <p:sp>
          <p:nvSpPr>
            <p:cNvPr id="155" name="pl155"/>
            <p:cNvSpPr/>
            <p:nvPr/>
          </p:nvSpPr>
          <p:spPr>
            <a:xfrm>
              <a:off x="20184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628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071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515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7958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06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849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293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0737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5180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443293" cy="167191"/>
            </a:xfrm>
            <a:prstGeom prst="rect">
              <a:avLst/>
            </a:prstGeom>
            <a:solidFill>
              <a:srgbClr val="80BD41">
                <a:alpha val="100000"/>
              </a:srgbClr>
            </a:solidFill>
          </p:spPr>
          <p:txBody>
            <a:bodyPr/>
            <a:lstStyle/>
            <a:p/>
          </p:txBody>
        </p:sp>
        <p:sp>
          <p:nvSpPr>
            <p:cNvPr id="170" name="rc170"/>
            <p:cNvSpPr/>
            <p:nvPr/>
          </p:nvSpPr>
          <p:spPr>
            <a:xfrm>
              <a:off x="7739567" y="5889059"/>
              <a:ext cx="131436" cy="167191"/>
            </a:xfrm>
            <a:prstGeom prst="rect">
              <a:avLst/>
            </a:prstGeom>
            <a:solidFill>
              <a:srgbClr val="1CABE2">
                <a:alpha val="100000"/>
              </a:srgbClr>
            </a:solidFill>
          </p:spPr>
          <p:txBody>
            <a:bodyPr/>
            <a:lstStyle/>
            <a:p/>
          </p:txBody>
        </p:sp>
        <p:sp>
          <p:nvSpPr>
            <p:cNvPr id="171" name="rc171"/>
            <p:cNvSpPr/>
            <p:nvPr/>
          </p:nvSpPr>
          <p:spPr>
            <a:xfrm>
              <a:off x="1296273" y="5680069"/>
              <a:ext cx="6092313" cy="167191"/>
            </a:xfrm>
            <a:prstGeom prst="rect">
              <a:avLst/>
            </a:prstGeom>
            <a:solidFill>
              <a:srgbClr val="80BD41">
                <a:alpha val="100000"/>
              </a:srgbClr>
            </a:solidFill>
          </p:spPr>
          <p:txBody>
            <a:bodyPr/>
            <a:lstStyle/>
            <a:p/>
          </p:txBody>
        </p:sp>
        <p:sp>
          <p:nvSpPr>
            <p:cNvPr id="172" name="rc172"/>
            <p:cNvSpPr/>
            <p:nvPr/>
          </p:nvSpPr>
          <p:spPr>
            <a:xfrm>
              <a:off x="7388587" y="5680069"/>
              <a:ext cx="187766" cy="167191"/>
            </a:xfrm>
            <a:prstGeom prst="rect">
              <a:avLst/>
            </a:prstGeom>
            <a:solidFill>
              <a:srgbClr val="1CABE2">
                <a:alpha val="100000"/>
              </a:srgbClr>
            </a:solidFill>
          </p:spPr>
          <p:txBody>
            <a:bodyPr/>
            <a:lstStyle/>
            <a:p/>
          </p:txBody>
        </p:sp>
        <p:sp>
          <p:nvSpPr>
            <p:cNvPr id="173" name="rc173"/>
            <p:cNvSpPr/>
            <p:nvPr/>
          </p:nvSpPr>
          <p:spPr>
            <a:xfrm>
              <a:off x="1296273" y="5471080"/>
              <a:ext cx="6131311" cy="167191"/>
            </a:xfrm>
            <a:prstGeom prst="rect">
              <a:avLst/>
            </a:prstGeom>
            <a:solidFill>
              <a:srgbClr val="80BD41">
                <a:alpha val="100000"/>
              </a:srgbClr>
            </a:solidFill>
          </p:spPr>
          <p:txBody>
            <a:bodyPr/>
            <a:lstStyle/>
            <a:p/>
          </p:txBody>
        </p:sp>
        <p:sp>
          <p:nvSpPr>
            <p:cNvPr id="174" name="rc174"/>
            <p:cNvSpPr/>
            <p:nvPr/>
          </p:nvSpPr>
          <p:spPr>
            <a:xfrm>
              <a:off x="7427585" y="5471080"/>
              <a:ext cx="189211" cy="167191"/>
            </a:xfrm>
            <a:prstGeom prst="rect">
              <a:avLst/>
            </a:prstGeom>
            <a:solidFill>
              <a:srgbClr val="1CABE2">
                <a:alpha val="100000"/>
              </a:srgbClr>
            </a:solidFill>
          </p:spPr>
          <p:txBody>
            <a:bodyPr/>
            <a:lstStyle/>
            <a:p/>
          </p:txBody>
        </p:sp>
        <p:sp>
          <p:nvSpPr>
            <p:cNvPr id="175" name="tx175"/>
            <p:cNvSpPr/>
            <p:nvPr/>
          </p:nvSpPr>
          <p:spPr>
            <a:xfrm>
              <a:off x="8087213" y="5929857"/>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45.5</a:t>
              </a:r>
            </a:p>
          </p:txBody>
        </p:sp>
        <p:sp>
          <p:nvSpPr>
            <p:cNvPr id="176" name="tx176"/>
            <p:cNvSpPr/>
            <p:nvPr/>
          </p:nvSpPr>
          <p:spPr>
            <a:xfrm>
              <a:off x="7777831"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43.5</a:t>
              </a:r>
            </a:p>
          </p:txBody>
        </p:sp>
        <p:sp>
          <p:nvSpPr>
            <p:cNvPr id="177" name="tx177"/>
            <p:cNvSpPr/>
            <p:nvPr/>
          </p:nvSpPr>
          <p:spPr>
            <a:xfrm>
              <a:off x="7820296"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43.8</a:t>
              </a:r>
            </a:p>
          </p:txBody>
        </p:sp>
        <p:sp>
          <p:nvSpPr>
            <p:cNvPr id="178" name="tx178"/>
            <p:cNvSpPr/>
            <p:nvPr/>
          </p:nvSpPr>
          <p:spPr>
            <a:xfrm>
              <a:off x="441242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44.6</a:t>
              </a:r>
            </a:p>
          </p:txBody>
        </p:sp>
        <p:sp>
          <p:nvSpPr>
            <p:cNvPr id="179" name="tx179"/>
            <p:cNvSpPr/>
            <p:nvPr/>
          </p:nvSpPr>
          <p:spPr>
            <a:xfrm>
              <a:off x="7743487"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236937"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42.2</a:t>
              </a:r>
            </a:p>
          </p:txBody>
        </p:sp>
        <p:sp>
          <p:nvSpPr>
            <p:cNvPr id="181" name="tx181"/>
            <p:cNvSpPr/>
            <p:nvPr/>
          </p:nvSpPr>
          <p:spPr>
            <a:xfrm>
              <a:off x="7407122"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2" name="tx182"/>
            <p:cNvSpPr/>
            <p:nvPr/>
          </p:nvSpPr>
          <p:spPr>
            <a:xfrm>
              <a:off x="425643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42.5</a:t>
              </a:r>
            </a:p>
          </p:txBody>
        </p:sp>
        <p:sp>
          <p:nvSpPr>
            <p:cNvPr id="183" name="tx183"/>
            <p:cNvSpPr/>
            <p:nvPr/>
          </p:nvSpPr>
          <p:spPr>
            <a:xfrm>
              <a:off x="7446842"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6294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9" name="tx189"/>
            <p:cNvSpPr/>
            <p:nvPr/>
          </p:nvSpPr>
          <p:spPr>
            <a:xfrm>
              <a:off x="410730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0" name="tx190"/>
            <p:cNvSpPr/>
            <p:nvPr/>
          </p:nvSpPr>
          <p:spPr>
            <a:xfrm>
              <a:off x="5551661"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1" name="tx191"/>
            <p:cNvSpPr/>
            <p:nvPr/>
          </p:nvSpPr>
          <p:spPr>
            <a:xfrm>
              <a:off x="699602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844038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relatively constant within 1% compared to 2019 (98%).
The number of children vaccinated with DTP1 decreased 5%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Finland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2"/>
            </a:xfrm>
            <a:custGeom>
              <a:avLst/>
              <a:pathLst>
                <a:path w="3397293" h="285702">
                  <a:moveTo>
                    <a:pt x="0" y="0"/>
                  </a:moveTo>
                  <a:lnTo>
                    <a:pt x="141553" y="28570"/>
                  </a:lnTo>
                  <a:lnTo>
                    <a:pt x="283107" y="28570"/>
                  </a:lnTo>
                  <a:lnTo>
                    <a:pt x="424661" y="28570"/>
                  </a:lnTo>
                  <a:lnTo>
                    <a:pt x="566215" y="28570"/>
                  </a:lnTo>
                  <a:lnTo>
                    <a:pt x="707769" y="57140"/>
                  </a:lnTo>
                  <a:lnTo>
                    <a:pt x="849323" y="57140"/>
                  </a:lnTo>
                  <a:lnTo>
                    <a:pt x="990877" y="0"/>
                  </a:lnTo>
                  <a:lnTo>
                    <a:pt x="1132431" y="0"/>
                  </a:lnTo>
                  <a:lnTo>
                    <a:pt x="1273984" y="0"/>
                  </a:lnTo>
                  <a:lnTo>
                    <a:pt x="1415538" y="0"/>
                  </a:lnTo>
                  <a:lnTo>
                    <a:pt x="1557092" y="0"/>
                  </a:lnTo>
                  <a:lnTo>
                    <a:pt x="1698646" y="0"/>
                  </a:lnTo>
                  <a:lnTo>
                    <a:pt x="1840200" y="28570"/>
                  </a:lnTo>
                  <a:lnTo>
                    <a:pt x="1981754" y="28570"/>
                  </a:lnTo>
                  <a:lnTo>
                    <a:pt x="2123308" y="57140"/>
                  </a:lnTo>
                  <a:lnTo>
                    <a:pt x="2264862" y="199991"/>
                  </a:lnTo>
                  <a:lnTo>
                    <a:pt x="2406416" y="285702"/>
                  </a:lnTo>
                  <a:lnTo>
                    <a:pt x="2547969" y="228562"/>
                  </a:lnTo>
                  <a:lnTo>
                    <a:pt x="2689523" y="228562"/>
                  </a:lnTo>
                  <a:lnTo>
                    <a:pt x="2831077" y="285702"/>
                  </a:lnTo>
                  <a:lnTo>
                    <a:pt x="2972631" y="285702"/>
                  </a:lnTo>
                  <a:lnTo>
                    <a:pt x="3114185" y="228562"/>
                  </a:lnTo>
                  <a:lnTo>
                    <a:pt x="3255739" y="228562"/>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2"/>
            </a:xfrm>
            <a:custGeom>
              <a:avLst/>
              <a:pathLst>
                <a:path w="3397293" h="285702">
                  <a:moveTo>
                    <a:pt x="0" y="0"/>
                  </a:moveTo>
                  <a:lnTo>
                    <a:pt x="141553" y="28570"/>
                  </a:lnTo>
                  <a:lnTo>
                    <a:pt x="283107" y="28570"/>
                  </a:lnTo>
                  <a:lnTo>
                    <a:pt x="424661" y="28570"/>
                  </a:lnTo>
                  <a:lnTo>
                    <a:pt x="566215" y="28570"/>
                  </a:lnTo>
                  <a:lnTo>
                    <a:pt x="707769" y="57140"/>
                  </a:lnTo>
                  <a:lnTo>
                    <a:pt x="849323" y="57140"/>
                  </a:lnTo>
                  <a:lnTo>
                    <a:pt x="990877" y="0"/>
                  </a:lnTo>
                  <a:lnTo>
                    <a:pt x="1132431" y="0"/>
                  </a:lnTo>
                  <a:lnTo>
                    <a:pt x="1273984" y="0"/>
                  </a:lnTo>
                  <a:lnTo>
                    <a:pt x="1415538" y="0"/>
                  </a:lnTo>
                  <a:lnTo>
                    <a:pt x="1557092" y="0"/>
                  </a:lnTo>
                  <a:lnTo>
                    <a:pt x="1698646" y="0"/>
                  </a:lnTo>
                  <a:lnTo>
                    <a:pt x="1840200" y="28570"/>
                  </a:lnTo>
                  <a:lnTo>
                    <a:pt x="1981754" y="28570"/>
                  </a:lnTo>
                  <a:lnTo>
                    <a:pt x="2123308" y="57140"/>
                  </a:lnTo>
                  <a:lnTo>
                    <a:pt x="2264862" y="199991"/>
                  </a:lnTo>
                  <a:lnTo>
                    <a:pt x="2406416" y="285702"/>
                  </a:lnTo>
                  <a:lnTo>
                    <a:pt x="2547969" y="228562"/>
                  </a:lnTo>
                  <a:lnTo>
                    <a:pt x="2689523" y="228562"/>
                  </a:lnTo>
                  <a:lnTo>
                    <a:pt x="2831077" y="285702"/>
                  </a:lnTo>
                  <a:lnTo>
                    <a:pt x="2972631" y="285702"/>
                  </a:lnTo>
                  <a:lnTo>
                    <a:pt x="3114185" y="228562"/>
                  </a:lnTo>
                  <a:lnTo>
                    <a:pt x="3255739" y="228562"/>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2"/>
            </a:xfrm>
            <a:custGeom>
              <a:avLst/>
              <a:pathLst>
                <a:path w="3397293" h="285702">
                  <a:moveTo>
                    <a:pt x="0" y="0"/>
                  </a:moveTo>
                  <a:lnTo>
                    <a:pt x="141553" y="28570"/>
                  </a:lnTo>
                  <a:lnTo>
                    <a:pt x="283107" y="28570"/>
                  </a:lnTo>
                  <a:lnTo>
                    <a:pt x="424661" y="28570"/>
                  </a:lnTo>
                  <a:lnTo>
                    <a:pt x="566215" y="28570"/>
                  </a:lnTo>
                  <a:lnTo>
                    <a:pt x="707769" y="57140"/>
                  </a:lnTo>
                  <a:lnTo>
                    <a:pt x="849323" y="57140"/>
                  </a:lnTo>
                  <a:lnTo>
                    <a:pt x="990877" y="0"/>
                  </a:lnTo>
                  <a:lnTo>
                    <a:pt x="1132431" y="0"/>
                  </a:lnTo>
                  <a:lnTo>
                    <a:pt x="1273984" y="0"/>
                  </a:lnTo>
                  <a:lnTo>
                    <a:pt x="1415538" y="0"/>
                  </a:lnTo>
                  <a:lnTo>
                    <a:pt x="1557092" y="0"/>
                  </a:lnTo>
                  <a:lnTo>
                    <a:pt x="1698646" y="0"/>
                  </a:lnTo>
                  <a:lnTo>
                    <a:pt x="1840200" y="28570"/>
                  </a:lnTo>
                  <a:lnTo>
                    <a:pt x="1981754" y="28570"/>
                  </a:lnTo>
                  <a:lnTo>
                    <a:pt x="2123308" y="57140"/>
                  </a:lnTo>
                  <a:lnTo>
                    <a:pt x="2264862" y="199991"/>
                  </a:lnTo>
                  <a:lnTo>
                    <a:pt x="2406416" y="285702"/>
                  </a:lnTo>
                  <a:lnTo>
                    <a:pt x="2547969" y="228562"/>
                  </a:lnTo>
                  <a:lnTo>
                    <a:pt x="2689523" y="228562"/>
                  </a:lnTo>
                  <a:lnTo>
                    <a:pt x="2831077" y="285702"/>
                  </a:lnTo>
                  <a:lnTo>
                    <a:pt x="2972631" y="285702"/>
                  </a:lnTo>
                  <a:lnTo>
                    <a:pt x="3114185" y="228562"/>
                  </a:lnTo>
                  <a:lnTo>
                    <a:pt x="3255739" y="228562"/>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88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88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56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81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5969" y="4831778"/>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60" name="tx60"/>
            <p:cNvSpPr/>
            <p:nvPr/>
          </p:nvSpPr>
          <p:spPr>
            <a:xfrm>
              <a:off x="24827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524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91184" y="472419"/>
              <a:ext cx="245685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Finland, 2000-2024</a:t>
              </a:r>
            </a:p>
          </p:txBody>
        </p:sp>
        <p:sp>
          <p:nvSpPr>
            <p:cNvPr id="63" name="pl63"/>
            <p:cNvSpPr/>
            <p:nvPr/>
          </p:nvSpPr>
          <p:spPr>
            <a:xfrm>
              <a:off x="5267799" y="39593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218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843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469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905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531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03145"/>
              <a:ext cx="3397293" cy="937461"/>
            </a:xfrm>
            <a:custGeom>
              <a:avLst/>
              <a:pathLst>
                <a:path w="3397293" h="937461">
                  <a:moveTo>
                    <a:pt x="0" y="0"/>
                  </a:moveTo>
                  <a:lnTo>
                    <a:pt x="141553" y="93746"/>
                  </a:lnTo>
                  <a:lnTo>
                    <a:pt x="283107" y="93746"/>
                  </a:lnTo>
                  <a:lnTo>
                    <a:pt x="424661" y="93746"/>
                  </a:lnTo>
                  <a:lnTo>
                    <a:pt x="566215" y="93746"/>
                  </a:lnTo>
                  <a:lnTo>
                    <a:pt x="707769" y="187492"/>
                  </a:lnTo>
                  <a:lnTo>
                    <a:pt x="849323" y="187492"/>
                  </a:lnTo>
                  <a:lnTo>
                    <a:pt x="990877" y="0"/>
                  </a:lnTo>
                  <a:lnTo>
                    <a:pt x="1132431" y="0"/>
                  </a:lnTo>
                  <a:lnTo>
                    <a:pt x="1273984" y="0"/>
                  </a:lnTo>
                  <a:lnTo>
                    <a:pt x="1415538" y="0"/>
                  </a:lnTo>
                  <a:lnTo>
                    <a:pt x="1557092" y="0"/>
                  </a:lnTo>
                  <a:lnTo>
                    <a:pt x="1698646" y="0"/>
                  </a:lnTo>
                  <a:lnTo>
                    <a:pt x="1840200" y="93746"/>
                  </a:lnTo>
                  <a:lnTo>
                    <a:pt x="1981754" y="93746"/>
                  </a:lnTo>
                  <a:lnTo>
                    <a:pt x="2123308" y="187492"/>
                  </a:lnTo>
                  <a:lnTo>
                    <a:pt x="2264862" y="656222"/>
                  </a:lnTo>
                  <a:lnTo>
                    <a:pt x="2406416" y="937461"/>
                  </a:lnTo>
                  <a:lnTo>
                    <a:pt x="2547969" y="749969"/>
                  </a:lnTo>
                  <a:lnTo>
                    <a:pt x="2689523" y="749969"/>
                  </a:lnTo>
                  <a:lnTo>
                    <a:pt x="2831077" y="937461"/>
                  </a:lnTo>
                  <a:lnTo>
                    <a:pt x="2972631" y="937461"/>
                  </a:lnTo>
                  <a:lnTo>
                    <a:pt x="3114185" y="749969"/>
                  </a:lnTo>
                  <a:lnTo>
                    <a:pt x="3255739" y="749969"/>
                  </a:lnTo>
                  <a:lnTo>
                    <a:pt x="3397293" y="74996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53114"/>
              <a:ext cx="3397293" cy="1312445"/>
            </a:xfrm>
            <a:custGeom>
              <a:avLst/>
              <a:pathLst>
                <a:path w="3397293" h="1312445">
                  <a:moveTo>
                    <a:pt x="0" y="1312445"/>
                  </a:moveTo>
                  <a:lnTo>
                    <a:pt x="141553" y="1312445"/>
                  </a:lnTo>
                  <a:lnTo>
                    <a:pt x="283107" y="1312445"/>
                  </a:lnTo>
                  <a:lnTo>
                    <a:pt x="424661" y="1124953"/>
                  </a:lnTo>
                  <a:lnTo>
                    <a:pt x="566215" y="937461"/>
                  </a:lnTo>
                  <a:lnTo>
                    <a:pt x="707769" y="843715"/>
                  </a:lnTo>
                  <a:lnTo>
                    <a:pt x="849323" y="749969"/>
                  </a:lnTo>
                  <a:lnTo>
                    <a:pt x="990877" y="749969"/>
                  </a:lnTo>
                  <a:lnTo>
                    <a:pt x="1132431" y="468730"/>
                  </a:lnTo>
                  <a:lnTo>
                    <a:pt x="1273984" y="281238"/>
                  </a:lnTo>
                  <a:lnTo>
                    <a:pt x="1415538" y="281238"/>
                  </a:lnTo>
                  <a:lnTo>
                    <a:pt x="1557092" y="187492"/>
                  </a:lnTo>
                  <a:lnTo>
                    <a:pt x="1698646" y="187492"/>
                  </a:lnTo>
                  <a:lnTo>
                    <a:pt x="1840200" y="281238"/>
                  </a:lnTo>
                  <a:lnTo>
                    <a:pt x="1981754" y="187492"/>
                  </a:lnTo>
                  <a:lnTo>
                    <a:pt x="2123308" y="93746"/>
                  </a:lnTo>
                  <a:lnTo>
                    <a:pt x="2264862" y="0"/>
                  </a:lnTo>
                  <a:lnTo>
                    <a:pt x="2406416" y="0"/>
                  </a:lnTo>
                  <a:lnTo>
                    <a:pt x="2547969" y="0"/>
                  </a:lnTo>
                  <a:lnTo>
                    <a:pt x="2689523" y="0"/>
                  </a:lnTo>
                  <a:lnTo>
                    <a:pt x="2831077" y="281238"/>
                  </a:lnTo>
                  <a:lnTo>
                    <a:pt x="2972631" y="374984"/>
                  </a:lnTo>
                  <a:lnTo>
                    <a:pt x="3114185" y="93746"/>
                  </a:lnTo>
                  <a:lnTo>
                    <a:pt x="3255739" y="187492"/>
                  </a:lnTo>
                  <a:lnTo>
                    <a:pt x="3397293" y="93746"/>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59368"/>
              <a:ext cx="3397293" cy="281238"/>
            </a:xfrm>
            <a:custGeom>
              <a:avLst/>
              <a:pathLst>
                <a:path w="3397293" h="281238">
                  <a:moveTo>
                    <a:pt x="0" y="281238"/>
                  </a:moveTo>
                  <a:lnTo>
                    <a:pt x="141553" y="187492"/>
                  </a:lnTo>
                  <a:lnTo>
                    <a:pt x="283107" y="93746"/>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93746"/>
                  </a:lnTo>
                  <a:lnTo>
                    <a:pt x="1981754" y="93746"/>
                  </a:lnTo>
                  <a:lnTo>
                    <a:pt x="2123308" y="93746"/>
                  </a:lnTo>
                  <a:lnTo>
                    <a:pt x="2264862" y="93746"/>
                  </a:lnTo>
                  <a:lnTo>
                    <a:pt x="2406416" y="93746"/>
                  </a:lnTo>
                  <a:lnTo>
                    <a:pt x="2547969" y="93746"/>
                  </a:lnTo>
                  <a:lnTo>
                    <a:pt x="2689523" y="93746"/>
                  </a:lnTo>
                  <a:lnTo>
                    <a:pt x="2831077" y="187492"/>
                  </a:lnTo>
                  <a:lnTo>
                    <a:pt x="2972631" y="93746"/>
                  </a:lnTo>
                  <a:lnTo>
                    <a:pt x="3114185" y="93746"/>
                  </a:lnTo>
                  <a:lnTo>
                    <a:pt x="3255739" y="187492"/>
                  </a:lnTo>
                  <a:lnTo>
                    <a:pt x="3397293" y="18749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5311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03145"/>
              <a:ext cx="3397293" cy="937461"/>
            </a:xfrm>
            <a:custGeom>
              <a:avLst/>
              <a:pathLst>
                <a:path w="3397293" h="937461">
                  <a:moveTo>
                    <a:pt x="0" y="0"/>
                  </a:moveTo>
                  <a:lnTo>
                    <a:pt x="141553" y="93746"/>
                  </a:lnTo>
                  <a:lnTo>
                    <a:pt x="283107" y="93746"/>
                  </a:lnTo>
                  <a:lnTo>
                    <a:pt x="424661" y="93746"/>
                  </a:lnTo>
                  <a:lnTo>
                    <a:pt x="566215" y="93746"/>
                  </a:lnTo>
                  <a:lnTo>
                    <a:pt x="707769" y="187492"/>
                  </a:lnTo>
                  <a:lnTo>
                    <a:pt x="849323" y="187492"/>
                  </a:lnTo>
                  <a:lnTo>
                    <a:pt x="990877" y="0"/>
                  </a:lnTo>
                  <a:lnTo>
                    <a:pt x="1132431" y="0"/>
                  </a:lnTo>
                  <a:lnTo>
                    <a:pt x="1273984" y="0"/>
                  </a:lnTo>
                  <a:lnTo>
                    <a:pt x="1415538" y="0"/>
                  </a:lnTo>
                  <a:lnTo>
                    <a:pt x="1557092" y="0"/>
                  </a:lnTo>
                  <a:lnTo>
                    <a:pt x="1698646" y="0"/>
                  </a:lnTo>
                  <a:lnTo>
                    <a:pt x="1840200" y="93746"/>
                  </a:lnTo>
                  <a:lnTo>
                    <a:pt x="1981754" y="93746"/>
                  </a:lnTo>
                  <a:lnTo>
                    <a:pt x="2123308" y="187492"/>
                  </a:lnTo>
                  <a:lnTo>
                    <a:pt x="2264862" y="656222"/>
                  </a:lnTo>
                  <a:lnTo>
                    <a:pt x="2406416" y="937461"/>
                  </a:lnTo>
                  <a:lnTo>
                    <a:pt x="2547969" y="749969"/>
                  </a:lnTo>
                  <a:lnTo>
                    <a:pt x="2689523" y="749969"/>
                  </a:lnTo>
                  <a:lnTo>
                    <a:pt x="2831077" y="937461"/>
                  </a:lnTo>
                  <a:lnTo>
                    <a:pt x="2972631" y="937461"/>
                  </a:lnTo>
                  <a:lnTo>
                    <a:pt x="3114185" y="749969"/>
                  </a:lnTo>
                  <a:lnTo>
                    <a:pt x="3255739" y="749969"/>
                  </a:lnTo>
                  <a:lnTo>
                    <a:pt x="3397293" y="749969"/>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03145"/>
              <a:ext cx="0" cy="412482"/>
            </a:xfrm>
            <a:custGeom>
              <a:avLst/>
              <a:pathLst>
                <a:path w="0" h="412482">
                  <a:moveTo>
                    <a:pt x="0" y="0"/>
                  </a:moveTo>
                  <a:lnTo>
                    <a:pt x="0" y="412482"/>
                  </a:lnTo>
                </a:path>
              </a:pathLst>
            </a:custGeom>
            <a:ln w="13550" cap="flat">
              <a:solidFill>
                <a:srgbClr val="0058AB">
                  <a:alpha val="100000"/>
                </a:srgbClr>
              </a:solidFill>
              <a:prstDash val="dot"/>
              <a:round/>
            </a:ln>
          </p:spPr>
          <p:txBody>
            <a:bodyPr/>
            <a:lstStyle/>
            <a:p/>
          </p:txBody>
        </p:sp>
        <p:sp>
          <p:nvSpPr>
            <p:cNvPr id="83" name="pl83"/>
            <p:cNvSpPr/>
            <p:nvPr/>
          </p:nvSpPr>
          <p:spPr>
            <a:xfrm>
              <a:off x="6145433" y="1990638"/>
              <a:ext cx="0" cy="224990"/>
            </a:xfrm>
            <a:custGeom>
              <a:avLst/>
              <a:pathLst>
                <a:path w="0" h="224990">
                  <a:moveTo>
                    <a:pt x="0" y="0"/>
                  </a:moveTo>
                  <a:lnTo>
                    <a:pt x="0" y="224990"/>
                  </a:lnTo>
                </a:path>
              </a:pathLst>
            </a:custGeom>
            <a:ln w="13550" cap="flat">
              <a:solidFill>
                <a:srgbClr val="0058AB">
                  <a:alpha val="100000"/>
                </a:srgbClr>
              </a:solidFill>
              <a:prstDash val="dot"/>
              <a:round/>
            </a:ln>
          </p:spPr>
          <p:txBody>
            <a:bodyPr/>
            <a:lstStyle/>
            <a:p/>
          </p:txBody>
        </p:sp>
        <p:sp>
          <p:nvSpPr>
            <p:cNvPr id="84" name="pl84"/>
            <p:cNvSpPr/>
            <p:nvPr/>
          </p:nvSpPr>
          <p:spPr>
            <a:xfrm>
              <a:off x="6853202" y="1803145"/>
              <a:ext cx="0" cy="412482"/>
            </a:xfrm>
            <a:custGeom>
              <a:avLst/>
              <a:pathLst>
                <a:path w="0" h="412482">
                  <a:moveTo>
                    <a:pt x="0" y="0"/>
                  </a:moveTo>
                  <a:lnTo>
                    <a:pt x="0" y="412482"/>
                  </a:lnTo>
                </a:path>
              </a:pathLst>
            </a:custGeom>
            <a:ln w="13550" cap="flat">
              <a:solidFill>
                <a:srgbClr val="0058AB">
                  <a:alpha val="100000"/>
                </a:srgbClr>
              </a:solidFill>
              <a:prstDash val="dot"/>
              <a:round/>
            </a:ln>
          </p:spPr>
          <p:txBody>
            <a:bodyPr/>
            <a:lstStyle/>
            <a:p/>
          </p:txBody>
        </p:sp>
        <p:sp>
          <p:nvSpPr>
            <p:cNvPr id="85" name="pl85"/>
            <p:cNvSpPr/>
            <p:nvPr/>
          </p:nvSpPr>
          <p:spPr>
            <a:xfrm>
              <a:off x="7560972" y="1990638"/>
              <a:ext cx="0" cy="224990"/>
            </a:xfrm>
            <a:custGeom>
              <a:avLst/>
              <a:pathLst>
                <a:path w="0" h="224990">
                  <a:moveTo>
                    <a:pt x="0" y="0"/>
                  </a:moveTo>
                  <a:lnTo>
                    <a:pt x="0" y="224990"/>
                  </a:lnTo>
                </a:path>
              </a:pathLst>
            </a:custGeom>
            <a:ln w="13550" cap="flat">
              <a:solidFill>
                <a:srgbClr val="0058AB">
                  <a:alpha val="100000"/>
                </a:srgbClr>
              </a:solidFill>
              <a:prstDash val="dot"/>
              <a:round/>
            </a:ln>
          </p:spPr>
          <p:txBody>
            <a:bodyPr/>
            <a:lstStyle/>
            <a:p/>
          </p:txBody>
        </p:sp>
        <p:sp>
          <p:nvSpPr>
            <p:cNvPr id="86" name="pl86"/>
            <p:cNvSpPr/>
            <p:nvPr/>
          </p:nvSpPr>
          <p:spPr>
            <a:xfrm>
              <a:off x="8127187" y="2215628"/>
              <a:ext cx="0" cy="337486"/>
            </a:xfrm>
            <a:custGeom>
              <a:avLst/>
              <a:pathLst>
                <a:path w="0" h="337486">
                  <a:moveTo>
                    <a:pt x="0" y="3374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2215628"/>
              <a:ext cx="0" cy="337486"/>
            </a:xfrm>
            <a:custGeom>
              <a:avLst/>
              <a:pathLst>
                <a:path w="0" h="337486">
                  <a:moveTo>
                    <a:pt x="0" y="3374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15628"/>
              <a:ext cx="0" cy="337486"/>
            </a:xfrm>
            <a:custGeom>
              <a:avLst/>
              <a:pathLst>
                <a:path w="0" h="337486">
                  <a:moveTo>
                    <a:pt x="0" y="3374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03145"/>
              <a:ext cx="3397293" cy="937461"/>
            </a:xfrm>
            <a:custGeom>
              <a:avLst/>
              <a:pathLst>
                <a:path w="3397293" h="937461">
                  <a:moveTo>
                    <a:pt x="0" y="0"/>
                  </a:moveTo>
                  <a:lnTo>
                    <a:pt x="141553" y="93746"/>
                  </a:lnTo>
                  <a:lnTo>
                    <a:pt x="283107" y="93746"/>
                  </a:lnTo>
                  <a:lnTo>
                    <a:pt x="424661" y="93746"/>
                  </a:lnTo>
                  <a:lnTo>
                    <a:pt x="566215" y="93746"/>
                  </a:lnTo>
                  <a:lnTo>
                    <a:pt x="707769" y="187492"/>
                  </a:lnTo>
                  <a:lnTo>
                    <a:pt x="849323" y="187492"/>
                  </a:lnTo>
                  <a:lnTo>
                    <a:pt x="990877" y="0"/>
                  </a:lnTo>
                  <a:lnTo>
                    <a:pt x="1132431" y="0"/>
                  </a:lnTo>
                  <a:lnTo>
                    <a:pt x="1273984" y="0"/>
                  </a:lnTo>
                  <a:lnTo>
                    <a:pt x="1415538" y="0"/>
                  </a:lnTo>
                  <a:lnTo>
                    <a:pt x="1557092" y="0"/>
                  </a:lnTo>
                  <a:lnTo>
                    <a:pt x="1698646" y="0"/>
                  </a:lnTo>
                  <a:lnTo>
                    <a:pt x="1840200" y="93746"/>
                  </a:lnTo>
                  <a:lnTo>
                    <a:pt x="1981754" y="93746"/>
                  </a:lnTo>
                  <a:lnTo>
                    <a:pt x="2123308" y="187492"/>
                  </a:lnTo>
                  <a:lnTo>
                    <a:pt x="2264862" y="656222"/>
                  </a:lnTo>
                  <a:lnTo>
                    <a:pt x="2406416" y="937461"/>
                  </a:lnTo>
                  <a:lnTo>
                    <a:pt x="2547969" y="749969"/>
                  </a:lnTo>
                  <a:lnTo>
                    <a:pt x="2689523" y="749969"/>
                  </a:lnTo>
                  <a:lnTo>
                    <a:pt x="2831077" y="937461"/>
                  </a:lnTo>
                  <a:lnTo>
                    <a:pt x="2972631" y="937461"/>
                  </a:lnTo>
                  <a:lnTo>
                    <a:pt x="3114185" y="749969"/>
                  </a:lnTo>
                  <a:lnTo>
                    <a:pt x="3255739" y="749969"/>
                  </a:lnTo>
                  <a:lnTo>
                    <a:pt x="3397293" y="749969"/>
                  </a:lnTo>
                </a:path>
              </a:pathLst>
            </a:custGeom>
            <a:ln w="27101" cap="flat">
              <a:solidFill>
                <a:srgbClr val="0058AB">
                  <a:alpha val="100000"/>
                </a:srgbClr>
              </a:solidFill>
              <a:prstDash val="solid"/>
              <a:round/>
            </a:ln>
          </p:spPr>
          <p:txBody>
            <a:bodyPr/>
            <a:lstStyle/>
            <a:p/>
          </p:txBody>
        </p:sp>
        <p:sp>
          <p:nvSpPr>
            <p:cNvPr id="90" name="tx90"/>
            <p:cNvSpPr/>
            <p:nvPr/>
          </p:nvSpPr>
          <p:spPr>
            <a:xfrm>
              <a:off x="5407519" y="21376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115288" y="21376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6823058" y="21376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530827" y="21376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8097042" y="21376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21376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1376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6077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6077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4384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50100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563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15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15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3238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29484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82668" y="4831778"/>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115" name="tx115"/>
            <p:cNvSpPr/>
            <p:nvPr/>
          </p:nvSpPr>
          <p:spPr>
            <a:xfrm>
              <a:off x="679948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6194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107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9977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7848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5718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042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8912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6783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4653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1CABE2">
                <a:alpha val="80000"/>
              </a:srgbClr>
            </a:solidFill>
          </p:spPr>
          <p:txBody>
            <a:bodyPr/>
            <a:lstStyle/>
            <a:p/>
          </p:txBody>
        </p:sp>
        <p:sp>
          <p:nvSpPr>
            <p:cNvPr id="131" name="rc131"/>
            <p:cNvSpPr/>
            <p:nvPr/>
          </p:nvSpPr>
          <p:spPr>
            <a:xfrm>
              <a:off x="1317178" y="5637654"/>
              <a:ext cx="6994533" cy="149993"/>
            </a:xfrm>
            <a:prstGeom prst="rect">
              <a:avLst/>
            </a:prstGeom>
            <a:solidFill>
              <a:srgbClr val="1CABE2">
                <a:alpha val="80000"/>
              </a:srgbClr>
            </a:solidFill>
          </p:spPr>
          <p:txBody>
            <a:bodyPr/>
            <a:lstStyle/>
            <a:p/>
          </p:txBody>
        </p:sp>
        <p:sp>
          <p:nvSpPr>
            <p:cNvPr id="132" name="rc132"/>
            <p:cNvSpPr/>
            <p:nvPr/>
          </p:nvSpPr>
          <p:spPr>
            <a:xfrm>
              <a:off x="1317178" y="5450161"/>
              <a:ext cx="7039210"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75464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454169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632875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0" name="tx140"/>
            <p:cNvSpPr/>
            <p:nvPr/>
          </p:nvSpPr>
          <p:spPr>
            <a:xfrm>
              <a:off x="811580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Finland (91%) was 6 percentage points higher than the global average (85%) and 3 percentage points lower than the average across all non-programme countries (94%).
National DTP3 coverage was the same as in 2019 (91%).
This equates to 4,000 un- and undervaccinated children in 2024 - the same number of un- and undervaccinated children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Finland ranked number 9 out of 41 countries for lowest DTP3 coverage (based on tied ranks).
Finland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85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22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658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695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103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140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177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214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50281"/>
              <a:ext cx="249522" cy="1556403"/>
            </a:xfrm>
            <a:prstGeom prst="rect">
              <a:avLst/>
            </a:prstGeom>
            <a:solidFill>
              <a:srgbClr val="80BD41">
                <a:alpha val="100000"/>
              </a:srgbClr>
            </a:solidFill>
          </p:spPr>
          <p:txBody>
            <a:bodyPr/>
            <a:lstStyle/>
            <a:p/>
          </p:txBody>
        </p:sp>
        <p:sp>
          <p:nvSpPr>
            <p:cNvPr id="25" name="rc25"/>
            <p:cNvSpPr/>
            <p:nvPr/>
          </p:nvSpPr>
          <p:spPr>
            <a:xfrm>
              <a:off x="1296273" y="2434684"/>
              <a:ext cx="249522" cy="15597"/>
            </a:xfrm>
            <a:prstGeom prst="rect">
              <a:avLst/>
            </a:prstGeom>
            <a:solidFill>
              <a:srgbClr val="1CABE2">
                <a:alpha val="100000"/>
              </a:srgbClr>
            </a:solidFill>
          </p:spPr>
          <p:txBody>
            <a:bodyPr/>
            <a:lstStyle/>
            <a:p/>
          </p:txBody>
        </p:sp>
        <p:sp>
          <p:nvSpPr>
            <p:cNvPr id="26" name="rc26"/>
            <p:cNvSpPr/>
            <p:nvPr/>
          </p:nvSpPr>
          <p:spPr>
            <a:xfrm>
              <a:off x="1573521" y="2482033"/>
              <a:ext cx="249522" cy="1524651"/>
            </a:xfrm>
            <a:prstGeom prst="rect">
              <a:avLst/>
            </a:prstGeom>
            <a:solidFill>
              <a:srgbClr val="80BD41">
                <a:alpha val="100000"/>
              </a:srgbClr>
            </a:solidFill>
          </p:spPr>
          <p:txBody>
            <a:bodyPr/>
            <a:lstStyle/>
            <a:p/>
          </p:txBody>
        </p:sp>
        <p:sp>
          <p:nvSpPr>
            <p:cNvPr id="27" name="rc27"/>
            <p:cNvSpPr/>
            <p:nvPr/>
          </p:nvSpPr>
          <p:spPr>
            <a:xfrm>
              <a:off x="1573521" y="2450838"/>
              <a:ext cx="249522" cy="31194"/>
            </a:xfrm>
            <a:prstGeom prst="rect">
              <a:avLst/>
            </a:prstGeom>
            <a:solidFill>
              <a:srgbClr val="1CABE2">
                <a:alpha val="100000"/>
              </a:srgbClr>
            </a:solidFill>
          </p:spPr>
          <p:txBody>
            <a:bodyPr/>
            <a:lstStyle/>
            <a:p/>
          </p:txBody>
        </p:sp>
        <p:sp>
          <p:nvSpPr>
            <p:cNvPr id="28" name="rc28"/>
            <p:cNvSpPr/>
            <p:nvPr/>
          </p:nvSpPr>
          <p:spPr>
            <a:xfrm>
              <a:off x="1850769" y="2495681"/>
              <a:ext cx="249522" cy="1511003"/>
            </a:xfrm>
            <a:prstGeom prst="rect">
              <a:avLst/>
            </a:prstGeom>
            <a:solidFill>
              <a:srgbClr val="80BD41">
                <a:alpha val="100000"/>
              </a:srgbClr>
            </a:solidFill>
          </p:spPr>
          <p:txBody>
            <a:bodyPr/>
            <a:lstStyle/>
            <a:p/>
          </p:txBody>
        </p:sp>
        <p:sp>
          <p:nvSpPr>
            <p:cNvPr id="29" name="rc29"/>
            <p:cNvSpPr/>
            <p:nvPr/>
          </p:nvSpPr>
          <p:spPr>
            <a:xfrm>
              <a:off x="1850769" y="2464765"/>
              <a:ext cx="249522" cy="30916"/>
            </a:xfrm>
            <a:prstGeom prst="rect">
              <a:avLst/>
            </a:prstGeom>
            <a:solidFill>
              <a:srgbClr val="1CABE2">
                <a:alpha val="100000"/>
              </a:srgbClr>
            </a:solidFill>
          </p:spPr>
          <p:txBody>
            <a:bodyPr/>
            <a:lstStyle/>
            <a:p/>
          </p:txBody>
        </p:sp>
        <p:sp>
          <p:nvSpPr>
            <p:cNvPr id="30" name="rc30"/>
            <p:cNvSpPr/>
            <p:nvPr/>
          </p:nvSpPr>
          <p:spPr>
            <a:xfrm>
              <a:off x="2128016" y="2469500"/>
              <a:ext cx="249522" cy="1537185"/>
            </a:xfrm>
            <a:prstGeom prst="rect">
              <a:avLst/>
            </a:prstGeom>
            <a:solidFill>
              <a:srgbClr val="80BD41">
                <a:alpha val="100000"/>
              </a:srgbClr>
            </a:solidFill>
          </p:spPr>
          <p:txBody>
            <a:bodyPr/>
            <a:lstStyle/>
            <a:p/>
          </p:txBody>
        </p:sp>
        <p:sp>
          <p:nvSpPr>
            <p:cNvPr id="31" name="rc31"/>
            <p:cNvSpPr/>
            <p:nvPr/>
          </p:nvSpPr>
          <p:spPr>
            <a:xfrm>
              <a:off x="2128016" y="2438026"/>
              <a:ext cx="249522" cy="31473"/>
            </a:xfrm>
            <a:prstGeom prst="rect">
              <a:avLst/>
            </a:prstGeom>
            <a:solidFill>
              <a:srgbClr val="1CABE2">
                <a:alpha val="100000"/>
              </a:srgbClr>
            </a:solidFill>
          </p:spPr>
          <p:txBody>
            <a:bodyPr/>
            <a:lstStyle/>
            <a:p/>
          </p:txBody>
        </p:sp>
        <p:sp>
          <p:nvSpPr>
            <p:cNvPr id="32" name="rc32"/>
            <p:cNvSpPr/>
            <p:nvPr/>
          </p:nvSpPr>
          <p:spPr>
            <a:xfrm>
              <a:off x="2405264" y="2441369"/>
              <a:ext cx="249522" cy="1565316"/>
            </a:xfrm>
            <a:prstGeom prst="rect">
              <a:avLst/>
            </a:prstGeom>
            <a:solidFill>
              <a:srgbClr val="80BD41">
                <a:alpha val="100000"/>
              </a:srgbClr>
            </a:solidFill>
          </p:spPr>
          <p:txBody>
            <a:bodyPr/>
            <a:lstStyle/>
            <a:p/>
          </p:txBody>
        </p:sp>
        <p:sp>
          <p:nvSpPr>
            <p:cNvPr id="33" name="rc33"/>
            <p:cNvSpPr/>
            <p:nvPr/>
          </p:nvSpPr>
          <p:spPr>
            <a:xfrm>
              <a:off x="2405264" y="2409338"/>
              <a:ext cx="249522" cy="32030"/>
            </a:xfrm>
            <a:prstGeom prst="rect">
              <a:avLst/>
            </a:prstGeom>
            <a:solidFill>
              <a:srgbClr val="1CABE2">
                <a:alpha val="100000"/>
              </a:srgbClr>
            </a:solidFill>
          </p:spPr>
          <p:txBody>
            <a:bodyPr/>
            <a:lstStyle/>
            <a:p/>
          </p:txBody>
        </p:sp>
        <p:sp>
          <p:nvSpPr>
            <p:cNvPr id="34" name="rc34"/>
            <p:cNvSpPr/>
            <p:nvPr/>
          </p:nvSpPr>
          <p:spPr>
            <a:xfrm>
              <a:off x="2682512" y="2455295"/>
              <a:ext cx="249522" cy="1551389"/>
            </a:xfrm>
            <a:prstGeom prst="rect">
              <a:avLst/>
            </a:prstGeom>
            <a:solidFill>
              <a:srgbClr val="80BD41">
                <a:alpha val="100000"/>
              </a:srgbClr>
            </a:solidFill>
          </p:spPr>
          <p:txBody>
            <a:bodyPr/>
            <a:lstStyle/>
            <a:p/>
          </p:txBody>
        </p:sp>
        <p:sp>
          <p:nvSpPr>
            <p:cNvPr id="35" name="rc35"/>
            <p:cNvSpPr/>
            <p:nvPr/>
          </p:nvSpPr>
          <p:spPr>
            <a:xfrm>
              <a:off x="2682512" y="2407388"/>
              <a:ext cx="249522" cy="47906"/>
            </a:xfrm>
            <a:prstGeom prst="rect">
              <a:avLst/>
            </a:prstGeom>
            <a:solidFill>
              <a:srgbClr val="1CABE2">
                <a:alpha val="100000"/>
              </a:srgbClr>
            </a:solidFill>
          </p:spPr>
          <p:txBody>
            <a:bodyPr/>
            <a:lstStyle/>
            <a:p/>
          </p:txBody>
        </p:sp>
        <p:sp>
          <p:nvSpPr>
            <p:cNvPr id="36" name="rc36"/>
            <p:cNvSpPr/>
            <p:nvPr/>
          </p:nvSpPr>
          <p:spPr>
            <a:xfrm>
              <a:off x="2959759" y="2427999"/>
              <a:ext cx="249522" cy="1578685"/>
            </a:xfrm>
            <a:prstGeom prst="rect">
              <a:avLst/>
            </a:prstGeom>
            <a:solidFill>
              <a:srgbClr val="80BD41">
                <a:alpha val="100000"/>
              </a:srgbClr>
            </a:solidFill>
          </p:spPr>
          <p:txBody>
            <a:bodyPr/>
            <a:lstStyle/>
            <a:p/>
          </p:txBody>
        </p:sp>
        <p:sp>
          <p:nvSpPr>
            <p:cNvPr id="37" name="rc37"/>
            <p:cNvSpPr/>
            <p:nvPr/>
          </p:nvSpPr>
          <p:spPr>
            <a:xfrm>
              <a:off x="2959759" y="2379257"/>
              <a:ext cx="249522" cy="48742"/>
            </a:xfrm>
            <a:prstGeom prst="rect">
              <a:avLst/>
            </a:prstGeom>
            <a:solidFill>
              <a:srgbClr val="1CABE2">
                <a:alpha val="100000"/>
              </a:srgbClr>
            </a:solidFill>
          </p:spPr>
          <p:txBody>
            <a:bodyPr/>
            <a:lstStyle/>
            <a:p/>
          </p:txBody>
        </p:sp>
        <p:sp>
          <p:nvSpPr>
            <p:cNvPr id="38" name="rc38"/>
            <p:cNvSpPr/>
            <p:nvPr/>
          </p:nvSpPr>
          <p:spPr>
            <a:xfrm>
              <a:off x="3237007" y="2395969"/>
              <a:ext cx="249522" cy="1610715"/>
            </a:xfrm>
            <a:prstGeom prst="rect">
              <a:avLst/>
            </a:prstGeom>
            <a:solidFill>
              <a:srgbClr val="80BD41">
                <a:alpha val="100000"/>
              </a:srgbClr>
            </a:solidFill>
          </p:spPr>
          <p:txBody>
            <a:bodyPr/>
            <a:lstStyle/>
            <a:p/>
          </p:txBody>
        </p:sp>
        <p:sp>
          <p:nvSpPr>
            <p:cNvPr id="39" name="rc39"/>
            <p:cNvSpPr/>
            <p:nvPr/>
          </p:nvSpPr>
          <p:spPr>
            <a:xfrm>
              <a:off x="3237007" y="2379814"/>
              <a:ext cx="249522" cy="16154"/>
            </a:xfrm>
            <a:prstGeom prst="rect">
              <a:avLst/>
            </a:prstGeom>
            <a:solidFill>
              <a:srgbClr val="1CABE2">
                <a:alpha val="100000"/>
              </a:srgbClr>
            </a:solidFill>
          </p:spPr>
          <p:txBody>
            <a:bodyPr/>
            <a:lstStyle/>
            <a:p/>
          </p:txBody>
        </p:sp>
        <p:sp>
          <p:nvSpPr>
            <p:cNvPr id="40" name="rc40"/>
            <p:cNvSpPr/>
            <p:nvPr/>
          </p:nvSpPr>
          <p:spPr>
            <a:xfrm>
              <a:off x="3514255" y="2375915"/>
              <a:ext cx="249522" cy="1630769"/>
            </a:xfrm>
            <a:prstGeom prst="rect">
              <a:avLst/>
            </a:prstGeom>
            <a:solidFill>
              <a:srgbClr val="80BD41">
                <a:alpha val="100000"/>
              </a:srgbClr>
            </a:solidFill>
          </p:spPr>
          <p:txBody>
            <a:bodyPr/>
            <a:lstStyle/>
            <a:p/>
          </p:txBody>
        </p:sp>
        <p:sp>
          <p:nvSpPr>
            <p:cNvPr id="41" name="rc41"/>
            <p:cNvSpPr/>
            <p:nvPr/>
          </p:nvSpPr>
          <p:spPr>
            <a:xfrm>
              <a:off x="3514255" y="2359482"/>
              <a:ext cx="249522" cy="16433"/>
            </a:xfrm>
            <a:prstGeom prst="rect">
              <a:avLst/>
            </a:prstGeom>
            <a:solidFill>
              <a:srgbClr val="1CABE2">
                <a:alpha val="100000"/>
              </a:srgbClr>
            </a:solidFill>
          </p:spPr>
          <p:txBody>
            <a:bodyPr/>
            <a:lstStyle/>
            <a:p/>
          </p:txBody>
        </p:sp>
        <p:sp>
          <p:nvSpPr>
            <p:cNvPr id="42" name="rc42"/>
            <p:cNvSpPr/>
            <p:nvPr/>
          </p:nvSpPr>
          <p:spPr>
            <a:xfrm>
              <a:off x="3791502" y="2351962"/>
              <a:ext cx="249522" cy="1654723"/>
            </a:xfrm>
            <a:prstGeom prst="rect">
              <a:avLst/>
            </a:prstGeom>
            <a:solidFill>
              <a:srgbClr val="80BD41">
                <a:alpha val="100000"/>
              </a:srgbClr>
            </a:solidFill>
          </p:spPr>
          <p:txBody>
            <a:bodyPr/>
            <a:lstStyle/>
            <a:p/>
          </p:txBody>
        </p:sp>
        <p:sp>
          <p:nvSpPr>
            <p:cNvPr id="43" name="rc43"/>
            <p:cNvSpPr/>
            <p:nvPr/>
          </p:nvSpPr>
          <p:spPr>
            <a:xfrm>
              <a:off x="3791502" y="2335250"/>
              <a:ext cx="249522" cy="16711"/>
            </a:xfrm>
            <a:prstGeom prst="rect">
              <a:avLst/>
            </a:prstGeom>
            <a:solidFill>
              <a:srgbClr val="1CABE2">
                <a:alpha val="100000"/>
              </a:srgbClr>
            </a:solidFill>
          </p:spPr>
          <p:txBody>
            <a:bodyPr/>
            <a:lstStyle/>
            <a:p/>
          </p:txBody>
        </p:sp>
        <p:sp>
          <p:nvSpPr>
            <p:cNvPr id="44" name="rc44"/>
            <p:cNvSpPr/>
            <p:nvPr/>
          </p:nvSpPr>
          <p:spPr>
            <a:xfrm>
              <a:off x="4068750" y="2338871"/>
              <a:ext cx="249522" cy="1667813"/>
            </a:xfrm>
            <a:prstGeom prst="rect">
              <a:avLst/>
            </a:prstGeom>
            <a:solidFill>
              <a:srgbClr val="80BD41">
                <a:alpha val="100000"/>
              </a:srgbClr>
            </a:solidFill>
          </p:spPr>
          <p:txBody>
            <a:bodyPr/>
            <a:lstStyle/>
            <a:p/>
          </p:txBody>
        </p:sp>
        <p:sp>
          <p:nvSpPr>
            <p:cNvPr id="45" name="rc45"/>
            <p:cNvSpPr/>
            <p:nvPr/>
          </p:nvSpPr>
          <p:spPr>
            <a:xfrm>
              <a:off x="4068750" y="2322159"/>
              <a:ext cx="249522" cy="16711"/>
            </a:xfrm>
            <a:prstGeom prst="rect">
              <a:avLst/>
            </a:prstGeom>
            <a:solidFill>
              <a:srgbClr val="1CABE2">
                <a:alpha val="100000"/>
              </a:srgbClr>
            </a:solidFill>
          </p:spPr>
          <p:txBody>
            <a:bodyPr/>
            <a:lstStyle/>
            <a:p/>
          </p:txBody>
        </p:sp>
        <p:sp>
          <p:nvSpPr>
            <p:cNvPr id="46" name="rc46"/>
            <p:cNvSpPr/>
            <p:nvPr/>
          </p:nvSpPr>
          <p:spPr>
            <a:xfrm>
              <a:off x="4345998" y="2362824"/>
              <a:ext cx="249522" cy="1643860"/>
            </a:xfrm>
            <a:prstGeom prst="rect">
              <a:avLst/>
            </a:prstGeom>
            <a:solidFill>
              <a:srgbClr val="80BD41">
                <a:alpha val="100000"/>
              </a:srgbClr>
            </a:solidFill>
          </p:spPr>
          <p:txBody>
            <a:bodyPr/>
            <a:lstStyle/>
            <a:p/>
          </p:txBody>
        </p:sp>
        <p:sp>
          <p:nvSpPr>
            <p:cNvPr id="47" name="rc47"/>
            <p:cNvSpPr/>
            <p:nvPr/>
          </p:nvSpPr>
          <p:spPr>
            <a:xfrm>
              <a:off x="4345998" y="2346113"/>
              <a:ext cx="249522" cy="16711"/>
            </a:xfrm>
            <a:prstGeom prst="rect">
              <a:avLst/>
            </a:prstGeom>
            <a:solidFill>
              <a:srgbClr val="1CABE2">
                <a:alpha val="100000"/>
              </a:srgbClr>
            </a:solidFill>
          </p:spPr>
          <p:txBody>
            <a:bodyPr/>
            <a:lstStyle/>
            <a:p/>
          </p:txBody>
        </p:sp>
        <p:sp>
          <p:nvSpPr>
            <p:cNvPr id="48" name="rc48"/>
            <p:cNvSpPr/>
            <p:nvPr/>
          </p:nvSpPr>
          <p:spPr>
            <a:xfrm>
              <a:off x="4623245" y="2378143"/>
              <a:ext cx="249522" cy="1628541"/>
            </a:xfrm>
            <a:prstGeom prst="rect">
              <a:avLst/>
            </a:prstGeom>
            <a:solidFill>
              <a:srgbClr val="80BD41">
                <a:alpha val="100000"/>
              </a:srgbClr>
            </a:solidFill>
          </p:spPr>
          <p:txBody>
            <a:bodyPr/>
            <a:lstStyle/>
            <a:p/>
          </p:txBody>
        </p:sp>
        <p:sp>
          <p:nvSpPr>
            <p:cNvPr id="49" name="rc49"/>
            <p:cNvSpPr/>
            <p:nvPr/>
          </p:nvSpPr>
          <p:spPr>
            <a:xfrm>
              <a:off x="4623245" y="2361710"/>
              <a:ext cx="249522" cy="16433"/>
            </a:xfrm>
            <a:prstGeom prst="rect">
              <a:avLst/>
            </a:prstGeom>
            <a:solidFill>
              <a:srgbClr val="1CABE2">
                <a:alpha val="100000"/>
              </a:srgbClr>
            </a:solidFill>
          </p:spPr>
          <p:txBody>
            <a:bodyPr/>
            <a:lstStyle/>
            <a:p/>
          </p:txBody>
        </p:sp>
        <p:sp>
          <p:nvSpPr>
            <p:cNvPr id="50" name="rc50"/>
            <p:cNvSpPr/>
            <p:nvPr/>
          </p:nvSpPr>
          <p:spPr>
            <a:xfrm>
              <a:off x="4900493" y="2428556"/>
              <a:ext cx="249522" cy="1578128"/>
            </a:xfrm>
            <a:prstGeom prst="rect">
              <a:avLst/>
            </a:prstGeom>
            <a:solidFill>
              <a:srgbClr val="80BD41">
                <a:alpha val="100000"/>
              </a:srgbClr>
            </a:solidFill>
          </p:spPr>
          <p:txBody>
            <a:bodyPr/>
            <a:lstStyle/>
            <a:p/>
          </p:txBody>
        </p:sp>
        <p:sp>
          <p:nvSpPr>
            <p:cNvPr id="51" name="rc51"/>
            <p:cNvSpPr/>
            <p:nvPr/>
          </p:nvSpPr>
          <p:spPr>
            <a:xfrm>
              <a:off x="4900493" y="2396247"/>
              <a:ext cx="249522" cy="32309"/>
            </a:xfrm>
            <a:prstGeom prst="rect">
              <a:avLst/>
            </a:prstGeom>
            <a:solidFill>
              <a:srgbClr val="1CABE2">
                <a:alpha val="100000"/>
              </a:srgbClr>
            </a:solidFill>
          </p:spPr>
          <p:txBody>
            <a:bodyPr/>
            <a:lstStyle/>
            <a:p/>
          </p:txBody>
        </p:sp>
        <p:sp>
          <p:nvSpPr>
            <p:cNvPr id="52" name="rc52"/>
            <p:cNvSpPr/>
            <p:nvPr/>
          </p:nvSpPr>
          <p:spPr>
            <a:xfrm>
              <a:off x="5177741" y="2455573"/>
              <a:ext cx="249522" cy="1551111"/>
            </a:xfrm>
            <a:prstGeom prst="rect">
              <a:avLst/>
            </a:prstGeom>
            <a:solidFill>
              <a:srgbClr val="80BD41">
                <a:alpha val="100000"/>
              </a:srgbClr>
            </a:solidFill>
          </p:spPr>
          <p:txBody>
            <a:bodyPr/>
            <a:lstStyle/>
            <a:p/>
          </p:txBody>
        </p:sp>
        <p:sp>
          <p:nvSpPr>
            <p:cNvPr id="53" name="rc53"/>
            <p:cNvSpPr/>
            <p:nvPr/>
          </p:nvSpPr>
          <p:spPr>
            <a:xfrm>
              <a:off x="5177741" y="2423821"/>
              <a:ext cx="249522" cy="31751"/>
            </a:xfrm>
            <a:prstGeom prst="rect">
              <a:avLst/>
            </a:prstGeom>
            <a:solidFill>
              <a:srgbClr val="1CABE2">
                <a:alpha val="100000"/>
              </a:srgbClr>
            </a:solidFill>
          </p:spPr>
          <p:txBody>
            <a:bodyPr/>
            <a:lstStyle/>
            <a:p/>
          </p:txBody>
        </p:sp>
        <p:sp>
          <p:nvSpPr>
            <p:cNvPr id="54" name="rc54"/>
            <p:cNvSpPr/>
            <p:nvPr/>
          </p:nvSpPr>
          <p:spPr>
            <a:xfrm>
              <a:off x="5454988" y="2517406"/>
              <a:ext cx="249522" cy="1489278"/>
            </a:xfrm>
            <a:prstGeom prst="rect">
              <a:avLst/>
            </a:prstGeom>
            <a:solidFill>
              <a:srgbClr val="80BD41">
                <a:alpha val="100000"/>
              </a:srgbClr>
            </a:solidFill>
          </p:spPr>
          <p:txBody>
            <a:bodyPr/>
            <a:lstStyle/>
            <a:p/>
          </p:txBody>
        </p:sp>
        <p:sp>
          <p:nvSpPr>
            <p:cNvPr id="55" name="rc55"/>
            <p:cNvSpPr/>
            <p:nvPr/>
          </p:nvSpPr>
          <p:spPr>
            <a:xfrm>
              <a:off x="5454988" y="2471449"/>
              <a:ext cx="249522" cy="45956"/>
            </a:xfrm>
            <a:prstGeom prst="rect">
              <a:avLst/>
            </a:prstGeom>
            <a:solidFill>
              <a:srgbClr val="1CABE2">
                <a:alpha val="100000"/>
              </a:srgbClr>
            </a:solidFill>
          </p:spPr>
          <p:txBody>
            <a:bodyPr/>
            <a:lstStyle/>
            <a:p/>
          </p:txBody>
        </p:sp>
        <p:sp>
          <p:nvSpPr>
            <p:cNvPr id="56" name="rc56"/>
            <p:cNvSpPr/>
            <p:nvPr/>
          </p:nvSpPr>
          <p:spPr>
            <a:xfrm>
              <a:off x="5732236" y="2660569"/>
              <a:ext cx="249522" cy="1346116"/>
            </a:xfrm>
            <a:prstGeom prst="rect">
              <a:avLst/>
            </a:prstGeom>
            <a:solidFill>
              <a:srgbClr val="80BD41">
                <a:alpha val="100000"/>
              </a:srgbClr>
            </a:solidFill>
          </p:spPr>
          <p:txBody>
            <a:bodyPr/>
            <a:lstStyle/>
            <a:p/>
          </p:txBody>
        </p:sp>
        <p:sp>
          <p:nvSpPr>
            <p:cNvPr id="57" name="rc57"/>
            <p:cNvSpPr/>
            <p:nvPr/>
          </p:nvSpPr>
          <p:spPr>
            <a:xfrm>
              <a:off x="5732236" y="2543588"/>
              <a:ext cx="249522" cy="116980"/>
            </a:xfrm>
            <a:prstGeom prst="rect">
              <a:avLst/>
            </a:prstGeom>
            <a:solidFill>
              <a:srgbClr val="1CABE2">
                <a:alpha val="100000"/>
              </a:srgbClr>
            </a:solidFill>
          </p:spPr>
          <p:txBody>
            <a:bodyPr/>
            <a:lstStyle/>
            <a:p/>
          </p:txBody>
        </p:sp>
        <p:sp>
          <p:nvSpPr>
            <p:cNvPr id="58" name="rc58"/>
            <p:cNvSpPr/>
            <p:nvPr/>
          </p:nvSpPr>
          <p:spPr>
            <a:xfrm>
              <a:off x="6009484" y="2765851"/>
              <a:ext cx="249522" cy="1240833"/>
            </a:xfrm>
            <a:prstGeom prst="rect">
              <a:avLst/>
            </a:prstGeom>
            <a:solidFill>
              <a:srgbClr val="80BD41">
                <a:alpha val="100000"/>
              </a:srgbClr>
            </a:solidFill>
          </p:spPr>
          <p:txBody>
            <a:bodyPr/>
            <a:lstStyle/>
            <a:p/>
          </p:txBody>
        </p:sp>
        <p:sp>
          <p:nvSpPr>
            <p:cNvPr id="59" name="rc59"/>
            <p:cNvSpPr/>
            <p:nvPr/>
          </p:nvSpPr>
          <p:spPr>
            <a:xfrm>
              <a:off x="6009484" y="2612384"/>
              <a:ext cx="249522" cy="153467"/>
            </a:xfrm>
            <a:prstGeom prst="rect">
              <a:avLst/>
            </a:prstGeom>
            <a:solidFill>
              <a:srgbClr val="1CABE2">
                <a:alpha val="100000"/>
              </a:srgbClr>
            </a:solidFill>
          </p:spPr>
          <p:txBody>
            <a:bodyPr/>
            <a:lstStyle/>
            <a:p/>
          </p:txBody>
        </p:sp>
        <p:sp>
          <p:nvSpPr>
            <p:cNvPr id="60" name="rc60"/>
            <p:cNvSpPr/>
            <p:nvPr/>
          </p:nvSpPr>
          <p:spPr>
            <a:xfrm>
              <a:off x="6286731" y="2805124"/>
              <a:ext cx="249522" cy="1201561"/>
            </a:xfrm>
            <a:prstGeom prst="rect">
              <a:avLst/>
            </a:prstGeom>
            <a:solidFill>
              <a:srgbClr val="80BD41">
                <a:alpha val="100000"/>
              </a:srgbClr>
            </a:solidFill>
          </p:spPr>
          <p:txBody>
            <a:bodyPr/>
            <a:lstStyle/>
            <a:p/>
          </p:txBody>
        </p:sp>
        <p:sp>
          <p:nvSpPr>
            <p:cNvPr id="61" name="rc61"/>
            <p:cNvSpPr/>
            <p:nvPr/>
          </p:nvSpPr>
          <p:spPr>
            <a:xfrm>
              <a:off x="6286731" y="2686193"/>
              <a:ext cx="249522" cy="118930"/>
            </a:xfrm>
            <a:prstGeom prst="rect">
              <a:avLst/>
            </a:prstGeom>
            <a:solidFill>
              <a:srgbClr val="1CABE2">
                <a:alpha val="100000"/>
              </a:srgbClr>
            </a:solidFill>
          </p:spPr>
          <p:txBody>
            <a:bodyPr/>
            <a:lstStyle/>
            <a:p/>
          </p:txBody>
        </p:sp>
        <p:sp>
          <p:nvSpPr>
            <p:cNvPr id="62" name="rc62"/>
            <p:cNvSpPr/>
            <p:nvPr/>
          </p:nvSpPr>
          <p:spPr>
            <a:xfrm>
              <a:off x="6563979" y="2853030"/>
              <a:ext cx="249522" cy="1153654"/>
            </a:xfrm>
            <a:prstGeom prst="rect">
              <a:avLst/>
            </a:prstGeom>
            <a:solidFill>
              <a:srgbClr val="80BD41">
                <a:alpha val="100000"/>
              </a:srgbClr>
            </a:solidFill>
          </p:spPr>
          <p:txBody>
            <a:bodyPr/>
            <a:lstStyle/>
            <a:p/>
          </p:txBody>
        </p:sp>
        <p:sp>
          <p:nvSpPr>
            <p:cNvPr id="63" name="rc63"/>
            <p:cNvSpPr/>
            <p:nvPr/>
          </p:nvSpPr>
          <p:spPr>
            <a:xfrm>
              <a:off x="6563979" y="2738834"/>
              <a:ext cx="249522" cy="114195"/>
            </a:xfrm>
            <a:prstGeom prst="rect">
              <a:avLst/>
            </a:prstGeom>
            <a:solidFill>
              <a:srgbClr val="1CABE2">
                <a:alpha val="100000"/>
              </a:srgbClr>
            </a:solidFill>
          </p:spPr>
          <p:txBody>
            <a:bodyPr/>
            <a:lstStyle/>
            <a:p/>
          </p:txBody>
        </p:sp>
        <p:sp>
          <p:nvSpPr>
            <p:cNvPr id="64" name="rc64"/>
            <p:cNvSpPr/>
            <p:nvPr/>
          </p:nvSpPr>
          <p:spPr>
            <a:xfrm>
              <a:off x="6841227" y="2857208"/>
              <a:ext cx="249522" cy="1149476"/>
            </a:xfrm>
            <a:prstGeom prst="rect">
              <a:avLst/>
            </a:prstGeom>
            <a:solidFill>
              <a:srgbClr val="80BD41">
                <a:alpha val="100000"/>
              </a:srgbClr>
            </a:solidFill>
          </p:spPr>
          <p:txBody>
            <a:bodyPr/>
            <a:lstStyle/>
            <a:p/>
          </p:txBody>
        </p:sp>
        <p:sp>
          <p:nvSpPr>
            <p:cNvPr id="65" name="rc65"/>
            <p:cNvSpPr/>
            <p:nvPr/>
          </p:nvSpPr>
          <p:spPr>
            <a:xfrm>
              <a:off x="6841227" y="2715160"/>
              <a:ext cx="249522" cy="142048"/>
            </a:xfrm>
            <a:prstGeom prst="rect">
              <a:avLst/>
            </a:prstGeom>
            <a:solidFill>
              <a:srgbClr val="1CABE2">
                <a:alpha val="100000"/>
              </a:srgbClr>
            </a:solidFill>
          </p:spPr>
          <p:txBody>
            <a:bodyPr/>
            <a:lstStyle/>
            <a:p/>
          </p:txBody>
        </p:sp>
        <p:sp>
          <p:nvSpPr>
            <p:cNvPr id="66" name="rc66"/>
            <p:cNvSpPr/>
            <p:nvPr/>
          </p:nvSpPr>
          <p:spPr>
            <a:xfrm>
              <a:off x="7118474" y="2781727"/>
              <a:ext cx="249522" cy="1224957"/>
            </a:xfrm>
            <a:prstGeom prst="rect">
              <a:avLst/>
            </a:prstGeom>
            <a:solidFill>
              <a:srgbClr val="80BD41">
                <a:alpha val="100000"/>
              </a:srgbClr>
            </a:solidFill>
          </p:spPr>
          <p:txBody>
            <a:bodyPr/>
            <a:lstStyle/>
            <a:p/>
          </p:txBody>
        </p:sp>
        <p:sp>
          <p:nvSpPr>
            <p:cNvPr id="67" name="rc67"/>
            <p:cNvSpPr/>
            <p:nvPr/>
          </p:nvSpPr>
          <p:spPr>
            <a:xfrm>
              <a:off x="7118474" y="2630488"/>
              <a:ext cx="249522" cy="151239"/>
            </a:xfrm>
            <a:prstGeom prst="rect">
              <a:avLst/>
            </a:prstGeom>
            <a:solidFill>
              <a:srgbClr val="1CABE2">
                <a:alpha val="100000"/>
              </a:srgbClr>
            </a:solidFill>
          </p:spPr>
          <p:txBody>
            <a:bodyPr/>
            <a:lstStyle/>
            <a:p/>
          </p:txBody>
        </p:sp>
        <p:sp>
          <p:nvSpPr>
            <p:cNvPr id="68" name="rc68"/>
            <p:cNvSpPr/>
            <p:nvPr/>
          </p:nvSpPr>
          <p:spPr>
            <a:xfrm>
              <a:off x="7395722" y="2875591"/>
              <a:ext cx="249522" cy="1131094"/>
            </a:xfrm>
            <a:prstGeom prst="rect">
              <a:avLst/>
            </a:prstGeom>
            <a:solidFill>
              <a:srgbClr val="80BD41">
                <a:alpha val="100000"/>
              </a:srgbClr>
            </a:solidFill>
          </p:spPr>
          <p:txBody>
            <a:bodyPr/>
            <a:lstStyle/>
            <a:p/>
          </p:txBody>
        </p:sp>
        <p:sp>
          <p:nvSpPr>
            <p:cNvPr id="69" name="rc69"/>
            <p:cNvSpPr/>
            <p:nvPr/>
          </p:nvSpPr>
          <p:spPr>
            <a:xfrm>
              <a:off x="7395722" y="2763623"/>
              <a:ext cx="249522" cy="111967"/>
            </a:xfrm>
            <a:prstGeom prst="rect">
              <a:avLst/>
            </a:prstGeom>
            <a:solidFill>
              <a:srgbClr val="1CABE2">
                <a:alpha val="100000"/>
              </a:srgbClr>
            </a:solidFill>
          </p:spPr>
          <p:txBody>
            <a:bodyPr/>
            <a:lstStyle/>
            <a:p/>
          </p:txBody>
        </p:sp>
        <p:sp>
          <p:nvSpPr>
            <p:cNvPr id="70" name="rc70"/>
            <p:cNvSpPr/>
            <p:nvPr/>
          </p:nvSpPr>
          <p:spPr>
            <a:xfrm>
              <a:off x="7672970" y="2904557"/>
              <a:ext cx="249522" cy="1102127"/>
            </a:xfrm>
            <a:prstGeom prst="rect">
              <a:avLst/>
            </a:prstGeom>
            <a:solidFill>
              <a:srgbClr val="80BD41">
                <a:alpha val="100000"/>
              </a:srgbClr>
            </a:solidFill>
          </p:spPr>
          <p:txBody>
            <a:bodyPr/>
            <a:lstStyle/>
            <a:p/>
          </p:txBody>
        </p:sp>
        <p:sp>
          <p:nvSpPr>
            <p:cNvPr id="71" name="rc71"/>
            <p:cNvSpPr/>
            <p:nvPr/>
          </p:nvSpPr>
          <p:spPr>
            <a:xfrm>
              <a:off x="7672970" y="2795654"/>
              <a:ext cx="249522" cy="108903"/>
            </a:xfrm>
            <a:prstGeom prst="rect">
              <a:avLst/>
            </a:prstGeom>
            <a:solidFill>
              <a:srgbClr val="1CABE2">
                <a:alpha val="100000"/>
              </a:srgbClr>
            </a:solidFill>
          </p:spPr>
          <p:txBody>
            <a:bodyPr/>
            <a:lstStyle/>
            <a:p/>
          </p:txBody>
        </p:sp>
        <p:sp>
          <p:nvSpPr>
            <p:cNvPr id="72" name="rc72"/>
            <p:cNvSpPr/>
            <p:nvPr/>
          </p:nvSpPr>
          <p:spPr>
            <a:xfrm>
              <a:off x="7950217" y="2897316"/>
              <a:ext cx="249522" cy="1109369"/>
            </a:xfrm>
            <a:prstGeom prst="rect">
              <a:avLst/>
            </a:prstGeom>
            <a:solidFill>
              <a:srgbClr val="80BD41">
                <a:alpha val="100000"/>
              </a:srgbClr>
            </a:solidFill>
          </p:spPr>
          <p:txBody>
            <a:bodyPr/>
            <a:lstStyle/>
            <a:p/>
          </p:txBody>
        </p:sp>
        <p:sp>
          <p:nvSpPr>
            <p:cNvPr id="73" name="rc73"/>
            <p:cNvSpPr/>
            <p:nvPr/>
          </p:nvSpPr>
          <p:spPr>
            <a:xfrm>
              <a:off x="7950217" y="2787576"/>
              <a:ext cx="249522" cy="109739"/>
            </a:xfrm>
            <a:prstGeom prst="rect">
              <a:avLst/>
            </a:prstGeom>
            <a:solidFill>
              <a:srgbClr val="1CABE2">
                <a:alpha val="100000"/>
              </a:srgbClr>
            </a:solidFill>
          </p:spPr>
          <p:txBody>
            <a:bodyPr/>
            <a:lstStyle/>
            <a:p/>
          </p:txBody>
        </p:sp>
        <p:sp>
          <p:nvSpPr>
            <p:cNvPr id="74" name="pl74"/>
            <p:cNvSpPr/>
            <p:nvPr/>
          </p:nvSpPr>
          <p:spPr>
            <a:xfrm>
              <a:off x="1421035" y="1226758"/>
              <a:ext cx="6653943" cy="280800"/>
            </a:xfrm>
            <a:custGeom>
              <a:avLst/>
              <a:pathLst>
                <a:path w="6653943" h="280800">
                  <a:moveTo>
                    <a:pt x="0" y="0"/>
                  </a:moveTo>
                  <a:lnTo>
                    <a:pt x="277247" y="28080"/>
                  </a:lnTo>
                  <a:lnTo>
                    <a:pt x="554495" y="28080"/>
                  </a:lnTo>
                  <a:lnTo>
                    <a:pt x="831742" y="28080"/>
                  </a:lnTo>
                  <a:lnTo>
                    <a:pt x="1108990" y="28080"/>
                  </a:lnTo>
                  <a:lnTo>
                    <a:pt x="1386238" y="56160"/>
                  </a:lnTo>
                  <a:lnTo>
                    <a:pt x="1663485" y="56160"/>
                  </a:lnTo>
                  <a:lnTo>
                    <a:pt x="1940733" y="0"/>
                  </a:lnTo>
                  <a:lnTo>
                    <a:pt x="2217981" y="0"/>
                  </a:lnTo>
                  <a:lnTo>
                    <a:pt x="2495228" y="0"/>
                  </a:lnTo>
                  <a:lnTo>
                    <a:pt x="2772476" y="0"/>
                  </a:lnTo>
                  <a:lnTo>
                    <a:pt x="3049724" y="0"/>
                  </a:lnTo>
                  <a:lnTo>
                    <a:pt x="3326971" y="0"/>
                  </a:lnTo>
                  <a:lnTo>
                    <a:pt x="3604219" y="28080"/>
                  </a:lnTo>
                  <a:lnTo>
                    <a:pt x="3881467" y="28080"/>
                  </a:lnTo>
                  <a:lnTo>
                    <a:pt x="4158714" y="56160"/>
                  </a:lnTo>
                  <a:lnTo>
                    <a:pt x="4435962" y="196560"/>
                  </a:lnTo>
                  <a:lnTo>
                    <a:pt x="4713210" y="280800"/>
                  </a:lnTo>
                  <a:lnTo>
                    <a:pt x="4990457" y="224640"/>
                  </a:lnTo>
                  <a:lnTo>
                    <a:pt x="5267705" y="224640"/>
                  </a:lnTo>
                  <a:lnTo>
                    <a:pt x="5544953" y="280800"/>
                  </a:lnTo>
                  <a:lnTo>
                    <a:pt x="5822200" y="280800"/>
                  </a:lnTo>
                  <a:lnTo>
                    <a:pt x="6099448" y="224640"/>
                  </a:lnTo>
                  <a:lnTo>
                    <a:pt x="6376696" y="224640"/>
                  </a:lnTo>
                  <a:lnTo>
                    <a:pt x="6653943" y="22464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1329607" y="22987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86" name="tx86"/>
            <p:cNvSpPr/>
            <p:nvPr/>
          </p:nvSpPr>
          <p:spPr>
            <a:xfrm>
              <a:off x="2715845" y="227145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a:t>
              </a:r>
            </a:p>
          </p:txBody>
        </p:sp>
        <p:sp>
          <p:nvSpPr>
            <p:cNvPr id="87" name="tx87"/>
            <p:cNvSpPr/>
            <p:nvPr/>
          </p:nvSpPr>
          <p:spPr>
            <a:xfrm>
              <a:off x="4102084" y="21859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88" name="tx88"/>
            <p:cNvSpPr/>
            <p:nvPr/>
          </p:nvSpPr>
          <p:spPr>
            <a:xfrm>
              <a:off x="5488322" y="23355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9" name="tx89"/>
            <p:cNvSpPr/>
            <p:nvPr/>
          </p:nvSpPr>
          <p:spPr>
            <a:xfrm>
              <a:off x="6597312" y="260318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90" name="tx90"/>
            <p:cNvSpPr/>
            <p:nvPr/>
          </p:nvSpPr>
          <p:spPr>
            <a:xfrm>
              <a:off x="6874560" y="25792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46.4</a:t>
              </a:r>
            </a:p>
          </p:txBody>
        </p:sp>
        <p:sp>
          <p:nvSpPr>
            <p:cNvPr id="91" name="tx91"/>
            <p:cNvSpPr/>
            <p:nvPr/>
          </p:nvSpPr>
          <p:spPr>
            <a:xfrm>
              <a:off x="7151808" y="24945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49.4</a:t>
              </a:r>
            </a:p>
          </p:txBody>
        </p:sp>
        <p:sp>
          <p:nvSpPr>
            <p:cNvPr id="92" name="tx92"/>
            <p:cNvSpPr/>
            <p:nvPr/>
          </p:nvSpPr>
          <p:spPr>
            <a:xfrm>
              <a:off x="7429055" y="26276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3" name="tx93"/>
            <p:cNvSpPr/>
            <p:nvPr/>
          </p:nvSpPr>
          <p:spPr>
            <a:xfrm>
              <a:off x="7706303" y="26596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43.5</a:t>
              </a:r>
            </a:p>
          </p:txBody>
        </p:sp>
        <p:sp>
          <p:nvSpPr>
            <p:cNvPr id="94" name="tx94"/>
            <p:cNvSpPr/>
            <p:nvPr/>
          </p:nvSpPr>
          <p:spPr>
            <a:xfrm>
              <a:off x="7983551" y="26518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5" name="pl95"/>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1934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06" name="tx106"/>
            <p:cNvSpPr/>
            <p:nvPr/>
          </p:nvSpPr>
          <p:spPr>
            <a:xfrm>
              <a:off x="1367476" y="24085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15845" y="31970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55.7</a:t>
              </a:r>
            </a:p>
          </p:txBody>
        </p:sp>
        <p:sp>
          <p:nvSpPr>
            <p:cNvPr id="108" name="tx108"/>
            <p:cNvSpPr/>
            <p:nvPr/>
          </p:nvSpPr>
          <p:spPr>
            <a:xfrm>
              <a:off x="2741971" y="23974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9" name="tx109"/>
            <p:cNvSpPr/>
            <p:nvPr/>
          </p:nvSpPr>
          <p:spPr>
            <a:xfrm>
              <a:off x="4102084" y="31377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a:t>
              </a:r>
            </a:p>
          </p:txBody>
        </p:sp>
        <p:sp>
          <p:nvSpPr>
            <p:cNvPr id="110" name="tx110"/>
            <p:cNvSpPr/>
            <p:nvPr/>
          </p:nvSpPr>
          <p:spPr>
            <a:xfrm>
              <a:off x="4139953" y="22966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488322" y="32269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a:t>
              </a:r>
            </a:p>
          </p:txBody>
        </p:sp>
        <p:sp>
          <p:nvSpPr>
            <p:cNvPr id="112" name="tx112"/>
            <p:cNvSpPr/>
            <p:nvPr/>
          </p:nvSpPr>
          <p:spPr>
            <a:xfrm>
              <a:off x="5514447" y="24593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3" name="tx113"/>
            <p:cNvSpPr/>
            <p:nvPr/>
          </p:nvSpPr>
          <p:spPr>
            <a:xfrm>
              <a:off x="6597312" y="339595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14" name="tx114"/>
            <p:cNvSpPr/>
            <p:nvPr/>
          </p:nvSpPr>
          <p:spPr>
            <a:xfrm>
              <a:off x="6623438" y="27620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5" name="tx115"/>
            <p:cNvSpPr/>
            <p:nvPr/>
          </p:nvSpPr>
          <p:spPr>
            <a:xfrm>
              <a:off x="6874560" y="33968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a:t>
              </a:r>
            </a:p>
          </p:txBody>
        </p:sp>
        <p:sp>
          <p:nvSpPr>
            <p:cNvPr id="116" name="tx116"/>
            <p:cNvSpPr/>
            <p:nvPr/>
          </p:nvSpPr>
          <p:spPr>
            <a:xfrm>
              <a:off x="6900686" y="27511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7" name="tx117"/>
            <p:cNvSpPr/>
            <p:nvPr/>
          </p:nvSpPr>
          <p:spPr>
            <a:xfrm>
              <a:off x="7190985" y="3360580"/>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8" name="tx118"/>
            <p:cNvSpPr/>
            <p:nvPr/>
          </p:nvSpPr>
          <p:spPr>
            <a:xfrm>
              <a:off x="7177933" y="2671335"/>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9" name="tx119"/>
            <p:cNvSpPr/>
            <p:nvPr/>
          </p:nvSpPr>
          <p:spPr>
            <a:xfrm>
              <a:off x="7429055" y="34060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20" name="tx120"/>
            <p:cNvSpPr/>
            <p:nvPr/>
          </p:nvSpPr>
          <p:spPr>
            <a:xfrm>
              <a:off x="7494358" y="2785981"/>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1" name="tx121"/>
            <p:cNvSpPr/>
            <p:nvPr/>
          </p:nvSpPr>
          <p:spPr>
            <a:xfrm>
              <a:off x="7706303" y="34205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a:t>
              </a:r>
            </a:p>
          </p:txBody>
        </p:sp>
        <p:sp>
          <p:nvSpPr>
            <p:cNvPr id="122" name="tx122"/>
            <p:cNvSpPr/>
            <p:nvPr/>
          </p:nvSpPr>
          <p:spPr>
            <a:xfrm>
              <a:off x="7732429" y="281501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3" name="tx123"/>
            <p:cNvSpPr/>
            <p:nvPr/>
          </p:nvSpPr>
          <p:spPr>
            <a:xfrm>
              <a:off x="7983551" y="34169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a:t>
              </a:r>
            </a:p>
          </p:txBody>
        </p:sp>
        <p:sp>
          <p:nvSpPr>
            <p:cNvPr id="124" name="tx124"/>
            <p:cNvSpPr/>
            <p:nvPr/>
          </p:nvSpPr>
          <p:spPr>
            <a:xfrm>
              <a:off x="8009676" y="28073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582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733081" y="25619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733081" y="186733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55386" y="11693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4446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Finland, 2000-2024</a:t>
              </a:r>
            </a:p>
          </p:txBody>
        </p:sp>
        <p:sp>
          <p:nvSpPr>
            <p:cNvPr id="155" name="pl155"/>
            <p:cNvSpPr/>
            <p:nvPr/>
          </p:nvSpPr>
          <p:spPr>
            <a:xfrm>
              <a:off x="20184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628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071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515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7958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06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849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293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0737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5180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5982542" cy="162162"/>
            </a:xfrm>
            <a:prstGeom prst="rect">
              <a:avLst/>
            </a:prstGeom>
            <a:solidFill>
              <a:srgbClr val="80BD41">
                <a:alpha val="100000"/>
              </a:srgbClr>
            </a:solidFill>
          </p:spPr>
          <p:txBody>
            <a:bodyPr/>
            <a:lstStyle/>
            <a:p/>
          </p:txBody>
        </p:sp>
        <p:sp>
          <p:nvSpPr>
            <p:cNvPr id="170" name="rc170"/>
            <p:cNvSpPr/>
            <p:nvPr/>
          </p:nvSpPr>
          <p:spPr>
            <a:xfrm>
              <a:off x="7278816" y="5774644"/>
              <a:ext cx="592187" cy="162162"/>
            </a:xfrm>
            <a:prstGeom prst="rect">
              <a:avLst/>
            </a:prstGeom>
            <a:solidFill>
              <a:srgbClr val="1CABE2">
                <a:alpha val="100000"/>
              </a:srgbClr>
            </a:solidFill>
          </p:spPr>
          <p:txBody>
            <a:bodyPr/>
            <a:lstStyle/>
            <a:p/>
          </p:txBody>
        </p:sp>
        <p:sp>
          <p:nvSpPr>
            <p:cNvPr id="171" name="rc171"/>
            <p:cNvSpPr/>
            <p:nvPr/>
          </p:nvSpPr>
          <p:spPr>
            <a:xfrm>
              <a:off x="1296273" y="5571941"/>
              <a:ext cx="5715335" cy="162162"/>
            </a:xfrm>
            <a:prstGeom prst="rect">
              <a:avLst/>
            </a:prstGeom>
            <a:solidFill>
              <a:srgbClr val="80BD41">
                <a:alpha val="100000"/>
              </a:srgbClr>
            </a:solidFill>
          </p:spPr>
          <p:txBody>
            <a:bodyPr/>
            <a:lstStyle/>
            <a:p/>
          </p:txBody>
        </p:sp>
        <p:sp>
          <p:nvSpPr>
            <p:cNvPr id="172" name="rc172"/>
            <p:cNvSpPr/>
            <p:nvPr/>
          </p:nvSpPr>
          <p:spPr>
            <a:xfrm>
              <a:off x="7011609" y="5571941"/>
              <a:ext cx="564745" cy="162162"/>
            </a:xfrm>
            <a:prstGeom prst="rect">
              <a:avLst/>
            </a:prstGeom>
            <a:solidFill>
              <a:srgbClr val="1CABE2">
                <a:alpha val="100000"/>
              </a:srgbClr>
            </a:solidFill>
          </p:spPr>
          <p:txBody>
            <a:bodyPr/>
            <a:lstStyle/>
            <a:p/>
          </p:txBody>
        </p:sp>
        <p:sp>
          <p:nvSpPr>
            <p:cNvPr id="173" name="rc173"/>
            <p:cNvSpPr/>
            <p:nvPr/>
          </p:nvSpPr>
          <p:spPr>
            <a:xfrm>
              <a:off x="1296273" y="5369238"/>
              <a:ext cx="5752888" cy="162162"/>
            </a:xfrm>
            <a:prstGeom prst="rect">
              <a:avLst/>
            </a:prstGeom>
            <a:solidFill>
              <a:srgbClr val="80BD41">
                <a:alpha val="100000"/>
              </a:srgbClr>
            </a:solidFill>
          </p:spPr>
          <p:txBody>
            <a:bodyPr/>
            <a:lstStyle/>
            <a:p/>
          </p:txBody>
        </p:sp>
        <p:sp>
          <p:nvSpPr>
            <p:cNvPr id="174" name="rc174"/>
            <p:cNvSpPr/>
            <p:nvPr/>
          </p:nvSpPr>
          <p:spPr>
            <a:xfrm>
              <a:off x="7049162" y="5369238"/>
              <a:ext cx="569078" cy="162162"/>
            </a:xfrm>
            <a:prstGeom prst="rect">
              <a:avLst/>
            </a:prstGeom>
            <a:solidFill>
              <a:srgbClr val="1CABE2">
                <a:alpha val="100000"/>
              </a:srgbClr>
            </a:solidFill>
          </p:spPr>
          <p:txBody>
            <a:bodyPr/>
            <a:lstStyle/>
            <a:p/>
          </p:txBody>
        </p:sp>
        <p:sp>
          <p:nvSpPr>
            <p:cNvPr id="175" name="tx175"/>
            <p:cNvSpPr/>
            <p:nvPr/>
          </p:nvSpPr>
          <p:spPr>
            <a:xfrm>
              <a:off x="8087213" y="5812928"/>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45.5</a:t>
              </a:r>
            </a:p>
          </p:txBody>
        </p:sp>
        <p:sp>
          <p:nvSpPr>
            <p:cNvPr id="176" name="tx176"/>
            <p:cNvSpPr/>
            <p:nvPr/>
          </p:nvSpPr>
          <p:spPr>
            <a:xfrm>
              <a:off x="7777831"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43.5</a:t>
              </a:r>
            </a:p>
          </p:txBody>
        </p:sp>
        <p:sp>
          <p:nvSpPr>
            <p:cNvPr id="177" name="tx177"/>
            <p:cNvSpPr/>
            <p:nvPr/>
          </p:nvSpPr>
          <p:spPr>
            <a:xfrm>
              <a:off x="782029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43.8</a:t>
              </a:r>
            </a:p>
          </p:txBody>
        </p:sp>
        <p:sp>
          <p:nvSpPr>
            <p:cNvPr id="178" name="tx178"/>
            <p:cNvSpPr/>
            <p:nvPr/>
          </p:nvSpPr>
          <p:spPr>
            <a:xfrm>
              <a:off x="4182051"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41.4</a:t>
              </a:r>
            </a:p>
          </p:txBody>
        </p:sp>
        <p:sp>
          <p:nvSpPr>
            <p:cNvPr id="179" name="tx179"/>
            <p:cNvSpPr/>
            <p:nvPr/>
          </p:nvSpPr>
          <p:spPr>
            <a:xfrm>
              <a:off x="7499561"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0" name="tx180"/>
            <p:cNvSpPr/>
            <p:nvPr/>
          </p:nvSpPr>
          <p:spPr>
            <a:xfrm>
              <a:off x="4048447"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39.6</a:t>
              </a:r>
            </a:p>
          </p:txBody>
        </p:sp>
        <p:sp>
          <p:nvSpPr>
            <p:cNvPr id="181" name="tx181"/>
            <p:cNvSpPr/>
            <p:nvPr/>
          </p:nvSpPr>
          <p:spPr>
            <a:xfrm>
              <a:off x="7218633"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2" name="tx182"/>
            <p:cNvSpPr/>
            <p:nvPr/>
          </p:nvSpPr>
          <p:spPr>
            <a:xfrm>
              <a:off x="4067224"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39.8</a:t>
              </a:r>
            </a:p>
          </p:txBody>
        </p:sp>
        <p:sp>
          <p:nvSpPr>
            <p:cNvPr id="183" name="tx183"/>
            <p:cNvSpPr/>
            <p:nvPr/>
          </p:nvSpPr>
          <p:spPr>
            <a:xfrm>
              <a:off x="7258353"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6294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9" name="tx189"/>
            <p:cNvSpPr/>
            <p:nvPr/>
          </p:nvSpPr>
          <p:spPr>
            <a:xfrm>
              <a:off x="410730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0" name="tx190"/>
            <p:cNvSpPr/>
            <p:nvPr/>
          </p:nvSpPr>
          <p:spPr>
            <a:xfrm>
              <a:off x="5551661"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1" name="tx191"/>
            <p:cNvSpPr/>
            <p:nvPr/>
          </p:nvSpPr>
          <p:spPr>
            <a:xfrm>
              <a:off x="699602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844038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5" name="tx19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(91%) was the same as in 2019 (91%).
The number of children vaccinated with DTP3 decreased 4%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64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59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554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062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057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052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00027"/>
              <a:ext cx="249522" cy="406658"/>
            </a:xfrm>
            <a:prstGeom prst="rect">
              <a:avLst/>
            </a:prstGeom>
            <a:solidFill>
              <a:srgbClr val="E2231A">
                <a:alpha val="100000"/>
              </a:srgbClr>
            </a:solidFill>
          </p:spPr>
          <p:txBody>
            <a:bodyPr/>
            <a:lstStyle/>
            <a:p/>
          </p:txBody>
        </p:sp>
        <p:sp>
          <p:nvSpPr>
            <p:cNvPr id="23" name="rc23"/>
            <p:cNvSpPr/>
            <p:nvPr/>
          </p:nvSpPr>
          <p:spPr>
            <a:xfrm>
              <a:off x="1573521" y="3604349"/>
              <a:ext cx="249522" cy="402335"/>
            </a:xfrm>
            <a:prstGeom prst="rect">
              <a:avLst/>
            </a:prstGeom>
            <a:solidFill>
              <a:srgbClr val="E2231A">
                <a:alpha val="100000"/>
              </a:srgbClr>
            </a:solidFill>
          </p:spPr>
          <p:txBody>
            <a:bodyPr/>
            <a:lstStyle/>
            <a:p/>
          </p:txBody>
        </p:sp>
        <p:sp>
          <p:nvSpPr>
            <p:cNvPr id="24" name="rc24"/>
            <p:cNvSpPr/>
            <p:nvPr/>
          </p:nvSpPr>
          <p:spPr>
            <a:xfrm>
              <a:off x="1850769" y="3607951"/>
              <a:ext cx="249522" cy="398733"/>
            </a:xfrm>
            <a:prstGeom prst="rect">
              <a:avLst/>
            </a:prstGeom>
            <a:solidFill>
              <a:srgbClr val="E2231A">
                <a:alpha val="100000"/>
              </a:srgbClr>
            </a:solidFill>
          </p:spPr>
          <p:txBody>
            <a:bodyPr/>
            <a:lstStyle/>
            <a:p/>
          </p:txBody>
        </p:sp>
        <p:sp>
          <p:nvSpPr>
            <p:cNvPr id="25" name="rc25"/>
            <p:cNvSpPr/>
            <p:nvPr/>
          </p:nvSpPr>
          <p:spPr>
            <a:xfrm>
              <a:off x="2128016" y="3702502"/>
              <a:ext cx="249522" cy="304183"/>
            </a:xfrm>
            <a:prstGeom prst="rect">
              <a:avLst/>
            </a:prstGeom>
            <a:solidFill>
              <a:srgbClr val="E2231A">
                <a:alpha val="100000"/>
              </a:srgbClr>
            </a:solidFill>
          </p:spPr>
          <p:txBody>
            <a:bodyPr/>
            <a:lstStyle/>
            <a:p/>
          </p:txBody>
        </p:sp>
        <p:sp>
          <p:nvSpPr>
            <p:cNvPr id="26" name="rc26"/>
            <p:cNvSpPr/>
            <p:nvPr/>
          </p:nvSpPr>
          <p:spPr>
            <a:xfrm>
              <a:off x="2405264" y="3696919"/>
              <a:ext cx="249522" cy="309766"/>
            </a:xfrm>
            <a:prstGeom prst="rect">
              <a:avLst/>
            </a:prstGeom>
            <a:solidFill>
              <a:srgbClr val="E2231A">
                <a:alpha val="100000"/>
              </a:srgbClr>
            </a:solidFill>
          </p:spPr>
          <p:txBody>
            <a:bodyPr/>
            <a:lstStyle/>
            <a:p/>
          </p:txBody>
        </p:sp>
        <p:sp>
          <p:nvSpPr>
            <p:cNvPr id="27" name="rc27"/>
            <p:cNvSpPr/>
            <p:nvPr/>
          </p:nvSpPr>
          <p:spPr>
            <a:xfrm>
              <a:off x="2682512" y="3696378"/>
              <a:ext cx="249522" cy="310306"/>
            </a:xfrm>
            <a:prstGeom prst="rect">
              <a:avLst/>
            </a:prstGeom>
            <a:solidFill>
              <a:srgbClr val="E2231A">
                <a:alpha val="100000"/>
              </a:srgbClr>
            </a:solidFill>
          </p:spPr>
          <p:txBody>
            <a:bodyPr/>
            <a:lstStyle/>
            <a:p/>
          </p:txBody>
        </p:sp>
        <p:sp>
          <p:nvSpPr>
            <p:cNvPr id="28" name="rc28"/>
            <p:cNvSpPr/>
            <p:nvPr/>
          </p:nvSpPr>
          <p:spPr>
            <a:xfrm>
              <a:off x="2959759" y="3690975"/>
              <a:ext cx="249522" cy="315709"/>
            </a:xfrm>
            <a:prstGeom prst="rect">
              <a:avLst/>
            </a:prstGeom>
            <a:solidFill>
              <a:srgbClr val="E2231A">
                <a:alpha val="100000"/>
              </a:srgbClr>
            </a:solidFill>
          </p:spPr>
          <p:txBody>
            <a:bodyPr/>
            <a:lstStyle/>
            <a:p/>
          </p:txBody>
        </p:sp>
        <p:sp>
          <p:nvSpPr>
            <p:cNvPr id="29" name="rc29"/>
            <p:cNvSpPr/>
            <p:nvPr/>
          </p:nvSpPr>
          <p:spPr>
            <a:xfrm>
              <a:off x="3237007" y="3796332"/>
              <a:ext cx="249522" cy="210352"/>
            </a:xfrm>
            <a:prstGeom prst="rect">
              <a:avLst/>
            </a:prstGeom>
            <a:solidFill>
              <a:srgbClr val="E2231A">
                <a:alpha val="100000"/>
              </a:srgbClr>
            </a:solidFill>
          </p:spPr>
          <p:txBody>
            <a:bodyPr/>
            <a:lstStyle/>
            <a:p/>
          </p:txBody>
        </p:sp>
        <p:sp>
          <p:nvSpPr>
            <p:cNvPr id="30" name="rc30"/>
            <p:cNvSpPr/>
            <p:nvPr/>
          </p:nvSpPr>
          <p:spPr>
            <a:xfrm>
              <a:off x="3514255" y="3687193"/>
              <a:ext cx="249522" cy="319491"/>
            </a:xfrm>
            <a:prstGeom prst="rect">
              <a:avLst/>
            </a:prstGeom>
            <a:solidFill>
              <a:srgbClr val="E2231A">
                <a:alpha val="100000"/>
              </a:srgbClr>
            </a:solidFill>
          </p:spPr>
          <p:txBody>
            <a:bodyPr/>
            <a:lstStyle/>
            <a:p/>
          </p:txBody>
        </p:sp>
        <p:sp>
          <p:nvSpPr>
            <p:cNvPr id="31" name="rc31"/>
            <p:cNvSpPr/>
            <p:nvPr/>
          </p:nvSpPr>
          <p:spPr>
            <a:xfrm>
              <a:off x="3791502" y="3790569"/>
              <a:ext cx="249522" cy="216115"/>
            </a:xfrm>
            <a:prstGeom prst="rect">
              <a:avLst/>
            </a:prstGeom>
            <a:solidFill>
              <a:srgbClr val="E2231A">
                <a:alpha val="100000"/>
              </a:srgbClr>
            </a:solidFill>
          </p:spPr>
          <p:txBody>
            <a:bodyPr/>
            <a:lstStyle/>
            <a:p/>
          </p:txBody>
        </p:sp>
        <p:sp>
          <p:nvSpPr>
            <p:cNvPr id="32" name="rc32"/>
            <p:cNvSpPr/>
            <p:nvPr/>
          </p:nvSpPr>
          <p:spPr>
            <a:xfrm>
              <a:off x="4068750" y="3788768"/>
              <a:ext cx="249522" cy="217916"/>
            </a:xfrm>
            <a:prstGeom prst="rect">
              <a:avLst/>
            </a:prstGeom>
            <a:solidFill>
              <a:srgbClr val="E2231A">
                <a:alpha val="100000"/>
              </a:srgbClr>
            </a:solidFill>
          </p:spPr>
          <p:txBody>
            <a:bodyPr/>
            <a:lstStyle/>
            <a:p/>
          </p:txBody>
        </p:sp>
        <p:sp>
          <p:nvSpPr>
            <p:cNvPr id="33" name="rc33"/>
            <p:cNvSpPr/>
            <p:nvPr/>
          </p:nvSpPr>
          <p:spPr>
            <a:xfrm>
              <a:off x="4345998" y="3684672"/>
              <a:ext cx="249522" cy="322012"/>
            </a:xfrm>
            <a:prstGeom prst="rect">
              <a:avLst/>
            </a:prstGeom>
            <a:solidFill>
              <a:srgbClr val="E2231A">
                <a:alpha val="100000"/>
              </a:srgbClr>
            </a:solidFill>
          </p:spPr>
          <p:txBody>
            <a:bodyPr/>
            <a:lstStyle/>
            <a:p/>
          </p:txBody>
        </p:sp>
        <p:sp>
          <p:nvSpPr>
            <p:cNvPr id="34" name="rc34"/>
            <p:cNvSpPr/>
            <p:nvPr/>
          </p:nvSpPr>
          <p:spPr>
            <a:xfrm>
              <a:off x="4623245" y="3687554"/>
              <a:ext cx="249522" cy="319131"/>
            </a:xfrm>
            <a:prstGeom prst="rect">
              <a:avLst/>
            </a:prstGeom>
            <a:solidFill>
              <a:srgbClr val="E2231A">
                <a:alpha val="100000"/>
              </a:srgbClr>
            </a:solidFill>
          </p:spPr>
          <p:txBody>
            <a:bodyPr/>
            <a:lstStyle/>
            <a:p/>
          </p:txBody>
        </p:sp>
        <p:sp>
          <p:nvSpPr>
            <p:cNvPr id="35" name="rc35"/>
            <p:cNvSpPr/>
            <p:nvPr/>
          </p:nvSpPr>
          <p:spPr>
            <a:xfrm>
              <a:off x="4900493" y="3694397"/>
              <a:ext cx="249522" cy="312287"/>
            </a:xfrm>
            <a:prstGeom prst="rect">
              <a:avLst/>
            </a:prstGeom>
            <a:solidFill>
              <a:srgbClr val="E2231A">
                <a:alpha val="100000"/>
              </a:srgbClr>
            </a:solidFill>
          </p:spPr>
          <p:txBody>
            <a:bodyPr/>
            <a:lstStyle/>
            <a:p/>
          </p:txBody>
        </p:sp>
        <p:sp>
          <p:nvSpPr>
            <p:cNvPr id="36" name="rc36"/>
            <p:cNvSpPr/>
            <p:nvPr/>
          </p:nvSpPr>
          <p:spPr>
            <a:xfrm>
              <a:off x="5177741" y="3597325"/>
              <a:ext cx="249522" cy="409359"/>
            </a:xfrm>
            <a:prstGeom prst="rect">
              <a:avLst/>
            </a:prstGeom>
            <a:solidFill>
              <a:srgbClr val="E2231A">
                <a:alpha val="100000"/>
              </a:srgbClr>
            </a:solidFill>
          </p:spPr>
          <p:txBody>
            <a:bodyPr/>
            <a:lstStyle/>
            <a:p/>
          </p:txBody>
        </p:sp>
        <p:sp>
          <p:nvSpPr>
            <p:cNvPr id="37" name="rc37"/>
            <p:cNvSpPr/>
            <p:nvPr/>
          </p:nvSpPr>
          <p:spPr>
            <a:xfrm>
              <a:off x="5454988" y="3510339"/>
              <a:ext cx="249522" cy="496346"/>
            </a:xfrm>
            <a:prstGeom prst="rect">
              <a:avLst/>
            </a:prstGeom>
            <a:solidFill>
              <a:srgbClr val="E2231A">
                <a:alpha val="100000"/>
              </a:srgbClr>
            </a:solidFill>
          </p:spPr>
          <p:txBody>
            <a:bodyPr/>
            <a:lstStyle/>
            <a:p/>
          </p:txBody>
        </p:sp>
        <p:sp>
          <p:nvSpPr>
            <p:cNvPr id="38" name="rc38"/>
            <p:cNvSpPr/>
            <p:nvPr/>
          </p:nvSpPr>
          <p:spPr>
            <a:xfrm>
              <a:off x="5732236" y="3533751"/>
              <a:ext cx="249522" cy="472933"/>
            </a:xfrm>
            <a:prstGeom prst="rect">
              <a:avLst/>
            </a:prstGeom>
            <a:solidFill>
              <a:srgbClr val="E2231A">
                <a:alpha val="100000"/>
              </a:srgbClr>
            </a:solidFill>
          </p:spPr>
          <p:txBody>
            <a:bodyPr/>
            <a:lstStyle/>
            <a:p/>
          </p:txBody>
        </p:sp>
        <p:sp>
          <p:nvSpPr>
            <p:cNvPr id="39" name="rc39"/>
            <p:cNvSpPr/>
            <p:nvPr/>
          </p:nvSpPr>
          <p:spPr>
            <a:xfrm>
              <a:off x="6009484" y="3465855"/>
              <a:ext cx="249522" cy="540830"/>
            </a:xfrm>
            <a:prstGeom prst="rect">
              <a:avLst/>
            </a:prstGeom>
            <a:solidFill>
              <a:srgbClr val="E2231A">
                <a:alpha val="100000"/>
              </a:srgbClr>
            </a:solidFill>
          </p:spPr>
          <p:txBody>
            <a:bodyPr/>
            <a:lstStyle/>
            <a:p/>
          </p:txBody>
        </p:sp>
        <p:sp>
          <p:nvSpPr>
            <p:cNvPr id="40" name="rc40"/>
            <p:cNvSpPr/>
            <p:nvPr/>
          </p:nvSpPr>
          <p:spPr>
            <a:xfrm>
              <a:off x="6286731" y="3665222"/>
              <a:ext cx="249522" cy="341463"/>
            </a:xfrm>
            <a:prstGeom prst="rect">
              <a:avLst/>
            </a:prstGeom>
            <a:solidFill>
              <a:srgbClr val="E2231A">
                <a:alpha val="100000"/>
              </a:srgbClr>
            </a:solidFill>
          </p:spPr>
          <p:txBody>
            <a:bodyPr/>
            <a:lstStyle/>
            <a:p/>
          </p:txBody>
        </p:sp>
        <p:sp>
          <p:nvSpPr>
            <p:cNvPr id="41" name="rc41"/>
            <p:cNvSpPr/>
            <p:nvPr/>
          </p:nvSpPr>
          <p:spPr>
            <a:xfrm>
              <a:off x="6563979" y="3678729"/>
              <a:ext cx="249522" cy="327955"/>
            </a:xfrm>
            <a:prstGeom prst="rect">
              <a:avLst/>
            </a:prstGeom>
            <a:solidFill>
              <a:srgbClr val="E2231A">
                <a:alpha val="100000"/>
              </a:srgbClr>
            </a:solidFill>
          </p:spPr>
          <p:txBody>
            <a:bodyPr/>
            <a:lstStyle/>
            <a:p/>
          </p:txBody>
        </p:sp>
        <p:sp>
          <p:nvSpPr>
            <p:cNvPr id="42" name="rc42"/>
            <p:cNvSpPr/>
            <p:nvPr/>
          </p:nvSpPr>
          <p:spPr>
            <a:xfrm>
              <a:off x="6841227" y="3589221"/>
              <a:ext cx="249522" cy="417463"/>
            </a:xfrm>
            <a:prstGeom prst="rect">
              <a:avLst/>
            </a:prstGeom>
            <a:solidFill>
              <a:srgbClr val="E2231A">
                <a:alpha val="100000"/>
              </a:srgbClr>
            </a:solidFill>
          </p:spPr>
          <p:txBody>
            <a:bodyPr/>
            <a:lstStyle/>
            <a:p/>
          </p:txBody>
        </p:sp>
        <p:sp>
          <p:nvSpPr>
            <p:cNvPr id="43" name="rc43"/>
            <p:cNvSpPr/>
            <p:nvPr/>
          </p:nvSpPr>
          <p:spPr>
            <a:xfrm>
              <a:off x="7118474" y="3383731"/>
              <a:ext cx="249522" cy="622954"/>
            </a:xfrm>
            <a:prstGeom prst="rect">
              <a:avLst/>
            </a:prstGeom>
            <a:solidFill>
              <a:srgbClr val="E2231A">
                <a:alpha val="100000"/>
              </a:srgbClr>
            </a:solidFill>
          </p:spPr>
          <p:txBody>
            <a:bodyPr/>
            <a:lstStyle/>
            <a:p/>
          </p:txBody>
        </p:sp>
        <p:sp>
          <p:nvSpPr>
            <p:cNvPr id="44" name="rc44"/>
            <p:cNvSpPr/>
            <p:nvPr/>
          </p:nvSpPr>
          <p:spPr>
            <a:xfrm>
              <a:off x="7395722" y="3524386"/>
              <a:ext cx="249522" cy="482298"/>
            </a:xfrm>
            <a:prstGeom prst="rect">
              <a:avLst/>
            </a:prstGeom>
            <a:solidFill>
              <a:srgbClr val="E2231A">
                <a:alpha val="100000"/>
              </a:srgbClr>
            </a:solidFill>
          </p:spPr>
          <p:txBody>
            <a:bodyPr/>
            <a:lstStyle/>
            <a:p/>
          </p:txBody>
        </p:sp>
        <p:sp>
          <p:nvSpPr>
            <p:cNvPr id="45" name="rc45"/>
            <p:cNvSpPr/>
            <p:nvPr/>
          </p:nvSpPr>
          <p:spPr>
            <a:xfrm>
              <a:off x="7672970" y="3536813"/>
              <a:ext cx="249522" cy="469872"/>
            </a:xfrm>
            <a:prstGeom prst="rect">
              <a:avLst/>
            </a:prstGeom>
            <a:solidFill>
              <a:srgbClr val="E2231A">
                <a:alpha val="100000"/>
              </a:srgbClr>
            </a:solidFill>
          </p:spPr>
          <p:txBody>
            <a:bodyPr/>
            <a:lstStyle/>
            <a:p/>
          </p:txBody>
        </p:sp>
        <p:sp>
          <p:nvSpPr>
            <p:cNvPr id="46" name="rc46"/>
            <p:cNvSpPr/>
            <p:nvPr/>
          </p:nvSpPr>
          <p:spPr>
            <a:xfrm>
              <a:off x="7950217" y="3533751"/>
              <a:ext cx="249522" cy="472933"/>
            </a:xfrm>
            <a:prstGeom prst="rect">
              <a:avLst/>
            </a:prstGeom>
            <a:solidFill>
              <a:srgbClr val="E2231A">
                <a:alpha val="100000"/>
              </a:srgbClr>
            </a:solidFill>
          </p:spPr>
          <p:txBody>
            <a:bodyPr/>
            <a:lstStyle/>
            <a:p/>
          </p:txBody>
        </p:sp>
        <p:sp>
          <p:nvSpPr>
            <p:cNvPr id="47" name="rc47"/>
            <p:cNvSpPr/>
            <p:nvPr/>
          </p:nvSpPr>
          <p:spPr>
            <a:xfrm>
              <a:off x="5732236" y="2321881"/>
              <a:ext cx="249522" cy="1211870"/>
            </a:xfrm>
            <a:prstGeom prst="rect">
              <a:avLst/>
            </a:prstGeom>
            <a:solidFill>
              <a:srgbClr val="B3B3B3">
                <a:alpha val="100000"/>
              </a:srgbClr>
            </a:solidFill>
          </p:spPr>
          <p:txBody>
            <a:bodyPr/>
            <a:lstStyle/>
            <a:p/>
          </p:txBody>
        </p:sp>
        <p:sp>
          <p:nvSpPr>
            <p:cNvPr id="48" name="rc48"/>
            <p:cNvSpPr/>
            <p:nvPr/>
          </p:nvSpPr>
          <p:spPr>
            <a:xfrm>
              <a:off x="6009484" y="3111244"/>
              <a:ext cx="249522" cy="354610"/>
            </a:xfrm>
            <a:prstGeom prst="rect">
              <a:avLst/>
            </a:prstGeom>
            <a:solidFill>
              <a:srgbClr val="B3B3B3">
                <a:alpha val="100000"/>
              </a:srgbClr>
            </a:solidFill>
          </p:spPr>
          <p:txBody>
            <a:bodyPr/>
            <a:lstStyle/>
            <a:p/>
          </p:txBody>
        </p:sp>
        <p:sp>
          <p:nvSpPr>
            <p:cNvPr id="49" name="rc49"/>
            <p:cNvSpPr/>
            <p:nvPr/>
          </p:nvSpPr>
          <p:spPr>
            <a:xfrm>
              <a:off x="6286731" y="3231189"/>
              <a:ext cx="249522" cy="434032"/>
            </a:xfrm>
            <a:prstGeom prst="rect">
              <a:avLst/>
            </a:prstGeom>
            <a:solidFill>
              <a:srgbClr val="B3B3B3">
                <a:alpha val="100000"/>
              </a:srgbClr>
            </a:solidFill>
          </p:spPr>
          <p:txBody>
            <a:bodyPr/>
            <a:lstStyle/>
            <a:p/>
          </p:txBody>
        </p:sp>
        <p:sp>
          <p:nvSpPr>
            <p:cNvPr id="50" name="rc50"/>
            <p:cNvSpPr/>
            <p:nvPr/>
          </p:nvSpPr>
          <p:spPr>
            <a:xfrm>
              <a:off x="6563979" y="3241094"/>
              <a:ext cx="249522" cy="437634"/>
            </a:xfrm>
            <a:prstGeom prst="rect">
              <a:avLst/>
            </a:prstGeom>
            <a:solidFill>
              <a:srgbClr val="B3B3B3">
                <a:alpha val="100000"/>
              </a:srgbClr>
            </a:solidFill>
          </p:spPr>
          <p:txBody>
            <a:bodyPr/>
            <a:lstStyle/>
            <a:p/>
          </p:txBody>
        </p:sp>
        <p:sp>
          <p:nvSpPr>
            <p:cNvPr id="51" name="rc51"/>
            <p:cNvSpPr/>
            <p:nvPr/>
          </p:nvSpPr>
          <p:spPr>
            <a:xfrm>
              <a:off x="6841227" y="3361219"/>
              <a:ext cx="249522" cy="228002"/>
            </a:xfrm>
            <a:prstGeom prst="rect">
              <a:avLst/>
            </a:prstGeom>
            <a:solidFill>
              <a:srgbClr val="B3B3B3">
                <a:alpha val="100000"/>
              </a:srgbClr>
            </a:solidFill>
          </p:spPr>
          <p:txBody>
            <a:bodyPr/>
            <a:lstStyle/>
            <a:p/>
          </p:txBody>
        </p:sp>
        <p:sp>
          <p:nvSpPr>
            <p:cNvPr id="52" name="rc52"/>
            <p:cNvSpPr/>
            <p:nvPr/>
          </p:nvSpPr>
          <p:spPr>
            <a:xfrm>
              <a:off x="7118474" y="3271710"/>
              <a:ext cx="249522" cy="112020"/>
            </a:xfrm>
            <a:prstGeom prst="rect">
              <a:avLst/>
            </a:prstGeom>
            <a:solidFill>
              <a:srgbClr val="B3B3B3">
                <a:alpha val="100000"/>
              </a:srgbClr>
            </a:solidFill>
          </p:spPr>
          <p:txBody>
            <a:bodyPr/>
            <a:lstStyle/>
            <a:p/>
          </p:txBody>
        </p:sp>
        <p:sp>
          <p:nvSpPr>
            <p:cNvPr id="53" name="rc53"/>
            <p:cNvSpPr/>
            <p:nvPr/>
          </p:nvSpPr>
          <p:spPr>
            <a:xfrm>
              <a:off x="7395722" y="3196250"/>
              <a:ext cx="249522" cy="328136"/>
            </a:xfrm>
            <a:prstGeom prst="rect">
              <a:avLst/>
            </a:prstGeom>
            <a:solidFill>
              <a:srgbClr val="B3B3B3">
                <a:alpha val="100000"/>
              </a:srgbClr>
            </a:solidFill>
          </p:spPr>
          <p:txBody>
            <a:bodyPr/>
            <a:lstStyle/>
            <a:p/>
          </p:txBody>
        </p:sp>
        <p:sp>
          <p:nvSpPr>
            <p:cNvPr id="54" name="rc54"/>
            <p:cNvSpPr/>
            <p:nvPr/>
          </p:nvSpPr>
          <p:spPr>
            <a:xfrm>
              <a:off x="7672970" y="3228307"/>
              <a:ext cx="249522" cy="308505"/>
            </a:xfrm>
            <a:prstGeom prst="rect">
              <a:avLst/>
            </a:prstGeom>
            <a:solidFill>
              <a:srgbClr val="B3B3B3">
                <a:alpha val="100000"/>
              </a:srgbClr>
            </a:solidFill>
          </p:spPr>
          <p:txBody>
            <a:bodyPr/>
            <a:lstStyle/>
            <a:p/>
          </p:txBody>
        </p:sp>
        <p:sp>
          <p:nvSpPr>
            <p:cNvPr id="55" name="rc55"/>
            <p:cNvSpPr/>
            <p:nvPr/>
          </p:nvSpPr>
          <p:spPr>
            <a:xfrm>
              <a:off x="7950217" y="3266668"/>
              <a:ext cx="249522" cy="267083"/>
            </a:xfrm>
            <a:prstGeom prst="rect">
              <a:avLst/>
            </a:prstGeom>
            <a:solidFill>
              <a:srgbClr val="B3B3B3">
                <a:alpha val="100000"/>
              </a:srgbClr>
            </a:solidFill>
          </p:spPr>
          <p:txBody>
            <a:bodyPr/>
            <a:lstStyle/>
            <a:p/>
          </p:txBody>
        </p:sp>
        <p:sp>
          <p:nvSpPr>
            <p:cNvPr id="56" name="pl56"/>
            <p:cNvSpPr/>
            <p:nvPr/>
          </p:nvSpPr>
          <p:spPr>
            <a:xfrm>
              <a:off x="1421035" y="1254838"/>
              <a:ext cx="6653943" cy="140400"/>
            </a:xfrm>
            <a:custGeom>
              <a:avLst/>
              <a:pathLst>
                <a:path w="6653943" h="140400">
                  <a:moveTo>
                    <a:pt x="0" y="56160"/>
                  </a:moveTo>
                  <a:lnTo>
                    <a:pt x="277247" y="56160"/>
                  </a:lnTo>
                  <a:lnTo>
                    <a:pt x="554495" y="56160"/>
                  </a:lnTo>
                  <a:lnTo>
                    <a:pt x="831742" y="28080"/>
                  </a:lnTo>
                  <a:lnTo>
                    <a:pt x="1108990" y="28080"/>
                  </a:lnTo>
                  <a:lnTo>
                    <a:pt x="1386238" y="28080"/>
                  </a:lnTo>
                  <a:lnTo>
                    <a:pt x="1663485" y="28080"/>
                  </a:lnTo>
                  <a:lnTo>
                    <a:pt x="1940733" y="0"/>
                  </a:lnTo>
                  <a:lnTo>
                    <a:pt x="2217981" y="28080"/>
                  </a:lnTo>
                  <a:lnTo>
                    <a:pt x="2495228" y="0"/>
                  </a:lnTo>
                  <a:lnTo>
                    <a:pt x="2772476" y="0"/>
                  </a:lnTo>
                  <a:lnTo>
                    <a:pt x="3049724" y="28080"/>
                  </a:lnTo>
                  <a:lnTo>
                    <a:pt x="3326971" y="28080"/>
                  </a:lnTo>
                  <a:lnTo>
                    <a:pt x="3604219" y="28080"/>
                  </a:lnTo>
                  <a:lnTo>
                    <a:pt x="3881467" y="56160"/>
                  </a:lnTo>
                  <a:lnTo>
                    <a:pt x="4158714" y="84240"/>
                  </a:lnTo>
                  <a:lnTo>
                    <a:pt x="4435962" y="84240"/>
                  </a:lnTo>
                  <a:lnTo>
                    <a:pt x="4713210" y="112320"/>
                  </a:lnTo>
                  <a:lnTo>
                    <a:pt x="4990457" y="56160"/>
                  </a:lnTo>
                  <a:lnTo>
                    <a:pt x="5267705" y="56160"/>
                  </a:lnTo>
                  <a:lnTo>
                    <a:pt x="5544953" y="84240"/>
                  </a:lnTo>
                  <a:lnTo>
                    <a:pt x="5822200" y="140400"/>
                  </a:lnTo>
                  <a:lnTo>
                    <a:pt x="6099448" y="112320"/>
                  </a:lnTo>
                  <a:lnTo>
                    <a:pt x="6376696" y="112320"/>
                  </a:lnTo>
                  <a:lnTo>
                    <a:pt x="6653943" y="112320"/>
                  </a:lnTo>
                </a:path>
              </a:pathLst>
            </a:custGeom>
            <a:ln w="27101" cap="flat">
              <a:solidFill>
                <a:srgbClr val="0058AB">
                  <a:alpha val="100000"/>
                </a:srgbClr>
              </a:solidFill>
              <a:prstDash val="solid"/>
              <a:round/>
            </a:ln>
          </p:spPr>
          <p:txBody>
            <a:bodyPr/>
            <a:lstStyle/>
            <a:p/>
          </p:txBody>
        </p:sp>
        <p:sp>
          <p:nvSpPr>
            <p:cNvPr id="57" name="pl57"/>
            <p:cNvSpPr/>
            <p:nvPr/>
          </p:nvSpPr>
          <p:spPr>
            <a:xfrm>
              <a:off x="5856997" y="1367159"/>
              <a:ext cx="2217981" cy="252720"/>
            </a:xfrm>
            <a:custGeom>
              <a:avLst/>
              <a:pathLst>
                <a:path w="2217981" h="252720">
                  <a:moveTo>
                    <a:pt x="0" y="252720"/>
                  </a:moveTo>
                  <a:lnTo>
                    <a:pt x="277247" y="56160"/>
                  </a:lnTo>
                  <a:lnTo>
                    <a:pt x="554495" y="28080"/>
                  </a:lnTo>
                  <a:lnTo>
                    <a:pt x="831742" y="28080"/>
                  </a:lnTo>
                  <a:lnTo>
                    <a:pt x="1108990" y="0"/>
                  </a:lnTo>
                  <a:lnTo>
                    <a:pt x="1386238" y="28080"/>
                  </a:lnTo>
                  <a:lnTo>
                    <a:pt x="1663485" y="56160"/>
                  </a:lnTo>
                  <a:lnTo>
                    <a:pt x="1940733" y="56160"/>
                  </a:lnTo>
                  <a:lnTo>
                    <a:pt x="2217981" y="56160"/>
                  </a:lnTo>
                </a:path>
              </a:pathLst>
            </a:custGeom>
            <a:ln w="27101" cap="flat">
              <a:solidFill>
                <a:srgbClr val="333333">
                  <a:alpha val="100000"/>
                </a:srgbClr>
              </a:solidFill>
              <a:prstDash val="solid"/>
              <a:round/>
            </a:ln>
          </p:spPr>
          <p:txBody>
            <a:bodyPr/>
            <a:lstStyle/>
            <a:p/>
          </p:txBody>
        </p:sp>
        <p:sp>
          <p:nvSpPr>
            <p:cNvPr id="58" name="tx58"/>
            <p:cNvSpPr/>
            <p:nvPr/>
          </p:nvSpPr>
          <p:spPr>
            <a:xfrm>
              <a:off x="661840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59" name="tx59"/>
            <p:cNvSpPr/>
            <p:nvPr/>
          </p:nvSpPr>
          <p:spPr>
            <a:xfrm>
              <a:off x="6895650"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0" name="tx60"/>
            <p:cNvSpPr/>
            <p:nvPr/>
          </p:nvSpPr>
          <p:spPr>
            <a:xfrm>
              <a:off x="7172898"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1" name="tx61"/>
            <p:cNvSpPr/>
            <p:nvPr/>
          </p:nvSpPr>
          <p:spPr>
            <a:xfrm>
              <a:off x="7450145"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2" name="tx62"/>
            <p:cNvSpPr/>
            <p:nvPr/>
          </p:nvSpPr>
          <p:spPr>
            <a:xfrm>
              <a:off x="7727393"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3" name="tx63"/>
            <p:cNvSpPr/>
            <p:nvPr/>
          </p:nvSpPr>
          <p:spPr>
            <a:xfrm>
              <a:off x="8004641"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4" name="tx64"/>
            <p:cNvSpPr/>
            <p:nvPr/>
          </p:nvSpPr>
          <p:spPr>
            <a:xfrm>
              <a:off x="6618402"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65" name="tx65"/>
            <p:cNvSpPr/>
            <p:nvPr/>
          </p:nvSpPr>
          <p:spPr>
            <a:xfrm>
              <a:off x="6895650"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66" name="tx66"/>
            <p:cNvSpPr/>
            <p:nvPr/>
          </p:nvSpPr>
          <p:spPr>
            <a:xfrm>
              <a:off x="7172898"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67" name="tx67"/>
            <p:cNvSpPr/>
            <p:nvPr/>
          </p:nvSpPr>
          <p:spPr>
            <a:xfrm>
              <a:off x="7450145"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68" name="tx68"/>
            <p:cNvSpPr/>
            <p:nvPr/>
          </p:nvSpPr>
          <p:spPr>
            <a:xfrm>
              <a:off x="7727393"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69" name="tx69"/>
            <p:cNvSpPr/>
            <p:nvPr/>
          </p:nvSpPr>
          <p:spPr>
            <a:xfrm>
              <a:off x="8004641"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0" name="tx70"/>
            <p:cNvSpPr/>
            <p:nvPr/>
          </p:nvSpPr>
          <p:spPr>
            <a:xfrm>
              <a:off x="1345686" y="37628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71" name="tx71"/>
            <p:cNvSpPr/>
            <p:nvPr/>
          </p:nvSpPr>
          <p:spPr>
            <a:xfrm>
              <a:off x="2731924" y="381241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2" name="tx72"/>
            <p:cNvSpPr/>
            <p:nvPr/>
          </p:nvSpPr>
          <p:spPr>
            <a:xfrm>
              <a:off x="4118163" y="385861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3" name="tx73"/>
            <p:cNvSpPr/>
            <p:nvPr/>
          </p:nvSpPr>
          <p:spPr>
            <a:xfrm>
              <a:off x="5504401" y="37180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74" name="tx74"/>
            <p:cNvSpPr/>
            <p:nvPr/>
          </p:nvSpPr>
          <p:spPr>
            <a:xfrm>
              <a:off x="6613391" y="38022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75" name="tx75"/>
            <p:cNvSpPr/>
            <p:nvPr/>
          </p:nvSpPr>
          <p:spPr>
            <a:xfrm>
              <a:off x="6890639" y="37574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76" name="tx76"/>
            <p:cNvSpPr/>
            <p:nvPr/>
          </p:nvSpPr>
          <p:spPr>
            <a:xfrm>
              <a:off x="7167887" y="36547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77" name="tx77"/>
            <p:cNvSpPr/>
            <p:nvPr/>
          </p:nvSpPr>
          <p:spPr>
            <a:xfrm>
              <a:off x="7445134" y="37264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78" name="tx78"/>
            <p:cNvSpPr/>
            <p:nvPr/>
          </p:nvSpPr>
          <p:spPr>
            <a:xfrm>
              <a:off x="7722382" y="37313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79" name="tx79"/>
            <p:cNvSpPr/>
            <p:nvPr/>
          </p:nvSpPr>
          <p:spPr>
            <a:xfrm>
              <a:off x="7999630" y="37297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0" name="tx80"/>
            <p:cNvSpPr/>
            <p:nvPr/>
          </p:nvSpPr>
          <p:spPr>
            <a:xfrm>
              <a:off x="6613391" y="34207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1" name="tx81"/>
            <p:cNvSpPr/>
            <p:nvPr/>
          </p:nvSpPr>
          <p:spPr>
            <a:xfrm>
              <a:off x="6890639" y="34347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2" name="tx82"/>
            <p:cNvSpPr/>
            <p:nvPr/>
          </p:nvSpPr>
          <p:spPr>
            <a:xfrm>
              <a:off x="7445134" y="33198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3" name="tx83"/>
            <p:cNvSpPr/>
            <p:nvPr/>
          </p:nvSpPr>
          <p:spPr>
            <a:xfrm>
              <a:off x="7722382" y="33434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4" name="tx84"/>
            <p:cNvSpPr/>
            <p:nvPr/>
          </p:nvSpPr>
          <p:spPr>
            <a:xfrm>
              <a:off x="7999630" y="33597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5" name="tx85"/>
            <p:cNvSpPr/>
            <p:nvPr/>
          </p:nvSpPr>
          <p:spPr>
            <a:xfrm>
              <a:off x="6620926" y="313481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86" name="tx86"/>
            <p:cNvSpPr/>
            <p:nvPr/>
          </p:nvSpPr>
          <p:spPr>
            <a:xfrm>
              <a:off x="6898174" y="325493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87" name="tx87"/>
            <p:cNvSpPr/>
            <p:nvPr/>
          </p:nvSpPr>
          <p:spPr>
            <a:xfrm>
              <a:off x="7175422" y="3166667"/>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88" name="tx88"/>
            <p:cNvSpPr/>
            <p:nvPr/>
          </p:nvSpPr>
          <p:spPr>
            <a:xfrm>
              <a:off x="7452669" y="3090301"/>
              <a:ext cx="135627"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89" name="tx89"/>
            <p:cNvSpPr/>
            <p:nvPr/>
          </p:nvSpPr>
          <p:spPr>
            <a:xfrm>
              <a:off x="7729917" y="312202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90" name="tx90"/>
            <p:cNvSpPr/>
            <p:nvPr/>
          </p:nvSpPr>
          <p:spPr>
            <a:xfrm>
              <a:off x="8007165" y="316162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91" name="tx91"/>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2" name="tx92"/>
            <p:cNvSpPr/>
            <p:nvPr/>
          </p:nvSpPr>
          <p:spPr>
            <a:xfrm>
              <a:off x="717597" y="305449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93" name="tx93"/>
            <p:cNvSpPr/>
            <p:nvPr/>
          </p:nvSpPr>
          <p:spPr>
            <a:xfrm>
              <a:off x="639902" y="215360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4" name="tx94"/>
            <p:cNvSpPr/>
            <p:nvPr/>
          </p:nvSpPr>
          <p:spPr>
            <a:xfrm>
              <a:off x="639902" y="125312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95" name="tx9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7" name="tx9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8" name="tx9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9" name="tx9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0" name="tx10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6" name="tx10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7" name="tx10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8" name="tx10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1" name="tx11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2" name="pl112"/>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4" name="tx114"/>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5" name="tx115"/>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6" name="rc116"/>
            <p:cNvSpPr/>
            <p:nvPr/>
          </p:nvSpPr>
          <p:spPr>
            <a:xfrm>
              <a:off x="4678790" y="4909475"/>
              <a:ext cx="201456" cy="201456"/>
            </a:xfrm>
            <a:prstGeom prst="rect">
              <a:avLst/>
            </a:prstGeom>
            <a:solidFill>
              <a:srgbClr val="E2231A">
                <a:alpha val="100000"/>
              </a:srgbClr>
            </a:solidFill>
          </p:spPr>
          <p:txBody>
            <a:bodyPr/>
            <a:lstStyle/>
            <a:p/>
          </p:txBody>
        </p:sp>
        <p:sp>
          <p:nvSpPr>
            <p:cNvPr id="117" name="rc117"/>
            <p:cNvSpPr/>
            <p:nvPr/>
          </p:nvSpPr>
          <p:spPr>
            <a:xfrm>
              <a:off x="5642950" y="4909475"/>
              <a:ext cx="201456" cy="201456"/>
            </a:xfrm>
            <a:prstGeom prst="rect">
              <a:avLst/>
            </a:prstGeom>
            <a:solidFill>
              <a:srgbClr val="B3B3B3">
                <a:alpha val="100000"/>
              </a:srgbClr>
            </a:solidFill>
          </p:spPr>
          <p:txBody>
            <a:bodyPr/>
            <a:lstStyle/>
            <a:p/>
          </p:txBody>
        </p:sp>
        <p:sp>
          <p:nvSpPr>
            <p:cNvPr id="118" name="tx118"/>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9" name="tx119"/>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0" name="tx120"/>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1" name="tx121"/>
            <p:cNvSpPr/>
            <p:nvPr/>
          </p:nvSpPr>
          <p:spPr>
            <a:xfrm>
              <a:off x="951100" y="661760"/>
              <a:ext cx="14446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Finland, 2000-2024</a:t>
              </a:r>
            </a:p>
          </p:txBody>
        </p:sp>
        <p:sp>
          <p:nvSpPr>
            <p:cNvPr id="122" name="pl122"/>
            <p:cNvSpPr/>
            <p:nvPr/>
          </p:nvSpPr>
          <p:spPr>
            <a:xfrm>
              <a:off x="20949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69220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2894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8867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4840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89355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4908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0881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68541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296273" y="5774644"/>
              <a:ext cx="2908656" cy="162162"/>
            </a:xfrm>
            <a:prstGeom prst="rect">
              <a:avLst/>
            </a:prstGeom>
            <a:solidFill>
              <a:srgbClr val="E2231A">
                <a:alpha val="100000"/>
              </a:srgbClr>
            </a:solidFill>
          </p:spPr>
          <p:txBody>
            <a:bodyPr/>
            <a:lstStyle/>
            <a:p/>
          </p:txBody>
        </p:sp>
        <p:sp>
          <p:nvSpPr>
            <p:cNvPr id="136" name="rc136"/>
            <p:cNvSpPr/>
            <p:nvPr/>
          </p:nvSpPr>
          <p:spPr>
            <a:xfrm>
              <a:off x="1296273" y="5571941"/>
              <a:ext cx="4167317" cy="162162"/>
            </a:xfrm>
            <a:prstGeom prst="rect">
              <a:avLst/>
            </a:prstGeom>
            <a:solidFill>
              <a:srgbClr val="E2231A">
                <a:alpha val="100000"/>
              </a:srgbClr>
            </a:solidFill>
          </p:spPr>
          <p:txBody>
            <a:bodyPr/>
            <a:lstStyle/>
            <a:p/>
          </p:txBody>
        </p:sp>
        <p:sp>
          <p:nvSpPr>
            <p:cNvPr id="137" name="rc137"/>
            <p:cNvSpPr/>
            <p:nvPr/>
          </p:nvSpPr>
          <p:spPr>
            <a:xfrm>
              <a:off x="1296273" y="5369238"/>
              <a:ext cx="4194471" cy="162162"/>
            </a:xfrm>
            <a:prstGeom prst="rect">
              <a:avLst/>
            </a:prstGeom>
            <a:solidFill>
              <a:srgbClr val="E2231A">
                <a:alpha val="100000"/>
              </a:srgbClr>
            </a:solidFill>
          </p:spPr>
          <p:txBody>
            <a:bodyPr/>
            <a:lstStyle/>
            <a:p/>
          </p:txBody>
        </p:sp>
        <p:sp>
          <p:nvSpPr>
            <p:cNvPr id="138" name="rc138"/>
            <p:cNvSpPr/>
            <p:nvPr/>
          </p:nvSpPr>
          <p:spPr>
            <a:xfrm>
              <a:off x="4204930" y="5774644"/>
              <a:ext cx="3881403" cy="162162"/>
            </a:xfrm>
            <a:prstGeom prst="rect">
              <a:avLst/>
            </a:prstGeom>
            <a:solidFill>
              <a:srgbClr val="B3B3B3">
                <a:alpha val="100000"/>
              </a:srgbClr>
            </a:solidFill>
          </p:spPr>
          <p:txBody>
            <a:bodyPr/>
            <a:lstStyle/>
            <a:p/>
          </p:txBody>
        </p:sp>
        <p:sp>
          <p:nvSpPr>
            <p:cNvPr id="139" name="rc139"/>
            <p:cNvSpPr/>
            <p:nvPr/>
          </p:nvSpPr>
          <p:spPr>
            <a:xfrm>
              <a:off x="5463591" y="5571941"/>
              <a:ext cx="2736149" cy="162162"/>
            </a:xfrm>
            <a:prstGeom prst="rect">
              <a:avLst/>
            </a:prstGeom>
            <a:solidFill>
              <a:srgbClr val="B3B3B3">
                <a:alpha val="100000"/>
              </a:srgbClr>
            </a:solidFill>
          </p:spPr>
          <p:txBody>
            <a:bodyPr/>
            <a:lstStyle/>
            <a:p/>
          </p:txBody>
        </p:sp>
        <p:sp>
          <p:nvSpPr>
            <p:cNvPr id="140" name="rc140"/>
            <p:cNvSpPr/>
            <p:nvPr/>
          </p:nvSpPr>
          <p:spPr>
            <a:xfrm>
              <a:off x="5490744" y="5369238"/>
              <a:ext cx="2368773" cy="162162"/>
            </a:xfrm>
            <a:prstGeom prst="rect">
              <a:avLst/>
            </a:prstGeom>
            <a:solidFill>
              <a:srgbClr val="B3B3B3">
                <a:alpha val="100000"/>
              </a:srgbClr>
            </a:solidFill>
          </p:spPr>
          <p:txBody>
            <a:bodyPr/>
            <a:lstStyle/>
            <a:p/>
          </p:txBody>
        </p:sp>
        <p:sp>
          <p:nvSpPr>
            <p:cNvPr id="141" name="tx141"/>
            <p:cNvSpPr/>
            <p:nvPr/>
          </p:nvSpPr>
          <p:spPr>
            <a:xfrm>
              <a:off x="8166705"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42" name="tx142"/>
            <p:cNvSpPr/>
            <p:nvPr/>
          </p:nvSpPr>
          <p:spPr>
            <a:xfrm>
              <a:off x="8280112"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43" name="tx143"/>
            <p:cNvSpPr/>
            <p:nvPr/>
          </p:nvSpPr>
          <p:spPr>
            <a:xfrm>
              <a:off x="7939891"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44" name="tx144"/>
            <p:cNvSpPr/>
            <p:nvPr/>
          </p:nvSpPr>
          <p:spPr>
            <a:xfrm>
              <a:off x="2670229"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45" name="tx145"/>
            <p:cNvSpPr/>
            <p:nvPr/>
          </p:nvSpPr>
          <p:spPr>
            <a:xfrm>
              <a:off x="3299560"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46" name="tx146"/>
            <p:cNvSpPr/>
            <p:nvPr/>
          </p:nvSpPr>
          <p:spPr>
            <a:xfrm>
              <a:off x="3313137"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47" name="tx147"/>
            <p:cNvSpPr/>
            <p:nvPr/>
          </p:nvSpPr>
          <p:spPr>
            <a:xfrm>
              <a:off x="6065259"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48" name="tx148"/>
            <p:cNvSpPr/>
            <p:nvPr/>
          </p:nvSpPr>
          <p:spPr>
            <a:xfrm>
              <a:off x="6751293"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49" name="tx149"/>
            <p:cNvSpPr/>
            <p:nvPr/>
          </p:nvSpPr>
          <p:spPr>
            <a:xfrm>
              <a:off x="6594759"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50" name="tx15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4" name="tx154"/>
            <p:cNvSpPr/>
            <p:nvPr/>
          </p:nvSpPr>
          <p:spPr>
            <a:xfrm>
              <a:off x="2808122"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55" name="tx155"/>
            <p:cNvSpPr/>
            <p:nvPr/>
          </p:nvSpPr>
          <p:spPr>
            <a:xfrm>
              <a:off x="4405407"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56" name="tx156"/>
            <p:cNvSpPr/>
            <p:nvPr/>
          </p:nvSpPr>
          <p:spPr>
            <a:xfrm>
              <a:off x="6002692"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57" name="tx157"/>
            <p:cNvSpPr/>
            <p:nvPr/>
          </p:nvSpPr>
          <p:spPr>
            <a:xfrm>
              <a:off x="7599978"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58" name="tx158"/>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9" name="tx15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0" name="tx16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94%. This is lower than in 2019, where coverage was 96%.
3,000 children missed their routine first dose of measles vaccine.
MCV2 is typically administered to children between 18 months and five years old. MCV2 coverage remained constant at 92%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42851"/>
            </a:xfrm>
            <a:custGeom>
              <a:avLst/>
              <a:pathLst>
                <a:path w="3397293" h="142851">
                  <a:moveTo>
                    <a:pt x="0" y="57140"/>
                  </a:moveTo>
                  <a:lnTo>
                    <a:pt x="141553" y="57140"/>
                  </a:lnTo>
                  <a:lnTo>
                    <a:pt x="283107" y="57140"/>
                  </a:lnTo>
                  <a:lnTo>
                    <a:pt x="424661" y="28570"/>
                  </a:lnTo>
                  <a:lnTo>
                    <a:pt x="566215" y="28570"/>
                  </a:lnTo>
                  <a:lnTo>
                    <a:pt x="707769" y="28570"/>
                  </a:lnTo>
                  <a:lnTo>
                    <a:pt x="849323" y="28570"/>
                  </a:lnTo>
                  <a:lnTo>
                    <a:pt x="990877" y="0"/>
                  </a:lnTo>
                  <a:lnTo>
                    <a:pt x="1132431" y="28570"/>
                  </a:lnTo>
                  <a:lnTo>
                    <a:pt x="1273984" y="0"/>
                  </a:lnTo>
                  <a:lnTo>
                    <a:pt x="1415538" y="0"/>
                  </a:lnTo>
                  <a:lnTo>
                    <a:pt x="1557092" y="28570"/>
                  </a:lnTo>
                  <a:lnTo>
                    <a:pt x="1698646" y="28570"/>
                  </a:lnTo>
                  <a:lnTo>
                    <a:pt x="1840200" y="28570"/>
                  </a:lnTo>
                  <a:lnTo>
                    <a:pt x="1981754" y="57140"/>
                  </a:lnTo>
                  <a:lnTo>
                    <a:pt x="2123308" y="85710"/>
                  </a:lnTo>
                  <a:lnTo>
                    <a:pt x="2264862" y="85710"/>
                  </a:lnTo>
                  <a:lnTo>
                    <a:pt x="2406416" y="114281"/>
                  </a:lnTo>
                  <a:lnTo>
                    <a:pt x="2547969" y="57140"/>
                  </a:lnTo>
                  <a:lnTo>
                    <a:pt x="2689523" y="57140"/>
                  </a:lnTo>
                  <a:lnTo>
                    <a:pt x="2831077" y="85710"/>
                  </a:lnTo>
                  <a:lnTo>
                    <a:pt x="2972631" y="142851"/>
                  </a:lnTo>
                  <a:lnTo>
                    <a:pt x="3114185" y="114281"/>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42851"/>
            </a:xfrm>
            <a:custGeom>
              <a:avLst/>
              <a:pathLst>
                <a:path w="3397293" h="142851">
                  <a:moveTo>
                    <a:pt x="0" y="57140"/>
                  </a:moveTo>
                  <a:lnTo>
                    <a:pt x="141553" y="57140"/>
                  </a:lnTo>
                  <a:lnTo>
                    <a:pt x="283107" y="57140"/>
                  </a:lnTo>
                  <a:lnTo>
                    <a:pt x="424661" y="28570"/>
                  </a:lnTo>
                  <a:lnTo>
                    <a:pt x="566215" y="28570"/>
                  </a:lnTo>
                  <a:lnTo>
                    <a:pt x="707769" y="28570"/>
                  </a:lnTo>
                  <a:lnTo>
                    <a:pt x="849323" y="28570"/>
                  </a:lnTo>
                  <a:lnTo>
                    <a:pt x="990877" y="0"/>
                  </a:lnTo>
                  <a:lnTo>
                    <a:pt x="1132431" y="28570"/>
                  </a:lnTo>
                  <a:lnTo>
                    <a:pt x="1273984" y="0"/>
                  </a:lnTo>
                  <a:lnTo>
                    <a:pt x="1415538" y="0"/>
                  </a:lnTo>
                  <a:lnTo>
                    <a:pt x="1557092" y="28570"/>
                  </a:lnTo>
                  <a:lnTo>
                    <a:pt x="1698646" y="28570"/>
                  </a:lnTo>
                  <a:lnTo>
                    <a:pt x="1840200" y="28570"/>
                  </a:lnTo>
                  <a:lnTo>
                    <a:pt x="1981754" y="57140"/>
                  </a:lnTo>
                  <a:lnTo>
                    <a:pt x="2123308" y="85710"/>
                  </a:lnTo>
                  <a:lnTo>
                    <a:pt x="2264862" y="85710"/>
                  </a:lnTo>
                  <a:lnTo>
                    <a:pt x="2406416" y="114281"/>
                  </a:lnTo>
                  <a:lnTo>
                    <a:pt x="2547969" y="57140"/>
                  </a:lnTo>
                  <a:lnTo>
                    <a:pt x="2689523" y="57140"/>
                  </a:lnTo>
                  <a:lnTo>
                    <a:pt x="2831077" y="85710"/>
                  </a:lnTo>
                  <a:lnTo>
                    <a:pt x="2972631" y="142851"/>
                  </a:lnTo>
                  <a:lnTo>
                    <a:pt x="3114185" y="114281"/>
                  </a:lnTo>
                  <a:lnTo>
                    <a:pt x="3255739" y="11428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42851"/>
            </a:xfrm>
            <a:custGeom>
              <a:avLst/>
              <a:pathLst>
                <a:path w="3397293" h="142851">
                  <a:moveTo>
                    <a:pt x="0" y="57140"/>
                  </a:moveTo>
                  <a:lnTo>
                    <a:pt x="141553" y="57140"/>
                  </a:lnTo>
                  <a:lnTo>
                    <a:pt x="283107" y="57140"/>
                  </a:lnTo>
                  <a:lnTo>
                    <a:pt x="424661" y="28570"/>
                  </a:lnTo>
                  <a:lnTo>
                    <a:pt x="566215" y="28570"/>
                  </a:lnTo>
                  <a:lnTo>
                    <a:pt x="707769" y="28570"/>
                  </a:lnTo>
                  <a:lnTo>
                    <a:pt x="849323" y="28570"/>
                  </a:lnTo>
                  <a:lnTo>
                    <a:pt x="990877" y="0"/>
                  </a:lnTo>
                  <a:lnTo>
                    <a:pt x="1132431" y="28570"/>
                  </a:lnTo>
                  <a:lnTo>
                    <a:pt x="1273984" y="0"/>
                  </a:lnTo>
                  <a:lnTo>
                    <a:pt x="1415538" y="0"/>
                  </a:lnTo>
                  <a:lnTo>
                    <a:pt x="1557092" y="28570"/>
                  </a:lnTo>
                  <a:lnTo>
                    <a:pt x="1698646" y="28570"/>
                  </a:lnTo>
                  <a:lnTo>
                    <a:pt x="1840200" y="28570"/>
                  </a:lnTo>
                  <a:lnTo>
                    <a:pt x="1981754" y="57140"/>
                  </a:lnTo>
                  <a:lnTo>
                    <a:pt x="2123308" y="85710"/>
                  </a:lnTo>
                  <a:lnTo>
                    <a:pt x="2264862" y="85710"/>
                  </a:lnTo>
                  <a:lnTo>
                    <a:pt x="2406416" y="114281"/>
                  </a:lnTo>
                  <a:lnTo>
                    <a:pt x="2547969" y="57140"/>
                  </a:lnTo>
                  <a:lnTo>
                    <a:pt x="2689523" y="57140"/>
                  </a:lnTo>
                  <a:lnTo>
                    <a:pt x="2831077" y="85710"/>
                  </a:lnTo>
                  <a:lnTo>
                    <a:pt x="2972631" y="142851"/>
                  </a:lnTo>
                  <a:lnTo>
                    <a:pt x="3114185" y="114281"/>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988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988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56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81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5969" y="4831778"/>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60" name="tx60"/>
            <p:cNvSpPr/>
            <p:nvPr/>
          </p:nvSpPr>
          <p:spPr>
            <a:xfrm>
              <a:off x="24827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524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4255" y="471005"/>
              <a:ext cx="24907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Finland,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4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434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3100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878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555532"/>
            </a:xfrm>
            <a:custGeom>
              <a:avLst/>
              <a:pathLst>
                <a:path w="3397293" h="555532">
                  <a:moveTo>
                    <a:pt x="0" y="222213"/>
                  </a:moveTo>
                  <a:lnTo>
                    <a:pt x="141553" y="222213"/>
                  </a:lnTo>
                  <a:lnTo>
                    <a:pt x="283107" y="222213"/>
                  </a:lnTo>
                  <a:lnTo>
                    <a:pt x="424661" y="111106"/>
                  </a:lnTo>
                  <a:lnTo>
                    <a:pt x="566215" y="111106"/>
                  </a:lnTo>
                  <a:lnTo>
                    <a:pt x="707769" y="111106"/>
                  </a:lnTo>
                  <a:lnTo>
                    <a:pt x="849323" y="111106"/>
                  </a:lnTo>
                  <a:lnTo>
                    <a:pt x="990877" y="0"/>
                  </a:lnTo>
                  <a:lnTo>
                    <a:pt x="1132431" y="111106"/>
                  </a:lnTo>
                  <a:lnTo>
                    <a:pt x="1273984" y="0"/>
                  </a:lnTo>
                  <a:lnTo>
                    <a:pt x="1415538" y="0"/>
                  </a:lnTo>
                  <a:lnTo>
                    <a:pt x="1557092" y="111106"/>
                  </a:lnTo>
                  <a:lnTo>
                    <a:pt x="1698646" y="111106"/>
                  </a:lnTo>
                  <a:lnTo>
                    <a:pt x="1840200" y="111106"/>
                  </a:lnTo>
                  <a:lnTo>
                    <a:pt x="1981754" y="222213"/>
                  </a:lnTo>
                  <a:lnTo>
                    <a:pt x="2123308" y="333319"/>
                  </a:lnTo>
                  <a:lnTo>
                    <a:pt x="2264862" y="333319"/>
                  </a:lnTo>
                  <a:lnTo>
                    <a:pt x="2406416" y="444426"/>
                  </a:lnTo>
                  <a:lnTo>
                    <a:pt x="2547969" y="222213"/>
                  </a:lnTo>
                  <a:lnTo>
                    <a:pt x="2689523" y="222213"/>
                  </a:lnTo>
                  <a:lnTo>
                    <a:pt x="2831077" y="333319"/>
                  </a:lnTo>
                  <a:lnTo>
                    <a:pt x="2972631" y="555532"/>
                  </a:lnTo>
                  <a:lnTo>
                    <a:pt x="3114185" y="444426"/>
                  </a:lnTo>
                  <a:lnTo>
                    <a:pt x="3255739" y="444426"/>
                  </a:lnTo>
                  <a:lnTo>
                    <a:pt x="3397293" y="444426"/>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98962"/>
              <a:ext cx="3397293" cy="1666597"/>
            </a:xfrm>
            <a:custGeom>
              <a:avLst/>
              <a:pathLst>
                <a:path w="3397293" h="1666597">
                  <a:moveTo>
                    <a:pt x="0" y="1666597"/>
                  </a:moveTo>
                  <a:lnTo>
                    <a:pt x="141553" y="1555491"/>
                  </a:lnTo>
                  <a:lnTo>
                    <a:pt x="283107" y="1555491"/>
                  </a:lnTo>
                  <a:lnTo>
                    <a:pt x="424661" y="1444384"/>
                  </a:lnTo>
                  <a:lnTo>
                    <a:pt x="566215" y="1222171"/>
                  </a:lnTo>
                  <a:lnTo>
                    <a:pt x="707769" y="999958"/>
                  </a:lnTo>
                  <a:lnTo>
                    <a:pt x="849323" y="777745"/>
                  </a:lnTo>
                  <a:lnTo>
                    <a:pt x="990877" y="777745"/>
                  </a:lnTo>
                  <a:lnTo>
                    <a:pt x="1132431" y="555532"/>
                  </a:lnTo>
                  <a:lnTo>
                    <a:pt x="1273984" y="333319"/>
                  </a:lnTo>
                  <a:lnTo>
                    <a:pt x="1415538" y="222213"/>
                  </a:lnTo>
                  <a:lnTo>
                    <a:pt x="1557092" y="222213"/>
                  </a:lnTo>
                  <a:lnTo>
                    <a:pt x="1698646" y="222213"/>
                  </a:lnTo>
                  <a:lnTo>
                    <a:pt x="1840200" y="222213"/>
                  </a:lnTo>
                  <a:lnTo>
                    <a:pt x="1981754" y="222213"/>
                  </a:lnTo>
                  <a:lnTo>
                    <a:pt x="2123308" y="222213"/>
                  </a:lnTo>
                  <a:lnTo>
                    <a:pt x="2264862" y="111106"/>
                  </a:lnTo>
                  <a:lnTo>
                    <a:pt x="2406416" y="111106"/>
                  </a:lnTo>
                  <a:lnTo>
                    <a:pt x="2547969" y="0"/>
                  </a:lnTo>
                  <a:lnTo>
                    <a:pt x="2689523" y="0"/>
                  </a:lnTo>
                  <a:lnTo>
                    <a:pt x="2831077" y="333319"/>
                  </a:lnTo>
                  <a:lnTo>
                    <a:pt x="2972631" y="555532"/>
                  </a:lnTo>
                  <a:lnTo>
                    <a:pt x="3114185" y="333319"/>
                  </a:lnTo>
                  <a:lnTo>
                    <a:pt x="3255739" y="333319"/>
                  </a:lnTo>
                  <a:lnTo>
                    <a:pt x="3397293" y="22221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98962"/>
              <a:ext cx="3397293" cy="333319"/>
            </a:xfrm>
            <a:custGeom>
              <a:avLst/>
              <a:pathLst>
                <a:path w="3397293" h="333319">
                  <a:moveTo>
                    <a:pt x="0" y="333319"/>
                  </a:moveTo>
                  <a:lnTo>
                    <a:pt x="141553" y="222213"/>
                  </a:lnTo>
                  <a:lnTo>
                    <a:pt x="283107" y="222213"/>
                  </a:lnTo>
                  <a:lnTo>
                    <a:pt x="424661" y="111106"/>
                  </a:lnTo>
                  <a:lnTo>
                    <a:pt x="566215" y="111106"/>
                  </a:lnTo>
                  <a:lnTo>
                    <a:pt x="707769" y="111106"/>
                  </a:lnTo>
                  <a:lnTo>
                    <a:pt x="849323" y="0"/>
                  </a:lnTo>
                  <a:lnTo>
                    <a:pt x="990877" y="111106"/>
                  </a:lnTo>
                  <a:lnTo>
                    <a:pt x="1132431" y="0"/>
                  </a:lnTo>
                  <a:lnTo>
                    <a:pt x="1273984" y="111106"/>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555532"/>
            </a:xfrm>
            <a:custGeom>
              <a:avLst/>
              <a:pathLst>
                <a:path w="3397293" h="555532">
                  <a:moveTo>
                    <a:pt x="0" y="222213"/>
                  </a:moveTo>
                  <a:lnTo>
                    <a:pt x="141553" y="222213"/>
                  </a:lnTo>
                  <a:lnTo>
                    <a:pt x="283107" y="222213"/>
                  </a:lnTo>
                  <a:lnTo>
                    <a:pt x="424661" y="111106"/>
                  </a:lnTo>
                  <a:lnTo>
                    <a:pt x="566215" y="111106"/>
                  </a:lnTo>
                  <a:lnTo>
                    <a:pt x="707769" y="111106"/>
                  </a:lnTo>
                  <a:lnTo>
                    <a:pt x="849323" y="111106"/>
                  </a:lnTo>
                  <a:lnTo>
                    <a:pt x="990877" y="0"/>
                  </a:lnTo>
                  <a:lnTo>
                    <a:pt x="1132431" y="111106"/>
                  </a:lnTo>
                  <a:lnTo>
                    <a:pt x="1273984" y="0"/>
                  </a:lnTo>
                  <a:lnTo>
                    <a:pt x="1415538" y="0"/>
                  </a:lnTo>
                  <a:lnTo>
                    <a:pt x="1557092" y="111106"/>
                  </a:lnTo>
                  <a:lnTo>
                    <a:pt x="1698646" y="111106"/>
                  </a:lnTo>
                  <a:lnTo>
                    <a:pt x="1840200" y="111106"/>
                  </a:lnTo>
                  <a:lnTo>
                    <a:pt x="1981754" y="222213"/>
                  </a:lnTo>
                  <a:lnTo>
                    <a:pt x="2123308" y="333319"/>
                  </a:lnTo>
                  <a:lnTo>
                    <a:pt x="2264862" y="333319"/>
                  </a:lnTo>
                  <a:lnTo>
                    <a:pt x="2406416" y="444426"/>
                  </a:lnTo>
                  <a:lnTo>
                    <a:pt x="2547969" y="222213"/>
                  </a:lnTo>
                  <a:lnTo>
                    <a:pt x="2689523" y="222213"/>
                  </a:lnTo>
                  <a:lnTo>
                    <a:pt x="2831077" y="333319"/>
                  </a:lnTo>
                  <a:lnTo>
                    <a:pt x="2972631" y="555532"/>
                  </a:lnTo>
                  <a:lnTo>
                    <a:pt x="3114185" y="444426"/>
                  </a:lnTo>
                  <a:lnTo>
                    <a:pt x="3255739" y="444426"/>
                  </a:lnTo>
                  <a:lnTo>
                    <a:pt x="3397293" y="444426"/>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98979"/>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98979"/>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98979"/>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98979"/>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555532"/>
            </a:xfrm>
            <a:custGeom>
              <a:avLst/>
              <a:pathLst>
                <a:path w="3397293" h="555532">
                  <a:moveTo>
                    <a:pt x="0" y="222213"/>
                  </a:moveTo>
                  <a:lnTo>
                    <a:pt x="141553" y="222213"/>
                  </a:lnTo>
                  <a:lnTo>
                    <a:pt x="283107" y="222213"/>
                  </a:lnTo>
                  <a:lnTo>
                    <a:pt x="424661" y="111106"/>
                  </a:lnTo>
                  <a:lnTo>
                    <a:pt x="566215" y="111106"/>
                  </a:lnTo>
                  <a:lnTo>
                    <a:pt x="707769" y="111106"/>
                  </a:lnTo>
                  <a:lnTo>
                    <a:pt x="849323" y="111106"/>
                  </a:lnTo>
                  <a:lnTo>
                    <a:pt x="990877" y="0"/>
                  </a:lnTo>
                  <a:lnTo>
                    <a:pt x="1132431" y="111106"/>
                  </a:lnTo>
                  <a:lnTo>
                    <a:pt x="1273984" y="0"/>
                  </a:lnTo>
                  <a:lnTo>
                    <a:pt x="1415538" y="0"/>
                  </a:lnTo>
                  <a:lnTo>
                    <a:pt x="1557092" y="111106"/>
                  </a:lnTo>
                  <a:lnTo>
                    <a:pt x="1698646" y="111106"/>
                  </a:lnTo>
                  <a:lnTo>
                    <a:pt x="1840200" y="111106"/>
                  </a:lnTo>
                  <a:lnTo>
                    <a:pt x="1981754" y="222213"/>
                  </a:lnTo>
                  <a:lnTo>
                    <a:pt x="2123308" y="333319"/>
                  </a:lnTo>
                  <a:lnTo>
                    <a:pt x="2264862" y="333319"/>
                  </a:lnTo>
                  <a:lnTo>
                    <a:pt x="2406416" y="444426"/>
                  </a:lnTo>
                  <a:lnTo>
                    <a:pt x="2547969" y="222213"/>
                  </a:lnTo>
                  <a:lnTo>
                    <a:pt x="2689523" y="222213"/>
                  </a:lnTo>
                  <a:lnTo>
                    <a:pt x="2831077" y="333319"/>
                  </a:lnTo>
                  <a:lnTo>
                    <a:pt x="2972631" y="555532"/>
                  </a:lnTo>
                  <a:lnTo>
                    <a:pt x="3114185" y="444426"/>
                  </a:lnTo>
                  <a:lnTo>
                    <a:pt x="3255739" y="444426"/>
                  </a:lnTo>
                  <a:lnTo>
                    <a:pt x="3397293" y="444426"/>
                  </a:lnTo>
                </a:path>
              </a:pathLst>
            </a:custGeom>
            <a:ln w="27101" cap="flat">
              <a:solidFill>
                <a:srgbClr val="0058AB">
                  <a:alpha val="100000"/>
                </a:srgbClr>
              </a:solidFill>
              <a:prstDash val="solid"/>
              <a:round/>
            </a:ln>
          </p:spPr>
          <p:txBody>
            <a:bodyPr/>
            <a:lstStyle/>
            <a:p/>
          </p:txBody>
        </p:sp>
        <p:sp>
          <p:nvSpPr>
            <p:cNvPr id="89" name="tx89"/>
            <p:cNvSpPr/>
            <p:nvPr/>
          </p:nvSpPr>
          <p:spPr>
            <a:xfrm>
              <a:off x="5407519"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0" name="tx90"/>
            <p:cNvSpPr/>
            <p:nvPr/>
          </p:nvSpPr>
          <p:spPr>
            <a:xfrm>
              <a:off x="611528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82305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512777"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786762"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1585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257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35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715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715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53238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29484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82668" y="4831778"/>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114" name="tx114"/>
            <p:cNvSpPr/>
            <p:nvPr/>
          </p:nvSpPr>
          <p:spPr>
            <a:xfrm>
              <a:off x="679948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56194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7112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4993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2874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1052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8933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25146"/>
              <a:ext cx="5077140" cy="149993"/>
            </a:xfrm>
            <a:prstGeom prst="rect">
              <a:avLst/>
            </a:prstGeom>
            <a:solidFill>
              <a:srgbClr val="E2231A">
                <a:alpha val="80000"/>
              </a:srgbClr>
            </a:solidFill>
          </p:spPr>
          <p:txBody>
            <a:bodyPr/>
            <a:lstStyle/>
            <a:p/>
          </p:txBody>
        </p:sp>
        <p:sp>
          <p:nvSpPr>
            <p:cNvPr id="127" name="rc127"/>
            <p:cNvSpPr/>
            <p:nvPr/>
          </p:nvSpPr>
          <p:spPr>
            <a:xfrm>
              <a:off x="1317178" y="5637654"/>
              <a:ext cx="7274167" cy="149993"/>
            </a:xfrm>
            <a:prstGeom prst="rect">
              <a:avLst/>
            </a:prstGeom>
            <a:solidFill>
              <a:srgbClr val="E2231A">
                <a:alpha val="80000"/>
              </a:srgbClr>
            </a:solidFill>
          </p:spPr>
          <p:txBody>
            <a:bodyPr/>
            <a:lstStyle/>
            <a:p/>
          </p:txBody>
        </p:sp>
        <p:sp>
          <p:nvSpPr>
            <p:cNvPr id="128" name="rc128"/>
            <p:cNvSpPr/>
            <p:nvPr/>
          </p:nvSpPr>
          <p:spPr>
            <a:xfrm>
              <a:off x="1317178" y="5450161"/>
              <a:ext cx="7321564" cy="149993"/>
            </a:xfrm>
            <a:prstGeom prst="rect">
              <a:avLst/>
            </a:prstGeom>
            <a:solidFill>
              <a:srgbClr val="E2231A">
                <a:alpha val="80000"/>
              </a:srgbClr>
            </a:solidFill>
          </p:spPr>
          <p:txBody>
            <a:bodyPr/>
            <a:lstStyle/>
            <a:p/>
          </p:txBody>
        </p:sp>
        <p:sp>
          <p:nvSpPr>
            <p:cNvPr id="129" name="tx12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75569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654379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6" name="tx13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7" name="tx13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Finland (94%) was 10 percentage points higher than the global average (84%) and the same the average across all {regn_txt} countries.
National MCV1 coverage was 2 percentage points lower than in 2019 (96%).
This equates to 3,000 unvaccinated children in 2024 compared to 2,000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Finland ranked number 17 out of 41 countries for lowest MCV1 coverage (based on tied ranks).
Finland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37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58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079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900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847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668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489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310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46555"/>
              <a:ext cx="249522" cy="1556141"/>
            </a:xfrm>
            <a:prstGeom prst="rect">
              <a:avLst/>
            </a:prstGeom>
            <a:solidFill>
              <a:srgbClr val="80BD41">
                <a:alpha val="100000"/>
              </a:srgbClr>
            </a:solidFill>
          </p:spPr>
          <p:txBody>
            <a:bodyPr/>
            <a:lstStyle/>
            <a:p/>
          </p:txBody>
        </p:sp>
        <p:sp>
          <p:nvSpPr>
            <p:cNvPr id="25" name="rc25"/>
            <p:cNvSpPr/>
            <p:nvPr/>
          </p:nvSpPr>
          <p:spPr>
            <a:xfrm>
              <a:off x="1296273" y="2481656"/>
              <a:ext cx="249522" cy="64899"/>
            </a:xfrm>
            <a:prstGeom prst="rect">
              <a:avLst/>
            </a:prstGeom>
            <a:solidFill>
              <a:srgbClr val="E2231A">
                <a:alpha val="100000"/>
              </a:srgbClr>
            </a:solidFill>
          </p:spPr>
          <p:txBody>
            <a:bodyPr/>
            <a:lstStyle/>
            <a:p/>
          </p:txBody>
        </p:sp>
        <p:sp>
          <p:nvSpPr>
            <p:cNvPr id="26" name="rc26"/>
            <p:cNvSpPr/>
            <p:nvPr/>
          </p:nvSpPr>
          <p:spPr>
            <a:xfrm>
              <a:off x="1573521" y="2562923"/>
              <a:ext cx="249522" cy="1539773"/>
            </a:xfrm>
            <a:prstGeom prst="rect">
              <a:avLst/>
            </a:prstGeom>
            <a:solidFill>
              <a:srgbClr val="80BD41">
                <a:alpha val="100000"/>
              </a:srgbClr>
            </a:solidFill>
          </p:spPr>
          <p:txBody>
            <a:bodyPr/>
            <a:lstStyle/>
            <a:p/>
          </p:txBody>
        </p:sp>
        <p:sp>
          <p:nvSpPr>
            <p:cNvPr id="27" name="rc27"/>
            <p:cNvSpPr/>
            <p:nvPr/>
          </p:nvSpPr>
          <p:spPr>
            <a:xfrm>
              <a:off x="1573521" y="2498886"/>
              <a:ext cx="249522" cy="64037"/>
            </a:xfrm>
            <a:prstGeom prst="rect">
              <a:avLst/>
            </a:prstGeom>
            <a:solidFill>
              <a:srgbClr val="E2231A">
                <a:alpha val="100000"/>
              </a:srgbClr>
            </a:solidFill>
          </p:spPr>
          <p:txBody>
            <a:bodyPr/>
            <a:lstStyle/>
            <a:p/>
          </p:txBody>
        </p:sp>
        <p:sp>
          <p:nvSpPr>
            <p:cNvPr id="28" name="rc28"/>
            <p:cNvSpPr/>
            <p:nvPr/>
          </p:nvSpPr>
          <p:spPr>
            <a:xfrm>
              <a:off x="1850769" y="2576420"/>
              <a:ext cx="249522" cy="1526276"/>
            </a:xfrm>
            <a:prstGeom prst="rect">
              <a:avLst/>
            </a:prstGeom>
            <a:solidFill>
              <a:srgbClr val="80BD41">
                <a:alpha val="100000"/>
              </a:srgbClr>
            </a:solidFill>
          </p:spPr>
          <p:txBody>
            <a:bodyPr/>
            <a:lstStyle/>
            <a:p/>
          </p:txBody>
        </p:sp>
        <p:sp>
          <p:nvSpPr>
            <p:cNvPr id="29" name="rc29"/>
            <p:cNvSpPr/>
            <p:nvPr/>
          </p:nvSpPr>
          <p:spPr>
            <a:xfrm>
              <a:off x="1850769" y="2512957"/>
              <a:ext cx="249522" cy="63463"/>
            </a:xfrm>
            <a:prstGeom prst="rect">
              <a:avLst/>
            </a:prstGeom>
            <a:solidFill>
              <a:srgbClr val="E2231A">
                <a:alpha val="100000"/>
              </a:srgbClr>
            </a:solidFill>
          </p:spPr>
          <p:txBody>
            <a:bodyPr/>
            <a:lstStyle/>
            <a:p/>
          </p:txBody>
        </p:sp>
        <p:sp>
          <p:nvSpPr>
            <p:cNvPr id="30" name="rc30"/>
            <p:cNvSpPr/>
            <p:nvPr/>
          </p:nvSpPr>
          <p:spPr>
            <a:xfrm>
              <a:off x="2128016" y="2533920"/>
              <a:ext cx="249522" cy="1568777"/>
            </a:xfrm>
            <a:prstGeom prst="rect">
              <a:avLst/>
            </a:prstGeom>
            <a:solidFill>
              <a:srgbClr val="80BD41">
                <a:alpha val="100000"/>
              </a:srgbClr>
            </a:solidFill>
          </p:spPr>
          <p:txBody>
            <a:bodyPr/>
            <a:lstStyle/>
            <a:p/>
          </p:txBody>
        </p:sp>
        <p:sp>
          <p:nvSpPr>
            <p:cNvPr id="31" name="rc31"/>
            <p:cNvSpPr/>
            <p:nvPr/>
          </p:nvSpPr>
          <p:spPr>
            <a:xfrm>
              <a:off x="2128016" y="2485389"/>
              <a:ext cx="249522" cy="48530"/>
            </a:xfrm>
            <a:prstGeom prst="rect">
              <a:avLst/>
            </a:prstGeom>
            <a:solidFill>
              <a:srgbClr val="E2231A">
                <a:alpha val="100000"/>
              </a:srgbClr>
            </a:solidFill>
          </p:spPr>
          <p:txBody>
            <a:bodyPr/>
            <a:lstStyle/>
            <a:p/>
          </p:txBody>
        </p:sp>
        <p:sp>
          <p:nvSpPr>
            <p:cNvPr id="32" name="rc32"/>
            <p:cNvSpPr/>
            <p:nvPr/>
          </p:nvSpPr>
          <p:spPr>
            <a:xfrm>
              <a:off x="2405264" y="2505490"/>
              <a:ext cx="249522" cy="1597206"/>
            </a:xfrm>
            <a:prstGeom prst="rect">
              <a:avLst/>
            </a:prstGeom>
            <a:solidFill>
              <a:srgbClr val="80BD41">
                <a:alpha val="100000"/>
              </a:srgbClr>
            </a:solidFill>
          </p:spPr>
          <p:txBody>
            <a:bodyPr/>
            <a:lstStyle/>
            <a:p/>
          </p:txBody>
        </p:sp>
        <p:sp>
          <p:nvSpPr>
            <p:cNvPr id="33" name="rc33"/>
            <p:cNvSpPr/>
            <p:nvPr/>
          </p:nvSpPr>
          <p:spPr>
            <a:xfrm>
              <a:off x="2405264" y="2456098"/>
              <a:ext cx="249522" cy="49392"/>
            </a:xfrm>
            <a:prstGeom prst="rect">
              <a:avLst/>
            </a:prstGeom>
            <a:solidFill>
              <a:srgbClr val="E2231A">
                <a:alpha val="100000"/>
              </a:srgbClr>
            </a:solidFill>
          </p:spPr>
          <p:txBody>
            <a:bodyPr/>
            <a:lstStyle/>
            <a:p/>
          </p:txBody>
        </p:sp>
        <p:sp>
          <p:nvSpPr>
            <p:cNvPr id="34" name="rc34"/>
            <p:cNvSpPr/>
            <p:nvPr/>
          </p:nvSpPr>
          <p:spPr>
            <a:xfrm>
              <a:off x="2682512" y="2503193"/>
              <a:ext cx="249522" cy="1599503"/>
            </a:xfrm>
            <a:prstGeom prst="rect">
              <a:avLst/>
            </a:prstGeom>
            <a:solidFill>
              <a:srgbClr val="80BD41">
                <a:alpha val="100000"/>
              </a:srgbClr>
            </a:solidFill>
          </p:spPr>
          <p:txBody>
            <a:bodyPr/>
            <a:lstStyle/>
            <a:p/>
          </p:txBody>
        </p:sp>
        <p:sp>
          <p:nvSpPr>
            <p:cNvPr id="35" name="rc35"/>
            <p:cNvSpPr/>
            <p:nvPr/>
          </p:nvSpPr>
          <p:spPr>
            <a:xfrm>
              <a:off x="2682512" y="2453801"/>
              <a:ext cx="249522" cy="49392"/>
            </a:xfrm>
            <a:prstGeom prst="rect">
              <a:avLst/>
            </a:prstGeom>
            <a:solidFill>
              <a:srgbClr val="E2231A">
                <a:alpha val="100000"/>
              </a:srgbClr>
            </a:solidFill>
          </p:spPr>
          <p:txBody>
            <a:bodyPr/>
            <a:lstStyle/>
            <a:p/>
          </p:txBody>
        </p:sp>
        <p:sp>
          <p:nvSpPr>
            <p:cNvPr id="36" name="rc36"/>
            <p:cNvSpPr/>
            <p:nvPr/>
          </p:nvSpPr>
          <p:spPr>
            <a:xfrm>
              <a:off x="2959759" y="2475051"/>
              <a:ext cx="249522" cy="1627645"/>
            </a:xfrm>
            <a:prstGeom prst="rect">
              <a:avLst/>
            </a:prstGeom>
            <a:solidFill>
              <a:srgbClr val="80BD41">
                <a:alpha val="100000"/>
              </a:srgbClr>
            </a:solidFill>
          </p:spPr>
          <p:txBody>
            <a:bodyPr/>
            <a:lstStyle/>
            <a:p/>
          </p:txBody>
        </p:sp>
        <p:sp>
          <p:nvSpPr>
            <p:cNvPr id="37" name="rc37"/>
            <p:cNvSpPr/>
            <p:nvPr/>
          </p:nvSpPr>
          <p:spPr>
            <a:xfrm>
              <a:off x="2959759" y="2424797"/>
              <a:ext cx="249522" cy="50253"/>
            </a:xfrm>
            <a:prstGeom prst="rect">
              <a:avLst/>
            </a:prstGeom>
            <a:solidFill>
              <a:srgbClr val="E2231A">
                <a:alpha val="100000"/>
              </a:srgbClr>
            </a:solidFill>
          </p:spPr>
          <p:txBody>
            <a:bodyPr/>
            <a:lstStyle/>
            <a:p/>
          </p:txBody>
        </p:sp>
        <p:sp>
          <p:nvSpPr>
            <p:cNvPr id="38" name="rc38"/>
            <p:cNvSpPr/>
            <p:nvPr/>
          </p:nvSpPr>
          <p:spPr>
            <a:xfrm>
              <a:off x="3237007" y="2458970"/>
              <a:ext cx="249522" cy="1643727"/>
            </a:xfrm>
            <a:prstGeom prst="rect">
              <a:avLst/>
            </a:prstGeom>
            <a:solidFill>
              <a:srgbClr val="80BD41">
                <a:alpha val="100000"/>
              </a:srgbClr>
            </a:solidFill>
          </p:spPr>
          <p:txBody>
            <a:bodyPr/>
            <a:lstStyle/>
            <a:p/>
          </p:txBody>
        </p:sp>
        <p:sp>
          <p:nvSpPr>
            <p:cNvPr id="39" name="rc39"/>
            <p:cNvSpPr/>
            <p:nvPr/>
          </p:nvSpPr>
          <p:spPr>
            <a:xfrm>
              <a:off x="3237007" y="2425372"/>
              <a:ext cx="249522" cy="33598"/>
            </a:xfrm>
            <a:prstGeom prst="rect">
              <a:avLst/>
            </a:prstGeom>
            <a:solidFill>
              <a:srgbClr val="E2231A">
                <a:alpha val="100000"/>
              </a:srgbClr>
            </a:solidFill>
          </p:spPr>
          <p:txBody>
            <a:bodyPr/>
            <a:lstStyle/>
            <a:p/>
          </p:txBody>
        </p:sp>
        <p:sp>
          <p:nvSpPr>
            <p:cNvPr id="40" name="rc40"/>
            <p:cNvSpPr/>
            <p:nvPr/>
          </p:nvSpPr>
          <p:spPr>
            <a:xfrm>
              <a:off x="3514255" y="2455237"/>
              <a:ext cx="249522" cy="1647460"/>
            </a:xfrm>
            <a:prstGeom prst="rect">
              <a:avLst/>
            </a:prstGeom>
            <a:solidFill>
              <a:srgbClr val="80BD41">
                <a:alpha val="100000"/>
              </a:srgbClr>
            </a:solidFill>
          </p:spPr>
          <p:txBody>
            <a:bodyPr/>
            <a:lstStyle/>
            <a:p/>
          </p:txBody>
        </p:sp>
        <p:sp>
          <p:nvSpPr>
            <p:cNvPr id="41" name="rc41"/>
            <p:cNvSpPr/>
            <p:nvPr/>
          </p:nvSpPr>
          <p:spPr>
            <a:xfrm>
              <a:off x="3514255" y="2404409"/>
              <a:ext cx="249522" cy="50828"/>
            </a:xfrm>
            <a:prstGeom prst="rect">
              <a:avLst/>
            </a:prstGeom>
            <a:solidFill>
              <a:srgbClr val="E2231A">
                <a:alpha val="100000"/>
              </a:srgbClr>
            </a:solidFill>
          </p:spPr>
          <p:txBody>
            <a:bodyPr/>
            <a:lstStyle/>
            <a:p/>
          </p:txBody>
        </p:sp>
        <p:sp>
          <p:nvSpPr>
            <p:cNvPr id="42" name="rc42"/>
            <p:cNvSpPr/>
            <p:nvPr/>
          </p:nvSpPr>
          <p:spPr>
            <a:xfrm>
              <a:off x="3791502" y="2413885"/>
              <a:ext cx="249522" cy="1688811"/>
            </a:xfrm>
            <a:prstGeom prst="rect">
              <a:avLst/>
            </a:prstGeom>
            <a:solidFill>
              <a:srgbClr val="80BD41">
                <a:alpha val="100000"/>
              </a:srgbClr>
            </a:solidFill>
          </p:spPr>
          <p:txBody>
            <a:bodyPr/>
            <a:lstStyle/>
            <a:p/>
          </p:txBody>
        </p:sp>
        <p:sp>
          <p:nvSpPr>
            <p:cNvPr id="43" name="rc43"/>
            <p:cNvSpPr/>
            <p:nvPr/>
          </p:nvSpPr>
          <p:spPr>
            <a:xfrm>
              <a:off x="3791502" y="2379425"/>
              <a:ext cx="249522" cy="34459"/>
            </a:xfrm>
            <a:prstGeom prst="rect">
              <a:avLst/>
            </a:prstGeom>
            <a:solidFill>
              <a:srgbClr val="E2231A">
                <a:alpha val="100000"/>
              </a:srgbClr>
            </a:solidFill>
          </p:spPr>
          <p:txBody>
            <a:bodyPr/>
            <a:lstStyle/>
            <a:p/>
          </p:txBody>
        </p:sp>
        <p:sp>
          <p:nvSpPr>
            <p:cNvPr id="44" name="rc44"/>
            <p:cNvSpPr/>
            <p:nvPr/>
          </p:nvSpPr>
          <p:spPr>
            <a:xfrm>
              <a:off x="4068750" y="2400388"/>
              <a:ext cx="249522" cy="1702308"/>
            </a:xfrm>
            <a:prstGeom prst="rect">
              <a:avLst/>
            </a:prstGeom>
            <a:solidFill>
              <a:srgbClr val="80BD41">
                <a:alpha val="100000"/>
              </a:srgbClr>
            </a:solidFill>
          </p:spPr>
          <p:txBody>
            <a:bodyPr/>
            <a:lstStyle/>
            <a:p/>
          </p:txBody>
        </p:sp>
        <p:sp>
          <p:nvSpPr>
            <p:cNvPr id="45" name="rc45"/>
            <p:cNvSpPr/>
            <p:nvPr/>
          </p:nvSpPr>
          <p:spPr>
            <a:xfrm>
              <a:off x="4068750" y="2365641"/>
              <a:ext cx="249522" cy="34746"/>
            </a:xfrm>
            <a:prstGeom prst="rect">
              <a:avLst/>
            </a:prstGeom>
            <a:solidFill>
              <a:srgbClr val="E2231A">
                <a:alpha val="100000"/>
              </a:srgbClr>
            </a:solidFill>
          </p:spPr>
          <p:txBody>
            <a:bodyPr/>
            <a:lstStyle/>
            <a:p/>
          </p:txBody>
        </p:sp>
        <p:sp>
          <p:nvSpPr>
            <p:cNvPr id="46" name="rc46"/>
            <p:cNvSpPr/>
            <p:nvPr/>
          </p:nvSpPr>
          <p:spPr>
            <a:xfrm>
              <a:off x="4345998" y="2442027"/>
              <a:ext cx="249522" cy="1660669"/>
            </a:xfrm>
            <a:prstGeom prst="rect">
              <a:avLst/>
            </a:prstGeom>
            <a:solidFill>
              <a:srgbClr val="80BD41">
                <a:alpha val="100000"/>
              </a:srgbClr>
            </a:solidFill>
          </p:spPr>
          <p:txBody>
            <a:bodyPr/>
            <a:lstStyle/>
            <a:p/>
          </p:txBody>
        </p:sp>
        <p:sp>
          <p:nvSpPr>
            <p:cNvPr id="47" name="rc47"/>
            <p:cNvSpPr/>
            <p:nvPr/>
          </p:nvSpPr>
          <p:spPr>
            <a:xfrm>
              <a:off x="4345998" y="2390625"/>
              <a:ext cx="249522" cy="51402"/>
            </a:xfrm>
            <a:prstGeom prst="rect">
              <a:avLst/>
            </a:prstGeom>
            <a:solidFill>
              <a:srgbClr val="E2231A">
                <a:alpha val="100000"/>
              </a:srgbClr>
            </a:solidFill>
          </p:spPr>
          <p:txBody>
            <a:bodyPr/>
            <a:lstStyle/>
            <a:p/>
          </p:txBody>
        </p:sp>
        <p:sp>
          <p:nvSpPr>
            <p:cNvPr id="48" name="rc48"/>
            <p:cNvSpPr/>
            <p:nvPr/>
          </p:nvSpPr>
          <p:spPr>
            <a:xfrm>
              <a:off x="4623245" y="2457534"/>
              <a:ext cx="249522" cy="1645162"/>
            </a:xfrm>
            <a:prstGeom prst="rect">
              <a:avLst/>
            </a:prstGeom>
            <a:solidFill>
              <a:srgbClr val="80BD41">
                <a:alpha val="100000"/>
              </a:srgbClr>
            </a:solidFill>
          </p:spPr>
          <p:txBody>
            <a:bodyPr/>
            <a:lstStyle/>
            <a:p/>
          </p:txBody>
        </p:sp>
        <p:sp>
          <p:nvSpPr>
            <p:cNvPr id="49" name="rc49"/>
            <p:cNvSpPr/>
            <p:nvPr/>
          </p:nvSpPr>
          <p:spPr>
            <a:xfrm>
              <a:off x="4623245" y="2406706"/>
              <a:ext cx="249522" cy="50828"/>
            </a:xfrm>
            <a:prstGeom prst="rect">
              <a:avLst/>
            </a:prstGeom>
            <a:solidFill>
              <a:srgbClr val="E2231A">
                <a:alpha val="100000"/>
              </a:srgbClr>
            </a:solidFill>
          </p:spPr>
          <p:txBody>
            <a:bodyPr/>
            <a:lstStyle/>
            <a:p/>
          </p:txBody>
        </p:sp>
        <p:sp>
          <p:nvSpPr>
            <p:cNvPr id="50" name="rc50"/>
            <p:cNvSpPr/>
            <p:nvPr/>
          </p:nvSpPr>
          <p:spPr>
            <a:xfrm>
              <a:off x="4900493" y="2492281"/>
              <a:ext cx="249522" cy="1610415"/>
            </a:xfrm>
            <a:prstGeom prst="rect">
              <a:avLst/>
            </a:prstGeom>
            <a:solidFill>
              <a:srgbClr val="80BD41">
                <a:alpha val="100000"/>
              </a:srgbClr>
            </a:solidFill>
          </p:spPr>
          <p:txBody>
            <a:bodyPr/>
            <a:lstStyle/>
            <a:p/>
          </p:txBody>
        </p:sp>
        <p:sp>
          <p:nvSpPr>
            <p:cNvPr id="51" name="rc51"/>
            <p:cNvSpPr/>
            <p:nvPr/>
          </p:nvSpPr>
          <p:spPr>
            <a:xfrm>
              <a:off x="4900493" y="2442601"/>
              <a:ext cx="249522" cy="49679"/>
            </a:xfrm>
            <a:prstGeom prst="rect">
              <a:avLst/>
            </a:prstGeom>
            <a:solidFill>
              <a:srgbClr val="E2231A">
                <a:alpha val="100000"/>
              </a:srgbClr>
            </a:solidFill>
          </p:spPr>
          <p:txBody>
            <a:bodyPr/>
            <a:lstStyle/>
            <a:p/>
          </p:txBody>
        </p:sp>
        <p:sp>
          <p:nvSpPr>
            <p:cNvPr id="52" name="rc52"/>
            <p:cNvSpPr/>
            <p:nvPr/>
          </p:nvSpPr>
          <p:spPr>
            <a:xfrm>
              <a:off x="5177741" y="2535930"/>
              <a:ext cx="249522" cy="1566767"/>
            </a:xfrm>
            <a:prstGeom prst="rect">
              <a:avLst/>
            </a:prstGeom>
            <a:solidFill>
              <a:srgbClr val="80BD41">
                <a:alpha val="100000"/>
              </a:srgbClr>
            </a:solidFill>
          </p:spPr>
          <p:txBody>
            <a:bodyPr/>
            <a:lstStyle/>
            <a:p/>
          </p:txBody>
        </p:sp>
        <p:sp>
          <p:nvSpPr>
            <p:cNvPr id="53" name="rc53"/>
            <p:cNvSpPr/>
            <p:nvPr/>
          </p:nvSpPr>
          <p:spPr>
            <a:xfrm>
              <a:off x="5177741" y="2470744"/>
              <a:ext cx="249522" cy="65186"/>
            </a:xfrm>
            <a:prstGeom prst="rect">
              <a:avLst/>
            </a:prstGeom>
            <a:solidFill>
              <a:srgbClr val="E2231A">
                <a:alpha val="100000"/>
              </a:srgbClr>
            </a:solidFill>
          </p:spPr>
          <p:txBody>
            <a:bodyPr/>
            <a:lstStyle/>
            <a:p/>
          </p:txBody>
        </p:sp>
        <p:sp>
          <p:nvSpPr>
            <p:cNvPr id="54" name="rc54"/>
            <p:cNvSpPr/>
            <p:nvPr/>
          </p:nvSpPr>
          <p:spPr>
            <a:xfrm>
              <a:off x="5454988" y="2598819"/>
              <a:ext cx="249522" cy="1503878"/>
            </a:xfrm>
            <a:prstGeom prst="rect">
              <a:avLst/>
            </a:prstGeom>
            <a:solidFill>
              <a:srgbClr val="80BD41">
                <a:alpha val="100000"/>
              </a:srgbClr>
            </a:solidFill>
          </p:spPr>
          <p:txBody>
            <a:bodyPr/>
            <a:lstStyle/>
            <a:p/>
          </p:txBody>
        </p:sp>
        <p:sp>
          <p:nvSpPr>
            <p:cNvPr id="55" name="rc55"/>
            <p:cNvSpPr/>
            <p:nvPr/>
          </p:nvSpPr>
          <p:spPr>
            <a:xfrm>
              <a:off x="5454988" y="2519561"/>
              <a:ext cx="249522" cy="79257"/>
            </a:xfrm>
            <a:prstGeom prst="rect">
              <a:avLst/>
            </a:prstGeom>
            <a:solidFill>
              <a:srgbClr val="E2231A">
                <a:alpha val="100000"/>
              </a:srgbClr>
            </a:solidFill>
          </p:spPr>
          <p:txBody>
            <a:bodyPr/>
            <a:lstStyle/>
            <a:p/>
          </p:txBody>
        </p:sp>
        <p:sp>
          <p:nvSpPr>
            <p:cNvPr id="56" name="rc56"/>
            <p:cNvSpPr/>
            <p:nvPr/>
          </p:nvSpPr>
          <p:spPr>
            <a:xfrm>
              <a:off x="5732236" y="2669748"/>
              <a:ext cx="249522" cy="1432948"/>
            </a:xfrm>
            <a:prstGeom prst="rect">
              <a:avLst/>
            </a:prstGeom>
            <a:solidFill>
              <a:srgbClr val="80BD41">
                <a:alpha val="100000"/>
              </a:srgbClr>
            </a:solidFill>
          </p:spPr>
          <p:txBody>
            <a:bodyPr/>
            <a:lstStyle/>
            <a:p/>
          </p:txBody>
        </p:sp>
        <p:sp>
          <p:nvSpPr>
            <p:cNvPr id="57" name="rc57"/>
            <p:cNvSpPr/>
            <p:nvPr/>
          </p:nvSpPr>
          <p:spPr>
            <a:xfrm>
              <a:off x="5732236" y="2594224"/>
              <a:ext cx="249522" cy="75524"/>
            </a:xfrm>
            <a:prstGeom prst="rect">
              <a:avLst/>
            </a:prstGeom>
            <a:solidFill>
              <a:srgbClr val="E2231A">
                <a:alpha val="100000"/>
              </a:srgbClr>
            </a:solidFill>
          </p:spPr>
          <p:txBody>
            <a:bodyPr/>
            <a:lstStyle/>
            <a:p/>
          </p:txBody>
        </p:sp>
        <p:sp>
          <p:nvSpPr>
            <p:cNvPr id="58" name="rc58"/>
            <p:cNvSpPr/>
            <p:nvPr/>
          </p:nvSpPr>
          <p:spPr>
            <a:xfrm>
              <a:off x="6009484" y="2751590"/>
              <a:ext cx="249522" cy="1351106"/>
            </a:xfrm>
            <a:prstGeom prst="rect">
              <a:avLst/>
            </a:prstGeom>
            <a:solidFill>
              <a:srgbClr val="80BD41">
                <a:alpha val="100000"/>
              </a:srgbClr>
            </a:solidFill>
          </p:spPr>
          <p:txBody>
            <a:bodyPr/>
            <a:lstStyle/>
            <a:p/>
          </p:txBody>
        </p:sp>
        <p:sp>
          <p:nvSpPr>
            <p:cNvPr id="59" name="rc59"/>
            <p:cNvSpPr/>
            <p:nvPr/>
          </p:nvSpPr>
          <p:spPr>
            <a:xfrm>
              <a:off x="6009484" y="2665441"/>
              <a:ext cx="249522" cy="86149"/>
            </a:xfrm>
            <a:prstGeom prst="rect">
              <a:avLst/>
            </a:prstGeom>
            <a:solidFill>
              <a:srgbClr val="E2231A">
                <a:alpha val="100000"/>
              </a:srgbClr>
            </a:solidFill>
          </p:spPr>
          <p:txBody>
            <a:bodyPr/>
            <a:lstStyle/>
            <a:p/>
          </p:txBody>
        </p:sp>
        <p:sp>
          <p:nvSpPr>
            <p:cNvPr id="60" name="rc60"/>
            <p:cNvSpPr/>
            <p:nvPr/>
          </p:nvSpPr>
          <p:spPr>
            <a:xfrm>
              <a:off x="6286731" y="2795813"/>
              <a:ext cx="249522" cy="1306883"/>
            </a:xfrm>
            <a:prstGeom prst="rect">
              <a:avLst/>
            </a:prstGeom>
            <a:solidFill>
              <a:srgbClr val="80BD41">
                <a:alpha val="100000"/>
              </a:srgbClr>
            </a:solidFill>
          </p:spPr>
          <p:txBody>
            <a:bodyPr/>
            <a:lstStyle/>
            <a:p/>
          </p:txBody>
        </p:sp>
        <p:sp>
          <p:nvSpPr>
            <p:cNvPr id="61" name="rc61"/>
            <p:cNvSpPr/>
            <p:nvPr/>
          </p:nvSpPr>
          <p:spPr>
            <a:xfrm>
              <a:off x="6286731" y="2741252"/>
              <a:ext cx="249522" cy="54561"/>
            </a:xfrm>
            <a:prstGeom prst="rect">
              <a:avLst/>
            </a:prstGeom>
            <a:solidFill>
              <a:srgbClr val="E2231A">
                <a:alpha val="100000"/>
              </a:srgbClr>
            </a:solidFill>
          </p:spPr>
          <p:txBody>
            <a:bodyPr/>
            <a:lstStyle/>
            <a:p/>
          </p:txBody>
        </p:sp>
        <p:sp>
          <p:nvSpPr>
            <p:cNvPr id="62" name="rc62"/>
            <p:cNvSpPr/>
            <p:nvPr/>
          </p:nvSpPr>
          <p:spPr>
            <a:xfrm>
              <a:off x="6563979" y="2847790"/>
              <a:ext cx="249522" cy="1254906"/>
            </a:xfrm>
            <a:prstGeom prst="rect">
              <a:avLst/>
            </a:prstGeom>
            <a:solidFill>
              <a:srgbClr val="80BD41">
                <a:alpha val="100000"/>
              </a:srgbClr>
            </a:solidFill>
          </p:spPr>
          <p:txBody>
            <a:bodyPr/>
            <a:lstStyle/>
            <a:p/>
          </p:txBody>
        </p:sp>
        <p:sp>
          <p:nvSpPr>
            <p:cNvPr id="63" name="rc63"/>
            <p:cNvSpPr/>
            <p:nvPr/>
          </p:nvSpPr>
          <p:spPr>
            <a:xfrm>
              <a:off x="6563979" y="2795526"/>
              <a:ext cx="249522" cy="52263"/>
            </a:xfrm>
            <a:prstGeom prst="rect">
              <a:avLst/>
            </a:prstGeom>
            <a:solidFill>
              <a:srgbClr val="E2231A">
                <a:alpha val="100000"/>
              </a:srgbClr>
            </a:solidFill>
          </p:spPr>
          <p:txBody>
            <a:bodyPr/>
            <a:lstStyle/>
            <a:p/>
          </p:txBody>
        </p:sp>
        <p:sp>
          <p:nvSpPr>
            <p:cNvPr id="64" name="rc64"/>
            <p:cNvSpPr/>
            <p:nvPr/>
          </p:nvSpPr>
          <p:spPr>
            <a:xfrm>
              <a:off x="6841227" y="2837739"/>
              <a:ext cx="249522" cy="1264957"/>
            </a:xfrm>
            <a:prstGeom prst="rect">
              <a:avLst/>
            </a:prstGeom>
            <a:solidFill>
              <a:srgbClr val="80BD41">
                <a:alpha val="100000"/>
              </a:srgbClr>
            </a:solidFill>
          </p:spPr>
          <p:txBody>
            <a:bodyPr/>
            <a:lstStyle/>
            <a:p/>
          </p:txBody>
        </p:sp>
        <p:sp>
          <p:nvSpPr>
            <p:cNvPr id="65" name="rc65"/>
            <p:cNvSpPr/>
            <p:nvPr/>
          </p:nvSpPr>
          <p:spPr>
            <a:xfrm>
              <a:off x="6841227" y="2771117"/>
              <a:ext cx="249522" cy="66622"/>
            </a:xfrm>
            <a:prstGeom prst="rect">
              <a:avLst/>
            </a:prstGeom>
            <a:solidFill>
              <a:srgbClr val="E2231A">
                <a:alpha val="100000"/>
              </a:srgbClr>
            </a:solidFill>
          </p:spPr>
          <p:txBody>
            <a:bodyPr/>
            <a:lstStyle/>
            <a:p/>
          </p:txBody>
        </p:sp>
        <p:sp>
          <p:nvSpPr>
            <p:cNvPr id="66" name="rc66"/>
            <p:cNvSpPr/>
            <p:nvPr/>
          </p:nvSpPr>
          <p:spPr>
            <a:xfrm>
              <a:off x="7118474" y="2783178"/>
              <a:ext cx="249522" cy="1319518"/>
            </a:xfrm>
            <a:prstGeom prst="rect">
              <a:avLst/>
            </a:prstGeom>
            <a:solidFill>
              <a:srgbClr val="80BD41">
                <a:alpha val="100000"/>
              </a:srgbClr>
            </a:solidFill>
          </p:spPr>
          <p:txBody>
            <a:bodyPr/>
            <a:lstStyle/>
            <a:p/>
          </p:txBody>
        </p:sp>
        <p:sp>
          <p:nvSpPr>
            <p:cNvPr id="67" name="rc67"/>
            <p:cNvSpPr/>
            <p:nvPr/>
          </p:nvSpPr>
          <p:spPr>
            <a:xfrm>
              <a:off x="7118474" y="2683819"/>
              <a:ext cx="249522" cy="99358"/>
            </a:xfrm>
            <a:prstGeom prst="rect">
              <a:avLst/>
            </a:prstGeom>
            <a:solidFill>
              <a:srgbClr val="E2231A">
                <a:alpha val="100000"/>
              </a:srgbClr>
            </a:solidFill>
          </p:spPr>
          <p:txBody>
            <a:bodyPr/>
            <a:lstStyle/>
            <a:p/>
          </p:txBody>
        </p:sp>
        <p:sp>
          <p:nvSpPr>
            <p:cNvPr id="68" name="rc68"/>
            <p:cNvSpPr/>
            <p:nvPr/>
          </p:nvSpPr>
          <p:spPr>
            <a:xfrm>
              <a:off x="7395722" y="2898044"/>
              <a:ext cx="249522" cy="1204653"/>
            </a:xfrm>
            <a:prstGeom prst="rect">
              <a:avLst/>
            </a:prstGeom>
            <a:solidFill>
              <a:srgbClr val="80BD41">
                <a:alpha val="100000"/>
              </a:srgbClr>
            </a:solidFill>
          </p:spPr>
          <p:txBody>
            <a:bodyPr/>
            <a:lstStyle/>
            <a:p/>
          </p:txBody>
        </p:sp>
        <p:sp>
          <p:nvSpPr>
            <p:cNvPr id="69" name="rc69"/>
            <p:cNvSpPr/>
            <p:nvPr/>
          </p:nvSpPr>
          <p:spPr>
            <a:xfrm>
              <a:off x="7395722" y="2821084"/>
              <a:ext cx="249522" cy="76959"/>
            </a:xfrm>
            <a:prstGeom prst="rect">
              <a:avLst/>
            </a:prstGeom>
            <a:solidFill>
              <a:srgbClr val="E2231A">
                <a:alpha val="100000"/>
              </a:srgbClr>
            </a:solidFill>
          </p:spPr>
          <p:txBody>
            <a:bodyPr/>
            <a:lstStyle/>
            <a:p/>
          </p:txBody>
        </p:sp>
        <p:sp>
          <p:nvSpPr>
            <p:cNvPr id="70" name="rc70"/>
            <p:cNvSpPr/>
            <p:nvPr/>
          </p:nvSpPr>
          <p:spPr>
            <a:xfrm>
              <a:off x="7672970" y="2928770"/>
              <a:ext cx="249522" cy="1173926"/>
            </a:xfrm>
            <a:prstGeom prst="rect">
              <a:avLst/>
            </a:prstGeom>
            <a:solidFill>
              <a:srgbClr val="80BD41">
                <a:alpha val="100000"/>
              </a:srgbClr>
            </a:solidFill>
          </p:spPr>
          <p:txBody>
            <a:bodyPr/>
            <a:lstStyle/>
            <a:p/>
          </p:txBody>
        </p:sp>
        <p:sp>
          <p:nvSpPr>
            <p:cNvPr id="71" name="rc71"/>
            <p:cNvSpPr/>
            <p:nvPr/>
          </p:nvSpPr>
          <p:spPr>
            <a:xfrm>
              <a:off x="7672970" y="2853820"/>
              <a:ext cx="249522" cy="74949"/>
            </a:xfrm>
            <a:prstGeom prst="rect">
              <a:avLst/>
            </a:prstGeom>
            <a:solidFill>
              <a:srgbClr val="E2231A">
                <a:alpha val="100000"/>
              </a:srgbClr>
            </a:solidFill>
          </p:spPr>
          <p:txBody>
            <a:bodyPr/>
            <a:lstStyle/>
            <a:p/>
          </p:txBody>
        </p:sp>
        <p:sp>
          <p:nvSpPr>
            <p:cNvPr id="72" name="rc72"/>
            <p:cNvSpPr/>
            <p:nvPr/>
          </p:nvSpPr>
          <p:spPr>
            <a:xfrm>
              <a:off x="7950217" y="2921304"/>
              <a:ext cx="249522" cy="1181392"/>
            </a:xfrm>
            <a:prstGeom prst="rect">
              <a:avLst/>
            </a:prstGeom>
            <a:solidFill>
              <a:srgbClr val="80BD41">
                <a:alpha val="100000"/>
              </a:srgbClr>
            </a:solidFill>
          </p:spPr>
          <p:txBody>
            <a:bodyPr/>
            <a:lstStyle/>
            <a:p/>
          </p:txBody>
        </p:sp>
        <p:sp>
          <p:nvSpPr>
            <p:cNvPr id="73" name="rc73"/>
            <p:cNvSpPr/>
            <p:nvPr/>
          </p:nvSpPr>
          <p:spPr>
            <a:xfrm>
              <a:off x="7950217" y="2845780"/>
              <a:ext cx="249522" cy="75524"/>
            </a:xfrm>
            <a:prstGeom prst="rect">
              <a:avLst/>
            </a:prstGeom>
            <a:solidFill>
              <a:srgbClr val="E2231A">
                <a:alpha val="100000"/>
              </a:srgbClr>
            </a:solidFill>
          </p:spPr>
          <p:txBody>
            <a:bodyPr/>
            <a:lstStyle/>
            <a:p/>
          </p:txBody>
        </p:sp>
        <p:sp>
          <p:nvSpPr>
            <p:cNvPr id="74" name="pl74"/>
            <p:cNvSpPr/>
            <p:nvPr/>
          </p:nvSpPr>
          <p:spPr>
            <a:xfrm>
              <a:off x="1421035" y="1265506"/>
              <a:ext cx="6653943" cy="144754"/>
            </a:xfrm>
            <a:custGeom>
              <a:avLst/>
              <a:pathLst>
                <a:path w="6653943" h="144754">
                  <a:moveTo>
                    <a:pt x="0" y="57901"/>
                  </a:moveTo>
                  <a:lnTo>
                    <a:pt x="277247" y="57901"/>
                  </a:lnTo>
                  <a:lnTo>
                    <a:pt x="554495" y="57901"/>
                  </a:lnTo>
                  <a:lnTo>
                    <a:pt x="831742" y="28950"/>
                  </a:lnTo>
                  <a:lnTo>
                    <a:pt x="1108990" y="28950"/>
                  </a:lnTo>
                  <a:lnTo>
                    <a:pt x="1386238" y="28950"/>
                  </a:lnTo>
                  <a:lnTo>
                    <a:pt x="1663485" y="28950"/>
                  </a:lnTo>
                  <a:lnTo>
                    <a:pt x="1940733" y="0"/>
                  </a:lnTo>
                  <a:lnTo>
                    <a:pt x="2217981" y="28950"/>
                  </a:lnTo>
                  <a:lnTo>
                    <a:pt x="2495228" y="0"/>
                  </a:lnTo>
                  <a:lnTo>
                    <a:pt x="2772476" y="0"/>
                  </a:lnTo>
                  <a:lnTo>
                    <a:pt x="3049724" y="28950"/>
                  </a:lnTo>
                  <a:lnTo>
                    <a:pt x="3326971" y="28950"/>
                  </a:lnTo>
                  <a:lnTo>
                    <a:pt x="3604219" y="28950"/>
                  </a:lnTo>
                  <a:lnTo>
                    <a:pt x="3881467" y="57901"/>
                  </a:lnTo>
                  <a:lnTo>
                    <a:pt x="4158714" y="86852"/>
                  </a:lnTo>
                  <a:lnTo>
                    <a:pt x="4435962" y="86852"/>
                  </a:lnTo>
                  <a:lnTo>
                    <a:pt x="4713210" y="115803"/>
                  </a:lnTo>
                  <a:lnTo>
                    <a:pt x="4990457" y="57901"/>
                  </a:lnTo>
                  <a:lnTo>
                    <a:pt x="5267705" y="57901"/>
                  </a:lnTo>
                  <a:lnTo>
                    <a:pt x="5544953" y="86852"/>
                  </a:lnTo>
                  <a:lnTo>
                    <a:pt x="5822200" y="144754"/>
                  </a:lnTo>
                  <a:lnTo>
                    <a:pt x="6099448" y="115803"/>
                  </a:lnTo>
                  <a:lnTo>
                    <a:pt x="6376696" y="115803"/>
                  </a:lnTo>
                  <a:lnTo>
                    <a:pt x="6653943" y="115803"/>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1329607" y="23460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86" name="tx86"/>
            <p:cNvSpPr/>
            <p:nvPr/>
          </p:nvSpPr>
          <p:spPr>
            <a:xfrm>
              <a:off x="2715845" y="231786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57.4</a:t>
              </a:r>
            </a:p>
          </p:txBody>
        </p:sp>
        <p:sp>
          <p:nvSpPr>
            <p:cNvPr id="87" name="tx87"/>
            <p:cNvSpPr/>
            <p:nvPr/>
          </p:nvSpPr>
          <p:spPr>
            <a:xfrm>
              <a:off x="4102084"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60.5</a:t>
              </a:r>
            </a:p>
          </p:txBody>
        </p:sp>
        <p:sp>
          <p:nvSpPr>
            <p:cNvPr id="88" name="tx88"/>
            <p:cNvSpPr/>
            <p:nvPr/>
          </p:nvSpPr>
          <p:spPr>
            <a:xfrm>
              <a:off x="5488322" y="2383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9" name="tx89"/>
            <p:cNvSpPr/>
            <p:nvPr/>
          </p:nvSpPr>
          <p:spPr>
            <a:xfrm>
              <a:off x="6597312" y="265987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90" name="tx90"/>
            <p:cNvSpPr/>
            <p:nvPr/>
          </p:nvSpPr>
          <p:spPr>
            <a:xfrm>
              <a:off x="6874560" y="26351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46.4</a:t>
              </a:r>
            </a:p>
          </p:txBody>
        </p:sp>
        <p:sp>
          <p:nvSpPr>
            <p:cNvPr id="91" name="tx91"/>
            <p:cNvSpPr/>
            <p:nvPr/>
          </p:nvSpPr>
          <p:spPr>
            <a:xfrm>
              <a:off x="7151808" y="25478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49.4</a:t>
              </a:r>
            </a:p>
          </p:txBody>
        </p:sp>
        <p:sp>
          <p:nvSpPr>
            <p:cNvPr id="92" name="tx92"/>
            <p:cNvSpPr/>
            <p:nvPr/>
          </p:nvSpPr>
          <p:spPr>
            <a:xfrm>
              <a:off x="7429055" y="2685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3" name="tx93"/>
            <p:cNvSpPr/>
            <p:nvPr/>
          </p:nvSpPr>
          <p:spPr>
            <a:xfrm>
              <a:off x="7706303" y="27181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43.5</a:t>
              </a:r>
            </a:p>
          </p:txBody>
        </p:sp>
        <p:sp>
          <p:nvSpPr>
            <p:cNvPr id="94" name="tx94"/>
            <p:cNvSpPr/>
            <p:nvPr/>
          </p:nvSpPr>
          <p:spPr>
            <a:xfrm>
              <a:off x="7983551" y="27100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5" name="pl95"/>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2895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54.2</a:t>
              </a:r>
            </a:p>
          </p:txBody>
        </p:sp>
        <p:sp>
          <p:nvSpPr>
            <p:cNvPr id="106" name="tx106"/>
            <p:cNvSpPr/>
            <p:nvPr/>
          </p:nvSpPr>
          <p:spPr>
            <a:xfrm>
              <a:off x="1355732" y="24790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07" name="tx107"/>
            <p:cNvSpPr/>
            <p:nvPr/>
          </p:nvSpPr>
          <p:spPr>
            <a:xfrm>
              <a:off x="2715845" y="326904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55.7</a:t>
              </a:r>
            </a:p>
          </p:txBody>
        </p:sp>
        <p:sp>
          <p:nvSpPr>
            <p:cNvPr id="108" name="tx108"/>
            <p:cNvSpPr/>
            <p:nvPr/>
          </p:nvSpPr>
          <p:spPr>
            <a:xfrm>
              <a:off x="2741971" y="24445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9" name="tx109"/>
            <p:cNvSpPr/>
            <p:nvPr/>
          </p:nvSpPr>
          <p:spPr>
            <a:xfrm>
              <a:off x="4102084" y="32164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59.3</a:t>
              </a:r>
            </a:p>
          </p:txBody>
        </p:sp>
        <p:sp>
          <p:nvSpPr>
            <p:cNvPr id="110" name="tx110"/>
            <p:cNvSpPr/>
            <p:nvPr/>
          </p:nvSpPr>
          <p:spPr>
            <a:xfrm>
              <a:off x="4128209" y="23491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5488322" y="33157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a:t>
              </a:r>
            </a:p>
          </p:txBody>
        </p:sp>
        <p:sp>
          <p:nvSpPr>
            <p:cNvPr id="112" name="tx112"/>
            <p:cNvSpPr/>
            <p:nvPr/>
          </p:nvSpPr>
          <p:spPr>
            <a:xfrm>
              <a:off x="5514447" y="25241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3" name="tx113"/>
            <p:cNvSpPr/>
            <p:nvPr/>
          </p:nvSpPr>
          <p:spPr>
            <a:xfrm>
              <a:off x="6597312" y="34401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43.7</a:t>
              </a:r>
            </a:p>
          </p:txBody>
        </p:sp>
        <p:sp>
          <p:nvSpPr>
            <p:cNvPr id="114" name="tx114"/>
            <p:cNvSpPr/>
            <p:nvPr/>
          </p:nvSpPr>
          <p:spPr>
            <a:xfrm>
              <a:off x="6623438" y="27866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5" name="tx115"/>
            <p:cNvSpPr/>
            <p:nvPr/>
          </p:nvSpPr>
          <p:spPr>
            <a:xfrm>
              <a:off x="6913737" y="3436592"/>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6" name="tx116"/>
            <p:cNvSpPr/>
            <p:nvPr/>
          </p:nvSpPr>
          <p:spPr>
            <a:xfrm>
              <a:off x="6900686" y="27693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7" name="tx117"/>
            <p:cNvSpPr/>
            <p:nvPr/>
          </p:nvSpPr>
          <p:spPr>
            <a:xfrm>
              <a:off x="7190985" y="340788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8" name="tx118"/>
            <p:cNvSpPr/>
            <p:nvPr/>
          </p:nvSpPr>
          <p:spPr>
            <a:xfrm>
              <a:off x="7177933" y="26984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9" name="tx119"/>
            <p:cNvSpPr/>
            <p:nvPr/>
          </p:nvSpPr>
          <p:spPr>
            <a:xfrm>
              <a:off x="7468232" y="346646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0" name="tx120"/>
            <p:cNvSpPr/>
            <p:nvPr/>
          </p:nvSpPr>
          <p:spPr>
            <a:xfrm>
              <a:off x="7455181" y="28256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1" name="tx121"/>
            <p:cNvSpPr/>
            <p:nvPr/>
          </p:nvSpPr>
          <p:spPr>
            <a:xfrm>
              <a:off x="7706303" y="34806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22" name="tx122"/>
            <p:cNvSpPr/>
            <p:nvPr/>
          </p:nvSpPr>
          <p:spPr>
            <a:xfrm>
              <a:off x="7732429" y="28562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3" name="tx123"/>
            <p:cNvSpPr/>
            <p:nvPr/>
          </p:nvSpPr>
          <p:spPr>
            <a:xfrm>
              <a:off x="7983551" y="34780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a:t>
              </a:r>
            </a:p>
          </p:txBody>
        </p:sp>
        <p:sp>
          <p:nvSpPr>
            <p:cNvPr id="124" name="tx124"/>
            <p:cNvSpPr/>
            <p:nvPr/>
          </p:nvSpPr>
          <p:spPr>
            <a:xfrm>
              <a:off x="8009676" y="28484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326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733081" y="26147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733081" y="189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55386" y="11789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4446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Finland, 2000-2024</a:t>
              </a:r>
            </a:p>
          </p:txBody>
        </p:sp>
        <p:sp>
          <p:nvSpPr>
            <p:cNvPr id="155" name="pl155"/>
            <p:cNvSpPr/>
            <p:nvPr/>
          </p:nvSpPr>
          <p:spPr>
            <a:xfrm>
              <a:off x="20184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628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071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515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7958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06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849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293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0737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5180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311856" cy="167191"/>
            </a:xfrm>
            <a:prstGeom prst="rect">
              <a:avLst/>
            </a:prstGeom>
            <a:solidFill>
              <a:srgbClr val="80BD41">
                <a:alpha val="100000"/>
              </a:srgbClr>
            </a:solidFill>
          </p:spPr>
          <p:txBody>
            <a:bodyPr/>
            <a:lstStyle/>
            <a:p/>
          </p:txBody>
        </p:sp>
        <p:sp>
          <p:nvSpPr>
            <p:cNvPr id="170" name="rc170"/>
            <p:cNvSpPr/>
            <p:nvPr/>
          </p:nvSpPr>
          <p:spPr>
            <a:xfrm>
              <a:off x="7608130" y="5889059"/>
              <a:ext cx="262873" cy="167191"/>
            </a:xfrm>
            <a:prstGeom prst="rect">
              <a:avLst/>
            </a:prstGeom>
            <a:solidFill>
              <a:srgbClr val="E2231A">
                <a:alpha val="100000"/>
              </a:srgbClr>
            </a:solidFill>
          </p:spPr>
          <p:txBody>
            <a:bodyPr/>
            <a:lstStyle/>
            <a:p/>
          </p:txBody>
        </p:sp>
        <p:sp>
          <p:nvSpPr>
            <p:cNvPr id="171" name="rc171"/>
            <p:cNvSpPr/>
            <p:nvPr/>
          </p:nvSpPr>
          <p:spPr>
            <a:xfrm>
              <a:off x="1296273" y="5680069"/>
              <a:ext cx="5904546" cy="167191"/>
            </a:xfrm>
            <a:prstGeom prst="rect">
              <a:avLst/>
            </a:prstGeom>
            <a:solidFill>
              <a:srgbClr val="80BD41">
                <a:alpha val="100000"/>
              </a:srgbClr>
            </a:solidFill>
          </p:spPr>
          <p:txBody>
            <a:bodyPr/>
            <a:lstStyle/>
            <a:p/>
          </p:txBody>
        </p:sp>
        <p:sp>
          <p:nvSpPr>
            <p:cNvPr id="172" name="rc172"/>
            <p:cNvSpPr/>
            <p:nvPr/>
          </p:nvSpPr>
          <p:spPr>
            <a:xfrm>
              <a:off x="7200820" y="5680069"/>
              <a:ext cx="376978" cy="167191"/>
            </a:xfrm>
            <a:prstGeom prst="rect">
              <a:avLst/>
            </a:prstGeom>
            <a:solidFill>
              <a:srgbClr val="E2231A">
                <a:alpha val="100000"/>
              </a:srgbClr>
            </a:solidFill>
          </p:spPr>
          <p:txBody>
            <a:bodyPr/>
            <a:lstStyle/>
            <a:p/>
          </p:txBody>
        </p:sp>
        <p:sp>
          <p:nvSpPr>
            <p:cNvPr id="173" name="rc173"/>
            <p:cNvSpPr/>
            <p:nvPr/>
          </p:nvSpPr>
          <p:spPr>
            <a:xfrm>
              <a:off x="1296273" y="5471080"/>
              <a:ext cx="5942100" cy="167191"/>
            </a:xfrm>
            <a:prstGeom prst="rect">
              <a:avLst/>
            </a:prstGeom>
            <a:solidFill>
              <a:srgbClr val="80BD41">
                <a:alpha val="100000"/>
              </a:srgbClr>
            </a:solidFill>
          </p:spPr>
          <p:txBody>
            <a:bodyPr/>
            <a:lstStyle/>
            <a:p/>
          </p:txBody>
        </p:sp>
        <p:sp>
          <p:nvSpPr>
            <p:cNvPr id="174" name="rc174"/>
            <p:cNvSpPr/>
            <p:nvPr/>
          </p:nvSpPr>
          <p:spPr>
            <a:xfrm>
              <a:off x="7238374" y="5471080"/>
              <a:ext cx="379866" cy="167191"/>
            </a:xfrm>
            <a:prstGeom prst="rect">
              <a:avLst/>
            </a:prstGeom>
            <a:solidFill>
              <a:srgbClr val="E2231A">
                <a:alpha val="100000"/>
              </a:srgbClr>
            </a:solidFill>
          </p:spPr>
          <p:txBody>
            <a:bodyPr/>
            <a:lstStyle/>
            <a:p/>
          </p:txBody>
        </p:sp>
        <p:sp>
          <p:nvSpPr>
            <p:cNvPr id="175" name="tx175"/>
            <p:cNvSpPr/>
            <p:nvPr/>
          </p:nvSpPr>
          <p:spPr>
            <a:xfrm>
              <a:off x="8087213" y="5929857"/>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45.5</a:t>
              </a:r>
            </a:p>
          </p:txBody>
        </p:sp>
        <p:sp>
          <p:nvSpPr>
            <p:cNvPr id="176" name="tx176"/>
            <p:cNvSpPr/>
            <p:nvPr/>
          </p:nvSpPr>
          <p:spPr>
            <a:xfrm>
              <a:off x="7777831"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43.5</a:t>
              </a:r>
            </a:p>
          </p:txBody>
        </p:sp>
        <p:sp>
          <p:nvSpPr>
            <p:cNvPr id="177" name="tx177"/>
            <p:cNvSpPr/>
            <p:nvPr/>
          </p:nvSpPr>
          <p:spPr>
            <a:xfrm>
              <a:off x="7820296"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43.8</a:t>
              </a:r>
            </a:p>
          </p:txBody>
        </p:sp>
        <p:sp>
          <p:nvSpPr>
            <p:cNvPr id="178" name="tx178"/>
            <p:cNvSpPr/>
            <p:nvPr/>
          </p:nvSpPr>
          <p:spPr>
            <a:xfrm>
              <a:off x="4346708"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43.7</a:t>
              </a:r>
            </a:p>
          </p:txBody>
        </p:sp>
        <p:sp>
          <p:nvSpPr>
            <p:cNvPr id="179" name="tx179"/>
            <p:cNvSpPr/>
            <p:nvPr/>
          </p:nvSpPr>
          <p:spPr>
            <a:xfrm>
              <a:off x="7664218"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0" name="tx180"/>
            <p:cNvSpPr/>
            <p:nvPr/>
          </p:nvSpPr>
          <p:spPr>
            <a:xfrm>
              <a:off x="414305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40.9</a:t>
              </a:r>
            </a:p>
          </p:txBody>
        </p:sp>
        <p:sp>
          <p:nvSpPr>
            <p:cNvPr id="181" name="tx181"/>
            <p:cNvSpPr/>
            <p:nvPr/>
          </p:nvSpPr>
          <p:spPr>
            <a:xfrm>
              <a:off x="7313960"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82" name="tx182"/>
            <p:cNvSpPr/>
            <p:nvPr/>
          </p:nvSpPr>
          <p:spPr>
            <a:xfrm>
              <a:off x="4161830"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41.1</a:t>
              </a:r>
            </a:p>
          </p:txBody>
        </p:sp>
        <p:sp>
          <p:nvSpPr>
            <p:cNvPr id="183" name="tx183"/>
            <p:cNvSpPr/>
            <p:nvPr/>
          </p:nvSpPr>
          <p:spPr>
            <a:xfrm>
              <a:off x="7352958"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6294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9" name="tx189"/>
            <p:cNvSpPr/>
            <p:nvPr/>
          </p:nvSpPr>
          <p:spPr>
            <a:xfrm>
              <a:off x="410730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0" name="tx190"/>
            <p:cNvSpPr/>
            <p:nvPr/>
          </p:nvSpPr>
          <p:spPr>
            <a:xfrm>
              <a:off x="5551661"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1" name="tx191"/>
            <p:cNvSpPr/>
            <p:nvPr/>
          </p:nvSpPr>
          <p:spPr>
            <a:xfrm>
              <a:off x="699602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844038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(94%) was lower than in 2019 (96%).
The number of children vaccinated with MCV1 decreased 6%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982987"/>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409926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321553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233180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1448082"/>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9" name="pl9"/>
            <p:cNvSpPr/>
            <p:nvPr/>
          </p:nvSpPr>
          <p:spPr>
            <a:xfrm>
              <a:off x="711996" y="542485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4541124"/>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3657398"/>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711996" y="277367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3" name="pl13"/>
            <p:cNvSpPr/>
            <p:nvPr/>
          </p:nvSpPr>
          <p:spPr>
            <a:xfrm>
              <a:off x="711996" y="188994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4" name="pl14"/>
            <p:cNvSpPr/>
            <p:nvPr/>
          </p:nvSpPr>
          <p:spPr>
            <a:xfrm>
              <a:off x="711996" y="100621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5" name="pl15"/>
            <p:cNvSpPr/>
            <p:nvPr/>
          </p:nvSpPr>
          <p:spPr>
            <a:xfrm>
              <a:off x="104445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9856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52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0677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6087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1498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6908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2319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47729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03140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58550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396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69371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795111" y="5071359"/>
              <a:ext cx="498694" cy="353490"/>
            </a:xfrm>
            <a:prstGeom prst="rect">
              <a:avLst/>
            </a:prstGeom>
            <a:solidFill>
              <a:srgbClr val="1CABE2">
                <a:alpha val="100000"/>
              </a:srgbClr>
            </a:solidFill>
          </p:spPr>
          <p:txBody>
            <a:bodyPr/>
            <a:lstStyle/>
            <a:p/>
          </p:txBody>
        </p:sp>
        <p:sp>
          <p:nvSpPr>
            <p:cNvPr id="29" name="rc29"/>
            <p:cNvSpPr/>
            <p:nvPr/>
          </p:nvSpPr>
          <p:spPr>
            <a:xfrm>
              <a:off x="1349216" y="5248105"/>
              <a:ext cx="498694" cy="176745"/>
            </a:xfrm>
            <a:prstGeom prst="rect">
              <a:avLst/>
            </a:prstGeom>
            <a:solidFill>
              <a:srgbClr val="1CABE2">
                <a:alpha val="100000"/>
              </a:srgbClr>
            </a:solidFill>
          </p:spPr>
          <p:txBody>
            <a:bodyPr/>
            <a:lstStyle/>
            <a:p/>
          </p:txBody>
        </p:sp>
        <p:sp>
          <p:nvSpPr>
            <p:cNvPr id="30" name="rc30"/>
            <p:cNvSpPr/>
            <p:nvPr/>
          </p:nvSpPr>
          <p:spPr>
            <a:xfrm>
              <a:off x="1903321" y="5248105"/>
              <a:ext cx="498694" cy="176745"/>
            </a:xfrm>
            <a:prstGeom prst="rect">
              <a:avLst/>
            </a:prstGeom>
            <a:solidFill>
              <a:srgbClr val="1CABE2">
                <a:alpha val="100000"/>
              </a:srgbClr>
            </a:solidFill>
          </p:spPr>
          <p:txBody>
            <a:bodyPr/>
            <a:lstStyle/>
            <a:p/>
          </p:txBody>
        </p:sp>
        <p:sp>
          <p:nvSpPr>
            <p:cNvPr id="31" name="rc31"/>
            <p:cNvSpPr/>
            <p:nvPr/>
          </p:nvSpPr>
          <p:spPr>
            <a:xfrm>
              <a:off x="2457425" y="5336477"/>
              <a:ext cx="498694" cy="88372"/>
            </a:xfrm>
            <a:prstGeom prst="rect">
              <a:avLst/>
            </a:prstGeom>
            <a:solidFill>
              <a:srgbClr val="1CABE2">
                <a:alpha val="100000"/>
              </a:srgbClr>
            </a:solidFill>
          </p:spPr>
          <p:txBody>
            <a:bodyPr/>
            <a:lstStyle/>
            <a:p/>
          </p:txBody>
        </p:sp>
        <p:sp>
          <p:nvSpPr>
            <p:cNvPr id="32" name="rc32"/>
            <p:cNvSpPr/>
            <p:nvPr/>
          </p:nvSpPr>
          <p:spPr>
            <a:xfrm>
              <a:off x="3011530" y="4982987"/>
              <a:ext cx="498694" cy="441863"/>
            </a:xfrm>
            <a:prstGeom prst="rect">
              <a:avLst/>
            </a:prstGeom>
            <a:solidFill>
              <a:srgbClr val="1CABE2">
                <a:alpha val="100000"/>
              </a:srgbClr>
            </a:solidFill>
          </p:spPr>
          <p:txBody>
            <a:bodyPr/>
            <a:lstStyle/>
            <a:p/>
          </p:txBody>
        </p:sp>
        <p:sp>
          <p:nvSpPr>
            <p:cNvPr id="33" name="rc33"/>
            <p:cNvSpPr/>
            <p:nvPr/>
          </p:nvSpPr>
          <p:spPr>
            <a:xfrm>
              <a:off x="3565635" y="4541124"/>
              <a:ext cx="498694" cy="883726"/>
            </a:xfrm>
            <a:prstGeom prst="rect">
              <a:avLst/>
            </a:prstGeom>
            <a:solidFill>
              <a:srgbClr val="1CABE2">
                <a:alpha val="100000"/>
              </a:srgbClr>
            </a:solidFill>
          </p:spPr>
          <p:txBody>
            <a:bodyPr/>
            <a:lstStyle/>
            <a:p/>
          </p:txBody>
        </p:sp>
        <p:sp>
          <p:nvSpPr>
            <p:cNvPr id="34" name="rc34"/>
            <p:cNvSpPr/>
            <p:nvPr/>
          </p:nvSpPr>
          <p:spPr>
            <a:xfrm>
              <a:off x="4119739" y="4099261"/>
              <a:ext cx="498694" cy="1325589"/>
            </a:xfrm>
            <a:prstGeom prst="rect">
              <a:avLst/>
            </a:prstGeom>
            <a:solidFill>
              <a:srgbClr val="1CABE2">
                <a:alpha val="100000"/>
              </a:srgbClr>
            </a:solidFill>
          </p:spPr>
          <p:txBody>
            <a:bodyPr/>
            <a:lstStyle/>
            <a:p/>
          </p:txBody>
        </p:sp>
        <p:sp>
          <p:nvSpPr>
            <p:cNvPr id="35" name="rc35"/>
            <p:cNvSpPr/>
            <p:nvPr/>
          </p:nvSpPr>
          <p:spPr>
            <a:xfrm>
              <a:off x="4673844" y="4364378"/>
              <a:ext cx="498694" cy="1060471"/>
            </a:xfrm>
            <a:prstGeom prst="rect">
              <a:avLst/>
            </a:prstGeom>
            <a:solidFill>
              <a:srgbClr val="1CABE2">
                <a:alpha val="100000"/>
              </a:srgbClr>
            </a:solidFill>
          </p:spPr>
          <p:txBody>
            <a:bodyPr/>
            <a:lstStyle/>
            <a:p/>
          </p:txBody>
        </p:sp>
        <p:sp>
          <p:nvSpPr>
            <p:cNvPr id="36" name="rc36"/>
            <p:cNvSpPr/>
            <p:nvPr/>
          </p:nvSpPr>
          <p:spPr>
            <a:xfrm>
              <a:off x="5227948" y="4982987"/>
              <a:ext cx="498694" cy="441863"/>
            </a:xfrm>
            <a:prstGeom prst="rect">
              <a:avLst/>
            </a:prstGeom>
            <a:solidFill>
              <a:srgbClr val="1CABE2">
                <a:alpha val="100000"/>
              </a:srgbClr>
            </a:solidFill>
          </p:spPr>
          <p:txBody>
            <a:bodyPr/>
            <a:lstStyle/>
            <a:p/>
          </p:txBody>
        </p:sp>
        <p:sp>
          <p:nvSpPr>
            <p:cNvPr id="37" name="rc37"/>
            <p:cNvSpPr/>
            <p:nvPr/>
          </p:nvSpPr>
          <p:spPr>
            <a:xfrm>
              <a:off x="5782053" y="5159732"/>
              <a:ext cx="498694" cy="265117"/>
            </a:xfrm>
            <a:prstGeom prst="rect">
              <a:avLst/>
            </a:prstGeom>
            <a:solidFill>
              <a:srgbClr val="1CABE2">
                <a:alpha val="100000"/>
              </a:srgbClr>
            </a:solidFill>
          </p:spPr>
          <p:txBody>
            <a:bodyPr/>
            <a:lstStyle/>
            <a:p/>
          </p:txBody>
        </p:sp>
        <p:sp>
          <p:nvSpPr>
            <p:cNvPr id="38" name="rc38"/>
            <p:cNvSpPr/>
            <p:nvPr/>
          </p:nvSpPr>
          <p:spPr>
            <a:xfrm>
              <a:off x="6336158" y="5336477"/>
              <a:ext cx="498694" cy="88372"/>
            </a:xfrm>
            <a:prstGeom prst="rect">
              <a:avLst/>
            </a:prstGeom>
            <a:solidFill>
              <a:srgbClr val="1CABE2">
                <a:alpha val="100000"/>
              </a:srgbClr>
            </a:solidFill>
          </p:spPr>
          <p:txBody>
            <a:bodyPr/>
            <a:lstStyle/>
            <a:p/>
          </p:txBody>
        </p:sp>
        <p:sp>
          <p:nvSpPr>
            <p:cNvPr id="39" name="rc39"/>
            <p:cNvSpPr/>
            <p:nvPr/>
          </p:nvSpPr>
          <p:spPr>
            <a:xfrm>
              <a:off x="6890262" y="5424850"/>
              <a:ext cx="498694" cy="0"/>
            </a:xfrm>
            <a:prstGeom prst="rect">
              <a:avLst/>
            </a:prstGeom>
            <a:solidFill>
              <a:srgbClr val="1CABE2">
                <a:alpha val="100000"/>
              </a:srgbClr>
            </a:solidFill>
          </p:spPr>
          <p:txBody>
            <a:bodyPr/>
            <a:lstStyle/>
            <a:p/>
          </p:txBody>
        </p:sp>
        <p:sp>
          <p:nvSpPr>
            <p:cNvPr id="40" name="rc40"/>
            <p:cNvSpPr/>
            <p:nvPr/>
          </p:nvSpPr>
          <p:spPr>
            <a:xfrm>
              <a:off x="7444367" y="5248105"/>
              <a:ext cx="498694" cy="176745"/>
            </a:xfrm>
            <a:prstGeom prst="rect">
              <a:avLst/>
            </a:prstGeom>
            <a:solidFill>
              <a:srgbClr val="1CABE2">
                <a:alpha val="100000"/>
              </a:srgbClr>
            </a:solidFill>
          </p:spPr>
          <p:txBody>
            <a:bodyPr/>
            <a:lstStyle/>
            <a:p/>
          </p:txBody>
        </p:sp>
        <p:sp>
          <p:nvSpPr>
            <p:cNvPr id="41" name="pl41"/>
            <p:cNvSpPr/>
            <p:nvPr/>
          </p:nvSpPr>
          <p:spPr>
            <a:xfrm>
              <a:off x="1044459" y="1138778"/>
              <a:ext cx="6649255" cy="176745"/>
            </a:xfrm>
            <a:custGeom>
              <a:avLst/>
              <a:pathLst>
                <a:path w="6649255" h="176745">
                  <a:moveTo>
                    <a:pt x="0" y="0"/>
                  </a:moveTo>
                  <a:lnTo>
                    <a:pt x="554104" y="0"/>
                  </a:lnTo>
                  <a:lnTo>
                    <a:pt x="1108209" y="44186"/>
                  </a:lnTo>
                  <a:lnTo>
                    <a:pt x="1662313" y="88372"/>
                  </a:lnTo>
                  <a:lnTo>
                    <a:pt x="2216418" y="88372"/>
                  </a:lnTo>
                  <a:lnTo>
                    <a:pt x="2770523" y="132558"/>
                  </a:lnTo>
                  <a:lnTo>
                    <a:pt x="3324627" y="44186"/>
                  </a:lnTo>
                  <a:lnTo>
                    <a:pt x="3878732" y="44186"/>
                  </a:lnTo>
                  <a:lnTo>
                    <a:pt x="4432837" y="88372"/>
                  </a:lnTo>
                  <a:lnTo>
                    <a:pt x="4986941" y="176745"/>
                  </a:lnTo>
                  <a:lnTo>
                    <a:pt x="5541046" y="132558"/>
                  </a:lnTo>
                  <a:lnTo>
                    <a:pt x="6095150" y="132558"/>
                  </a:lnTo>
                  <a:lnTo>
                    <a:pt x="6649255" y="132558"/>
                  </a:lnTo>
                </a:path>
              </a:pathLst>
            </a:custGeom>
            <a:ln w="27101" cap="flat">
              <a:solidFill>
                <a:srgbClr val="00833D">
                  <a:alpha val="100000"/>
                </a:srgbClr>
              </a:solidFill>
              <a:prstDash val="solid"/>
              <a:round/>
            </a:ln>
          </p:spPr>
          <p:txBody>
            <a:bodyPr/>
            <a:lstStyle/>
            <a:p/>
          </p:txBody>
        </p:sp>
        <p:sp>
          <p:nvSpPr>
            <p:cNvPr id="42" name="pl42"/>
            <p:cNvSpPr/>
            <p:nvPr/>
          </p:nvSpPr>
          <p:spPr>
            <a:xfrm>
              <a:off x="3260877" y="1271337"/>
              <a:ext cx="4432837" cy="397676"/>
            </a:xfrm>
            <a:custGeom>
              <a:avLst/>
              <a:pathLst>
                <a:path w="4432837" h="397676">
                  <a:moveTo>
                    <a:pt x="0" y="397676"/>
                  </a:moveTo>
                  <a:lnTo>
                    <a:pt x="554104" y="88372"/>
                  </a:lnTo>
                  <a:lnTo>
                    <a:pt x="1108209" y="44186"/>
                  </a:lnTo>
                  <a:lnTo>
                    <a:pt x="1662313" y="44186"/>
                  </a:lnTo>
                  <a:lnTo>
                    <a:pt x="2216418" y="0"/>
                  </a:lnTo>
                  <a:lnTo>
                    <a:pt x="2770523" y="44186"/>
                  </a:lnTo>
                  <a:lnTo>
                    <a:pt x="3324627" y="88372"/>
                  </a:lnTo>
                  <a:lnTo>
                    <a:pt x="3878732" y="88372"/>
                  </a:lnTo>
                  <a:lnTo>
                    <a:pt x="4432837" y="88372"/>
                  </a:lnTo>
                </a:path>
              </a:pathLst>
            </a:custGeom>
            <a:ln w="27101" cap="flat">
              <a:solidFill>
                <a:srgbClr val="002759">
                  <a:alpha val="100000"/>
                </a:srgbClr>
              </a:solidFill>
              <a:prstDash val="solid"/>
              <a:round/>
            </a:ln>
          </p:spPr>
          <p:txBody>
            <a:bodyPr/>
            <a:lstStyle/>
            <a:p/>
          </p:txBody>
        </p:sp>
        <p:sp>
          <p:nvSpPr>
            <p:cNvPr id="43" name="pt43"/>
            <p:cNvSpPr/>
            <p:nvPr/>
          </p:nvSpPr>
          <p:spPr>
            <a:xfrm>
              <a:off x="1012857"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566962"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21067"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675171"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229276"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783380"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337485"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91590"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445694"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999799"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553904"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08008"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662113"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3229276" y="1637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783380"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337485"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891590"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445694"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999799"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53904"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08008"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62113"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11299" y="4943322"/>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6" name="tx66"/>
            <p:cNvSpPr/>
            <p:nvPr/>
          </p:nvSpPr>
          <p:spPr>
            <a:xfrm>
              <a:off x="1565404" y="511971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7" name="tx67"/>
            <p:cNvSpPr/>
            <p:nvPr/>
          </p:nvSpPr>
          <p:spPr>
            <a:xfrm>
              <a:off x="2119508" y="511971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8" name="tx68"/>
            <p:cNvSpPr/>
            <p:nvPr/>
          </p:nvSpPr>
          <p:spPr>
            <a:xfrm>
              <a:off x="2673613" y="520809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9" name="tx69"/>
            <p:cNvSpPr/>
            <p:nvPr/>
          </p:nvSpPr>
          <p:spPr>
            <a:xfrm>
              <a:off x="3227718" y="4854658"/>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0" name="tx70"/>
            <p:cNvSpPr/>
            <p:nvPr/>
          </p:nvSpPr>
          <p:spPr>
            <a:xfrm>
              <a:off x="3748663" y="441128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1" name="tx71"/>
            <p:cNvSpPr/>
            <p:nvPr/>
          </p:nvSpPr>
          <p:spPr>
            <a:xfrm>
              <a:off x="4302768" y="396941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2" name="tx72"/>
            <p:cNvSpPr/>
            <p:nvPr/>
          </p:nvSpPr>
          <p:spPr>
            <a:xfrm>
              <a:off x="4856872" y="423599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3" name="tx73"/>
            <p:cNvSpPr/>
            <p:nvPr/>
          </p:nvSpPr>
          <p:spPr>
            <a:xfrm>
              <a:off x="5444136" y="4854658"/>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4" name="tx74"/>
            <p:cNvSpPr/>
            <p:nvPr/>
          </p:nvSpPr>
          <p:spPr>
            <a:xfrm>
              <a:off x="5998241" y="5029831"/>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5" name="tx75"/>
            <p:cNvSpPr/>
            <p:nvPr/>
          </p:nvSpPr>
          <p:spPr>
            <a:xfrm>
              <a:off x="6552345" y="520809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7106450"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7660555" y="511971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8" name="pl78"/>
            <p:cNvSpPr/>
            <p:nvPr/>
          </p:nvSpPr>
          <p:spPr>
            <a:xfrm>
              <a:off x="7707269" y="1278920"/>
              <a:ext cx="155034" cy="86722"/>
            </a:xfrm>
            <a:custGeom>
              <a:avLst/>
              <a:pathLst>
                <a:path w="155034" h="86722">
                  <a:moveTo>
                    <a:pt x="155034" y="86722"/>
                  </a:moveTo>
                  <a:lnTo>
                    <a:pt x="0" y="0"/>
                  </a:lnTo>
                </a:path>
              </a:pathLst>
            </a:custGeom>
          </p:spPr>
          <p:txBody>
            <a:bodyPr/>
            <a:lstStyle/>
            <a:p/>
          </p:txBody>
        </p:sp>
        <p:sp>
          <p:nvSpPr>
            <p:cNvPr id="79" name="pl79"/>
            <p:cNvSpPr/>
            <p:nvPr/>
          </p:nvSpPr>
          <p:spPr>
            <a:xfrm>
              <a:off x="7700121" y="1370408"/>
              <a:ext cx="162182" cy="270830"/>
            </a:xfrm>
            <a:custGeom>
              <a:avLst/>
              <a:pathLst>
                <a:path w="162182" h="270830">
                  <a:moveTo>
                    <a:pt x="162182" y="270830"/>
                  </a:moveTo>
                  <a:lnTo>
                    <a:pt x="0" y="0"/>
                  </a:lnTo>
                </a:path>
              </a:pathLst>
            </a:custGeom>
          </p:spPr>
          <p:txBody>
            <a:bodyPr/>
            <a:lstStyle/>
            <a:p/>
          </p:txBody>
        </p:sp>
        <p:sp>
          <p:nvSpPr>
            <p:cNvPr id="80" name="pg80"/>
            <p:cNvSpPr/>
            <p:nvPr/>
          </p:nvSpPr>
          <p:spPr>
            <a:xfrm>
              <a:off x="7793724" y="130464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34576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94%</a:t>
              </a:r>
            </a:p>
          </p:txBody>
        </p:sp>
        <p:sp>
          <p:nvSpPr>
            <p:cNvPr id="82" name="pg82"/>
            <p:cNvSpPr/>
            <p:nvPr/>
          </p:nvSpPr>
          <p:spPr>
            <a:xfrm>
              <a:off x="7793724" y="157524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6163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84" name="rc84"/>
            <p:cNvSpPr/>
            <p:nvPr/>
          </p:nvSpPr>
          <p:spPr>
            <a:xfrm>
              <a:off x="711996" y="646101"/>
              <a:ext cx="7923696" cy="5006308"/>
            </a:xfrm>
            <a:prstGeom prst="rect">
              <a:avLst/>
            </a:prstGeom>
            <a:ln w="13550" cap="rnd">
              <a:solidFill>
                <a:srgbClr val="BEBEBE">
                  <a:alpha val="100000"/>
                </a:srgbClr>
              </a:solidFill>
              <a:prstDash val="solid"/>
              <a:round/>
            </a:ln>
          </p:spPr>
          <p:txBody>
            <a:bodyPr/>
            <a:lstStyle/>
            <a:p/>
          </p:txBody>
        </p:sp>
        <p:sp>
          <p:nvSpPr>
            <p:cNvPr id="85" name="tx85"/>
            <p:cNvSpPr/>
            <p:nvPr/>
          </p:nvSpPr>
          <p:spPr>
            <a:xfrm>
              <a:off x="578734"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508103"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508103" y="2726233"/>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508103"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508103" y="9588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90223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456308"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2010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56454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311865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67275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422686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78096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533507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88917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644328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997355"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755149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6" name="tx116"/>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7" name="tx117"/>
            <p:cNvSpPr/>
            <p:nvPr/>
          </p:nvSpPr>
          <p:spPr>
            <a:xfrm>
              <a:off x="1967256" y="401416"/>
              <a:ext cx="541317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Finland, 2012-2024</a:t>
              </a:r>
            </a:p>
          </p:txBody>
        </p:sp>
        <p:sp>
          <p:nvSpPr>
            <p:cNvPr id="118" name="tx118"/>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9" name="tx119"/>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0" name="tx120"/>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1" name="tx121"/>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 confirmed measles cases in Finland. In the same year, MCV1 coverage was 94% and MCV2 coverage was 92%.
There were no confirmed cases in the previous year (n=0).
The highest number of measles cases was reported in 2018 (n=15). In this year, MCV1 coverage was 96%.</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015109"/>
              <a:ext cx="3520101" cy="2084975"/>
            </a:xfrm>
            <a:custGeom>
              <a:avLst/>
              <a:pathLst>
                <a:path w="3520101" h="2084975">
                  <a:moveTo>
                    <a:pt x="0" y="2084975"/>
                  </a:moveTo>
                  <a:lnTo>
                    <a:pt x="146670" y="1876477"/>
                  </a:lnTo>
                  <a:lnTo>
                    <a:pt x="293341" y="1876477"/>
                  </a:lnTo>
                  <a:lnTo>
                    <a:pt x="440012" y="2084975"/>
                  </a:lnTo>
                  <a:lnTo>
                    <a:pt x="586683" y="2084975"/>
                  </a:lnTo>
                  <a:lnTo>
                    <a:pt x="733354" y="1667980"/>
                  </a:lnTo>
                  <a:lnTo>
                    <a:pt x="880025" y="1667980"/>
                  </a:lnTo>
                  <a:lnTo>
                    <a:pt x="1026696" y="2084975"/>
                  </a:lnTo>
                  <a:lnTo>
                    <a:pt x="1173367" y="2084975"/>
                  </a:lnTo>
                  <a:lnTo>
                    <a:pt x="1320038" y="2084975"/>
                  </a:lnTo>
                  <a:lnTo>
                    <a:pt x="1466709" y="2084975"/>
                  </a:lnTo>
                  <a:lnTo>
                    <a:pt x="1613379" y="2084975"/>
                  </a:lnTo>
                  <a:lnTo>
                    <a:pt x="1760050" y="2084975"/>
                  </a:lnTo>
                  <a:lnTo>
                    <a:pt x="1906721" y="1876477"/>
                  </a:lnTo>
                  <a:lnTo>
                    <a:pt x="2053392" y="1876477"/>
                  </a:lnTo>
                  <a:lnTo>
                    <a:pt x="2200063" y="1667980"/>
                  </a:lnTo>
                  <a:lnTo>
                    <a:pt x="2346734" y="625492"/>
                  </a:lnTo>
                  <a:lnTo>
                    <a:pt x="2493405" y="0"/>
                  </a:lnTo>
                  <a:lnTo>
                    <a:pt x="2640076" y="416995"/>
                  </a:lnTo>
                  <a:lnTo>
                    <a:pt x="2786747" y="625492"/>
                  </a:lnTo>
                  <a:lnTo>
                    <a:pt x="2933418" y="208497"/>
                  </a:lnTo>
                  <a:lnTo>
                    <a:pt x="3080089" y="208497"/>
                  </a:lnTo>
                  <a:lnTo>
                    <a:pt x="3226759" y="833990"/>
                  </a:lnTo>
                  <a:lnTo>
                    <a:pt x="3373430" y="833990"/>
                  </a:lnTo>
                  <a:lnTo>
                    <a:pt x="3520101" y="83399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3015109"/>
              <a:ext cx="3520101" cy="2084975"/>
            </a:xfrm>
            <a:custGeom>
              <a:avLst/>
              <a:pathLst>
                <a:path w="3520101" h="2084975">
                  <a:moveTo>
                    <a:pt x="0" y="2084975"/>
                  </a:moveTo>
                  <a:lnTo>
                    <a:pt x="146670" y="1876477"/>
                  </a:lnTo>
                  <a:lnTo>
                    <a:pt x="293341" y="1876477"/>
                  </a:lnTo>
                  <a:lnTo>
                    <a:pt x="440012" y="2084975"/>
                  </a:lnTo>
                  <a:lnTo>
                    <a:pt x="586683" y="2084975"/>
                  </a:lnTo>
                  <a:lnTo>
                    <a:pt x="733354" y="1667980"/>
                  </a:lnTo>
                  <a:lnTo>
                    <a:pt x="880025" y="1667980"/>
                  </a:lnTo>
                  <a:lnTo>
                    <a:pt x="1026696" y="2084975"/>
                  </a:lnTo>
                  <a:lnTo>
                    <a:pt x="1173367" y="2084975"/>
                  </a:lnTo>
                  <a:lnTo>
                    <a:pt x="1320038" y="2084975"/>
                  </a:lnTo>
                  <a:lnTo>
                    <a:pt x="1466709" y="2084975"/>
                  </a:lnTo>
                  <a:lnTo>
                    <a:pt x="1613379" y="2084975"/>
                  </a:lnTo>
                  <a:lnTo>
                    <a:pt x="1760050" y="2084975"/>
                  </a:lnTo>
                  <a:lnTo>
                    <a:pt x="1906721" y="1876477"/>
                  </a:lnTo>
                  <a:lnTo>
                    <a:pt x="2053392" y="1876477"/>
                  </a:lnTo>
                  <a:lnTo>
                    <a:pt x="2200063" y="1667980"/>
                  </a:lnTo>
                  <a:lnTo>
                    <a:pt x="2346734" y="625492"/>
                  </a:lnTo>
                  <a:lnTo>
                    <a:pt x="2493405" y="0"/>
                  </a:lnTo>
                  <a:lnTo>
                    <a:pt x="2640076" y="416995"/>
                  </a:lnTo>
                  <a:lnTo>
                    <a:pt x="2786747" y="625492"/>
                  </a:lnTo>
                  <a:lnTo>
                    <a:pt x="2933418" y="208497"/>
                  </a:lnTo>
                  <a:lnTo>
                    <a:pt x="3080089" y="208497"/>
                  </a:lnTo>
                  <a:lnTo>
                    <a:pt x="3226759" y="833990"/>
                  </a:lnTo>
                  <a:lnTo>
                    <a:pt x="3373430" y="833990"/>
                  </a:lnTo>
                  <a:lnTo>
                    <a:pt x="3520101" y="833990"/>
                  </a:lnTo>
                </a:path>
              </a:pathLst>
            </a:custGeom>
            <a:ln w="43362" cap="flat">
              <a:solidFill>
                <a:srgbClr val="000000">
                  <a:alpha val="100000"/>
                </a:srgbClr>
              </a:solidFill>
              <a:prstDash val="solid"/>
              <a:round/>
            </a:ln>
          </p:spPr>
          <p:txBody>
            <a:bodyPr/>
            <a:lstStyle/>
            <a:p/>
          </p:txBody>
        </p:sp>
        <p:sp>
          <p:nvSpPr>
            <p:cNvPr id="24" name="pl24"/>
            <p:cNvSpPr/>
            <p:nvPr/>
          </p:nvSpPr>
          <p:spPr>
            <a:xfrm>
              <a:off x="943464" y="3015109"/>
              <a:ext cx="3520101" cy="2084975"/>
            </a:xfrm>
            <a:custGeom>
              <a:avLst/>
              <a:pathLst>
                <a:path w="3520101" h="2084975">
                  <a:moveTo>
                    <a:pt x="0" y="2084975"/>
                  </a:moveTo>
                  <a:lnTo>
                    <a:pt x="146670" y="1876477"/>
                  </a:lnTo>
                  <a:lnTo>
                    <a:pt x="293341" y="1876477"/>
                  </a:lnTo>
                  <a:lnTo>
                    <a:pt x="440012" y="2084975"/>
                  </a:lnTo>
                  <a:lnTo>
                    <a:pt x="586683" y="2084975"/>
                  </a:lnTo>
                  <a:lnTo>
                    <a:pt x="733354" y="1667980"/>
                  </a:lnTo>
                  <a:lnTo>
                    <a:pt x="880025" y="1667980"/>
                  </a:lnTo>
                  <a:lnTo>
                    <a:pt x="1026696" y="2084975"/>
                  </a:lnTo>
                  <a:lnTo>
                    <a:pt x="1173367" y="2084975"/>
                  </a:lnTo>
                  <a:lnTo>
                    <a:pt x="1320038" y="2084975"/>
                  </a:lnTo>
                  <a:lnTo>
                    <a:pt x="1466709" y="2084975"/>
                  </a:lnTo>
                  <a:lnTo>
                    <a:pt x="1613379" y="2084975"/>
                  </a:lnTo>
                  <a:lnTo>
                    <a:pt x="1760050" y="2084975"/>
                  </a:lnTo>
                  <a:lnTo>
                    <a:pt x="1906721" y="1876477"/>
                  </a:lnTo>
                  <a:lnTo>
                    <a:pt x="2053392" y="1876477"/>
                  </a:lnTo>
                  <a:lnTo>
                    <a:pt x="2200063" y="1667980"/>
                  </a:lnTo>
                  <a:lnTo>
                    <a:pt x="2346734" y="625492"/>
                  </a:lnTo>
                  <a:lnTo>
                    <a:pt x="2493405" y="0"/>
                  </a:lnTo>
                  <a:lnTo>
                    <a:pt x="2640076" y="416995"/>
                  </a:lnTo>
                  <a:lnTo>
                    <a:pt x="2786747" y="625492"/>
                  </a:lnTo>
                  <a:lnTo>
                    <a:pt x="2933418" y="208497"/>
                  </a:lnTo>
                  <a:lnTo>
                    <a:pt x="3080089" y="208497"/>
                  </a:lnTo>
                  <a:lnTo>
                    <a:pt x="3226759" y="833990"/>
                  </a:lnTo>
                  <a:lnTo>
                    <a:pt x="3373430" y="833990"/>
                  </a:lnTo>
                  <a:lnTo>
                    <a:pt x="3520101" y="83399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301510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322360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22360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671722" y="29485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297983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4258406" y="31570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318586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pg45"/>
            <p:cNvSpPr/>
            <p:nvPr/>
          </p:nvSpPr>
          <p:spPr>
            <a:xfrm>
              <a:off x="4405077" y="31570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18586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8277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8277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09959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6204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49873" y="610261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66" name="tx66"/>
            <p:cNvSpPr/>
            <p:nvPr/>
          </p:nvSpPr>
          <p:spPr>
            <a:xfrm>
              <a:off x="236669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29147"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057597"/>
              <a:ext cx="3520101" cy="833990"/>
            </a:xfrm>
            <a:custGeom>
              <a:avLst/>
              <a:pathLst>
                <a:path w="3520101" h="833990">
                  <a:moveTo>
                    <a:pt x="0" y="416995"/>
                  </a:moveTo>
                  <a:lnTo>
                    <a:pt x="146670" y="416995"/>
                  </a:lnTo>
                  <a:lnTo>
                    <a:pt x="293341" y="416995"/>
                  </a:lnTo>
                  <a:lnTo>
                    <a:pt x="440012" y="833990"/>
                  </a:lnTo>
                  <a:lnTo>
                    <a:pt x="586683" y="833990"/>
                  </a:lnTo>
                  <a:lnTo>
                    <a:pt x="733354" y="625492"/>
                  </a:lnTo>
                  <a:lnTo>
                    <a:pt x="880025" y="625492"/>
                  </a:lnTo>
                  <a:lnTo>
                    <a:pt x="1026696" y="833990"/>
                  </a:lnTo>
                  <a:lnTo>
                    <a:pt x="1173367" y="625492"/>
                  </a:lnTo>
                  <a:lnTo>
                    <a:pt x="1320038" y="833990"/>
                  </a:lnTo>
                  <a:lnTo>
                    <a:pt x="1466709" y="833990"/>
                  </a:lnTo>
                  <a:lnTo>
                    <a:pt x="1613379" y="625492"/>
                  </a:lnTo>
                  <a:lnTo>
                    <a:pt x="1760050" y="625492"/>
                  </a:lnTo>
                  <a:lnTo>
                    <a:pt x="1906721" y="625492"/>
                  </a:lnTo>
                  <a:lnTo>
                    <a:pt x="2053392" y="416995"/>
                  </a:lnTo>
                  <a:lnTo>
                    <a:pt x="2200063" y="208497"/>
                  </a:lnTo>
                  <a:lnTo>
                    <a:pt x="2346734" y="208497"/>
                  </a:lnTo>
                  <a:lnTo>
                    <a:pt x="2493405" y="0"/>
                  </a:lnTo>
                  <a:lnTo>
                    <a:pt x="2640076" y="416995"/>
                  </a:lnTo>
                  <a:lnTo>
                    <a:pt x="2786747" y="625492"/>
                  </a:lnTo>
                  <a:lnTo>
                    <a:pt x="2933418" y="416995"/>
                  </a:lnTo>
                  <a:lnTo>
                    <a:pt x="3080089" y="0"/>
                  </a:lnTo>
                  <a:lnTo>
                    <a:pt x="3226759" y="416995"/>
                  </a:lnTo>
                  <a:lnTo>
                    <a:pt x="3373430" y="416995"/>
                  </a:lnTo>
                  <a:lnTo>
                    <a:pt x="3520101" y="416995"/>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4057597"/>
              <a:ext cx="3520101" cy="833990"/>
            </a:xfrm>
            <a:custGeom>
              <a:avLst/>
              <a:pathLst>
                <a:path w="3520101" h="833990">
                  <a:moveTo>
                    <a:pt x="0" y="416995"/>
                  </a:moveTo>
                  <a:lnTo>
                    <a:pt x="146670" y="416995"/>
                  </a:lnTo>
                  <a:lnTo>
                    <a:pt x="293341" y="416995"/>
                  </a:lnTo>
                  <a:lnTo>
                    <a:pt x="440012" y="833990"/>
                  </a:lnTo>
                  <a:lnTo>
                    <a:pt x="586683" y="833990"/>
                  </a:lnTo>
                  <a:lnTo>
                    <a:pt x="733354" y="625492"/>
                  </a:lnTo>
                  <a:lnTo>
                    <a:pt x="880025" y="625492"/>
                  </a:lnTo>
                  <a:lnTo>
                    <a:pt x="1026696" y="833990"/>
                  </a:lnTo>
                  <a:lnTo>
                    <a:pt x="1173367" y="625492"/>
                  </a:lnTo>
                  <a:lnTo>
                    <a:pt x="1320038" y="833990"/>
                  </a:lnTo>
                  <a:lnTo>
                    <a:pt x="1466709" y="833990"/>
                  </a:lnTo>
                  <a:lnTo>
                    <a:pt x="1613379" y="625492"/>
                  </a:lnTo>
                  <a:lnTo>
                    <a:pt x="1760050" y="625492"/>
                  </a:lnTo>
                  <a:lnTo>
                    <a:pt x="1906721" y="625492"/>
                  </a:lnTo>
                  <a:lnTo>
                    <a:pt x="2053392" y="416995"/>
                  </a:lnTo>
                  <a:lnTo>
                    <a:pt x="2200063" y="208497"/>
                  </a:lnTo>
                  <a:lnTo>
                    <a:pt x="2346734" y="208497"/>
                  </a:lnTo>
                  <a:lnTo>
                    <a:pt x="2493405" y="0"/>
                  </a:lnTo>
                  <a:lnTo>
                    <a:pt x="2640076" y="416995"/>
                  </a:lnTo>
                  <a:lnTo>
                    <a:pt x="2786747" y="625492"/>
                  </a:lnTo>
                  <a:lnTo>
                    <a:pt x="2933418" y="416995"/>
                  </a:lnTo>
                  <a:lnTo>
                    <a:pt x="3080089" y="0"/>
                  </a:lnTo>
                  <a:lnTo>
                    <a:pt x="3226759" y="416995"/>
                  </a:lnTo>
                  <a:lnTo>
                    <a:pt x="3373430" y="416995"/>
                  </a:lnTo>
                  <a:lnTo>
                    <a:pt x="3520101" y="416995"/>
                  </a:lnTo>
                </a:path>
              </a:pathLst>
            </a:custGeom>
            <a:ln w="43362" cap="flat">
              <a:solidFill>
                <a:srgbClr val="000000">
                  <a:alpha val="100000"/>
                </a:srgbClr>
              </a:solidFill>
              <a:prstDash val="solid"/>
              <a:round/>
            </a:ln>
          </p:spPr>
          <p:txBody>
            <a:bodyPr/>
            <a:lstStyle/>
            <a:p/>
          </p:txBody>
        </p:sp>
        <p:sp>
          <p:nvSpPr>
            <p:cNvPr id="88" name="pl88"/>
            <p:cNvSpPr/>
            <p:nvPr/>
          </p:nvSpPr>
          <p:spPr>
            <a:xfrm>
              <a:off x="5308715" y="4057597"/>
              <a:ext cx="3520101" cy="833990"/>
            </a:xfrm>
            <a:custGeom>
              <a:avLst/>
              <a:pathLst>
                <a:path w="3520101" h="833990">
                  <a:moveTo>
                    <a:pt x="0" y="416995"/>
                  </a:moveTo>
                  <a:lnTo>
                    <a:pt x="146670" y="416995"/>
                  </a:lnTo>
                  <a:lnTo>
                    <a:pt x="293341" y="416995"/>
                  </a:lnTo>
                  <a:lnTo>
                    <a:pt x="440012" y="833990"/>
                  </a:lnTo>
                  <a:lnTo>
                    <a:pt x="586683" y="833990"/>
                  </a:lnTo>
                  <a:lnTo>
                    <a:pt x="733354" y="625492"/>
                  </a:lnTo>
                  <a:lnTo>
                    <a:pt x="880025" y="625492"/>
                  </a:lnTo>
                  <a:lnTo>
                    <a:pt x="1026696" y="833990"/>
                  </a:lnTo>
                  <a:lnTo>
                    <a:pt x="1173367" y="625492"/>
                  </a:lnTo>
                  <a:lnTo>
                    <a:pt x="1320038" y="833990"/>
                  </a:lnTo>
                  <a:lnTo>
                    <a:pt x="1466709" y="833990"/>
                  </a:lnTo>
                  <a:lnTo>
                    <a:pt x="1613379" y="625492"/>
                  </a:lnTo>
                  <a:lnTo>
                    <a:pt x="1760050" y="625492"/>
                  </a:lnTo>
                  <a:lnTo>
                    <a:pt x="1906721" y="625492"/>
                  </a:lnTo>
                  <a:lnTo>
                    <a:pt x="2053392" y="416995"/>
                  </a:lnTo>
                  <a:lnTo>
                    <a:pt x="2200063" y="208497"/>
                  </a:lnTo>
                  <a:lnTo>
                    <a:pt x="2346734" y="208497"/>
                  </a:lnTo>
                  <a:lnTo>
                    <a:pt x="2493405" y="0"/>
                  </a:lnTo>
                  <a:lnTo>
                    <a:pt x="2640076" y="416995"/>
                  </a:lnTo>
                  <a:lnTo>
                    <a:pt x="2786747" y="625492"/>
                  </a:lnTo>
                  <a:lnTo>
                    <a:pt x="2933418" y="416995"/>
                  </a:lnTo>
                  <a:lnTo>
                    <a:pt x="3080089" y="0"/>
                  </a:lnTo>
                  <a:lnTo>
                    <a:pt x="3226759" y="416995"/>
                  </a:lnTo>
                  <a:lnTo>
                    <a:pt x="3373430" y="416995"/>
                  </a:lnTo>
                  <a:lnTo>
                    <a:pt x="3520101" y="416995"/>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5983581"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1" name="pg101"/>
            <p:cNvSpPr/>
            <p:nvPr/>
          </p:nvSpPr>
          <p:spPr>
            <a:xfrm>
              <a:off x="6716935"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450290"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5" name="pg105"/>
            <p:cNvSpPr/>
            <p:nvPr/>
          </p:nvSpPr>
          <p:spPr>
            <a:xfrm>
              <a:off x="8036973"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3657"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70328"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4802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4802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6484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2729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15124" y="610261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Finland</a:t>
              </a:r>
            </a:p>
          </p:txBody>
        </p:sp>
        <p:sp>
          <p:nvSpPr>
            <p:cNvPr id="130" name="tx130"/>
            <p:cNvSpPr/>
            <p:nvPr/>
          </p:nvSpPr>
          <p:spPr>
            <a:xfrm>
              <a:off x="673194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494398"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3%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Finland DTP drop-out was higher and DTP-MCV drop-out was higher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530765" cy="12375"/>
            </a:xfrm>
            <a:custGeom>
              <a:avLst/>
              <a:pathLst>
                <a:path w="530765" h="12375">
                  <a:moveTo>
                    <a:pt x="0" y="0"/>
                  </a:moveTo>
                  <a:lnTo>
                    <a:pt x="88460" y="0"/>
                  </a:lnTo>
                  <a:lnTo>
                    <a:pt x="176921" y="0"/>
                  </a:lnTo>
                  <a:lnTo>
                    <a:pt x="265382" y="12375"/>
                  </a:lnTo>
                  <a:lnTo>
                    <a:pt x="353843" y="12375"/>
                  </a:lnTo>
                  <a:lnTo>
                    <a:pt x="442304" y="12375"/>
                  </a:lnTo>
                  <a:lnTo>
                    <a:pt x="530765"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pl25"/>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 name="pl26"/>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 name="pl27"/>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 name="pl28"/>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 name="pl32"/>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 name="pl33"/>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 name="pl34"/>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389120" y="2861125"/>
              <a:ext cx="796148" cy="24750"/>
            </a:xfrm>
            <a:custGeom>
              <a:avLst/>
              <a:pathLst>
                <a:path w="796148" h="24750">
                  <a:moveTo>
                    <a:pt x="0" y="0"/>
                  </a:moveTo>
                  <a:lnTo>
                    <a:pt x="88460" y="0"/>
                  </a:lnTo>
                  <a:lnTo>
                    <a:pt x="176921" y="0"/>
                  </a:lnTo>
                  <a:lnTo>
                    <a:pt x="265382" y="0"/>
                  </a:lnTo>
                  <a:lnTo>
                    <a:pt x="353843" y="12375"/>
                  </a:lnTo>
                  <a:lnTo>
                    <a:pt x="442304" y="12375"/>
                  </a:lnTo>
                  <a:lnTo>
                    <a:pt x="530765" y="12375"/>
                  </a:lnTo>
                  <a:lnTo>
                    <a:pt x="619226" y="24750"/>
                  </a:lnTo>
                  <a:lnTo>
                    <a:pt x="707687" y="24750"/>
                  </a:lnTo>
                  <a:lnTo>
                    <a:pt x="796148" y="24750"/>
                  </a:lnTo>
                </a:path>
              </a:pathLst>
            </a:custGeom>
            <a:ln w="27101" cap="flat">
              <a:solidFill>
                <a:srgbClr val="1CABE2">
                  <a:alpha val="100000"/>
                </a:srgbClr>
              </a:solidFill>
              <a:prstDash val="solid"/>
              <a:round/>
            </a:ln>
          </p:spPr>
          <p:txBody>
            <a:bodyPr/>
            <a:lstStyle/>
            <a:p/>
          </p:txBody>
        </p:sp>
        <p:sp>
          <p:nvSpPr>
            <p:cNvPr id="45" name="tx45"/>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6" name="tx46"/>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7" name="tx47"/>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8" name="tx48"/>
            <p:cNvSpPr/>
            <p:nvPr/>
          </p:nvSpPr>
          <p:spPr>
            <a:xfrm>
              <a:off x="304254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9" name="pl49"/>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0" name="pl50"/>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1" name="pl51"/>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2" name="pl52"/>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6" name="pl56"/>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7" name="pl57"/>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8" name="pl58"/>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46815" y="4729605"/>
              <a:ext cx="1238453" cy="123752"/>
            </a:xfrm>
            <a:custGeom>
              <a:avLst/>
              <a:pathLst>
                <a:path w="1238453" h="123752">
                  <a:moveTo>
                    <a:pt x="0" y="0"/>
                  </a:moveTo>
                  <a:lnTo>
                    <a:pt x="88460" y="0"/>
                  </a:lnTo>
                  <a:lnTo>
                    <a:pt x="176921" y="0"/>
                  </a:lnTo>
                  <a:lnTo>
                    <a:pt x="265382" y="0"/>
                  </a:lnTo>
                  <a:lnTo>
                    <a:pt x="353843" y="0"/>
                  </a:lnTo>
                  <a:lnTo>
                    <a:pt x="442304" y="0"/>
                  </a:lnTo>
                  <a:lnTo>
                    <a:pt x="530765" y="61876"/>
                  </a:lnTo>
                  <a:lnTo>
                    <a:pt x="619226" y="86626"/>
                  </a:lnTo>
                  <a:lnTo>
                    <a:pt x="707687" y="49500"/>
                  </a:lnTo>
                  <a:lnTo>
                    <a:pt x="796148" y="37125"/>
                  </a:lnTo>
                  <a:lnTo>
                    <a:pt x="884609" y="74251"/>
                  </a:lnTo>
                  <a:lnTo>
                    <a:pt x="973070" y="123752"/>
                  </a:lnTo>
                  <a:lnTo>
                    <a:pt x="1061531" y="61876"/>
                  </a:lnTo>
                  <a:lnTo>
                    <a:pt x="1149992" y="61876"/>
                  </a:lnTo>
                  <a:lnTo>
                    <a:pt x="1238453" y="61876"/>
                  </a:lnTo>
                </a:path>
              </a:pathLst>
            </a:custGeom>
            <a:ln w="27101" cap="flat">
              <a:solidFill>
                <a:srgbClr val="1CABE2">
                  <a:alpha val="100000"/>
                </a:srgbClr>
              </a:solidFill>
              <a:prstDash val="solid"/>
              <a:round/>
            </a:ln>
          </p:spPr>
          <p:txBody>
            <a:bodyPr/>
            <a:lstStyle/>
            <a:p/>
          </p:txBody>
        </p:sp>
        <p:sp>
          <p:nvSpPr>
            <p:cNvPr id="69" name="tx69"/>
            <p:cNvSpPr/>
            <p:nvPr/>
          </p:nvSpPr>
          <p:spPr>
            <a:xfrm>
              <a:off x="1794885"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0" name="tx70"/>
            <p:cNvSpPr/>
            <p:nvPr/>
          </p:nvSpPr>
          <p:spPr>
            <a:xfrm>
              <a:off x="3217825"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1" name="tx71"/>
            <p:cNvSpPr/>
            <p:nvPr/>
          </p:nvSpPr>
          <p:spPr>
            <a:xfrm>
              <a:off x="2688703"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2" name="tx72"/>
            <p:cNvSpPr/>
            <p:nvPr/>
          </p:nvSpPr>
          <p:spPr>
            <a:xfrm>
              <a:off x="3042547"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3" name="pl73"/>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4" name="pl74"/>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5" name="pl75"/>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3856392" y="1079271"/>
              <a:ext cx="2123063" cy="24750"/>
            </a:xfrm>
            <a:custGeom>
              <a:avLst/>
              <a:pathLst>
                <a:path w="2123063" h="24750">
                  <a:moveTo>
                    <a:pt x="0" y="0"/>
                  </a:moveTo>
                  <a:lnTo>
                    <a:pt x="88460" y="0"/>
                  </a:lnTo>
                  <a:lnTo>
                    <a:pt x="176921" y="0"/>
                  </a:lnTo>
                  <a:lnTo>
                    <a:pt x="265382" y="12375"/>
                  </a:lnTo>
                  <a:lnTo>
                    <a:pt x="353843" y="12375"/>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12375"/>
                  </a:lnTo>
                  <a:lnTo>
                    <a:pt x="1769219" y="12375"/>
                  </a:lnTo>
                  <a:lnTo>
                    <a:pt x="1857680" y="12375"/>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93" name="tx93"/>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4" name="tx94"/>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5" name="tx95"/>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6" name="tx96"/>
            <p:cNvSpPr/>
            <p:nvPr/>
          </p:nvSpPr>
          <p:spPr>
            <a:xfrm>
              <a:off x="5836734"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pl97"/>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8" name="pl98"/>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9" name="pl99"/>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4" name="pl104"/>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56392" y="2873500"/>
              <a:ext cx="2123063" cy="61876"/>
            </a:xfrm>
            <a:custGeom>
              <a:avLst/>
              <a:pathLst>
                <a:path w="2123063" h="61876">
                  <a:moveTo>
                    <a:pt x="0" y="24750"/>
                  </a:moveTo>
                  <a:lnTo>
                    <a:pt x="88460" y="24750"/>
                  </a:lnTo>
                  <a:lnTo>
                    <a:pt x="176921" y="24750"/>
                  </a:lnTo>
                  <a:lnTo>
                    <a:pt x="265382" y="12375"/>
                  </a:lnTo>
                  <a:lnTo>
                    <a:pt x="353843" y="12375"/>
                  </a:lnTo>
                  <a:lnTo>
                    <a:pt x="442304" y="12375"/>
                  </a:lnTo>
                  <a:lnTo>
                    <a:pt x="530765" y="12375"/>
                  </a:lnTo>
                  <a:lnTo>
                    <a:pt x="619226" y="0"/>
                  </a:lnTo>
                  <a:lnTo>
                    <a:pt x="707687" y="12375"/>
                  </a:lnTo>
                  <a:lnTo>
                    <a:pt x="796148" y="0"/>
                  </a:lnTo>
                  <a:lnTo>
                    <a:pt x="884609" y="0"/>
                  </a:lnTo>
                  <a:lnTo>
                    <a:pt x="973070" y="12375"/>
                  </a:lnTo>
                  <a:lnTo>
                    <a:pt x="1061531" y="12375"/>
                  </a:lnTo>
                  <a:lnTo>
                    <a:pt x="1149992" y="12375"/>
                  </a:lnTo>
                  <a:lnTo>
                    <a:pt x="1238453" y="24750"/>
                  </a:lnTo>
                  <a:lnTo>
                    <a:pt x="1326914" y="37125"/>
                  </a:lnTo>
                  <a:lnTo>
                    <a:pt x="1415375" y="37125"/>
                  </a:lnTo>
                  <a:lnTo>
                    <a:pt x="1503836" y="49500"/>
                  </a:lnTo>
                  <a:lnTo>
                    <a:pt x="1592297" y="24750"/>
                  </a:lnTo>
                  <a:lnTo>
                    <a:pt x="1680758" y="24750"/>
                  </a:lnTo>
                  <a:lnTo>
                    <a:pt x="1769219" y="37125"/>
                  </a:lnTo>
                  <a:lnTo>
                    <a:pt x="1857680" y="61876"/>
                  </a:lnTo>
                  <a:lnTo>
                    <a:pt x="1946141" y="49500"/>
                  </a:lnTo>
                  <a:lnTo>
                    <a:pt x="2034602" y="49500"/>
                  </a:lnTo>
                  <a:lnTo>
                    <a:pt x="2123063" y="49500"/>
                  </a:lnTo>
                </a:path>
              </a:pathLst>
            </a:custGeom>
            <a:ln w="27101" cap="flat">
              <a:solidFill>
                <a:srgbClr val="1CABE2">
                  <a:alpha val="100000"/>
                </a:srgbClr>
              </a:solidFill>
              <a:prstDash val="solid"/>
              <a:round/>
            </a:ln>
          </p:spPr>
          <p:txBody>
            <a:bodyPr/>
            <a:lstStyle/>
            <a:p/>
          </p:txBody>
        </p:sp>
        <p:sp>
          <p:nvSpPr>
            <p:cNvPr id="117" name="tx117"/>
            <p:cNvSpPr/>
            <p:nvPr/>
          </p:nvSpPr>
          <p:spPr>
            <a:xfrm>
              <a:off x="370446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18" name="tx118"/>
            <p:cNvSpPr/>
            <p:nvPr/>
          </p:nvSpPr>
          <p:spPr>
            <a:xfrm>
              <a:off x="601201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19" name="tx119"/>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0" name="tx120"/>
            <p:cNvSpPr/>
            <p:nvPr/>
          </p:nvSpPr>
          <p:spPr>
            <a:xfrm>
              <a:off x="5836734"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1" name="pl121"/>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6392" y="4642979"/>
              <a:ext cx="2123063" cy="123752"/>
            </a:xfrm>
            <a:custGeom>
              <a:avLst/>
              <a:pathLst>
                <a:path w="2123063" h="123752">
                  <a:moveTo>
                    <a:pt x="0" y="37125"/>
                  </a:moveTo>
                  <a:lnTo>
                    <a:pt x="88460" y="49500"/>
                  </a:lnTo>
                  <a:lnTo>
                    <a:pt x="176921" y="49500"/>
                  </a:lnTo>
                  <a:lnTo>
                    <a:pt x="265382" y="37125"/>
                  </a:lnTo>
                  <a:lnTo>
                    <a:pt x="353843" y="37125"/>
                  </a:lnTo>
                  <a:lnTo>
                    <a:pt x="442304" y="24750"/>
                  </a:lnTo>
                  <a:lnTo>
                    <a:pt x="530765" y="24750"/>
                  </a:lnTo>
                  <a:lnTo>
                    <a:pt x="619226" y="24750"/>
                  </a:lnTo>
                  <a:lnTo>
                    <a:pt x="707687" y="24750"/>
                  </a:lnTo>
                  <a:lnTo>
                    <a:pt x="796148" y="0"/>
                  </a:lnTo>
                  <a:lnTo>
                    <a:pt x="884609" y="0"/>
                  </a:lnTo>
                  <a:lnTo>
                    <a:pt x="973070" y="0"/>
                  </a:lnTo>
                  <a:lnTo>
                    <a:pt x="1061531" y="0"/>
                  </a:lnTo>
                  <a:lnTo>
                    <a:pt x="1149992" y="12375"/>
                  </a:lnTo>
                  <a:lnTo>
                    <a:pt x="1238453" y="12375"/>
                  </a:lnTo>
                  <a:lnTo>
                    <a:pt x="1326914" y="24750"/>
                  </a:lnTo>
                  <a:lnTo>
                    <a:pt x="1415375" y="86626"/>
                  </a:lnTo>
                  <a:lnTo>
                    <a:pt x="1503836" y="123752"/>
                  </a:lnTo>
                  <a:lnTo>
                    <a:pt x="1592297" y="99001"/>
                  </a:lnTo>
                  <a:lnTo>
                    <a:pt x="1680758" y="99001"/>
                  </a:lnTo>
                  <a:lnTo>
                    <a:pt x="1769219" y="111377"/>
                  </a:lnTo>
                  <a:lnTo>
                    <a:pt x="1857680" y="123752"/>
                  </a:lnTo>
                  <a:lnTo>
                    <a:pt x="1946141" y="99001"/>
                  </a:lnTo>
                  <a:lnTo>
                    <a:pt x="2034602" y="99001"/>
                  </a:lnTo>
                  <a:lnTo>
                    <a:pt x="2123063" y="99001"/>
                  </a:lnTo>
                </a:path>
              </a:pathLst>
            </a:custGeom>
            <a:ln w="27101" cap="flat">
              <a:solidFill>
                <a:srgbClr val="1CABE2">
                  <a:alpha val="100000"/>
                </a:srgbClr>
              </a:solidFill>
              <a:prstDash val="solid"/>
              <a:round/>
            </a:ln>
          </p:spPr>
          <p:txBody>
            <a:bodyPr/>
            <a:lstStyle/>
            <a:p/>
          </p:txBody>
        </p:sp>
        <p:sp>
          <p:nvSpPr>
            <p:cNvPr id="141" name="tx141"/>
            <p:cNvSpPr/>
            <p:nvPr/>
          </p:nvSpPr>
          <p:spPr>
            <a:xfrm>
              <a:off x="370446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2" name="tx142"/>
            <p:cNvSpPr/>
            <p:nvPr/>
          </p:nvSpPr>
          <p:spPr>
            <a:xfrm>
              <a:off x="6012012"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3" name="tx143"/>
            <p:cNvSpPr/>
            <p:nvPr/>
          </p:nvSpPr>
          <p:spPr>
            <a:xfrm>
              <a:off x="5482890"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4" name="tx144"/>
            <p:cNvSpPr/>
            <p:nvPr/>
          </p:nvSpPr>
          <p:spPr>
            <a:xfrm>
              <a:off x="5836734"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5" name="pl145"/>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6" name="pl146"/>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7" name="pl147"/>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2" name="pl152"/>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3" name="pl153"/>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50580" y="1079271"/>
              <a:ext cx="2123063" cy="123752"/>
            </a:xfrm>
            <a:custGeom>
              <a:avLst/>
              <a:pathLst>
                <a:path w="2123063" h="123752">
                  <a:moveTo>
                    <a:pt x="0" y="0"/>
                  </a:moveTo>
                  <a:lnTo>
                    <a:pt x="88460" y="12375"/>
                  </a:lnTo>
                  <a:lnTo>
                    <a:pt x="176921" y="12375"/>
                  </a:lnTo>
                  <a:lnTo>
                    <a:pt x="265382" y="12375"/>
                  </a:lnTo>
                  <a:lnTo>
                    <a:pt x="353843" y="12375"/>
                  </a:lnTo>
                  <a:lnTo>
                    <a:pt x="442304" y="24750"/>
                  </a:lnTo>
                  <a:lnTo>
                    <a:pt x="530765" y="24750"/>
                  </a:lnTo>
                  <a:lnTo>
                    <a:pt x="619226" y="0"/>
                  </a:lnTo>
                  <a:lnTo>
                    <a:pt x="707687" y="0"/>
                  </a:lnTo>
                  <a:lnTo>
                    <a:pt x="796148" y="0"/>
                  </a:lnTo>
                  <a:lnTo>
                    <a:pt x="884609" y="0"/>
                  </a:lnTo>
                  <a:lnTo>
                    <a:pt x="973070" y="0"/>
                  </a:lnTo>
                  <a:lnTo>
                    <a:pt x="1061531" y="0"/>
                  </a:lnTo>
                  <a:lnTo>
                    <a:pt x="1149992" y="12375"/>
                  </a:lnTo>
                  <a:lnTo>
                    <a:pt x="1238453" y="12375"/>
                  </a:lnTo>
                  <a:lnTo>
                    <a:pt x="1326914" y="24750"/>
                  </a:lnTo>
                  <a:lnTo>
                    <a:pt x="1415375" y="86626"/>
                  </a:lnTo>
                  <a:lnTo>
                    <a:pt x="1503836" y="123752"/>
                  </a:lnTo>
                  <a:lnTo>
                    <a:pt x="1592297" y="99001"/>
                  </a:lnTo>
                  <a:lnTo>
                    <a:pt x="1680758" y="99001"/>
                  </a:lnTo>
                  <a:lnTo>
                    <a:pt x="1769219" y="123752"/>
                  </a:lnTo>
                  <a:lnTo>
                    <a:pt x="1857680" y="123752"/>
                  </a:lnTo>
                  <a:lnTo>
                    <a:pt x="1946141" y="99001"/>
                  </a:lnTo>
                  <a:lnTo>
                    <a:pt x="2034602" y="99001"/>
                  </a:lnTo>
                  <a:lnTo>
                    <a:pt x="2123063" y="99001"/>
                  </a:lnTo>
                </a:path>
              </a:pathLst>
            </a:custGeom>
            <a:ln w="27101" cap="flat">
              <a:solidFill>
                <a:srgbClr val="1CABE2">
                  <a:alpha val="100000"/>
                </a:srgbClr>
              </a:solidFill>
              <a:prstDash val="solid"/>
              <a:round/>
            </a:ln>
          </p:spPr>
          <p:txBody>
            <a:bodyPr/>
            <a:lstStyle/>
            <a:p/>
          </p:txBody>
        </p:sp>
        <p:sp>
          <p:nvSpPr>
            <p:cNvPr id="165" name="tx165"/>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6" name="tx166"/>
            <p:cNvSpPr/>
            <p:nvPr/>
          </p:nvSpPr>
          <p:spPr>
            <a:xfrm>
              <a:off x="8806200"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7" name="tx167"/>
            <p:cNvSpPr/>
            <p:nvPr/>
          </p:nvSpPr>
          <p:spPr>
            <a:xfrm>
              <a:off x="8277077"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8" name="tx168"/>
            <p:cNvSpPr/>
            <p:nvPr/>
          </p:nvSpPr>
          <p:spPr>
            <a:xfrm>
              <a:off x="8630921"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9" name="pl169"/>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065955" y="2923001"/>
              <a:ext cx="707687" cy="111377"/>
            </a:xfrm>
            <a:custGeom>
              <a:avLst/>
              <a:pathLst>
                <a:path w="707687" h="111377">
                  <a:moveTo>
                    <a:pt x="0" y="111377"/>
                  </a:moveTo>
                  <a:lnTo>
                    <a:pt x="88460" y="24750"/>
                  </a:lnTo>
                  <a:lnTo>
                    <a:pt x="176921" y="12375"/>
                  </a:lnTo>
                  <a:lnTo>
                    <a:pt x="265382" y="12375"/>
                  </a:lnTo>
                  <a:lnTo>
                    <a:pt x="353843" y="0"/>
                  </a:lnTo>
                  <a:lnTo>
                    <a:pt x="442304" y="12375"/>
                  </a:lnTo>
                  <a:lnTo>
                    <a:pt x="530765" y="24750"/>
                  </a:lnTo>
                  <a:lnTo>
                    <a:pt x="619226" y="24750"/>
                  </a:lnTo>
                  <a:lnTo>
                    <a:pt x="707687" y="24750"/>
                  </a:lnTo>
                </a:path>
              </a:pathLst>
            </a:custGeom>
            <a:ln w="27101" cap="flat">
              <a:solidFill>
                <a:srgbClr val="1CABE2">
                  <a:alpha val="100000"/>
                </a:srgbClr>
              </a:solidFill>
              <a:prstDash val="solid"/>
              <a:round/>
            </a:ln>
          </p:spPr>
          <p:txBody>
            <a:bodyPr/>
            <a:lstStyle/>
            <a:p/>
          </p:txBody>
        </p:sp>
        <p:sp>
          <p:nvSpPr>
            <p:cNvPr id="189" name="tx189"/>
            <p:cNvSpPr/>
            <p:nvPr/>
          </p:nvSpPr>
          <p:spPr>
            <a:xfrm>
              <a:off x="7914025"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0" name="tx190"/>
            <p:cNvSpPr/>
            <p:nvPr/>
          </p:nvSpPr>
          <p:spPr>
            <a:xfrm>
              <a:off x="8806200"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1" name="tx191"/>
            <p:cNvSpPr/>
            <p:nvPr/>
          </p:nvSpPr>
          <p:spPr>
            <a:xfrm>
              <a:off x="827707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2" name="tx192"/>
            <p:cNvSpPr/>
            <p:nvPr/>
          </p:nvSpPr>
          <p:spPr>
            <a:xfrm>
              <a:off x="8630921"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3" name="pl193"/>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7535189" y="4717230"/>
              <a:ext cx="1238453" cy="160877"/>
            </a:xfrm>
            <a:custGeom>
              <a:avLst/>
              <a:pathLst>
                <a:path w="1238453" h="160877">
                  <a:moveTo>
                    <a:pt x="0" y="0"/>
                  </a:moveTo>
                  <a:lnTo>
                    <a:pt x="88460" y="0"/>
                  </a:lnTo>
                  <a:lnTo>
                    <a:pt x="176921" y="0"/>
                  </a:lnTo>
                  <a:lnTo>
                    <a:pt x="265382" y="0"/>
                  </a:lnTo>
                  <a:lnTo>
                    <a:pt x="353843" y="12375"/>
                  </a:lnTo>
                  <a:lnTo>
                    <a:pt x="442304" y="24750"/>
                  </a:lnTo>
                  <a:lnTo>
                    <a:pt x="530765" y="111377"/>
                  </a:lnTo>
                  <a:lnTo>
                    <a:pt x="619226" y="160877"/>
                  </a:lnTo>
                  <a:lnTo>
                    <a:pt x="707687" y="136127"/>
                  </a:lnTo>
                  <a:lnTo>
                    <a:pt x="796148" y="123752"/>
                  </a:lnTo>
                  <a:lnTo>
                    <a:pt x="884609" y="136127"/>
                  </a:lnTo>
                  <a:lnTo>
                    <a:pt x="973070" y="160877"/>
                  </a:lnTo>
                  <a:lnTo>
                    <a:pt x="1061531" y="99001"/>
                  </a:lnTo>
                  <a:lnTo>
                    <a:pt x="1149992" y="99001"/>
                  </a:lnTo>
                  <a:lnTo>
                    <a:pt x="1238453" y="99001"/>
                  </a:lnTo>
                </a:path>
              </a:pathLst>
            </a:custGeom>
            <a:ln w="27101" cap="flat">
              <a:solidFill>
                <a:srgbClr val="1CABE2">
                  <a:alpha val="100000"/>
                </a:srgbClr>
              </a:solidFill>
              <a:prstDash val="solid"/>
              <a:round/>
            </a:ln>
          </p:spPr>
          <p:txBody>
            <a:bodyPr/>
            <a:lstStyle/>
            <a:p/>
          </p:txBody>
        </p:sp>
        <p:sp>
          <p:nvSpPr>
            <p:cNvPr id="213" name="tx213"/>
            <p:cNvSpPr/>
            <p:nvPr/>
          </p:nvSpPr>
          <p:spPr>
            <a:xfrm>
              <a:off x="7383259"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14" name="tx214"/>
            <p:cNvSpPr/>
            <p:nvPr/>
          </p:nvSpPr>
          <p:spPr>
            <a:xfrm>
              <a:off x="8806200"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5" name="tx215"/>
            <p:cNvSpPr/>
            <p:nvPr/>
          </p:nvSpPr>
          <p:spPr>
            <a:xfrm>
              <a:off x="8277077"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16" name="tx216"/>
            <p:cNvSpPr/>
            <p:nvPr/>
          </p:nvSpPr>
          <p:spPr>
            <a:xfrm>
              <a:off x="8630921"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7" name="tx217"/>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8" name="tx218"/>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19" name="tx219"/>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0" name="tx220"/>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1" name="tx221"/>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2" name="tx222"/>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3" name="tx223"/>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4" name="tx224"/>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5" name="tx225"/>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6" name="tx226"/>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7" name="tx227"/>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8" name="tx228"/>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9" name="tx229"/>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0" name="tx230"/>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1" name="tx231"/>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2" name="tx232"/>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3" name="tx233"/>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4" name="tx234"/>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5" name="tx235"/>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6" name="tx236"/>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7" name="tx237"/>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8" name="tx238"/>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9" name="tx239"/>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0" name="tx240"/>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1" name="tx241"/>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2" name="tx242"/>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3" name="tx243"/>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4" name="tx244"/>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5" name="tx245"/>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6" name="tx246"/>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7" name="tx247"/>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8" name="tx248"/>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49" name="tx249"/>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0" name="tx250"/>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1" name="tx251"/>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2" name="tx252"/>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3" name="tx253"/>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4" name="tx254"/>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5" name="tx255"/>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6" name="tx256"/>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7" name="tx257"/>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8" name="tx258"/>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9" name="tx259"/>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0" name="tx260"/>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1" name="tx261"/>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2" name="tx262"/>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3" name="tx263"/>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4" name="tx264"/>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5" name="tx265"/>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6" name="tx266"/>
            <p:cNvSpPr/>
            <p:nvPr/>
          </p:nvSpPr>
          <p:spPr>
            <a:xfrm>
              <a:off x="2401769" y="398022"/>
              <a:ext cx="50323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Finland, 2000-2024</a:t>
              </a:r>
            </a:p>
          </p:txBody>
        </p:sp>
        <p:sp>
          <p:nvSpPr>
            <p:cNvPr id="267" name="tx26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8" name="tx268"/>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(85%), followed by PCV3 (87%).
Compared to 2019, coverage of 5 vaccines decreased (DTP1, IPV1, MCV1, MCV2 and PCV3), 2 vaccines remained constant (DTP3 and POL3), and one vaccine increased (ROTAC).
Compared to 2023, coverage of 8 vaccines remained constant (DTP1, DTP3, IPV1, MCV1, MCV2, PCV3, POL3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474496"/>
            </a:xfrm>
            <a:custGeom>
              <a:avLst/>
              <a:pathLst>
                <a:path w="6480943" h="474496">
                  <a:moveTo>
                    <a:pt x="0" y="0"/>
                  </a:moveTo>
                  <a:lnTo>
                    <a:pt x="270039" y="47449"/>
                  </a:lnTo>
                  <a:lnTo>
                    <a:pt x="540078" y="47449"/>
                  </a:lnTo>
                  <a:lnTo>
                    <a:pt x="810117" y="47449"/>
                  </a:lnTo>
                  <a:lnTo>
                    <a:pt x="1080157" y="47449"/>
                  </a:lnTo>
                  <a:lnTo>
                    <a:pt x="1350196" y="94899"/>
                  </a:lnTo>
                  <a:lnTo>
                    <a:pt x="1620235" y="94899"/>
                  </a:lnTo>
                  <a:lnTo>
                    <a:pt x="1890275" y="0"/>
                  </a:lnTo>
                  <a:lnTo>
                    <a:pt x="2160314" y="0"/>
                  </a:lnTo>
                  <a:lnTo>
                    <a:pt x="2430353" y="0"/>
                  </a:lnTo>
                  <a:lnTo>
                    <a:pt x="2700393" y="0"/>
                  </a:lnTo>
                  <a:lnTo>
                    <a:pt x="2970432" y="0"/>
                  </a:lnTo>
                  <a:lnTo>
                    <a:pt x="3240471" y="0"/>
                  </a:lnTo>
                  <a:lnTo>
                    <a:pt x="3510510" y="47449"/>
                  </a:lnTo>
                  <a:lnTo>
                    <a:pt x="3780550" y="47449"/>
                  </a:lnTo>
                  <a:lnTo>
                    <a:pt x="4050589" y="94899"/>
                  </a:lnTo>
                  <a:lnTo>
                    <a:pt x="4320628" y="332147"/>
                  </a:lnTo>
                  <a:lnTo>
                    <a:pt x="4590668" y="474496"/>
                  </a:lnTo>
                  <a:lnTo>
                    <a:pt x="4860707" y="379596"/>
                  </a:lnTo>
                  <a:lnTo>
                    <a:pt x="5130746" y="379596"/>
                  </a:lnTo>
                  <a:lnTo>
                    <a:pt x="5400786" y="474496"/>
                  </a:lnTo>
                  <a:lnTo>
                    <a:pt x="5670825" y="474496"/>
                  </a:lnTo>
                  <a:lnTo>
                    <a:pt x="5940864" y="379596"/>
                  </a:lnTo>
                  <a:lnTo>
                    <a:pt x="6210904" y="379596"/>
                  </a:lnTo>
                  <a:lnTo>
                    <a:pt x="6480943" y="379596"/>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474496"/>
            </a:xfrm>
            <a:custGeom>
              <a:avLst/>
              <a:pathLst>
                <a:path w="6480943" h="474496">
                  <a:moveTo>
                    <a:pt x="0" y="142348"/>
                  </a:moveTo>
                  <a:lnTo>
                    <a:pt x="270039" y="142348"/>
                  </a:lnTo>
                  <a:lnTo>
                    <a:pt x="540078" y="142348"/>
                  </a:lnTo>
                  <a:lnTo>
                    <a:pt x="810117" y="142348"/>
                  </a:lnTo>
                  <a:lnTo>
                    <a:pt x="1080157" y="142348"/>
                  </a:lnTo>
                  <a:lnTo>
                    <a:pt x="1350196" y="47449"/>
                  </a:lnTo>
                  <a:lnTo>
                    <a:pt x="1620235" y="47449"/>
                  </a:lnTo>
                  <a:lnTo>
                    <a:pt x="1890275" y="94899"/>
                  </a:lnTo>
                  <a:lnTo>
                    <a:pt x="2160314" y="47449"/>
                  </a:lnTo>
                  <a:lnTo>
                    <a:pt x="2430353" y="47449"/>
                  </a:lnTo>
                  <a:lnTo>
                    <a:pt x="2700393" y="0"/>
                  </a:lnTo>
                  <a:lnTo>
                    <a:pt x="2970432" y="0"/>
                  </a:lnTo>
                  <a:lnTo>
                    <a:pt x="3240471" y="0"/>
                  </a:lnTo>
                  <a:lnTo>
                    <a:pt x="3510510" y="47449"/>
                  </a:lnTo>
                  <a:lnTo>
                    <a:pt x="3780550" y="47449"/>
                  </a:lnTo>
                  <a:lnTo>
                    <a:pt x="4050589" y="94899"/>
                  </a:lnTo>
                  <a:lnTo>
                    <a:pt x="4320628" y="332147"/>
                  </a:lnTo>
                  <a:lnTo>
                    <a:pt x="4590668" y="474496"/>
                  </a:lnTo>
                  <a:lnTo>
                    <a:pt x="4860707" y="379596"/>
                  </a:lnTo>
                  <a:lnTo>
                    <a:pt x="5130746" y="379596"/>
                  </a:lnTo>
                  <a:lnTo>
                    <a:pt x="5400786" y="474496"/>
                  </a:lnTo>
                  <a:lnTo>
                    <a:pt x="5670825" y="474496"/>
                  </a:lnTo>
                  <a:lnTo>
                    <a:pt x="5940864" y="379596"/>
                  </a:lnTo>
                  <a:lnTo>
                    <a:pt x="6210904" y="379596"/>
                  </a:lnTo>
                  <a:lnTo>
                    <a:pt x="6480943" y="379596"/>
                  </a:lnTo>
                </a:path>
              </a:pathLst>
            </a:custGeom>
            <a:ln w="27101" cap="flat">
              <a:solidFill>
                <a:srgbClr val="80BD41">
                  <a:alpha val="100000"/>
                </a:srgbClr>
              </a:solidFill>
              <a:prstDash val="solid"/>
              <a:round/>
            </a:ln>
          </p:spPr>
          <p:txBody>
            <a:bodyPr/>
            <a:lstStyle/>
            <a:p/>
          </p:txBody>
        </p:sp>
        <p:sp>
          <p:nvSpPr>
            <p:cNvPr id="39" name="pl39"/>
            <p:cNvSpPr/>
            <p:nvPr/>
          </p:nvSpPr>
          <p:spPr>
            <a:xfrm>
              <a:off x="5185844" y="2306837"/>
              <a:ext cx="2430353" cy="711744"/>
            </a:xfrm>
            <a:custGeom>
              <a:avLst/>
              <a:pathLst>
                <a:path w="2430353" h="711744">
                  <a:moveTo>
                    <a:pt x="0" y="711744"/>
                  </a:moveTo>
                  <a:lnTo>
                    <a:pt x="270039" y="284697"/>
                  </a:lnTo>
                  <a:lnTo>
                    <a:pt x="540078" y="379596"/>
                  </a:lnTo>
                  <a:lnTo>
                    <a:pt x="810117" y="474496"/>
                  </a:lnTo>
                  <a:lnTo>
                    <a:pt x="1080157" y="427046"/>
                  </a:lnTo>
                  <a:lnTo>
                    <a:pt x="1350196" y="332147"/>
                  </a:lnTo>
                  <a:lnTo>
                    <a:pt x="1620235" y="189798"/>
                  </a:lnTo>
                  <a:lnTo>
                    <a:pt x="1890275" y="47449"/>
                  </a:lnTo>
                  <a:lnTo>
                    <a:pt x="2160314" y="0"/>
                  </a:lnTo>
                  <a:lnTo>
                    <a:pt x="2430353" y="379596"/>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94899"/>
            </a:xfrm>
            <a:custGeom>
              <a:avLst/>
              <a:pathLst>
                <a:path w="2430353" h="94899">
                  <a:moveTo>
                    <a:pt x="0" y="0"/>
                  </a:moveTo>
                  <a:lnTo>
                    <a:pt x="270039" y="0"/>
                  </a:lnTo>
                  <a:lnTo>
                    <a:pt x="540078" y="0"/>
                  </a:lnTo>
                  <a:lnTo>
                    <a:pt x="810117" y="0"/>
                  </a:lnTo>
                  <a:lnTo>
                    <a:pt x="1080157" y="47449"/>
                  </a:lnTo>
                  <a:lnTo>
                    <a:pt x="1350196" y="47449"/>
                  </a:lnTo>
                  <a:lnTo>
                    <a:pt x="1620235" y="47449"/>
                  </a:lnTo>
                  <a:lnTo>
                    <a:pt x="1890275" y="94899"/>
                  </a:lnTo>
                  <a:lnTo>
                    <a:pt x="2160314" y="94899"/>
                  </a:lnTo>
                  <a:lnTo>
                    <a:pt x="2430353" y="94899"/>
                  </a:lnTo>
                </a:path>
              </a:pathLst>
            </a:custGeom>
            <a:ln w="27101" cap="flat">
              <a:solidFill>
                <a:srgbClr val="6A3D9A">
                  <a:alpha val="100000"/>
                </a:srgbClr>
              </a:solidFill>
              <a:prstDash val="solid"/>
              <a:round/>
            </a:ln>
          </p:spPr>
          <p:txBody>
            <a:bodyPr/>
            <a:lstStyle/>
            <a:p/>
          </p:txBody>
        </p:sp>
        <p:sp>
          <p:nvSpPr>
            <p:cNvPr id="41" name="pl41"/>
            <p:cNvSpPr/>
            <p:nvPr/>
          </p:nvSpPr>
          <p:spPr>
            <a:xfrm>
              <a:off x="1135255" y="978248"/>
              <a:ext cx="6480943" cy="237248"/>
            </a:xfrm>
            <a:custGeom>
              <a:avLst/>
              <a:pathLst>
                <a:path w="6480943" h="237248">
                  <a:moveTo>
                    <a:pt x="0" y="94899"/>
                  </a:moveTo>
                  <a:lnTo>
                    <a:pt x="270039" y="94899"/>
                  </a:lnTo>
                  <a:lnTo>
                    <a:pt x="540078" y="94899"/>
                  </a:lnTo>
                  <a:lnTo>
                    <a:pt x="810117" y="47449"/>
                  </a:lnTo>
                  <a:lnTo>
                    <a:pt x="1080157" y="47449"/>
                  </a:lnTo>
                  <a:lnTo>
                    <a:pt x="1350196" y="47449"/>
                  </a:lnTo>
                  <a:lnTo>
                    <a:pt x="1620235" y="47449"/>
                  </a:lnTo>
                  <a:lnTo>
                    <a:pt x="1890275" y="0"/>
                  </a:lnTo>
                  <a:lnTo>
                    <a:pt x="2160314" y="47449"/>
                  </a:lnTo>
                  <a:lnTo>
                    <a:pt x="2430353" y="0"/>
                  </a:lnTo>
                  <a:lnTo>
                    <a:pt x="2700393" y="0"/>
                  </a:lnTo>
                  <a:lnTo>
                    <a:pt x="2970432" y="47449"/>
                  </a:lnTo>
                  <a:lnTo>
                    <a:pt x="3240471" y="47449"/>
                  </a:lnTo>
                  <a:lnTo>
                    <a:pt x="3510510" y="47449"/>
                  </a:lnTo>
                  <a:lnTo>
                    <a:pt x="3780550" y="94899"/>
                  </a:lnTo>
                  <a:lnTo>
                    <a:pt x="4050589" y="142348"/>
                  </a:lnTo>
                  <a:lnTo>
                    <a:pt x="4320628" y="142348"/>
                  </a:lnTo>
                  <a:lnTo>
                    <a:pt x="4590668" y="189798"/>
                  </a:lnTo>
                  <a:lnTo>
                    <a:pt x="4860707" y="94899"/>
                  </a:lnTo>
                  <a:lnTo>
                    <a:pt x="5130746" y="94899"/>
                  </a:lnTo>
                  <a:lnTo>
                    <a:pt x="5400786" y="142348"/>
                  </a:lnTo>
                  <a:lnTo>
                    <a:pt x="5670825" y="237248"/>
                  </a:lnTo>
                  <a:lnTo>
                    <a:pt x="5940864" y="189798"/>
                  </a:lnTo>
                  <a:lnTo>
                    <a:pt x="6210904" y="189798"/>
                  </a:lnTo>
                  <a:lnTo>
                    <a:pt x="6480943" y="189798"/>
                  </a:lnTo>
                </a:path>
              </a:pathLst>
            </a:custGeom>
            <a:ln w="27101" cap="flat">
              <a:solidFill>
                <a:srgbClr val="E31A1C">
                  <a:alpha val="100000"/>
                </a:srgbClr>
              </a:solidFill>
              <a:prstDash val="solid"/>
              <a:round/>
            </a:ln>
          </p:spPr>
          <p:txBody>
            <a:bodyPr/>
            <a:lstStyle/>
            <a:p/>
          </p:txBody>
        </p:sp>
        <p:sp>
          <p:nvSpPr>
            <p:cNvPr id="42" name="pl42"/>
            <p:cNvSpPr/>
            <p:nvPr/>
          </p:nvSpPr>
          <p:spPr>
            <a:xfrm>
              <a:off x="5455884" y="1168047"/>
              <a:ext cx="2160314" cy="427046"/>
            </a:xfrm>
            <a:custGeom>
              <a:avLst/>
              <a:pathLst>
                <a:path w="2160314" h="427046">
                  <a:moveTo>
                    <a:pt x="0" y="427046"/>
                  </a:moveTo>
                  <a:lnTo>
                    <a:pt x="270039" y="94899"/>
                  </a:lnTo>
                  <a:lnTo>
                    <a:pt x="540078" y="47449"/>
                  </a:lnTo>
                  <a:lnTo>
                    <a:pt x="810117" y="47449"/>
                  </a:lnTo>
                  <a:lnTo>
                    <a:pt x="1080157" y="0"/>
                  </a:lnTo>
                  <a:lnTo>
                    <a:pt x="1350196" y="47449"/>
                  </a:lnTo>
                  <a:lnTo>
                    <a:pt x="1620235" y="94899"/>
                  </a:lnTo>
                  <a:lnTo>
                    <a:pt x="1890275" y="94899"/>
                  </a:lnTo>
                  <a:lnTo>
                    <a:pt x="2160314" y="94899"/>
                  </a:lnTo>
                </a:path>
              </a:pathLst>
            </a:custGeom>
            <a:ln w="27101" cap="flat">
              <a:solidFill>
                <a:srgbClr val="FF7F00">
                  <a:alpha val="100000"/>
                </a:srgbClr>
              </a:solidFill>
              <a:prstDash val="solid"/>
              <a:round/>
            </a:ln>
          </p:spPr>
          <p:txBody>
            <a:bodyPr/>
            <a:lstStyle/>
            <a:p/>
          </p:txBody>
        </p:sp>
        <p:sp>
          <p:nvSpPr>
            <p:cNvPr id="43" name="pl43"/>
            <p:cNvSpPr/>
            <p:nvPr/>
          </p:nvSpPr>
          <p:spPr>
            <a:xfrm>
              <a:off x="3835648" y="1262946"/>
              <a:ext cx="3780550" cy="474496"/>
            </a:xfrm>
            <a:custGeom>
              <a:avLst/>
              <a:pathLst>
                <a:path w="3780550" h="474496">
                  <a:moveTo>
                    <a:pt x="0" y="0"/>
                  </a:moveTo>
                  <a:lnTo>
                    <a:pt x="270039" y="0"/>
                  </a:lnTo>
                  <a:lnTo>
                    <a:pt x="540078" y="0"/>
                  </a:lnTo>
                  <a:lnTo>
                    <a:pt x="810117" y="0"/>
                  </a:lnTo>
                  <a:lnTo>
                    <a:pt x="1080157" y="0"/>
                  </a:lnTo>
                  <a:lnTo>
                    <a:pt x="1350196" y="0"/>
                  </a:lnTo>
                  <a:lnTo>
                    <a:pt x="1620235" y="237248"/>
                  </a:lnTo>
                  <a:lnTo>
                    <a:pt x="1890275" y="332147"/>
                  </a:lnTo>
                  <a:lnTo>
                    <a:pt x="2160314" y="189798"/>
                  </a:lnTo>
                  <a:lnTo>
                    <a:pt x="2430353" y="142348"/>
                  </a:lnTo>
                  <a:lnTo>
                    <a:pt x="2700393" y="284697"/>
                  </a:lnTo>
                  <a:lnTo>
                    <a:pt x="2970432" y="474496"/>
                  </a:lnTo>
                  <a:lnTo>
                    <a:pt x="3240471" y="237248"/>
                  </a:lnTo>
                  <a:lnTo>
                    <a:pt x="3510510" y="237248"/>
                  </a:lnTo>
                  <a:lnTo>
                    <a:pt x="3780550" y="237248"/>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474496"/>
            </a:xfrm>
            <a:custGeom>
              <a:avLst/>
              <a:pathLst>
                <a:path w="6480943" h="474496">
                  <a:moveTo>
                    <a:pt x="0" y="142348"/>
                  </a:moveTo>
                  <a:lnTo>
                    <a:pt x="270039" y="189798"/>
                  </a:lnTo>
                  <a:lnTo>
                    <a:pt x="540078" y="189798"/>
                  </a:lnTo>
                  <a:lnTo>
                    <a:pt x="810117" y="142348"/>
                  </a:lnTo>
                  <a:lnTo>
                    <a:pt x="1080157" y="142348"/>
                  </a:lnTo>
                  <a:lnTo>
                    <a:pt x="1350196" y="94899"/>
                  </a:lnTo>
                  <a:lnTo>
                    <a:pt x="1620235" y="94899"/>
                  </a:lnTo>
                  <a:lnTo>
                    <a:pt x="1890275" y="94899"/>
                  </a:lnTo>
                  <a:lnTo>
                    <a:pt x="2160314" y="94899"/>
                  </a:lnTo>
                  <a:lnTo>
                    <a:pt x="2430353" y="0"/>
                  </a:lnTo>
                  <a:lnTo>
                    <a:pt x="2700393" y="0"/>
                  </a:lnTo>
                  <a:lnTo>
                    <a:pt x="2970432" y="0"/>
                  </a:lnTo>
                  <a:lnTo>
                    <a:pt x="3240471" y="0"/>
                  </a:lnTo>
                  <a:lnTo>
                    <a:pt x="3510510" y="47449"/>
                  </a:lnTo>
                  <a:lnTo>
                    <a:pt x="3780550" y="47449"/>
                  </a:lnTo>
                  <a:lnTo>
                    <a:pt x="4050589" y="94899"/>
                  </a:lnTo>
                  <a:lnTo>
                    <a:pt x="4320628" y="332147"/>
                  </a:lnTo>
                  <a:lnTo>
                    <a:pt x="4590668" y="474496"/>
                  </a:lnTo>
                  <a:lnTo>
                    <a:pt x="4860707" y="379596"/>
                  </a:lnTo>
                  <a:lnTo>
                    <a:pt x="5130746" y="379596"/>
                  </a:lnTo>
                  <a:lnTo>
                    <a:pt x="5400786" y="427046"/>
                  </a:lnTo>
                  <a:lnTo>
                    <a:pt x="5670825" y="474496"/>
                  </a:lnTo>
                  <a:lnTo>
                    <a:pt x="5940864" y="379596"/>
                  </a:lnTo>
                  <a:lnTo>
                    <a:pt x="6210904" y="379596"/>
                  </a:lnTo>
                  <a:lnTo>
                    <a:pt x="6480943" y="379596"/>
                  </a:lnTo>
                </a:path>
              </a:pathLst>
            </a:custGeom>
            <a:ln w="27101" cap="flat">
              <a:solidFill>
                <a:srgbClr val="008B00">
                  <a:alpha val="100000"/>
                </a:srgbClr>
              </a:solidFill>
              <a:prstDash val="solid"/>
              <a:round/>
            </a:ln>
          </p:spPr>
          <p:txBody>
            <a:bodyPr/>
            <a:lstStyle/>
            <a:p/>
          </p:txBody>
        </p:sp>
        <p:sp>
          <p:nvSpPr>
            <p:cNvPr id="45" name="pl45"/>
            <p:cNvSpPr/>
            <p:nvPr/>
          </p:nvSpPr>
          <p:spPr>
            <a:xfrm>
              <a:off x="3835648" y="1215496"/>
              <a:ext cx="3780550" cy="616844"/>
            </a:xfrm>
            <a:custGeom>
              <a:avLst/>
              <a:pathLst>
                <a:path w="3780550" h="616844">
                  <a:moveTo>
                    <a:pt x="0" y="0"/>
                  </a:moveTo>
                  <a:lnTo>
                    <a:pt x="270039" y="0"/>
                  </a:lnTo>
                  <a:lnTo>
                    <a:pt x="540078" y="0"/>
                  </a:lnTo>
                  <a:lnTo>
                    <a:pt x="810117" y="0"/>
                  </a:lnTo>
                  <a:lnTo>
                    <a:pt x="1080157" y="47449"/>
                  </a:lnTo>
                  <a:lnTo>
                    <a:pt x="1350196" y="94899"/>
                  </a:lnTo>
                  <a:lnTo>
                    <a:pt x="1620235" y="427046"/>
                  </a:lnTo>
                  <a:lnTo>
                    <a:pt x="1890275" y="616844"/>
                  </a:lnTo>
                  <a:lnTo>
                    <a:pt x="2160314" y="521945"/>
                  </a:lnTo>
                  <a:lnTo>
                    <a:pt x="2430353" y="474496"/>
                  </a:lnTo>
                  <a:lnTo>
                    <a:pt x="2700393" y="521945"/>
                  </a:lnTo>
                  <a:lnTo>
                    <a:pt x="2970432" y="616844"/>
                  </a:lnTo>
                  <a:lnTo>
                    <a:pt x="3240471" y="379596"/>
                  </a:lnTo>
                  <a:lnTo>
                    <a:pt x="3510510" y="379596"/>
                  </a:lnTo>
                  <a:lnTo>
                    <a:pt x="3780550" y="379596"/>
                  </a:lnTo>
                </a:path>
              </a:pathLst>
            </a:custGeom>
            <a:ln w="27101" cap="flat">
              <a:solidFill>
                <a:srgbClr val="9A32CD">
                  <a:alpha val="100000"/>
                </a:srgbClr>
              </a:solidFill>
              <a:prstDash val="solid"/>
              <a:round/>
            </a:ln>
          </p:spPr>
          <p:txBody>
            <a:bodyPr/>
            <a:lstStyle/>
            <a:p/>
          </p:txBody>
        </p:sp>
        <p:sp>
          <p:nvSpPr>
            <p:cNvPr id="46" name="pl46"/>
            <p:cNvSpPr/>
            <p:nvPr/>
          </p:nvSpPr>
          <p:spPr>
            <a:xfrm>
              <a:off x="1135255" y="978248"/>
              <a:ext cx="6480943" cy="237248"/>
            </a:xfrm>
            <a:custGeom>
              <a:avLst/>
              <a:pathLst>
                <a:path w="6480943" h="237248">
                  <a:moveTo>
                    <a:pt x="0" y="94899"/>
                  </a:moveTo>
                  <a:lnTo>
                    <a:pt x="270039" y="94899"/>
                  </a:lnTo>
                  <a:lnTo>
                    <a:pt x="540078" y="94899"/>
                  </a:lnTo>
                  <a:lnTo>
                    <a:pt x="810117" y="47449"/>
                  </a:lnTo>
                  <a:lnTo>
                    <a:pt x="1080157" y="47449"/>
                  </a:lnTo>
                  <a:lnTo>
                    <a:pt x="1350196" y="47449"/>
                  </a:lnTo>
                  <a:lnTo>
                    <a:pt x="1620235" y="47449"/>
                  </a:lnTo>
                  <a:lnTo>
                    <a:pt x="1890275" y="0"/>
                  </a:lnTo>
                  <a:lnTo>
                    <a:pt x="2160314" y="47449"/>
                  </a:lnTo>
                  <a:lnTo>
                    <a:pt x="2430353" y="0"/>
                  </a:lnTo>
                  <a:lnTo>
                    <a:pt x="2700393" y="0"/>
                  </a:lnTo>
                  <a:lnTo>
                    <a:pt x="2970432" y="47449"/>
                  </a:lnTo>
                  <a:lnTo>
                    <a:pt x="3240471" y="47449"/>
                  </a:lnTo>
                  <a:lnTo>
                    <a:pt x="3510510" y="47449"/>
                  </a:lnTo>
                  <a:lnTo>
                    <a:pt x="3780550" y="94899"/>
                  </a:lnTo>
                  <a:lnTo>
                    <a:pt x="4050589" y="142348"/>
                  </a:lnTo>
                  <a:lnTo>
                    <a:pt x="4320628" y="142348"/>
                  </a:lnTo>
                  <a:lnTo>
                    <a:pt x="4590668" y="189798"/>
                  </a:lnTo>
                  <a:lnTo>
                    <a:pt x="4860707" y="94899"/>
                  </a:lnTo>
                  <a:lnTo>
                    <a:pt x="5130746" y="94899"/>
                  </a:lnTo>
                  <a:lnTo>
                    <a:pt x="5400786" y="142348"/>
                  </a:lnTo>
                  <a:lnTo>
                    <a:pt x="5670825" y="237248"/>
                  </a:lnTo>
                  <a:lnTo>
                    <a:pt x="5940864" y="189798"/>
                  </a:lnTo>
                  <a:lnTo>
                    <a:pt x="6210904" y="189798"/>
                  </a:lnTo>
                  <a:lnTo>
                    <a:pt x="6480943" y="189798"/>
                  </a:lnTo>
                </a:path>
              </a:pathLst>
            </a:custGeom>
            <a:ln w="27101" cap="flat">
              <a:solidFill>
                <a:srgbClr val="836FFF">
                  <a:alpha val="100000"/>
                </a:srgbClr>
              </a:solidFill>
              <a:prstDash val="solid"/>
              <a:round/>
            </a:ln>
          </p:spPr>
          <p:txBody>
            <a:bodyPr/>
            <a:lstStyle/>
            <a:p/>
          </p:txBody>
        </p:sp>
        <p:sp>
          <p:nvSpPr>
            <p:cNvPr id="47" name="pl47"/>
            <p:cNvSpPr/>
            <p:nvPr/>
          </p:nvSpPr>
          <p:spPr>
            <a:xfrm>
              <a:off x="7632606" y="786333"/>
              <a:ext cx="792420" cy="234509"/>
            </a:xfrm>
            <a:custGeom>
              <a:avLst/>
              <a:pathLst>
                <a:path w="792420" h="234509">
                  <a:moveTo>
                    <a:pt x="792420" y="0"/>
                  </a:moveTo>
                  <a:lnTo>
                    <a:pt x="0" y="234509"/>
                  </a:lnTo>
                </a:path>
              </a:pathLst>
            </a:custGeom>
          </p:spPr>
          <p:txBody>
            <a:bodyPr/>
            <a:lstStyle/>
            <a:p/>
          </p:txBody>
        </p:sp>
        <p:sp>
          <p:nvSpPr>
            <p:cNvPr id="48" name="pl48"/>
            <p:cNvSpPr/>
            <p:nvPr/>
          </p:nvSpPr>
          <p:spPr>
            <a:xfrm>
              <a:off x="7633642" y="1171170"/>
              <a:ext cx="725218" cy="129851"/>
            </a:xfrm>
            <a:custGeom>
              <a:avLst/>
              <a:pathLst>
                <a:path w="725218" h="129851">
                  <a:moveTo>
                    <a:pt x="725218" y="129851"/>
                  </a:moveTo>
                  <a:lnTo>
                    <a:pt x="0" y="0"/>
                  </a:lnTo>
                </a:path>
              </a:pathLst>
            </a:custGeom>
          </p:spPr>
          <p:txBody>
            <a:bodyPr/>
            <a:lstStyle/>
            <a:p/>
          </p:txBody>
        </p:sp>
        <p:sp>
          <p:nvSpPr>
            <p:cNvPr id="49" name="pl49"/>
            <p:cNvSpPr/>
            <p:nvPr/>
          </p:nvSpPr>
          <p:spPr>
            <a:xfrm>
              <a:off x="7633640" y="1046759"/>
              <a:ext cx="658791" cy="118158"/>
            </a:xfrm>
            <a:custGeom>
              <a:avLst/>
              <a:pathLst>
                <a:path w="658791" h="118158">
                  <a:moveTo>
                    <a:pt x="658791" y="0"/>
                  </a:moveTo>
                  <a:lnTo>
                    <a:pt x="0" y="118158"/>
                  </a:lnTo>
                </a:path>
              </a:pathLst>
            </a:custGeom>
          </p:spPr>
          <p:txBody>
            <a:bodyPr/>
            <a:lstStyle/>
            <a:p/>
          </p:txBody>
        </p:sp>
        <p:sp>
          <p:nvSpPr>
            <p:cNvPr id="50" name="pl50"/>
            <p:cNvSpPr/>
            <p:nvPr/>
          </p:nvSpPr>
          <p:spPr>
            <a:xfrm>
              <a:off x="7631519" y="1269042"/>
              <a:ext cx="727342" cy="289396"/>
            </a:xfrm>
            <a:custGeom>
              <a:avLst/>
              <a:pathLst>
                <a:path w="727342" h="289396">
                  <a:moveTo>
                    <a:pt x="727342" y="289396"/>
                  </a:moveTo>
                  <a:lnTo>
                    <a:pt x="0" y="0"/>
                  </a:lnTo>
                </a:path>
              </a:pathLst>
            </a:custGeom>
          </p:spPr>
          <p:txBody>
            <a:bodyPr/>
            <a:lstStyle/>
            <a:p/>
          </p:txBody>
        </p:sp>
        <p:sp>
          <p:nvSpPr>
            <p:cNvPr id="51" name="pl51"/>
            <p:cNvSpPr/>
            <p:nvPr/>
          </p:nvSpPr>
          <p:spPr>
            <a:xfrm>
              <a:off x="7625786" y="1320060"/>
              <a:ext cx="757159" cy="763184"/>
            </a:xfrm>
            <a:custGeom>
              <a:avLst/>
              <a:pathLst>
                <a:path w="757159" h="763184">
                  <a:moveTo>
                    <a:pt x="757159" y="763184"/>
                  </a:moveTo>
                  <a:lnTo>
                    <a:pt x="0" y="0"/>
                  </a:lnTo>
                </a:path>
              </a:pathLst>
            </a:custGeom>
          </p:spPr>
          <p:txBody>
            <a:bodyPr/>
            <a:lstStyle/>
            <a:p/>
          </p:txBody>
        </p:sp>
        <p:sp>
          <p:nvSpPr>
            <p:cNvPr id="52" name="pl52"/>
            <p:cNvSpPr/>
            <p:nvPr/>
          </p:nvSpPr>
          <p:spPr>
            <a:xfrm>
              <a:off x="7629111" y="1318392"/>
              <a:ext cx="807984" cy="500345"/>
            </a:xfrm>
            <a:custGeom>
              <a:avLst/>
              <a:pathLst>
                <a:path w="807984" h="500345">
                  <a:moveTo>
                    <a:pt x="807984" y="500345"/>
                  </a:moveTo>
                  <a:lnTo>
                    <a:pt x="0" y="0"/>
                  </a:lnTo>
                </a:path>
              </a:pathLst>
            </a:custGeom>
          </p:spPr>
          <p:txBody>
            <a:bodyPr/>
            <a:lstStyle/>
            <a:p/>
          </p:txBody>
        </p:sp>
        <p:sp>
          <p:nvSpPr>
            <p:cNvPr id="53" name="pl53"/>
            <p:cNvSpPr/>
            <p:nvPr/>
          </p:nvSpPr>
          <p:spPr>
            <a:xfrm>
              <a:off x="7623651" y="1320774"/>
              <a:ext cx="735051" cy="1023619"/>
            </a:xfrm>
            <a:custGeom>
              <a:avLst/>
              <a:pathLst>
                <a:path w="735051" h="1023619">
                  <a:moveTo>
                    <a:pt x="735051" y="1023619"/>
                  </a:moveTo>
                  <a:lnTo>
                    <a:pt x="0" y="0"/>
                  </a:lnTo>
                </a:path>
              </a:pathLst>
            </a:custGeom>
          </p:spPr>
          <p:txBody>
            <a:bodyPr/>
            <a:lstStyle/>
            <a:p/>
          </p:txBody>
        </p:sp>
        <p:sp>
          <p:nvSpPr>
            <p:cNvPr id="54" name="pl54"/>
            <p:cNvSpPr/>
            <p:nvPr/>
          </p:nvSpPr>
          <p:spPr>
            <a:xfrm>
              <a:off x="7623585" y="1510592"/>
              <a:ext cx="777357" cy="1094196"/>
            </a:xfrm>
            <a:custGeom>
              <a:avLst/>
              <a:pathLst>
                <a:path w="777357" h="1094196">
                  <a:moveTo>
                    <a:pt x="777357" y="1094196"/>
                  </a:moveTo>
                  <a:lnTo>
                    <a:pt x="0" y="0"/>
                  </a:lnTo>
                </a:path>
              </a:pathLst>
            </a:custGeom>
          </p:spPr>
          <p:txBody>
            <a:bodyPr/>
            <a:lstStyle/>
            <a:p/>
          </p:txBody>
        </p:sp>
        <p:sp>
          <p:nvSpPr>
            <p:cNvPr id="55" name="pl55"/>
            <p:cNvSpPr/>
            <p:nvPr/>
          </p:nvSpPr>
          <p:spPr>
            <a:xfrm>
              <a:off x="7622394" y="1605793"/>
              <a:ext cx="730379" cy="1261231"/>
            </a:xfrm>
            <a:custGeom>
              <a:avLst/>
              <a:pathLst>
                <a:path w="730379" h="1261231">
                  <a:moveTo>
                    <a:pt x="730379" y="1261231"/>
                  </a:moveTo>
                  <a:lnTo>
                    <a:pt x="0" y="0"/>
                  </a:lnTo>
                </a:path>
              </a:pathLst>
            </a:custGeom>
          </p:spPr>
          <p:txBody>
            <a:bodyPr/>
            <a:lstStyle/>
            <a:p/>
          </p:txBody>
        </p:sp>
        <p:sp>
          <p:nvSpPr>
            <p:cNvPr id="56" name="pl56"/>
            <p:cNvSpPr/>
            <p:nvPr/>
          </p:nvSpPr>
          <p:spPr>
            <a:xfrm>
              <a:off x="7629511" y="2694168"/>
              <a:ext cx="753434" cy="437664"/>
            </a:xfrm>
            <a:custGeom>
              <a:avLst/>
              <a:pathLst>
                <a:path w="753434" h="437664">
                  <a:moveTo>
                    <a:pt x="753434" y="437664"/>
                  </a:moveTo>
                  <a:lnTo>
                    <a:pt x="0" y="0"/>
                  </a:lnTo>
                </a:path>
              </a:pathLst>
            </a:custGeom>
          </p:spPr>
          <p:txBody>
            <a:bodyPr/>
            <a:lstStyle/>
            <a:p/>
          </p:txBody>
        </p:sp>
        <p:sp>
          <p:nvSpPr>
            <p:cNvPr id="57" name="pg57"/>
            <p:cNvSpPr/>
            <p:nvPr/>
          </p:nvSpPr>
          <p:spPr>
            <a:xfrm>
              <a:off x="8356446" y="69714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79306" y="73867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97%</a:t>
              </a:r>
            </a:p>
          </p:txBody>
        </p:sp>
        <p:sp>
          <p:nvSpPr>
            <p:cNvPr id="59" name="pg59"/>
            <p:cNvSpPr/>
            <p:nvPr/>
          </p:nvSpPr>
          <p:spPr>
            <a:xfrm>
              <a:off x="8290281" y="121938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13141" y="126092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94%</a:t>
              </a:r>
            </a:p>
          </p:txBody>
        </p:sp>
        <p:sp>
          <p:nvSpPr>
            <p:cNvPr id="61" name="pg61"/>
            <p:cNvSpPr/>
            <p:nvPr/>
          </p:nvSpPr>
          <p:spPr>
            <a:xfrm>
              <a:off x="8223851" y="95918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2" name="tx62"/>
            <p:cNvSpPr/>
            <p:nvPr/>
          </p:nvSpPr>
          <p:spPr>
            <a:xfrm>
              <a:off x="8246711" y="100072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94%</a:t>
              </a:r>
            </a:p>
          </p:txBody>
        </p:sp>
        <p:sp>
          <p:nvSpPr>
            <p:cNvPr id="63" name="pg63"/>
            <p:cNvSpPr/>
            <p:nvPr/>
          </p:nvSpPr>
          <p:spPr>
            <a:xfrm>
              <a:off x="8290281" y="148016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52170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92%</a:t>
              </a:r>
            </a:p>
          </p:txBody>
        </p:sp>
        <p:sp>
          <p:nvSpPr>
            <p:cNvPr id="65" name="pg65"/>
            <p:cNvSpPr/>
            <p:nvPr/>
          </p:nvSpPr>
          <p:spPr>
            <a:xfrm>
              <a:off x="8314365" y="200525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04679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7" name="pg67"/>
            <p:cNvSpPr/>
            <p:nvPr/>
          </p:nvSpPr>
          <p:spPr>
            <a:xfrm>
              <a:off x="8368515" y="174084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391375" y="178238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Hib3: 91%</a:t>
              </a:r>
            </a:p>
          </p:txBody>
        </p:sp>
        <p:sp>
          <p:nvSpPr>
            <p:cNvPr id="69" name="pg69"/>
            <p:cNvSpPr/>
            <p:nvPr/>
          </p:nvSpPr>
          <p:spPr>
            <a:xfrm>
              <a:off x="8290122" y="226555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12982" y="230709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91%</a:t>
              </a:r>
            </a:p>
          </p:txBody>
        </p:sp>
        <p:sp>
          <p:nvSpPr>
            <p:cNvPr id="71" name="pg71"/>
            <p:cNvSpPr/>
            <p:nvPr/>
          </p:nvSpPr>
          <p:spPr>
            <a:xfrm>
              <a:off x="8332362" y="252561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55222" y="256714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87%</a:t>
              </a:r>
            </a:p>
          </p:txBody>
        </p:sp>
        <p:sp>
          <p:nvSpPr>
            <p:cNvPr id="73" name="pg73"/>
            <p:cNvSpPr/>
            <p:nvPr/>
          </p:nvSpPr>
          <p:spPr>
            <a:xfrm>
              <a:off x="8284194" y="278743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07054" y="282897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85%</a:t>
              </a:r>
            </a:p>
          </p:txBody>
        </p:sp>
        <p:sp>
          <p:nvSpPr>
            <p:cNvPr id="75" name="pg75"/>
            <p:cNvSpPr/>
            <p:nvPr/>
          </p:nvSpPr>
          <p:spPr>
            <a:xfrm>
              <a:off x="8314365" y="305432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6" name="tx76"/>
            <p:cNvSpPr/>
            <p:nvPr/>
          </p:nvSpPr>
          <p:spPr>
            <a:xfrm>
              <a:off x="8337225" y="309585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HPVc: 62%</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71391" y="401416"/>
              <a:ext cx="288882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Finland,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(85%), followed by PCV3 (87%).
Coverage of 3 vaccines were the same (DTP3, Hib3 and Polio3), 2 vaccines increased (HPVc and RotaC), and 5 vaccines decreased (IPV1, MCV1, MCV2, PcV3 and Rubella) compared to respective coverage in 2019.
Coverage of 9 vaccines were the same (DTP3, Hib3, IPV1, MCV1, MCV2, PcV3, Polio3, RotaC and Rubella) and 1 vaccine decreased (HPVc)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96679" y="932216"/>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7918948" y="1385547"/>
              <a:ext cx="144432" cy="0"/>
            </a:xfrm>
            <a:custGeom>
              <a:avLst/>
              <a:pathLst>
                <a:path w="144432" h="0">
                  <a:moveTo>
                    <a:pt x="0" y="0"/>
                  </a:moveTo>
                  <a:lnTo>
                    <a:pt x="0"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7918948" y="1838878"/>
              <a:ext cx="144432" cy="0"/>
            </a:xfrm>
            <a:custGeom>
              <a:avLst/>
              <a:pathLst>
                <a:path w="144432" h="0">
                  <a:moveTo>
                    <a:pt x="0" y="0"/>
                  </a:moveTo>
                  <a:lnTo>
                    <a:pt x="0"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2292210"/>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745541"/>
              <a:ext cx="216649" cy="0"/>
            </a:xfrm>
            <a:custGeom>
              <a:avLst/>
              <a:pathLst>
                <a:path w="216649" h="0">
                  <a:moveTo>
                    <a:pt x="0" y="0"/>
                  </a:move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3198872"/>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7413433" y="3652203"/>
              <a:ext cx="505514" cy="0"/>
            </a:xfrm>
            <a:custGeom>
              <a:avLst/>
              <a:pathLst>
                <a:path w="505514" h="0">
                  <a:moveTo>
                    <a:pt x="0" y="0"/>
                  </a:moveTo>
                  <a:lnTo>
                    <a:pt x="288865" y="0"/>
                  </a:lnTo>
                  <a:lnTo>
                    <a:pt x="361082" y="0"/>
                  </a:lnTo>
                  <a:lnTo>
                    <a:pt x="361082" y="0"/>
                  </a:lnTo>
                  <a:lnTo>
                    <a:pt x="361082"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7918948" y="4105534"/>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4558865"/>
              <a:ext cx="216649" cy="0"/>
            </a:xfrm>
            <a:custGeom>
              <a:avLst/>
              <a:pathLst>
                <a:path w="216649" h="0">
                  <a:moveTo>
                    <a:pt x="0" y="0"/>
                  </a:move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7269000" y="5012197"/>
              <a:ext cx="361082" cy="0"/>
            </a:xfrm>
            <a:custGeom>
              <a:avLst/>
              <a:pathLst>
                <a:path w="361082" h="0">
                  <a:moveTo>
                    <a:pt x="0" y="0"/>
                  </a:moveTo>
                  <a:lnTo>
                    <a:pt x="144432" y="0"/>
                  </a:lnTo>
                  <a:lnTo>
                    <a:pt x="216649"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9" name="pt29"/>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9779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0893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8115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0893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255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255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255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06128"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433912"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433912"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000613"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000613"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000613"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000613"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000613"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000613"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506128"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43391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43391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361695"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21726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217262"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145046"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072830"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072830"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7856180"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7711747"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7711747"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000613"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8000613"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000613"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361695"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217262"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21726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42288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567315"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56731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20" name="tx12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1" name="tx121"/>
            <p:cNvSpPr/>
            <p:nvPr/>
          </p:nvSpPr>
          <p:spPr>
            <a:xfrm>
              <a:off x="609033" y="4026491"/>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22" name="tx122"/>
            <p:cNvSpPr/>
            <p:nvPr/>
          </p:nvSpPr>
          <p:spPr>
            <a:xfrm>
              <a:off x="673364" y="357316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4" name="tx124"/>
            <p:cNvSpPr/>
            <p:nvPr/>
          </p:nvSpPr>
          <p:spPr>
            <a:xfrm>
              <a:off x="609275" y="266504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5" name="tx125"/>
            <p:cNvSpPr/>
            <p:nvPr/>
          </p:nvSpPr>
          <p:spPr>
            <a:xfrm>
              <a:off x="710044" y="221526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6" name="tx126"/>
            <p:cNvSpPr/>
            <p:nvPr/>
          </p:nvSpPr>
          <p:spPr>
            <a:xfrm>
              <a:off x="728424" y="175983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27" name="tx12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28" name="tx12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1777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Finland,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(98%) and 2023 (97%). DTP1 coverage remained the same in 2024 (97%) compared to 2023, and was lower than in 2019. In 2019-2024, DTP1 coverage was at it's lowest level in 2022, 2023, and 2024 (97%).
In 2023, 6 vaccines had lower coverage than in 2019.
In 2024, 6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854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2626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670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078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870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9895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303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711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11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5275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285457" y="2168852"/>
              <a:ext cx="3067297" cy="445475"/>
            </a:xfrm>
            <a:custGeom>
              <a:avLst/>
              <a:pathLst>
                <a:path w="3067297" h="445475">
                  <a:moveTo>
                    <a:pt x="0" y="342673"/>
                  </a:moveTo>
                  <a:lnTo>
                    <a:pt x="340810" y="445475"/>
                  </a:lnTo>
                  <a:lnTo>
                    <a:pt x="681621" y="308406"/>
                  </a:lnTo>
                  <a:lnTo>
                    <a:pt x="1022432" y="342673"/>
                  </a:lnTo>
                  <a:lnTo>
                    <a:pt x="1363243" y="308406"/>
                  </a:lnTo>
                  <a:lnTo>
                    <a:pt x="1704054" y="0"/>
                  </a:lnTo>
                  <a:lnTo>
                    <a:pt x="2044864" y="274138"/>
                  </a:lnTo>
                  <a:lnTo>
                    <a:pt x="2385675" y="205604"/>
                  </a:lnTo>
                  <a:lnTo>
                    <a:pt x="2726486" y="68534"/>
                  </a:lnTo>
                  <a:lnTo>
                    <a:pt x="3067297" y="274138"/>
                  </a:lnTo>
                </a:path>
              </a:pathLst>
            </a:custGeom>
            <a:ln w="29811" cap="flat">
              <a:solidFill>
                <a:srgbClr val="FF0000">
                  <a:alpha val="100000"/>
                </a:srgbClr>
              </a:solidFill>
              <a:prstDash val="solid"/>
              <a:round/>
            </a:ln>
          </p:spPr>
          <p:txBody>
            <a:bodyPr/>
            <a:lstStyle/>
            <a:p/>
          </p:txBody>
        </p:sp>
        <p:sp>
          <p:nvSpPr>
            <p:cNvPr id="28" name="pl28"/>
            <p:cNvSpPr/>
            <p:nvPr/>
          </p:nvSpPr>
          <p:spPr>
            <a:xfrm>
              <a:off x="1285457" y="2477258"/>
              <a:ext cx="3067297" cy="514010"/>
            </a:xfrm>
            <a:custGeom>
              <a:avLst/>
              <a:pathLst>
                <a:path w="3067297" h="514010">
                  <a:moveTo>
                    <a:pt x="0" y="514010"/>
                  </a:moveTo>
                  <a:lnTo>
                    <a:pt x="340810" y="205604"/>
                  </a:lnTo>
                  <a:lnTo>
                    <a:pt x="681621" y="274138"/>
                  </a:lnTo>
                  <a:lnTo>
                    <a:pt x="1022432" y="342673"/>
                  </a:lnTo>
                  <a:lnTo>
                    <a:pt x="1363243" y="308406"/>
                  </a:lnTo>
                  <a:lnTo>
                    <a:pt x="1704054" y="239871"/>
                  </a:lnTo>
                  <a:lnTo>
                    <a:pt x="2044864" y="137069"/>
                  </a:lnTo>
                  <a:lnTo>
                    <a:pt x="2385675" y="34267"/>
                  </a:lnTo>
                  <a:lnTo>
                    <a:pt x="2726486" y="0"/>
                  </a:lnTo>
                  <a:lnTo>
                    <a:pt x="3067297" y="274138"/>
                  </a:lnTo>
                </a:path>
              </a:pathLst>
            </a:custGeom>
            <a:ln w="29811" cap="flat">
              <a:solidFill>
                <a:srgbClr val="0058AB">
                  <a:alpha val="100000"/>
                </a:srgbClr>
              </a:solidFill>
              <a:prstDash val="solid"/>
              <a:round/>
            </a:ln>
          </p:spPr>
          <p:txBody>
            <a:bodyPr/>
            <a:lstStyle/>
            <a:p/>
          </p:txBody>
        </p:sp>
        <p:sp>
          <p:nvSpPr>
            <p:cNvPr id="29" name="pt29"/>
            <p:cNvSpPr/>
            <p:nvPr/>
          </p:nvSpPr>
          <p:spPr>
            <a:xfrm>
              <a:off x="1260631"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601441"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42252"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83063"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623874"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964685"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305495"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646306"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987117"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327928"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260631"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1601441"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1942252"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2283063"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623874"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964685"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3305495"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646306"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987117"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4327928"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tx49"/>
            <p:cNvSpPr/>
            <p:nvPr/>
          </p:nvSpPr>
          <p:spPr>
            <a:xfrm>
              <a:off x="1285457"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50" name="tx50"/>
            <p:cNvSpPr/>
            <p:nvPr/>
          </p:nvSpPr>
          <p:spPr>
            <a:xfrm>
              <a:off x="1626267"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51" name="tx51"/>
            <p:cNvSpPr/>
            <p:nvPr/>
          </p:nvSpPr>
          <p:spPr>
            <a:xfrm>
              <a:off x="1967078"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52" name="tx52"/>
            <p:cNvSpPr/>
            <p:nvPr/>
          </p:nvSpPr>
          <p:spPr>
            <a:xfrm>
              <a:off x="2307889"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53" name="tx53"/>
            <p:cNvSpPr/>
            <p:nvPr/>
          </p:nvSpPr>
          <p:spPr>
            <a:xfrm>
              <a:off x="2648700"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54" name="tx54"/>
            <p:cNvSpPr/>
            <p:nvPr/>
          </p:nvSpPr>
          <p:spPr>
            <a:xfrm>
              <a:off x="2989511"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55" name="tx55"/>
            <p:cNvSpPr/>
            <p:nvPr/>
          </p:nvSpPr>
          <p:spPr>
            <a:xfrm>
              <a:off x="3330321"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56" name="tx56"/>
            <p:cNvSpPr/>
            <p:nvPr/>
          </p:nvSpPr>
          <p:spPr>
            <a:xfrm>
              <a:off x="3671132"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57" name="tx57"/>
            <p:cNvSpPr/>
            <p:nvPr/>
          </p:nvSpPr>
          <p:spPr>
            <a:xfrm>
              <a:off x="4011943"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58" name="tx58"/>
            <p:cNvSpPr/>
            <p:nvPr/>
          </p:nvSpPr>
          <p:spPr>
            <a:xfrm>
              <a:off x="4352754"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59" name="tx59"/>
            <p:cNvSpPr/>
            <p:nvPr/>
          </p:nvSpPr>
          <p:spPr>
            <a:xfrm>
              <a:off x="1285457"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60" name="tx60"/>
            <p:cNvSpPr/>
            <p:nvPr/>
          </p:nvSpPr>
          <p:spPr>
            <a:xfrm>
              <a:off x="1626267"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61" name="tx61"/>
            <p:cNvSpPr/>
            <p:nvPr/>
          </p:nvSpPr>
          <p:spPr>
            <a:xfrm>
              <a:off x="1967078"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2" name="tx62"/>
            <p:cNvSpPr/>
            <p:nvPr/>
          </p:nvSpPr>
          <p:spPr>
            <a:xfrm>
              <a:off x="2307889"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63" name="tx63"/>
            <p:cNvSpPr/>
            <p:nvPr/>
          </p:nvSpPr>
          <p:spPr>
            <a:xfrm>
              <a:off x="2648700"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4" name="tx64"/>
            <p:cNvSpPr/>
            <p:nvPr/>
          </p:nvSpPr>
          <p:spPr>
            <a:xfrm>
              <a:off x="2989511"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65" name="tx65"/>
            <p:cNvSpPr/>
            <p:nvPr/>
          </p:nvSpPr>
          <p:spPr>
            <a:xfrm>
              <a:off x="3330321"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66" name="tx66"/>
            <p:cNvSpPr/>
            <p:nvPr/>
          </p:nvSpPr>
          <p:spPr>
            <a:xfrm>
              <a:off x="3671132"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67" name="tx67"/>
            <p:cNvSpPr/>
            <p:nvPr/>
          </p:nvSpPr>
          <p:spPr>
            <a:xfrm>
              <a:off x="4011943"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68" name="tx68"/>
            <p:cNvSpPr/>
            <p:nvPr/>
          </p:nvSpPr>
          <p:spPr>
            <a:xfrm>
              <a:off x="4352754"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69" name="pl6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0" name="rc70"/>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1" name="pl71"/>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3" name="pl83"/>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54788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81966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1604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5012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84210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18291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5237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8645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2053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54615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182910" y="2511526"/>
              <a:ext cx="1363243" cy="239871"/>
            </a:xfrm>
            <a:custGeom>
              <a:avLst/>
              <a:pathLst>
                <a:path w="1363243" h="239871">
                  <a:moveTo>
                    <a:pt x="0" y="102802"/>
                  </a:moveTo>
                  <a:lnTo>
                    <a:pt x="340810" y="239871"/>
                  </a:lnTo>
                  <a:lnTo>
                    <a:pt x="681621" y="205604"/>
                  </a:lnTo>
                  <a:lnTo>
                    <a:pt x="1022432" y="0"/>
                  </a:lnTo>
                  <a:lnTo>
                    <a:pt x="1363243" y="205604"/>
                  </a:lnTo>
                </a:path>
              </a:pathLst>
            </a:custGeom>
            <a:ln w="29811" cap="flat">
              <a:solidFill>
                <a:srgbClr val="FF0000">
                  <a:alpha val="100000"/>
                </a:srgbClr>
              </a:solidFill>
              <a:prstDash val="solid"/>
              <a:round/>
            </a:ln>
          </p:spPr>
          <p:txBody>
            <a:bodyPr/>
            <a:lstStyle/>
            <a:p/>
          </p:txBody>
        </p:sp>
        <p:sp>
          <p:nvSpPr>
            <p:cNvPr id="95" name="pl95"/>
            <p:cNvSpPr/>
            <p:nvPr/>
          </p:nvSpPr>
          <p:spPr>
            <a:xfrm>
              <a:off x="7182910" y="2614328"/>
              <a:ext cx="1363243" cy="445475"/>
            </a:xfrm>
            <a:custGeom>
              <a:avLst/>
              <a:pathLst>
                <a:path w="1363243" h="445475">
                  <a:moveTo>
                    <a:pt x="0" y="0"/>
                  </a:moveTo>
                  <a:lnTo>
                    <a:pt x="340810" y="137069"/>
                  </a:lnTo>
                  <a:lnTo>
                    <a:pt x="681621" y="68534"/>
                  </a:lnTo>
                  <a:lnTo>
                    <a:pt x="1022432" y="205604"/>
                  </a:lnTo>
                  <a:lnTo>
                    <a:pt x="1363243" y="445475"/>
                  </a:lnTo>
                </a:path>
              </a:pathLst>
            </a:custGeom>
            <a:ln w="29811" cap="flat">
              <a:solidFill>
                <a:srgbClr val="0058AB">
                  <a:alpha val="100000"/>
                </a:srgbClr>
              </a:solidFill>
              <a:prstDash val="solid"/>
              <a:round/>
            </a:ln>
          </p:spPr>
          <p:txBody>
            <a:bodyPr/>
            <a:lstStyle/>
            <a:p/>
          </p:txBody>
        </p:sp>
        <p:sp>
          <p:nvSpPr>
            <p:cNvPr id="96" name="pt96"/>
            <p:cNvSpPr/>
            <p:nvPr/>
          </p:nvSpPr>
          <p:spPr>
            <a:xfrm>
              <a:off x="7158085"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7498895"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7839706"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9" name="pt99"/>
            <p:cNvSpPr/>
            <p:nvPr/>
          </p:nvSpPr>
          <p:spPr>
            <a:xfrm>
              <a:off x="8180517"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0" name="pt100"/>
            <p:cNvSpPr/>
            <p:nvPr/>
          </p:nvSpPr>
          <p:spPr>
            <a:xfrm>
              <a:off x="8521328"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1" name="pt101"/>
            <p:cNvSpPr/>
            <p:nvPr/>
          </p:nvSpPr>
          <p:spPr>
            <a:xfrm>
              <a:off x="7158085"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2" name="pt102"/>
            <p:cNvSpPr/>
            <p:nvPr/>
          </p:nvSpPr>
          <p:spPr>
            <a:xfrm>
              <a:off x="7498895"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3" name="pt103"/>
            <p:cNvSpPr/>
            <p:nvPr/>
          </p:nvSpPr>
          <p:spPr>
            <a:xfrm>
              <a:off x="7839706"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4" name="pt104"/>
            <p:cNvSpPr/>
            <p:nvPr/>
          </p:nvSpPr>
          <p:spPr>
            <a:xfrm>
              <a:off x="8180517"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5" name="pt105"/>
            <p:cNvSpPr/>
            <p:nvPr/>
          </p:nvSpPr>
          <p:spPr>
            <a:xfrm>
              <a:off x="8521328"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6" name="tx106"/>
            <p:cNvSpPr/>
            <p:nvPr/>
          </p:nvSpPr>
          <p:spPr>
            <a:xfrm>
              <a:off x="7182910"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07" name="tx107"/>
            <p:cNvSpPr/>
            <p:nvPr/>
          </p:nvSpPr>
          <p:spPr>
            <a:xfrm>
              <a:off x="7523721"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08" name="tx108"/>
            <p:cNvSpPr/>
            <p:nvPr/>
          </p:nvSpPr>
          <p:spPr>
            <a:xfrm>
              <a:off x="7864532"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109" name="tx109"/>
            <p:cNvSpPr/>
            <p:nvPr/>
          </p:nvSpPr>
          <p:spPr>
            <a:xfrm>
              <a:off x="8205343"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110" name="tx110"/>
            <p:cNvSpPr/>
            <p:nvPr/>
          </p:nvSpPr>
          <p:spPr>
            <a:xfrm>
              <a:off x="8546154"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111" name="tx111"/>
            <p:cNvSpPr/>
            <p:nvPr/>
          </p:nvSpPr>
          <p:spPr>
            <a:xfrm>
              <a:off x="7182910"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112" name="tx112"/>
            <p:cNvSpPr/>
            <p:nvPr/>
          </p:nvSpPr>
          <p:spPr>
            <a:xfrm>
              <a:off x="7523721"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113" name="tx113"/>
            <p:cNvSpPr/>
            <p:nvPr/>
          </p:nvSpPr>
          <p:spPr>
            <a:xfrm>
              <a:off x="7864532"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14" name="tx114"/>
            <p:cNvSpPr/>
            <p:nvPr/>
          </p:nvSpPr>
          <p:spPr>
            <a:xfrm>
              <a:off x="8205343"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115" name="tx115"/>
            <p:cNvSpPr/>
            <p:nvPr/>
          </p:nvSpPr>
          <p:spPr>
            <a:xfrm>
              <a:off x="8546154"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16" name="pl116"/>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17" name="rc11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18" name="tx11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19" name="tx11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0" name="tx120"/>
            <p:cNvSpPr/>
            <p:nvPr/>
          </p:nvSpPr>
          <p:spPr>
            <a:xfrm rot="-5400000">
              <a:off x="115745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1" name="tx121"/>
            <p:cNvSpPr/>
            <p:nvPr/>
          </p:nvSpPr>
          <p:spPr>
            <a:xfrm rot="-5400000">
              <a:off x="14982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2" name="tx122"/>
            <p:cNvSpPr/>
            <p:nvPr/>
          </p:nvSpPr>
          <p:spPr>
            <a:xfrm rot="-5400000">
              <a:off x="18390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3" name="tx123"/>
            <p:cNvSpPr/>
            <p:nvPr/>
          </p:nvSpPr>
          <p:spPr>
            <a:xfrm rot="-5400000">
              <a:off x="217988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4" name="tx124"/>
            <p:cNvSpPr/>
            <p:nvPr/>
          </p:nvSpPr>
          <p:spPr>
            <a:xfrm rot="-5400000">
              <a:off x="25206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5" name="tx125"/>
            <p:cNvSpPr/>
            <p:nvPr/>
          </p:nvSpPr>
          <p:spPr>
            <a:xfrm rot="-5400000">
              <a:off x="286150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6" name="tx126"/>
            <p:cNvSpPr/>
            <p:nvPr/>
          </p:nvSpPr>
          <p:spPr>
            <a:xfrm rot="-5400000">
              <a:off x="32023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7" name="tx127"/>
            <p:cNvSpPr/>
            <p:nvPr/>
          </p:nvSpPr>
          <p:spPr>
            <a:xfrm rot="-5400000">
              <a:off x="354313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8" name="tx128"/>
            <p:cNvSpPr/>
            <p:nvPr/>
          </p:nvSpPr>
          <p:spPr>
            <a:xfrm rot="-5400000">
              <a:off x="3883914"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9" name="tx129"/>
            <p:cNvSpPr/>
            <p:nvPr/>
          </p:nvSpPr>
          <p:spPr>
            <a:xfrm rot="-5400000">
              <a:off x="42247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0" name="tx130"/>
            <p:cNvSpPr/>
            <p:nvPr/>
          </p:nvSpPr>
          <p:spPr>
            <a:xfrm rot="-5400000">
              <a:off x="535085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1" name="tx131"/>
            <p:cNvSpPr/>
            <p:nvPr/>
          </p:nvSpPr>
          <p:spPr>
            <a:xfrm rot="-5400000">
              <a:off x="5691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2" name="tx132"/>
            <p:cNvSpPr/>
            <p:nvPr/>
          </p:nvSpPr>
          <p:spPr>
            <a:xfrm rot="-5400000">
              <a:off x="60324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3" name="tx133"/>
            <p:cNvSpPr/>
            <p:nvPr/>
          </p:nvSpPr>
          <p:spPr>
            <a:xfrm rot="-5400000">
              <a:off x="63732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4" name="tx134"/>
            <p:cNvSpPr/>
            <p:nvPr/>
          </p:nvSpPr>
          <p:spPr>
            <a:xfrm rot="-5400000">
              <a:off x="67140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5" name="tx135"/>
            <p:cNvSpPr/>
            <p:nvPr/>
          </p:nvSpPr>
          <p:spPr>
            <a:xfrm rot="-5400000">
              <a:off x="705490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6" name="tx136"/>
            <p:cNvSpPr/>
            <p:nvPr/>
          </p:nvSpPr>
          <p:spPr>
            <a:xfrm rot="-5400000">
              <a:off x="73957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7" name="tx137"/>
            <p:cNvSpPr/>
            <p:nvPr/>
          </p:nvSpPr>
          <p:spPr>
            <a:xfrm rot="-5400000">
              <a:off x="773653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8" name="tx138"/>
            <p:cNvSpPr/>
            <p:nvPr/>
          </p:nvSpPr>
          <p:spPr>
            <a:xfrm rot="-5400000">
              <a:off x="8077313"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9" name="tx139"/>
            <p:cNvSpPr/>
            <p:nvPr/>
          </p:nvSpPr>
          <p:spPr>
            <a:xfrm rot="-5400000">
              <a:off x="84181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0" name="tx14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1" name="tx14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2" name="tx14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3" name="tx14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4" name="tx14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5" name="tx14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46" name="tx146"/>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48" name="pl14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49" name="tx14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0" name="tx15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1" name="tx151"/>
            <p:cNvSpPr/>
            <p:nvPr/>
          </p:nvSpPr>
          <p:spPr>
            <a:xfrm>
              <a:off x="757200" y="398022"/>
              <a:ext cx="53576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Finland, 2015-2024</a:t>
              </a:r>
            </a:p>
          </p:txBody>
        </p:sp>
        <p:sp>
          <p:nvSpPr>
            <p:cNvPr id="152" name="tx152"/>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Finland was 2015.
In 2024, first dose (HPV1) programme coverage among girls was 71% and last dose (HPVc) programme coverage was 62%.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400525"/>
            </a:xfrm>
            <a:custGeom>
              <a:avLst/>
              <a:pathLst>
                <a:path w="6444618" h="400525">
                  <a:moveTo>
                    <a:pt x="0" y="0"/>
                  </a:moveTo>
                  <a:lnTo>
                    <a:pt x="268525" y="40052"/>
                  </a:lnTo>
                  <a:lnTo>
                    <a:pt x="537051" y="40052"/>
                  </a:lnTo>
                  <a:lnTo>
                    <a:pt x="805577" y="40052"/>
                  </a:lnTo>
                  <a:lnTo>
                    <a:pt x="1074103" y="40052"/>
                  </a:lnTo>
                  <a:lnTo>
                    <a:pt x="1342628" y="80105"/>
                  </a:lnTo>
                  <a:lnTo>
                    <a:pt x="1611154" y="80105"/>
                  </a:lnTo>
                  <a:lnTo>
                    <a:pt x="1879680" y="0"/>
                  </a:lnTo>
                  <a:lnTo>
                    <a:pt x="2148206" y="0"/>
                  </a:lnTo>
                  <a:lnTo>
                    <a:pt x="2416732" y="0"/>
                  </a:lnTo>
                  <a:lnTo>
                    <a:pt x="2685257" y="0"/>
                  </a:lnTo>
                  <a:lnTo>
                    <a:pt x="2953783" y="0"/>
                  </a:lnTo>
                  <a:lnTo>
                    <a:pt x="3222309" y="0"/>
                  </a:lnTo>
                  <a:lnTo>
                    <a:pt x="3490835" y="40052"/>
                  </a:lnTo>
                  <a:lnTo>
                    <a:pt x="3759360" y="40052"/>
                  </a:lnTo>
                  <a:lnTo>
                    <a:pt x="4027886" y="80105"/>
                  </a:lnTo>
                  <a:lnTo>
                    <a:pt x="4296412" y="280367"/>
                  </a:lnTo>
                  <a:lnTo>
                    <a:pt x="4564938" y="400525"/>
                  </a:lnTo>
                  <a:lnTo>
                    <a:pt x="4833464" y="320420"/>
                  </a:lnTo>
                  <a:lnTo>
                    <a:pt x="5101989" y="320420"/>
                  </a:lnTo>
                  <a:lnTo>
                    <a:pt x="5370515" y="400525"/>
                  </a:lnTo>
                  <a:lnTo>
                    <a:pt x="5639041" y="400525"/>
                  </a:lnTo>
                  <a:lnTo>
                    <a:pt x="5907567" y="320420"/>
                  </a:lnTo>
                  <a:lnTo>
                    <a:pt x="6176092" y="320420"/>
                  </a:lnTo>
                  <a:lnTo>
                    <a:pt x="6444618" y="320420"/>
                  </a:lnTo>
                </a:path>
              </a:pathLst>
            </a:custGeom>
            <a:ln w="27101" cap="flat">
              <a:solidFill>
                <a:srgbClr val="F8766D">
                  <a:alpha val="100000"/>
                </a:srgbClr>
              </a:solidFill>
              <a:prstDash val="solid"/>
              <a:round/>
            </a:ln>
          </p:spPr>
          <p:txBody>
            <a:bodyPr/>
            <a:lstStyle/>
            <a:p/>
          </p:txBody>
        </p:sp>
        <p:sp>
          <p:nvSpPr>
            <p:cNvPr id="27" name="pl27"/>
            <p:cNvSpPr/>
            <p:nvPr/>
          </p:nvSpPr>
          <p:spPr>
            <a:xfrm>
              <a:off x="5744691" y="1281846"/>
              <a:ext cx="2148206" cy="360472"/>
            </a:xfrm>
            <a:custGeom>
              <a:avLst/>
              <a:pathLst>
                <a:path w="2148206" h="360472">
                  <a:moveTo>
                    <a:pt x="0" y="360472"/>
                  </a:moveTo>
                  <a:lnTo>
                    <a:pt x="268525" y="80105"/>
                  </a:lnTo>
                  <a:lnTo>
                    <a:pt x="537051" y="40052"/>
                  </a:lnTo>
                  <a:lnTo>
                    <a:pt x="805577" y="40052"/>
                  </a:lnTo>
                  <a:lnTo>
                    <a:pt x="1074103" y="0"/>
                  </a:lnTo>
                  <a:lnTo>
                    <a:pt x="1342628" y="40052"/>
                  </a:lnTo>
                  <a:lnTo>
                    <a:pt x="1611154" y="80105"/>
                  </a:lnTo>
                  <a:lnTo>
                    <a:pt x="1879680" y="80105"/>
                  </a:lnTo>
                  <a:lnTo>
                    <a:pt x="2148206" y="80105"/>
                  </a:lnTo>
                </a:path>
              </a:pathLst>
            </a:custGeom>
            <a:ln w="27101" cap="flat">
              <a:solidFill>
                <a:srgbClr val="7CAE00">
                  <a:alpha val="100000"/>
                </a:srgbClr>
              </a:solidFill>
              <a:prstDash val="solid"/>
              <a:round/>
            </a:ln>
          </p:spPr>
          <p:txBody>
            <a:bodyPr/>
            <a:lstStyle/>
            <a:p/>
          </p:txBody>
        </p:sp>
        <p:sp>
          <p:nvSpPr>
            <p:cNvPr id="28" name="pl28"/>
            <p:cNvSpPr/>
            <p:nvPr/>
          </p:nvSpPr>
          <p:spPr>
            <a:xfrm>
              <a:off x="4133536" y="1361951"/>
              <a:ext cx="3759360" cy="400525"/>
            </a:xfrm>
            <a:custGeom>
              <a:avLst/>
              <a:pathLst>
                <a:path w="3759360" h="400525">
                  <a:moveTo>
                    <a:pt x="0" y="0"/>
                  </a:moveTo>
                  <a:lnTo>
                    <a:pt x="268525" y="0"/>
                  </a:lnTo>
                  <a:lnTo>
                    <a:pt x="537051" y="0"/>
                  </a:lnTo>
                  <a:lnTo>
                    <a:pt x="805577" y="0"/>
                  </a:lnTo>
                  <a:lnTo>
                    <a:pt x="1074103" y="0"/>
                  </a:lnTo>
                  <a:lnTo>
                    <a:pt x="1342628" y="0"/>
                  </a:lnTo>
                  <a:lnTo>
                    <a:pt x="1611154" y="200262"/>
                  </a:lnTo>
                  <a:lnTo>
                    <a:pt x="1879680" y="280367"/>
                  </a:lnTo>
                  <a:lnTo>
                    <a:pt x="2148206" y="160210"/>
                  </a:lnTo>
                  <a:lnTo>
                    <a:pt x="2416732" y="120157"/>
                  </a:lnTo>
                  <a:lnTo>
                    <a:pt x="2685257" y="240315"/>
                  </a:lnTo>
                  <a:lnTo>
                    <a:pt x="2953783" y="400525"/>
                  </a:lnTo>
                  <a:lnTo>
                    <a:pt x="3222309" y="200262"/>
                  </a:lnTo>
                  <a:lnTo>
                    <a:pt x="3490835" y="200262"/>
                  </a:lnTo>
                  <a:lnTo>
                    <a:pt x="3759360" y="200262"/>
                  </a:lnTo>
                </a:path>
              </a:pathLst>
            </a:custGeom>
            <a:ln w="27101" cap="flat">
              <a:solidFill>
                <a:srgbClr val="00BFC4">
                  <a:alpha val="100000"/>
                </a:srgbClr>
              </a:solidFill>
              <a:prstDash val="solid"/>
              <a:round/>
            </a:ln>
          </p:spPr>
          <p:txBody>
            <a:bodyPr/>
            <a:lstStyle/>
            <a:p/>
          </p:txBody>
        </p:sp>
        <p:sp>
          <p:nvSpPr>
            <p:cNvPr id="29" name="pl29"/>
            <p:cNvSpPr/>
            <p:nvPr/>
          </p:nvSpPr>
          <p:spPr>
            <a:xfrm>
              <a:off x="5476165" y="2243107"/>
              <a:ext cx="2416732" cy="600787"/>
            </a:xfrm>
            <a:custGeom>
              <a:avLst/>
              <a:pathLst>
                <a:path w="2416732" h="600787">
                  <a:moveTo>
                    <a:pt x="0" y="600787"/>
                  </a:moveTo>
                  <a:lnTo>
                    <a:pt x="268525" y="240315"/>
                  </a:lnTo>
                  <a:lnTo>
                    <a:pt x="537051" y="320420"/>
                  </a:lnTo>
                  <a:lnTo>
                    <a:pt x="805577" y="400525"/>
                  </a:lnTo>
                  <a:lnTo>
                    <a:pt x="1074103" y="360472"/>
                  </a:lnTo>
                  <a:lnTo>
                    <a:pt x="1342628" y="280367"/>
                  </a:lnTo>
                  <a:lnTo>
                    <a:pt x="1611154" y="160210"/>
                  </a:lnTo>
                  <a:lnTo>
                    <a:pt x="1879680" y="40052"/>
                  </a:lnTo>
                  <a:lnTo>
                    <a:pt x="2148206" y="0"/>
                  </a:lnTo>
                  <a:lnTo>
                    <a:pt x="2416732" y="32042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3235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5238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52515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706314" y="160394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13235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437788" y="28055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5322" y="1199007"/>
              <a:ext cx="256101" cy="155404"/>
            </a:xfrm>
            <a:custGeom>
              <a:avLst/>
              <a:pathLst>
                <a:path w="256101" h="155404">
                  <a:moveTo>
                    <a:pt x="256101" y="0"/>
                  </a:moveTo>
                  <a:lnTo>
                    <a:pt x="0" y="155404"/>
                  </a:lnTo>
                </a:path>
              </a:pathLst>
            </a:custGeom>
          </p:spPr>
          <p:txBody>
            <a:bodyPr/>
            <a:lstStyle/>
            <a:p/>
          </p:txBody>
        </p:sp>
        <p:sp>
          <p:nvSpPr>
            <p:cNvPr id="40" name="pl40"/>
            <p:cNvSpPr/>
            <p:nvPr/>
          </p:nvSpPr>
          <p:spPr>
            <a:xfrm>
              <a:off x="7910913" y="1404927"/>
              <a:ext cx="250509" cy="40651"/>
            </a:xfrm>
            <a:custGeom>
              <a:avLst/>
              <a:pathLst>
                <a:path w="250509" h="40651">
                  <a:moveTo>
                    <a:pt x="250509" y="40651"/>
                  </a:moveTo>
                  <a:lnTo>
                    <a:pt x="0" y="0"/>
                  </a:lnTo>
                </a:path>
              </a:pathLst>
            </a:custGeom>
          </p:spPr>
          <p:txBody>
            <a:bodyPr/>
            <a:lstStyle/>
            <a:p/>
          </p:txBody>
        </p:sp>
        <p:sp>
          <p:nvSpPr>
            <p:cNvPr id="41" name="pl41"/>
            <p:cNvSpPr/>
            <p:nvPr/>
          </p:nvSpPr>
          <p:spPr>
            <a:xfrm>
              <a:off x="7906605" y="1569093"/>
              <a:ext cx="254817" cy="127880"/>
            </a:xfrm>
            <a:custGeom>
              <a:avLst/>
              <a:pathLst>
                <a:path w="254817" h="127880">
                  <a:moveTo>
                    <a:pt x="254817" y="127880"/>
                  </a:moveTo>
                  <a:lnTo>
                    <a:pt x="0" y="0"/>
                  </a:lnTo>
                </a:path>
              </a:pathLst>
            </a:custGeom>
          </p:spPr>
          <p:txBody>
            <a:bodyPr/>
            <a:lstStyle/>
            <a:p/>
          </p:txBody>
        </p:sp>
        <p:sp>
          <p:nvSpPr>
            <p:cNvPr id="42" name="pl42"/>
            <p:cNvSpPr/>
            <p:nvPr/>
          </p:nvSpPr>
          <p:spPr>
            <a:xfrm>
              <a:off x="7911730" y="2563523"/>
              <a:ext cx="249692" cy="3"/>
            </a:xfrm>
            <a:custGeom>
              <a:avLst/>
              <a:pathLst>
                <a:path w="249692" h="3">
                  <a:moveTo>
                    <a:pt x="249692" y="0"/>
                  </a:moveTo>
                  <a:lnTo>
                    <a:pt x="0" y="3"/>
                  </a:lnTo>
                </a:path>
              </a:pathLst>
            </a:custGeom>
          </p:spPr>
          <p:txBody>
            <a:bodyPr/>
            <a:lstStyle/>
            <a:p/>
          </p:txBody>
        </p:sp>
        <p:sp>
          <p:nvSpPr>
            <p:cNvPr id="43" name="pg43"/>
            <p:cNvSpPr/>
            <p:nvPr/>
          </p:nvSpPr>
          <p:spPr>
            <a:xfrm>
              <a:off x="8092843" y="108361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12445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5" name="pg45"/>
            <p:cNvSpPr/>
            <p:nvPr/>
          </p:nvSpPr>
          <p:spPr>
            <a:xfrm>
              <a:off x="8092843" y="135676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39760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7" name="pg47"/>
            <p:cNvSpPr/>
            <p:nvPr/>
          </p:nvSpPr>
          <p:spPr>
            <a:xfrm>
              <a:off x="8092843" y="162955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67039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87%</a:t>
              </a:r>
            </a:p>
          </p:txBody>
        </p:sp>
        <p:sp>
          <p:nvSpPr>
            <p:cNvPr id="49" name="pg49"/>
            <p:cNvSpPr/>
            <p:nvPr/>
          </p:nvSpPr>
          <p:spPr>
            <a:xfrm>
              <a:off x="8092843" y="247253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51337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62%</a:t>
              </a:r>
            </a:p>
          </p:txBody>
        </p:sp>
        <p:sp>
          <p:nvSpPr>
            <p:cNvPr id="51" name="pg51"/>
            <p:cNvSpPr/>
            <p:nvPr/>
          </p:nvSpPr>
          <p:spPr>
            <a:xfrm>
              <a:off x="1152495" y="108634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215" y="11301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3" name="pg53"/>
            <p:cNvSpPr/>
            <p:nvPr/>
          </p:nvSpPr>
          <p:spPr>
            <a:xfrm>
              <a:off x="5448437" y="164732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494157" y="1691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85</a:t>
              </a:r>
            </a:p>
          </p:txBody>
        </p:sp>
        <p:sp>
          <p:nvSpPr>
            <p:cNvPr id="55" name="pg55"/>
            <p:cNvSpPr/>
            <p:nvPr/>
          </p:nvSpPr>
          <p:spPr>
            <a:xfrm>
              <a:off x="4196488" y="117557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242208" y="12193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92</a:t>
              </a:r>
            </a:p>
          </p:txBody>
        </p:sp>
        <p:sp>
          <p:nvSpPr>
            <p:cNvPr id="57" name="pg57"/>
            <p:cNvSpPr/>
            <p:nvPr/>
          </p:nvSpPr>
          <p:spPr>
            <a:xfrm>
              <a:off x="5180117" y="284884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225837" y="289425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49876" y="580629"/>
              <a:ext cx="35784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Finland,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Finland has all 4 of the  SDG vaccines.
In 2024, Finland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2023 and 2024.
• DTP3 coverage remained constant at 91% between 2023 and 2024.
• There were there were approximately the same number of zero-dose children in 2024. This leaves 1,000 children without vaccination, vulnerable to vaccine-preventable diseases and a further 3,000 with incomplete protection.
• Finland accounted for 0.4% of zero-dose children in Non-programme and &lt;0.1% of zero-dose children globally.
• MCV1 coverage remained constant at 94% between 2023 and 2024. There were 3,000 children who missed out on the first measles vaccination.
• MCV2 coverage remained constant at 92% between 2023 and 2024.
• Last dose coverage of HPV vaccination (HPVc) among girls decreased from 70% to 62%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Finland,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Finland.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DAPMHHIV-502652578-1605225</_dlc_DocId>
    <_dlc_DocIdUrl xmlns="9e17fbd9-fb4c-4d20-9ec4-18aa77a91b0d">
      <Url>https://unicef.sharepoint.com/teams/DAPM-Health-HIV/_layouts/15/DocIdRedir.aspx?ID=DAPMHHIV-502652578-1605225</Url>
      <Description>DAPMHHIV-502652578-1605225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2025-07-14T15:09:00Z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9bcc2d5d-12ab-4741-bd9c-73033a90dd9d</vt:lpwstr>
  </property>
  <property fmtid="{D5CDD505-2E9C-101B-9397-08002B2CF9AE}" pid="4" name="MediaServiceImageTags">
    <vt:lpwstr/>
  </property>
</Properties>
</file>