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f093afe2d83d2ea5d0a498bb322050e9ce178a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13 vaccines in the schedule achieved coverage of 90% or more. Vaccine coverage ranged from 33% to 84%.
Since 2007, estimates have been made for 8 new vaccines. IPV2 is the newest vaccine reported (2024), which achieved 33% coverage in 2024.
In 2024, Ethiopia reported stockouts of vaccines/supplies (BCG, HPV, IPV, MCV, OPV, PCV, and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2036861"/>
              <a:ext cx="6444618" cy="1356692"/>
            </a:xfrm>
            <a:custGeom>
              <a:avLst/>
              <a:pathLst>
                <a:path w="6444618" h="1356692">
                  <a:moveTo>
                    <a:pt x="0" y="1356692"/>
                  </a:moveTo>
                  <a:lnTo>
                    <a:pt x="268525" y="1236984"/>
                  </a:lnTo>
                  <a:lnTo>
                    <a:pt x="537051" y="1157178"/>
                  </a:lnTo>
                  <a:lnTo>
                    <a:pt x="805577" y="1037470"/>
                  </a:lnTo>
                  <a:lnTo>
                    <a:pt x="1074103" y="917762"/>
                  </a:lnTo>
                  <a:lnTo>
                    <a:pt x="1342628" y="798054"/>
                  </a:lnTo>
                  <a:lnTo>
                    <a:pt x="1611154" y="678346"/>
                  </a:lnTo>
                  <a:lnTo>
                    <a:pt x="1879680" y="558638"/>
                  </a:lnTo>
                  <a:lnTo>
                    <a:pt x="2148206" y="399027"/>
                  </a:lnTo>
                  <a:lnTo>
                    <a:pt x="2416732" y="279319"/>
                  </a:lnTo>
                  <a:lnTo>
                    <a:pt x="2685257" y="159610"/>
                  </a:lnTo>
                  <a:lnTo>
                    <a:pt x="2953783" y="39902"/>
                  </a:lnTo>
                  <a:lnTo>
                    <a:pt x="3222309" y="279319"/>
                  </a:lnTo>
                  <a:lnTo>
                    <a:pt x="3490835" y="558638"/>
                  </a:lnTo>
                  <a:lnTo>
                    <a:pt x="3759360" y="319221"/>
                  </a:lnTo>
                  <a:lnTo>
                    <a:pt x="4027886" y="279319"/>
                  </a:lnTo>
                  <a:lnTo>
                    <a:pt x="4296412" y="239416"/>
                  </a:lnTo>
                  <a:lnTo>
                    <a:pt x="4564938" y="199513"/>
                  </a:lnTo>
                  <a:lnTo>
                    <a:pt x="4833464" y="239416"/>
                  </a:lnTo>
                  <a:lnTo>
                    <a:pt x="5101989" y="319221"/>
                  </a:lnTo>
                  <a:lnTo>
                    <a:pt x="5370515" y="399027"/>
                  </a:lnTo>
                  <a:lnTo>
                    <a:pt x="5639041" y="239416"/>
                  </a:lnTo>
                  <a:lnTo>
                    <a:pt x="5907567" y="239416"/>
                  </a:lnTo>
                  <a:lnTo>
                    <a:pt x="6176092" y="15961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2356083"/>
              <a:ext cx="6444618" cy="1715817"/>
            </a:xfrm>
            <a:custGeom>
              <a:avLst/>
              <a:pathLst>
                <a:path w="6444618" h="1715817">
                  <a:moveTo>
                    <a:pt x="0" y="1715817"/>
                  </a:moveTo>
                  <a:lnTo>
                    <a:pt x="268525" y="1636011"/>
                  </a:lnTo>
                  <a:lnTo>
                    <a:pt x="537051" y="1516303"/>
                  </a:lnTo>
                  <a:lnTo>
                    <a:pt x="805577" y="1436498"/>
                  </a:lnTo>
                  <a:lnTo>
                    <a:pt x="1074103" y="1356692"/>
                  </a:lnTo>
                  <a:lnTo>
                    <a:pt x="1342628" y="1197081"/>
                  </a:lnTo>
                  <a:lnTo>
                    <a:pt x="1611154" y="1077373"/>
                  </a:lnTo>
                  <a:lnTo>
                    <a:pt x="1879680" y="917762"/>
                  </a:lnTo>
                  <a:lnTo>
                    <a:pt x="2148206" y="758151"/>
                  </a:lnTo>
                  <a:lnTo>
                    <a:pt x="2416732" y="598540"/>
                  </a:lnTo>
                  <a:lnTo>
                    <a:pt x="2685257" y="478832"/>
                  </a:lnTo>
                  <a:lnTo>
                    <a:pt x="2953783" y="319221"/>
                  </a:lnTo>
                  <a:lnTo>
                    <a:pt x="3222309" y="478832"/>
                  </a:lnTo>
                  <a:lnTo>
                    <a:pt x="3490835" y="558638"/>
                  </a:lnTo>
                  <a:lnTo>
                    <a:pt x="3759360" y="478832"/>
                  </a:lnTo>
                  <a:lnTo>
                    <a:pt x="4027886" y="438929"/>
                  </a:lnTo>
                  <a:lnTo>
                    <a:pt x="4296412" y="359124"/>
                  </a:lnTo>
                  <a:lnTo>
                    <a:pt x="4564938" y="319221"/>
                  </a:lnTo>
                  <a:lnTo>
                    <a:pt x="4833464" y="438929"/>
                  </a:lnTo>
                  <a:lnTo>
                    <a:pt x="5101989" y="478832"/>
                  </a:lnTo>
                  <a:lnTo>
                    <a:pt x="5370515" y="438929"/>
                  </a:lnTo>
                  <a:lnTo>
                    <a:pt x="5639041" y="399027"/>
                  </a:lnTo>
                  <a:lnTo>
                    <a:pt x="5907567" y="399027"/>
                  </a:lnTo>
                  <a:lnTo>
                    <a:pt x="6176092" y="119708"/>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2395986"/>
              <a:ext cx="6444618" cy="1755719"/>
            </a:xfrm>
            <a:custGeom>
              <a:avLst/>
              <a:pathLst>
                <a:path w="6444618" h="1755719">
                  <a:moveTo>
                    <a:pt x="0" y="1755719"/>
                  </a:moveTo>
                  <a:lnTo>
                    <a:pt x="268525" y="1715817"/>
                  </a:lnTo>
                  <a:lnTo>
                    <a:pt x="537051" y="1596108"/>
                  </a:lnTo>
                  <a:lnTo>
                    <a:pt x="805577" y="1556206"/>
                  </a:lnTo>
                  <a:lnTo>
                    <a:pt x="1074103" y="1476400"/>
                  </a:lnTo>
                  <a:lnTo>
                    <a:pt x="1342628" y="1276887"/>
                  </a:lnTo>
                  <a:lnTo>
                    <a:pt x="1611154" y="1117276"/>
                  </a:lnTo>
                  <a:lnTo>
                    <a:pt x="1879680" y="917762"/>
                  </a:lnTo>
                  <a:lnTo>
                    <a:pt x="2148206" y="718249"/>
                  </a:lnTo>
                  <a:lnTo>
                    <a:pt x="2416732" y="518735"/>
                  </a:lnTo>
                  <a:lnTo>
                    <a:pt x="2685257" y="319221"/>
                  </a:lnTo>
                  <a:lnTo>
                    <a:pt x="2953783" y="159610"/>
                  </a:lnTo>
                  <a:lnTo>
                    <a:pt x="3222309" y="399027"/>
                  </a:lnTo>
                  <a:lnTo>
                    <a:pt x="3490835" y="678346"/>
                  </a:lnTo>
                  <a:lnTo>
                    <a:pt x="3759360" y="718249"/>
                  </a:lnTo>
                  <a:lnTo>
                    <a:pt x="4027886" y="638443"/>
                  </a:lnTo>
                  <a:lnTo>
                    <a:pt x="4296412" y="598540"/>
                  </a:lnTo>
                  <a:lnTo>
                    <a:pt x="4564938" y="518735"/>
                  </a:lnTo>
                  <a:lnTo>
                    <a:pt x="4833464" y="718249"/>
                  </a:lnTo>
                  <a:lnTo>
                    <a:pt x="5101989" y="638443"/>
                  </a:lnTo>
                  <a:lnTo>
                    <a:pt x="5370515" y="598540"/>
                  </a:lnTo>
                  <a:lnTo>
                    <a:pt x="5639041" y="478832"/>
                  </a:lnTo>
                  <a:lnTo>
                    <a:pt x="5907567" y="399027"/>
                  </a:lnTo>
                  <a:lnTo>
                    <a:pt x="6176092" y="15961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6550268" y="2914721"/>
              <a:ext cx="1342628" cy="957665"/>
            </a:xfrm>
            <a:custGeom>
              <a:avLst/>
              <a:pathLst>
                <a:path w="1342628" h="957665">
                  <a:moveTo>
                    <a:pt x="0" y="957665"/>
                  </a:moveTo>
                  <a:lnTo>
                    <a:pt x="268525" y="718249"/>
                  </a:lnTo>
                  <a:lnTo>
                    <a:pt x="537051" y="718249"/>
                  </a:lnTo>
                  <a:lnTo>
                    <a:pt x="805577" y="279319"/>
                  </a:lnTo>
                  <a:lnTo>
                    <a:pt x="1074103" y="239416"/>
                  </a:lnTo>
                  <a:lnTo>
                    <a:pt x="134262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984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3177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763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33551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403352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411332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11892" y="38340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246" y="1979126"/>
              <a:ext cx="251177" cy="54005"/>
            </a:xfrm>
            <a:custGeom>
              <a:avLst/>
              <a:pathLst>
                <a:path w="251177" h="54005">
                  <a:moveTo>
                    <a:pt x="251177" y="0"/>
                  </a:moveTo>
                  <a:lnTo>
                    <a:pt x="0" y="54005"/>
                  </a:lnTo>
                </a:path>
              </a:pathLst>
            </a:custGeom>
          </p:spPr>
          <p:txBody>
            <a:bodyPr/>
            <a:lstStyle/>
            <a:p/>
          </p:txBody>
        </p:sp>
        <p:sp>
          <p:nvSpPr>
            <p:cNvPr id="41" name="pl41"/>
            <p:cNvSpPr/>
            <p:nvPr/>
          </p:nvSpPr>
          <p:spPr>
            <a:xfrm>
              <a:off x="7908960" y="2266763"/>
              <a:ext cx="252462" cy="83976"/>
            </a:xfrm>
            <a:custGeom>
              <a:avLst/>
              <a:pathLst>
                <a:path w="252462" h="83976">
                  <a:moveTo>
                    <a:pt x="252462" y="0"/>
                  </a:moveTo>
                  <a:lnTo>
                    <a:pt x="0" y="83976"/>
                  </a:lnTo>
                </a:path>
              </a:pathLst>
            </a:custGeom>
          </p:spPr>
          <p:txBody>
            <a:bodyPr/>
            <a:lstStyle/>
            <a:p/>
          </p:txBody>
        </p:sp>
        <p:sp>
          <p:nvSpPr>
            <p:cNvPr id="42" name="pl42"/>
            <p:cNvSpPr/>
            <p:nvPr/>
          </p:nvSpPr>
          <p:spPr>
            <a:xfrm>
              <a:off x="7907991" y="2402218"/>
              <a:ext cx="253431" cy="104644"/>
            </a:xfrm>
            <a:custGeom>
              <a:avLst/>
              <a:pathLst>
                <a:path w="253431" h="104644">
                  <a:moveTo>
                    <a:pt x="253431" y="104644"/>
                  </a:moveTo>
                  <a:lnTo>
                    <a:pt x="0" y="0"/>
                  </a:lnTo>
                </a:path>
              </a:pathLst>
            </a:custGeom>
          </p:spPr>
          <p:txBody>
            <a:bodyPr/>
            <a:lstStyle/>
            <a:p/>
          </p:txBody>
        </p:sp>
        <p:sp>
          <p:nvSpPr>
            <p:cNvPr id="43" name="pl43"/>
            <p:cNvSpPr/>
            <p:nvPr/>
          </p:nvSpPr>
          <p:spPr>
            <a:xfrm>
              <a:off x="7911385" y="2914722"/>
              <a:ext cx="250038" cy="3"/>
            </a:xfrm>
            <a:custGeom>
              <a:avLst/>
              <a:pathLst>
                <a:path w="250038" h="3">
                  <a:moveTo>
                    <a:pt x="250038" y="3"/>
                  </a:moveTo>
                  <a:lnTo>
                    <a:pt x="0" y="0"/>
                  </a:lnTo>
                </a:path>
              </a:pathLst>
            </a:custGeom>
          </p:spPr>
          <p:txBody>
            <a:bodyPr/>
            <a:lstStyle/>
            <a:p/>
          </p:txBody>
        </p:sp>
        <p:sp>
          <p:nvSpPr>
            <p:cNvPr id="44" name="pg44"/>
            <p:cNvSpPr/>
            <p:nvPr/>
          </p:nvSpPr>
          <p:spPr>
            <a:xfrm>
              <a:off x="8092843" y="188377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92461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81%</a:t>
              </a:r>
            </a:p>
          </p:txBody>
        </p:sp>
        <p:sp>
          <p:nvSpPr>
            <p:cNvPr id="46" name="pg46"/>
            <p:cNvSpPr/>
            <p:nvPr/>
          </p:nvSpPr>
          <p:spPr>
            <a:xfrm>
              <a:off x="8092843" y="216081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20166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73%</a:t>
              </a:r>
            </a:p>
          </p:txBody>
        </p:sp>
        <p:sp>
          <p:nvSpPr>
            <p:cNvPr id="48" name="pg48"/>
            <p:cNvSpPr/>
            <p:nvPr/>
          </p:nvSpPr>
          <p:spPr>
            <a:xfrm>
              <a:off x="8092843" y="243464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47549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72%</a:t>
              </a:r>
            </a:p>
          </p:txBody>
        </p:sp>
        <p:sp>
          <p:nvSpPr>
            <p:cNvPr id="50" name="pg50"/>
            <p:cNvSpPr/>
            <p:nvPr/>
          </p:nvSpPr>
          <p:spPr>
            <a:xfrm>
              <a:off x="8092843" y="282373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645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848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Ethiopia,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04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42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079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016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673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10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54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484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1714610"/>
              <a:ext cx="249522" cy="2159030"/>
            </a:xfrm>
            <a:prstGeom prst="rect">
              <a:avLst/>
            </a:prstGeom>
            <a:solidFill>
              <a:srgbClr val="1CABE2">
                <a:alpha val="100000"/>
              </a:srgbClr>
            </a:solidFill>
          </p:spPr>
          <p:txBody>
            <a:bodyPr/>
            <a:lstStyle/>
            <a:p/>
          </p:txBody>
        </p:sp>
        <p:sp>
          <p:nvSpPr>
            <p:cNvPr id="25" name="rc25"/>
            <p:cNvSpPr/>
            <p:nvPr/>
          </p:nvSpPr>
          <p:spPr>
            <a:xfrm>
              <a:off x="1573521" y="1798283"/>
              <a:ext cx="249522" cy="2075357"/>
            </a:xfrm>
            <a:prstGeom prst="rect">
              <a:avLst/>
            </a:prstGeom>
            <a:solidFill>
              <a:srgbClr val="1CABE2">
                <a:alpha val="100000"/>
              </a:srgbClr>
            </a:solidFill>
          </p:spPr>
          <p:txBody>
            <a:bodyPr/>
            <a:lstStyle/>
            <a:p/>
          </p:txBody>
        </p:sp>
        <p:sp>
          <p:nvSpPr>
            <p:cNvPr id="26" name="rc26"/>
            <p:cNvSpPr/>
            <p:nvPr/>
          </p:nvSpPr>
          <p:spPr>
            <a:xfrm>
              <a:off x="1850769" y="1848994"/>
              <a:ext cx="249522" cy="2024645"/>
            </a:xfrm>
            <a:prstGeom prst="rect">
              <a:avLst/>
            </a:prstGeom>
            <a:solidFill>
              <a:srgbClr val="1CABE2">
                <a:alpha val="100000"/>
              </a:srgbClr>
            </a:solidFill>
          </p:spPr>
          <p:txBody>
            <a:bodyPr/>
            <a:lstStyle/>
            <a:p/>
          </p:txBody>
        </p:sp>
        <p:sp>
          <p:nvSpPr>
            <p:cNvPr id="27" name="rc27"/>
            <p:cNvSpPr/>
            <p:nvPr/>
          </p:nvSpPr>
          <p:spPr>
            <a:xfrm>
              <a:off x="2128016" y="1954882"/>
              <a:ext cx="249522" cy="1918758"/>
            </a:xfrm>
            <a:prstGeom prst="rect">
              <a:avLst/>
            </a:prstGeom>
            <a:solidFill>
              <a:srgbClr val="1CABE2">
                <a:alpha val="100000"/>
              </a:srgbClr>
            </a:solidFill>
          </p:spPr>
          <p:txBody>
            <a:bodyPr/>
            <a:lstStyle/>
            <a:p/>
          </p:txBody>
        </p:sp>
        <p:sp>
          <p:nvSpPr>
            <p:cNvPr id="28" name="rc28"/>
            <p:cNvSpPr/>
            <p:nvPr/>
          </p:nvSpPr>
          <p:spPr>
            <a:xfrm>
              <a:off x="2405264" y="2051261"/>
              <a:ext cx="249522" cy="1822378"/>
            </a:xfrm>
            <a:prstGeom prst="rect">
              <a:avLst/>
            </a:prstGeom>
            <a:solidFill>
              <a:srgbClr val="1CABE2">
                <a:alpha val="100000"/>
              </a:srgbClr>
            </a:solidFill>
          </p:spPr>
          <p:txBody>
            <a:bodyPr/>
            <a:lstStyle/>
            <a:p/>
          </p:txBody>
        </p:sp>
        <p:sp>
          <p:nvSpPr>
            <p:cNvPr id="29" name="rc29"/>
            <p:cNvSpPr/>
            <p:nvPr/>
          </p:nvSpPr>
          <p:spPr>
            <a:xfrm>
              <a:off x="2682512" y="2151873"/>
              <a:ext cx="249522" cy="1721766"/>
            </a:xfrm>
            <a:prstGeom prst="rect">
              <a:avLst/>
            </a:prstGeom>
            <a:solidFill>
              <a:srgbClr val="1CABE2">
                <a:alpha val="100000"/>
              </a:srgbClr>
            </a:solidFill>
          </p:spPr>
          <p:txBody>
            <a:bodyPr/>
            <a:lstStyle/>
            <a:p/>
          </p:txBody>
        </p:sp>
        <p:sp>
          <p:nvSpPr>
            <p:cNvPr id="30" name="rc30"/>
            <p:cNvSpPr/>
            <p:nvPr/>
          </p:nvSpPr>
          <p:spPr>
            <a:xfrm>
              <a:off x="2959759" y="2273517"/>
              <a:ext cx="249522" cy="1600122"/>
            </a:xfrm>
            <a:prstGeom prst="rect">
              <a:avLst/>
            </a:prstGeom>
            <a:solidFill>
              <a:srgbClr val="1CABE2">
                <a:alpha val="100000"/>
              </a:srgbClr>
            </a:solidFill>
          </p:spPr>
          <p:txBody>
            <a:bodyPr/>
            <a:lstStyle/>
            <a:p/>
          </p:txBody>
        </p:sp>
        <p:sp>
          <p:nvSpPr>
            <p:cNvPr id="31" name="rc31"/>
            <p:cNvSpPr/>
            <p:nvPr/>
          </p:nvSpPr>
          <p:spPr>
            <a:xfrm>
              <a:off x="3237007" y="2398105"/>
              <a:ext cx="249522" cy="1475534"/>
            </a:xfrm>
            <a:prstGeom prst="rect">
              <a:avLst/>
            </a:prstGeom>
            <a:solidFill>
              <a:srgbClr val="1CABE2">
                <a:alpha val="100000"/>
              </a:srgbClr>
            </a:solidFill>
          </p:spPr>
          <p:txBody>
            <a:bodyPr/>
            <a:lstStyle/>
            <a:p/>
          </p:txBody>
        </p:sp>
        <p:sp>
          <p:nvSpPr>
            <p:cNvPr id="32" name="rc32"/>
            <p:cNvSpPr/>
            <p:nvPr/>
          </p:nvSpPr>
          <p:spPr>
            <a:xfrm>
              <a:off x="3514255" y="2575303"/>
              <a:ext cx="249522" cy="1298336"/>
            </a:xfrm>
            <a:prstGeom prst="rect">
              <a:avLst/>
            </a:prstGeom>
            <a:solidFill>
              <a:srgbClr val="1CABE2">
                <a:alpha val="100000"/>
              </a:srgbClr>
            </a:solidFill>
          </p:spPr>
          <p:txBody>
            <a:bodyPr/>
            <a:lstStyle/>
            <a:p/>
          </p:txBody>
        </p:sp>
        <p:sp>
          <p:nvSpPr>
            <p:cNvPr id="33" name="rc33"/>
            <p:cNvSpPr/>
            <p:nvPr/>
          </p:nvSpPr>
          <p:spPr>
            <a:xfrm>
              <a:off x="3791502" y="2715531"/>
              <a:ext cx="249522" cy="1158108"/>
            </a:xfrm>
            <a:prstGeom prst="rect">
              <a:avLst/>
            </a:prstGeom>
            <a:solidFill>
              <a:srgbClr val="1CABE2">
                <a:alpha val="100000"/>
              </a:srgbClr>
            </a:solidFill>
          </p:spPr>
          <p:txBody>
            <a:bodyPr/>
            <a:lstStyle/>
            <a:p/>
          </p:txBody>
        </p:sp>
        <p:sp>
          <p:nvSpPr>
            <p:cNvPr id="34" name="rc34"/>
            <p:cNvSpPr/>
            <p:nvPr/>
          </p:nvSpPr>
          <p:spPr>
            <a:xfrm>
              <a:off x="4068750" y="2844987"/>
              <a:ext cx="249522" cy="1028652"/>
            </a:xfrm>
            <a:prstGeom prst="rect">
              <a:avLst/>
            </a:prstGeom>
            <a:solidFill>
              <a:srgbClr val="1CABE2">
                <a:alpha val="100000"/>
              </a:srgbClr>
            </a:solidFill>
          </p:spPr>
          <p:txBody>
            <a:bodyPr/>
            <a:lstStyle/>
            <a:p/>
          </p:txBody>
        </p:sp>
        <p:sp>
          <p:nvSpPr>
            <p:cNvPr id="35" name="rc35"/>
            <p:cNvSpPr/>
            <p:nvPr/>
          </p:nvSpPr>
          <p:spPr>
            <a:xfrm>
              <a:off x="4345998" y="2974468"/>
              <a:ext cx="249522" cy="899171"/>
            </a:xfrm>
            <a:prstGeom prst="rect">
              <a:avLst/>
            </a:prstGeom>
            <a:solidFill>
              <a:srgbClr val="1CABE2">
                <a:alpha val="100000"/>
              </a:srgbClr>
            </a:solidFill>
          </p:spPr>
          <p:txBody>
            <a:bodyPr/>
            <a:lstStyle/>
            <a:p/>
          </p:txBody>
        </p:sp>
        <p:sp>
          <p:nvSpPr>
            <p:cNvPr id="36" name="rc36"/>
            <p:cNvSpPr/>
            <p:nvPr/>
          </p:nvSpPr>
          <p:spPr>
            <a:xfrm>
              <a:off x="4623245" y="2706941"/>
              <a:ext cx="249522" cy="1166698"/>
            </a:xfrm>
            <a:prstGeom prst="rect">
              <a:avLst/>
            </a:prstGeom>
            <a:solidFill>
              <a:srgbClr val="1CABE2">
                <a:alpha val="100000"/>
              </a:srgbClr>
            </a:solidFill>
          </p:spPr>
          <p:txBody>
            <a:bodyPr/>
            <a:lstStyle/>
            <a:p/>
          </p:txBody>
        </p:sp>
        <p:sp>
          <p:nvSpPr>
            <p:cNvPr id="37" name="rc37"/>
            <p:cNvSpPr/>
            <p:nvPr/>
          </p:nvSpPr>
          <p:spPr>
            <a:xfrm>
              <a:off x="4900493" y="2390230"/>
              <a:ext cx="249522" cy="1483409"/>
            </a:xfrm>
            <a:prstGeom prst="rect">
              <a:avLst/>
            </a:prstGeom>
            <a:solidFill>
              <a:srgbClr val="1CABE2">
                <a:alpha val="100000"/>
              </a:srgbClr>
            </a:solidFill>
          </p:spPr>
          <p:txBody>
            <a:bodyPr/>
            <a:lstStyle/>
            <a:p/>
          </p:txBody>
        </p:sp>
        <p:sp>
          <p:nvSpPr>
            <p:cNvPr id="38" name="rc38"/>
            <p:cNvSpPr/>
            <p:nvPr/>
          </p:nvSpPr>
          <p:spPr>
            <a:xfrm>
              <a:off x="5177741" y="2633867"/>
              <a:ext cx="249522" cy="1239772"/>
            </a:xfrm>
            <a:prstGeom prst="rect">
              <a:avLst/>
            </a:prstGeom>
            <a:solidFill>
              <a:srgbClr val="1CABE2">
                <a:alpha val="100000"/>
              </a:srgbClr>
            </a:solidFill>
          </p:spPr>
          <p:txBody>
            <a:bodyPr/>
            <a:lstStyle/>
            <a:p/>
          </p:txBody>
        </p:sp>
        <p:sp>
          <p:nvSpPr>
            <p:cNvPr id="39" name="rc39"/>
            <p:cNvSpPr/>
            <p:nvPr/>
          </p:nvSpPr>
          <p:spPr>
            <a:xfrm>
              <a:off x="5454988" y="2648370"/>
              <a:ext cx="249522" cy="1225269"/>
            </a:xfrm>
            <a:prstGeom prst="rect">
              <a:avLst/>
            </a:prstGeom>
            <a:solidFill>
              <a:srgbClr val="1CABE2">
                <a:alpha val="100000"/>
              </a:srgbClr>
            </a:solidFill>
          </p:spPr>
          <p:txBody>
            <a:bodyPr/>
            <a:lstStyle/>
            <a:p/>
          </p:txBody>
        </p:sp>
        <p:sp>
          <p:nvSpPr>
            <p:cNvPr id="40" name="rc40"/>
            <p:cNvSpPr/>
            <p:nvPr/>
          </p:nvSpPr>
          <p:spPr>
            <a:xfrm>
              <a:off x="5732236" y="2661705"/>
              <a:ext cx="249522" cy="1211934"/>
            </a:xfrm>
            <a:prstGeom prst="rect">
              <a:avLst/>
            </a:prstGeom>
            <a:solidFill>
              <a:srgbClr val="1CABE2">
                <a:alpha val="100000"/>
              </a:srgbClr>
            </a:solidFill>
          </p:spPr>
          <p:txBody>
            <a:bodyPr/>
            <a:lstStyle/>
            <a:p/>
          </p:txBody>
        </p:sp>
        <p:sp>
          <p:nvSpPr>
            <p:cNvPr id="41" name="rc41"/>
            <p:cNvSpPr/>
            <p:nvPr/>
          </p:nvSpPr>
          <p:spPr>
            <a:xfrm>
              <a:off x="6009484" y="2680484"/>
              <a:ext cx="249522" cy="1193155"/>
            </a:xfrm>
            <a:prstGeom prst="rect">
              <a:avLst/>
            </a:prstGeom>
            <a:solidFill>
              <a:srgbClr val="1CABE2">
                <a:alpha val="100000"/>
              </a:srgbClr>
            </a:solidFill>
          </p:spPr>
          <p:txBody>
            <a:bodyPr/>
            <a:lstStyle/>
            <a:p/>
          </p:txBody>
        </p:sp>
        <p:sp>
          <p:nvSpPr>
            <p:cNvPr id="42" name="rc42"/>
            <p:cNvSpPr/>
            <p:nvPr/>
          </p:nvSpPr>
          <p:spPr>
            <a:xfrm>
              <a:off x="6286731" y="2588739"/>
              <a:ext cx="249522" cy="1284900"/>
            </a:xfrm>
            <a:prstGeom prst="rect">
              <a:avLst/>
            </a:prstGeom>
            <a:solidFill>
              <a:srgbClr val="1CABE2">
                <a:alpha val="100000"/>
              </a:srgbClr>
            </a:solidFill>
          </p:spPr>
          <p:txBody>
            <a:bodyPr/>
            <a:lstStyle/>
            <a:p/>
          </p:txBody>
        </p:sp>
        <p:sp>
          <p:nvSpPr>
            <p:cNvPr id="43" name="rc43"/>
            <p:cNvSpPr/>
            <p:nvPr/>
          </p:nvSpPr>
          <p:spPr>
            <a:xfrm>
              <a:off x="6563979" y="2439977"/>
              <a:ext cx="249522" cy="1433662"/>
            </a:xfrm>
            <a:prstGeom prst="rect">
              <a:avLst/>
            </a:prstGeom>
            <a:solidFill>
              <a:srgbClr val="1CABE2">
                <a:alpha val="100000"/>
              </a:srgbClr>
            </a:solidFill>
          </p:spPr>
          <p:txBody>
            <a:bodyPr/>
            <a:lstStyle/>
            <a:p/>
          </p:txBody>
        </p:sp>
        <p:sp>
          <p:nvSpPr>
            <p:cNvPr id="44" name="rc44"/>
            <p:cNvSpPr/>
            <p:nvPr/>
          </p:nvSpPr>
          <p:spPr>
            <a:xfrm>
              <a:off x="6841227" y="2301178"/>
              <a:ext cx="249522" cy="1572461"/>
            </a:xfrm>
            <a:prstGeom prst="rect">
              <a:avLst/>
            </a:prstGeom>
            <a:solidFill>
              <a:srgbClr val="1CABE2">
                <a:alpha val="100000"/>
              </a:srgbClr>
            </a:solidFill>
          </p:spPr>
          <p:txBody>
            <a:bodyPr/>
            <a:lstStyle/>
            <a:p/>
          </p:txBody>
        </p:sp>
        <p:sp>
          <p:nvSpPr>
            <p:cNvPr id="45" name="rc45"/>
            <p:cNvSpPr/>
            <p:nvPr/>
          </p:nvSpPr>
          <p:spPr>
            <a:xfrm>
              <a:off x="7118474" y="2498263"/>
              <a:ext cx="249522" cy="1375376"/>
            </a:xfrm>
            <a:prstGeom prst="rect">
              <a:avLst/>
            </a:prstGeom>
            <a:solidFill>
              <a:srgbClr val="1CABE2">
                <a:alpha val="100000"/>
              </a:srgbClr>
            </a:solidFill>
          </p:spPr>
          <p:txBody>
            <a:bodyPr/>
            <a:lstStyle/>
            <a:p/>
          </p:txBody>
        </p:sp>
        <p:sp>
          <p:nvSpPr>
            <p:cNvPr id="46" name="rc46"/>
            <p:cNvSpPr/>
            <p:nvPr/>
          </p:nvSpPr>
          <p:spPr>
            <a:xfrm>
              <a:off x="7395722" y="2480371"/>
              <a:ext cx="249522" cy="1393268"/>
            </a:xfrm>
            <a:prstGeom prst="rect">
              <a:avLst/>
            </a:prstGeom>
            <a:solidFill>
              <a:srgbClr val="1CABE2">
                <a:alpha val="100000"/>
              </a:srgbClr>
            </a:solidFill>
          </p:spPr>
          <p:txBody>
            <a:bodyPr/>
            <a:lstStyle/>
            <a:p/>
          </p:txBody>
        </p:sp>
        <p:sp>
          <p:nvSpPr>
            <p:cNvPr id="47" name="rc47"/>
            <p:cNvSpPr/>
            <p:nvPr/>
          </p:nvSpPr>
          <p:spPr>
            <a:xfrm>
              <a:off x="7672970" y="2577659"/>
              <a:ext cx="249522" cy="1295980"/>
            </a:xfrm>
            <a:prstGeom prst="rect">
              <a:avLst/>
            </a:prstGeom>
            <a:solidFill>
              <a:srgbClr val="1CABE2">
                <a:alpha val="100000"/>
              </a:srgbClr>
            </a:solidFill>
          </p:spPr>
          <p:txBody>
            <a:bodyPr/>
            <a:lstStyle/>
            <a:p/>
          </p:txBody>
        </p:sp>
        <p:sp>
          <p:nvSpPr>
            <p:cNvPr id="48" name="rc48"/>
            <p:cNvSpPr/>
            <p:nvPr/>
          </p:nvSpPr>
          <p:spPr>
            <a:xfrm>
              <a:off x="7950217" y="2789049"/>
              <a:ext cx="249522" cy="1084590"/>
            </a:xfrm>
            <a:prstGeom prst="rect">
              <a:avLst/>
            </a:prstGeom>
            <a:solidFill>
              <a:srgbClr val="1CABE2">
                <a:alpha val="100000"/>
              </a:srgbClr>
            </a:solidFill>
          </p:spPr>
          <p:txBody>
            <a:bodyPr/>
            <a:lstStyle/>
            <a:p/>
          </p:txBody>
        </p:sp>
        <p:sp>
          <p:nvSpPr>
            <p:cNvPr id="49" name="rc49"/>
            <p:cNvSpPr/>
            <p:nvPr/>
          </p:nvSpPr>
          <p:spPr>
            <a:xfrm>
              <a:off x="1296273" y="1022090"/>
              <a:ext cx="249522" cy="692519"/>
            </a:xfrm>
            <a:prstGeom prst="rect">
              <a:avLst/>
            </a:prstGeom>
            <a:solidFill>
              <a:srgbClr val="B3B3B3">
                <a:alpha val="100000"/>
              </a:srgbClr>
            </a:solidFill>
          </p:spPr>
          <p:txBody>
            <a:bodyPr/>
            <a:lstStyle/>
            <a:p/>
          </p:txBody>
        </p:sp>
        <p:sp>
          <p:nvSpPr>
            <p:cNvPr id="50" name="rc50"/>
            <p:cNvSpPr/>
            <p:nvPr/>
          </p:nvSpPr>
          <p:spPr>
            <a:xfrm>
              <a:off x="1573521" y="1051154"/>
              <a:ext cx="249522" cy="747128"/>
            </a:xfrm>
            <a:prstGeom prst="rect">
              <a:avLst/>
            </a:prstGeom>
            <a:solidFill>
              <a:srgbClr val="B3B3B3">
                <a:alpha val="100000"/>
              </a:srgbClr>
            </a:solidFill>
          </p:spPr>
          <p:txBody>
            <a:bodyPr/>
            <a:lstStyle/>
            <a:p/>
          </p:txBody>
        </p:sp>
        <p:sp>
          <p:nvSpPr>
            <p:cNvPr id="51" name="rc51"/>
            <p:cNvSpPr/>
            <p:nvPr/>
          </p:nvSpPr>
          <p:spPr>
            <a:xfrm>
              <a:off x="1850769" y="1131933"/>
              <a:ext cx="249522" cy="717061"/>
            </a:xfrm>
            <a:prstGeom prst="rect">
              <a:avLst/>
            </a:prstGeom>
            <a:solidFill>
              <a:srgbClr val="B3B3B3">
                <a:alpha val="100000"/>
              </a:srgbClr>
            </a:solidFill>
          </p:spPr>
          <p:txBody>
            <a:bodyPr/>
            <a:lstStyle/>
            <a:p/>
          </p:txBody>
        </p:sp>
        <p:sp>
          <p:nvSpPr>
            <p:cNvPr id="52" name="rc52"/>
            <p:cNvSpPr/>
            <p:nvPr/>
          </p:nvSpPr>
          <p:spPr>
            <a:xfrm>
              <a:off x="2128016" y="1187380"/>
              <a:ext cx="249522" cy="767502"/>
            </a:xfrm>
            <a:prstGeom prst="rect">
              <a:avLst/>
            </a:prstGeom>
            <a:solidFill>
              <a:srgbClr val="B3B3B3">
                <a:alpha val="100000"/>
              </a:srgbClr>
            </a:solidFill>
          </p:spPr>
          <p:txBody>
            <a:bodyPr/>
            <a:lstStyle/>
            <a:p/>
          </p:txBody>
        </p:sp>
        <p:sp>
          <p:nvSpPr>
            <p:cNvPr id="53" name="rc53"/>
            <p:cNvSpPr/>
            <p:nvPr/>
          </p:nvSpPr>
          <p:spPr>
            <a:xfrm>
              <a:off x="2405264" y="1226851"/>
              <a:ext cx="249522" cy="824409"/>
            </a:xfrm>
            <a:prstGeom prst="rect">
              <a:avLst/>
            </a:prstGeom>
            <a:solidFill>
              <a:srgbClr val="B3B3B3">
                <a:alpha val="100000"/>
              </a:srgbClr>
            </a:solidFill>
          </p:spPr>
          <p:txBody>
            <a:bodyPr/>
            <a:lstStyle/>
            <a:p/>
          </p:txBody>
        </p:sp>
        <p:sp>
          <p:nvSpPr>
            <p:cNvPr id="54" name="rc54"/>
            <p:cNvSpPr/>
            <p:nvPr/>
          </p:nvSpPr>
          <p:spPr>
            <a:xfrm>
              <a:off x="2682512" y="1357213"/>
              <a:ext cx="249522" cy="794660"/>
            </a:xfrm>
            <a:prstGeom prst="rect">
              <a:avLst/>
            </a:prstGeom>
            <a:solidFill>
              <a:srgbClr val="B3B3B3">
                <a:alpha val="100000"/>
              </a:srgbClr>
            </a:solidFill>
          </p:spPr>
          <p:txBody>
            <a:bodyPr/>
            <a:lstStyle/>
            <a:p/>
          </p:txBody>
        </p:sp>
        <p:sp>
          <p:nvSpPr>
            <p:cNvPr id="55" name="rc55"/>
            <p:cNvSpPr/>
            <p:nvPr/>
          </p:nvSpPr>
          <p:spPr>
            <a:xfrm>
              <a:off x="2959759" y="1473456"/>
              <a:ext cx="249522" cy="800060"/>
            </a:xfrm>
            <a:prstGeom prst="rect">
              <a:avLst/>
            </a:prstGeom>
            <a:solidFill>
              <a:srgbClr val="B3B3B3">
                <a:alpha val="100000"/>
              </a:srgbClr>
            </a:solidFill>
          </p:spPr>
          <p:txBody>
            <a:bodyPr/>
            <a:lstStyle/>
            <a:p/>
          </p:txBody>
        </p:sp>
        <p:sp>
          <p:nvSpPr>
            <p:cNvPr id="56" name="rc56"/>
            <p:cNvSpPr/>
            <p:nvPr/>
          </p:nvSpPr>
          <p:spPr>
            <a:xfrm>
              <a:off x="3237007" y="1637983"/>
              <a:ext cx="249522" cy="760122"/>
            </a:xfrm>
            <a:prstGeom prst="rect">
              <a:avLst/>
            </a:prstGeom>
            <a:solidFill>
              <a:srgbClr val="B3B3B3">
                <a:alpha val="100000"/>
              </a:srgbClr>
            </a:solidFill>
          </p:spPr>
          <p:txBody>
            <a:bodyPr/>
            <a:lstStyle/>
            <a:p/>
          </p:txBody>
        </p:sp>
        <p:sp>
          <p:nvSpPr>
            <p:cNvPr id="57" name="rc57"/>
            <p:cNvSpPr/>
            <p:nvPr/>
          </p:nvSpPr>
          <p:spPr>
            <a:xfrm>
              <a:off x="3514255" y="1814209"/>
              <a:ext cx="249522" cy="761093"/>
            </a:xfrm>
            <a:prstGeom prst="rect">
              <a:avLst/>
            </a:prstGeom>
            <a:solidFill>
              <a:srgbClr val="B3B3B3">
                <a:alpha val="100000"/>
              </a:srgbClr>
            </a:solidFill>
          </p:spPr>
          <p:txBody>
            <a:bodyPr/>
            <a:lstStyle/>
            <a:p/>
          </p:txBody>
        </p:sp>
        <p:sp>
          <p:nvSpPr>
            <p:cNvPr id="58" name="rc58"/>
            <p:cNvSpPr/>
            <p:nvPr/>
          </p:nvSpPr>
          <p:spPr>
            <a:xfrm>
              <a:off x="3791502" y="2002849"/>
              <a:ext cx="249522" cy="712682"/>
            </a:xfrm>
            <a:prstGeom prst="rect">
              <a:avLst/>
            </a:prstGeom>
            <a:solidFill>
              <a:srgbClr val="B3B3B3">
                <a:alpha val="100000"/>
              </a:srgbClr>
            </a:solidFill>
          </p:spPr>
          <p:txBody>
            <a:bodyPr/>
            <a:lstStyle/>
            <a:p/>
          </p:txBody>
        </p:sp>
        <p:sp>
          <p:nvSpPr>
            <p:cNvPr id="59" name="rc59"/>
            <p:cNvSpPr/>
            <p:nvPr/>
          </p:nvSpPr>
          <p:spPr>
            <a:xfrm>
              <a:off x="4068750" y="2129405"/>
              <a:ext cx="249522" cy="715582"/>
            </a:xfrm>
            <a:prstGeom prst="rect">
              <a:avLst/>
            </a:prstGeom>
            <a:solidFill>
              <a:srgbClr val="B3B3B3">
                <a:alpha val="100000"/>
              </a:srgbClr>
            </a:solidFill>
          </p:spPr>
          <p:txBody>
            <a:bodyPr/>
            <a:lstStyle/>
            <a:p/>
          </p:txBody>
        </p:sp>
        <p:sp>
          <p:nvSpPr>
            <p:cNvPr id="60" name="rc60"/>
            <p:cNvSpPr/>
            <p:nvPr/>
          </p:nvSpPr>
          <p:spPr>
            <a:xfrm>
              <a:off x="4345998" y="2300087"/>
              <a:ext cx="249522" cy="674380"/>
            </a:xfrm>
            <a:prstGeom prst="rect">
              <a:avLst/>
            </a:prstGeom>
            <a:solidFill>
              <a:srgbClr val="B3B3B3">
                <a:alpha val="100000"/>
              </a:srgbClr>
            </a:solidFill>
          </p:spPr>
          <p:txBody>
            <a:bodyPr/>
            <a:lstStyle/>
            <a:p/>
          </p:txBody>
        </p:sp>
        <p:sp>
          <p:nvSpPr>
            <p:cNvPr id="61" name="rc61"/>
            <p:cNvSpPr/>
            <p:nvPr/>
          </p:nvSpPr>
          <p:spPr>
            <a:xfrm>
              <a:off x="4623245" y="2123594"/>
              <a:ext cx="249522" cy="583347"/>
            </a:xfrm>
            <a:prstGeom prst="rect">
              <a:avLst/>
            </a:prstGeom>
            <a:solidFill>
              <a:srgbClr val="B3B3B3">
                <a:alpha val="100000"/>
              </a:srgbClr>
            </a:solidFill>
          </p:spPr>
          <p:txBody>
            <a:bodyPr/>
            <a:lstStyle/>
            <a:p/>
          </p:txBody>
        </p:sp>
        <p:sp>
          <p:nvSpPr>
            <p:cNvPr id="62" name="rc62"/>
            <p:cNvSpPr/>
            <p:nvPr/>
          </p:nvSpPr>
          <p:spPr>
            <a:xfrm>
              <a:off x="4900493" y="2030616"/>
              <a:ext cx="249522" cy="359614"/>
            </a:xfrm>
            <a:prstGeom prst="rect">
              <a:avLst/>
            </a:prstGeom>
            <a:solidFill>
              <a:srgbClr val="B3B3B3">
                <a:alpha val="100000"/>
              </a:srgbClr>
            </a:solidFill>
          </p:spPr>
          <p:txBody>
            <a:bodyPr/>
            <a:lstStyle/>
            <a:p/>
          </p:txBody>
        </p:sp>
        <p:sp>
          <p:nvSpPr>
            <p:cNvPr id="63" name="rc63"/>
            <p:cNvSpPr/>
            <p:nvPr/>
          </p:nvSpPr>
          <p:spPr>
            <a:xfrm>
              <a:off x="5177741" y="2082856"/>
              <a:ext cx="249522" cy="551010"/>
            </a:xfrm>
            <a:prstGeom prst="rect">
              <a:avLst/>
            </a:prstGeom>
            <a:solidFill>
              <a:srgbClr val="B3B3B3">
                <a:alpha val="100000"/>
              </a:srgbClr>
            </a:solidFill>
          </p:spPr>
          <p:txBody>
            <a:bodyPr/>
            <a:lstStyle/>
            <a:p/>
          </p:txBody>
        </p:sp>
        <p:sp>
          <p:nvSpPr>
            <p:cNvPr id="64" name="rc64"/>
            <p:cNvSpPr/>
            <p:nvPr/>
          </p:nvSpPr>
          <p:spPr>
            <a:xfrm>
              <a:off x="5454988" y="2082860"/>
              <a:ext cx="249522" cy="565509"/>
            </a:xfrm>
            <a:prstGeom prst="rect">
              <a:avLst/>
            </a:prstGeom>
            <a:solidFill>
              <a:srgbClr val="B3B3B3">
                <a:alpha val="100000"/>
              </a:srgbClr>
            </a:solidFill>
          </p:spPr>
          <p:txBody>
            <a:bodyPr/>
            <a:lstStyle/>
            <a:p/>
          </p:txBody>
        </p:sp>
        <p:sp>
          <p:nvSpPr>
            <p:cNvPr id="65" name="rc65"/>
            <p:cNvSpPr/>
            <p:nvPr/>
          </p:nvSpPr>
          <p:spPr>
            <a:xfrm>
              <a:off x="5732236" y="2128454"/>
              <a:ext cx="249522" cy="533250"/>
            </a:xfrm>
            <a:prstGeom prst="rect">
              <a:avLst/>
            </a:prstGeom>
            <a:solidFill>
              <a:srgbClr val="B3B3B3">
                <a:alpha val="100000"/>
              </a:srgbClr>
            </a:solidFill>
          </p:spPr>
          <p:txBody>
            <a:bodyPr/>
            <a:lstStyle/>
            <a:p/>
          </p:txBody>
        </p:sp>
        <p:sp>
          <p:nvSpPr>
            <p:cNvPr id="66" name="rc66"/>
            <p:cNvSpPr/>
            <p:nvPr/>
          </p:nvSpPr>
          <p:spPr>
            <a:xfrm>
              <a:off x="6009484" y="2133620"/>
              <a:ext cx="249522" cy="546863"/>
            </a:xfrm>
            <a:prstGeom prst="rect">
              <a:avLst/>
            </a:prstGeom>
            <a:solidFill>
              <a:srgbClr val="B3B3B3">
                <a:alpha val="100000"/>
              </a:srgbClr>
            </a:solidFill>
          </p:spPr>
          <p:txBody>
            <a:bodyPr/>
            <a:lstStyle/>
            <a:p/>
          </p:txBody>
        </p:sp>
        <p:sp>
          <p:nvSpPr>
            <p:cNvPr id="67" name="rc67"/>
            <p:cNvSpPr/>
            <p:nvPr/>
          </p:nvSpPr>
          <p:spPr>
            <a:xfrm>
              <a:off x="6286731" y="1920591"/>
              <a:ext cx="249522" cy="668147"/>
            </a:xfrm>
            <a:prstGeom prst="rect">
              <a:avLst/>
            </a:prstGeom>
            <a:solidFill>
              <a:srgbClr val="B3B3B3">
                <a:alpha val="100000"/>
              </a:srgbClr>
            </a:solidFill>
          </p:spPr>
          <p:txBody>
            <a:bodyPr/>
            <a:lstStyle/>
            <a:p/>
          </p:txBody>
        </p:sp>
        <p:sp>
          <p:nvSpPr>
            <p:cNvPr id="68" name="rc68"/>
            <p:cNvSpPr/>
            <p:nvPr/>
          </p:nvSpPr>
          <p:spPr>
            <a:xfrm>
              <a:off x="6563979" y="1802793"/>
              <a:ext cx="249522" cy="637184"/>
            </a:xfrm>
            <a:prstGeom prst="rect">
              <a:avLst/>
            </a:prstGeom>
            <a:solidFill>
              <a:srgbClr val="B3B3B3">
                <a:alpha val="100000"/>
              </a:srgbClr>
            </a:solidFill>
          </p:spPr>
          <p:txBody>
            <a:bodyPr/>
            <a:lstStyle/>
            <a:p/>
          </p:txBody>
        </p:sp>
        <p:sp>
          <p:nvSpPr>
            <p:cNvPr id="69" name="rc69"/>
            <p:cNvSpPr/>
            <p:nvPr/>
          </p:nvSpPr>
          <p:spPr>
            <a:xfrm>
              <a:off x="6841227" y="1813173"/>
              <a:ext cx="249522" cy="488005"/>
            </a:xfrm>
            <a:prstGeom prst="rect">
              <a:avLst/>
            </a:prstGeom>
            <a:solidFill>
              <a:srgbClr val="B3B3B3">
                <a:alpha val="100000"/>
              </a:srgbClr>
            </a:solidFill>
          </p:spPr>
          <p:txBody>
            <a:bodyPr/>
            <a:lstStyle/>
            <a:p/>
          </p:txBody>
        </p:sp>
        <p:sp>
          <p:nvSpPr>
            <p:cNvPr id="70" name="rc70"/>
            <p:cNvSpPr/>
            <p:nvPr/>
          </p:nvSpPr>
          <p:spPr>
            <a:xfrm>
              <a:off x="7118474" y="1838084"/>
              <a:ext cx="249522" cy="660179"/>
            </a:xfrm>
            <a:prstGeom prst="rect">
              <a:avLst/>
            </a:prstGeom>
            <a:solidFill>
              <a:srgbClr val="B3B3B3">
                <a:alpha val="100000"/>
              </a:srgbClr>
            </a:solidFill>
          </p:spPr>
          <p:txBody>
            <a:bodyPr/>
            <a:lstStyle/>
            <a:p/>
          </p:txBody>
        </p:sp>
        <p:sp>
          <p:nvSpPr>
            <p:cNvPr id="71" name="rc71"/>
            <p:cNvSpPr/>
            <p:nvPr/>
          </p:nvSpPr>
          <p:spPr>
            <a:xfrm>
              <a:off x="7395722" y="1811602"/>
              <a:ext cx="249522" cy="668769"/>
            </a:xfrm>
            <a:prstGeom prst="rect">
              <a:avLst/>
            </a:prstGeom>
            <a:solidFill>
              <a:srgbClr val="B3B3B3">
                <a:alpha val="100000"/>
              </a:srgbClr>
            </a:solidFill>
          </p:spPr>
          <p:txBody>
            <a:bodyPr/>
            <a:lstStyle/>
            <a:p/>
          </p:txBody>
        </p:sp>
        <p:sp>
          <p:nvSpPr>
            <p:cNvPr id="72" name="rc72"/>
            <p:cNvSpPr/>
            <p:nvPr/>
          </p:nvSpPr>
          <p:spPr>
            <a:xfrm>
              <a:off x="7672970" y="2183230"/>
              <a:ext cx="249522" cy="394428"/>
            </a:xfrm>
            <a:prstGeom prst="rect">
              <a:avLst/>
            </a:prstGeom>
            <a:solidFill>
              <a:srgbClr val="B3B3B3">
                <a:alpha val="100000"/>
              </a:srgbClr>
            </a:solidFill>
          </p:spPr>
          <p:txBody>
            <a:bodyPr/>
            <a:lstStyle/>
            <a:p/>
          </p:txBody>
        </p:sp>
        <p:sp>
          <p:nvSpPr>
            <p:cNvPr id="73" name="rc73"/>
            <p:cNvSpPr/>
            <p:nvPr/>
          </p:nvSpPr>
          <p:spPr>
            <a:xfrm>
              <a:off x="7950217" y="2332379"/>
              <a:ext cx="249522" cy="456670"/>
            </a:xfrm>
            <a:prstGeom prst="rect">
              <a:avLst/>
            </a:prstGeom>
            <a:solidFill>
              <a:srgbClr val="B3B3B3">
                <a:alpha val="100000"/>
              </a:srgbClr>
            </a:solidFill>
          </p:spPr>
          <p:txBody>
            <a:bodyPr/>
            <a:lstStyle/>
            <a:p/>
          </p:txBody>
        </p:sp>
        <p:sp>
          <p:nvSpPr>
            <p:cNvPr id="74" name="pl74"/>
            <p:cNvSpPr/>
            <p:nvPr/>
          </p:nvSpPr>
          <p:spPr>
            <a:xfrm>
              <a:off x="1421035" y="1563885"/>
              <a:ext cx="6653943" cy="969526"/>
            </a:xfrm>
            <a:custGeom>
              <a:avLst/>
              <a:pathLst>
                <a:path w="6653943" h="969526">
                  <a:moveTo>
                    <a:pt x="0" y="969526"/>
                  </a:moveTo>
                  <a:lnTo>
                    <a:pt x="277247" y="883980"/>
                  </a:lnTo>
                  <a:lnTo>
                    <a:pt x="554495" y="826949"/>
                  </a:lnTo>
                  <a:lnTo>
                    <a:pt x="831742" y="741402"/>
                  </a:lnTo>
                  <a:lnTo>
                    <a:pt x="1108990" y="655856"/>
                  </a:lnTo>
                  <a:lnTo>
                    <a:pt x="1386238" y="570309"/>
                  </a:lnTo>
                  <a:lnTo>
                    <a:pt x="1663485" y="484763"/>
                  </a:lnTo>
                  <a:lnTo>
                    <a:pt x="1940733" y="399216"/>
                  </a:lnTo>
                  <a:lnTo>
                    <a:pt x="2217981" y="285154"/>
                  </a:lnTo>
                  <a:lnTo>
                    <a:pt x="2495228" y="199608"/>
                  </a:lnTo>
                  <a:lnTo>
                    <a:pt x="2772476" y="114061"/>
                  </a:lnTo>
                  <a:lnTo>
                    <a:pt x="3049724" y="28515"/>
                  </a:lnTo>
                  <a:lnTo>
                    <a:pt x="3326971" y="199608"/>
                  </a:lnTo>
                  <a:lnTo>
                    <a:pt x="3604219" y="399216"/>
                  </a:lnTo>
                  <a:lnTo>
                    <a:pt x="3881467" y="228123"/>
                  </a:lnTo>
                  <a:lnTo>
                    <a:pt x="4158714" y="199608"/>
                  </a:lnTo>
                  <a:lnTo>
                    <a:pt x="4435962" y="171092"/>
                  </a:lnTo>
                  <a:lnTo>
                    <a:pt x="4713210" y="142577"/>
                  </a:lnTo>
                  <a:lnTo>
                    <a:pt x="4990457" y="171092"/>
                  </a:lnTo>
                  <a:lnTo>
                    <a:pt x="5267705" y="228123"/>
                  </a:lnTo>
                  <a:lnTo>
                    <a:pt x="5544953" y="285154"/>
                  </a:lnTo>
                  <a:lnTo>
                    <a:pt x="5822200" y="171092"/>
                  </a:lnTo>
                  <a:lnTo>
                    <a:pt x="6099448" y="171092"/>
                  </a:lnTo>
                  <a:lnTo>
                    <a:pt x="6376696" y="114061"/>
                  </a:lnTo>
                  <a:lnTo>
                    <a:pt x="6653943" y="0"/>
                  </a:lnTo>
                </a:path>
              </a:pathLst>
            </a:custGeom>
            <a:ln w="27101" cap="flat">
              <a:solidFill>
                <a:srgbClr val="0058AB">
                  <a:alpha val="50196"/>
                </a:srgbClr>
              </a:solidFill>
              <a:prstDash val="solid"/>
              <a:round/>
            </a:ln>
          </p:spPr>
          <p:txBody>
            <a:bodyPr/>
            <a:lstStyle/>
            <a:p/>
          </p:txBody>
        </p:sp>
        <p:sp>
          <p:nvSpPr>
            <p:cNvPr id="75" name="pl75"/>
            <p:cNvSpPr/>
            <p:nvPr/>
          </p:nvSpPr>
          <p:spPr>
            <a:xfrm>
              <a:off x="1421035" y="1792009"/>
              <a:ext cx="6653943" cy="1226166"/>
            </a:xfrm>
            <a:custGeom>
              <a:avLst/>
              <a:pathLst>
                <a:path w="6653943" h="1226166">
                  <a:moveTo>
                    <a:pt x="0" y="1226166"/>
                  </a:moveTo>
                  <a:lnTo>
                    <a:pt x="277247" y="1169135"/>
                  </a:lnTo>
                  <a:lnTo>
                    <a:pt x="554495" y="1083588"/>
                  </a:lnTo>
                  <a:lnTo>
                    <a:pt x="831742" y="1026557"/>
                  </a:lnTo>
                  <a:lnTo>
                    <a:pt x="1108990" y="969526"/>
                  </a:lnTo>
                  <a:lnTo>
                    <a:pt x="1386238" y="855464"/>
                  </a:lnTo>
                  <a:lnTo>
                    <a:pt x="1663485" y="769918"/>
                  </a:lnTo>
                  <a:lnTo>
                    <a:pt x="1940733" y="655856"/>
                  </a:lnTo>
                  <a:lnTo>
                    <a:pt x="2217981" y="541794"/>
                  </a:lnTo>
                  <a:lnTo>
                    <a:pt x="2495228" y="427732"/>
                  </a:lnTo>
                  <a:lnTo>
                    <a:pt x="2772476" y="342185"/>
                  </a:lnTo>
                  <a:lnTo>
                    <a:pt x="3049724" y="228123"/>
                  </a:lnTo>
                  <a:lnTo>
                    <a:pt x="3326971" y="342185"/>
                  </a:lnTo>
                  <a:lnTo>
                    <a:pt x="3604219" y="399216"/>
                  </a:lnTo>
                  <a:lnTo>
                    <a:pt x="3881467" y="342185"/>
                  </a:lnTo>
                  <a:lnTo>
                    <a:pt x="4158714" y="313670"/>
                  </a:lnTo>
                  <a:lnTo>
                    <a:pt x="4435962" y="256639"/>
                  </a:lnTo>
                  <a:lnTo>
                    <a:pt x="4713210" y="228123"/>
                  </a:lnTo>
                  <a:lnTo>
                    <a:pt x="4990457" y="313670"/>
                  </a:lnTo>
                  <a:lnTo>
                    <a:pt x="5267705" y="342185"/>
                  </a:lnTo>
                  <a:lnTo>
                    <a:pt x="5544953" y="313670"/>
                  </a:lnTo>
                  <a:lnTo>
                    <a:pt x="5822200" y="285154"/>
                  </a:lnTo>
                  <a:lnTo>
                    <a:pt x="6099448" y="285154"/>
                  </a:lnTo>
                  <a:lnTo>
                    <a:pt x="6376696" y="85546"/>
                  </a:lnTo>
                  <a:lnTo>
                    <a:pt x="6653943" y="0"/>
                  </a:lnTo>
                </a:path>
              </a:pathLst>
            </a:custGeom>
            <a:ln w="27101" cap="flat">
              <a:solidFill>
                <a:srgbClr val="333333">
                  <a:alpha val="50196"/>
                </a:srgbClr>
              </a:solidFill>
              <a:prstDash val="solid"/>
              <a:round/>
            </a:ln>
          </p:spPr>
          <p:txBody>
            <a:bodyPr/>
            <a:lstStyle/>
            <a:p/>
          </p:txBody>
        </p:sp>
        <p:sp>
          <p:nvSpPr>
            <p:cNvPr id="76" name="tx76"/>
            <p:cNvSpPr/>
            <p:nvPr/>
          </p:nvSpPr>
          <p:spPr>
            <a:xfrm>
              <a:off x="6628451" y="1635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7" name="tx77"/>
            <p:cNvSpPr/>
            <p:nvPr/>
          </p:nvSpPr>
          <p:spPr>
            <a:xfrm>
              <a:off x="6905698" y="1693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8" name="tx78"/>
            <p:cNvSpPr/>
            <p:nvPr/>
          </p:nvSpPr>
          <p:spPr>
            <a:xfrm>
              <a:off x="7182946" y="15794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9" name="tx79"/>
            <p:cNvSpPr/>
            <p:nvPr/>
          </p:nvSpPr>
          <p:spPr>
            <a:xfrm>
              <a:off x="7460194" y="15794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0" name="tx80"/>
            <p:cNvSpPr/>
            <p:nvPr/>
          </p:nvSpPr>
          <p:spPr>
            <a:xfrm>
              <a:off x="7737441"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8014689"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6628451" y="2186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61</a:t>
              </a:r>
            </a:p>
          </p:txBody>
        </p:sp>
        <p:sp>
          <p:nvSpPr>
            <p:cNvPr id="83" name="tx83"/>
            <p:cNvSpPr/>
            <p:nvPr/>
          </p:nvSpPr>
          <p:spPr>
            <a:xfrm>
              <a:off x="6905698" y="2158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62</a:t>
              </a:r>
            </a:p>
          </p:txBody>
        </p:sp>
        <p:sp>
          <p:nvSpPr>
            <p:cNvPr id="84" name="tx84"/>
            <p:cNvSpPr/>
            <p:nvPr/>
          </p:nvSpPr>
          <p:spPr>
            <a:xfrm>
              <a:off x="7182946" y="21297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63</a:t>
              </a:r>
            </a:p>
          </p:txBody>
        </p:sp>
        <p:sp>
          <p:nvSpPr>
            <p:cNvPr id="85" name="tx85"/>
            <p:cNvSpPr/>
            <p:nvPr/>
          </p:nvSpPr>
          <p:spPr>
            <a:xfrm>
              <a:off x="7460194" y="21297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63</a:t>
              </a:r>
            </a:p>
          </p:txBody>
        </p:sp>
        <p:sp>
          <p:nvSpPr>
            <p:cNvPr id="86" name="tx86"/>
            <p:cNvSpPr/>
            <p:nvPr/>
          </p:nvSpPr>
          <p:spPr>
            <a:xfrm>
              <a:off x="7737441"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7" name="tx87"/>
            <p:cNvSpPr/>
            <p:nvPr/>
          </p:nvSpPr>
          <p:spPr>
            <a:xfrm>
              <a:off x="8014689"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8" name="tx88"/>
            <p:cNvSpPr/>
            <p:nvPr/>
          </p:nvSpPr>
          <p:spPr>
            <a:xfrm>
              <a:off x="1345686" y="27536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9" name="tx89"/>
            <p:cNvSpPr/>
            <p:nvPr/>
          </p:nvSpPr>
          <p:spPr>
            <a:xfrm>
              <a:off x="2731924" y="297364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4118163" y="33188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1" name="tx91"/>
            <p:cNvSpPr/>
            <p:nvPr/>
          </p:nvSpPr>
          <p:spPr>
            <a:xfrm>
              <a:off x="5504401" y="32205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2" name="tx92"/>
            <p:cNvSpPr/>
            <p:nvPr/>
          </p:nvSpPr>
          <p:spPr>
            <a:xfrm>
              <a:off x="6658596" y="31176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3" name="tx93"/>
            <p:cNvSpPr/>
            <p:nvPr/>
          </p:nvSpPr>
          <p:spPr>
            <a:xfrm>
              <a:off x="6890639" y="30482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4" name="tx94"/>
            <p:cNvSpPr/>
            <p:nvPr/>
          </p:nvSpPr>
          <p:spPr>
            <a:xfrm>
              <a:off x="7213091" y="31468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5" name="tx95"/>
            <p:cNvSpPr/>
            <p:nvPr/>
          </p:nvSpPr>
          <p:spPr>
            <a:xfrm>
              <a:off x="7490339" y="31378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6" name="tx96"/>
            <p:cNvSpPr/>
            <p:nvPr/>
          </p:nvSpPr>
          <p:spPr>
            <a:xfrm>
              <a:off x="7722382" y="31852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7" name="tx97"/>
            <p:cNvSpPr/>
            <p:nvPr/>
          </p:nvSpPr>
          <p:spPr>
            <a:xfrm>
              <a:off x="7999630" y="32909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8" name="tx98"/>
            <p:cNvSpPr/>
            <p:nvPr/>
          </p:nvSpPr>
          <p:spPr>
            <a:xfrm>
              <a:off x="1345686" y="13279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9" name="tx99"/>
            <p:cNvSpPr/>
            <p:nvPr/>
          </p:nvSpPr>
          <p:spPr>
            <a:xfrm>
              <a:off x="2731924" y="17141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00" name="tx100"/>
            <p:cNvSpPr/>
            <p:nvPr/>
          </p:nvSpPr>
          <p:spPr>
            <a:xfrm>
              <a:off x="4118163" y="24467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1" name="tx101"/>
            <p:cNvSpPr/>
            <p:nvPr/>
          </p:nvSpPr>
          <p:spPr>
            <a:xfrm>
              <a:off x="5504401" y="23251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2" name="tx102"/>
            <p:cNvSpPr/>
            <p:nvPr/>
          </p:nvSpPr>
          <p:spPr>
            <a:xfrm>
              <a:off x="6613391" y="20809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3" name="tx103"/>
            <p:cNvSpPr/>
            <p:nvPr/>
          </p:nvSpPr>
          <p:spPr>
            <a:xfrm>
              <a:off x="6890639" y="20166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4" name="tx104"/>
            <p:cNvSpPr/>
            <p:nvPr/>
          </p:nvSpPr>
          <p:spPr>
            <a:xfrm>
              <a:off x="7167887" y="21277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5" name="tx105"/>
            <p:cNvSpPr/>
            <p:nvPr/>
          </p:nvSpPr>
          <p:spPr>
            <a:xfrm>
              <a:off x="7445134" y="21055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6" name="tx106"/>
            <p:cNvSpPr/>
            <p:nvPr/>
          </p:nvSpPr>
          <p:spPr>
            <a:xfrm>
              <a:off x="7722382" y="23399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7" name="tx107"/>
            <p:cNvSpPr/>
            <p:nvPr/>
          </p:nvSpPr>
          <p:spPr>
            <a:xfrm>
              <a:off x="7999630" y="252022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8" name="tx108"/>
            <p:cNvSpPr/>
            <p:nvPr/>
          </p:nvSpPr>
          <p:spPr>
            <a:xfrm>
              <a:off x="1390890" y="9053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9" name="tx109"/>
            <p:cNvSpPr/>
            <p:nvPr/>
          </p:nvSpPr>
          <p:spPr>
            <a:xfrm>
              <a:off x="2731924" y="12391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0" name="tx110"/>
            <p:cNvSpPr/>
            <p:nvPr/>
          </p:nvSpPr>
          <p:spPr>
            <a:xfrm>
              <a:off x="4118163" y="20126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1" name="tx111"/>
            <p:cNvSpPr/>
            <p:nvPr/>
          </p:nvSpPr>
          <p:spPr>
            <a:xfrm>
              <a:off x="5504401" y="19647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2" name="tx112"/>
            <p:cNvSpPr/>
            <p:nvPr/>
          </p:nvSpPr>
          <p:spPr>
            <a:xfrm>
              <a:off x="6613391" y="16847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3" name="tx113"/>
            <p:cNvSpPr/>
            <p:nvPr/>
          </p:nvSpPr>
          <p:spPr>
            <a:xfrm>
              <a:off x="6890639" y="16951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4" name="tx114"/>
            <p:cNvSpPr/>
            <p:nvPr/>
          </p:nvSpPr>
          <p:spPr>
            <a:xfrm>
              <a:off x="7167887" y="172136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5" name="tx115"/>
            <p:cNvSpPr/>
            <p:nvPr/>
          </p:nvSpPr>
          <p:spPr>
            <a:xfrm>
              <a:off x="7445134" y="16935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6" name="tx116"/>
            <p:cNvSpPr/>
            <p:nvPr/>
          </p:nvSpPr>
          <p:spPr>
            <a:xfrm>
              <a:off x="7722382" y="206651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7" name="tx117"/>
            <p:cNvSpPr/>
            <p:nvPr/>
          </p:nvSpPr>
          <p:spPr>
            <a:xfrm>
              <a:off x="7999630" y="221566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8" name="tx118"/>
            <p:cNvSpPr/>
            <p:nvPr/>
          </p:nvSpPr>
          <p:spPr>
            <a:xfrm>
              <a:off x="577897" y="382152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19" name="tx119"/>
            <p:cNvSpPr/>
            <p:nvPr/>
          </p:nvSpPr>
          <p:spPr>
            <a:xfrm>
              <a:off x="577897" y="311523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0" name="tx120"/>
            <p:cNvSpPr/>
            <p:nvPr/>
          </p:nvSpPr>
          <p:spPr>
            <a:xfrm>
              <a:off x="577897" y="240894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1" name="tx121"/>
            <p:cNvSpPr/>
            <p:nvPr/>
          </p:nvSpPr>
          <p:spPr>
            <a:xfrm>
              <a:off x="577897" y="170264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2" name="tx122"/>
            <p:cNvSpPr/>
            <p:nvPr/>
          </p:nvSpPr>
          <p:spPr>
            <a:xfrm>
              <a:off x="577897" y="99635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01271" y="2311024"/>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63170" y="4778716"/>
              <a:ext cx="201456" cy="201456"/>
            </a:xfrm>
            <a:prstGeom prst="rect">
              <a:avLst/>
            </a:prstGeom>
            <a:solidFill>
              <a:srgbClr val="B3B3B3">
                <a:alpha val="100000"/>
              </a:srgbClr>
            </a:solidFill>
          </p:spPr>
          <p:txBody>
            <a:bodyPr/>
            <a:lstStyle/>
            <a:p/>
          </p:txBody>
        </p:sp>
        <p:sp>
          <p:nvSpPr>
            <p:cNvPr id="145" name="rc145"/>
            <p:cNvSpPr/>
            <p:nvPr/>
          </p:nvSpPr>
          <p:spPr>
            <a:xfrm>
              <a:off x="5565324" y="4778716"/>
              <a:ext cx="201456" cy="201456"/>
            </a:xfrm>
            <a:prstGeom prst="rect">
              <a:avLst/>
            </a:prstGeom>
            <a:solidFill>
              <a:srgbClr val="1CABE2">
                <a:alpha val="100000"/>
              </a:srgbClr>
            </a:solidFill>
          </p:spPr>
          <p:txBody>
            <a:bodyPr/>
            <a:lstStyle/>
            <a:p/>
          </p:txBody>
        </p:sp>
        <p:sp>
          <p:nvSpPr>
            <p:cNvPr id="146" name="tx146"/>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51100" y="467611"/>
              <a:ext cx="74084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Ethiopia, 2000-2024</a:t>
              </a:r>
            </a:p>
          </p:txBody>
        </p:sp>
        <p:sp>
          <p:nvSpPr>
            <p:cNvPr id="149" name="pl149"/>
            <p:cNvSpPr/>
            <p:nvPr/>
          </p:nvSpPr>
          <p:spPr>
            <a:xfrm>
              <a:off x="247353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82806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18258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65080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00532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35985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650800"/>
              <a:ext cx="4779321" cy="164676"/>
            </a:xfrm>
            <a:prstGeom prst="rect">
              <a:avLst/>
            </a:prstGeom>
            <a:solidFill>
              <a:srgbClr val="1CABE2">
                <a:alpha val="100000"/>
              </a:srgbClr>
            </a:solidFill>
          </p:spPr>
          <p:txBody>
            <a:bodyPr/>
            <a:lstStyle/>
            <a:p/>
          </p:txBody>
        </p:sp>
        <p:sp>
          <p:nvSpPr>
            <p:cNvPr id="160" name="rc160"/>
            <p:cNvSpPr/>
            <p:nvPr/>
          </p:nvSpPr>
          <p:spPr>
            <a:xfrm>
              <a:off x="1296273" y="5444954"/>
              <a:ext cx="4320339" cy="164676"/>
            </a:xfrm>
            <a:prstGeom prst="rect">
              <a:avLst/>
            </a:prstGeom>
            <a:solidFill>
              <a:srgbClr val="1CABE2">
                <a:alpha val="100000"/>
              </a:srgbClr>
            </a:solidFill>
          </p:spPr>
          <p:txBody>
            <a:bodyPr/>
            <a:lstStyle/>
            <a:p/>
          </p:txBody>
        </p:sp>
        <p:sp>
          <p:nvSpPr>
            <p:cNvPr id="161" name="rc161"/>
            <p:cNvSpPr/>
            <p:nvPr/>
          </p:nvSpPr>
          <p:spPr>
            <a:xfrm>
              <a:off x="1296273" y="5239108"/>
              <a:ext cx="3615639" cy="164676"/>
            </a:xfrm>
            <a:prstGeom prst="rect">
              <a:avLst/>
            </a:prstGeom>
            <a:solidFill>
              <a:srgbClr val="1CABE2">
                <a:alpha val="100000"/>
              </a:srgbClr>
            </a:solidFill>
          </p:spPr>
          <p:txBody>
            <a:bodyPr/>
            <a:lstStyle/>
            <a:p/>
          </p:txBody>
        </p:sp>
        <p:sp>
          <p:nvSpPr>
            <p:cNvPr id="162" name="rc162"/>
            <p:cNvSpPr/>
            <p:nvPr/>
          </p:nvSpPr>
          <p:spPr>
            <a:xfrm>
              <a:off x="6075595" y="5650800"/>
              <a:ext cx="2124145" cy="164676"/>
            </a:xfrm>
            <a:prstGeom prst="rect">
              <a:avLst/>
            </a:prstGeom>
            <a:solidFill>
              <a:srgbClr val="B3B3B3">
                <a:alpha val="100000"/>
              </a:srgbClr>
            </a:solidFill>
          </p:spPr>
          <p:txBody>
            <a:bodyPr/>
            <a:lstStyle/>
            <a:p/>
          </p:txBody>
        </p:sp>
        <p:sp>
          <p:nvSpPr>
            <p:cNvPr id="163" name="rc163"/>
            <p:cNvSpPr/>
            <p:nvPr/>
          </p:nvSpPr>
          <p:spPr>
            <a:xfrm>
              <a:off x="5616613" y="5444954"/>
              <a:ext cx="1314885" cy="164676"/>
            </a:xfrm>
            <a:prstGeom prst="rect">
              <a:avLst/>
            </a:prstGeom>
            <a:solidFill>
              <a:srgbClr val="B3B3B3">
                <a:alpha val="100000"/>
              </a:srgbClr>
            </a:solidFill>
          </p:spPr>
          <p:txBody>
            <a:bodyPr/>
            <a:lstStyle/>
            <a:p/>
          </p:txBody>
        </p:sp>
        <p:sp>
          <p:nvSpPr>
            <p:cNvPr id="164" name="rc164"/>
            <p:cNvSpPr/>
            <p:nvPr/>
          </p:nvSpPr>
          <p:spPr>
            <a:xfrm>
              <a:off x="4911912" y="5239108"/>
              <a:ext cx="1522375" cy="164676"/>
            </a:xfrm>
            <a:prstGeom prst="rect">
              <a:avLst/>
            </a:prstGeom>
            <a:solidFill>
              <a:srgbClr val="B3B3B3">
                <a:alpha val="100000"/>
              </a:srgbClr>
            </a:solidFill>
          </p:spPr>
          <p:txBody>
            <a:bodyPr/>
            <a:lstStyle/>
            <a:p/>
          </p:txBody>
        </p:sp>
        <p:sp>
          <p:nvSpPr>
            <p:cNvPr id="165" name="tx165"/>
            <p:cNvSpPr/>
            <p:nvPr/>
          </p:nvSpPr>
          <p:spPr>
            <a:xfrm>
              <a:off x="8280112"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66" name="tx166"/>
            <p:cNvSpPr/>
            <p:nvPr/>
          </p:nvSpPr>
          <p:spPr>
            <a:xfrm>
              <a:off x="7011870"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67" name="tx167"/>
            <p:cNvSpPr/>
            <p:nvPr/>
          </p:nvSpPr>
          <p:spPr>
            <a:xfrm>
              <a:off x="6514660"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8" name="tx168"/>
            <p:cNvSpPr/>
            <p:nvPr/>
          </p:nvSpPr>
          <p:spPr>
            <a:xfrm>
              <a:off x="3653780" y="569141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9" name="tx169"/>
            <p:cNvSpPr/>
            <p:nvPr/>
          </p:nvSpPr>
          <p:spPr>
            <a:xfrm>
              <a:off x="3376071"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0.9</a:t>
              </a:r>
            </a:p>
          </p:txBody>
        </p:sp>
        <p:sp>
          <p:nvSpPr>
            <p:cNvPr id="170" name="tx170"/>
            <p:cNvSpPr/>
            <p:nvPr/>
          </p:nvSpPr>
          <p:spPr>
            <a:xfrm>
              <a:off x="3023721"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0.8</a:t>
              </a:r>
            </a:p>
          </p:txBody>
        </p:sp>
        <p:sp>
          <p:nvSpPr>
            <p:cNvPr id="171" name="tx171"/>
            <p:cNvSpPr/>
            <p:nvPr/>
          </p:nvSpPr>
          <p:spPr>
            <a:xfrm>
              <a:off x="7057295"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72" name="tx172"/>
            <p:cNvSpPr/>
            <p:nvPr/>
          </p:nvSpPr>
          <p:spPr>
            <a:xfrm>
              <a:off x="6193683"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0.3</a:t>
              </a:r>
            </a:p>
          </p:txBody>
        </p:sp>
        <p:sp>
          <p:nvSpPr>
            <p:cNvPr id="173" name="tx173"/>
            <p:cNvSpPr/>
            <p:nvPr/>
          </p:nvSpPr>
          <p:spPr>
            <a:xfrm>
              <a:off x="5592728"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0.3</a:t>
              </a:r>
            </a:p>
          </p:txBody>
        </p:sp>
        <p:sp>
          <p:nvSpPr>
            <p:cNvPr id="174" name="tx17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40987"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78" name="tx178"/>
            <p:cNvSpPr/>
            <p:nvPr/>
          </p:nvSpPr>
          <p:spPr>
            <a:xfrm>
              <a:off x="3495513"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79" name="tx179"/>
            <p:cNvSpPr/>
            <p:nvPr/>
          </p:nvSpPr>
          <p:spPr>
            <a:xfrm>
              <a:off x="5850040"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80" name="tx180"/>
            <p:cNvSpPr/>
            <p:nvPr/>
          </p:nvSpPr>
          <p:spPr>
            <a:xfrm>
              <a:off x="8204566"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81" name="tx181"/>
            <p:cNvSpPr/>
            <p:nvPr/>
          </p:nvSpPr>
          <p:spPr>
            <a:xfrm>
              <a:off x="3598790" y="6052366"/>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Ethiopia.
In 2024, DTP1 coverage in Ethiopia increased to 81%. The number of children missing out on any DTP vaccination (zero-dose children) improved from 917,000 in 2023 to 768,000 in 2024.
DTP3 coverage increased to 73% in 2024, leaving 1,091,000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551370"/>
              <a:ext cx="3397293" cy="971388"/>
            </a:xfrm>
            <a:custGeom>
              <a:avLst/>
              <a:pathLst>
                <a:path w="3397293" h="971388">
                  <a:moveTo>
                    <a:pt x="0" y="971388"/>
                  </a:moveTo>
                  <a:lnTo>
                    <a:pt x="141553" y="885677"/>
                  </a:lnTo>
                  <a:lnTo>
                    <a:pt x="283107" y="828537"/>
                  </a:lnTo>
                  <a:lnTo>
                    <a:pt x="424661" y="742826"/>
                  </a:lnTo>
                  <a:lnTo>
                    <a:pt x="566215" y="657115"/>
                  </a:lnTo>
                  <a:lnTo>
                    <a:pt x="707769" y="571405"/>
                  </a:lnTo>
                  <a:lnTo>
                    <a:pt x="849323" y="485694"/>
                  </a:lnTo>
                  <a:lnTo>
                    <a:pt x="990877" y="399983"/>
                  </a:lnTo>
                  <a:lnTo>
                    <a:pt x="1132431" y="285702"/>
                  </a:lnTo>
                  <a:lnTo>
                    <a:pt x="1273984" y="199991"/>
                  </a:lnTo>
                  <a:lnTo>
                    <a:pt x="1415538" y="114281"/>
                  </a:lnTo>
                  <a:lnTo>
                    <a:pt x="1557092" y="28570"/>
                  </a:lnTo>
                  <a:lnTo>
                    <a:pt x="1698646" y="199991"/>
                  </a:lnTo>
                  <a:lnTo>
                    <a:pt x="1840200" y="399983"/>
                  </a:lnTo>
                  <a:lnTo>
                    <a:pt x="1981754" y="228562"/>
                  </a:lnTo>
                  <a:lnTo>
                    <a:pt x="2123308" y="199991"/>
                  </a:lnTo>
                  <a:lnTo>
                    <a:pt x="2264862" y="171421"/>
                  </a:lnTo>
                  <a:lnTo>
                    <a:pt x="2406416" y="142851"/>
                  </a:lnTo>
                  <a:lnTo>
                    <a:pt x="2547969" y="171421"/>
                  </a:lnTo>
                  <a:lnTo>
                    <a:pt x="2689523" y="228562"/>
                  </a:lnTo>
                  <a:lnTo>
                    <a:pt x="2831077" y="285702"/>
                  </a:lnTo>
                  <a:lnTo>
                    <a:pt x="2972631" y="171421"/>
                  </a:lnTo>
                  <a:lnTo>
                    <a:pt x="3114185" y="171421"/>
                  </a:lnTo>
                  <a:lnTo>
                    <a:pt x="3255739" y="11428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551370"/>
              <a:ext cx="3397293" cy="971388"/>
            </a:xfrm>
            <a:custGeom>
              <a:avLst/>
              <a:pathLst>
                <a:path w="3397293" h="971388">
                  <a:moveTo>
                    <a:pt x="0" y="971388"/>
                  </a:moveTo>
                  <a:lnTo>
                    <a:pt x="141553" y="885677"/>
                  </a:lnTo>
                  <a:lnTo>
                    <a:pt x="283107" y="828537"/>
                  </a:lnTo>
                  <a:lnTo>
                    <a:pt x="424661" y="742826"/>
                  </a:lnTo>
                  <a:lnTo>
                    <a:pt x="566215" y="657115"/>
                  </a:lnTo>
                  <a:lnTo>
                    <a:pt x="707769" y="571405"/>
                  </a:lnTo>
                  <a:lnTo>
                    <a:pt x="849323" y="485694"/>
                  </a:lnTo>
                  <a:lnTo>
                    <a:pt x="990877" y="399983"/>
                  </a:lnTo>
                  <a:lnTo>
                    <a:pt x="1132431" y="285702"/>
                  </a:lnTo>
                  <a:lnTo>
                    <a:pt x="1273984" y="199991"/>
                  </a:lnTo>
                  <a:lnTo>
                    <a:pt x="1415538" y="114281"/>
                  </a:lnTo>
                  <a:lnTo>
                    <a:pt x="1557092" y="28570"/>
                  </a:lnTo>
                  <a:lnTo>
                    <a:pt x="1698646" y="199991"/>
                  </a:lnTo>
                  <a:lnTo>
                    <a:pt x="1840200" y="399983"/>
                  </a:lnTo>
                  <a:lnTo>
                    <a:pt x="1981754" y="228562"/>
                  </a:lnTo>
                  <a:lnTo>
                    <a:pt x="2123308" y="199991"/>
                  </a:lnTo>
                  <a:lnTo>
                    <a:pt x="2264862" y="171421"/>
                  </a:lnTo>
                  <a:lnTo>
                    <a:pt x="2406416" y="142851"/>
                  </a:lnTo>
                  <a:lnTo>
                    <a:pt x="2547969" y="171421"/>
                  </a:lnTo>
                  <a:lnTo>
                    <a:pt x="2689523" y="228562"/>
                  </a:lnTo>
                  <a:lnTo>
                    <a:pt x="2831077" y="285702"/>
                  </a:lnTo>
                  <a:lnTo>
                    <a:pt x="2972631" y="171421"/>
                  </a:lnTo>
                  <a:lnTo>
                    <a:pt x="3114185" y="171421"/>
                  </a:lnTo>
                  <a:lnTo>
                    <a:pt x="3255739" y="11428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71363"/>
            </a:xfrm>
            <a:custGeom>
              <a:avLst/>
              <a:pathLst>
                <a:path w="0" h="1571363">
                  <a:moveTo>
                    <a:pt x="0" y="0"/>
                  </a:moveTo>
                  <a:lnTo>
                    <a:pt x="0" y="157136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551370"/>
              <a:ext cx="3397293" cy="971388"/>
            </a:xfrm>
            <a:custGeom>
              <a:avLst/>
              <a:pathLst>
                <a:path w="3397293" h="971388">
                  <a:moveTo>
                    <a:pt x="0" y="971388"/>
                  </a:moveTo>
                  <a:lnTo>
                    <a:pt x="141553" y="885677"/>
                  </a:lnTo>
                  <a:lnTo>
                    <a:pt x="283107" y="828537"/>
                  </a:lnTo>
                  <a:lnTo>
                    <a:pt x="424661" y="742826"/>
                  </a:lnTo>
                  <a:lnTo>
                    <a:pt x="566215" y="657115"/>
                  </a:lnTo>
                  <a:lnTo>
                    <a:pt x="707769" y="571405"/>
                  </a:lnTo>
                  <a:lnTo>
                    <a:pt x="849323" y="485694"/>
                  </a:lnTo>
                  <a:lnTo>
                    <a:pt x="990877" y="399983"/>
                  </a:lnTo>
                  <a:lnTo>
                    <a:pt x="1132431" y="285702"/>
                  </a:lnTo>
                  <a:lnTo>
                    <a:pt x="1273984" y="199991"/>
                  </a:lnTo>
                  <a:lnTo>
                    <a:pt x="1415538" y="114281"/>
                  </a:lnTo>
                  <a:lnTo>
                    <a:pt x="1557092" y="28570"/>
                  </a:lnTo>
                  <a:lnTo>
                    <a:pt x="1698646" y="199991"/>
                  </a:lnTo>
                  <a:lnTo>
                    <a:pt x="1840200" y="399983"/>
                  </a:lnTo>
                  <a:lnTo>
                    <a:pt x="1981754" y="228562"/>
                  </a:lnTo>
                  <a:lnTo>
                    <a:pt x="2123308" y="199991"/>
                  </a:lnTo>
                  <a:lnTo>
                    <a:pt x="2264862" y="171421"/>
                  </a:lnTo>
                  <a:lnTo>
                    <a:pt x="2406416" y="142851"/>
                  </a:lnTo>
                  <a:lnTo>
                    <a:pt x="2547969" y="171421"/>
                  </a:lnTo>
                  <a:lnTo>
                    <a:pt x="2689523" y="228562"/>
                  </a:lnTo>
                  <a:lnTo>
                    <a:pt x="2831077" y="285702"/>
                  </a:lnTo>
                  <a:lnTo>
                    <a:pt x="2972631" y="171421"/>
                  </a:lnTo>
                  <a:lnTo>
                    <a:pt x="3114185" y="171421"/>
                  </a:lnTo>
                  <a:lnTo>
                    <a:pt x="3255739" y="11428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7621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6" name="tx36"/>
            <p:cNvSpPr/>
            <p:nvPr/>
          </p:nvSpPr>
          <p:spPr>
            <a:xfrm>
              <a:off x="3183983"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1641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3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0956" y="4805653"/>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Ethiopia</a:t>
              </a:r>
            </a:p>
          </p:txBody>
        </p:sp>
        <p:sp>
          <p:nvSpPr>
            <p:cNvPr id="60" name="tx60"/>
            <p:cNvSpPr/>
            <p:nvPr/>
          </p:nvSpPr>
          <p:spPr>
            <a:xfrm>
              <a:off x="28244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8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5734" y="472419"/>
              <a:ext cx="25077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Ethiopia, 2000-2024</a:t>
              </a:r>
            </a:p>
          </p:txBody>
        </p:sp>
        <p:sp>
          <p:nvSpPr>
            <p:cNvPr id="63" name="pl63"/>
            <p:cNvSpPr/>
            <p:nvPr/>
          </p:nvSpPr>
          <p:spPr>
            <a:xfrm>
              <a:off x="5267799" y="37973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33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520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702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564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746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929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111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29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47474"/>
              <a:ext cx="3397293" cy="2318086"/>
            </a:xfrm>
            <a:custGeom>
              <a:avLst/>
              <a:pathLst>
                <a:path w="3397293" h="2318086">
                  <a:moveTo>
                    <a:pt x="0" y="2318086"/>
                  </a:moveTo>
                  <a:lnTo>
                    <a:pt x="141553" y="2113549"/>
                  </a:lnTo>
                  <a:lnTo>
                    <a:pt x="283107" y="1977191"/>
                  </a:lnTo>
                  <a:lnTo>
                    <a:pt x="424661" y="1772654"/>
                  </a:lnTo>
                  <a:lnTo>
                    <a:pt x="566215" y="1568117"/>
                  </a:lnTo>
                  <a:lnTo>
                    <a:pt x="707769" y="1363580"/>
                  </a:lnTo>
                  <a:lnTo>
                    <a:pt x="849323" y="1159043"/>
                  </a:lnTo>
                  <a:lnTo>
                    <a:pt x="990877" y="954506"/>
                  </a:lnTo>
                  <a:lnTo>
                    <a:pt x="1132431" y="681790"/>
                  </a:lnTo>
                  <a:lnTo>
                    <a:pt x="1273984" y="477253"/>
                  </a:lnTo>
                  <a:lnTo>
                    <a:pt x="1415538" y="272716"/>
                  </a:lnTo>
                  <a:lnTo>
                    <a:pt x="1557092" y="68179"/>
                  </a:lnTo>
                  <a:lnTo>
                    <a:pt x="1698646" y="477253"/>
                  </a:lnTo>
                  <a:lnTo>
                    <a:pt x="1840200" y="954506"/>
                  </a:lnTo>
                  <a:lnTo>
                    <a:pt x="1981754" y="545432"/>
                  </a:lnTo>
                  <a:lnTo>
                    <a:pt x="2123308" y="477253"/>
                  </a:lnTo>
                  <a:lnTo>
                    <a:pt x="2264862" y="409074"/>
                  </a:lnTo>
                  <a:lnTo>
                    <a:pt x="2406416" y="340895"/>
                  </a:lnTo>
                  <a:lnTo>
                    <a:pt x="2547969" y="409074"/>
                  </a:lnTo>
                  <a:lnTo>
                    <a:pt x="2689523" y="545432"/>
                  </a:lnTo>
                  <a:lnTo>
                    <a:pt x="2831077" y="681790"/>
                  </a:lnTo>
                  <a:lnTo>
                    <a:pt x="2972631" y="409074"/>
                  </a:lnTo>
                  <a:lnTo>
                    <a:pt x="3114185" y="409074"/>
                  </a:lnTo>
                  <a:lnTo>
                    <a:pt x="3255739" y="272716"/>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092906"/>
              <a:ext cx="3397293" cy="545432"/>
            </a:xfrm>
            <a:custGeom>
              <a:avLst/>
              <a:pathLst>
                <a:path w="3397293" h="545432">
                  <a:moveTo>
                    <a:pt x="0" y="545432"/>
                  </a:moveTo>
                  <a:lnTo>
                    <a:pt x="141553" y="477253"/>
                  </a:lnTo>
                  <a:lnTo>
                    <a:pt x="283107" y="477253"/>
                  </a:lnTo>
                  <a:lnTo>
                    <a:pt x="424661" y="409074"/>
                  </a:lnTo>
                  <a:lnTo>
                    <a:pt x="566215" y="340895"/>
                  </a:lnTo>
                  <a:lnTo>
                    <a:pt x="707769" y="272716"/>
                  </a:lnTo>
                  <a:lnTo>
                    <a:pt x="849323" y="204537"/>
                  </a:lnTo>
                  <a:lnTo>
                    <a:pt x="990877" y="204537"/>
                  </a:lnTo>
                  <a:lnTo>
                    <a:pt x="1132431" y="136358"/>
                  </a:lnTo>
                  <a:lnTo>
                    <a:pt x="1273984" y="68179"/>
                  </a:lnTo>
                  <a:lnTo>
                    <a:pt x="1415538" y="68179"/>
                  </a:lnTo>
                  <a:lnTo>
                    <a:pt x="1557092" y="68179"/>
                  </a:lnTo>
                  <a:lnTo>
                    <a:pt x="1698646" y="68179"/>
                  </a:lnTo>
                  <a:lnTo>
                    <a:pt x="1840200" y="68179"/>
                  </a:lnTo>
                  <a:lnTo>
                    <a:pt x="1981754" y="68179"/>
                  </a:lnTo>
                  <a:lnTo>
                    <a:pt x="2123308" y="68179"/>
                  </a:lnTo>
                  <a:lnTo>
                    <a:pt x="2264862" y="0"/>
                  </a:lnTo>
                  <a:lnTo>
                    <a:pt x="2406416" y="0"/>
                  </a:lnTo>
                  <a:lnTo>
                    <a:pt x="2547969" y="0"/>
                  </a:lnTo>
                  <a:lnTo>
                    <a:pt x="2689523" y="0"/>
                  </a:lnTo>
                  <a:lnTo>
                    <a:pt x="2831077" y="136358"/>
                  </a:lnTo>
                  <a:lnTo>
                    <a:pt x="2972631" y="204537"/>
                  </a:lnTo>
                  <a:lnTo>
                    <a:pt x="3114185" y="68179"/>
                  </a:lnTo>
                  <a:lnTo>
                    <a:pt x="3255739" y="68179"/>
                  </a:lnTo>
                  <a:lnTo>
                    <a:pt x="3397293" y="6817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024727"/>
              <a:ext cx="3397293" cy="886327"/>
            </a:xfrm>
            <a:custGeom>
              <a:avLst/>
              <a:pathLst>
                <a:path w="3397293" h="886327">
                  <a:moveTo>
                    <a:pt x="0" y="886327"/>
                  </a:moveTo>
                  <a:lnTo>
                    <a:pt x="141553" y="749969"/>
                  </a:lnTo>
                  <a:lnTo>
                    <a:pt x="283107" y="613611"/>
                  </a:lnTo>
                  <a:lnTo>
                    <a:pt x="424661" y="477253"/>
                  </a:lnTo>
                  <a:lnTo>
                    <a:pt x="566215" y="409074"/>
                  </a:lnTo>
                  <a:lnTo>
                    <a:pt x="707769" y="409074"/>
                  </a:lnTo>
                  <a:lnTo>
                    <a:pt x="849323" y="272716"/>
                  </a:lnTo>
                  <a:lnTo>
                    <a:pt x="990877" y="204537"/>
                  </a:lnTo>
                  <a:lnTo>
                    <a:pt x="1132431" y="204537"/>
                  </a:lnTo>
                  <a:lnTo>
                    <a:pt x="1273984" y="136358"/>
                  </a:lnTo>
                  <a:lnTo>
                    <a:pt x="1415538" y="68179"/>
                  </a:lnTo>
                  <a:lnTo>
                    <a:pt x="1557092" y="0"/>
                  </a:lnTo>
                  <a:lnTo>
                    <a:pt x="1698646" y="68179"/>
                  </a:lnTo>
                  <a:lnTo>
                    <a:pt x="1840200" y="204537"/>
                  </a:lnTo>
                  <a:lnTo>
                    <a:pt x="1981754" y="68179"/>
                  </a:lnTo>
                  <a:lnTo>
                    <a:pt x="2123308" y="68179"/>
                  </a:lnTo>
                  <a:lnTo>
                    <a:pt x="2264862" y="68179"/>
                  </a:lnTo>
                  <a:lnTo>
                    <a:pt x="2406416" y="136358"/>
                  </a:lnTo>
                  <a:lnTo>
                    <a:pt x="2547969" y="68179"/>
                  </a:lnTo>
                  <a:lnTo>
                    <a:pt x="2689523" y="68179"/>
                  </a:lnTo>
                  <a:lnTo>
                    <a:pt x="2831077" y="136358"/>
                  </a:lnTo>
                  <a:lnTo>
                    <a:pt x="2972631" y="136358"/>
                  </a:lnTo>
                  <a:lnTo>
                    <a:pt x="3114185" y="136358"/>
                  </a:lnTo>
                  <a:lnTo>
                    <a:pt x="3255739" y="68179"/>
                  </a:lnTo>
                  <a:lnTo>
                    <a:pt x="3397293" y="6817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09290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47474"/>
              <a:ext cx="3397293" cy="2318086"/>
            </a:xfrm>
            <a:custGeom>
              <a:avLst/>
              <a:pathLst>
                <a:path w="3397293" h="2318086">
                  <a:moveTo>
                    <a:pt x="0" y="2318086"/>
                  </a:moveTo>
                  <a:lnTo>
                    <a:pt x="141553" y="2113549"/>
                  </a:lnTo>
                  <a:lnTo>
                    <a:pt x="283107" y="1977191"/>
                  </a:lnTo>
                  <a:lnTo>
                    <a:pt x="424661" y="1772654"/>
                  </a:lnTo>
                  <a:lnTo>
                    <a:pt x="566215" y="1568117"/>
                  </a:lnTo>
                  <a:lnTo>
                    <a:pt x="707769" y="1363580"/>
                  </a:lnTo>
                  <a:lnTo>
                    <a:pt x="849323" y="1159043"/>
                  </a:lnTo>
                  <a:lnTo>
                    <a:pt x="990877" y="954506"/>
                  </a:lnTo>
                  <a:lnTo>
                    <a:pt x="1132431" y="681790"/>
                  </a:lnTo>
                  <a:lnTo>
                    <a:pt x="1273984" y="477253"/>
                  </a:lnTo>
                  <a:lnTo>
                    <a:pt x="1415538" y="272716"/>
                  </a:lnTo>
                  <a:lnTo>
                    <a:pt x="1557092" y="68179"/>
                  </a:lnTo>
                  <a:lnTo>
                    <a:pt x="1698646" y="477253"/>
                  </a:lnTo>
                  <a:lnTo>
                    <a:pt x="1840200" y="954506"/>
                  </a:lnTo>
                  <a:lnTo>
                    <a:pt x="1981754" y="545432"/>
                  </a:lnTo>
                  <a:lnTo>
                    <a:pt x="2123308" y="477253"/>
                  </a:lnTo>
                  <a:lnTo>
                    <a:pt x="2264862" y="409074"/>
                  </a:lnTo>
                  <a:lnTo>
                    <a:pt x="2406416" y="340895"/>
                  </a:lnTo>
                  <a:lnTo>
                    <a:pt x="2547969" y="409074"/>
                  </a:lnTo>
                  <a:lnTo>
                    <a:pt x="2689523" y="545432"/>
                  </a:lnTo>
                  <a:lnTo>
                    <a:pt x="2831077" y="681790"/>
                  </a:lnTo>
                  <a:lnTo>
                    <a:pt x="2972631" y="409074"/>
                  </a:lnTo>
                  <a:lnTo>
                    <a:pt x="3114185" y="409074"/>
                  </a:lnTo>
                  <a:lnTo>
                    <a:pt x="3255739" y="272716"/>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892956"/>
              <a:ext cx="0" cy="2972604"/>
            </a:xfrm>
            <a:custGeom>
              <a:avLst/>
              <a:pathLst>
                <a:path w="0" h="2972604">
                  <a:moveTo>
                    <a:pt x="0" y="297260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892956"/>
              <a:ext cx="0" cy="2018098"/>
            </a:xfrm>
            <a:custGeom>
              <a:avLst/>
              <a:pathLst>
                <a:path w="0" h="2018098">
                  <a:moveTo>
                    <a:pt x="0" y="201809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892956"/>
              <a:ext cx="0" cy="927234"/>
            </a:xfrm>
            <a:custGeom>
              <a:avLst/>
              <a:pathLst>
                <a:path w="0" h="927234">
                  <a:moveTo>
                    <a:pt x="0" y="92723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892956"/>
              <a:ext cx="0" cy="1131771"/>
            </a:xfrm>
            <a:custGeom>
              <a:avLst/>
              <a:pathLst>
                <a:path w="0" h="1131771">
                  <a:moveTo>
                    <a:pt x="0" y="11317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892956"/>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892956"/>
              <a:ext cx="0" cy="927234"/>
            </a:xfrm>
            <a:custGeom>
              <a:avLst/>
              <a:pathLst>
                <a:path w="0" h="927234">
                  <a:moveTo>
                    <a:pt x="0" y="92723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892956"/>
              <a:ext cx="0" cy="654518"/>
            </a:xfrm>
            <a:custGeom>
              <a:avLst/>
              <a:pathLst>
                <a:path w="0" h="654518">
                  <a:moveTo>
                    <a:pt x="0" y="6545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47474"/>
              <a:ext cx="3397293" cy="2318086"/>
            </a:xfrm>
            <a:custGeom>
              <a:avLst/>
              <a:pathLst>
                <a:path w="3397293" h="2318086">
                  <a:moveTo>
                    <a:pt x="0" y="2318086"/>
                  </a:moveTo>
                  <a:lnTo>
                    <a:pt x="141553" y="2113549"/>
                  </a:lnTo>
                  <a:lnTo>
                    <a:pt x="283107" y="1977191"/>
                  </a:lnTo>
                  <a:lnTo>
                    <a:pt x="424661" y="1772654"/>
                  </a:lnTo>
                  <a:lnTo>
                    <a:pt x="566215" y="1568117"/>
                  </a:lnTo>
                  <a:lnTo>
                    <a:pt x="707769" y="1363580"/>
                  </a:lnTo>
                  <a:lnTo>
                    <a:pt x="849323" y="1159043"/>
                  </a:lnTo>
                  <a:lnTo>
                    <a:pt x="990877" y="954506"/>
                  </a:lnTo>
                  <a:lnTo>
                    <a:pt x="1132431" y="681790"/>
                  </a:lnTo>
                  <a:lnTo>
                    <a:pt x="1273984" y="477253"/>
                  </a:lnTo>
                  <a:lnTo>
                    <a:pt x="1415538" y="272716"/>
                  </a:lnTo>
                  <a:lnTo>
                    <a:pt x="1557092" y="68179"/>
                  </a:lnTo>
                  <a:lnTo>
                    <a:pt x="1698646" y="477253"/>
                  </a:lnTo>
                  <a:lnTo>
                    <a:pt x="1840200" y="954506"/>
                  </a:lnTo>
                  <a:lnTo>
                    <a:pt x="1981754" y="545432"/>
                  </a:lnTo>
                  <a:lnTo>
                    <a:pt x="2123308" y="477253"/>
                  </a:lnTo>
                  <a:lnTo>
                    <a:pt x="2264862" y="409074"/>
                  </a:lnTo>
                  <a:lnTo>
                    <a:pt x="2406416" y="340895"/>
                  </a:lnTo>
                  <a:lnTo>
                    <a:pt x="2547969" y="409074"/>
                  </a:lnTo>
                  <a:lnTo>
                    <a:pt x="2689523" y="545432"/>
                  </a:lnTo>
                  <a:lnTo>
                    <a:pt x="2831077" y="681790"/>
                  </a:lnTo>
                  <a:lnTo>
                    <a:pt x="2972631" y="409074"/>
                  </a:lnTo>
                  <a:lnTo>
                    <a:pt x="3114185" y="409074"/>
                  </a:lnTo>
                  <a:lnTo>
                    <a:pt x="3255739" y="272716"/>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59324" y="82524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4" name="tx94"/>
            <p:cNvSpPr/>
            <p:nvPr/>
          </p:nvSpPr>
          <p:spPr>
            <a:xfrm>
              <a:off x="6067093" y="82656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6823058" y="8268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530827" y="82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7042"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8268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804812"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902429" y="2121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0524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4043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7225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0407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3590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677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0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0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740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364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77655" y="4805653"/>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Ethiopia</a:t>
              </a:r>
            </a:p>
          </p:txBody>
        </p:sp>
        <p:sp>
          <p:nvSpPr>
            <p:cNvPr id="120" name="tx120"/>
            <p:cNvSpPr/>
            <p:nvPr/>
          </p:nvSpPr>
          <p:spPr>
            <a:xfrm>
              <a:off x="71411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03587"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189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223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258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6293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206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241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7276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5310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1CABE2">
                <a:alpha val="80000"/>
              </a:srgbClr>
            </a:solidFill>
          </p:spPr>
          <p:txBody>
            <a:bodyPr/>
            <a:lstStyle/>
            <a:p/>
          </p:txBody>
        </p:sp>
        <p:sp>
          <p:nvSpPr>
            <p:cNvPr id="136" name="rc136"/>
            <p:cNvSpPr/>
            <p:nvPr/>
          </p:nvSpPr>
          <p:spPr>
            <a:xfrm>
              <a:off x="1317178" y="5637654"/>
              <a:ext cx="6618438" cy="149993"/>
            </a:xfrm>
            <a:prstGeom prst="rect">
              <a:avLst/>
            </a:prstGeom>
            <a:solidFill>
              <a:srgbClr val="1CABE2">
                <a:alpha val="80000"/>
              </a:srgbClr>
            </a:solidFill>
          </p:spPr>
          <p:txBody>
            <a:bodyPr/>
            <a:lstStyle/>
            <a:p/>
          </p:txBody>
        </p:sp>
        <p:sp>
          <p:nvSpPr>
            <p:cNvPr id="137" name="rc137"/>
            <p:cNvSpPr/>
            <p:nvPr/>
          </p:nvSpPr>
          <p:spPr>
            <a:xfrm>
              <a:off x="1317178" y="5450161"/>
              <a:ext cx="5538890" cy="149993"/>
            </a:xfrm>
            <a:prstGeom prst="rect">
              <a:avLst/>
            </a:prstGeom>
            <a:solidFill>
              <a:srgbClr val="1CABE2">
                <a:alpha val="80000"/>
              </a:srgbClr>
            </a:solidFill>
          </p:spPr>
          <p:txBody>
            <a:bodyPr/>
            <a:lstStyle/>
            <a:p/>
          </p:txBody>
        </p:sp>
        <p:sp>
          <p:nvSpPr>
            <p:cNvPr id="138" name="tx138"/>
            <p:cNvSpPr/>
            <p:nvPr/>
          </p:nvSpPr>
          <p:spPr>
            <a:xfrm>
              <a:off x="8442974" y="5861026"/>
              <a:ext cx="150591"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1m</a:t>
              </a:r>
            </a:p>
          </p:txBody>
        </p:sp>
        <p:sp>
          <p:nvSpPr>
            <p:cNvPr id="139" name="tx139"/>
            <p:cNvSpPr/>
            <p:nvPr/>
          </p:nvSpPr>
          <p:spPr>
            <a:xfrm>
              <a:off x="7426203"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917,000</a:t>
              </a:r>
            </a:p>
          </p:txBody>
        </p:sp>
        <p:sp>
          <p:nvSpPr>
            <p:cNvPr id="140" name="tx140"/>
            <p:cNvSpPr/>
            <p:nvPr/>
          </p:nvSpPr>
          <p:spPr>
            <a:xfrm>
              <a:off x="6346655"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768,000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1567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6" name="tx146"/>
            <p:cNvSpPr/>
            <p:nvPr/>
          </p:nvSpPr>
          <p:spPr>
            <a:xfrm>
              <a:off x="441915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7" name="tx147"/>
            <p:cNvSpPr/>
            <p:nvPr/>
          </p:nvSpPr>
          <p:spPr>
            <a:xfrm>
              <a:off x="622263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750,000</a:t>
              </a:r>
            </a:p>
          </p:txBody>
        </p:sp>
        <p:sp>
          <p:nvSpPr>
            <p:cNvPr id="148" name="tx148"/>
            <p:cNvSpPr/>
            <p:nvPr/>
          </p:nvSpPr>
          <p:spPr>
            <a:xfrm>
              <a:off x="7909609"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9" name="tx14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Ethiopia (81%) was 8 percentage points lower than the global average (89%) and 4 percentage points lower than the average across all ESAR countries (85%).
National DTP1 coverage was 8 percentage points higher than in 2019 (73%).
This equates to 768,000 zero-dose children in 2024 compared to 1m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F26A21">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Ethiopia ranked number 8 out of 21 countries for lowest DTP1 coverage (based on tied ranks).
Ethiopia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F26A21">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Ethiopia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Ethiopia ranked number 1 out of 21 countries with 974,000 zero-dose children.
In 2024, Ethiopia ranked number 1 out of 21 countries with 768,000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6415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4139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1864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39588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70277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8002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85726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93450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4226375"/>
              <a:ext cx="200644" cy="399160"/>
            </a:xfrm>
            <a:prstGeom prst="rect">
              <a:avLst/>
            </a:prstGeom>
            <a:solidFill>
              <a:srgbClr val="80BD41">
                <a:alpha val="100000"/>
              </a:srgbClr>
            </a:solidFill>
          </p:spPr>
          <p:txBody>
            <a:bodyPr/>
            <a:lstStyle/>
            <a:p/>
          </p:txBody>
        </p:sp>
        <p:sp>
          <p:nvSpPr>
            <p:cNvPr id="27" name="rc27"/>
            <p:cNvSpPr/>
            <p:nvPr/>
          </p:nvSpPr>
          <p:spPr>
            <a:xfrm>
              <a:off x="1423662" y="3295001"/>
              <a:ext cx="200644" cy="705183"/>
            </a:xfrm>
            <a:prstGeom prst="rect">
              <a:avLst/>
            </a:prstGeom>
            <a:solidFill>
              <a:srgbClr val="0058AB">
                <a:alpha val="100000"/>
              </a:srgbClr>
            </a:solidFill>
          </p:spPr>
          <p:txBody>
            <a:bodyPr/>
            <a:lstStyle/>
            <a:p/>
          </p:txBody>
        </p:sp>
        <p:sp>
          <p:nvSpPr>
            <p:cNvPr id="28" name="rc28"/>
            <p:cNvSpPr/>
            <p:nvPr/>
          </p:nvSpPr>
          <p:spPr>
            <a:xfrm>
              <a:off x="1423662" y="4000184"/>
              <a:ext cx="200644" cy="226190"/>
            </a:xfrm>
            <a:prstGeom prst="rect">
              <a:avLst/>
            </a:prstGeom>
            <a:solidFill>
              <a:srgbClr val="1CABE2">
                <a:alpha val="100000"/>
              </a:srgbClr>
            </a:solidFill>
          </p:spPr>
          <p:txBody>
            <a:bodyPr/>
            <a:lstStyle/>
            <a:p/>
          </p:txBody>
        </p:sp>
        <p:sp>
          <p:nvSpPr>
            <p:cNvPr id="29" name="rc29"/>
            <p:cNvSpPr/>
            <p:nvPr/>
          </p:nvSpPr>
          <p:spPr>
            <a:xfrm>
              <a:off x="1646600" y="4191709"/>
              <a:ext cx="200644" cy="433826"/>
            </a:xfrm>
            <a:prstGeom prst="rect">
              <a:avLst/>
            </a:prstGeom>
            <a:solidFill>
              <a:srgbClr val="80BD41">
                <a:alpha val="100000"/>
              </a:srgbClr>
            </a:solidFill>
          </p:spPr>
          <p:txBody>
            <a:bodyPr/>
            <a:lstStyle/>
            <a:p/>
          </p:txBody>
        </p:sp>
        <p:sp>
          <p:nvSpPr>
            <p:cNvPr id="30" name="rc30"/>
            <p:cNvSpPr/>
            <p:nvPr/>
          </p:nvSpPr>
          <p:spPr>
            <a:xfrm>
              <a:off x="1646600" y="3269827"/>
              <a:ext cx="200644" cy="677853"/>
            </a:xfrm>
            <a:prstGeom prst="rect">
              <a:avLst/>
            </a:prstGeom>
            <a:solidFill>
              <a:srgbClr val="0058AB">
                <a:alpha val="100000"/>
              </a:srgbClr>
            </a:solidFill>
          </p:spPr>
          <p:txBody>
            <a:bodyPr/>
            <a:lstStyle/>
            <a:p/>
          </p:txBody>
        </p:sp>
        <p:sp>
          <p:nvSpPr>
            <p:cNvPr id="31" name="rc31"/>
            <p:cNvSpPr/>
            <p:nvPr/>
          </p:nvSpPr>
          <p:spPr>
            <a:xfrm>
              <a:off x="1646600" y="3947681"/>
              <a:ext cx="200644" cy="244027"/>
            </a:xfrm>
            <a:prstGeom prst="rect">
              <a:avLst/>
            </a:prstGeom>
            <a:solidFill>
              <a:srgbClr val="1CABE2">
                <a:alpha val="100000"/>
              </a:srgbClr>
            </a:solidFill>
          </p:spPr>
          <p:txBody>
            <a:bodyPr/>
            <a:lstStyle/>
            <a:p/>
          </p:txBody>
        </p:sp>
        <p:sp>
          <p:nvSpPr>
            <p:cNvPr id="32" name="rc32"/>
            <p:cNvSpPr/>
            <p:nvPr/>
          </p:nvSpPr>
          <p:spPr>
            <a:xfrm>
              <a:off x="1869538" y="4143345"/>
              <a:ext cx="200644" cy="482190"/>
            </a:xfrm>
            <a:prstGeom prst="rect">
              <a:avLst/>
            </a:prstGeom>
            <a:solidFill>
              <a:srgbClr val="80BD41">
                <a:alpha val="100000"/>
              </a:srgbClr>
            </a:solidFill>
          </p:spPr>
          <p:txBody>
            <a:bodyPr/>
            <a:lstStyle/>
            <a:p/>
          </p:txBody>
        </p:sp>
        <p:sp>
          <p:nvSpPr>
            <p:cNvPr id="33" name="rc33"/>
            <p:cNvSpPr/>
            <p:nvPr/>
          </p:nvSpPr>
          <p:spPr>
            <a:xfrm>
              <a:off x="1869538" y="3247847"/>
              <a:ext cx="200644" cy="661290"/>
            </a:xfrm>
            <a:prstGeom prst="rect">
              <a:avLst/>
            </a:prstGeom>
            <a:solidFill>
              <a:srgbClr val="0058AB">
                <a:alpha val="100000"/>
              </a:srgbClr>
            </a:solidFill>
          </p:spPr>
          <p:txBody>
            <a:bodyPr/>
            <a:lstStyle/>
            <a:p/>
          </p:txBody>
        </p:sp>
        <p:sp>
          <p:nvSpPr>
            <p:cNvPr id="34" name="rc34"/>
            <p:cNvSpPr/>
            <p:nvPr/>
          </p:nvSpPr>
          <p:spPr>
            <a:xfrm>
              <a:off x="1869538" y="3909138"/>
              <a:ext cx="200644" cy="234206"/>
            </a:xfrm>
            <a:prstGeom prst="rect">
              <a:avLst/>
            </a:prstGeom>
            <a:solidFill>
              <a:srgbClr val="1CABE2">
                <a:alpha val="100000"/>
              </a:srgbClr>
            </a:solidFill>
          </p:spPr>
          <p:txBody>
            <a:bodyPr/>
            <a:lstStyle/>
            <a:p/>
          </p:txBody>
        </p:sp>
        <p:sp>
          <p:nvSpPr>
            <p:cNvPr id="35" name="rc35"/>
            <p:cNvSpPr/>
            <p:nvPr/>
          </p:nvSpPr>
          <p:spPr>
            <a:xfrm>
              <a:off x="2092476" y="4110244"/>
              <a:ext cx="200644" cy="515291"/>
            </a:xfrm>
            <a:prstGeom prst="rect">
              <a:avLst/>
            </a:prstGeom>
            <a:solidFill>
              <a:srgbClr val="80BD41">
                <a:alpha val="100000"/>
              </a:srgbClr>
            </a:solidFill>
          </p:spPr>
          <p:txBody>
            <a:bodyPr/>
            <a:lstStyle/>
            <a:p/>
          </p:txBody>
        </p:sp>
        <p:sp>
          <p:nvSpPr>
            <p:cNvPr id="36" name="rc36"/>
            <p:cNvSpPr/>
            <p:nvPr/>
          </p:nvSpPr>
          <p:spPr>
            <a:xfrm>
              <a:off x="2092476" y="3232857"/>
              <a:ext cx="200644" cy="626705"/>
            </a:xfrm>
            <a:prstGeom prst="rect">
              <a:avLst/>
            </a:prstGeom>
            <a:solidFill>
              <a:srgbClr val="0058AB">
                <a:alpha val="100000"/>
              </a:srgbClr>
            </a:solidFill>
          </p:spPr>
          <p:txBody>
            <a:bodyPr/>
            <a:lstStyle/>
            <a:p/>
          </p:txBody>
        </p:sp>
        <p:sp>
          <p:nvSpPr>
            <p:cNvPr id="37" name="rc37"/>
            <p:cNvSpPr/>
            <p:nvPr/>
          </p:nvSpPr>
          <p:spPr>
            <a:xfrm>
              <a:off x="2092476" y="3859562"/>
              <a:ext cx="200644" cy="250681"/>
            </a:xfrm>
            <a:prstGeom prst="rect">
              <a:avLst/>
            </a:prstGeom>
            <a:solidFill>
              <a:srgbClr val="1CABE2">
                <a:alpha val="100000"/>
              </a:srgbClr>
            </a:solidFill>
          </p:spPr>
          <p:txBody>
            <a:bodyPr/>
            <a:lstStyle/>
            <a:p/>
          </p:txBody>
        </p:sp>
        <p:sp>
          <p:nvSpPr>
            <p:cNvPr id="38" name="rc38"/>
            <p:cNvSpPr/>
            <p:nvPr/>
          </p:nvSpPr>
          <p:spPr>
            <a:xfrm>
              <a:off x="2315413" y="4072826"/>
              <a:ext cx="200644" cy="552709"/>
            </a:xfrm>
            <a:prstGeom prst="rect">
              <a:avLst/>
            </a:prstGeom>
            <a:solidFill>
              <a:srgbClr val="80BD41">
                <a:alpha val="100000"/>
              </a:srgbClr>
            </a:solidFill>
          </p:spPr>
          <p:txBody>
            <a:bodyPr/>
            <a:lstStyle/>
            <a:p/>
          </p:txBody>
        </p:sp>
        <p:sp>
          <p:nvSpPr>
            <p:cNvPr id="39" name="rc39"/>
            <p:cNvSpPr/>
            <p:nvPr/>
          </p:nvSpPr>
          <p:spPr>
            <a:xfrm>
              <a:off x="2315413" y="3208331"/>
              <a:ext cx="200644" cy="595225"/>
            </a:xfrm>
            <a:prstGeom prst="rect">
              <a:avLst/>
            </a:prstGeom>
            <a:solidFill>
              <a:srgbClr val="0058AB">
                <a:alpha val="100000"/>
              </a:srgbClr>
            </a:solidFill>
          </p:spPr>
          <p:txBody>
            <a:bodyPr/>
            <a:lstStyle/>
            <a:p/>
          </p:txBody>
        </p:sp>
        <p:sp>
          <p:nvSpPr>
            <p:cNvPr id="40" name="rc40"/>
            <p:cNvSpPr/>
            <p:nvPr/>
          </p:nvSpPr>
          <p:spPr>
            <a:xfrm>
              <a:off x="2315413" y="3803557"/>
              <a:ext cx="200644" cy="269268"/>
            </a:xfrm>
            <a:prstGeom prst="rect">
              <a:avLst/>
            </a:prstGeom>
            <a:solidFill>
              <a:srgbClr val="1CABE2">
                <a:alpha val="100000"/>
              </a:srgbClr>
            </a:solidFill>
          </p:spPr>
          <p:txBody>
            <a:bodyPr/>
            <a:lstStyle/>
            <a:p/>
          </p:txBody>
        </p:sp>
        <p:sp>
          <p:nvSpPr>
            <p:cNvPr id="41" name="rc41"/>
            <p:cNvSpPr/>
            <p:nvPr/>
          </p:nvSpPr>
          <p:spPr>
            <a:xfrm>
              <a:off x="2538351" y="4005493"/>
              <a:ext cx="200644" cy="620042"/>
            </a:xfrm>
            <a:prstGeom prst="rect">
              <a:avLst/>
            </a:prstGeom>
            <a:solidFill>
              <a:srgbClr val="80BD41">
                <a:alpha val="100000"/>
              </a:srgbClr>
            </a:solidFill>
          </p:spPr>
          <p:txBody>
            <a:bodyPr/>
            <a:lstStyle/>
            <a:p/>
          </p:txBody>
        </p:sp>
        <p:sp>
          <p:nvSpPr>
            <p:cNvPr id="42" name="rc42"/>
            <p:cNvSpPr/>
            <p:nvPr/>
          </p:nvSpPr>
          <p:spPr>
            <a:xfrm>
              <a:off x="2538351" y="3183577"/>
              <a:ext cx="200644" cy="562363"/>
            </a:xfrm>
            <a:prstGeom prst="rect">
              <a:avLst/>
            </a:prstGeom>
            <a:solidFill>
              <a:srgbClr val="0058AB">
                <a:alpha val="100000"/>
              </a:srgbClr>
            </a:solidFill>
          </p:spPr>
          <p:txBody>
            <a:bodyPr/>
            <a:lstStyle/>
            <a:p/>
          </p:txBody>
        </p:sp>
        <p:sp>
          <p:nvSpPr>
            <p:cNvPr id="43" name="rc43"/>
            <p:cNvSpPr/>
            <p:nvPr/>
          </p:nvSpPr>
          <p:spPr>
            <a:xfrm>
              <a:off x="2538351" y="3745941"/>
              <a:ext cx="200644" cy="259552"/>
            </a:xfrm>
            <a:prstGeom prst="rect">
              <a:avLst/>
            </a:prstGeom>
            <a:solidFill>
              <a:srgbClr val="1CABE2">
                <a:alpha val="100000"/>
              </a:srgbClr>
            </a:solidFill>
          </p:spPr>
          <p:txBody>
            <a:bodyPr/>
            <a:lstStyle/>
            <a:p/>
          </p:txBody>
        </p:sp>
        <p:sp>
          <p:nvSpPr>
            <p:cNvPr id="44" name="rc44"/>
            <p:cNvSpPr/>
            <p:nvPr/>
          </p:nvSpPr>
          <p:spPr>
            <a:xfrm>
              <a:off x="2761289" y="3957727"/>
              <a:ext cx="200644" cy="667808"/>
            </a:xfrm>
            <a:prstGeom prst="rect">
              <a:avLst/>
            </a:prstGeom>
            <a:solidFill>
              <a:srgbClr val="80BD41">
                <a:alpha val="100000"/>
              </a:srgbClr>
            </a:solidFill>
          </p:spPr>
          <p:txBody>
            <a:bodyPr/>
            <a:lstStyle/>
            <a:p/>
          </p:txBody>
        </p:sp>
        <p:sp>
          <p:nvSpPr>
            <p:cNvPr id="45" name="rc45"/>
            <p:cNvSpPr/>
            <p:nvPr/>
          </p:nvSpPr>
          <p:spPr>
            <a:xfrm>
              <a:off x="2761289" y="3173778"/>
              <a:ext cx="200644" cy="522632"/>
            </a:xfrm>
            <a:prstGeom prst="rect">
              <a:avLst/>
            </a:prstGeom>
            <a:solidFill>
              <a:srgbClr val="0058AB">
                <a:alpha val="100000"/>
              </a:srgbClr>
            </a:solidFill>
          </p:spPr>
          <p:txBody>
            <a:bodyPr/>
            <a:lstStyle/>
            <a:p/>
          </p:txBody>
        </p:sp>
        <p:sp>
          <p:nvSpPr>
            <p:cNvPr id="46" name="rc46"/>
            <p:cNvSpPr/>
            <p:nvPr/>
          </p:nvSpPr>
          <p:spPr>
            <a:xfrm>
              <a:off x="2761289" y="3696411"/>
              <a:ext cx="200644" cy="261316"/>
            </a:xfrm>
            <a:prstGeom prst="rect">
              <a:avLst/>
            </a:prstGeom>
            <a:solidFill>
              <a:srgbClr val="1CABE2">
                <a:alpha val="100000"/>
              </a:srgbClr>
            </a:solidFill>
          </p:spPr>
          <p:txBody>
            <a:bodyPr/>
            <a:lstStyle/>
            <a:p/>
          </p:txBody>
        </p:sp>
        <p:sp>
          <p:nvSpPr>
            <p:cNvPr id="47" name="rc47"/>
            <p:cNvSpPr/>
            <p:nvPr/>
          </p:nvSpPr>
          <p:spPr>
            <a:xfrm>
              <a:off x="2984227" y="3895324"/>
              <a:ext cx="200644" cy="730211"/>
            </a:xfrm>
            <a:prstGeom prst="rect">
              <a:avLst/>
            </a:prstGeom>
            <a:solidFill>
              <a:srgbClr val="80BD41">
                <a:alpha val="100000"/>
              </a:srgbClr>
            </a:solidFill>
          </p:spPr>
          <p:txBody>
            <a:bodyPr/>
            <a:lstStyle/>
            <a:p/>
          </p:txBody>
        </p:sp>
        <p:sp>
          <p:nvSpPr>
            <p:cNvPr id="48" name="rc48"/>
            <p:cNvSpPr/>
            <p:nvPr/>
          </p:nvSpPr>
          <p:spPr>
            <a:xfrm>
              <a:off x="2984227" y="3165112"/>
              <a:ext cx="200644" cy="481939"/>
            </a:xfrm>
            <a:prstGeom prst="rect">
              <a:avLst/>
            </a:prstGeom>
            <a:solidFill>
              <a:srgbClr val="0058AB">
                <a:alpha val="100000"/>
              </a:srgbClr>
            </a:solidFill>
          </p:spPr>
          <p:txBody>
            <a:bodyPr/>
            <a:lstStyle/>
            <a:p/>
          </p:txBody>
        </p:sp>
        <p:sp>
          <p:nvSpPr>
            <p:cNvPr id="49" name="rc49"/>
            <p:cNvSpPr/>
            <p:nvPr/>
          </p:nvSpPr>
          <p:spPr>
            <a:xfrm>
              <a:off x="2984227" y="3647052"/>
              <a:ext cx="200644" cy="248271"/>
            </a:xfrm>
            <a:prstGeom prst="rect">
              <a:avLst/>
            </a:prstGeom>
            <a:solidFill>
              <a:srgbClr val="1CABE2">
                <a:alpha val="100000"/>
              </a:srgbClr>
            </a:solidFill>
          </p:spPr>
          <p:txBody>
            <a:bodyPr/>
            <a:lstStyle/>
            <a:p/>
          </p:txBody>
        </p:sp>
        <p:sp>
          <p:nvSpPr>
            <p:cNvPr id="50" name="rc50"/>
            <p:cNvSpPr/>
            <p:nvPr/>
          </p:nvSpPr>
          <p:spPr>
            <a:xfrm>
              <a:off x="3207165" y="3835900"/>
              <a:ext cx="200644" cy="789634"/>
            </a:xfrm>
            <a:prstGeom prst="rect">
              <a:avLst/>
            </a:prstGeom>
            <a:solidFill>
              <a:srgbClr val="80BD41">
                <a:alpha val="100000"/>
              </a:srgbClr>
            </a:solidFill>
          </p:spPr>
          <p:txBody>
            <a:bodyPr/>
            <a:lstStyle/>
            <a:p/>
          </p:txBody>
        </p:sp>
        <p:sp>
          <p:nvSpPr>
            <p:cNvPr id="51" name="rc51"/>
            <p:cNvSpPr/>
            <p:nvPr/>
          </p:nvSpPr>
          <p:spPr>
            <a:xfrm>
              <a:off x="3207165" y="3163248"/>
              <a:ext cx="200644" cy="424063"/>
            </a:xfrm>
            <a:prstGeom prst="rect">
              <a:avLst/>
            </a:prstGeom>
            <a:solidFill>
              <a:srgbClr val="0058AB">
                <a:alpha val="100000"/>
              </a:srgbClr>
            </a:solidFill>
          </p:spPr>
          <p:txBody>
            <a:bodyPr/>
            <a:lstStyle/>
            <a:p/>
          </p:txBody>
        </p:sp>
        <p:sp>
          <p:nvSpPr>
            <p:cNvPr id="52" name="rc52"/>
            <p:cNvSpPr/>
            <p:nvPr/>
          </p:nvSpPr>
          <p:spPr>
            <a:xfrm>
              <a:off x="3207165" y="3587312"/>
              <a:ext cx="200644" cy="248588"/>
            </a:xfrm>
            <a:prstGeom prst="rect">
              <a:avLst/>
            </a:prstGeom>
            <a:solidFill>
              <a:srgbClr val="1CABE2">
                <a:alpha val="100000"/>
              </a:srgbClr>
            </a:solidFill>
          </p:spPr>
          <p:txBody>
            <a:bodyPr/>
            <a:lstStyle/>
            <a:p/>
          </p:txBody>
        </p:sp>
        <p:sp>
          <p:nvSpPr>
            <p:cNvPr id="53" name="rc53"/>
            <p:cNvSpPr/>
            <p:nvPr/>
          </p:nvSpPr>
          <p:spPr>
            <a:xfrm>
              <a:off x="3430103" y="3781720"/>
              <a:ext cx="200644" cy="843815"/>
            </a:xfrm>
            <a:prstGeom prst="rect">
              <a:avLst/>
            </a:prstGeom>
            <a:solidFill>
              <a:srgbClr val="80BD41">
                <a:alpha val="100000"/>
              </a:srgbClr>
            </a:solidFill>
          </p:spPr>
          <p:txBody>
            <a:bodyPr/>
            <a:lstStyle/>
            <a:p/>
          </p:txBody>
        </p:sp>
        <p:sp>
          <p:nvSpPr>
            <p:cNvPr id="54" name="rc54"/>
            <p:cNvSpPr/>
            <p:nvPr/>
          </p:nvSpPr>
          <p:spPr>
            <a:xfrm>
              <a:off x="3430103" y="3170681"/>
              <a:ext cx="200644" cy="378261"/>
            </a:xfrm>
            <a:prstGeom prst="rect">
              <a:avLst/>
            </a:prstGeom>
            <a:solidFill>
              <a:srgbClr val="0058AB">
                <a:alpha val="100000"/>
              </a:srgbClr>
            </a:solidFill>
          </p:spPr>
          <p:txBody>
            <a:bodyPr/>
            <a:lstStyle/>
            <a:p/>
          </p:txBody>
        </p:sp>
        <p:sp>
          <p:nvSpPr>
            <p:cNvPr id="55" name="rc55"/>
            <p:cNvSpPr/>
            <p:nvPr/>
          </p:nvSpPr>
          <p:spPr>
            <a:xfrm>
              <a:off x="3430103" y="3548943"/>
              <a:ext cx="200644" cy="232776"/>
            </a:xfrm>
            <a:prstGeom prst="rect">
              <a:avLst/>
            </a:prstGeom>
            <a:solidFill>
              <a:srgbClr val="1CABE2">
                <a:alpha val="100000"/>
              </a:srgbClr>
            </a:solidFill>
          </p:spPr>
          <p:txBody>
            <a:bodyPr/>
            <a:lstStyle/>
            <a:p/>
          </p:txBody>
        </p:sp>
        <p:sp>
          <p:nvSpPr>
            <p:cNvPr id="56" name="rc56"/>
            <p:cNvSpPr/>
            <p:nvPr/>
          </p:nvSpPr>
          <p:spPr>
            <a:xfrm>
              <a:off x="3653041" y="3734462"/>
              <a:ext cx="200644" cy="891073"/>
            </a:xfrm>
            <a:prstGeom prst="rect">
              <a:avLst/>
            </a:prstGeom>
            <a:solidFill>
              <a:srgbClr val="80BD41">
                <a:alpha val="100000"/>
              </a:srgbClr>
            </a:solidFill>
          </p:spPr>
          <p:txBody>
            <a:bodyPr/>
            <a:lstStyle/>
            <a:p/>
          </p:txBody>
        </p:sp>
        <p:sp>
          <p:nvSpPr>
            <p:cNvPr id="57" name="rc57"/>
            <p:cNvSpPr/>
            <p:nvPr/>
          </p:nvSpPr>
          <p:spPr>
            <a:xfrm>
              <a:off x="3653041" y="3164759"/>
              <a:ext cx="200644" cy="335978"/>
            </a:xfrm>
            <a:prstGeom prst="rect">
              <a:avLst/>
            </a:prstGeom>
            <a:solidFill>
              <a:srgbClr val="0058AB">
                <a:alpha val="100000"/>
              </a:srgbClr>
            </a:solidFill>
          </p:spPr>
          <p:txBody>
            <a:bodyPr/>
            <a:lstStyle/>
            <a:p/>
          </p:txBody>
        </p:sp>
        <p:sp>
          <p:nvSpPr>
            <p:cNvPr id="58" name="rc58"/>
            <p:cNvSpPr/>
            <p:nvPr/>
          </p:nvSpPr>
          <p:spPr>
            <a:xfrm>
              <a:off x="3653041" y="3500738"/>
              <a:ext cx="200644" cy="233723"/>
            </a:xfrm>
            <a:prstGeom prst="rect">
              <a:avLst/>
            </a:prstGeom>
            <a:solidFill>
              <a:srgbClr val="1CABE2">
                <a:alpha val="100000"/>
              </a:srgbClr>
            </a:solidFill>
          </p:spPr>
          <p:txBody>
            <a:bodyPr/>
            <a:lstStyle/>
            <a:p/>
          </p:txBody>
        </p:sp>
        <p:sp>
          <p:nvSpPr>
            <p:cNvPr id="59" name="rc59"/>
            <p:cNvSpPr/>
            <p:nvPr/>
          </p:nvSpPr>
          <p:spPr>
            <a:xfrm>
              <a:off x="3875979" y="3671049"/>
              <a:ext cx="200644" cy="954485"/>
            </a:xfrm>
            <a:prstGeom prst="rect">
              <a:avLst/>
            </a:prstGeom>
            <a:solidFill>
              <a:srgbClr val="80BD41">
                <a:alpha val="100000"/>
              </a:srgbClr>
            </a:solidFill>
          </p:spPr>
          <p:txBody>
            <a:bodyPr/>
            <a:lstStyle/>
            <a:p/>
          </p:txBody>
        </p:sp>
        <p:sp>
          <p:nvSpPr>
            <p:cNvPr id="60" name="rc60"/>
            <p:cNvSpPr/>
            <p:nvPr/>
          </p:nvSpPr>
          <p:spPr>
            <a:xfrm>
              <a:off x="3875979" y="3157095"/>
              <a:ext cx="200644" cy="293687"/>
            </a:xfrm>
            <a:prstGeom prst="rect">
              <a:avLst/>
            </a:prstGeom>
            <a:solidFill>
              <a:srgbClr val="0058AB">
                <a:alpha val="100000"/>
              </a:srgbClr>
            </a:solidFill>
          </p:spPr>
          <p:txBody>
            <a:bodyPr/>
            <a:lstStyle/>
            <a:p/>
          </p:txBody>
        </p:sp>
        <p:sp>
          <p:nvSpPr>
            <p:cNvPr id="61" name="rc61"/>
            <p:cNvSpPr/>
            <p:nvPr/>
          </p:nvSpPr>
          <p:spPr>
            <a:xfrm>
              <a:off x="3875979" y="3450783"/>
              <a:ext cx="200644" cy="220266"/>
            </a:xfrm>
            <a:prstGeom prst="rect">
              <a:avLst/>
            </a:prstGeom>
            <a:solidFill>
              <a:srgbClr val="1CABE2">
                <a:alpha val="100000"/>
              </a:srgbClr>
            </a:solidFill>
          </p:spPr>
          <p:txBody>
            <a:bodyPr/>
            <a:lstStyle/>
            <a:p/>
          </p:txBody>
        </p:sp>
        <p:sp>
          <p:nvSpPr>
            <p:cNvPr id="62" name="rc62"/>
            <p:cNvSpPr/>
            <p:nvPr/>
          </p:nvSpPr>
          <p:spPr>
            <a:xfrm>
              <a:off x="4098916" y="3731493"/>
              <a:ext cx="200644" cy="894042"/>
            </a:xfrm>
            <a:prstGeom prst="rect">
              <a:avLst/>
            </a:prstGeom>
            <a:solidFill>
              <a:srgbClr val="80BD41">
                <a:alpha val="100000"/>
              </a:srgbClr>
            </a:solidFill>
          </p:spPr>
          <p:txBody>
            <a:bodyPr/>
            <a:lstStyle/>
            <a:p/>
          </p:txBody>
        </p:sp>
        <p:sp>
          <p:nvSpPr>
            <p:cNvPr id="63" name="rc63"/>
            <p:cNvSpPr/>
            <p:nvPr/>
          </p:nvSpPr>
          <p:spPr>
            <a:xfrm>
              <a:off x="4098916" y="3159892"/>
              <a:ext cx="200644" cy="381067"/>
            </a:xfrm>
            <a:prstGeom prst="rect">
              <a:avLst/>
            </a:prstGeom>
            <a:solidFill>
              <a:srgbClr val="0058AB">
                <a:alpha val="100000"/>
              </a:srgbClr>
            </a:solidFill>
          </p:spPr>
          <p:txBody>
            <a:bodyPr/>
            <a:lstStyle/>
            <a:p/>
          </p:txBody>
        </p:sp>
        <p:sp>
          <p:nvSpPr>
            <p:cNvPr id="64" name="rc64"/>
            <p:cNvSpPr/>
            <p:nvPr/>
          </p:nvSpPr>
          <p:spPr>
            <a:xfrm>
              <a:off x="4098916" y="3540959"/>
              <a:ext cx="200644" cy="190533"/>
            </a:xfrm>
            <a:prstGeom prst="rect">
              <a:avLst/>
            </a:prstGeom>
            <a:solidFill>
              <a:srgbClr val="1CABE2">
                <a:alpha val="100000"/>
              </a:srgbClr>
            </a:solidFill>
          </p:spPr>
          <p:txBody>
            <a:bodyPr/>
            <a:lstStyle/>
            <a:p/>
          </p:txBody>
        </p:sp>
        <p:sp>
          <p:nvSpPr>
            <p:cNvPr id="65" name="rc65"/>
            <p:cNvSpPr/>
            <p:nvPr/>
          </p:nvSpPr>
          <p:spPr>
            <a:xfrm>
              <a:off x="4321854" y="3759287"/>
              <a:ext cx="200644" cy="866248"/>
            </a:xfrm>
            <a:prstGeom prst="rect">
              <a:avLst/>
            </a:prstGeom>
            <a:solidFill>
              <a:srgbClr val="80BD41">
                <a:alpha val="100000"/>
              </a:srgbClr>
            </a:solidFill>
          </p:spPr>
          <p:txBody>
            <a:bodyPr/>
            <a:lstStyle/>
            <a:p/>
          </p:txBody>
        </p:sp>
        <p:sp>
          <p:nvSpPr>
            <p:cNvPr id="66" name="rc66"/>
            <p:cNvSpPr/>
            <p:nvPr/>
          </p:nvSpPr>
          <p:spPr>
            <a:xfrm>
              <a:off x="4321854" y="3157318"/>
              <a:ext cx="200644" cy="484511"/>
            </a:xfrm>
            <a:prstGeom prst="rect">
              <a:avLst/>
            </a:prstGeom>
            <a:solidFill>
              <a:srgbClr val="0058AB">
                <a:alpha val="100000"/>
              </a:srgbClr>
            </a:solidFill>
          </p:spPr>
          <p:txBody>
            <a:bodyPr/>
            <a:lstStyle/>
            <a:p/>
          </p:txBody>
        </p:sp>
        <p:sp>
          <p:nvSpPr>
            <p:cNvPr id="67" name="rc67"/>
            <p:cNvSpPr/>
            <p:nvPr/>
          </p:nvSpPr>
          <p:spPr>
            <a:xfrm>
              <a:off x="4321854" y="3641830"/>
              <a:ext cx="200644" cy="117457"/>
            </a:xfrm>
            <a:prstGeom prst="rect">
              <a:avLst/>
            </a:prstGeom>
            <a:solidFill>
              <a:srgbClr val="1CABE2">
                <a:alpha val="100000"/>
              </a:srgbClr>
            </a:solidFill>
          </p:spPr>
          <p:txBody>
            <a:bodyPr/>
            <a:lstStyle/>
            <a:p/>
          </p:txBody>
        </p:sp>
        <p:sp>
          <p:nvSpPr>
            <p:cNvPr id="68" name="rc68"/>
            <p:cNvSpPr/>
            <p:nvPr/>
          </p:nvSpPr>
          <p:spPr>
            <a:xfrm>
              <a:off x="4544792" y="3710682"/>
              <a:ext cx="200644" cy="914853"/>
            </a:xfrm>
            <a:prstGeom prst="rect">
              <a:avLst/>
            </a:prstGeom>
            <a:solidFill>
              <a:srgbClr val="80BD41">
                <a:alpha val="100000"/>
              </a:srgbClr>
            </a:solidFill>
          </p:spPr>
          <p:txBody>
            <a:bodyPr/>
            <a:lstStyle/>
            <a:p/>
          </p:txBody>
        </p:sp>
        <p:sp>
          <p:nvSpPr>
            <p:cNvPr id="69" name="rc69"/>
            <p:cNvSpPr/>
            <p:nvPr/>
          </p:nvSpPr>
          <p:spPr>
            <a:xfrm>
              <a:off x="4544792" y="3125775"/>
              <a:ext cx="200644" cy="404934"/>
            </a:xfrm>
            <a:prstGeom prst="rect">
              <a:avLst/>
            </a:prstGeom>
            <a:solidFill>
              <a:srgbClr val="0058AB">
                <a:alpha val="100000"/>
              </a:srgbClr>
            </a:solidFill>
          </p:spPr>
          <p:txBody>
            <a:bodyPr/>
            <a:lstStyle/>
            <a:p/>
          </p:txBody>
        </p:sp>
        <p:sp>
          <p:nvSpPr>
            <p:cNvPr id="70" name="rc70"/>
            <p:cNvSpPr/>
            <p:nvPr/>
          </p:nvSpPr>
          <p:spPr>
            <a:xfrm>
              <a:off x="4544792" y="3530710"/>
              <a:ext cx="200644" cy="179971"/>
            </a:xfrm>
            <a:prstGeom prst="rect">
              <a:avLst/>
            </a:prstGeom>
            <a:solidFill>
              <a:srgbClr val="1CABE2">
                <a:alpha val="100000"/>
              </a:srgbClr>
            </a:solidFill>
          </p:spPr>
          <p:txBody>
            <a:bodyPr/>
            <a:lstStyle/>
            <a:p/>
          </p:txBody>
        </p:sp>
        <p:sp>
          <p:nvSpPr>
            <p:cNvPr id="71" name="rc71"/>
            <p:cNvSpPr/>
            <p:nvPr/>
          </p:nvSpPr>
          <p:spPr>
            <a:xfrm>
              <a:off x="4767730" y="3671216"/>
              <a:ext cx="200644" cy="954318"/>
            </a:xfrm>
            <a:prstGeom prst="rect">
              <a:avLst/>
            </a:prstGeom>
            <a:solidFill>
              <a:srgbClr val="80BD41">
                <a:alpha val="100000"/>
              </a:srgbClr>
            </a:solidFill>
          </p:spPr>
          <p:txBody>
            <a:bodyPr/>
            <a:lstStyle/>
            <a:p/>
          </p:txBody>
        </p:sp>
        <p:sp>
          <p:nvSpPr>
            <p:cNvPr id="72" name="rc72"/>
            <p:cNvSpPr/>
            <p:nvPr/>
          </p:nvSpPr>
          <p:spPr>
            <a:xfrm>
              <a:off x="4767730" y="3086311"/>
              <a:ext cx="200644" cy="400197"/>
            </a:xfrm>
            <a:prstGeom prst="rect">
              <a:avLst/>
            </a:prstGeom>
            <a:solidFill>
              <a:srgbClr val="0058AB">
                <a:alpha val="100000"/>
              </a:srgbClr>
            </a:solidFill>
          </p:spPr>
          <p:txBody>
            <a:bodyPr/>
            <a:lstStyle/>
            <a:p/>
          </p:txBody>
        </p:sp>
        <p:sp>
          <p:nvSpPr>
            <p:cNvPr id="73" name="rc73"/>
            <p:cNvSpPr/>
            <p:nvPr/>
          </p:nvSpPr>
          <p:spPr>
            <a:xfrm>
              <a:off x="4767730" y="3486509"/>
              <a:ext cx="200644" cy="184706"/>
            </a:xfrm>
            <a:prstGeom prst="rect">
              <a:avLst/>
            </a:prstGeom>
            <a:solidFill>
              <a:srgbClr val="1CABE2">
                <a:alpha val="100000"/>
              </a:srgbClr>
            </a:solidFill>
          </p:spPr>
          <p:txBody>
            <a:bodyPr/>
            <a:lstStyle/>
            <a:p/>
          </p:txBody>
        </p:sp>
        <p:sp>
          <p:nvSpPr>
            <p:cNvPr id="74" name="rc74"/>
            <p:cNvSpPr/>
            <p:nvPr/>
          </p:nvSpPr>
          <p:spPr>
            <a:xfrm>
              <a:off x="4990668" y="3612178"/>
              <a:ext cx="200644" cy="1013356"/>
            </a:xfrm>
            <a:prstGeom prst="rect">
              <a:avLst/>
            </a:prstGeom>
            <a:solidFill>
              <a:srgbClr val="80BD41">
                <a:alpha val="100000"/>
              </a:srgbClr>
            </a:solidFill>
          </p:spPr>
          <p:txBody>
            <a:bodyPr/>
            <a:lstStyle/>
            <a:p/>
          </p:txBody>
        </p:sp>
        <p:sp>
          <p:nvSpPr>
            <p:cNvPr id="75" name="rc75"/>
            <p:cNvSpPr/>
            <p:nvPr/>
          </p:nvSpPr>
          <p:spPr>
            <a:xfrm>
              <a:off x="4990668" y="3042165"/>
              <a:ext cx="200644" cy="395842"/>
            </a:xfrm>
            <a:prstGeom prst="rect">
              <a:avLst/>
            </a:prstGeom>
            <a:solidFill>
              <a:srgbClr val="0058AB">
                <a:alpha val="100000"/>
              </a:srgbClr>
            </a:solidFill>
          </p:spPr>
          <p:txBody>
            <a:bodyPr/>
            <a:lstStyle/>
            <a:p/>
          </p:txBody>
        </p:sp>
        <p:sp>
          <p:nvSpPr>
            <p:cNvPr id="76" name="rc76"/>
            <p:cNvSpPr/>
            <p:nvPr/>
          </p:nvSpPr>
          <p:spPr>
            <a:xfrm>
              <a:off x="4990668" y="3438008"/>
              <a:ext cx="200644" cy="174170"/>
            </a:xfrm>
            <a:prstGeom prst="rect">
              <a:avLst/>
            </a:prstGeom>
            <a:solidFill>
              <a:srgbClr val="1CABE2">
                <a:alpha val="100000"/>
              </a:srgbClr>
            </a:solidFill>
          </p:spPr>
          <p:txBody>
            <a:bodyPr/>
            <a:lstStyle/>
            <a:p/>
          </p:txBody>
        </p:sp>
        <p:sp>
          <p:nvSpPr>
            <p:cNvPr id="77" name="rc77"/>
            <p:cNvSpPr/>
            <p:nvPr/>
          </p:nvSpPr>
          <p:spPr>
            <a:xfrm>
              <a:off x="5213606" y="3570073"/>
              <a:ext cx="200644" cy="1055461"/>
            </a:xfrm>
            <a:prstGeom prst="rect">
              <a:avLst/>
            </a:prstGeom>
            <a:solidFill>
              <a:srgbClr val="80BD41">
                <a:alpha val="100000"/>
              </a:srgbClr>
            </a:solidFill>
          </p:spPr>
          <p:txBody>
            <a:bodyPr/>
            <a:lstStyle/>
            <a:p/>
          </p:txBody>
        </p:sp>
        <p:sp>
          <p:nvSpPr>
            <p:cNvPr id="78" name="rc78"/>
            <p:cNvSpPr/>
            <p:nvPr/>
          </p:nvSpPr>
          <p:spPr>
            <a:xfrm>
              <a:off x="5213606" y="3001748"/>
              <a:ext cx="200644" cy="389709"/>
            </a:xfrm>
            <a:prstGeom prst="rect">
              <a:avLst/>
            </a:prstGeom>
            <a:solidFill>
              <a:srgbClr val="0058AB">
                <a:alpha val="100000"/>
              </a:srgbClr>
            </a:solidFill>
          </p:spPr>
          <p:txBody>
            <a:bodyPr/>
            <a:lstStyle/>
            <a:p/>
          </p:txBody>
        </p:sp>
        <p:sp>
          <p:nvSpPr>
            <p:cNvPr id="79" name="rc79"/>
            <p:cNvSpPr/>
            <p:nvPr/>
          </p:nvSpPr>
          <p:spPr>
            <a:xfrm>
              <a:off x="5213606" y="3391457"/>
              <a:ext cx="200644" cy="178616"/>
            </a:xfrm>
            <a:prstGeom prst="rect">
              <a:avLst/>
            </a:prstGeom>
            <a:solidFill>
              <a:srgbClr val="1CABE2">
                <a:alpha val="100000"/>
              </a:srgbClr>
            </a:solidFill>
          </p:spPr>
          <p:txBody>
            <a:bodyPr/>
            <a:lstStyle/>
            <a:p/>
          </p:txBody>
        </p:sp>
        <p:sp>
          <p:nvSpPr>
            <p:cNvPr id="80" name="rc80"/>
            <p:cNvSpPr/>
            <p:nvPr/>
          </p:nvSpPr>
          <p:spPr>
            <a:xfrm>
              <a:off x="5436544" y="3584742"/>
              <a:ext cx="200644" cy="1040792"/>
            </a:xfrm>
            <a:prstGeom prst="rect">
              <a:avLst/>
            </a:prstGeom>
            <a:solidFill>
              <a:srgbClr val="80BD41">
                <a:alpha val="100000"/>
              </a:srgbClr>
            </a:solidFill>
          </p:spPr>
          <p:txBody>
            <a:bodyPr/>
            <a:lstStyle/>
            <a:p/>
          </p:txBody>
        </p:sp>
        <p:sp>
          <p:nvSpPr>
            <p:cNvPr id="81" name="rc81"/>
            <p:cNvSpPr/>
            <p:nvPr/>
          </p:nvSpPr>
          <p:spPr>
            <a:xfrm>
              <a:off x="5436544" y="2946837"/>
              <a:ext cx="200644" cy="419674"/>
            </a:xfrm>
            <a:prstGeom prst="rect">
              <a:avLst/>
            </a:prstGeom>
            <a:solidFill>
              <a:srgbClr val="0058AB">
                <a:alpha val="100000"/>
              </a:srgbClr>
            </a:solidFill>
          </p:spPr>
          <p:txBody>
            <a:bodyPr/>
            <a:lstStyle/>
            <a:p/>
          </p:txBody>
        </p:sp>
        <p:sp>
          <p:nvSpPr>
            <p:cNvPr id="82" name="rc82"/>
            <p:cNvSpPr/>
            <p:nvPr/>
          </p:nvSpPr>
          <p:spPr>
            <a:xfrm>
              <a:off x="5436544" y="3366512"/>
              <a:ext cx="200644" cy="218230"/>
            </a:xfrm>
            <a:prstGeom prst="rect">
              <a:avLst/>
            </a:prstGeom>
            <a:solidFill>
              <a:srgbClr val="1CABE2">
                <a:alpha val="100000"/>
              </a:srgbClr>
            </a:solidFill>
          </p:spPr>
          <p:txBody>
            <a:bodyPr/>
            <a:lstStyle/>
            <a:p/>
          </p:txBody>
        </p:sp>
        <p:sp>
          <p:nvSpPr>
            <p:cNvPr id="83" name="rc83"/>
            <p:cNvSpPr/>
            <p:nvPr/>
          </p:nvSpPr>
          <p:spPr>
            <a:xfrm>
              <a:off x="5659482" y="3567606"/>
              <a:ext cx="200644" cy="1057928"/>
            </a:xfrm>
            <a:prstGeom prst="rect">
              <a:avLst/>
            </a:prstGeom>
            <a:solidFill>
              <a:srgbClr val="80BD41">
                <a:alpha val="100000"/>
              </a:srgbClr>
            </a:solidFill>
          </p:spPr>
          <p:txBody>
            <a:bodyPr/>
            <a:lstStyle/>
            <a:p/>
          </p:txBody>
        </p:sp>
        <p:sp>
          <p:nvSpPr>
            <p:cNvPr id="84" name="rc84"/>
            <p:cNvSpPr/>
            <p:nvPr/>
          </p:nvSpPr>
          <p:spPr>
            <a:xfrm>
              <a:off x="5659482" y="2891226"/>
              <a:ext cx="200644" cy="468263"/>
            </a:xfrm>
            <a:prstGeom prst="rect">
              <a:avLst/>
            </a:prstGeom>
            <a:solidFill>
              <a:srgbClr val="0058AB">
                <a:alpha val="100000"/>
              </a:srgbClr>
            </a:solidFill>
          </p:spPr>
          <p:txBody>
            <a:bodyPr/>
            <a:lstStyle/>
            <a:p/>
          </p:txBody>
        </p:sp>
        <p:sp>
          <p:nvSpPr>
            <p:cNvPr id="85" name="rc85"/>
            <p:cNvSpPr/>
            <p:nvPr/>
          </p:nvSpPr>
          <p:spPr>
            <a:xfrm>
              <a:off x="5659482" y="3359489"/>
              <a:ext cx="200644" cy="208117"/>
            </a:xfrm>
            <a:prstGeom prst="rect">
              <a:avLst/>
            </a:prstGeom>
            <a:solidFill>
              <a:srgbClr val="1CABE2">
                <a:alpha val="100000"/>
              </a:srgbClr>
            </a:solidFill>
          </p:spPr>
          <p:txBody>
            <a:bodyPr/>
            <a:lstStyle/>
            <a:p/>
          </p:txBody>
        </p:sp>
        <p:sp>
          <p:nvSpPr>
            <p:cNvPr id="86" name="rc86"/>
            <p:cNvSpPr/>
            <p:nvPr/>
          </p:nvSpPr>
          <p:spPr>
            <a:xfrm>
              <a:off x="5882419" y="3527498"/>
              <a:ext cx="200644" cy="1098036"/>
            </a:xfrm>
            <a:prstGeom prst="rect">
              <a:avLst/>
            </a:prstGeom>
            <a:solidFill>
              <a:srgbClr val="80BD41">
                <a:alpha val="100000"/>
              </a:srgbClr>
            </a:solidFill>
          </p:spPr>
          <p:txBody>
            <a:bodyPr/>
            <a:lstStyle/>
            <a:p/>
          </p:txBody>
        </p:sp>
        <p:sp>
          <p:nvSpPr>
            <p:cNvPr id="87" name="rc87"/>
            <p:cNvSpPr/>
            <p:nvPr/>
          </p:nvSpPr>
          <p:spPr>
            <a:xfrm>
              <a:off x="5882419" y="2854508"/>
              <a:ext cx="200644" cy="513597"/>
            </a:xfrm>
            <a:prstGeom prst="rect">
              <a:avLst/>
            </a:prstGeom>
            <a:solidFill>
              <a:srgbClr val="0058AB">
                <a:alpha val="100000"/>
              </a:srgbClr>
            </a:solidFill>
          </p:spPr>
          <p:txBody>
            <a:bodyPr/>
            <a:lstStyle/>
            <a:p/>
          </p:txBody>
        </p:sp>
        <p:sp>
          <p:nvSpPr>
            <p:cNvPr id="88" name="rc88"/>
            <p:cNvSpPr/>
            <p:nvPr/>
          </p:nvSpPr>
          <p:spPr>
            <a:xfrm>
              <a:off x="5882419" y="3368106"/>
              <a:ext cx="200644" cy="159392"/>
            </a:xfrm>
            <a:prstGeom prst="rect">
              <a:avLst/>
            </a:prstGeom>
            <a:solidFill>
              <a:srgbClr val="1CABE2">
                <a:alpha val="100000"/>
              </a:srgbClr>
            </a:solidFill>
          </p:spPr>
          <p:txBody>
            <a:bodyPr/>
            <a:lstStyle/>
            <a:p/>
          </p:txBody>
        </p:sp>
        <p:sp>
          <p:nvSpPr>
            <p:cNvPr id="89" name="rc89"/>
            <p:cNvSpPr/>
            <p:nvPr/>
          </p:nvSpPr>
          <p:spPr>
            <a:xfrm>
              <a:off x="6105357" y="3493486"/>
              <a:ext cx="200644" cy="1132049"/>
            </a:xfrm>
            <a:prstGeom prst="rect">
              <a:avLst/>
            </a:prstGeom>
            <a:solidFill>
              <a:srgbClr val="80BD41">
                <a:alpha val="100000"/>
              </a:srgbClr>
            </a:solidFill>
          </p:spPr>
          <p:txBody>
            <a:bodyPr/>
            <a:lstStyle/>
            <a:p/>
          </p:txBody>
        </p:sp>
        <p:sp>
          <p:nvSpPr>
            <p:cNvPr id="90" name="rc90"/>
            <p:cNvSpPr/>
            <p:nvPr/>
          </p:nvSpPr>
          <p:spPr>
            <a:xfrm>
              <a:off x="6105357" y="2828632"/>
              <a:ext cx="200644" cy="449225"/>
            </a:xfrm>
            <a:prstGeom prst="rect">
              <a:avLst/>
            </a:prstGeom>
            <a:solidFill>
              <a:srgbClr val="0058AB">
                <a:alpha val="100000"/>
              </a:srgbClr>
            </a:solidFill>
          </p:spPr>
          <p:txBody>
            <a:bodyPr/>
            <a:lstStyle/>
            <a:p/>
          </p:txBody>
        </p:sp>
        <p:sp>
          <p:nvSpPr>
            <p:cNvPr id="91" name="rc91"/>
            <p:cNvSpPr/>
            <p:nvPr/>
          </p:nvSpPr>
          <p:spPr>
            <a:xfrm>
              <a:off x="6105357" y="3277858"/>
              <a:ext cx="200644" cy="215628"/>
            </a:xfrm>
            <a:prstGeom prst="rect">
              <a:avLst/>
            </a:prstGeom>
            <a:solidFill>
              <a:srgbClr val="1CABE2">
                <a:alpha val="100000"/>
              </a:srgbClr>
            </a:solidFill>
          </p:spPr>
          <p:txBody>
            <a:bodyPr/>
            <a:lstStyle/>
            <a:p/>
          </p:txBody>
        </p:sp>
        <p:sp>
          <p:nvSpPr>
            <p:cNvPr id="92" name="rc92"/>
            <p:cNvSpPr/>
            <p:nvPr/>
          </p:nvSpPr>
          <p:spPr>
            <a:xfrm>
              <a:off x="6328295" y="3478759"/>
              <a:ext cx="200644" cy="1146776"/>
            </a:xfrm>
            <a:prstGeom prst="rect">
              <a:avLst/>
            </a:prstGeom>
            <a:solidFill>
              <a:srgbClr val="80BD41">
                <a:alpha val="100000"/>
              </a:srgbClr>
            </a:solidFill>
          </p:spPr>
          <p:txBody>
            <a:bodyPr/>
            <a:lstStyle/>
            <a:p/>
          </p:txBody>
        </p:sp>
        <p:sp>
          <p:nvSpPr>
            <p:cNvPr id="93" name="rc93"/>
            <p:cNvSpPr/>
            <p:nvPr/>
          </p:nvSpPr>
          <p:spPr>
            <a:xfrm>
              <a:off x="6328295" y="2805256"/>
              <a:ext cx="200644" cy="455069"/>
            </a:xfrm>
            <a:prstGeom prst="rect">
              <a:avLst/>
            </a:prstGeom>
            <a:solidFill>
              <a:srgbClr val="0058AB">
                <a:alpha val="100000"/>
              </a:srgbClr>
            </a:solidFill>
          </p:spPr>
          <p:txBody>
            <a:bodyPr/>
            <a:lstStyle/>
            <a:p/>
          </p:txBody>
        </p:sp>
        <p:sp>
          <p:nvSpPr>
            <p:cNvPr id="94" name="rc94"/>
            <p:cNvSpPr/>
            <p:nvPr/>
          </p:nvSpPr>
          <p:spPr>
            <a:xfrm>
              <a:off x="6328295" y="3260325"/>
              <a:ext cx="200644" cy="218433"/>
            </a:xfrm>
            <a:prstGeom prst="rect">
              <a:avLst/>
            </a:prstGeom>
            <a:solidFill>
              <a:srgbClr val="1CABE2">
                <a:alpha val="100000"/>
              </a:srgbClr>
            </a:solidFill>
          </p:spPr>
          <p:txBody>
            <a:bodyPr/>
            <a:lstStyle/>
            <a:p/>
          </p:txBody>
        </p:sp>
        <p:sp>
          <p:nvSpPr>
            <p:cNvPr id="95" name="rc95"/>
            <p:cNvSpPr/>
            <p:nvPr/>
          </p:nvSpPr>
          <p:spPr>
            <a:xfrm>
              <a:off x="6551233" y="3337250"/>
              <a:ext cx="200644" cy="1288285"/>
            </a:xfrm>
            <a:prstGeom prst="rect">
              <a:avLst/>
            </a:prstGeom>
            <a:solidFill>
              <a:srgbClr val="80BD41">
                <a:alpha val="100000"/>
              </a:srgbClr>
            </a:solidFill>
          </p:spPr>
          <p:txBody>
            <a:bodyPr/>
            <a:lstStyle/>
            <a:p/>
          </p:txBody>
        </p:sp>
        <p:sp>
          <p:nvSpPr>
            <p:cNvPr id="96" name="rc96"/>
            <p:cNvSpPr/>
            <p:nvPr/>
          </p:nvSpPr>
          <p:spPr>
            <a:xfrm>
              <a:off x="6551233" y="2785128"/>
              <a:ext cx="200644" cy="423293"/>
            </a:xfrm>
            <a:prstGeom prst="rect">
              <a:avLst/>
            </a:prstGeom>
            <a:solidFill>
              <a:srgbClr val="0058AB">
                <a:alpha val="100000"/>
              </a:srgbClr>
            </a:solidFill>
          </p:spPr>
          <p:txBody>
            <a:bodyPr/>
            <a:lstStyle/>
            <a:p/>
          </p:txBody>
        </p:sp>
        <p:sp>
          <p:nvSpPr>
            <p:cNvPr id="97" name="rc97"/>
            <p:cNvSpPr/>
            <p:nvPr/>
          </p:nvSpPr>
          <p:spPr>
            <a:xfrm>
              <a:off x="6551233" y="3208422"/>
              <a:ext cx="200644" cy="128828"/>
            </a:xfrm>
            <a:prstGeom prst="rect">
              <a:avLst/>
            </a:prstGeom>
            <a:solidFill>
              <a:srgbClr val="1CABE2">
                <a:alpha val="100000"/>
              </a:srgbClr>
            </a:solidFill>
          </p:spPr>
          <p:txBody>
            <a:bodyPr/>
            <a:lstStyle/>
            <a:p/>
          </p:txBody>
        </p:sp>
        <p:sp>
          <p:nvSpPr>
            <p:cNvPr id="98" name="rc98"/>
            <p:cNvSpPr/>
            <p:nvPr/>
          </p:nvSpPr>
          <p:spPr>
            <a:xfrm>
              <a:off x="6774171" y="3264471"/>
              <a:ext cx="200644" cy="1361063"/>
            </a:xfrm>
            <a:prstGeom prst="rect">
              <a:avLst/>
            </a:prstGeom>
            <a:solidFill>
              <a:srgbClr val="80BD41">
                <a:alpha val="100000"/>
              </a:srgbClr>
            </a:solidFill>
          </p:spPr>
          <p:txBody>
            <a:bodyPr/>
            <a:lstStyle/>
            <a:p/>
          </p:txBody>
        </p:sp>
        <p:sp>
          <p:nvSpPr>
            <p:cNvPr id="99" name="rc99"/>
            <p:cNvSpPr/>
            <p:nvPr/>
          </p:nvSpPr>
          <p:spPr>
            <a:xfrm>
              <a:off x="6774171" y="2761064"/>
              <a:ext cx="200644" cy="354249"/>
            </a:xfrm>
            <a:prstGeom prst="rect">
              <a:avLst/>
            </a:prstGeom>
            <a:solidFill>
              <a:srgbClr val="0058AB">
                <a:alpha val="100000"/>
              </a:srgbClr>
            </a:solidFill>
          </p:spPr>
          <p:txBody>
            <a:bodyPr/>
            <a:lstStyle/>
            <a:p/>
          </p:txBody>
        </p:sp>
        <p:sp>
          <p:nvSpPr>
            <p:cNvPr id="100" name="rc100"/>
            <p:cNvSpPr/>
            <p:nvPr/>
          </p:nvSpPr>
          <p:spPr>
            <a:xfrm>
              <a:off x="6774171" y="3115314"/>
              <a:ext cx="200644" cy="149157"/>
            </a:xfrm>
            <a:prstGeom prst="rect">
              <a:avLst/>
            </a:prstGeom>
            <a:solidFill>
              <a:srgbClr val="1CABE2">
                <a:alpha val="100000"/>
              </a:srgbClr>
            </a:solidFill>
          </p:spPr>
          <p:txBody>
            <a:bodyPr/>
            <a:lstStyle/>
            <a:p/>
          </p:txBody>
        </p:sp>
        <p:sp>
          <p:nvSpPr>
            <p:cNvPr id="101" name="rc101"/>
            <p:cNvSpPr/>
            <p:nvPr/>
          </p:nvSpPr>
          <p:spPr>
            <a:xfrm>
              <a:off x="6997109" y="2750231"/>
              <a:ext cx="200644" cy="330623"/>
            </a:xfrm>
            <a:prstGeom prst="rect">
              <a:avLst/>
            </a:prstGeom>
            <a:solidFill>
              <a:srgbClr val="F26A21">
                <a:alpha val="100000"/>
              </a:srgbClr>
            </a:solidFill>
          </p:spPr>
          <p:txBody>
            <a:bodyPr/>
            <a:lstStyle/>
            <a:p/>
          </p:txBody>
        </p:sp>
        <p:sp>
          <p:nvSpPr>
            <p:cNvPr id="102" name="rc102"/>
            <p:cNvSpPr/>
            <p:nvPr/>
          </p:nvSpPr>
          <p:spPr>
            <a:xfrm>
              <a:off x="6997109" y="3080854"/>
              <a:ext cx="200644" cy="1544680"/>
            </a:xfrm>
            <a:prstGeom prst="rect">
              <a:avLst/>
            </a:prstGeom>
            <a:solidFill>
              <a:srgbClr val="FFC20E">
                <a:alpha val="100000"/>
              </a:srgbClr>
            </a:solidFill>
          </p:spPr>
          <p:txBody>
            <a:bodyPr/>
            <a:lstStyle/>
            <a:p/>
          </p:txBody>
        </p:sp>
        <p:sp>
          <p:nvSpPr>
            <p:cNvPr id="103" name="rc103"/>
            <p:cNvSpPr/>
            <p:nvPr/>
          </p:nvSpPr>
          <p:spPr>
            <a:xfrm>
              <a:off x="7220047" y="2732410"/>
              <a:ext cx="200644" cy="308574"/>
            </a:xfrm>
            <a:prstGeom prst="rect">
              <a:avLst/>
            </a:prstGeom>
            <a:solidFill>
              <a:srgbClr val="F26A21">
                <a:alpha val="100000"/>
              </a:srgbClr>
            </a:solidFill>
          </p:spPr>
          <p:txBody>
            <a:bodyPr/>
            <a:lstStyle/>
            <a:p/>
          </p:txBody>
        </p:sp>
        <p:sp>
          <p:nvSpPr>
            <p:cNvPr id="104" name="rc104"/>
            <p:cNvSpPr/>
            <p:nvPr/>
          </p:nvSpPr>
          <p:spPr>
            <a:xfrm>
              <a:off x="7220047" y="3040984"/>
              <a:ext cx="200644" cy="1584550"/>
            </a:xfrm>
            <a:prstGeom prst="rect">
              <a:avLst/>
            </a:prstGeom>
            <a:solidFill>
              <a:srgbClr val="FFC20E">
                <a:alpha val="100000"/>
              </a:srgbClr>
            </a:solidFill>
          </p:spPr>
          <p:txBody>
            <a:bodyPr/>
            <a:lstStyle/>
            <a:p/>
          </p:txBody>
        </p:sp>
        <p:sp>
          <p:nvSpPr>
            <p:cNvPr id="105" name="rc105"/>
            <p:cNvSpPr/>
            <p:nvPr/>
          </p:nvSpPr>
          <p:spPr>
            <a:xfrm>
              <a:off x="7442985" y="2715792"/>
              <a:ext cx="200644" cy="287994"/>
            </a:xfrm>
            <a:prstGeom prst="rect">
              <a:avLst/>
            </a:prstGeom>
            <a:solidFill>
              <a:srgbClr val="F26A21">
                <a:alpha val="100000"/>
              </a:srgbClr>
            </a:solidFill>
          </p:spPr>
          <p:txBody>
            <a:bodyPr/>
            <a:lstStyle/>
            <a:p/>
          </p:txBody>
        </p:sp>
        <p:sp>
          <p:nvSpPr>
            <p:cNvPr id="106" name="rc106"/>
            <p:cNvSpPr/>
            <p:nvPr/>
          </p:nvSpPr>
          <p:spPr>
            <a:xfrm>
              <a:off x="7442985" y="3003787"/>
              <a:ext cx="200644" cy="1621747"/>
            </a:xfrm>
            <a:prstGeom prst="rect">
              <a:avLst/>
            </a:prstGeom>
            <a:solidFill>
              <a:srgbClr val="FFC20E">
                <a:alpha val="100000"/>
              </a:srgbClr>
            </a:solidFill>
          </p:spPr>
          <p:txBody>
            <a:bodyPr/>
            <a:lstStyle/>
            <a:p/>
          </p:txBody>
        </p:sp>
        <p:sp>
          <p:nvSpPr>
            <p:cNvPr id="107" name="rc107"/>
            <p:cNvSpPr/>
            <p:nvPr/>
          </p:nvSpPr>
          <p:spPr>
            <a:xfrm>
              <a:off x="7665922" y="2701090"/>
              <a:ext cx="200644" cy="268787"/>
            </a:xfrm>
            <a:prstGeom prst="rect">
              <a:avLst/>
            </a:prstGeom>
            <a:solidFill>
              <a:srgbClr val="F26A21">
                <a:alpha val="100000"/>
              </a:srgbClr>
            </a:solidFill>
          </p:spPr>
          <p:txBody>
            <a:bodyPr/>
            <a:lstStyle/>
            <a:p/>
          </p:txBody>
        </p:sp>
        <p:sp>
          <p:nvSpPr>
            <p:cNvPr id="108" name="rc108"/>
            <p:cNvSpPr/>
            <p:nvPr/>
          </p:nvSpPr>
          <p:spPr>
            <a:xfrm>
              <a:off x="7665922" y="2969878"/>
              <a:ext cx="200644" cy="1655657"/>
            </a:xfrm>
            <a:prstGeom prst="rect">
              <a:avLst/>
            </a:prstGeom>
            <a:solidFill>
              <a:srgbClr val="FFC20E">
                <a:alpha val="100000"/>
              </a:srgbClr>
            </a:solidFill>
          </p:spPr>
          <p:txBody>
            <a:bodyPr/>
            <a:lstStyle/>
            <a:p/>
          </p:txBody>
        </p:sp>
        <p:sp>
          <p:nvSpPr>
            <p:cNvPr id="109" name="rc109"/>
            <p:cNvSpPr/>
            <p:nvPr/>
          </p:nvSpPr>
          <p:spPr>
            <a:xfrm>
              <a:off x="7888860" y="2687120"/>
              <a:ext cx="200644" cy="250862"/>
            </a:xfrm>
            <a:prstGeom prst="rect">
              <a:avLst/>
            </a:prstGeom>
            <a:solidFill>
              <a:srgbClr val="F26A21">
                <a:alpha val="100000"/>
              </a:srgbClr>
            </a:solidFill>
          </p:spPr>
          <p:txBody>
            <a:bodyPr/>
            <a:lstStyle/>
            <a:p/>
          </p:txBody>
        </p:sp>
        <p:sp>
          <p:nvSpPr>
            <p:cNvPr id="110" name="rc110"/>
            <p:cNvSpPr/>
            <p:nvPr/>
          </p:nvSpPr>
          <p:spPr>
            <a:xfrm>
              <a:off x="7888860" y="2937983"/>
              <a:ext cx="200644" cy="1687552"/>
            </a:xfrm>
            <a:prstGeom prst="rect">
              <a:avLst/>
            </a:prstGeom>
            <a:solidFill>
              <a:srgbClr val="FFC20E">
                <a:alpha val="100000"/>
              </a:srgbClr>
            </a:solidFill>
          </p:spPr>
          <p:txBody>
            <a:bodyPr/>
            <a:lstStyle/>
            <a:p/>
          </p:txBody>
        </p:sp>
        <p:sp>
          <p:nvSpPr>
            <p:cNvPr id="111" name="rc111"/>
            <p:cNvSpPr/>
            <p:nvPr/>
          </p:nvSpPr>
          <p:spPr>
            <a:xfrm>
              <a:off x="8111798" y="2675183"/>
              <a:ext cx="200644" cy="234131"/>
            </a:xfrm>
            <a:prstGeom prst="rect">
              <a:avLst/>
            </a:prstGeom>
            <a:solidFill>
              <a:srgbClr val="F26A21">
                <a:alpha val="100000"/>
              </a:srgbClr>
            </a:solidFill>
          </p:spPr>
          <p:txBody>
            <a:bodyPr/>
            <a:lstStyle/>
            <a:p/>
          </p:txBody>
        </p:sp>
        <p:sp>
          <p:nvSpPr>
            <p:cNvPr id="112" name="rc112"/>
            <p:cNvSpPr/>
            <p:nvPr/>
          </p:nvSpPr>
          <p:spPr>
            <a:xfrm>
              <a:off x="8111798" y="2909314"/>
              <a:ext cx="200644" cy="1716220"/>
            </a:xfrm>
            <a:prstGeom prst="rect">
              <a:avLst/>
            </a:prstGeom>
            <a:solidFill>
              <a:srgbClr val="FFC20E">
                <a:alpha val="100000"/>
              </a:srgbClr>
            </a:solidFill>
          </p:spPr>
          <p:txBody>
            <a:bodyPr/>
            <a:lstStyle/>
            <a:p/>
          </p:txBody>
        </p:sp>
        <p:sp>
          <p:nvSpPr>
            <p:cNvPr id="113" name="pl113"/>
            <p:cNvSpPr/>
            <p:nvPr/>
          </p:nvSpPr>
          <p:spPr>
            <a:xfrm>
              <a:off x="1523984" y="1845258"/>
              <a:ext cx="5350508" cy="1167030"/>
            </a:xfrm>
            <a:custGeom>
              <a:avLst/>
              <a:pathLst>
                <a:path w="5350508" h="1167030">
                  <a:moveTo>
                    <a:pt x="0" y="1167030"/>
                  </a:moveTo>
                  <a:lnTo>
                    <a:pt x="222937" y="1064056"/>
                  </a:lnTo>
                  <a:lnTo>
                    <a:pt x="445875" y="995407"/>
                  </a:lnTo>
                  <a:lnTo>
                    <a:pt x="668813" y="892434"/>
                  </a:lnTo>
                  <a:lnTo>
                    <a:pt x="891751" y="789461"/>
                  </a:lnTo>
                  <a:lnTo>
                    <a:pt x="1114689" y="686488"/>
                  </a:lnTo>
                  <a:lnTo>
                    <a:pt x="1337627" y="583515"/>
                  </a:lnTo>
                  <a:lnTo>
                    <a:pt x="1560565" y="480541"/>
                  </a:lnTo>
                  <a:lnTo>
                    <a:pt x="1783502" y="343244"/>
                  </a:lnTo>
                  <a:lnTo>
                    <a:pt x="2006440" y="240270"/>
                  </a:lnTo>
                  <a:lnTo>
                    <a:pt x="2229378" y="137297"/>
                  </a:lnTo>
                  <a:lnTo>
                    <a:pt x="2452316" y="34324"/>
                  </a:lnTo>
                  <a:lnTo>
                    <a:pt x="2675254" y="240270"/>
                  </a:lnTo>
                  <a:lnTo>
                    <a:pt x="2898192" y="480541"/>
                  </a:lnTo>
                  <a:lnTo>
                    <a:pt x="3121130" y="274595"/>
                  </a:lnTo>
                  <a:lnTo>
                    <a:pt x="3344068" y="240270"/>
                  </a:lnTo>
                  <a:lnTo>
                    <a:pt x="3567005" y="205946"/>
                  </a:lnTo>
                  <a:lnTo>
                    <a:pt x="3789943" y="171622"/>
                  </a:lnTo>
                  <a:lnTo>
                    <a:pt x="4012881" y="205946"/>
                  </a:lnTo>
                  <a:lnTo>
                    <a:pt x="4235819" y="274595"/>
                  </a:lnTo>
                  <a:lnTo>
                    <a:pt x="4458757" y="343244"/>
                  </a:lnTo>
                  <a:lnTo>
                    <a:pt x="4681695" y="205946"/>
                  </a:lnTo>
                  <a:lnTo>
                    <a:pt x="4904633" y="205946"/>
                  </a:lnTo>
                  <a:lnTo>
                    <a:pt x="5127571" y="137297"/>
                  </a:lnTo>
                  <a:lnTo>
                    <a:pt x="5350508" y="0"/>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119853"/>
              <a:ext cx="5350508" cy="1475949"/>
            </a:xfrm>
            <a:custGeom>
              <a:avLst/>
              <a:pathLst>
                <a:path w="5350508" h="1475949">
                  <a:moveTo>
                    <a:pt x="0" y="1475949"/>
                  </a:moveTo>
                  <a:lnTo>
                    <a:pt x="222937" y="1407300"/>
                  </a:lnTo>
                  <a:lnTo>
                    <a:pt x="445875" y="1304327"/>
                  </a:lnTo>
                  <a:lnTo>
                    <a:pt x="668813" y="1235678"/>
                  </a:lnTo>
                  <a:lnTo>
                    <a:pt x="891751" y="1167030"/>
                  </a:lnTo>
                  <a:lnTo>
                    <a:pt x="1114689" y="1029732"/>
                  </a:lnTo>
                  <a:lnTo>
                    <a:pt x="1337627" y="926759"/>
                  </a:lnTo>
                  <a:lnTo>
                    <a:pt x="1560565" y="789461"/>
                  </a:lnTo>
                  <a:lnTo>
                    <a:pt x="1783502" y="652163"/>
                  </a:lnTo>
                  <a:lnTo>
                    <a:pt x="2006440" y="514866"/>
                  </a:lnTo>
                  <a:lnTo>
                    <a:pt x="2229378" y="411892"/>
                  </a:lnTo>
                  <a:lnTo>
                    <a:pt x="2452316" y="274595"/>
                  </a:lnTo>
                  <a:lnTo>
                    <a:pt x="2675254" y="411892"/>
                  </a:lnTo>
                  <a:lnTo>
                    <a:pt x="2898192" y="480541"/>
                  </a:lnTo>
                  <a:lnTo>
                    <a:pt x="3121130" y="411892"/>
                  </a:lnTo>
                  <a:lnTo>
                    <a:pt x="3344068" y="377568"/>
                  </a:lnTo>
                  <a:lnTo>
                    <a:pt x="3567005" y="308919"/>
                  </a:lnTo>
                  <a:lnTo>
                    <a:pt x="3789943" y="274595"/>
                  </a:lnTo>
                  <a:lnTo>
                    <a:pt x="4012881" y="377568"/>
                  </a:lnTo>
                  <a:lnTo>
                    <a:pt x="4235819" y="411892"/>
                  </a:lnTo>
                  <a:lnTo>
                    <a:pt x="4458757" y="377568"/>
                  </a:lnTo>
                  <a:lnTo>
                    <a:pt x="4681695" y="343244"/>
                  </a:lnTo>
                  <a:lnTo>
                    <a:pt x="4904633" y="343244"/>
                  </a:lnTo>
                  <a:lnTo>
                    <a:pt x="5127571" y="102973"/>
                  </a:lnTo>
                  <a:lnTo>
                    <a:pt x="5350508" y="0"/>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2810014"/>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47</a:t>
              </a:r>
            </a:p>
          </p:txBody>
        </p:sp>
        <p:sp>
          <p:nvSpPr>
            <p:cNvPr id="116" name="tx116"/>
            <p:cNvSpPr/>
            <p:nvPr/>
          </p:nvSpPr>
          <p:spPr>
            <a:xfrm>
              <a:off x="2570345" y="2327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61</a:t>
              </a:r>
            </a:p>
          </p:txBody>
        </p:sp>
        <p:sp>
          <p:nvSpPr>
            <p:cNvPr id="117" name="tx117"/>
            <p:cNvSpPr/>
            <p:nvPr/>
          </p:nvSpPr>
          <p:spPr>
            <a:xfrm>
              <a:off x="3685034"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8" name="tx118"/>
            <p:cNvSpPr/>
            <p:nvPr/>
          </p:nvSpPr>
          <p:spPr>
            <a:xfrm>
              <a:off x="4799724"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19" name="tx119"/>
            <p:cNvSpPr/>
            <p:nvPr/>
          </p:nvSpPr>
          <p:spPr>
            <a:xfrm>
              <a:off x="5691475"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0" name="tx120"/>
            <p:cNvSpPr/>
            <p:nvPr/>
          </p:nvSpPr>
          <p:spPr>
            <a:xfrm>
              <a:off x="5914413" y="198586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1" name="tx121"/>
            <p:cNvSpPr/>
            <p:nvPr/>
          </p:nvSpPr>
          <p:spPr>
            <a:xfrm>
              <a:off x="6137351"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2" name="tx122"/>
            <p:cNvSpPr/>
            <p:nvPr/>
          </p:nvSpPr>
          <p:spPr>
            <a:xfrm>
              <a:off x="6360289"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3" name="tx123"/>
            <p:cNvSpPr/>
            <p:nvPr/>
          </p:nvSpPr>
          <p:spPr>
            <a:xfrm>
              <a:off x="6583227"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4" name="tx124"/>
            <p:cNvSpPr/>
            <p:nvPr/>
          </p:nvSpPr>
          <p:spPr>
            <a:xfrm>
              <a:off x="6806165"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5" name="tx125"/>
            <p:cNvSpPr/>
            <p:nvPr/>
          </p:nvSpPr>
          <p:spPr>
            <a:xfrm>
              <a:off x="1455656" y="366423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30</a:t>
              </a:r>
            </a:p>
          </p:txBody>
        </p:sp>
        <p:sp>
          <p:nvSpPr>
            <p:cNvPr id="126" name="tx126"/>
            <p:cNvSpPr/>
            <p:nvPr/>
          </p:nvSpPr>
          <p:spPr>
            <a:xfrm>
              <a:off x="2570345" y="321802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27" name="tx127"/>
            <p:cNvSpPr/>
            <p:nvPr/>
          </p:nvSpPr>
          <p:spPr>
            <a:xfrm>
              <a:off x="3685034" y="2600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28" name="tx128"/>
            <p:cNvSpPr/>
            <p:nvPr/>
          </p:nvSpPr>
          <p:spPr>
            <a:xfrm>
              <a:off x="4799724"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29" name="tx129"/>
            <p:cNvSpPr/>
            <p:nvPr/>
          </p:nvSpPr>
          <p:spPr>
            <a:xfrm>
              <a:off x="5691475" y="2600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0" name="tx130"/>
            <p:cNvSpPr/>
            <p:nvPr/>
          </p:nvSpPr>
          <p:spPr>
            <a:xfrm>
              <a:off x="5914413"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1" name="tx131"/>
            <p:cNvSpPr/>
            <p:nvPr/>
          </p:nvSpPr>
          <p:spPr>
            <a:xfrm>
              <a:off x="6137351" y="253153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2" name="tx132"/>
            <p:cNvSpPr/>
            <p:nvPr/>
          </p:nvSpPr>
          <p:spPr>
            <a:xfrm>
              <a:off x="6360289" y="253153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3" name="tx133"/>
            <p:cNvSpPr/>
            <p:nvPr/>
          </p:nvSpPr>
          <p:spPr>
            <a:xfrm>
              <a:off x="6583227"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806165"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4534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7" name="tx137"/>
            <p:cNvSpPr/>
            <p:nvPr/>
          </p:nvSpPr>
          <p:spPr>
            <a:xfrm>
              <a:off x="508103" y="272259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38" name="tx138"/>
            <p:cNvSpPr/>
            <p:nvPr/>
          </p:nvSpPr>
          <p:spPr>
            <a:xfrm>
              <a:off x="508103" y="179983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6,000,000</a:t>
              </a:r>
            </a:p>
          </p:txBody>
        </p:sp>
        <p:sp>
          <p:nvSpPr>
            <p:cNvPr id="139" name="tx139"/>
            <p:cNvSpPr/>
            <p:nvPr/>
          </p:nvSpPr>
          <p:spPr>
            <a:xfrm>
              <a:off x="508103" y="87707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80629"/>
              <a:ext cx="427793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Ethiopia</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Ethiopia is projected to have a  large increase (&gt;=50,000) in the number of surviving infants by 2030. Maintaining current coverage requires vaccinating an increasing number of children.
To achieve the IA2030 ZD target, more (~2.15%)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16156"/>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2966949"/>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1617742"/>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499076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641553"/>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292346"/>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943139"/>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54849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837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89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541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893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245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5982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950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302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65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0070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3593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711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0637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8415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76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3120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472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824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01770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5292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881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72336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585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93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290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6051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442641" y="866434"/>
              <a:ext cx="211699" cy="4124325"/>
            </a:xfrm>
            <a:prstGeom prst="rect">
              <a:avLst/>
            </a:prstGeom>
            <a:solidFill>
              <a:srgbClr val="0058AB">
                <a:alpha val="100000"/>
              </a:srgbClr>
            </a:solidFill>
          </p:spPr>
          <p:txBody>
            <a:bodyPr/>
            <a:lstStyle/>
            <a:p/>
          </p:txBody>
        </p:sp>
        <p:sp>
          <p:nvSpPr>
            <p:cNvPr id="39" name="rc39"/>
            <p:cNvSpPr/>
            <p:nvPr/>
          </p:nvSpPr>
          <p:spPr>
            <a:xfrm>
              <a:off x="1677862" y="1026272"/>
              <a:ext cx="211699" cy="3964488"/>
            </a:xfrm>
            <a:prstGeom prst="rect">
              <a:avLst/>
            </a:prstGeom>
            <a:solidFill>
              <a:srgbClr val="0058AB">
                <a:alpha val="100000"/>
              </a:srgbClr>
            </a:solidFill>
          </p:spPr>
          <p:txBody>
            <a:bodyPr/>
            <a:lstStyle/>
            <a:p/>
          </p:txBody>
        </p:sp>
        <p:sp>
          <p:nvSpPr>
            <p:cNvPr id="40" name="rc40"/>
            <p:cNvSpPr/>
            <p:nvPr/>
          </p:nvSpPr>
          <p:spPr>
            <a:xfrm>
              <a:off x="1913084" y="1123145"/>
              <a:ext cx="211699" cy="3867614"/>
            </a:xfrm>
            <a:prstGeom prst="rect">
              <a:avLst/>
            </a:prstGeom>
            <a:solidFill>
              <a:srgbClr val="0058AB">
                <a:alpha val="100000"/>
              </a:srgbClr>
            </a:solidFill>
          </p:spPr>
          <p:txBody>
            <a:bodyPr/>
            <a:lstStyle/>
            <a:p/>
          </p:txBody>
        </p:sp>
        <p:sp>
          <p:nvSpPr>
            <p:cNvPr id="41" name="rc41"/>
            <p:cNvSpPr/>
            <p:nvPr/>
          </p:nvSpPr>
          <p:spPr>
            <a:xfrm>
              <a:off x="2148306" y="1325418"/>
              <a:ext cx="211699" cy="3665341"/>
            </a:xfrm>
            <a:prstGeom prst="rect">
              <a:avLst/>
            </a:prstGeom>
            <a:solidFill>
              <a:srgbClr val="0058AB">
                <a:alpha val="100000"/>
              </a:srgbClr>
            </a:solidFill>
          </p:spPr>
          <p:txBody>
            <a:bodyPr/>
            <a:lstStyle/>
            <a:p/>
          </p:txBody>
        </p:sp>
        <p:sp>
          <p:nvSpPr>
            <p:cNvPr id="42" name="rc42"/>
            <p:cNvSpPr/>
            <p:nvPr/>
          </p:nvSpPr>
          <p:spPr>
            <a:xfrm>
              <a:off x="2383528" y="1509528"/>
              <a:ext cx="211699" cy="3481231"/>
            </a:xfrm>
            <a:prstGeom prst="rect">
              <a:avLst/>
            </a:prstGeom>
            <a:solidFill>
              <a:srgbClr val="0058AB">
                <a:alpha val="100000"/>
              </a:srgbClr>
            </a:solidFill>
          </p:spPr>
          <p:txBody>
            <a:bodyPr/>
            <a:lstStyle/>
            <a:p/>
          </p:txBody>
        </p:sp>
        <p:sp>
          <p:nvSpPr>
            <p:cNvPr id="43" name="rc43"/>
            <p:cNvSpPr/>
            <p:nvPr/>
          </p:nvSpPr>
          <p:spPr>
            <a:xfrm>
              <a:off x="2618749" y="1701725"/>
              <a:ext cx="211699" cy="3289034"/>
            </a:xfrm>
            <a:prstGeom prst="rect">
              <a:avLst/>
            </a:prstGeom>
            <a:solidFill>
              <a:srgbClr val="0058AB">
                <a:alpha val="100000"/>
              </a:srgbClr>
            </a:solidFill>
          </p:spPr>
          <p:txBody>
            <a:bodyPr/>
            <a:lstStyle/>
            <a:p/>
          </p:txBody>
        </p:sp>
        <p:sp>
          <p:nvSpPr>
            <p:cNvPr id="44" name="rc44"/>
            <p:cNvSpPr/>
            <p:nvPr/>
          </p:nvSpPr>
          <p:spPr>
            <a:xfrm>
              <a:off x="2853971" y="1934096"/>
              <a:ext cx="211699" cy="3056663"/>
            </a:xfrm>
            <a:prstGeom prst="rect">
              <a:avLst/>
            </a:prstGeom>
            <a:solidFill>
              <a:srgbClr val="0058AB">
                <a:alpha val="100000"/>
              </a:srgbClr>
            </a:solidFill>
          </p:spPr>
          <p:txBody>
            <a:bodyPr/>
            <a:lstStyle/>
            <a:p/>
          </p:txBody>
        </p:sp>
        <p:sp>
          <p:nvSpPr>
            <p:cNvPr id="45" name="rc45"/>
            <p:cNvSpPr/>
            <p:nvPr/>
          </p:nvSpPr>
          <p:spPr>
            <a:xfrm>
              <a:off x="3089193" y="2172094"/>
              <a:ext cx="211699" cy="2818665"/>
            </a:xfrm>
            <a:prstGeom prst="rect">
              <a:avLst/>
            </a:prstGeom>
            <a:solidFill>
              <a:srgbClr val="0058AB">
                <a:alpha val="100000"/>
              </a:srgbClr>
            </a:solidFill>
          </p:spPr>
          <p:txBody>
            <a:bodyPr/>
            <a:lstStyle/>
            <a:p/>
          </p:txBody>
        </p:sp>
        <p:sp>
          <p:nvSpPr>
            <p:cNvPr id="46" name="rc46"/>
            <p:cNvSpPr/>
            <p:nvPr/>
          </p:nvSpPr>
          <p:spPr>
            <a:xfrm>
              <a:off x="3324415" y="2510588"/>
              <a:ext cx="211699" cy="2480171"/>
            </a:xfrm>
            <a:prstGeom prst="rect">
              <a:avLst/>
            </a:prstGeom>
            <a:solidFill>
              <a:srgbClr val="0058AB">
                <a:alpha val="100000"/>
              </a:srgbClr>
            </a:solidFill>
          </p:spPr>
          <p:txBody>
            <a:bodyPr/>
            <a:lstStyle/>
            <a:p/>
          </p:txBody>
        </p:sp>
        <p:sp>
          <p:nvSpPr>
            <p:cNvPr id="47" name="rc47"/>
            <p:cNvSpPr/>
            <p:nvPr/>
          </p:nvSpPr>
          <p:spPr>
            <a:xfrm>
              <a:off x="3559636" y="2778462"/>
              <a:ext cx="211699" cy="2212297"/>
            </a:xfrm>
            <a:prstGeom prst="rect">
              <a:avLst/>
            </a:prstGeom>
            <a:solidFill>
              <a:srgbClr val="0058AB">
                <a:alpha val="100000"/>
              </a:srgbClr>
            </a:solidFill>
          </p:spPr>
          <p:txBody>
            <a:bodyPr/>
            <a:lstStyle/>
            <a:p/>
          </p:txBody>
        </p:sp>
        <p:sp>
          <p:nvSpPr>
            <p:cNvPr id="48" name="rc48"/>
            <p:cNvSpPr/>
            <p:nvPr/>
          </p:nvSpPr>
          <p:spPr>
            <a:xfrm>
              <a:off x="3794858" y="3025758"/>
              <a:ext cx="211699" cy="1965001"/>
            </a:xfrm>
            <a:prstGeom prst="rect">
              <a:avLst/>
            </a:prstGeom>
            <a:solidFill>
              <a:srgbClr val="0058AB">
                <a:alpha val="100000"/>
              </a:srgbClr>
            </a:solidFill>
          </p:spPr>
          <p:txBody>
            <a:bodyPr/>
            <a:lstStyle/>
            <a:p/>
          </p:txBody>
        </p:sp>
        <p:sp>
          <p:nvSpPr>
            <p:cNvPr id="49" name="rc49"/>
            <p:cNvSpPr/>
            <p:nvPr/>
          </p:nvSpPr>
          <p:spPr>
            <a:xfrm>
              <a:off x="4030080" y="3273100"/>
              <a:ext cx="211699" cy="1717659"/>
            </a:xfrm>
            <a:prstGeom prst="rect">
              <a:avLst/>
            </a:prstGeom>
            <a:solidFill>
              <a:srgbClr val="0058AB">
                <a:alpha val="100000"/>
              </a:srgbClr>
            </a:solidFill>
          </p:spPr>
          <p:txBody>
            <a:bodyPr/>
            <a:lstStyle/>
            <a:p/>
          </p:txBody>
        </p:sp>
        <p:sp>
          <p:nvSpPr>
            <p:cNvPr id="50" name="rc50"/>
            <p:cNvSpPr/>
            <p:nvPr/>
          </p:nvSpPr>
          <p:spPr>
            <a:xfrm>
              <a:off x="4265302" y="2762053"/>
              <a:ext cx="211699" cy="2228706"/>
            </a:xfrm>
            <a:prstGeom prst="rect">
              <a:avLst/>
            </a:prstGeom>
            <a:solidFill>
              <a:srgbClr val="0058AB">
                <a:alpha val="100000"/>
              </a:srgbClr>
            </a:solidFill>
          </p:spPr>
          <p:txBody>
            <a:bodyPr/>
            <a:lstStyle/>
            <a:p/>
          </p:txBody>
        </p:sp>
        <p:sp>
          <p:nvSpPr>
            <p:cNvPr id="51" name="rc51"/>
            <p:cNvSpPr/>
            <p:nvPr/>
          </p:nvSpPr>
          <p:spPr>
            <a:xfrm>
              <a:off x="4500523" y="2157050"/>
              <a:ext cx="211699" cy="2833709"/>
            </a:xfrm>
            <a:prstGeom prst="rect">
              <a:avLst/>
            </a:prstGeom>
            <a:solidFill>
              <a:srgbClr val="0058AB">
                <a:alpha val="100000"/>
              </a:srgbClr>
            </a:solidFill>
          </p:spPr>
          <p:txBody>
            <a:bodyPr/>
            <a:lstStyle/>
            <a:p/>
          </p:txBody>
        </p:sp>
        <p:sp>
          <p:nvSpPr>
            <p:cNvPr id="52" name="rc52"/>
            <p:cNvSpPr/>
            <p:nvPr/>
          </p:nvSpPr>
          <p:spPr>
            <a:xfrm>
              <a:off x="4735745" y="2622462"/>
              <a:ext cx="211699" cy="2368297"/>
            </a:xfrm>
            <a:prstGeom prst="rect">
              <a:avLst/>
            </a:prstGeom>
            <a:solidFill>
              <a:srgbClr val="0058AB">
                <a:alpha val="100000"/>
              </a:srgbClr>
            </a:solidFill>
          </p:spPr>
          <p:txBody>
            <a:bodyPr/>
            <a:lstStyle/>
            <a:p/>
          </p:txBody>
        </p:sp>
        <p:sp>
          <p:nvSpPr>
            <p:cNvPr id="53" name="rc53"/>
            <p:cNvSpPr/>
            <p:nvPr/>
          </p:nvSpPr>
          <p:spPr>
            <a:xfrm>
              <a:off x="4970967" y="2650166"/>
              <a:ext cx="211699" cy="2340593"/>
            </a:xfrm>
            <a:prstGeom prst="rect">
              <a:avLst/>
            </a:prstGeom>
            <a:solidFill>
              <a:srgbClr val="0058AB">
                <a:alpha val="100000"/>
              </a:srgbClr>
            </a:solidFill>
          </p:spPr>
          <p:txBody>
            <a:bodyPr/>
            <a:lstStyle/>
            <a:p/>
          </p:txBody>
        </p:sp>
        <p:sp>
          <p:nvSpPr>
            <p:cNvPr id="54" name="rc54"/>
            <p:cNvSpPr/>
            <p:nvPr/>
          </p:nvSpPr>
          <p:spPr>
            <a:xfrm>
              <a:off x="5206189" y="2675639"/>
              <a:ext cx="211699" cy="2315120"/>
            </a:xfrm>
            <a:prstGeom prst="rect">
              <a:avLst/>
            </a:prstGeom>
            <a:solidFill>
              <a:srgbClr val="0058AB">
                <a:alpha val="100000"/>
              </a:srgbClr>
            </a:solidFill>
          </p:spPr>
          <p:txBody>
            <a:bodyPr/>
            <a:lstStyle/>
            <a:p/>
          </p:txBody>
        </p:sp>
        <p:sp>
          <p:nvSpPr>
            <p:cNvPr id="55" name="rc55"/>
            <p:cNvSpPr/>
            <p:nvPr/>
          </p:nvSpPr>
          <p:spPr>
            <a:xfrm>
              <a:off x="5441410" y="2711512"/>
              <a:ext cx="211699" cy="2279247"/>
            </a:xfrm>
            <a:prstGeom prst="rect">
              <a:avLst/>
            </a:prstGeom>
            <a:solidFill>
              <a:srgbClr val="0058AB">
                <a:alpha val="100000"/>
              </a:srgbClr>
            </a:solidFill>
          </p:spPr>
          <p:txBody>
            <a:bodyPr/>
            <a:lstStyle/>
            <a:p/>
          </p:txBody>
        </p:sp>
        <p:sp>
          <p:nvSpPr>
            <p:cNvPr id="56" name="rc56"/>
            <p:cNvSpPr/>
            <p:nvPr/>
          </p:nvSpPr>
          <p:spPr>
            <a:xfrm>
              <a:off x="5676632" y="2536255"/>
              <a:ext cx="211699" cy="2454504"/>
            </a:xfrm>
            <a:prstGeom prst="rect">
              <a:avLst/>
            </a:prstGeom>
            <a:solidFill>
              <a:srgbClr val="0058AB">
                <a:alpha val="100000"/>
              </a:srgbClr>
            </a:solidFill>
          </p:spPr>
          <p:txBody>
            <a:bodyPr/>
            <a:lstStyle/>
            <a:p/>
          </p:txBody>
        </p:sp>
        <p:sp>
          <p:nvSpPr>
            <p:cNvPr id="57" name="rc57"/>
            <p:cNvSpPr/>
            <p:nvPr/>
          </p:nvSpPr>
          <p:spPr>
            <a:xfrm>
              <a:off x="5911854" y="2252080"/>
              <a:ext cx="211699" cy="2738679"/>
            </a:xfrm>
            <a:prstGeom prst="rect">
              <a:avLst/>
            </a:prstGeom>
            <a:solidFill>
              <a:srgbClr val="0058AB">
                <a:alpha val="100000"/>
              </a:srgbClr>
            </a:solidFill>
          </p:spPr>
          <p:txBody>
            <a:bodyPr/>
            <a:lstStyle/>
            <a:p/>
          </p:txBody>
        </p:sp>
        <p:sp>
          <p:nvSpPr>
            <p:cNvPr id="58" name="rc58"/>
            <p:cNvSpPr/>
            <p:nvPr/>
          </p:nvSpPr>
          <p:spPr>
            <a:xfrm>
              <a:off x="6147076" y="1986937"/>
              <a:ext cx="211699" cy="3003823"/>
            </a:xfrm>
            <a:prstGeom prst="rect">
              <a:avLst/>
            </a:prstGeom>
            <a:solidFill>
              <a:srgbClr val="0058AB">
                <a:alpha val="100000"/>
              </a:srgbClr>
            </a:solidFill>
          </p:spPr>
          <p:txBody>
            <a:bodyPr/>
            <a:lstStyle/>
            <a:p/>
          </p:txBody>
        </p:sp>
        <p:sp>
          <p:nvSpPr>
            <p:cNvPr id="59" name="rc59"/>
            <p:cNvSpPr/>
            <p:nvPr/>
          </p:nvSpPr>
          <p:spPr>
            <a:xfrm>
              <a:off x="6382297" y="2363422"/>
              <a:ext cx="211699" cy="2627337"/>
            </a:xfrm>
            <a:prstGeom prst="rect">
              <a:avLst/>
            </a:prstGeom>
            <a:solidFill>
              <a:srgbClr val="0058AB">
                <a:alpha val="100000"/>
              </a:srgbClr>
            </a:solidFill>
          </p:spPr>
          <p:txBody>
            <a:bodyPr/>
            <a:lstStyle/>
            <a:p/>
          </p:txBody>
        </p:sp>
        <p:sp>
          <p:nvSpPr>
            <p:cNvPr id="60" name="rc60"/>
            <p:cNvSpPr/>
            <p:nvPr/>
          </p:nvSpPr>
          <p:spPr>
            <a:xfrm>
              <a:off x="6617519" y="2329244"/>
              <a:ext cx="211699" cy="2661515"/>
            </a:xfrm>
            <a:prstGeom prst="rect">
              <a:avLst/>
            </a:prstGeom>
            <a:solidFill>
              <a:srgbClr val="0058AB">
                <a:alpha val="100000"/>
              </a:srgbClr>
            </a:solidFill>
          </p:spPr>
          <p:txBody>
            <a:bodyPr/>
            <a:lstStyle/>
            <a:p/>
          </p:txBody>
        </p:sp>
        <p:sp>
          <p:nvSpPr>
            <p:cNvPr id="61" name="rc61"/>
            <p:cNvSpPr/>
            <p:nvPr/>
          </p:nvSpPr>
          <p:spPr>
            <a:xfrm>
              <a:off x="6852741" y="2515089"/>
              <a:ext cx="211699" cy="2475670"/>
            </a:xfrm>
            <a:prstGeom prst="rect">
              <a:avLst/>
            </a:prstGeom>
            <a:solidFill>
              <a:srgbClr val="0058AB">
                <a:alpha val="100000"/>
              </a:srgbClr>
            </a:solidFill>
          </p:spPr>
          <p:txBody>
            <a:bodyPr/>
            <a:lstStyle/>
            <a:p/>
          </p:txBody>
        </p:sp>
        <p:sp>
          <p:nvSpPr>
            <p:cNvPr id="62" name="rc62"/>
            <p:cNvSpPr/>
            <p:nvPr/>
          </p:nvSpPr>
          <p:spPr>
            <a:xfrm>
              <a:off x="7087963" y="2918901"/>
              <a:ext cx="211699" cy="2071858"/>
            </a:xfrm>
            <a:prstGeom prst="rect">
              <a:avLst/>
            </a:prstGeom>
            <a:solidFill>
              <a:srgbClr val="0058AB">
                <a:alpha val="100000"/>
              </a:srgbClr>
            </a:solidFill>
          </p:spPr>
          <p:txBody>
            <a:bodyPr/>
            <a:lstStyle/>
            <a:p/>
          </p:txBody>
        </p:sp>
        <p:sp>
          <p:nvSpPr>
            <p:cNvPr id="63" name="rc63"/>
            <p:cNvSpPr/>
            <p:nvPr/>
          </p:nvSpPr>
          <p:spPr>
            <a:xfrm>
              <a:off x="8499293" y="3621420"/>
              <a:ext cx="211699" cy="1369339"/>
            </a:xfrm>
            <a:prstGeom prst="rect">
              <a:avLst/>
            </a:prstGeom>
            <a:solidFill>
              <a:srgbClr val="69DBFF">
                <a:alpha val="100000"/>
              </a:srgbClr>
            </a:solidFill>
          </p:spPr>
          <p:txBody>
            <a:bodyPr/>
            <a:lstStyle/>
            <a:p/>
          </p:txBody>
        </p:sp>
        <p:sp>
          <p:nvSpPr>
            <p:cNvPr id="64" name="pl64"/>
            <p:cNvSpPr/>
            <p:nvPr/>
          </p:nvSpPr>
          <p:spPr>
            <a:xfrm>
              <a:off x="6252925" y="2252080"/>
              <a:ext cx="2352217" cy="1369339"/>
            </a:xfrm>
            <a:custGeom>
              <a:avLst/>
              <a:pathLst>
                <a:path w="2352217" h="1369339">
                  <a:moveTo>
                    <a:pt x="0" y="0"/>
                  </a:moveTo>
                  <a:lnTo>
                    <a:pt x="235221" y="136933"/>
                  </a:lnTo>
                  <a:lnTo>
                    <a:pt x="470443" y="273867"/>
                  </a:lnTo>
                  <a:lnTo>
                    <a:pt x="705665" y="410801"/>
                  </a:lnTo>
                  <a:lnTo>
                    <a:pt x="940887" y="547735"/>
                  </a:lnTo>
                  <a:lnTo>
                    <a:pt x="1176108" y="684669"/>
                  </a:lnTo>
                  <a:lnTo>
                    <a:pt x="1411330" y="821603"/>
                  </a:lnTo>
                  <a:lnTo>
                    <a:pt x="1646552" y="958537"/>
                  </a:lnTo>
                  <a:lnTo>
                    <a:pt x="1881774" y="1095471"/>
                  </a:lnTo>
                  <a:lnTo>
                    <a:pt x="2116995" y="1232405"/>
                  </a:lnTo>
                  <a:lnTo>
                    <a:pt x="2352217" y="1369339"/>
                  </a:lnTo>
                </a:path>
              </a:pathLst>
            </a:custGeom>
            <a:ln w="13550" cap="flat">
              <a:solidFill>
                <a:srgbClr val="000000">
                  <a:alpha val="100000"/>
                </a:srgbClr>
              </a:solidFill>
              <a:prstDash val="solid"/>
              <a:round/>
            </a:ln>
          </p:spPr>
          <p:txBody>
            <a:bodyPr/>
            <a:lstStyle/>
            <a:p/>
          </p:txBody>
        </p:sp>
        <p:sp>
          <p:nvSpPr>
            <p:cNvPr id="65" name="pt65"/>
            <p:cNvSpPr/>
            <p:nvPr/>
          </p:nvSpPr>
          <p:spPr>
            <a:xfrm>
              <a:off x="6228100" y="22272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63321" y="23641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98543" y="2501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33765" y="26380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68987" y="27749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404208" y="29119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39430" y="30488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74652" y="31857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109874" y="33227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45095" y="34596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80317" y="35965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953025"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603427" y="358412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78" name="tx78"/>
            <p:cNvSpPr/>
            <p:nvPr/>
          </p:nvSpPr>
          <p:spPr>
            <a:xfrm>
              <a:off x="508103" y="223491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79" name="tx79"/>
            <p:cNvSpPr/>
            <p:nvPr/>
          </p:nvSpPr>
          <p:spPr>
            <a:xfrm>
              <a:off x="508103" y="88571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80" name="tx80"/>
            <p:cNvSpPr/>
            <p:nvPr/>
          </p:nvSpPr>
          <p:spPr>
            <a:xfrm rot="-5400000">
              <a:off x="14276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6628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980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13323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36848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6037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83893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7415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3093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544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798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40150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2502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8545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7207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5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911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42637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6159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9681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13203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6725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60247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376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729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3081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8422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740830" y="5881714"/>
              <a:ext cx="201456" cy="201456"/>
            </a:xfrm>
            <a:prstGeom prst="rect">
              <a:avLst/>
            </a:prstGeom>
            <a:solidFill>
              <a:srgbClr val="0058AB">
                <a:alpha val="100000"/>
              </a:srgbClr>
            </a:solidFill>
          </p:spPr>
          <p:txBody>
            <a:bodyPr/>
            <a:lstStyle/>
            <a:p/>
          </p:txBody>
        </p:sp>
        <p:sp>
          <p:nvSpPr>
            <p:cNvPr id="109" name="rc109"/>
            <p:cNvSpPr/>
            <p:nvPr/>
          </p:nvSpPr>
          <p:spPr>
            <a:xfrm>
              <a:off x="4642916" y="5881714"/>
              <a:ext cx="201456" cy="201456"/>
            </a:xfrm>
            <a:prstGeom prst="rect">
              <a:avLst/>
            </a:prstGeom>
            <a:solidFill>
              <a:srgbClr val="69DBFF">
                <a:alpha val="100000"/>
              </a:srgbClr>
            </a:solidFill>
          </p:spPr>
          <p:txBody>
            <a:bodyPr/>
            <a:lstStyle/>
            <a:p/>
          </p:txBody>
        </p:sp>
        <p:sp>
          <p:nvSpPr>
            <p:cNvPr id="110" name="tx110"/>
            <p:cNvSpPr/>
            <p:nvPr/>
          </p:nvSpPr>
          <p:spPr>
            <a:xfrm>
              <a:off x="402087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92296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71370" y="398022"/>
              <a:ext cx="601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Ethiopia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 lower than (ie. the country had achieved)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Ethiopia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28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31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34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37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30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3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36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14286"/>
              <a:ext cx="249522" cy="388410"/>
            </a:xfrm>
            <a:prstGeom prst="rect">
              <a:avLst/>
            </a:prstGeom>
            <a:solidFill>
              <a:srgbClr val="80BD41">
                <a:alpha val="100000"/>
              </a:srgbClr>
            </a:solidFill>
          </p:spPr>
          <p:txBody>
            <a:bodyPr/>
            <a:lstStyle/>
            <a:p/>
          </p:txBody>
        </p:sp>
        <p:sp>
          <p:nvSpPr>
            <p:cNvPr id="24" name="rc24"/>
            <p:cNvSpPr/>
            <p:nvPr/>
          </p:nvSpPr>
          <p:spPr>
            <a:xfrm>
              <a:off x="1296273" y="3276292"/>
              <a:ext cx="249522" cy="437994"/>
            </a:xfrm>
            <a:prstGeom prst="rect">
              <a:avLst/>
            </a:prstGeom>
            <a:solidFill>
              <a:srgbClr val="1CABE2">
                <a:alpha val="100000"/>
              </a:srgbClr>
            </a:solidFill>
          </p:spPr>
          <p:txBody>
            <a:bodyPr/>
            <a:lstStyle/>
            <a:p/>
          </p:txBody>
        </p:sp>
        <p:sp>
          <p:nvSpPr>
            <p:cNvPr id="25" name="rc25"/>
            <p:cNvSpPr/>
            <p:nvPr/>
          </p:nvSpPr>
          <p:spPr>
            <a:xfrm>
              <a:off x="1573521" y="3681677"/>
              <a:ext cx="249522" cy="421020"/>
            </a:xfrm>
            <a:prstGeom prst="rect">
              <a:avLst/>
            </a:prstGeom>
            <a:solidFill>
              <a:srgbClr val="80BD41">
                <a:alpha val="100000"/>
              </a:srgbClr>
            </a:solidFill>
          </p:spPr>
          <p:txBody>
            <a:bodyPr/>
            <a:lstStyle/>
            <a:p/>
          </p:txBody>
        </p:sp>
        <p:sp>
          <p:nvSpPr>
            <p:cNvPr id="26" name="rc26"/>
            <p:cNvSpPr/>
            <p:nvPr/>
          </p:nvSpPr>
          <p:spPr>
            <a:xfrm>
              <a:off x="1573521" y="3260657"/>
              <a:ext cx="249522" cy="421020"/>
            </a:xfrm>
            <a:prstGeom prst="rect">
              <a:avLst/>
            </a:prstGeom>
            <a:solidFill>
              <a:srgbClr val="1CABE2">
                <a:alpha val="100000"/>
              </a:srgbClr>
            </a:solidFill>
          </p:spPr>
          <p:txBody>
            <a:bodyPr/>
            <a:lstStyle/>
            <a:p/>
          </p:txBody>
        </p:sp>
        <p:sp>
          <p:nvSpPr>
            <p:cNvPr id="27" name="rc27"/>
            <p:cNvSpPr/>
            <p:nvPr/>
          </p:nvSpPr>
          <p:spPr>
            <a:xfrm>
              <a:off x="1850769" y="3657737"/>
              <a:ext cx="249522" cy="444959"/>
            </a:xfrm>
            <a:prstGeom prst="rect">
              <a:avLst/>
            </a:prstGeom>
            <a:solidFill>
              <a:srgbClr val="80BD41">
                <a:alpha val="100000"/>
              </a:srgbClr>
            </a:solidFill>
          </p:spPr>
          <p:txBody>
            <a:bodyPr/>
            <a:lstStyle/>
            <a:p/>
          </p:txBody>
        </p:sp>
        <p:sp>
          <p:nvSpPr>
            <p:cNvPr id="28" name="rc28"/>
            <p:cNvSpPr/>
            <p:nvPr/>
          </p:nvSpPr>
          <p:spPr>
            <a:xfrm>
              <a:off x="1850769" y="3247005"/>
              <a:ext cx="249522" cy="410732"/>
            </a:xfrm>
            <a:prstGeom prst="rect">
              <a:avLst/>
            </a:prstGeom>
            <a:solidFill>
              <a:srgbClr val="1CABE2">
                <a:alpha val="100000"/>
              </a:srgbClr>
            </a:solidFill>
          </p:spPr>
          <p:txBody>
            <a:bodyPr/>
            <a:lstStyle/>
            <a:p/>
          </p:txBody>
        </p:sp>
        <p:sp>
          <p:nvSpPr>
            <p:cNvPr id="29" name="rc29"/>
            <p:cNvSpPr/>
            <p:nvPr/>
          </p:nvSpPr>
          <p:spPr>
            <a:xfrm>
              <a:off x="2128016" y="3626945"/>
              <a:ext cx="249522" cy="475751"/>
            </a:xfrm>
            <a:prstGeom prst="rect">
              <a:avLst/>
            </a:prstGeom>
            <a:solidFill>
              <a:srgbClr val="80BD41">
                <a:alpha val="100000"/>
              </a:srgbClr>
            </a:solidFill>
          </p:spPr>
          <p:txBody>
            <a:bodyPr/>
            <a:lstStyle/>
            <a:p/>
          </p:txBody>
        </p:sp>
        <p:sp>
          <p:nvSpPr>
            <p:cNvPr id="30" name="rc30"/>
            <p:cNvSpPr/>
            <p:nvPr/>
          </p:nvSpPr>
          <p:spPr>
            <a:xfrm>
              <a:off x="2128016" y="3237694"/>
              <a:ext cx="249522" cy="389251"/>
            </a:xfrm>
            <a:prstGeom prst="rect">
              <a:avLst/>
            </a:prstGeom>
            <a:solidFill>
              <a:srgbClr val="1CABE2">
                <a:alpha val="100000"/>
              </a:srgbClr>
            </a:solidFill>
          </p:spPr>
          <p:txBody>
            <a:bodyPr/>
            <a:lstStyle/>
            <a:p/>
          </p:txBody>
        </p:sp>
        <p:sp>
          <p:nvSpPr>
            <p:cNvPr id="31" name="rc31"/>
            <p:cNvSpPr/>
            <p:nvPr/>
          </p:nvSpPr>
          <p:spPr>
            <a:xfrm>
              <a:off x="2405264" y="3592160"/>
              <a:ext cx="249522" cy="510536"/>
            </a:xfrm>
            <a:prstGeom prst="rect">
              <a:avLst/>
            </a:prstGeom>
            <a:solidFill>
              <a:srgbClr val="80BD41">
                <a:alpha val="100000"/>
              </a:srgbClr>
            </a:solidFill>
          </p:spPr>
          <p:txBody>
            <a:bodyPr/>
            <a:lstStyle/>
            <a:p/>
          </p:txBody>
        </p:sp>
        <p:sp>
          <p:nvSpPr>
            <p:cNvPr id="32" name="rc32"/>
            <p:cNvSpPr/>
            <p:nvPr/>
          </p:nvSpPr>
          <p:spPr>
            <a:xfrm>
              <a:off x="2405264" y="3222460"/>
              <a:ext cx="249522" cy="369699"/>
            </a:xfrm>
            <a:prstGeom prst="rect">
              <a:avLst/>
            </a:prstGeom>
            <a:solidFill>
              <a:srgbClr val="1CABE2">
                <a:alpha val="100000"/>
              </a:srgbClr>
            </a:solidFill>
          </p:spPr>
          <p:txBody>
            <a:bodyPr/>
            <a:lstStyle/>
            <a:p/>
          </p:txBody>
        </p:sp>
        <p:sp>
          <p:nvSpPr>
            <p:cNvPr id="33" name="rc33"/>
            <p:cNvSpPr/>
            <p:nvPr/>
          </p:nvSpPr>
          <p:spPr>
            <a:xfrm>
              <a:off x="2682512" y="3556374"/>
              <a:ext cx="249522" cy="546322"/>
            </a:xfrm>
            <a:prstGeom prst="rect">
              <a:avLst/>
            </a:prstGeom>
            <a:solidFill>
              <a:srgbClr val="80BD41">
                <a:alpha val="100000"/>
              </a:srgbClr>
            </a:solidFill>
          </p:spPr>
          <p:txBody>
            <a:bodyPr/>
            <a:lstStyle/>
            <a:p/>
          </p:txBody>
        </p:sp>
        <p:sp>
          <p:nvSpPr>
            <p:cNvPr id="34" name="rc34"/>
            <p:cNvSpPr/>
            <p:nvPr/>
          </p:nvSpPr>
          <p:spPr>
            <a:xfrm>
              <a:off x="2682512" y="3207086"/>
              <a:ext cx="249522" cy="349288"/>
            </a:xfrm>
            <a:prstGeom prst="rect">
              <a:avLst/>
            </a:prstGeom>
            <a:solidFill>
              <a:srgbClr val="1CABE2">
                <a:alpha val="100000"/>
              </a:srgbClr>
            </a:solidFill>
          </p:spPr>
          <p:txBody>
            <a:bodyPr/>
            <a:lstStyle/>
            <a:p/>
          </p:txBody>
        </p:sp>
        <p:sp>
          <p:nvSpPr>
            <p:cNvPr id="35" name="rc35"/>
            <p:cNvSpPr/>
            <p:nvPr/>
          </p:nvSpPr>
          <p:spPr>
            <a:xfrm>
              <a:off x="2959759" y="3525611"/>
              <a:ext cx="249522" cy="577086"/>
            </a:xfrm>
            <a:prstGeom prst="rect">
              <a:avLst/>
            </a:prstGeom>
            <a:solidFill>
              <a:srgbClr val="80BD41">
                <a:alpha val="100000"/>
              </a:srgbClr>
            </a:solidFill>
          </p:spPr>
          <p:txBody>
            <a:bodyPr/>
            <a:lstStyle/>
            <a:p/>
          </p:txBody>
        </p:sp>
        <p:sp>
          <p:nvSpPr>
            <p:cNvPr id="36" name="rc36"/>
            <p:cNvSpPr/>
            <p:nvPr/>
          </p:nvSpPr>
          <p:spPr>
            <a:xfrm>
              <a:off x="2959759" y="3201000"/>
              <a:ext cx="249522" cy="324611"/>
            </a:xfrm>
            <a:prstGeom prst="rect">
              <a:avLst/>
            </a:prstGeom>
            <a:solidFill>
              <a:srgbClr val="1CABE2">
                <a:alpha val="100000"/>
              </a:srgbClr>
            </a:solidFill>
          </p:spPr>
          <p:txBody>
            <a:bodyPr/>
            <a:lstStyle/>
            <a:p/>
          </p:txBody>
        </p:sp>
        <p:sp>
          <p:nvSpPr>
            <p:cNvPr id="37" name="rc37"/>
            <p:cNvSpPr/>
            <p:nvPr/>
          </p:nvSpPr>
          <p:spPr>
            <a:xfrm>
              <a:off x="3237007" y="3494954"/>
              <a:ext cx="249522" cy="607743"/>
            </a:xfrm>
            <a:prstGeom prst="rect">
              <a:avLst/>
            </a:prstGeom>
            <a:solidFill>
              <a:srgbClr val="80BD41">
                <a:alpha val="100000"/>
              </a:srgbClr>
            </a:solidFill>
          </p:spPr>
          <p:txBody>
            <a:bodyPr/>
            <a:lstStyle/>
            <a:p/>
          </p:txBody>
        </p:sp>
        <p:sp>
          <p:nvSpPr>
            <p:cNvPr id="38" name="rc38"/>
            <p:cNvSpPr/>
            <p:nvPr/>
          </p:nvSpPr>
          <p:spPr>
            <a:xfrm>
              <a:off x="3237007" y="3195617"/>
              <a:ext cx="249522" cy="299336"/>
            </a:xfrm>
            <a:prstGeom prst="rect">
              <a:avLst/>
            </a:prstGeom>
            <a:solidFill>
              <a:srgbClr val="1CABE2">
                <a:alpha val="100000"/>
              </a:srgbClr>
            </a:solidFill>
          </p:spPr>
          <p:txBody>
            <a:bodyPr/>
            <a:lstStyle/>
            <a:p/>
          </p:txBody>
        </p:sp>
        <p:sp>
          <p:nvSpPr>
            <p:cNvPr id="39" name="rc39"/>
            <p:cNvSpPr/>
            <p:nvPr/>
          </p:nvSpPr>
          <p:spPr>
            <a:xfrm>
              <a:off x="3514255" y="3457848"/>
              <a:ext cx="249522" cy="644848"/>
            </a:xfrm>
            <a:prstGeom prst="rect">
              <a:avLst/>
            </a:prstGeom>
            <a:solidFill>
              <a:srgbClr val="80BD41">
                <a:alpha val="100000"/>
              </a:srgbClr>
            </a:solidFill>
          </p:spPr>
          <p:txBody>
            <a:bodyPr/>
            <a:lstStyle/>
            <a:p/>
          </p:txBody>
        </p:sp>
        <p:sp>
          <p:nvSpPr>
            <p:cNvPr id="40" name="rc40"/>
            <p:cNvSpPr/>
            <p:nvPr/>
          </p:nvSpPr>
          <p:spPr>
            <a:xfrm>
              <a:off x="3514255" y="3194460"/>
              <a:ext cx="249522" cy="263388"/>
            </a:xfrm>
            <a:prstGeom prst="rect">
              <a:avLst/>
            </a:prstGeom>
            <a:solidFill>
              <a:srgbClr val="1CABE2">
                <a:alpha val="100000"/>
              </a:srgbClr>
            </a:solidFill>
          </p:spPr>
          <p:txBody>
            <a:bodyPr/>
            <a:lstStyle/>
            <a:p/>
          </p:txBody>
        </p:sp>
        <p:sp>
          <p:nvSpPr>
            <p:cNvPr id="41" name="rc41"/>
            <p:cNvSpPr/>
            <p:nvPr/>
          </p:nvSpPr>
          <p:spPr>
            <a:xfrm>
              <a:off x="3791502" y="3434017"/>
              <a:ext cx="249522" cy="668679"/>
            </a:xfrm>
            <a:prstGeom prst="rect">
              <a:avLst/>
            </a:prstGeom>
            <a:solidFill>
              <a:srgbClr val="80BD41">
                <a:alpha val="100000"/>
              </a:srgbClr>
            </a:solidFill>
          </p:spPr>
          <p:txBody>
            <a:bodyPr/>
            <a:lstStyle/>
            <a:p/>
          </p:txBody>
        </p:sp>
        <p:sp>
          <p:nvSpPr>
            <p:cNvPr id="42" name="rc42"/>
            <p:cNvSpPr/>
            <p:nvPr/>
          </p:nvSpPr>
          <p:spPr>
            <a:xfrm>
              <a:off x="3791502" y="3199076"/>
              <a:ext cx="249522" cy="234941"/>
            </a:xfrm>
            <a:prstGeom prst="rect">
              <a:avLst/>
            </a:prstGeom>
            <a:solidFill>
              <a:srgbClr val="1CABE2">
                <a:alpha val="100000"/>
              </a:srgbClr>
            </a:solidFill>
          </p:spPr>
          <p:txBody>
            <a:bodyPr/>
            <a:lstStyle/>
            <a:p/>
          </p:txBody>
        </p:sp>
        <p:sp>
          <p:nvSpPr>
            <p:cNvPr id="43" name="rc43"/>
            <p:cNvSpPr/>
            <p:nvPr/>
          </p:nvSpPr>
          <p:spPr>
            <a:xfrm>
              <a:off x="4068750" y="3404077"/>
              <a:ext cx="249522" cy="698620"/>
            </a:xfrm>
            <a:prstGeom prst="rect">
              <a:avLst/>
            </a:prstGeom>
            <a:solidFill>
              <a:srgbClr val="80BD41">
                <a:alpha val="100000"/>
              </a:srgbClr>
            </a:solidFill>
          </p:spPr>
          <p:txBody>
            <a:bodyPr/>
            <a:lstStyle/>
            <a:p/>
          </p:txBody>
        </p:sp>
        <p:sp>
          <p:nvSpPr>
            <p:cNvPr id="44" name="rc44"/>
            <p:cNvSpPr/>
            <p:nvPr/>
          </p:nvSpPr>
          <p:spPr>
            <a:xfrm>
              <a:off x="4068750" y="3195398"/>
              <a:ext cx="249522" cy="208678"/>
            </a:xfrm>
            <a:prstGeom prst="rect">
              <a:avLst/>
            </a:prstGeom>
            <a:solidFill>
              <a:srgbClr val="1CABE2">
                <a:alpha val="100000"/>
              </a:srgbClr>
            </a:solidFill>
          </p:spPr>
          <p:txBody>
            <a:bodyPr/>
            <a:lstStyle/>
            <a:p/>
          </p:txBody>
        </p:sp>
        <p:sp>
          <p:nvSpPr>
            <p:cNvPr id="45" name="rc45"/>
            <p:cNvSpPr/>
            <p:nvPr/>
          </p:nvSpPr>
          <p:spPr>
            <a:xfrm>
              <a:off x="4345998" y="3373049"/>
              <a:ext cx="249522" cy="729647"/>
            </a:xfrm>
            <a:prstGeom prst="rect">
              <a:avLst/>
            </a:prstGeom>
            <a:solidFill>
              <a:srgbClr val="80BD41">
                <a:alpha val="100000"/>
              </a:srgbClr>
            </a:solidFill>
          </p:spPr>
          <p:txBody>
            <a:bodyPr/>
            <a:lstStyle/>
            <a:p/>
          </p:txBody>
        </p:sp>
        <p:sp>
          <p:nvSpPr>
            <p:cNvPr id="46" name="rc46"/>
            <p:cNvSpPr/>
            <p:nvPr/>
          </p:nvSpPr>
          <p:spPr>
            <a:xfrm>
              <a:off x="4345998" y="3190638"/>
              <a:ext cx="249522" cy="182411"/>
            </a:xfrm>
            <a:prstGeom prst="rect">
              <a:avLst/>
            </a:prstGeom>
            <a:solidFill>
              <a:srgbClr val="1CABE2">
                <a:alpha val="100000"/>
              </a:srgbClr>
            </a:solidFill>
          </p:spPr>
          <p:txBody>
            <a:bodyPr/>
            <a:lstStyle/>
            <a:p/>
          </p:txBody>
        </p:sp>
        <p:sp>
          <p:nvSpPr>
            <p:cNvPr id="47" name="rc47"/>
            <p:cNvSpPr/>
            <p:nvPr/>
          </p:nvSpPr>
          <p:spPr>
            <a:xfrm>
              <a:off x="4623245" y="3429059"/>
              <a:ext cx="249522" cy="673638"/>
            </a:xfrm>
            <a:prstGeom prst="rect">
              <a:avLst/>
            </a:prstGeom>
            <a:solidFill>
              <a:srgbClr val="80BD41">
                <a:alpha val="100000"/>
              </a:srgbClr>
            </a:solidFill>
          </p:spPr>
          <p:txBody>
            <a:bodyPr/>
            <a:lstStyle/>
            <a:p/>
          </p:txBody>
        </p:sp>
        <p:sp>
          <p:nvSpPr>
            <p:cNvPr id="48" name="rc48"/>
            <p:cNvSpPr/>
            <p:nvPr/>
          </p:nvSpPr>
          <p:spPr>
            <a:xfrm>
              <a:off x="4623245" y="3192375"/>
              <a:ext cx="249522" cy="236683"/>
            </a:xfrm>
            <a:prstGeom prst="rect">
              <a:avLst/>
            </a:prstGeom>
            <a:solidFill>
              <a:srgbClr val="1CABE2">
                <a:alpha val="100000"/>
              </a:srgbClr>
            </a:solidFill>
          </p:spPr>
          <p:txBody>
            <a:bodyPr/>
            <a:lstStyle/>
            <a:p/>
          </p:txBody>
        </p:sp>
        <p:sp>
          <p:nvSpPr>
            <p:cNvPr id="49" name="rc49"/>
            <p:cNvSpPr/>
            <p:nvPr/>
          </p:nvSpPr>
          <p:spPr>
            <a:xfrm>
              <a:off x="4900493" y="3491710"/>
              <a:ext cx="249522" cy="610986"/>
            </a:xfrm>
            <a:prstGeom prst="rect">
              <a:avLst/>
            </a:prstGeom>
            <a:solidFill>
              <a:srgbClr val="80BD41">
                <a:alpha val="100000"/>
              </a:srgbClr>
            </a:solidFill>
          </p:spPr>
          <p:txBody>
            <a:bodyPr/>
            <a:lstStyle/>
            <a:p/>
          </p:txBody>
        </p:sp>
        <p:sp>
          <p:nvSpPr>
            <p:cNvPr id="50" name="rc50"/>
            <p:cNvSpPr/>
            <p:nvPr/>
          </p:nvSpPr>
          <p:spPr>
            <a:xfrm>
              <a:off x="4900493" y="3190776"/>
              <a:ext cx="249522" cy="300933"/>
            </a:xfrm>
            <a:prstGeom prst="rect">
              <a:avLst/>
            </a:prstGeom>
            <a:solidFill>
              <a:srgbClr val="1CABE2">
                <a:alpha val="100000"/>
              </a:srgbClr>
            </a:solidFill>
          </p:spPr>
          <p:txBody>
            <a:bodyPr/>
            <a:lstStyle/>
            <a:p/>
          </p:txBody>
        </p:sp>
        <p:sp>
          <p:nvSpPr>
            <p:cNvPr id="51" name="rc51"/>
            <p:cNvSpPr/>
            <p:nvPr/>
          </p:nvSpPr>
          <p:spPr>
            <a:xfrm>
              <a:off x="5177741" y="3422693"/>
              <a:ext cx="249522" cy="680003"/>
            </a:xfrm>
            <a:prstGeom prst="rect">
              <a:avLst/>
            </a:prstGeom>
            <a:solidFill>
              <a:srgbClr val="80BD41">
                <a:alpha val="100000"/>
              </a:srgbClr>
            </a:solidFill>
          </p:spPr>
          <p:txBody>
            <a:bodyPr/>
            <a:lstStyle/>
            <a:p/>
          </p:txBody>
        </p:sp>
        <p:sp>
          <p:nvSpPr>
            <p:cNvPr id="52" name="rc52"/>
            <p:cNvSpPr/>
            <p:nvPr/>
          </p:nvSpPr>
          <p:spPr>
            <a:xfrm>
              <a:off x="5177741" y="3171185"/>
              <a:ext cx="249522" cy="251508"/>
            </a:xfrm>
            <a:prstGeom prst="rect">
              <a:avLst/>
            </a:prstGeom>
            <a:solidFill>
              <a:srgbClr val="1CABE2">
                <a:alpha val="100000"/>
              </a:srgbClr>
            </a:solidFill>
          </p:spPr>
          <p:txBody>
            <a:bodyPr/>
            <a:lstStyle/>
            <a:p/>
          </p:txBody>
        </p:sp>
        <p:sp>
          <p:nvSpPr>
            <p:cNvPr id="53" name="rc53"/>
            <p:cNvSpPr/>
            <p:nvPr/>
          </p:nvSpPr>
          <p:spPr>
            <a:xfrm>
              <a:off x="5454988" y="3395239"/>
              <a:ext cx="249522" cy="707457"/>
            </a:xfrm>
            <a:prstGeom prst="rect">
              <a:avLst/>
            </a:prstGeom>
            <a:solidFill>
              <a:srgbClr val="80BD41">
                <a:alpha val="100000"/>
              </a:srgbClr>
            </a:solidFill>
          </p:spPr>
          <p:txBody>
            <a:bodyPr/>
            <a:lstStyle/>
            <a:p/>
          </p:txBody>
        </p:sp>
        <p:sp>
          <p:nvSpPr>
            <p:cNvPr id="54" name="rc54"/>
            <p:cNvSpPr/>
            <p:nvPr/>
          </p:nvSpPr>
          <p:spPr>
            <a:xfrm>
              <a:off x="5454988" y="3146673"/>
              <a:ext cx="249522" cy="248565"/>
            </a:xfrm>
            <a:prstGeom prst="rect">
              <a:avLst/>
            </a:prstGeom>
            <a:solidFill>
              <a:srgbClr val="1CABE2">
                <a:alpha val="100000"/>
              </a:srgbClr>
            </a:solidFill>
          </p:spPr>
          <p:txBody>
            <a:bodyPr/>
            <a:lstStyle/>
            <a:p/>
          </p:txBody>
        </p:sp>
        <p:sp>
          <p:nvSpPr>
            <p:cNvPr id="55" name="rc55"/>
            <p:cNvSpPr/>
            <p:nvPr/>
          </p:nvSpPr>
          <p:spPr>
            <a:xfrm>
              <a:off x="5732236" y="3365115"/>
              <a:ext cx="249522" cy="737582"/>
            </a:xfrm>
            <a:prstGeom prst="rect">
              <a:avLst/>
            </a:prstGeom>
            <a:solidFill>
              <a:srgbClr val="80BD41">
                <a:alpha val="100000"/>
              </a:srgbClr>
            </a:solidFill>
          </p:spPr>
          <p:txBody>
            <a:bodyPr/>
            <a:lstStyle/>
            <a:p/>
          </p:txBody>
        </p:sp>
        <p:sp>
          <p:nvSpPr>
            <p:cNvPr id="56" name="rc56"/>
            <p:cNvSpPr/>
            <p:nvPr/>
          </p:nvSpPr>
          <p:spPr>
            <a:xfrm>
              <a:off x="5732236" y="3119254"/>
              <a:ext cx="249522" cy="245860"/>
            </a:xfrm>
            <a:prstGeom prst="rect">
              <a:avLst/>
            </a:prstGeom>
            <a:solidFill>
              <a:srgbClr val="1CABE2">
                <a:alpha val="100000"/>
              </a:srgbClr>
            </a:solidFill>
          </p:spPr>
          <p:txBody>
            <a:bodyPr/>
            <a:lstStyle/>
            <a:p/>
          </p:txBody>
        </p:sp>
        <p:sp>
          <p:nvSpPr>
            <p:cNvPr id="57" name="rc57"/>
            <p:cNvSpPr/>
            <p:nvPr/>
          </p:nvSpPr>
          <p:spPr>
            <a:xfrm>
              <a:off x="6009484" y="3336201"/>
              <a:ext cx="249522" cy="766495"/>
            </a:xfrm>
            <a:prstGeom prst="rect">
              <a:avLst/>
            </a:prstGeom>
            <a:solidFill>
              <a:srgbClr val="80BD41">
                <a:alpha val="100000"/>
              </a:srgbClr>
            </a:solidFill>
          </p:spPr>
          <p:txBody>
            <a:bodyPr/>
            <a:lstStyle/>
            <a:p/>
          </p:txBody>
        </p:sp>
        <p:sp>
          <p:nvSpPr>
            <p:cNvPr id="58" name="rc58"/>
            <p:cNvSpPr/>
            <p:nvPr/>
          </p:nvSpPr>
          <p:spPr>
            <a:xfrm>
              <a:off x="6009484" y="3094150"/>
              <a:ext cx="249522" cy="242051"/>
            </a:xfrm>
            <a:prstGeom prst="rect">
              <a:avLst/>
            </a:prstGeom>
            <a:solidFill>
              <a:srgbClr val="1CABE2">
                <a:alpha val="100000"/>
              </a:srgbClr>
            </a:solidFill>
          </p:spPr>
          <p:txBody>
            <a:bodyPr/>
            <a:lstStyle/>
            <a:p/>
          </p:txBody>
        </p:sp>
        <p:sp>
          <p:nvSpPr>
            <p:cNvPr id="59" name="rc59"/>
            <p:cNvSpPr/>
            <p:nvPr/>
          </p:nvSpPr>
          <p:spPr>
            <a:xfrm>
              <a:off x="6286731" y="3320708"/>
              <a:ext cx="249522" cy="781988"/>
            </a:xfrm>
            <a:prstGeom prst="rect">
              <a:avLst/>
            </a:prstGeom>
            <a:solidFill>
              <a:srgbClr val="80BD41">
                <a:alpha val="100000"/>
              </a:srgbClr>
            </a:solidFill>
          </p:spPr>
          <p:txBody>
            <a:bodyPr/>
            <a:lstStyle/>
            <a:p/>
          </p:txBody>
        </p:sp>
        <p:sp>
          <p:nvSpPr>
            <p:cNvPr id="60" name="rc60"/>
            <p:cNvSpPr/>
            <p:nvPr/>
          </p:nvSpPr>
          <p:spPr>
            <a:xfrm>
              <a:off x="6286731" y="3060045"/>
              <a:ext cx="249522" cy="260663"/>
            </a:xfrm>
            <a:prstGeom prst="rect">
              <a:avLst/>
            </a:prstGeom>
            <a:solidFill>
              <a:srgbClr val="1CABE2">
                <a:alpha val="100000"/>
              </a:srgbClr>
            </a:solidFill>
          </p:spPr>
          <p:txBody>
            <a:bodyPr/>
            <a:lstStyle/>
            <a:p/>
          </p:txBody>
        </p:sp>
        <p:sp>
          <p:nvSpPr>
            <p:cNvPr id="61" name="rc61"/>
            <p:cNvSpPr/>
            <p:nvPr/>
          </p:nvSpPr>
          <p:spPr>
            <a:xfrm>
              <a:off x="6563979" y="3316346"/>
              <a:ext cx="249522" cy="786350"/>
            </a:xfrm>
            <a:prstGeom prst="rect">
              <a:avLst/>
            </a:prstGeom>
            <a:solidFill>
              <a:srgbClr val="80BD41">
                <a:alpha val="100000"/>
              </a:srgbClr>
            </a:solidFill>
          </p:spPr>
          <p:txBody>
            <a:bodyPr/>
            <a:lstStyle/>
            <a:p/>
          </p:txBody>
        </p:sp>
        <p:sp>
          <p:nvSpPr>
            <p:cNvPr id="62" name="rc62"/>
            <p:cNvSpPr/>
            <p:nvPr/>
          </p:nvSpPr>
          <p:spPr>
            <a:xfrm>
              <a:off x="6563979" y="3025504"/>
              <a:ext cx="249522" cy="290841"/>
            </a:xfrm>
            <a:prstGeom prst="rect">
              <a:avLst/>
            </a:prstGeom>
            <a:solidFill>
              <a:srgbClr val="1CABE2">
                <a:alpha val="100000"/>
              </a:srgbClr>
            </a:solidFill>
          </p:spPr>
          <p:txBody>
            <a:bodyPr/>
            <a:lstStyle/>
            <a:p/>
          </p:txBody>
        </p:sp>
        <p:sp>
          <p:nvSpPr>
            <p:cNvPr id="63" name="rc63"/>
            <p:cNvSpPr/>
            <p:nvPr/>
          </p:nvSpPr>
          <p:spPr>
            <a:xfrm>
              <a:off x="6841227" y="3321698"/>
              <a:ext cx="249522" cy="780998"/>
            </a:xfrm>
            <a:prstGeom prst="rect">
              <a:avLst/>
            </a:prstGeom>
            <a:solidFill>
              <a:srgbClr val="80BD41">
                <a:alpha val="100000"/>
              </a:srgbClr>
            </a:solidFill>
          </p:spPr>
          <p:txBody>
            <a:bodyPr/>
            <a:lstStyle/>
            <a:p/>
          </p:txBody>
        </p:sp>
        <p:sp>
          <p:nvSpPr>
            <p:cNvPr id="64" name="rc64"/>
            <p:cNvSpPr/>
            <p:nvPr/>
          </p:nvSpPr>
          <p:spPr>
            <a:xfrm>
              <a:off x="6841227" y="3002698"/>
              <a:ext cx="249522" cy="318999"/>
            </a:xfrm>
            <a:prstGeom prst="rect">
              <a:avLst/>
            </a:prstGeom>
            <a:solidFill>
              <a:srgbClr val="1CABE2">
                <a:alpha val="100000"/>
              </a:srgbClr>
            </a:solidFill>
          </p:spPr>
          <p:txBody>
            <a:bodyPr/>
            <a:lstStyle/>
            <a:p/>
          </p:txBody>
        </p:sp>
        <p:sp>
          <p:nvSpPr>
            <p:cNvPr id="65" name="rc65"/>
            <p:cNvSpPr/>
            <p:nvPr/>
          </p:nvSpPr>
          <p:spPr>
            <a:xfrm>
              <a:off x="7118474" y="3265644"/>
              <a:ext cx="249522" cy="837052"/>
            </a:xfrm>
            <a:prstGeom prst="rect">
              <a:avLst/>
            </a:prstGeom>
            <a:solidFill>
              <a:srgbClr val="80BD41">
                <a:alpha val="100000"/>
              </a:srgbClr>
            </a:solidFill>
          </p:spPr>
          <p:txBody>
            <a:bodyPr/>
            <a:lstStyle/>
            <a:p/>
          </p:txBody>
        </p:sp>
        <p:sp>
          <p:nvSpPr>
            <p:cNvPr id="66" name="rc66"/>
            <p:cNvSpPr/>
            <p:nvPr/>
          </p:nvSpPr>
          <p:spPr>
            <a:xfrm>
              <a:off x="7118474" y="2986627"/>
              <a:ext cx="249522" cy="279017"/>
            </a:xfrm>
            <a:prstGeom prst="rect">
              <a:avLst/>
            </a:prstGeom>
            <a:solidFill>
              <a:srgbClr val="1CABE2">
                <a:alpha val="100000"/>
              </a:srgbClr>
            </a:solidFill>
          </p:spPr>
          <p:txBody>
            <a:bodyPr/>
            <a:lstStyle/>
            <a:p/>
          </p:txBody>
        </p:sp>
        <p:sp>
          <p:nvSpPr>
            <p:cNvPr id="67" name="rc67"/>
            <p:cNvSpPr/>
            <p:nvPr/>
          </p:nvSpPr>
          <p:spPr>
            <a:xfrm>
              <a:off x="7395722" y="3254755"/>
              <a:ext cx="249522" cy="847942"/>
            </a:xfrm>
            <a:prstGeom prst="rect">
              <a:avLst/>
            </a:prstGeom>
            <a:solidFill>
              <a:srgbClr val="80BD41">
                <a:alpha val="100000"/>
              </a:srgbClr>
            </a:solidFill>
          </p:spPr>
          <p:txBody>
            <a:bodyPr/>
            <a:lstStyle/>
            <a:p/>
          </p:txBody>
        </p:sp>
        <p:sp>
          <p:nvSpPr>
            <p:cNvPr id="68" name="rc68"/>
            <p:cNvSpPr/>
            <p:nvPr/>
          </p:nvSpPr>
          <p:spPr>
            <a:xfrm>
              <a:off x="7395722" y="2972107"/>
              <a:ext cx="249522" cy="282647"/>
            </a:xfrm>
            <a:prstGeom prst="rect">
              <a:avLst/>
            </a:prstGeom>
            <a:solidFill>
              <a:srgbClr val="1CABE2">
                <a:alpha val="100000"/>
              </a:srgbClr>
            </a:solidFill>
          </p:spPr>
          <p:txBody>
            <a:bodyPr/>
            <a:lstStyle/>
            <a:p/>
          </p:txBody>
        </p:sp>
        <p:sp>
          <p:nvSpPr>
            <p:cNvPr id="69" name="rc69"/>
            <p:cNvSpPr/>
            <p:nvPr/>
          </p:nvSpPr>
          <p:spPr>
            <a:xfrm>
              <a:off x="7672970" y="3222517"/>
              <a:ext cx="249522" cy="880179"/>
            </a:xfrm>
            <a:prstGeom prst="rect">
              <a:avLst/>
            </a:prstGeom>
            <a:solidFill>
              <a:srgbClr val="80BD41">
                <a:alpha val="100000"/>
              </a:srgbClr>
            </a:solidFill>
          </p:spPr>
          <p:txBody>
            <a:bodyPr/>
            <a:lstStyle/>
            <a:p/>
          </p:txBody>
        </p:sp>
        <p:sp>
          <p:nvSpPr>
            <p:cNvPr id="70" name="rc70"/>
            <p:cNvSpPr/>
            <p:nvPr/>
          </p:nvSpPr>
          <p:spPr>
            <a:xfrm>
              <a:off x="7672970" y="2959606"/>
              <a:ext cx="249522" cy="262910"/>
            </a:xfrm>
            <a:prstGeom prst="rect">
              <a:avLst/>
            </a:prstGeom>
            <a:solidFill>
              <a:srgbClr val="1CABE2">
                <a:alpha val="100000"/>
              </a:srgbClr>
            </a:solidFill>
          </p:spPr>
          <p:txBody>
            <a:bodyPr/>
            <a:lstStyle/>
            <a:p/>
          </p:txBody>
        </p:sp>
        <p:sp>
          <p:nvSpPr>
            <p:cNvPr id="71" name="rc71"/>
            <p:cNvSpPr/>
            <p:nvPr/>
          </p:nvSpPr>
          <p:spPr>
            <a:xfrm>
              <a:off x="7950217" y="3164687"/>
              <a:ext cx="249522" cy="938009"/>
            </a:xfrm>
            <a:prstGeom prst="rect">
              <a:avLst/>
            </a:prstGeom>
            <a:solidFill>
              <a:srgbClr val="80BD41">
                <a:alpha val="100000"/>
              </a:srgbClr>
            </a:solidFill>
          </p:spPr>
          <p:txBody>
            <a:bodyPr/>
            <a:lstStyle/>
            <a:p/>
          </p:txBody>
        </p:sp>
        <p:sp>
          <p:nvSpPr>
            <p:cNvPr id="72" name="rc72"/>
            <p:cNvSpPr/>
            <p:nvPr/>
          </p:nvSpPr>
          <p:spPr>
            <a:xfrm>
              <a:off x="7950217" y="2944660"/>
              <a:ext cx="249522" cy="220026"/>
            </a:xfrm>
            <a:prstGeom prst="rect">
              <a:avLst/>
            </a:prstGeom>
            <a:solidFill>
              <a:srgbClr val="1CABE2">
                <a:alpha val="100000"/>
              </a:srgbClr>
            </a:solidFill>
          </p:spPr>
          <p:txBody>
            <a:bodyPr/>
            <a:lstStyle/>
            <a:p/>
          </p:txBody>
        </p:sp>
        <p:sp>
          <p:nvSpPr>
            <p:cNvPr id="73" name="pl73"/>
            <p:cNvSpPr/>
            <p:nvPr/>
          </p:nvSpPr>
          <p:spPr>
            <a:xfrm>
              <a:off x="1421035" y="1757672"/>
              <a:ext cx="6653943" cy="984331"/>
            </a:xfrm>
            <a:custGeom>
              <a:avLst/>
              <a:pathLst>
                <a:path w="6653943" h="984331">
                  <a:moveTo>
                    <a:pt x="0" y="984331"/>
                  </a:moveTo>
                  <a:lnTo>
                    <a:pt x="277247" y="897478"/>
                  </a:lnTo>
                  <a:lnTo>
                    <a:pt x="554495" y="839576"/>
                  </a:lnTo>
                  <a:lnTo>
                    <a:pt x="831742" y="752723"/>
                  </a:lnTo>
                  <a:lnTo>
                    <a:pt x="1108990" y="665871"/>
                  </a:lnTo>
                  <a:lnTo>
                    <a:pt x="1386238" y="579018"/>
                  </a:lnTo>
                  <a:lnTo>
                    <a:pt x="1663485" y="492165"/>
                  </a:lnTo>
                  <a:lnTo>
                    <a:pt x="1940733" y="405312"/>
                  </a:lnTo>
                  <a:lnTo>
                    <a:pt x="2217981" y="289509"/>
                  </a:lnTo>
                  <a:lnTo>
                    <a:pt x="2495228" y="202656"/>
                  </a:lnTo>
                  <a:lnTo>
                    <a:pt x="2772476" y="115803"/>
                  </a:lnTo>
                  <a:lnTo>
                    <a:pt x="3049724" y="28950"/>
                  </a:lnTo>
                  <a:lnTo>
                    <a:pt x="3326971" y="202656"/>
                  </a:lnTo>
                  <a:lnTo>
                    <a:pt x="3604219" y="405312"/>
                  </a:lnTo>
                  <a:lnTo>
                    <a:pt x="3881467" y="231607"/>
                  </a:lnTo>
                  <a:lnTo>
                    <a:pt x="4158714" y="202656"/>
                  </a:lnTo>
                  <a:lnTo>
                    <a:pt x="4435962" y="173705"/>
                  </a:lnTo>
                  <a:lnTo>
                    <a:pt x="4713210" y="144754"/>
                  </a:lnTo>
                  <a:lnTo>
                    <a:pt x="4990457" y="173705"/>
                  </a:lnTo>
                  <a:lnTo>
                    <a:pt x="5267705" y="231607"/>
                  </a:lnTo>
                  <a:lnTo>
                    <a:pt x="5544953" y="289509"/>
                  </a:lnTo>
                  <a:lnTo>
                    <a:pt x="5822200" y="173705"/>
                  </a:lnTo>
                  <a:lnTo>
                    <a:pt x="6099448" y="173705"/>
                  </a:lnTo>
                  <a:lnTo>
                    <a:pt x="6376696" y="115803"/>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6" name="tx76"/>
            <p:cNvSpPr/>
            <p:nvPr/>
          </p:nvSpPr>
          <p:spPr>
            <a:xfrm>
              <a:off x="4133222"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7" name="tx77"/>
            <p:cNvSpPr/>
            <p:nvPr/>
          </p:nvSpPr>
          <p:spPr>
            <a:xfrm>
              <a:off x="5519460"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690569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0" name="tx80"/>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7460194"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7737441"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1329607" y="31403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2.88</a:t>
              </a:r>
            </a:p>
          </p:txBody>
        </p:sp>
        <p:sp>
          <p:nvSpPr>
            <p:cNvPr id="85" name="tx85"/>
            <p:cNvSpPr/>
            <p:nvPr/>
          </p:nvSpPr>
          <p:spPr>
            <a:xfrm>
              <a:off x="2715845" y="30711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86" name="tx86"/>
            <p:cNvSpPr/>
            <p:nvPr/>
          </p:nvSpPr>
          <p:spPr>
            <a:xfrm>
              <a:off x="4102084" y="30594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87" name="tx87"/>
            <p:cNvSpPr/>
            <p:nvPr/>
          </p:nvSpPr>
          <p:spPr>
            <a:xfrm>
              <a:off x="5488322" y="30107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a:t>
              </a:r>
            </a:p>
          </p:txBody>
        </p:sp>
        <p:sp>
          <p:nvSpPr>
            <p:cNvPr id="88" name="tx88"/>
            <p:cNvSpPr/>
            <p:nvPr/>
          </p:nvSpPr>
          <p:spPr>
            <a:xfrm>
              <a:off x="6597312" y="28895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89" name="tx89"/>
            <p:cNvSpPr/>
            <p:nvPr/>
          </p:nvSpPr>
          <p:spPr>
            <a:xfrm>
              <a:off x="6874560" y="28667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a:t>
              </a:r>
            </a:p>
          </p:txBody>
        </p:sp>
        <p:sp>
          <p:nvSpPr>
            <p:cNvPr id="90" name="tx90"/>
            <p:cNvSpPr/>
            <p:nvPr/>
          </p:nvSpPr>
          <p:spPr>
            <a:xfrm>
              <a:off x="7151808" y="28506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3.89</a:t>
              </a:r>
            </a:p>
          </p:txBody>
        </p:sp>
        <p:sp>
          <p:nvSpPr>
            <p:cNvPr id="91" name="tx91"/>
            <p:cNvSpPr/>
            <p:nvPr/>
          </p:nvSpPr>
          <p:spPr>
            <a:xfrm>
              <a:off x="7429055" y="28361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a:t>
              </a:r>
            </a:p>
          </p:txBody>
        </p:sp>
        <p:sp>
          <p:nvSpPr>
            <p:cNvPr id="92" name="tx92"/>
            <p:cNvSpPr/>
            <p:nvPr/>
          </p:nvSpPr>
          <p:spPr>
            <a:xfrm>
              <a:off x="7706303" y="28236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93" name="tx93"/>
            <p:cNvSpPr/>
            <p:nvPr/>
          </p:nvSpPr>
          <p:spPr>
            <a:xfrm>
              <a:off x="7983551"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4.04</a:t>
              </a:r>
            </a:p>
          </p:txBody>
        </p:sp>
        <p:sp>
          <p:nvSpPr>
            <p:cNvPr id="94" name="pl94"/>
            <p:cNvSpPr/>
            <p:nvPr/>
          </p:nvSpPr>
          <p:spPr>
            <a:xfrm>
              <a:off x="1421035" y="1207605"/>
              <a:ext cx="0" cy="1534398"/>
            </a:xfrm>
            <a:custGeom>
              <a:avLst/>
              <a:pathLst>
                <a:path w="0" h="1534398">
                  <a:moveTo>
                    <a:pt x="0" y="15343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8733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05" name="tx105"/>
            <p:cNvSpPr/>
            <p:nvPr/>
          </p:nvSpPr>
          <p:spPr>
            <a:xfrm>
              <a:off x="1329607" y="34601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06" name="tx106"/>
            <p:cNvSpPr/>
            <p:nvPr/>
          </p:nvSpPr>
          <p:spPr>
            <a:xfrm>
              <a:off x="2715845" y="37944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07" name="tx107"/>
            <p:cNvSpPr/>
            <p:nvPr/>
          </p:nvSpPr>
          <p:spPr>
            <a:xfrm>
              <a:off x="2715845" y="33478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08" name="tx108"/>
            <p:cNvSpPr/>
            <p:nvPr/>
          </p:nvSpPr>
          <p:spPr>
            <a:xfrm>
              <a:off x="4102084" y="37194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09" name="tx109"/>
            <p:cNvSpPr/>
            <p:nvPr/>
          </p:nvSpPr>
          <p:spPr>
            <a:xfrm>
              <a:off x="4102084" y="3264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10" name="tx110"/>
            <p:cNvSpPr/>
            <p:nvPr/>
          </p:nvSpPr>
          <p:spPr>
            <a:xfrm>
              <a:off x="5488322" y="371506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1" name="tx111"/>
            <p:cNvSpPr/>
            <p:nvPr/>
          </p:nvSpPr>
          <p:spPr>
            <a:xfrm>
              <a:off x="5488322" y="32359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2" name="tx112"/>
            <p:cNvSpPr/>
            <p:nvPr/>
          </p:nvSpPr>
          <p:spPr>
            <a:xfrm>
              <a:off x="6597312" y="36756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13" name="tx113"/>
            <p:cNvSpPr/>
            <p:nvPr/>
          </p:nvSpPr>
          <p:spPr>
            <a:xfrm>
              <a:off x="6597312" y="3135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4" name="tx114"/>
            <p:cNvSpPr/>
            <p:nvPr/>
          </p:nvSpPr>
          <p:spPr>
            <a:xfrm>
              <a:off x="6874560" y="36771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a:t>
              </a:r>
            </a:p>
          </p:txBody>
        </p:sp>
        <p:sp>
          <p:nvSpPr>
            <p:cNvPr id="115" name="tx115"/>
            <p:cNvSpPr/>
            <p:nvPr/>
          </p:nvSpPr>
          <p:spPr>
            <a:xfrm>
              <a:off x="6874560" y="31282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16" name="tx116"/>
            <p:cNvSpPr/>
            <p:nvPr/>
          </p:nvSpPr>
          <p:spPr>
            <a:xfrm>
              <a:off x="7151808" y="36491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17" name="tx117"/>
            <p:cNvSpPr/>
            <p:nvPr/>
          </p:nvSpPr>
          <p:spPr>
            <a:xfrm>
              <a:off x="7151808" y="30910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18" name="tx118"/>
            <p:cNvSpPr/>
            <p:nvPr/>
          </p:nvSpPr>
          <p:spPr>
            <a:xfrm>
              <a:off x="7429055" y="36436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a:t>
              </a:r>
            </a:p>
          </p:txBody>
        </p:sp>
        <p:sp>
          <p:nvSpPr>
            <p:cNvPr id="119" name="tx119"/>
            <p:cNvSpPr/>
            <p:nvPr/>
          </p:nvSpPr>
          <p:spPr>
            <a:xfrm>
              <a:off x="7429055" y="3078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0.99</a:t>
              </a:r>
            </a:p>
          </p:txBody>
        </p:sp>
        <p:sp>
          <p:nvSpPr>
            <p:cNvPr id="120" name="tx120"/>
            <p:cNvSpPr/>
            <p:nvPr/>
          </p:nvSpPr>
          <p:spPr>
            <a:xfrm>
              <a:off x="7706303" y="36275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a:t>
              </a:r>
            </a:p>
          </p:txBody>
        </p:sp>
        <p:sp>
          <p:nvSpPr>
            <p:cNvPr id="121" name="tx121"/>
            <p:cNvSpPr/>
            <p:nvPr/>
          </p:nvSpPr>
          <p:spPr>
            <a:xfrm>
              <a:off x="7706303" y="3056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22" name="tx122"/>
            <p:cNvSpPr/>
            <p:nvPr/>
          </p:nvSpPr>
          <p:spPr>
            <a:xfrm>
              <a:off x="7983551" y="35985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3" name="tx123"/>
            <p:cNvSpPr/>
            <p:nvPr/>
          </p:nvSpPr>
          <p:spPr>
            <a:xfrm>
              <a:off x="7983551" y="30196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9081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6" name="tx126"/>
            <p:cNvSpPr/>
            <p:nvPr/>
          </p:nvSpPr>
          <p:spPr>
            <a:xfrm>
              <a:off x="694404" y="2331188"/>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694404" y="147149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2182"/>
              <a:ext cx="1500656"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Ethiopia, 2000-2024</a:t>
              </a:r>
            </a:p>
          </p:txBody>
        </p:sp>
        <p:sp>
          <p:nvSpPr>
            <p:cNvPr id="153" name="pl153"/>
            <p:cNvSpPr/>
            <p:nvPr/>
          </p:nvSpPr>
          <p:spPr>
            <a:xfrm>
              <a:off x="21097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367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3637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9906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232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5502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771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041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4464490" cy="167191"/>
            </a:xfrm>
            <a:prstGeom prst="rect">
              <a:avLst/>
            </a:prstGeom>
            <a:solidFill>
              <a:srgbClr val="80BD41">
                <a:alpha val="100000"/>
              </a:srgbClr>
            </a:solidFill>
          </p:spPr>
          <p:txBody>
            <a:bodyPr/>
            <a:lstStyle/>
            <a:p/>
          </p:txBody>
        </p:sp>
        <p:sp>
          <p:nvSpPr>
            <p:cNvPr id="166" name="rc166"/>
            <p:cNvSpPr/>
            <p:nvPr/>
          </p:nvSpPr>
          <p:spPr>
            <a:xfrm>
              <a:off x="5760763" y="5889059"/>
              <a:ext cx="1651248" cy="167191"/>
            </a:xfrm>
            <a:prstGeom prst="rect">
              <a:avLst/>
            </a:prstGeom>
            <a:solidFill>
              <a:srgbClr val="1CABE2">
                <a:alpha val="100000"/>
              </a:srgbClr>
            </a:solidFill>
          </p:spPr>
          <p:txBody>
            <a:bodyPr/>
            <a:lstStyle/>
            <a:p/>
          </p:txBody>
        </p:sp>
        <p:sp>
          <p:nvSpPr>
            <p:cNvPr id="167" name="rc167"/>
            <p:cNvSpPr/>
            <p:nvPr/>
          </p:nvSpPr>
          <p:spPr>
            <a:xfrm>
              <a:off x="1296273" y="5680069"/>
              <a:ext cx="4997202" cy="167191"/>
            </a:xfrm>
            <a:prstGeom prst="rect">
              <a:avLst/>
            </a:prstGeom>
            <a:solidFill>
              <a:srgbClr val="80BD41">
                <a:alpha val="100000"/>
              </a:srgbClr>
            </a:solidFill>
          </p:spPr>
          <p:txBody>
            <a:bodyPr/>
            <a:lstStyle/>
            <a:p/>
          </p:txBody>
        </p:sp>
        <p:sp>
          <p:nvSpPr>
            <p:cNvPr id="168" name="rc168"/>
            <p:cNvSpPr/>
            <p:nvPr/>
          </p:nvSpPr>
          <p:spPr>
            <a:xfrm>
              <a:off x="6293476" y="5680069"/>
              <a:ext cx="1492671" cy="167191"/>
            </a:xfrm>
            <a:prstGeom prst="rect">
              <a:avLst/>
            </a:prstGeom>
            <a:solidFill>
              <a:srgbClr val="1CABE2">
                <a:alpha val="100000"/>
              </a:srgbClr>
            </a:solidFill>
          </p:spPr>
          <p:txBody>
            <a:bodyPr/>
            <a:lstStyle/>
            <a:p/>
          </p:txBody>
        </p:sp>
        <p:sp>
          <p:nvSpPr>
            <p:cNvPr id="169" name="rc169"/>
            <p:cNvSpPr/>
            <p:nvPr/>
          </p:nvSpPr>
          <p:spPr>
            <a:xfrm>
              <a:off x="1296273" y="5471080"/>
              <a:ext cx="5325532" cy="167191"/>
            </a:xfrm>
            <a:prstGeom prst="rect">
              <a:avLst/>
            </a:prstGeom>
            <a:solidFill>
              <a:srgbClr val="80BD41">
                <a:alpha val="100000"/>
              </a:srgbClr>
            </a:solidFill>
          </p:spPr>
          <p:txBody>
            <a:bodyPr/>
            <a:lstStyle/>
            <a:p/>
          </p:txBody>
        </p:sp>
        <p:sp>
          <p:nvSpPr>
            <p:cNvPr id="170" name="rc170"/>
            <p:cNvSpPr/>
            <p:nvPr/>
          </p:nvSpPr>
          <p:spPr>
            <a:xfrm>
              <a:off x="6621805" y="5471080"/>
              <a:ext cx="1249198" cy="167191"/>
            </a:xfrm>
            <a:prstGeom prst="rect">
              <a:avLst/>
            </a:prstGeom>
            <a:solidFill>
              <a:srgbClr val="1CABE2">
                <a:alpha val="100000"/>
              </a:srgbClr>
            </a:solidFill>
          </p:spPr>
          <p:txBody>
            <a:bodyPr/>
            <a:lstStyle/>
            <a:p/>
          </p:txBody>
        </p:sp>
        <p:sp>
          <p:nvSpPr>
            <p:cNvPr id="171" name="tx171"/>
            <p:cNvSpPr/>
            <p:nvPr/>
          </p:nvSpPr>
          <p:spPr>
            <a:xfrm>
              <a:off x="760527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3.76</a:t>
              </a:r>
            </a:p>
          </p:txBody>
        </p:sp>
        <p:sp>
          <p:nvSpPr>
            <p:cNvPr id="172" name="tx172"/>
            <p:cNvSpPr/>
            <p:nvPr/>
          </p:nvSpPr>
          <p:spPr>
            <a:xfrm>
              <a:off x="7998114"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3.99</a:t>
              </a:r>
            </a:p>
          </p:txBody>
        </p:sp>
        <p:sp>
          <p:nvSpPr>
            <p:cNvPr id="173" name="tx173"/>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4.04</a:t>
              </a:r>
            </a:p>
          </p:txBody>
        </p:sp>
        <p:sp>
          <p:nvSpPr>
            <p:cNvPr id="174" name="tx174"/>
            <p:cNvSpPr/>
            <p:nvPr/>
          </p:nvSpPr>
          <p:spPr>
            <a:xfrm>
              <a:off x="3423025"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175" name="tx175"/>
            <p:cNvSpPr/>
            <p:nvPr/>
          </p:nvSpPr>
          <p:spPr>
            <a:xfrm>
              <a:off x="648089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76" name="tx176"/>
            <p:cNvSpPr/>
            <p:nvPr/>
          </p:nvSpPr>
          <p:spPr>
            <a:xfrm>
              <a:off x="368938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3.07</a:t>
              </a:r>
            </a:p>
          </p:txBody>
        </p:sp>
        <p:sp>
          <p:nvSpPr>
            <p:cNvPr id="177" name="tx177"/>
            <p:cNvSpPr/>
            <p:nvPr/>
          </p:nvSpPr>
          <p:spPr>
            <a:xfrm>
              <a:off x="693431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0.92</a:t>
              </a:r>
            </a:p>
          </p:txBody>
        </p:sp>
        <p:sp>
          <p:nvSpPr>
            <p:cNvPr id="178" name="tx178"/>
            <p:cNvSpPr/>
            <p:nvPr/>
          </p:nvSpPr>
          <p:spPr>
            <a:xfrm>
              <a:off x="385354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179" name="tx179"/>
            <p:cNvSpPr/>
            <p:nvPr/>
          </p:nvSpPr>
          <p:spPr>
            <a:xfrm>
              <a:off x="714091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0.77</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4" name="tx184"/>
            <p:cNvSpPr/>
            <p:nvPr/>
          </p:nvSpPr>
          <p:spPr>
            <a:xfrm>
              <a:off x="2806805"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5" name="tx185"/>
            <p:cNvSpPr/>
            <p:nvPr/>
          </p:nvSpPr>
          <p:spPr>
            <a:xfrm>
              <a:off x="4433776"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6" name="tx186"/>
            <p:cNvSpPr/>
            <p:nvPr/>
          </p:nvSpPr>
          <p:spPr>
            <a:xfrm>
              <a:off x="6060747"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7" name="tx187"/>
            <p:cNvSpPr/>
            <p:nvPr/>
          </p:nvSpPr>
          <p:spPr>
            <a:xfrm>
              <a:off x="7687718"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(81%) was higher than in 2019 (73%).
The number of children vaccinated with DTP1 increased 19% compared to in 2019.
The number of surviving infants increased approximately 8% compared to in 2019.
In 2024, 500,000 more children were vaccinated than in 2019.
In 2024, there were 300,000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779932"/>
              <a:ext cx="3397293" cy="1228520"/>
            </a:xfrm>
            <a:custGeom>
              <a:avLst/>
              <a:pathLst>
                <a:path w="3397293" h="1228520">
                  <a:moveTo>
                    <a:pt x="0" y="1228520"/>
                  </a:moveTo>
                  <a:lnTo>
                    <a:pt x="141553" y="1171380"/>
                  </a:lnTo>
                  <a:lnTo>
                    <a:pt x="283107" y="1085669"/>
                  </a:lnTo>
                  <a:lnTo>
                    <a:pt x="424661" y="1028529"/>
                  </a:lnTo>
                  <a:lnTo>
                    <a:pt x="566215" y="971388"/>
                  </a:lnTo>
                  <a:lnTo>
                    <a:pt x="707769" y="857107"/>
                  </a:lnTo>
                  <a:lnTo>
                    <a:pt x="849323" y="771396"/>
                  </a:lnTo>
                  <a:lnTo>
                    <a:pt x="990877" y="657115"/>
                  </a:lnTo>
                  <a:lnTo>
                    <a:pt x="1132431" y="542834"/>
                  </a:lnTo>
                  <a:lnTo>
                    <a:pt x="1273984" y="428553"/>
                  </a:lnTo>
                  <a:lnTo>
                    <a:pt x="1415538" y="342843"/>
                  </a:lnTo>
                  <a:lnTo>
                    <a:pt x="1557092" y="228562"/>
                  </a:lnTo>
                  <a:lnTo>
                    <a:pt x="1698646" y="342843"/>
                  </a:lnTo>
                  <a:lnTo>
                    <a:pt x="1840200" y="399983"/>
                  </a:lnTo>
                  <a:lnTo>
                    <a:pt x="1981754" y="342843"/>
                  </a:lnTo>
                  <a:lnTo>
                    <a:pt x="2123308" y="314272"/>
                  </a:lnTo>
                  <a:lnTo>
                    <a:pt x="2264862" y="257132"/>
                  </a:lnTo>
                  <a:lnTo>
                    <a:pt x="2406416" y="228562"/>
                  </a:lnTo>
                  <a:lnTo>
                    <a:pt x="2547969" y="314272"/>
                  </a:lnTo>
                  <a:lnTo>
                    <a:pt x="2689523" y="342843"/>
                  </a:lnTo>
                  <a:lnTo>
                    <a:pt x="2831077" y="314272"/>
                  </a:lnTo>
                  <a:lnTo>
                    <a:pt x="2972631" y="285702"/>
                  </a:lnTo>
                  <a:lnTo>
                    <a:pt x="3114185" y="285702"/>
                  </a:lnTo>
                  <a:lnTo>
                    <a:pt x="3255739" y="8571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779932"/>
              <a:ext cx="3397293" cy="1228520"/>
            </a:xfrm>
            <a:custGeom>
              <a:avLst/>
              <a:pathLst>
                <a:path w="3397293" h="1228520">
                  <a:moveTo>
                    <a:pt x="0" y="1228520"/>
                  </a:moveTo>
                  <a:lnTo>
                    <a:pt x="141553" y="1171380"/>
                  </a:lnTo>
                  <a:lnTo>
                    <a:pt x="283107" y="1085669"/>
                  </a:lnTo>
                  <a:lnTo>
                    <a:pt x="424661" y="1028529"/>
                  </a:lnTo>
                  <a:lnTo>
                    <a:pt x="566215" y="971388"/>
                  </a:lnTo>
                  <a:lnTo>
                    <a:pt x="707769" y="857107"/>
                  </a:lnTo>
                  <a:lnTo>
                    <a:pt x="849323" y="771396"/>
                  </a:lnTo>
                  <a:lnTo>
                    <a:pt x="990877" y="657115"/>
                  </a:lnTo>
                  <a:lnTo>
                    <a:pt x="1132431" y="542834"/>
                  </a:lnTo>
                  <a:lnTo>
                    <a:pt x="1273984" y="428553"/>
                  </a:lnTo>
                  <a:lnTo>
                    <a:pt x="1415538" y="342843"/>
                  </a:lnTo>
                  <a:lnTo>
                    <a:pt x="1557092" y="228562"/>
                  </a:lnTo>
                  <a:lnTo>
                    <a:pt x="1698646" y="342843"/>
                  </a:lnTo>
                  <a:lnTo>
                    <a:pt x="1840200" y="399983"/>
                  </a:lnTo>
                  <a:lnTo>
                    <a:pt x="1981754" y="342843"/>
                  </a:lnTo>
                  <a:lnTo>
                    <a:pt x="2123308" y="314272"/>
                  </a:lnTo>
                  <a:lnTo>
                    <a:pt x="2264862" y="257132"/>
                  </a:lnTo>
                  <a:lnTo>
                    <a:pt x="2406416" y="228562"/>
                  </a:lnTo>
                  <a:lnTo>
                    <a:pt x="2547969" y="314272"/>
                  </a:lnTo>
                  <a:lnTo>
                    <a:pt x="2689523" y="342843"/>
                  </a:lnTo>
                  <a:lnTo>
                    <a:pt x="2831077" y="314272"/>
                  </a:lnTo>
                  <a:lnTo>
                    <a:pt x="2972631" y="285702"/>
                  </a:lnTo>
                  <a:lnTo>
                    <a:pt x="3114185" y="285702"/>
                  </a:lnTo>
                  <a:lnTo>
                    <a:pt x="3255739" y="8571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057058"/>
            </a:xfrm>
            <a:custGeom>
              <a:avLst/>
              <a:pathLst>
                <a:path w="0" h="2057058">
                  <a:moveTo>
                    <a:pt x="0" y="0"/>
                  </a:moveTo>
                  <a:lnTo>
                    <a:pt x="0" y="205705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685644"/>
            </a:xfrm>
            <a:custGeom>
              <a:avLst/>
              <a:pathLst>
                <a:path w="0" h="1685644">
                  <a:moveTo>
                    <a:pt x="0" y="0"/>
                  </a:moveTo>
                  <a:lnTo>
                    <a:pt x="0" y="168564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2" name="pl32"/>
            <p:cNvSpPr/>
            <p:nvPr/>
          </p:nvSpPr>
          <p:spPr>
            <a:xfrm>
              <a:off x="1120965" y="1779932"/>
              <a:ext cx="3397293" cy="1228520"/>
            </a:xfrm>
            <a:custGeom>
              <a:avLst/>
              <a:pathLst>
                <a:path w="3397293" h="1228520">
                  <a:moveTo>
                    <a:pt x="0" y="1228520"/>
                  </a:moveTo>
                  <a:lnTo>
                    <a:pt x="141553" y="1171380"/>
                  </a:lnTo>
                  <a:lnTo>
                    <a:pt x="283107" y="1085669"/>
                  </a:lnTo>
                  <a:lnTo>
                    <a:pt x="424661" y="1028529"/>
                  </a:lnTo>
                  <a:lnTo>
                    <a:pt x="566215" y="971388"/>
                  </a:lnTo>
                  <a:lnTo>
                    <a:pt x="707769" y="857107"/>
                  </a:lnTo>
                  <a:lnTo>
                    <a:pt x="849323" y="771396"/>
                  </a:lnTo>
                  <a:lnTo>
                    <a:pt x="990877" y="657115"/>
                  </a:lnTo>
                  <a:lnTo>
                    <a:pt x="1132431" y="542834"/>
                  </a:lnTo>
                  <a:lnTo>
                    <a:pt x="1273984" y="428553"/>
                  </a:lnTo>
                  <a:lnTo>
                    <a:pt x="1415538" y="342843"/>
                  </a:lnTo>
                  <a:lnTo>
                    <a:pt x="1557092" y="228562"/>
                  </a:lnTo>
                  <a:lnTo>
                    <a:pt x="1698646" y="342843"/>
                  </a:lnTo>
                  <a:lnTo>
                    <a:pt x="1840200" y="399983"/>
                  </a:lnTo>
                  <a:lnTo>
                    <a:pt x="1981754" y="342843"/>
                  </a:lnTo>
                  <a:lnTo>
                    <a:pt x="2123308" y="314272"/>
                  </a:lnTo>
                  <a:lnTo>
                    <a:pt x="2264862" y="257132"/>
                  </a:lnTo>
                  <a:lnTo>
                    <a:pt x="2406416" y="228562"/>
                  </a:lnTo>
                  <a:lnTo>
                    <a:pt x="2547969" y="314272"/>
                  </a:lnTo>
                  <a:lnTo>
                    <a:pt x="2689523" y="342843"/>
                  </a:lnTo>
                  <a:lnTo>
                    <a:pt x="2831077" y="314272"/>
                  </a:lnTo>
                  <a:lnTo>
                    <a:pt x="2972631" y="285702"/>
                  </a:lnTo>
                  <a:lnTo>
                    <a:pt x="3114185" y="285702"/>
                  </a:lnTo>
                  <a:lnTo>
                    <a:pt x="3255739" y="8571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3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0956" y="4805653"/>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Ethiopia</a:t>
              </a:r>
            </a:p>
          </p:txBody>
        </p:sp>
        <p:sp>
          <p:nvSpPr>
            <p:cNvPr id="60" name="tx60"/>
            <p:cNvSpPr/>
            <p:nvPr/>
          </p:nvSpPr>
          <p:spPr>
            <a:xfrm>
              <a:off x="28244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8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5734" y="472419"/>
              <a:ext cx="25077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Ethiopia, 2000-2024</a:t>
              </a:r>
            </a:p>
          </p:txBody>
        </p:sp>
        <p:sp>
          <p:nvSpPr>
            <p:cNvPr id="63" name="pl63"/>
            <p:cNvSpPr/>
            <p:nvPr/>
          </p:nvSpPr>
          <p:spPr>
            <a:xfrm>
              <a:off x="5267799" y="35259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599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939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279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18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089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429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769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10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449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788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31698"/>
              <a:ext cx="3397293" cy="2433861"/>
            </a:xfrm>
            <a:custGeom>
              <a:avLst/>
              <a:pathLst>
                <a:path w="3397293" h="2433861">
                  <a:moveTo>
                    <a:pt x="0" y="2433861"/>
                  </a:moveTo>
                  <a:lnTo>
                    <a:pt x="141553" y="2320659"/>
                  </a:lnTo>
                  <a:lnTo>
                    <a:pt x="283107" y="2150854"/>
                  </a:lnTo>
                  <a:lnTo>
                    <a:pt x="424661" y="2037651"/>
                  </a:lnTo>
                  <a:lnTo>
                    <a:pt x="566215" y="1924448"/>
                  </a:lnTo>
                  <a:lnTo>
                    <a:pt x="707769" y="1698043"/>
                  </a:lnTo>
                  <a:lnTo>
                    <a:pt x="849323" y="1528238"/>
                  </a:lnTo>
                  <a:lnTo>
                    <a:pt x="990877" y="1301833"/>
                  </a:lnTo>
                  <a:lnTo>
                    <a:pt x="1132431" y="1075427"/>
                  </a:lnTo>
                  <a:lnTo>
                    <a:pt x="1273984" y="849021"/>
                  </a:lnTo>
                  <a:lnTo>
                    <a:pt x="1415538" y="679217"/>
                  </a:lnTo>
                  <a:lnTo>
                    <a:pt x="1557092" y="452811"/>
                  </a:lnTo>
                  <a:lnTo>
                    <a:pt x="1698646" y="679217"/>
                  </a:lnTo>
                  <a:lnTo>
                    <a:pt x="1840200" y="792420"/>
                  </a:lnTo>
                  <a:lnTo>
                    <a:pt x="1981754" y="679217"/>
                  </a:lnTo>
                  <a:lnTo>
                    <a:pt x="2123308" y="622615"/>
                  </a:lnTo>
                  <a:lnTo>
                    <a:pt x="2264862" y="509412"/>
                  </a:lnTo>
                  <a:lnTo>
                    <a:pt x="2406416" y="452811"/>
                  </a:lnTo>
                  <a:lnTo>
                    <a:pt x="2547969" y="622615"/>
                  </a:lnTo>
                  <a:lnTo>
                    <a:pt x="2689523" y="679217"/>
                  </a:lnTo>
                  <a:lnTo>
                    <a:pt x="2831077" y="622615"/>
                  </a:lnTo>
                  <a:lnTo>
                    <a:pt x="2972631" y="566014"/>
                  </a:lnTo>
                  <a:lnTo>
                    <a:pt x="3114185" y="566014"/>
                  </a:lnTo>
                  <a:lnTo>
                    <a:pt x="3255739" y="169804"/>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10916"/>
              <a:ext cx="3397293" cy="792420"/>
            </a:xfrm>
            <a:custGeom>
              <a:avLst/>
              <a:pathLst>
                <a:path w="3397293" h="792420">
                  <a:moveTo>
                    <a:pt x="0" y="792420"/>
                  </a:moveTo>
                  <a:lnTo>
                    <a:pt x="141553" y="792420"/>
                  </a:lnTo>
                  <a:lnTo>
                    <a:pt x="283107" y="792420"/>
                  </a:lnTo>
                  <a:lnTo>
                    <a:pt x="424661" y="679217"/>
                  </a:lnTo>
                  <a:lnTo>
                    <a:pt x="566215" y="566014"/>
                  </a:lnTo>
                  <a:lnTo>
                    <a:pt x="707769" y="509412"/>
                  </a:lnTo>
                  <a:lnTo>
                    <a:pt x="849323" y="452811"/>
                  </a:lnTo>
                  <a:lnTo>
                    <a:pt x="990877" y="452811"/>
                  </a:lnTo>
                  <a:lnTo>
                    <a:pt x="1132431" y="283007"/>
                  </a:lnTo>
                  <a:lnTo>
                    <a:pt x="1273984" y="169804"/>
                  </a:lnTo>
                  <a:lnTo>
                    <a:pt x="1415538" y="169804"/>
                  </a:lnTo>
                  <a:lnTo>
                    <a:pt x="1557092" y="113202"/>
                  </a:lnTo>
                  <a:lnTo>
                    <a:pt x="1698646" y="113202"/>
                  </a:lnTo>
                  <a:lnTo>
                    <a:pt x="1840200" y="169804"/>
                  </a:lnTo>
                  <a:lnTo>
                    <a:pt x="1981754" y="113202"/>
                  </a:lnTo>
                  <a:lnTo>
                    <a:pt x="2123308" y="56601"/>
                  </a:lnTo>
                  <a:lnTo>
                    <a:pt x="2264862" y="0"/>
                  </a:lnTo>
                  <a:lnTo>
                    <a:pt x="2406416" y="0"/>
                  </a:lnTo>
                  <a:lnTo>
                    <a:pt x="2547969" y="0"/>
                  </a:lnTo>
                  <a:lnTo>
                    <a:pt x="2689523" y="0"/>
                  </a:lnTo>
                  <a:lnTo>
                    <a:pt x="2831077" y="169804"/>
                  </a:lnTo>
                  <a:lnTo>
                    <a:pt x="2972631" y="226405"/>
                  </a:lnTo>
                  <a:lnTo>
                    <a:pt x="3114185" y="56601"/>
                  </a:lnTo>
                  <a:lnTo>
                    <a:pt x="3255739" y="113202"/>
                  </a:lnTo>
                  <a:lnTo>
                    <a:pt x="3397293" y="56601"/>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10916"/>
              <a:ext cx="3397293" cy="1132028"/>
            </a:xfrm>
            <a:custGeom>
              <a:avLst/>
              <a:pathLst>
                <a:path w="3397293" h="1132028">
                  <a:moveTo>
                    <a:pt x="0" y="1132028"/>
                  </a:moveTo>
                  <a:lnTo>
                    <a:pt x="141553" y="962224"/>
                  </a:lnTo>
                  <a:lnTo>
                    <a:pt x="283107" y="905623"/>
                  </a:lnTo>
                  <a:lnTo>
                    <a:pt x="424661" y="792420"/>
                  </a:lnTo>
                  <a:lnTo>
                    <a:pt x="566215" y="735818"/>
                  </a:lnTo>
                  <a:lnTo>
                    <a:pt x="707769" y="622615"/>
                  </a:lnTo>
                  <a:lnTo>
                    <a:pt x="849323" y="509412"/>
                  </a:lnTo>
                  <a:lnTo>
                    <a:pt x="990877" y="452811"/>
                  </a:lnTo>
                  <a:lnTo>
                    <a:pt x="1132431" y="396210"/>
                  </a:lnTo>
                  <a:lnTo>
                    <a:pt x="1273984" y="283007"/>
                  </a:lnTo>
                  <a:lnTo>
                    <a:pt x="1415538" y="169804"/>
                  </a:lnTo>
                  <a:lnTo>
                    <a:pt x="1557092" y="113202"/>
                  </a:lnTo>
                  <a:lnTo>
                    <a:pt x="1698646" y="169804"/>
                  </a:lnTo>
                  <a:lnTo>
                    <a:pt x="1840200" y="169804"/>
                  </a:lnTo>
                  <a:lnTo>
                    <a:pt x="1981754" y="56601"/>
                  </a:lnTo>
                  <a:lnTo>
                    <a:pt x="2123308" y="56601"/>
                  </a:lnTo>
                  <a:lnTo>
                    <a:pt x="2264862" y="56601"/>
                  </a:lnTo>
                  <a:lnTo>
                    <a:pt x="2406416" y="56601"/>
                  </a:lnTo>
                  <a:lnTo>
                    <a:pt x="2547969" y="0"/>
                  </a:lnTo>
                  <a:lnTo>
                    <a:pt x="2689523" y="0"/>
                  </a:lnTo>
                  <a:lnTo>
                    <a:pt x="2831077" y="113202"/>
                  </a:lnTo>
                  <a:lnTo>
                    <a:pt x="2972631" y="169804"/>
                  </a:lnTo>
                  <a:lnTo>
                    <a:pt x="3114185" y="169804"/>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1091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31698"/>
              <a:ext cx="3397293" cy="2433861"/>
            </a:xfrm>
            <a:custGeom>
              <a:avLst/>
              <a:pathLst>
                <a:path w="3397293" h="2433861">
                  <a:moveTo>
                    <a:pt x="0" y="2433861"/>
                  </a:moveTo>
                  <a:lnTo>
                    <a:pt x="141553" y="2320659"/>
                  </a:lnTo>
                  <a:lnTo>
                    <a:pt x="283107" y="2150854"/>
                  </a:lnTo>
                  <a:lnTo>
                    <a:pt x="424661" y="2037651"/>
                  </a:lnTo>
                  <a:lnTo>
                    <a:pt x="566215" y="1924448"/>
                  </a:lnTo>
                  <a:lnTo>
                    <a:pt x="707769" y="1698043"/>
                  </a:lnTo>
                  <a:lnTo>
                    <a:pt x="849323" y="1528238"/>
                  </a:lnTo>
                  <a:lnTo>
                    <a:pt x="990877" y="1301833"/>
                  </a:lnTo>
                  <a:lnTo>
                    <a:pt x="1132431" y="1075427"/>
                  </a:lnTo>
                  <a:lnTo>
                    <a:pt x="1273984" y="849021"/>
                  </a:lnTo>
                  <a:lnTo>
                    <a:pt x="1415538" y="679217"/>
                  </a:lnTo>
                  <a:lnTo>
                    <a:pt x="1557092" y="452811"/>
                  </a:lnTo>
                  <a:lnTo>
                    <a:pt x="1698646" y="679217"/>
                  </a:lnTo>
                  <a:lnTo>
                    <a:pt x="1840200" y="792420"/>
                  </a:lnTo>
                  <a:lnTo>
                    <a:pt x="1981754" y="679217"/>
                  </a:lnTo>
                  <a:lnTo>
                    <a:pt x="2123308" y="622615"/>
                  </a:lnTo>
                  <a:lnTo>
                    <a:pt x="2264862" y="509412"/>
                  </a:lnTo>
                  <a:lnTo>
                    <a:pt x="2406416" y="452811"/>
                  </a:lnTo>
                  <a:lnTo>
                    <a:pt x="2547969" y="622615"/>
                  </a:lnTo>
                  <a:lnTo>
                    <a:pt x="2689523" y="679217"/>
                  </a:lnTo>
                  <a:lnTo>
                    <a:pt x="2831077" y="622615"/>
                  </a:lnTo>
                  <a:lnTo>
                    <a:pt x="2972631" y="566014"/>
                  </a:lnTo>
                  <a:lnTo>
                    <a:pt x="3114185" y="566014"/>
                  </a:lnTo>
                  <a:lnTo>
                    <a:pt x="3255739" y="169804"/>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114730"/>
              <a:ext cx="0" cy="2750830"/>
            </a:xfrm>
            <a:custGeom>
              <a:avLst/>
              <a:pathLst>
                <a:path w="0" h="2750830">
                  <a:moveTo>
                    <a:pt x="0" y="275083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114730"/>
              <a:ext cx="0" cy="2015011"/>
            </a:xfrm>
            <a:custGeom>
              <a:avLst/>
              <a:pathLst>
                <a:path w="0" h="2015011">
                  <a:moveTo>
                    <a:pt x="0" y="201501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114730"/>
              <a:ext cx="0" cy="996185"/>
            </a:xfrm>
            <a:custGeom>
              <a:avLst/>
              <a:pathLst>
                <a:path w="0" h="996185">
                  <a:moveTo>
                    <a:pt x="0" y="9961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114730"/>
              <a:ext cx="0" cy="939583"/>
            </a:xfrm>
            <a:custGeom>
              <a:avLst/>
              <a:pathLst>
                <a:path w="0" h="939583">
                  <a:moveTo>
                    <a:pt x="0" y="93958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114730"/>
              <a:ext cx="0" cy="996185"/>
            </a:xfrm>
            <a:custGeom>
              <a:avLst/>
              <a:pathLst>
                <a:path w="0" h="996185">
                  <a:moveTo>
                    <a:pt x="0" y="99618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114730"/>
              <a:ext cx="0" cy="486772"/>
            </a:xfrm>
            <a:custGeom>
              <a:avLst/>
              <a:pathLst>
                <a:path w="0" h="486772">
                  <a:moveTo>
                    <a:pt x="0" y="48677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114730"/>
              <a:ext cx="0" cy="316968"/>
            </a:xfrm>
            <a:custGeom>
              <a:avLst/>
              <a:pathLst>
                <a:path w="0" h="316968">
                  <a:moveTo>
                    <a:pt x="0" y="31696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31698"/>
              <a:ext cx="3397293" cy="2433861"/>
            </a:xfrm>
            <a:custGeom>
              <a:avLst/>
              <a:pathLst>
                <a:path w="3397293" h="2433861">
                  <a:moveTo>
                    <a:pt x="0" y="2433861"/>
                  </a:moveTo>
                  <a:lnTo>
                    <a:pt x="141553" y="2320659"/>
                  </a:lnTo>
                  <a:lnTo>
                    <a:pt x="283107" y="2150854"/>
                  </a:lnTo>
                  <a:lnTo>
                    <a:pt x="424661" y="2037651"/>
                  </a:lnTo>
                  <a:lnTo>
                    <a:pt x="566215" y="1924448"/>
                  </a:lnTo>
                  <a:lnTo>
                    <a:pt x="707769" y="1698043"/>
                  </a:lnTo>
                  <a:lnTo>
                    <a:pt x="849323" y="1528238"/>
                  </a:lnTo>
                  <a:lnTo>
                    <a:pt x="990877" y="1301833"/>
                  </a:lnTo>
                  <a:lnTo>
                    <a:pt x="1132431" y="1075427"/>
                  </a:lnTo>
                  <a:lnTo>
                    <a:pt x="1273984" y="849021"/>
                  </a:lnTo>
                  <a:lnTo>
                    <a:pt x="1415538" y="679217"/>
                  </a:lnTo>
                  <a:lnTo>
                    <a:pt x="1557092" y="452811"/>
                  </a:lnTo>
                  <a:lnTo>
                    <a:pt x="1698646" y="679217"/>
                  </a:lnTo>
                  <a:lnTo>
                    <a:pt x="1840200" y="792420"/>
                  </a:lnTo>
                  <a:lnTo>
                    <a:pt x="1981754" y="679217"/>
                  </a:lnTo>
                  <a:lnTo>
                    <a:pt x="2123308" y="622615"/>
                  </a:lnTo>
                  <a:lnTo>
                    <a:pt x="2264862" y="509412"/>
                  </a:lnTo>
                  <a:lnTo>
                    <a:pt x="2406416" y="452811"/>
                  </a:lnTo>
                  <a:lnTo>
                    <a:pt x="2547969" y="622615"/>
                  </a:lnTo>
                  <a:lnTo>
                    <a:pt x="2689523" y="679217"/>
                  </a:lnTo>
                  <a:lnTo>
                    <a:pt x="2831077" y="622615"/>
                  </a:lnTo>
                  <a:lnTo>
                    <a:pt x="2972631" y="566014"/>
                  </a:lnTo>
                  <a:lnTo>
                    <a:pt x="3114185" y="566014"/>
                  </a:lnTo>
                  <a:lnTo>
                    <a:pt x="3255739" y="169804"/>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05159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95" name="tx95"/>
            <p:cNvSpPr/>
            <p:nvPr/>
          </p:nvSpPr>
          <p:spPr>
            <a:xfrm>
              <a:off x="6067093" y="105165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6823058" y="10516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0529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0516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0516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0" name="tx100"/>
            <p:cNvSpPr/>
            <p:nvPr/>
          </p:nvSpPr>
          <p:spPr>
            <a:xfrm>
              <a:off x="8774667" y="10529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1" name="tx101"/>
            <p:cNvSpPr/>
            <p:nvPr/>
          </p:nvSpPr>
          <p:spPr>
            <a:xfrm>
              <a:off x="8902429" y="21284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070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75677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1908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6248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05880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492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9267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10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10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740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364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77655" y="4805653"/>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Ethiopia</a:t>
              </a:r>
            </a:p>
          </p:txBody>
        </p:sp>
        <p:sp>
          <p:nvSpPr>
            <p:cNvPr id="122" name="tx122"/>
            <p:cNvSpPr/>
            <p:nvPr/>
          </p:nvSpPr>
          <p:spPr>
            <a:xfrm>
              <a:off x="71411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03587"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657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0628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5599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143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3114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8085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1CABE2">
                <a:alpha val="80000"/>
              </a:srgbClr>
            </a:solidFill>
          </p:spPr>
          <p:txBody>
            <a:bodyPr/>
            <a:lstStyle/>
            <a:p/>
          </p:txBody>
        </p:sp>
        <p:sp>
          <p:nvSpPr>
            <p:cNvPr id="136" name="rc136"/>
            <p:cNvSpPr/>
            <p:nvPr/>
          </p:nvSpPr>
          <p:spPr>
            <a:xfrm>
              <a:off x="1317178" y="5637654"/>
              <a:ext cx="5976513" cy="149993"/>
            </a:xfrm>
            <a:prstGeom prst="rect">
              <a:avLst/>
            </a:prstGeom>
            <a:solidFill>
              <a:srgbClr val="1CABE2">
                <a:alpha val="80000"/>
              </a:srgbClr>
            </a:solidFill>
          </p:spPr>
          <p:txBody>
            <a:bodyPr/>
            <a:lstStyle/>
            <a:p/>
          </p:txBody>
        </p:sp>
        <p:sp>
          <p:nvSpPr>
            <p:cNvPr id="137" name="rc137"/>
            <p:cNvSpPr/>
            <p:nvPr/>
          </p:nvSpPr>
          <p:spPr>
            <a:xfrm>
              <a:off x="1317178" y="5450161"/>
              <a:ext cx="5449190" cy="149993"/>
            </a:xfrm>
            <a:prstGeom prst="rect">
              <a:avLst/>
            </a:prstGeom>
            <a:solidFill>
              <a:srgbClr val="1CABE2">
                <a:alpha val="80000"/>
              </a:srgbClr>
            </a:solidFill>
          </p:spPr>
          <p:txBody>
            <a:bodyPr/>
            <a:lstStyle/>
            <a:p/>
          </p:txBody>
        </p:sp>
        <p:sp>
          <p:nvSpPr>
            <p:cNvPr id="138" name="tx138"/>
            <p:cNvSpPr/>
            <p:nvPr/>
          </p:nvSpPr>
          <p:spPr>
            <a:xfrm>
              <a:off x="8325443" y="5859703"/>
              <a:ext cx="24099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1.5m</a:t>
              </a:r>
            </a:p>
          </p:txBody>
        </p:sp>
        <p:sp>
          <p:nvSpPr>
            <p:cNvPr id="139" name="tx139"/>
            <p:cNvSpPr/>
            <p:nvPr/>
          </p:nvSpPr>
          <p:spPr>
            <a:xfrm>
              <a:off x="6980392" y="5673534"/>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1.2m</a:t>
              </a:r>
            </a:p>
          </p:txBody>
        </p:sp>
        <p:sp>
          <p:nvSpPr>
            <p:cNvPr id="140" name="tx140"/>
            <p:cNvSpPr/>
            <p:nvPr/>
          </p:nvSpPr>
          <p:spPr>
            <a:xfrm>
              <a:off x="6453069" y="5486041"/>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1.1m</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30932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6" name="tx146"/>
            <p:cNvSpPr/>
            <p:nvPr/>
          </p:nvSpPr>
          <p:spPr>
            <a:xfrm>
              <a:off x="5689940"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7" name="tx147"/>
            <p:cNvSpPr/>
            <p:nvPr/>
          </p:nvSpPr>
          <p:spPr>
            <a:xfrm>
              <a:off x="8187065"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Ethiopia (73%) was 12 percentage points lower than the global average (85%) and 6 percentage points lower than the average across all ESAR countries (79%).
National DTP3 coverage was 12 percentage points higher than in 2019 (61%).
This equates to 1.1m un- and undervaccinated children in 2024 compared to 1.5m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F26A21">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Ethiopia ranked number 5 out of 21 countries for lowest DTP3 coverage (based on tied ranks).
Ethiopia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97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59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2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882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28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39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051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66221"/>
              <a:ext cx="249522" cy="240463"/>
            </a:xfrm>
            <a:prstGeom prst="rect">
              <a:avLst/>
            </a:prstGeom>
            <a:solidFill>
              <a:srgbClr val="80BD41">
                <a:alpha val="100000"/>
              </a:srgbClr>
            </a:solidFill>
          </p:spPr>
          <p:txBody>
            <a:bodyPr/>
            <a:lstStyle/>
            <a:p/>
          </p:txBody>
        </p:sp>
        <p:sp>
          <p:nvSpPr>
            <p:cNvPr id="24" name="rc24"/>
            <p:cNvSpPr/>
            <p:nvPr/>
          </p:nvSpPr>
          <p:spPr>
            <a:xfrm>
              <a:off x="1296273" y="3205139"/>
              <a:ext cx="249522" cy="561082"/>
            </a:xfrm>
            <a:prstGeom prst="rect">
              <a:avLst/>
            </a:prstGeom>
            <a:solidFill>
              <a:srgbClr val="1CABE2">
                <a:alpha val="100000"/>
              </a:srgbClr>
            </a:solidFill>
          </p:spPr>
          <p:txBody>
            <a:bodyPr/>
            <a:lstStyle/>
            <a:p/>
          </p:txBody>
        </p:sp>
        <p:sp>
          <p:nvSpPr>
            <p:cNvPr id="25" name="rc25"/>
            <p:cNvSpPr/>
            <p:nvPr/>
          </p:nvSpPr>
          <p:spPr>
            <a:xfrm>
              <a:off x="1573521" y="3745337"/>
              <a:ext cx="249522" cy="261347"/>
            </a:xfrm>
            <a:prstGeom prst="rect">
              <a:avLst/>
            </a:prstGeom>
            <a:solidFill>
              <a:srgbClr val="80BD41">
                <a:alpha val="100000"/>
              </a:srgbClr>
            </a:solidFill>
          </p:spPr>
          <p:txBody>
            <a:bodyPr/>
            <a:lstStyle/>
            <a:p/>
          </p:txBody>
        </p:sp>
        <p:sp>
          <p:nvSpPr>
            <p:cNvPr id="26" name="rc26"/>
            <p:cNvSpPr/>
            <p:nvPr/>
          </p:nvSpPr>
          <p:spPr>
            <a:xfrm>
              <a:off x="1573521" y="3189974"/>
              <a:ext cx="249522" cy="555363"/>
            </a:xfrm>
            <a:prstGeom prst="rect">
              <a:avLst/>
            </a:prstGeom>
            <a:solidFill>
              <a:srgbClr val="1CABE2">
                <a:alpha val="100000"/>
              </a:srgbClr>
            </a:solidFill>
          </p:spPr>
          <p:txBody>
            <a:bodyPr/>
            <a:lstStyle/>
            <a:p/>
          </p:txBody>
        </p:sp>
        <p:sp>
          <p:nvSpPr>
            <p:cNvPr id="27" name="rc27"/>
            <p:cNvSpPr/>
            <p:nvPr/>
          </p:nvSpPr>
          <p:spPr>
            <a:xfrm>
              <a:off x="1850769" y="3716201"/>
              <a:ext cx="249522" cy="290483"/>
            </a:xfrm>
            <a:prstGeom prst="rect">
              <a:avLst/>
            </a:prstGeom>
            <a:solidFill>
              <a:srgbClr val="80BD41">
                <a:alpha val="100000"/>
              </a:srgbClr>
            </a:solidFill>
          </p:spPr>
          <p:txBody>
            <a:bodyPr/>
            <a:lstStyle/>
            <a:p/>
          </p:txBody>
        </p:sp>
        <p:sp>
          <p:nvSpPr>
            <p:cNvPr id="28" name="rc28"/>
            <p:cNvSpPr/>
            <p:nvPr/>
          </p:nvSpPr>
          <p:spPr>
            <a:xfrm>
              <a:off x="1850769" y="3176732"/>
              <a:ext cx="249522" cy="539469"/>
            </a:xfrm>
            <a:prstGeom prst="rect">
              <a:avLst/>
            </a:prstGeom>
            <a:solidFill>
              <a:srgbClr val="1CABE2">
                <a:alpha val="100000"/>
              </a:srgbClr>
            </a:solidFill>
          </p:spPr>
          <p:txBody>
            <a:bodyPr/>
            <a:lstStyle/>
            <a:p/>
          </p:txBody>
        </p:sp>
        <p:sp>
          <p:nvSpPr>
            <p:cNvPr id="29" name="rc29"/>
            <p:cNvSpPr/>
            <p:nvPr/>
          </p:nvSpPr>
          <p:spPr>
            <a:xfrm>
              <a:off x="2128016" y="3696261"/>
              <a:ext cx="249522" cy="310423"/>
            </a:xfrm>
            <a:prstGeom prst="rect">
              <a:avLst/>
            </a:prstGeom>
            <a:solidFill>
              <a:srgbClr val="80BD41">
                <a:alpha val="100000"/>
              </a:srgbClr>
            </a:solidFill>
          </p:spPr>
          <p:txBody>
            <a:bodyPr/>
            <a:lstStyle/>
            <a:p/>
          </p:txBody>
        </p:sp>
        <p:sp>
          <p:nvSpPr>
            <p:cNvPr id="30" name="rc30"/>
            <p:cNvSpPr/>
            <p:nvPr/>
          </p:nvSpPr>
          <p:spPr>
            <a:xfrm>
              <a:off x="2128016" y="3167701"/>
              <a:ext cx="249522" cy="528559"/>
            </a:xfrm>
            <a:prstGeom prst="rect">
              <a:avLst/>
            </a:prstGeom>
            <a:solidFill>
              <a:srgbClr val="1CABE2">
                <a:alpha val="100000"/>
              </a:srgbClr>
            </a:solidFill>
          </p:spPr>
          <p:txBody>
            <a:bodyPr/>
            <a:lstStyle/>
            <a:p/>
          </p:txBody>
        </p:sp>
        <p:sp>
          <p:nvSpPr>
            <p:cNvPr id="31" name="rc31"/>
            <p:cNvSpPr/>
            <p:nvPr/>
          </p:nvSpPr>
          <p:spPr>
            <a:xfrm>
              <a:off x="2405264" y="3673719"/>
              <a:ext cx="249522" cy="332965"/>
            </a:xfrm>
            <a:prstGeom prst="rect">
              <a:avLst/>
            </a:prstGeom>
            <a:solidFill>
              <a:srgbClr val="80BD41">
                <a:alpha val="100000"/>
              </a:srgbClr>
            </a:solidFill>
          </p:spPr>
          <p:txBody>
            <a:bodyPr/>
            <a:lstStyle/>
            <a:p/>
          </p:txBody>
        </p:sp>
        <p:sp>
          <p:nvSpPr>
            <p:cNvPr id="32" name="rc32"/>
            <p:cNvSpPr/>
            <p:nvPr/>
          </p:nvSpPr>
          <p:spPr>
            <a:xfrm>
              <a:off x="2405264" y="3152926"/>
              <a:ext cx="249522" cy="520792"/>
            </a:xfrm>
            <a:prstGeom prst="rect">
              <a:avLst/>
            </a:prstGeom>
            <a:solidFill>
              <a:srgbClr val="1CABE2">
                <a:alpha val="100000"/>
              </a:srgbClr>
            </a:solidFill>
          </p:spPr>
          <p:txBody>
            <a:bodyPr/>
            <a:lstStyle/>
            <a:p/>
          </p:txBody>
        </p:sp>
        <p:sp>
          <p:nvSpPr>
            <p:cNvPr id="33" name="rc33"/>
            <p:cNvSpPr/>
            <p:nvPr/>
          </p:nvSpPr>
          <p:spPr>
            <a:xfrm>
              <a:off x="2682512" y="3633156"/>
              <a:ext cx="249522" cy="373528"/>
            </a:xfrm>
            <a:prstGeom prst="rect">
              <a:avLst/>
            </a:prstGeom>
            <a:solidFill>
              <a:srgbClr val="80BD41">
                <a:alpha val="100000"/>
              </a:srgbClr>
            </a:solidFill>
          </p:spPr>
          <p:txBody>
            <a:bodyPr/>
            <a:lstStyle/>
            <a:p/>
          </p:txBody>
        </p:sp>
        <p:sp>
          <p:nvSpPr>
            <p:cNvPr id="34" name="rc34"/>
            <p:cNvSpPr/>
            <p:nvPr/>
          </p:nvSpPr>
          <p:spPr>
            <a:xfrm>
              <a:off x="2682512" y="3138014"/>
              <a:ext cx="249522" cy="495142"/>
            </a:xfrm>
            <a:prstGeom prst="rect">
              <a:avLst/>
            </a:prstGeom>
            <a:solidFill>
              <a:srgbClr val="1CABE2">
                <a:alpha val="100000"/>
              </a:srgbClr>
            </a:solidFill>
          </p:spPr>
          <p:txBody>
            <a:bodyPr/>
            <a:lstStyle/>
            <a:p/>
          </p:txBody>
        </p:sp>
        <p:sp>
          <p:nvSpPr>
            <p:cNvPr id="35" name="rc35"/>
            <p:cNvSpPr/>
            <p:nvPr/>
          </p:nvSpPr>
          <p:spPr>
            <a:xfrm>
              <a:off x="2959759" y="3604381"/>
              <a:ext cx="249522" cy="402303"/>
            </a:xfrm>
            <a:prstGeom prst="rect">
              <a:avLst/>
            </a:prstGeom>
            <a:solidFill>
              <a:srgbClr val="80BD41">
                <a:alpha val="100000"/>
              </a:srgbClr>
            </a:solidFill>
          </p:spPr>
          <p:txBody>
            <a:bodyPr/>
            <a:lstStyle/>
            <a:p/>
          </p:txBody>
        </p:sp>
        <p:sp>
          <p:nvSpPr>
            <p:cNvPr id="36" name="rc36"/>
            <p:cNvSpPr/>
            <p:nvPr/>
          </p:nvSpPr>
          <p:spPr>
            <a:xfrm>
              <a:off x="2959759" y="3132111"/>
              <a:ext cx="249522" cy="472269"/>
            </a:xfrm>
            <a:prstGeom prst="rect">
              <a:avLst/>
            </a:prstGeom>
            <a:solidFill>
              <a:srgbClr val="1CABE2">
                <a:alpha val="100000"/>
              </a:srgbClr>
            </a:solidFill>
          </p:spPr>
          <p:txBody>
            <a:bodyPr/>
            <a:lstStyle/>
            <a:p/>
          </p:txBody>
        </p:sp>
        <p:sp>
          <p:nvSpPr>
            <p:cNvPr id="37" name="rc37"/>
            <p:cNvSpPr/>
            <p:nvPr/>
          </p:nvSpPr>
          <p:spPr>
            <a:xfrm>
              <a:off x="3237007" y="3566788"/>
              <a:ext cx="249522" cy="439897"/>
            </a:xfrm>
            <a:prstGeom prst="rect">
              <a:avLst/>
            </a:prstGeom>
            <a:solidFill>
              <a:srgbClr val="80BD41">
                <a:alpha val="100000"/>
              </a:srgbClr>
            </a:solidFill>
          </p:spPr>
          <p:txBody>
            <a:bodyPr/>
            <a:lstStyle/>
            <a:p/>
          </p:txBody>
        </p:sp>
        <p:sp>
          <p:nvSpPr>
            <p:cNvPr id="38" name="rc38"/>
            <p:cNvSpPr/>
            <p:nvPr/>
          </p:nvSpPr>
          <p:spPr>
            <a:xfrm>
              <a:off x="3237007" y="3126891"/>
              <a:ext cx="249522" cy="439896"/>
            </a:xfrm>
            <a:prstGeom prst="rect">
              <a:avLst/>
            </a:prstGeom>
            <a:solidFill>
              <a:srgbClr val="1CABE2">
                <a:alpha val="100000"/>
              </a:srgbClr>
            </a:solidFill>
          </p:spPr>
          <p:txBody>
            <a:bodyPr/>
            <a:lstStyle/>
            <a:p/>
          </p:txBody>
        </p:sp>
        <p:sp>
          <p:nvSpPr>
            <p:cNvPr id="39" name="rc39"/>
            <p:cNvSpPr/>
            <p:nvPr/>
          </p:nvSpPr>
          <p:spPr>
            <a:xfrm>
              <a:off x="3514255" y="3530990"/>
              <a:ext cx="249522" cy="475695"/>
            </a:xfrm>
            <a:prstGeom prst="rect">
              <a:avLst/>
            </a:prstGeom>
            <a:solidFill>
              <a:srgbClr val="80BD41">
                <a:alpha val="100000"/>
              </a:srgbClr>
            </a:solidFill>
          </p:spPr>
          <p:txBody>
            <a:bodyPr/>
            <a:lstStyle/>
            <a:p/>
          </p:txBody>
        </p:sp>
        <p:sp>
          <p:nvSpPr>
            <p:cNvPr id="40" name="rc40"/>
            <p:cNvSpPr/>
            <p:nvPr/>
          </p:nvSpPr>
          <p:spPr>
            <a:xfrm>
              <a:off x="3514255" y="3125768"/>
              <a:ext cx="249522" cy="405221"/>
            </a:xfrm>
            <a:prstGeom prst="rect">
              <a:avLst/>
            </a:prstGeom>
            <a:solidFill>
              <a:srgbClr val="1CABE2">
                <a:alpha val="100000"/>
              </a:srgbClr>
            </a:solidFill>
          </p:spPr>
          <p:txBody>
            <a:bodyPr/>
            <a:lstStyle/>
            <a:p/>
          </p:txBody>
        </p:sp>
        <p:sp>
          <p:nvSpPr>
            <p:cNvPr id="41" name="rc41"/>
            <p:cNvSpPr/>
            <p:nvPr/>
          </p:nvSpPr>
          <p:spPr>
            <a:xfrm>
              <a:off x="3791502" y="3498350"/>
              <a:ext cx="249522" cy="508334"/>
            </a:xfrm>
            <a:prstGeom prst="rect">
              <a:avLst/>
            </a:prstGeom>
            <a:solidFill>
              <a:srgbClr val="80BD41">
                <a:alpha val="100000"/>
              </a:srgbClr>
            </a:solidFill>
          </p:spPr>
          <p:txBody>
            <a:bodyPr/>
            <a:lstStyle/>
            <a:p/>
          </p:txBody>
        </p:sp>
        <p:sp>
          <p:nvSpPr>
            <p:cNvPr id="42" name="rc42"/>
            <p:cNvSpPr/>
            <p:nvPr/>
          </p:nvSpPr>
          <p:spPr>
            <a:xfrm>
              <a:off x="3791502" y="3130245"/>
              <a:ext cx="249522" cy="368104"/>
            </a:xfrm>
            <a:prstGeom prst="rect">
              <a:avLst/>
            </a:prstGeom>
            <a:solidFill>
              <a:srgbClr val="1CABE2">
                <a:alpha val="100000"/>
              </a:srgbClr>
            </a:solidFill>
          </p:spPr>
          <p:txBody>
            <a:bodyPr/>
            <a:lstStyle/>
            <a:p/>
          </p:txBody>
        </p:sp>
        <p:sp>
          <p:nvSpPr>
            <p:cNvPr id="43" name="rc43"/>
            <p:cNvSpPr/>
            <p:nvPr/>
          </p:nvSpPr>
          <p:spPr>
            <a:xfrm>
              <a:off x="4068750" y="3469880"/>
              <a:ext cx="249522" cy="536804"/>
            </a:xfrm>
            <a:prstGeom prst="rect">
              <a:avLst/>
            </a:prstGeom>
            <a:solidFill>
              <a:srgbClr val="80BD41">
                <a:alpha val="100000"/>
              </a:srgbClr>
            </a:solidFill>
          </p:spPr>
          <p:txBody>
            <a:bodyPr/>
            <a:lstStyle/>
            <a:p/>
          </p:txBody>
        </p:sp>
        <p:sp>
          <p:nvSpPr>
            <p:cNvPr id="44" name="rc44"/>
            <p:cNvSpPr/>
            <p:nvPr/>
          </p:nvSpPr>
          <p:spPr>
            <a:xfrm>
              <a:off x="4068750" y="3126678"/>
              <a:ext cx="249522" cy="343202"/>
            </a:xfrm>
            <a:prstGeom prst="rect">
              <a:avLst/>
            </a:prstGeom>
            <a:solidFill>
              <a:srgbClr val="1CABE2">
                <a:alpha val="100000"/>
              </a:srgbClr>
            </a:solidFill>
          </p:spPr>
          <p:txBody>
            <a:bodyPr/>
            <a:lstStyle/>
            <a:p/>
          </p:txBody>
        </p:sp>
        <p:sp>
          <p:nvSpPr>
            <p:cNvPr id="45" name="rc45"/>
            <p:cNvSpPr/>
            <p:nvPr/>
          </p:nvSpPr>
          <p:spPr>
            <a:xfrm>
              <a:off x="4345998" y="3431679"/>
              <a:ext cx="249522" cy="575005"/>
            </a:xfrm>
            <a:prstGeom prst="rect">
              <a:avLst/>
            </a:prstGeom>
            <a:solidFill>
              <a:srgbClr val="80BD41">
                <a:alpha val="100000"/>
              </a:srgbClr>
            </a:solidFill>
          </p:spPr>
          <p:txBody>
            <a:bodyPr/>
            <a:lstStyle/>
            <a:p/>
          </p:txBody>
        </p:sp>
        <p:sp>
          <p:nvSpPr>
            <p:cNvPr id="46" name="rc46"/>
            <p:cNvSpPr/>
            <p:nvPr/>
          </p:nvSpPr>
          <p:spPr>
            <a:xfrm>
              <a:off x="4345998" y="3122061"/>
              <a:ext cx="249522" cy="309618"/>
            </a:xfrm>
            <a:prstGeom prst="rect">
              <a:avLst/>
            </a:prstGeom>
            <a:solidFill>
              <a:srgbClr val="1CABE2">
                <a:alpha val="100000"/>
              </a:srgbClr>
            </a:solidFill>
          </p:spPr>
          <p:txBody>
            <a:bodyPr/>
            <a:lstStyle/>
            <a:p/>
          </p:txBody>
        </p:sp>
        <p:sp>
          <p:nvSpPr>
            <p:cNvPr id="47" name="rc47"/>
            <p:cNvSpPr/>
            <p:nvPr/>
          </p:nvSpPr>
          <p:spPr>
            <a:xfrm>
              <a:off x="4623245" y="3468092"/>
              <a:ext cx="249522" cy="538592"/>
            </a:xfrm>
            <a:prstGeom prst="rect">
              <a:avLst/>
            </a:prstGeom>
            <a:solidFill>
              <a:srgbClr val="80BD41">
                <a:alpha val="100000"/>
              </a:srgbClr>
            </a:solidFill>
          </p:spPr>
          <p:txBody>
            <a:bodyPr/>
            <a:lstStyle/>
            <a:p/>
          </p:txBody>
        </p:sp>
        <p:sp>
          <p:nvSpPr>
            <p:cNvPr id="48" name="rc48"/>
            <p:cNvSpPr/>
            <p:nvPr/>
          </p:nvSpPr>
          <p:spPr>
            <a:xfrm>
              <a:off x="4623245" y="3123746"/>
              <a:ext cx="249522" cy="344346"/>
            </a:xfrm>
            <a:prstGeom prst="rect">
              <a:avLst/>
            </a:prstGeom>
            <a:solidFill>
              <a:srgbClr val="1CABE2">
                <a:alpha val="100000"/>
              </a:srgbClr>
            </a:solidFill>
          </p:spPr>
          <p:txBody>
            <a:bodyPr/>
            <a:lstStyle/>
            <a:p/>
          </p:txBody>
        </p:sp>
        <p:sp>
          <p:nvSpPr>
            <p:cNvPr id="49" name="rc49"/>
            <p:cNvSpPr/>
            <p:nvPr/>
          </p:nvSpPr>
          <p:spPr>
            <a:xfrm>
              <a:off x="4900493" y="3484836"/>
              <a:ext cx="249522" cy="521848"/>
            </a:xfrm>
            <a:prstGeom prst="rect">
              <a:avLst/>
            </a:prstGeom>
            <a:solidFill>
              <a:srgbClr val="80BD41">
                <a:alpha val="100000"/>
              </a:srgbClr>
            </a:solidFill>
          </p:spPr>
          <p:txBody>
            <a:bodyPr/>
            <a:lstStyle/>
            <a:p/>
          </p:txBody>
        </p:sp>
        <p:sp>
          <p:nvSpPr>
            <p:cNvPr id="50" name="rc50"/>
            <p:cNvSpPr/>
            <p:nvPr/>
          </p:nvSpPr>
          <p:spPr>
            <a:xfrm>
              <a:off x="4900493" y="3122195"/>
              <a:ext cx="249522" cy="362640"/>
            </a:xfrm>
            <a:prstGeom prst="rect">
              <a:avLst/>
            </a:prstGeom>
            <a:solidFill>
              <a:srgbClr val="1CABE2">
                <a:alpha val="100000"/>
              </a:srgbClr>
            </a:solidFill>
          </p:spPr>
          <p:txBody>
            <a:bodyPr/>
            <a:lstStyle/>
            <a:p/>
          </p:txBody>
        </p:sp>
        <p:sp>
          <p:nvSpPr>
            <p:cNvPr id="51" name="rc51"/>
            <p:cNvSpPr/>
            <p:nvPr/>
          </p:nvSpPr>
          <p:spPr>
            <a:xfrm>
              <a:off x="5177741" y="3455555"/>
              <a:ext cx="249522" cy="551129"/>
            </a:xfrm>
            <a:prstGeom prst="rect">
              <a:avLst/>
            </a:prstGeom>
            <a:solidFill>
              <a:srgbClr val="80BD41">
                <a:alpha val="100000"/>
              </a:srgbClr>
            </a:solidFill>
          </p:spPr>
          <p:txBody>
            <a:bodyPr/>
            <a:lstStyle/>
            <a:p/>
          </p:txBody>
        </p:sp>
        <p:sp>
          <p:nvSpPr>
            <p:cNvPr id="52" name="rc52"/>
            <p:cNvSpPr/>
            <p:nvPr/>
          </p:nvSpPr>
          <p:spPr>
            <a:xfrm>
              <a:off x="5177741" y="3103193"/>
              <a:ext cx="249522" cy="352361"/>
            </a:xfrm>
            <a:prstGeom prst="rect">
              <a:avLst/>
            </a:prstGeom>
            <a:solidFill>
              <a:srgbClr val="1CABE2">
                <a:alpha val="100000"/>
              </a:srgbClr>
            </a:solidFill>
          </p:spPr>
          <p:txBody>
            <a:bodyPr/>
            <a:lstStyle/>
            <a:p/>
          </p:txBody>
        </p:sp>
        <p:sp>
          <p:nvSpPr>
            <p:cNvPr id="53" name="rc53"/>
            <p:cNvSpPr/>
            <p:nvPr/>
          </p:nvSpPr>
          <p:spPr>
            <a:xfrm>
              <a:off x="5454988" y="3431780"/>
              <a:ext cx="249522" cy="574904"/>
            </a:xfrm>
            <a:prstGeom prst="rect">
              <a:avLst/>
            </a:prstGeom>
            <a:solidFill>
              <a:srgbClr val="80BD41">
                <a:alpha val="100000"/>
              </a:srgbClr>
            </a:solidFill>
          </p:spPr>
          <p:txBody>
            <a:bodyPr/>
            <a:lstStyle/>
            <a:p/>
          </p:txBody>
        </p:sp>
        <p:sp>
          <p:nvSpPr>
            <p:cNvPr id="54" name="rc54"/>
            <p:cNvSpPr/>
            <p:nvPr/>
          </p:nvSpPr>
          <p:spPr>
            <a:xfrm>
              <a:off x="5454988" y="3079419"/>
              <a:ext cx="249522" cy="352360"/>
            </a:xfrm>
            <a:prstGeom prst="rect">
              <a:avLst/>
            </a:prstGeom>
            <a:solidFill>
              <a:srgbClr val="1CABE2">
                <a:alpha val="100000"/>
              </a:srgbClr>
            </a:solidFill>
          </p:spPr>
          <p:txBody>
            <a:bodyPr/>
            <a:lstStyle/>
            <a:p/>
          </p:txBody>
        </p:sp>
        <p:sp>
          <p:nvSpPr>
            <p:cNvPr id="55" name="rc55"/>
            <p:cNvSpPr/>
            <p:nvPr/>
          </p:nvSpPr>
          <p:spPr>
            <a:xfrm>
              <a:off x="5732236" y="3396214"/>
              <a:ext cx="249522" cy="610470"/>
            </a:xfrm>
            <a:prstGeom prst="rect">
              <a:avLst/>
            </a:prstGeom>
            <a:solidFill>
              <a:srgbClr val="80BD41">
                <a:alpha val="100000"/>
              </a:srgbClr>
            </a:solidFill>
          </p:spPr>
          <p:txBody>
            <a:bodyPr/>
            <a:lstStyle/>
            <a:p/>
          </p:txBody>
        </p:sp>
        <p:sp>
          <p:nvSpPr>
            <p:cNvPr id="56" name="rc56"/>
            <p:cNvSpPr/>
            <p:nvPr/>
          </p:nvSpPr>
          <p:spPr>
            <a:xfrm>
              <a:off x="5732236" y="3052824"/>
              <a:ext cx="249522" cy="343389"/>
            </a:xfrm>
            <a:prstGeom prst="rect">
              <a:avLst/>
            </a:prstGeom>
            <a:solidFill>
              <a:srgbClr val="1CABE2">
                <a:alpha val="100000"/>
              </a:srgbClr>
            </a:solidFill>
          </p:spPr>
          <p:txBody>
            <a:bodyPr/>
            <a:lstStyle/>
            <a:p/>
          </p:txBody>
        </p:sp>
        <p:sp>
          <p:nvSpPr>
            <p:cNvPr id="57" name="rc57"/>
            <p:cNvSpPr/>
            <p:nvPr/>
          </p:nvSpPr>
          <p:spPr>
            <a:xfrm>
              <a:off x="6009484" y="3370849"/>
              <a:ext cx="249522" cy="635835"/>
            </a:xfrm>
            <a:prstGeom prst="rect">
              <a:avLst/>
            </a:prstGeom>
            <a:solidFill>
              <a:srgbClr val="80BD41">
                <a:alpha val="100000"/>
              </a:srgbClr>
            </a:solidFill>
          </p:spPr>
          <p:txBody>
            <a:bodyPr/>
            <a:lstStyle/>
            <a:p/>
          </p:txBody>
        </p:sp>
        <p:sp>
          <p:nvSpPr>
            <p:cNvPr id="58" name="rc58"/>
            <p:cNvSpPr/>
            <p:nvPr/>
          </p:nvSpPr>
          <p:spPr>
            <a:xfrm>
              <a:off x="6009484" y="3028476"/>
              <a:ext cx="249522" cy="342373"/>
            </a:xfrm>
            <a:prstGeom prst="rect">
              <a:avLst/>
            </a:prstGeom>
            <a:solidFill>
              <a:srgbClr val="1CABE2">
                <a:alpha val="100000"/>
              </a:srgbClr>
            </a:solidFill>
          </p:spPr>
          <p:txBody>
            <a:bodyPr/>
            <a:lstStyle/>
            <a:p/>
          </p:txBody>
        </p:sp>
        <p:sp>
          <p:nvSpPr>
            <p:cNvPr id="59" name="rc59"/>
            <p:cNvSpPr/>
            <p:nvPr/>
          </p:nvSpPr>
          <p:spPr>
            <a:xfrm>
              <a:off x="6286731" y="3379686"/>
              <a:ext cx="249522" cy="626998"/>
            </a:xfrm>
            <a:prstGeom prst="rect">
              <a:avLst/>
            </a:prstGeom>
            <a:solidFill>
              <a:srgbClr val="80BD41">
                <a:alpha val="100000"/>
              </a:srgbClr>
            </a:solidFill>
          </p:spPr>
          <p:txBody>
            <a:bodyPr/>
            <a:lstStyle/>
            <a:p/>
          </p:txBody>
        </p:sp>
        <p:sp>
          <p:nvSpPr>
            <p:cNvPr id="60" name="rc60"/>
            <p:cNvSpPr/>
            <p:nvPr/>
          </p:nvSpPr>
          <p:spPr>
            <a:xfrm>
              <a:off x="6286731" y="2995396"/>
              <a:ext cx="249522" cy="384289"/>
            </a:xfrm>
            <a:prstGeom prst="rect">
              <a:avLst/>
            </a:prstGeom>
            <a:solidFill>
              <a:srgbClr val="1CABE2">
                <a:alpha val="100000"/>
              </a:srgbClr>
            </a:solidFill>
          </p:spPr>
          <p:txBody>
            <a:bodyPr/>
            <a:lstStyle/>
            <a:p/>
          </p:txBody>
        </p:sp>
        <p:sp>
          <p:nvSpPr>
            <p:cNvPr id="61" name="rc61"/>
            <p:cNvSpPr/>
            <p:nvPr/>
          </p:nvSpPr>
          <p:spPr>
            <a:xfrm>
              <a:off x="6563979" y="3369363"/>
              <a:ext cx="249522" cy="637322"/>
            </a:xfrm>
            <a:prstGeom prst="rect">
              <a:avLst/>
            </a:prstGeom>
            <a:solidFill>
              <a:srgbClr val="80BD41">
                <a:alpha val="100000"/>
              </a:srgbClr>
            </a:solidFill>
          </p:spPr>
          <p:txBody>
            <a:bodyPr/>
            <a:lstStyle/>
            <a:p/>
          </p:txBody>
        </p:sp>
        <p:sp>
          <p:nvSpPr>
            <p:cNvPr id="62" name="rc62"/>
            <p:cNvSpPr/>
            <p:nvPr/>
          </p:nvSpPr>
          <p:spPr>
            <a:xfrm>
              <a:off x="6563979" y="2961895"/>
              <a:ext cx="249522" cy="407468"/>
            </a:xfrm>
            <a:prstGeom prst="rect">
              <a:avLst/>
            </a:prstGeom>
            <a:solidFill>
              <a:srgbClr val="1CABE2">
                <a:alpha val="100000"/>
              </a:srgbClr>
            </a:solidFill>
          </p:spPr>
          <p:txBody>
            <a:bodyPr/>
            <a:lstStyle/>
            <a:p/>
          </p:txBody>
        </p:sp>
        <p:sp>
          <p:nvSpPr>
            <p:cNvPr id="63" name="rc63"/>
            <p:cNvSpPr/>
            <p:nvPr/>
          </p:nvSpPr>
          <p:spPr>
            <a:xfrm>
              <a:off x="6841227" y="3345201"/>
              <a:ext cx="249522" cy="661484"/>
            </a:xfrm>
            <a:prstGeom prst="rect">
              <a:avLst/>
            </a:prstGeom>
            <a:solidFill>
              <a:srgbClr val="80BD41">
                <a:alpha val="100000"/>
              </a:srgbClr>
            </a:solidFill>
          </p:spPr>
          <p:txBody>
            <a:bodyPr/>
            <a:lstStyle/>
            <a:p/>
          </p:txBody>
        </p:sp>
        <p:sp>
          <p:nvSpPr>
            <p:cNvPr id="64" name="rc64"/>
            <p:cNvSpPr/>
            <p:nvPr/>
          </p:nvSpPr>
          <p:spPr>
            <a:xfrm>
              <a:off x="6841227" y="2939775"/>
              <a:ext cx="249522" cy="405425"/>
            </a:xfrm>
            <a:prstGeom prst="rect">
              <a:avLst/>
            </a:prstGeom>
            <a:solidFill>
              <a:srgbClr val="1CABE2">
                <a:alpha val="100000"/>
              </a:srgbClr>
            </a:solidFill>
          </p:spPr>
          <p:txBody>
            <a:bodyPr/>
            <a:lstStyle/>
            <a:p/>
          </p:txBody>
        </p:sp>
        <p:sp>
          <p:nvSpPr>
            <p:cNvPr id="65" name="rc65"/>
            <p:cNvSpPr/>
            <p:nvPr/>
          </p:nvSpPr>
          <p:spPr>
            <a:xfrm>
              <a:off x="7118474" y="3324711"/>
              <a:ext cx="249522" cy="681974"/>
            </a:xfrm>
            <a:prstGeom prst="rect">
              <a:avLst/>
            </a:prstGeom>
            <a:solidFill>
              <a:srgbClr val="80BD41">
                <a:alpha val="100000"/>
              </a:srgbClr>
            </a:solidFill>
          </p:spPr>
          <p:txBody>
            <a:bodyPr/>
            <a:lstStyle/>
            <a:p/>
          </p:txBody>
        </p:sp>
        <p:sp>
          <p:nvSpPr>
            <p:cNvPr id="66" name="rc66"/>
            <p:cNvSpPr/>
            <p:nvPr/>
          </p:nvSpPr>
          <p:spPr>
            <a:xfrm>
              <a:off x="7118474" y="2924187"/>
              <a:ext cx="249522" cy="400524"/>
            </a:xfrm>
            <a:prstGeom prst="rect">
              <a:avLst/>
            </a:prstGeom>
            <a:solidFill>
              <a:srgbClr val="1CABE2">
                <a:alpha val="100000"/>
              </a:srgbClr>
            </a:solidFill>
          </p:spPr>
          <p:txBody>
            <a:bodyPr/>
            <a:lstStyle/>
            <a:p/>
          </p:txBody>
        </p:sp>
        <p:sp>
          <p:nvSpPr>
            <p:cNvPr id="67" name="rc67"/>
            <p:cNvSpPr/>
            <p:nvPr/>
          </p:nvSpPr>
          <p:spPr>
            <a:xfrm>
              <a:off x="7395722" y="3315839"/>
              <a:ext cx="249522" cy="690845"/>
            </a:xfrm>
            <a:prstGeom prst="rect">
              <a:avLst/>
            </a:prstGeom>
            <a:solidFill>
              <a:srgbClr val="80BD41">
                <a:alpha val="100000"/>
              </a:srgbClr>
            </a:solidFill>
          </p:spPr>
          <p:txBody>
            <a:bodyPr/>
            <a:lstStyle/>
            <a:p/>
          </p:txBody>
        </p:sp>
        <p:sp>
          <p:nvSpPr>
            <p:cNvPr id="68" name="rc68"/>
            <p:cNvSpPr/>
            <p:nvPr/>
          </p:nvSpPr>
          <p:spPr>
            <a:xfrm>
              <a:off x="7395722" y="2910104"/>
              <a:ext cx="249522" cy="405734"/>
            </a:xfrm>
            <a:prstGeom prst="rect">
              <a:avLst/>
            </a:prstGeom>
            <a:solidFill>
              <a:srgbClr val="1CABE2">
                <a:alpha val="100000"/>
              </a:srgbClr>
            </a:solidFill>
          </p:spPr>
          <p:txBody>
            <a:bodyPr/>
            <a:lstStyle/>
            <a:p/>
          </p:txBody>
        </p:sp>
        <p:sp>
          <p:nvSpPr>
            <p:cNvPr id="69" name="rc69"/>
            <p:cNvSpPr/>
            <p:nvPr/>
          </p:nvSpPr>
          <p:spPr>
            <a:xfrm>
              <a:off x="7672970" y="3230591"/>
              <a:ext cx="249522" cy="776094"/>
            </a:xfrm>
            <a:prstGeom prst="rect">
              <a:avLst/>
            </a:prstGeom>
            <a:solidFill>
              <a:srgbClr val="80BD41">
                <a:alpha val="100000"/>
              </a:srgbClr>
            </a:solidFill>
          </p:spPr>
          <p:txBody>
            <a:bodyPr/>
            <a:lstStyle/>
            <a:p/>
          </p:txBody>
        </p:sp>
        <p:sp>
          <p:nvSpPr>
            <p:cNvPr id="70" name="rc70"/>
            <p:cNvSpPr/>
            <p:nvPr/>
          </p:nvSpPr>
          <p:spPr>
            <a:xfrm>
              <a:off x="7672970" y="2897979"/>
              <a:ext cx="249522" cy="332611"/>
            </a:xfrm>
            <a:prstGeom prst="rect">
              <a:avLst/>
            </a:prstGeom>
            <a:solidFill>
              <a:srgbClr val="1CABE2">
                <a:alpha val="100000"/>
              </a:srgbClr>
            </a:solidFill>
          </p:spPr>
          <p:txBody>
            <a:bodyPr/>
            <a:lstStyle/>
            <a:p/>
          </p:txBody>
        </p:sp>
        <p:sp>
          <p:nvSpPr>
            <p:cNvPr id="71" name="rc71"/>
            <p:cNvSpPr/>
            <p:nvPr/>
          </p:nvSpPr>
          <p:spPr>
            <a:xfrm>
              <a:off x="7950217" y="3186747"/>
              <a:ext cx="249522" cy="819937"/>
            </a:xfrm>
            <a:prstGeom prst="rect">
              <a:avLst/>
            </a:prstGeom>
            <a:solidFill>
              <a:srgbClr val="80BD41">
                <a:alpha val="100000"/>
              </a:srgbClr>
            </a:solidFill>
          </p:spPr>
          <p:txBody>
            <a:bodyPr/>
            <a:lstStyle/>
            <a:p/>
          </p:txBody>
        </p:sp>
        <p:sp>
          <p:nvSpPr>
            <p:cNvPr id="72" name="rc72"/>
            <p:cNvSpPr/>
            <p:nvPr/>
          </p:nvSpPr>
          <p:spPr>
            <a:xfrm>
              <a:off x="7950217" y="2883482"/>
              <a:ext cx="249522" cy="303264"/>
            </a:xfrm>
            <a:prstGeom prst="rect">
              <a:avLst/>
            </a:prstGeom>
            <a:solidFill>
              <a:srgbClr val="1CABE2">
                <a:alpha val="100000"/>
              </a:srgbClr>
            </a:solidFill>
          </p:spPr>
          <p:txBody>
            <a:bodyPr/>
            <a:lstStyle/>
            <a:p/>
          </p:txBody>
        </p:sp>
        <p:sp>
          <p:nvSpPr>
            <p:cNvPr id="73" name="pl73"/>
            <p:cNvSpPr/>
            <p:nvPr/>
          </p:nvSpPr>
          <p:spPr>
            <a:xfrm>
              <a:off x="1421035" y="1956840"/>
              <a:ext cx="6653943" cy="1207442"/>
            </a:xfrm>
            <a:custGeom>
              <a:avLst/>
              <a:pathLst>
                <a:path w="6653943" h="1207442">
                  <a:moveTo>
                    <a:pt x="0" y="1207442"/>
                  </a:moveTo>
                  <a:lnTo>
                    <a:pt x="277247" y="1151282"/>
                  </a:lnTo>
                  <a:lnTo>
                    <a:pt x="554495" y="1067042"/>
                  </a:lnTo>
                  <a:lnTo>
                    <a:pt x="831742" y="1010882"/>
                  </a:lnTo>
                  <a:lnTo>
                    <a:pt x="1108990" y="954722"/>
                  </a:lnTo>
                  <a:lnTo>
                    <a:pt x="1386238" y="842401"/>
                  </a:lnTo>
                  <a:lnTo>
                    <a:pt x="1663485" y="758161"/>
                  </a:lnTo>
                  <a:lnTo>
                    <a:pt x="1940733" y="645841"/>
                  </a:lnTo>
                  <a:lnTo>
                    <a:pt x="2217981" y="533521"/>
                  </a:lnTo>
                  <a:lnTo>
                    <a:pt x="2495228" y="421200"/>
                  </a:lnTo>
                  <a:lnTo>
                    <a:pt x="2772476" y="336960"/>
                  </a:lnTo>
                  <a:lnTo>
                    <a:pt x="3049724" y="224640"/>
                  </a:lnTo>
                  <a:lnTo>
                    <a:pt x="3326971" y="336960"/>
                  </a:lnTo>
                  <a:lnTo>
                    <a:pt x="3604219" y="393120"/>
                  </a:lnTo>
                  <a:lnTo>
                    <a:pt x="3881467" y="336960"/>
                  </a:lnTo>
                  <a:lnTo>
                    <a:pt x="4158714" y="308880"/>
                  </a:lnTo>
                  <a:lnTo>
                    <a:pt x="4435962" y="252720"/>
                  </a:lnTo>
                  <a:lnTo>
                    <a:pt x="4713210" y="224640"/>
                  </a:lnTo>
                  <a:lnTo>
                    <a:pt x="4990457" y="308880"/>
                  </a:lnTo>
                  <a:lnTo>
                    <a:pt x="5267705" y="336960"/>
                  </a:lnTo>
                  <a:lnTo>
                    <a:pt x="5544953" y="308880"/>
                  </a:lnTo>
                  <a:lnTo>
                    <a:pt x="5822200" y="280800"/>
                  </a:lnTo>
                  <a:lnTo>
                    <a:pt x="6099448" y="280800"/>
                  </a:lnTo>
                  <a:lnTo>
                    <a:pt x="6376696" y="8424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75" name="tx75"/>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1" name="tx81"/>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801468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1329607" y="3069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2.88</a:t>
              </a:r>
            </a:p>
          </p:txBody>
        </p:sp>
        <p:sp>
          <p:nvSpPr>
            <p:cNvPr id="85" name="tx85"/>
            <p:cNvSpPr/>
            <p:nvPr/>
          </p:nvSpPr>
          <p:spPr>
            <a:xfrm>
              <a:off x="2715845" y="30020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86" name="tx86"/>
            <p:cNvSpPr/>
            <p:nvPr/>
          </p:nvSpPr>
          <p:spPr>
            <a:xfrm>
              <a:off x="4102084" y="29907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87" name="tx87"/>
            <p:cNvSpPr/>
            <p:nvPr/>
          </p:nvSpPr>
          <p:spPr>
            <a:xfrm>
              <a:off x="5488322" y="29434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a:t>
              </a:r>
            </a:p>
          </p:txBody>
        </p:sp>
        <p:sp>
          <p:nvSpPr>
            <p:cNvPr id="88" name="tx88"/>
            <p:cNvSpPr/>
            <p:nvPr/>
          </p:nvSpPr>
          <p:spPr>
            <a:xfrm>
              <a:off x="6597312" y="28259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89" name="tx89"/>
            <p:cNvSpPr/>
            <p:nvPr/>
          </p:nvSpPr>
          <p:spPr>
            <a:xfrm>
              <a:off x="6874560" y="28038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a:t>
              </a:r>
            </a:p>
          </p:txBody>
        </p:sp>
        <p:sp>
          <p:nvSpPr>
            <p:cNvPr id="90" name="tx90"/>
            <p:cNvSpPr/>
            <p:nvPr/>
          </p:nvSpPr>
          <p:spPr>
            <a:xfrm>
              <a:off x="7151808" y="27882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3.89</a:t>
              </a:r>
            </a:p>
          </p:txBody>
        </p:sp>
        <p:sp>
          <p:nvSpPr>
            <p:cNvPr id="91" name="tx91"/>
            <p:cNvSpPr/>
            <p:nvPr/>
          </p:nvSpPr>
          <p:spPr>
            <a:xfrm>
              <a:off x="7429055" y="27741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a:t>
              </a:r>
            </a:p>
          </p:txBody>
        </p:sp>
        <p:sp>
          <p:nvSpPr>
            <p:cNvPr id="92" name="tx92"/>
            <p:cNvSpPr/>
            <p:nvPr/>
          </p:nvSpPr>
          <p:spPr>
            <a:xfrm>
              <a:off x="7706303" y="27620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93" name="tx93"/>
            <p:cNvSpPr/>
            <p:nvPr/>
          </p:nvSpPr>
          <p:spPr>
            <a:xfrm>
              <a:off x="7983551" y="27475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4.04</a:t>
              </a:r>
            </a:p>
          </p:txBody>
        </p:sp>
        <p:sp>
          <p:nvSpPr>
            <p:cNvPr id="94" name="pl94"/>
            <p:cNvSpPr/>
            <p:nvPr/>
          </p:nvSpPr>
          <p:spPr>
            <a:xfrm>
              <a:off x="1421035" y="1198678"/>
              <a:ext cx="0" cy="1965604"/>
            </a:xfrm>
            <a:custGeom>
              <a:avLst/>
              <a:pathLst>
                <a:path w="0" h="1965604">
                  <a:moveTo>
                    <a:pt x="0" y="196560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600563"/>
            </a:xfrm>
            <a:custGeom>
              <a:avLst/>
              <a:pathLst>
                <a:path w="0" h="1600563">
                  <a:moveTo>
                    <a:pt x="0" y="160056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095122"/>
            </a:xfrm>
            <a:custGeom>
              <a:avLst/>
              <a:pathLst>
                <a:path w="0" h="1095122">
                  <a:moveTo>
                    <a:pt x="0" y="109512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095122"/>
            </a:xfrm>
            <a:custGeom>
              <a:avLst/>
              <a:pathLst>
                <a:path w="0" h="1095122">
                  <a:moveTo>
                    <a:pt x="0" y="109512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8514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05" name="tx105"/>
            <p:cNvSpPr/>
            <p:nvPr/>
          </p:nvSpPr>
          <p:spPr>
            <a:xfrm>
              <a:off x="1329607" y="3450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06" name="tx106"/>
            <p:cNvSpPr/>
            <p:nvPr/>
          </p:nvSpPr>
          <p:spPr>
            <a:xfrm>
              <a:off x="2715845" y="3784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07" name="tx107"/>
            <p:cNvSpPr/>
            <p:nvPr/>
          </p:nvSpPr>
          <p:spPr>
            <a:xfrm>
              <a:off x="2715845" y="33505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08" name="tx108"/>
            <p:cNvSpPr/>
            <p:nvPr/>
          </p:nvSpPr>
          <p:spPr>
            <a:xfrm>
              <a:off x="4102084" y="37031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09" name="tx109"/>
            <p:cNvSpPr/>
            <p:nvPr/>
          </p:nvSpPr>
          <p:spPr>
            <a:xfrm>
              <a:off x="4102084" y="32631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0" name="tx110"/>
            <p:cNvSpPr/>
            <p:nvPr/>
          </p:nvSpPr>
          <p:spPr>
            <a:xfrm>
              <a:off x="5488322" y="36841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11" name="tx111"/>
            <p:cNvSpPr/>
            <p:nvPr/>
          </p:nvSpPr>
          <p:spPr>
            <a:xfrm>
              <a:off x="5488322" y="32216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2" name="tx112"/>
            <p:cNvSpPr/>
            <p:nvPr/>
          </p:nvSpPr>
          <p:spPr>
            <a:xfrm>
              <a:off x="6597312" y="36529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13" name="tx113"/>
            <p:cNvSpPr/>
            <p:nvPr/>
          </p:nvSpPr>
          <p:spPr>
            <a:xfrm>
              <a:off x="6597312" y="31317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4" name="tx114"/>
            <p:cNvSpPr/>
            <p:nvPr/>
          </p:nvSpPr>
          <p:spPr>
            <a:xfrm>
              <a:off x="6874560" y="36408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15" name="tx115"/>
            <p:cNvSpPr/>
            <p:nvPr/>
          </p:nvSpPr>
          <p:spPr>
            <a:xfrm>
              <a:off x="6874560" y="3107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16" name="tx116"/>
            <p:cNvSpPr/>
            <p:nvPr/>
          </p:nvSpPr>
          <p:spPr>
            <a:xfrm>
              <a:off x="7151808" y="36306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17" name="tx117"/>
            <p:cNvSpPr/>
            <p:nvPr/>
          </p:nvSpPr>
          <p:spPr>
            <a:xfrm>
              <a:off x="7151808" y="309054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8" name="tx118"/>
            <p:cNvSpPr/>
            <p:nvPr/>
          </p:nvSpPr>
          <p:spPr>
            <a:xfrm>
              <a:off x="7429055" y="36262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a:t>
              </a:r>
            </a:p>
          </p:txBody>
        </p:sp>
        <p:sp>
          <p:nvSpPr>
            <p:cNvPr id="119" name="tx119"/>
            <p:cNvSpPr/>
            <p:nvPr/>
          </p:nvSpPr>
          <p:spPr>
            <a:xfrm>
              <a:off x="7429055" y="30779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20" name="tx120"/>
            <p:cNvSpPr/>
            <p:nvPr/>
          </p:nvSpPr>
          <p:spPr>
            <a:xfrm>
              <a:off x="7706303" y="3583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21" name="tx121"/>
            <p:cNvSpPr/>
            <p:nvPr/>
          </p:nvSpPr>
          <p:spPr>
            <a:xfrm>
              <a:off x="7732429" y="30303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2" name="tx122"/>
            <p:cNvSpPr/>
            <p:nvPr/>
          </p:nvSpPr>
          <p:spPr>
            <a:xfrm>
              <a:off x="7983551" y="3561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a:t>
              </a:r>
            </a:p>
          </p:txBody>
        </p:sp>
        <p:sp>
          <p:nvSpPr>
            <p:cNvPr id="123" name="tx123"/>
            <p:cNvSpPr/>
            <p:nvPr/>
          </p:nvSpPr>
          <p:spPr>
            <a:xfrm>
              <a:off x="7983551" y="3000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4" name="tx124"/>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2066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6" name="tx126"/>
            <p:cNvSpPr/>
            <p:nvPr/>
          </p:nvSpPr>
          <p:spPr>
            <a:xfrm>
              <a:off x="694404" y="2286896"/>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694404" y="1453059"/>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2182"/>
              <a:ext cx="1500656"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Ethiopia, 2000-2024</a:t>
              </a:r>
            </a:p>
          </p:txBody>
        </p:sp>
        <p:sp>
          <p:nvSpPr>
            <p:cNvPr id="153" name="pl153"/>
            <p:cNvSpPr/>
            <p:nvPr/>
          </p:nvSpPr>
          <p:spPr>
            <a:xfrm>
              <a:off x="21097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367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3637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9906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232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5502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771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041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3730600" cy="162162"/>
            </a:xfrm>
            <a:prstGeom prst="rect">
              <a:avLst/>
            </a:prstGeom>
            <a:solidFill>
              <a:srgbClr val="80BD41">
                <a:alpha val="100000"/>
              </a:srgbClr>
            </a:solidFill>
          </p:spPr>
          <p:txBody>
            <a:bodyPr/>
            <a:lstStyle/>
            <a:p/>
          </p:txBody>
        </p:sp>
        <p:sp>
          <p:nvSpPr>
            <p:cNvPr id="166" name="rc166"/>
            <p:cNvSpPr/>
            <p:nvPr/>
          </p:nvSpPr>
          <p:spPr>
            <a:xfrm>
              <a:off x="5026874" y="5774644"/>
              <a:ext cx="2385138" cy="162162"/>
            </a:xfrm>
            <a:prstGeom prst="rect">
              <a:avLst/>
            </a:prstGeom>
            <a:solidFill>
              <a:srgbClr val="1CABE2">
                <a:alpha val="100000"/>
              </a:srgbClr>
            </a:solidFill>
          </p:spPr>
          <p:txBody>
            <a:bodyPr/>
            <a:lstStyle/>
            <a:p/>
          </p:txBody>
        </p:sp>
        <p:sp>
          <p:nvSpPr>
            <p:cNvPr id="167" name="rc167"/>
            <p:cNvSpPr/>
            <p:nvPr/>
          </p:nvSpPr>
          <p:spPr>
            <a:xfrm>
              <a:off x="1296273" y="5571941"/>
              <a:ext cx="4542911" cy="162162"/>
            </a:xfrm>
            <a:prstGeom prst="rect">
              <a:avLst/>
            </a:prstGeom>
            <a:solidFill>
              <a:srgbClr val="80BD41">
                <a:alpha val="100000"/>
              </a:srgbClr>
            </a:solidFill>
          </p:spPr>
          <p:txBody>
            <a:bodyPr/>
            <a:lstStyle/>
            <a:p/>
          </p:txBody>
        </p:sp>
        <p:sp>
          <p:nvSpPr>
            <p:cNvPr id="168" name="rc168"/>
            <p:cNvSpPr/>
            <p:nvPr/>
          </p:nvSpPr>
          <p:spPr>
            <a:xfrm>
              <a:off x="5839185" y="5571941"/>
              <a:ext cx="1946962" cy="162162"/>
            </a:xfrm>
            <a:prstGeom prst="rect">
              <a:avLst/>
            </a:prstGeom>
            <a:solidFill>
              <a:srgbClr val="1CABE2">
                <a:alpha val="100000"/>
              </a:srgbClr>
            </a:solidFill>
          </p:spPr>
          <p:txBody>
            <a:bodyPr/>
            <a:lstStyle/>
            <a:p/>
          </p:txBody>
        </p:sp>
        <p:sp>
          <p:nvSpPr>
            <p:cNvPr id="169" name="rc169"/>
            <p:cNvSpPr/>
            <p:nvPr/>
          </p:nvSpPr>
          <p:spPr>
            <a:xfrm>
              <a:off x="1296273" y="5369238"/>
              <a:ext cx="4799553" cy="162162"/>
            </a:xfrm>
            <a:prstGeom prst="rect">
              <a:avLst/>
            </a:prstGeom>
            <a:solidFill>
              <a:srgbClr val="80BD41">
                <a:alpha val="100000"/>
              </a:srgbClr>
            </a:solidFill>
          </p:spPr>
          <p:txBody>
            <a:bodyPr/>
            <a:lstStyle/>
            <a:p/>
          </p:txBody>
        </p:sp>
        <p:sp>
          <p:nvSpPr>
            <p:cNvPr id="170" name="rc170"/>
            <p:cNvSpPr/>
            <p:nvPr/>
          </p:nvSpPr>
          <p:spPr>
            <a:xfrm>
              <a:off x="6095827" y="5369238"/>
              <a:ext cx="1775176" cy="162162"/>
            </a:xfrm>
            <a:prstGeom prst="rect">
              <a:avLst/>
            </a:prstGeom>
            <a:solidFill>
              <a:srgbClr val="1CABE2">
                <a:alpha val="100000"/>
              </a:srgbClr>
            </a:solidFill>
          </p:spPr>
          <p:txBody>
            <a:bodyPr/>
            <a:lstStyle/>
            <a:p/>
          </p:txBody>
        </p:sp>
        <p:sp>
          <p:nvSpPr>
            <p:cNvPr id="171" name="tx171"/>
            <p:cNvSpPr/>
            <p:nvPr/>
          </p:nvSpPr>
          <p:spPr>
            <a:xfrm>
              <a:off x="760527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3.76</a:t>
              </a:r>
            </a:p>
          </p:txBody>
        </p:sp>
        <p:sp>
          <p:nvSpPr>
            <p:cNvPr id="172" name="tx172"/>
            <p:cNvSpPr/>
            <p:nvPr/>
          </p:nvSpPr>
          <p:spPr>
            <a:xfrm>
              <a:off x="7998114"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3.99</a:t>
              </a:r>
            </a:p>
          </p:txBody>
        </p:sp>
        <p:sp>
          <p:nvSpPr>
            <p:cNvPr id="173" name="tx173"/>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4.04</a:t>
              </a:r>
            </a:p>
          </p:txBody>
        </p:sp>
        <p:sp>
          <p:nvSpPr>
            <p:cNvPr id="174" name="tx174"/>
            <p:cNvSpPr/>
            <p:nvPr/>
          </p:nvSpPr>
          <p:spPr>
            <a:xfrm>
              <a:off x="3056080"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75" name="tx175"/>
            <p:cNvSpPr/>
            <p:nvPr/>
          </p:nvSpPr>
          <p:spPr>
            <a:xfrm>
              <a:off x="6113950"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76" name="tx176"/>
            <p:cNvSpPr/>
            <p:nvPr/>
          </p:nvSpPr>
          <p:spPr>
            <a:xfrm>
              <a:off x="346223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77" name="tx177"/>
            <p:cNvSpPr/>
            <p:nvPr/>
          </p:nvSpPr>
          <p:spPr>
            <a:xfrm>
              <a:off x="6737317"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8" name="tx178"/>
            <p:cNvSpPr/>
            <p:nvPr/>
          </p:nvSpPr>
          <p:spPr>
            <a:xfrm>
              <a:off x="3590556"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179" name="tx179"/>
            <p:cNvSpPr/>
            <p:nvPr/>
          </p:nvSpPr>
          <p:spPr>
            <a:xfrm>
              <a:off x="6877921"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179834"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4" name="tx184"/>
            <p:cNvSpPr/>
            <p:nvPr/>
          </p:nvSpPr>
          <p:spPr>
            <a:xfrm>
              <a:off x="2806805"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5" name="tx185"/>
            <p:cNvSpPr/>
            <p:nvPr/>
          </p:nvSpPr>
          <p:spPr>
            <a:xfrm>
              <a:off x="4433776"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6" name="tx186"/>
            <p:cNvSpPr/>
            <p:nvPr/>
          </p:nvSpPr>
          <p:spPr>
            <a:xfrm>
              <a:off x="6060747" y="60377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7" name="tx187"/>
            <p:cNvSpPr/>
            <p:nvPr/>
          </p:nvSpPr>
          <p:spPr>
            <a:xfrm>
              <a:off x="7687718" y="6039977"/>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8" name="tx188"/>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(73%) was higher than in 2019 (61%).
The number of children vaccinated with DTP3 increased 29% compared to in 2019.
The number of surviving infants increased approximately 8% compared to in 2019.
In 2024, 700,000 more children were vaccinated than in 2019.
In 2024, there were 300,000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19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2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330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035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741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772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477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183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888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1392750"/>
              <a:ext cx="249522" cy="2613934"/>
            </a:xfrm>
            <a:prstGeom prst="rect">
              <a:avLst/>
            </a:prstGeom>
            <a:solidFill>
              <a:srgbClr val="E2231A">
                <a:alpha val="100000"/>
              </a:srgbClr>
            </a:solidFill>
          </p:spPr>
          <p:txBody>
            <a:bodyPr/>
            <a:lstStyle/>
            <a:p/>
          </p:txBody>
        </p:sp>
        <p:sp>
          <p:nvSpPr>
            <p:cNvPr id="26" name="rc26"/>
            <p:cNvSpPr/>
            <p:nvPr/>
          </p:nvSpPr>
          <p:spPr>
            <a:xfrm>
              <a:off x="1573521" y="1380287"/>
              <a:ext cx="249522" cy="2626397"/>
            </a:xfrm>
            <a:prstGeom prst="rect">
              <a:avLst/>
            </a:prstGeom>
            <a:solidFill>
              <a:srgbClr val="E2231A">
                <a:alpha val="100000"/>
              </a:srgbClr>
            </a:solidFill>
          </p:spPr>
          <p:txBody>
            <a:bodyPr/>
            <a:lstStyle/>
            <a:p/>
          </p:txBody>
        </p:sp>
        <p:sp>
          <p:nvSpPr>
            <p:cNvPr id="27" name="rc27"/>
            <p:cNvSpPr/>
            <p:nvPr/>
          </p:nvSpPr>
          <p:spPr>
            <a:xfrm>
              <a:off x="1850769" y="1450480"/>
              <a:ext cx="249522" cy="2556205"/>
            </a:xfrm>
            <a:prstGeom prst="rect">
              <a:avLst/>
            </a:prstGeom>
            <a:solidFill>
              <a:srgbClr val="E2231A">
                <a:alpha val="100000"/>
              </a:srgbClr>
            </a:solidFill>
          </p:spPr>
          <p:txBody>
            <a:bodyPr/>
            <a:lstStyle/>
            <a:p/>
          </p:txBody>
        </p:sp>
        <p:sp>
          <p:nvSpPr>
            <p:cNvPr id="28" name="rc28"/>
            <p:cNvSpPr/>
            <p:nvPr/>
          </p:nvSpPr>
          <p:spPr>
            <a:xfrm>
              <a:off x="2128016" y="1460666"/>
              <a:ext cx="249522" cy="2546019"/>
            </a:xfrm>
            <a:prstGeom prst="rect">
              <a:avLst/>
            </a:prstGeom>
            <a:solidFill>
              <a:srgbClr val="E2231A">
                <a:alpha val="100000"/>
              </a:srgbClr>
            </a:solidFill>
          </p:spPr>
          <p:txBody>
            <a:bodyPr/>
            <a:lstStyle/>
            <a:p/>
          </p:txBody>
        </p:sp>
        <p:sp>
          <p:nvSpPr>
            <p:cNvPr id="29" name="rc29"/>
            <p:cNvSpPr/>
            <p:nvPr/>
          </p:nvSpPr>
          <p:spPr>
            <a:xfrm>
              <a:off x="2405264" y="1493168"/>
              <a:ext cx="249522" cy="2513516"/>
            </a:xfrm>
            <a:prstGeom prst="rect">
              <a:avLst/>
            </a:prstGeom>
            <a:solidFill>
              <a:srgbClr val="E2231A">
                <a:alpha val="100000"/>
              </a:srgbClr>
            </a:solidFill>
          </p:spPr>
          <p:txBody>
            <a:bodyPr/>
            <a:lstStyle/>
            <a:p/>
          </p:txBody>
        </p:sp>
        <p:sp>
          <p:nvSpPr>
            <p:cNvPr id="30" name="rc30"/>
            <p:cNvSpPr/>
            <p:nvPr/>
          </p:nvSpPr>
          <p:spPr>
            <a:xfrm>
              <a:off x="2682512" y="1645989"/>
              <a:ext cx="249522" cy="2360695"/>
            </a:xfrm>
            <a:prstGeom prst="rect">
              <a:avLst/>
            </a:prstGeom>
            <a:solidFill>
              <a:srgbClr val="E2231A">
                <a:alpha val="100000"/>
              </a:srgbClr>
            </a:solidFill>
          </p:spPr>
          <p:txBody>
            <a:bodyPr/>
            <a:lstStyle/>
            <a:p/>
          </p:txBody>
        </p:sp>
        <p:sp>
          <p:nvSpPr>
            <p:cNvPr id="31" name="rc31"/>
            <p:cNvSpPr/>
            <p:nvPr/>
          </p:nvSpPr>
          <p:spPr>
            <a:xfrm>
              <a:off x="2959759" y="1788397"/>
              <a:ext cx="249522" cy="2218288"/>
            </a:xfrm>
            <a:prstGeom prst="rect">
              <a:avLst/>
            </a:prstGeom>
            <a:solidFill>
              <a:srgbClr val="E2231A">
                <a:alpha val="100000"/>
              </a:srgbClr>
            </a:solidFill>
          </p:spPr>
          <p:txBody>
            <a:bodyPr/>
            <a:lstStyle/>
            <a:p/>
          </p:txBody>
        </p:sp>
        <p:sp>
          <p:nvSpPr>
            <p:cNvPr id="32" name="rc32"/>
            <p:cNvSpPr/>
            <p:nvPr/>
          </p:nvSpPr>
          <p:spPr>
            <a:xfrm>
              <a:off x="3237007" y="1974399"/>
              <a:ext cx="249522" cy="2032285"/>
            </a:xfrm>
            <a:prstGeom prst="rect">
              <a:avLst/>
            </a:prstGeom>
            <a:solidFill>
              <a:srgbClr val="E2231A">
                <a:alpha val="100000"/>
              </a:srgbClr>
            </a:solidFill>
          </p:spPr>
          <p:txBody>
            <a:bodyPr/>
            <a:lstStyle/>
            <a:p/>
          </p:txBody>
        </p:sp>
        <p:sp>
          <p:nvSpPr>
            <p:cNvPr id="33" name="rc33"/>
            <p:cNvSpPr/>
            <p:nvPr/>
          </p:nvSpPr>
          <p:spPr>
            <a:xfrm>
              <a:off x="3514255" y="2171303"/>
              <a:ext cx="249522" cy="1835381"/>
            </a:xfrm>
            <a:prstGeom prst="rect">
              <a:avLst/>
            </a:prstGeom>
            <a:solidFill>
              <a:srgbClr val="E2231A">
                <a:alpha val="100000"/>
              </a:srgbClr>
            </a:solidFill>
          </p:spPr>
          <p:txBody>
            <a:bodyPr/>
            <a:lstStyle/>
            <a:p/>
          </p:txBody>
        </p:sp>
        <p:sp>
          <p:nvSpPr>
            <p:cNvPr id="34" name="rc34"/>
            <p:cNvSpPr/>
            <p:nvPr/>
          </p:nvSpPr>
          <p:spPr>
            <a:xfrm>
              <a:off x="3791502" y="2379116"/>
              <a:ext cx="249522" cy="1627568"/>
            </a:xfrm>
            <a:prstGeom prst="rect">
              <a:avLst/>
            </a:prstGeom>
            <a:solidFill>
              <a:srgbClr val="E2231A">
                <a:alpha val="100000"/>
              </a:srgbClr>
            </a:solidFill>
          </p:spPr>
          <p:txBody>
            <a:bodyPr/>
            <a:lstStyle/>
            <a:p/>
          </p:txBody>
        </p:sp>
        <p:sp>
          <p:nvSpPr>
            <p:cNvPr id="35" name="rc35"/>
            <p:cNvSpPr/>
            <p:nvPr/>
          </p:nvSpPr>
          <p:spPr>
            <a:xfrm>
              <a:off x="4068750" y="2571783"/>
              <a:ext cx="249522" cy="1434901"/>
            </a:xfrm>
            <a:prstGeom prst="rect">
              <a:avLst/>
            </a:prstGeom>
            <a:solidFill>
              <a:srgbClr val="E2231A">
                <a:alpha val="100000"/>
              </a:srgbClr>
            </a:solidFill>
          </p:spPr>
          <p:txBody>
            <a:bodyPr/>
            <a:lstStyle/>
            <a:p/>
          </p:txBody>
        </p:sp>
        <p:sp>
          <p:nvSpPr>
            <p:cNvPr id="36" name="rc36"/>
            <p:cNvSpPr/>
            <p:nvPr/>
          </p:nvSpPr>
          <p:spPr>
            <a:xfrm>
              <a:off x="4345998" y="2724525"/>
              <a:ext cx="249522" cy="1282159"/>
            </a:xfrm>
            <a:prstGeom prst="rect">
              <a:avLst/>
            </a:prstGeom>
            <a:solidFill>
              <a:srgbClr val="E2231A">
                <a:alpha val="100000"/>
              </a:srgbClr>
            </a:solidFill>
          </p:spPr>
          <p:txBody>
            <a:bodyPr/>
            <a:lstStyle/>
            <a:p/>
          </p:txBody>
        </p:sp>
        <p:sp>
          <p:nvSpPr>
            <p:cNvPr id="37" name="rc37"/>
            <p:cNvSpPr/>
            <p:nvPr/>
          </p:nvSpPr>
          <p:spPr>
            <a:xfrm>
              <a:off x="4623245" y="2487020"/>
              <a:ext cx="249522" cy="1519665"/>
            </a:xfrm>
            <a:prstGeom prst="rect">
              <a:avLst/>
            </a:prstGeom>
            <a:solidFill>
              <a:srgbClr val="E2231A">
                <a:alpha val="100000"/>
              </a:srgbClr>
            </a:solidFill>
          </p:spPr>
          <p:txBody>
            <a:bodyPr/>
            <a:lstStyle/>
            <a:p/>
          </p:txBody>
        </p:sp>
        <p:sp>
          <p:nvSpPr>
            <p:cNvPr id="38" name="rc38"/>
            <p:cNvSpPr/>
            <p:nvPr/>
          </p:nvSpPr>
          <p:spPr>
            <a:xfrm>
              <a:off x="4900493" y="2203920"/>
              <a:ext cx="249522" cy="1802764"/>
            </a:xfrm>
            <a:prstGeom prst="rect">
              <a:avLst/>
            </a:prstGeom>
            <a:solidFill>
              <a:srgbClr val="E2231A">
                <a:alpha val="100000"/>
              </a:srgbClr>
            </a:solidFill>
          </p:spPr>
          <p:txBody>
            <a:bodyPr/>
            <a:lstStyle/>
            <a:p/>
          </p:txBody>
        </p:sp>
        <p:sp>
          <p:nvSpPr>
            <p:cNvPr id="39" name="rc39"/>
            <p:cNvSpPr/>
            <p:nvPr/>
          </p:nvSpPr>
          <p:spPr>
            <a:xfrm>
              <a:off x="5177741" y="2124269"/>
              <a:ext cx="249522" cy="1882415"/>
            </a:xfrm>
            <a:prstGeom prst="rect">
              <a:avLst/>
            </a:prstGeom>
            <a:solidFill>
              <a:srgbClr val="E2231A">
                <a:alpha val="100000"/>
              </a:srgbClr>
            </a:solidFill>
          </p:spPr>
          <p:txBody>
            <a:bodyPr/>
            <a:lstStyle/>
            <a:p/>
          </p:txBody>
        </p:sp>
        <p:sp>
          <p:nvSpPr>
            <p:cNvPr id="40" name="rc40"/>
            <p:cNvSpPr/>
            <p:nvPr/>
          </p:nvSpPr>
          <p:spPr>
            <a:xfrm>
              <a:off x="5454988" y="2158733"/>
              <a:ext cx="249522" cy="1847951"/>
            </a:xfrm>
            <a:prstGeom prst="rect">
              <a:avLst/>
            </a:prstGeom>
            <a:solidFill>
              <a:srgbClr val="E2231A">
                <a:alpha val="100000"/>
              </a:srgbClr>
            </a:solidFill>
          </p:spPr>
          <p:txBody>
            <a:bodyPr/>
            <a:lstStyle/>
            <a:p/>
          </p:txBody>
        </p:sp>
        <p:sp>
          <p:nvSpPr>
            <p:cNvPr id="41" name="rc41"/>
            <p:cNvSpPr/>
            <p:nvPr/>
          </p:nvSpPr>
          <p:spPr>
            <a:xfrm>
              <a:off x="5732236" y="2148936"/>
              <a:ext cx="249522" cy="1857748"/>
            </a:xfrm>
            <a:prstGeom prst="rect">
              <a:avLst/>
            </a:prstGeom>
            <a:solidFill>
              <a:srgbClr val="E2231A">
                <a:alpha val="100000"/>
              </a:srgbClr>
            </a:solidFill>
          </p:spPr>
          <p:txBody>
            <a:bodyPr/>
            <a:lstStyle/>
            <a:p/>
          </p:txBody>
        </p:sp>
        <p:sp>
          <p:nvSpPr>
            <p:cNvPr id="42" name="rc42"/>
            <p:cNvSpPr/>
            <p:nvPr/>
          </p:nvSpPr>
          <p:spPr>
            <a:xfrm>
              <a:off x="6009484" y="2190128"/>
              <a:ext cx="249522" cy="1816557"/>
            </a:xfrm>
            <a:prstGeom prst="rect">
              <a:avLst/>
            </a:prstGeom>
            <a:solidFill>
              <a:srgbClr val="E2231A">
                <a:alpha val="100000"/>
              </a:srgbClr>
            </a:solidFill>
          </p:spPr>
          <p:txBody>
            <a:bodyPr/>
            <a:lstStyle/>
            <a:p/>
          </p:txBody>
        </p:sp>
        <p:sp>
          <p:nvSpPr>
            <p:cNvPr id="43" name="rc43"/>
            <p:cNvSpPr/>
            <p:nvPr/>
          </p:nvSpPr>
          <p:spPr>
            <a:xfrm>
              <a:off x="6286731" y="1899675"/>
              <a:ext cx="249522" cy="2107009"/>
            </a:xfrm>
            <a:prstGeom prst="rect">
              <a:avLst/>
            </a:prstGeom>
            <a:solidFill>
              <a:srgbClr val="E2231A">
                <a:alpha val="100000"/>
              </a:srgbClr>
            </a:solidFill>
          </p:spPr>
          <p:txBody>
            <a:bodyPr/>
            <a:lstStyle/>
            <a:p/>
          </p:txBody>
        </p:sp>
        <p:sp>
          <p:nvSpPr>
            <p:cNvPr id="44" name="rc44"/>
            <p:cNvSpPr/>
            <p:nvPr/>
          </p:nvSpPr>
          <p:spPr>
            <a:xfrm>
              <a:off x="6563979" y="1924519"/>
              <a:ext cx="249522" cy="2082166"/>
            </a:xfrm>
            <a:prstGeom prst="rect">
              <a:avLst/>
            </a:prstGeom>
            <a:solidFill>
              <a:srgbClr val="E2231A">
                <a:alpha val="100000"/>
              </a:srgbClr>
            </a:solidFill>
          </p:spPr>
          <p:txBody>
            <a:bodyPr/>
            <a:lstStyle/>
            <a:p/>
          </p:txBody>
        </p:sp>
        <p:sp>
          <p:nvSpPr>
            <p:cNvPr id="45" name="rc45"/>
            <p:cNvSpPr/>
            <p:nvPr/>
          </p:nvSpPr>
          <p:spPr>
            <a:xfrm>
              <a:off x="6841227" y="1928760"/>
              <a:ext cx="249522" cy="2077924"/>
            </a:xfrm>
            <a:prstGeom prst="rect">
              <a:avLst/>
            </a:prstGeom>
            <a:solidFill>
              <a:srgbClr val="E2231A">
                <a:alpha val="100000"/>
              </a:srgbClr>
            </a:solidFill>
          </p:spPr>
          <p:txBody>
            <a:bodyPr/>
            <a:lstStyle/>
            <a:p/>
          </p:txBody>
        </p:sp>
        <p:sp>
          <p:nvSpPr>
            <p:cNvPr id="46" name="rc46"/>
            <p:cNvSpPr/>
            <p:nvPr/>
          </p:nvSpPr>
          <p:spPr>
            <a:xfrm>
              <a:off x="7118474" y="2045489"/>
              <a:ext cx="249522" cy="1961195"/>
            </a:xfrm>
            <a:prstGeom prst="rect">
              <a:avLst/>
            </a:prstGeom>
            <a:solidFill>
              <a:srgbClr val="E2231A">
                <a:alpha val="100000"/>
              </a:srgbClr>
            </a:solidFill>
          </p:spPr>
          <p:txBody>
            <a:bodyPr/>
            <a:lstStyle/>
            <a:p/>
          </p:txBody>
        </p:sp>
        <p:sp>
          <p:nvSpPr>
            <p:cNvPr id="47" name="rc47"/>
            <p:cNvSpPr/>
            <p:nvPr/>
          </p:nvSpPr>
          <p:spPr>
            <a:xfrm>
              <a:off x="7395722" y="2119312"/>
              <a:ext cx="249522" cy="1887373"/>
            </a:xfrm>
            <a:prstGeom prst="rect">
              <a:avLst/>
            </a:prstGeom>
            <a:solidFill>
              <a:srgbClr val="E2231A">
                <a:alpha val="100000"/>
              </a:srgbClr>
            </a:solidFill>
          </p:spPr>
          <p:txBody>
            <a:bodyPr/>
            <a:lstStyle/>
            <a:p/>
          </p:txBody>
        </p:sp>
        <p:sp>
          <p:nvSpPr>
            <p:cNvPr id="48" name="rc48"/>
            <p:cNvSpPr/>
            <p:nvPr/>
          </p:nvSpPr>
          <p:spPr>
            <a:xfrm>
              <a:off x="7672970" y="2399743"/>
              <a:ext cx="249522" cy="1606941"/>
            </a:xfrm>
            <a:prstGeom prst="rect">
              <a:avLst/>
            </a:prstGeom>
            <a:solidFill>
              <a:srgbClr val="E2231A">
                <a:alpha val="100000"/>
              </a:srgbClr>
            </a:solidFill>
          </p:spPr>
          <p:txBody>
            <a:bodyPr/>
            <a:lstStyle/>
            <a:p/>
          </p:txBody>
        </p:sp>
        <p:sp>
          <p:nvSpPr>
            <p:cNvPr id="49" name="rc49"/>
            <p:cNvSpPr/>
            <p:nvPr/>
          </p:nvSpPr>
          <p:spPr>
            <a:xfrm>
              <a:off x="7950217" y="2582227"/>
              <a:ext cx="249522" cy="1424457"/>
            </a:xfrm>
            <a:prstGeom prst="rect">
              <a:avLst/>
            </a:prstGeom>
            <a:solidFill>
              <a:srgbClr val="E2231A">
                <a:alpha val="100000"/>
              </a:srgbClr>
            </a:solidFill>
          </p:spPr>
          <p:txBody>
            <a:bodyPr/>
            <a:lstStyle/>
            <a:p/>
          </p:txBody>
        </p:sp>
        <p:sp>
          <p:nvSpPr>
            <p:cNvPr id="50" name="rc50"/>
            <p:cNvSpPr/>
            <p:nvPr/>
          </p:nvSpPr>
          <p:spPr>
            <a:xfrm>
              <a:off x="6563979" y="1198678"/>
              <a:ext cx="249522" cy="725840"/>
            </a:xfrm>
            <a:prstGeom prst="rect">
              <a:avLst/>
            </a:prstGeom>
            <a:solidFill>
              <a:srgbClr val="B3B3B3">
                <a:alpha val="100000"/>
              </a:srgbClr>
            </a:solidFill>
          </p:spPr>
          <p:txBody>
            <a:bodyPr/>
            <a:lstStyle/>
            <a:p/>
          </p:txBody>
        </p:sp>
        <p:sp>
          <p:nvSpPr>
            <p:cNvPr id="51" name="rc51"/>
            <p:cNvSpPr/>
            <p:nvPr/>
          </p:nvSpPr>
          <p:spPr>
            <a:xfrm>
              <a:off x="6841227" y="1380858"/>
              <a:ext cx="249522" cy="547901"/>
            </a:xfrm>
            <a:prstGeom prst="rect">
              <a:avLst/>
            </a:prstGeom>
            <a:solidFill>
              <a:srgbClr val="B3B3B3">
                <a:alpha val="100000"/>
              </a:srgbClr>
            </a:solidFill>
          </p:spPr>
          <p:txBody>
            <a:bodyPr/>
            <a:lstStyle/>
            <a:p/>
          </p:txBody>
        </p:sp>
        <p:sp>
          <p:nvSpPr>
            <p:cNvPr id="52" name="rc52"/>
            <p:cNvSpPr/>
            <p:nvPr/>
          </p:nvSpPr>
          <p:spPr>
            <a:xfrm>
              <a:off x="7118474" y="1291358"/>
              <a:ext cx="249522" cy="754131"/>
            </a:xfrm>
            <a:prstGeom prst="rect">
              <a:avLst/>
            </a:prstGeom>
            <a:solidFill>
              <a:srgbClr val="B3B3B3">
                <a:alpha val="100000"/>
              </a:srgbClr>
            </a:solidFill>
          </p:spPr>
          <p:txBody>
            <a:bodyPr/>
            <a:lstStyle/>
            <a:p/>
          </p:txBody>
        </p:sp>
        <p:sp>
          <p:nvSpPr>
            <p:cNvPr id="53" name="rc53"/>
            <p:cNvSpPr/>
            <p:nvPr/>
          </p:nvSpPr>
          <p:spPr>
            <a:xfrm>
              <a:off x="7395722" y="1736332"/>
              <a:ext cx="249522" cy="382979"/>
            </a:xfrm>
            <a:prstGeom prst="rect">
              <a:avLst/>
            </a:prstGeom>
            <a:solidFill>
              <a:srgbClr val="B3B3B3">
                <a:alpha val="100000"/>
              </a:srgbClr>
            </a:solidFill>
          </p:spPr>
          <p:txBody>
            <a:bodyPr/>
            <a:lstStyle/>
            <a:p/>
          </p:txBody>
        </p:sp>
        <p:sp>
          <p:nvSpPr>
            <p:cNvPr id="54" name="rc54"/>
            <p:cNvSpPr/>
            <p:nvPr/>
          </p:nvSpPr>
          <p:spPr>
            <a:xfrm>
              <a:off x="7672970" y="1742634"/>
              <a:ext cx="249522" cy="657109"/>
            </a:xfrm>
            <a:prstGeom prst="rect">
              <a:avLst/>
            </a:prstGeom>
            <a:solidFill>
              <a:srgbClr val="B3B3B3">
                <a:alpha val="100000"/>
              </a:srgbClr>
            </a:solidFill>
          </p:spPr>
          <p:txBody>
            <a:bodyPr/>
            <a:lstStyle/>
            <a:p/>
          </p:txBody>
        </p:sp>
        <p:sp>
          <p:nvSpPr>
            <p:cNvPr id="55" name="rc55"/>
            <p:cNvSpPr/>
            <p:nvPr/>
          </p:nvSpPr>
          <p:spPr>
            <a:xfrm>
              <a:off x="7950217" y="2003280"/>
              <a:ext cx="249522" cy="578947"/>
            </a:xfrm>
            <a:prstGeom prst="rect">
              <a:avLst/>
            </a:prstGeom>
            <a:solidFill>
              <a:srgbClr val="B3B3B3">
                <a:alpha val="100000"/>
              </a:srgbClr>
            </a:solidFill>
          </p:spPr>
          <p:txBody>
            <a:bodyPr/>
            <a:lstStyle/>
            <a:p/>
          </p:txBody>
        </p:sp>
        <p:sp>
          <p:nvSpPr>
            <p:cNvPr id="56" name="pl56"/>
            <p:cNvSpPr/>
            <p:nvPr/>
          </p:nvSpPr>
          <p:spPr>
            <a:xfrm>
              <a:off x="1421035" y="1984920"/>
              <a:ext cx="6653943" cy="1235522"/>
            </a:xfrm>
            <a:custGeom>
              <a:avLst/>
              <a:pathLst>
                <a:path w="6653943" h="1235522">
                  <a:moveTo>
                    <a:pt x="0" y="1235522"/>
                  </a:moveTo>
                  <a:lnTo>
                    <a:pt x="277247" y="1207442"/>
                  </a:lnTo>
                  <a:lnTo>
                    <a:pt x="554495" y="1123202"/>
                  </a:lnTo>
                  <a:lnTo>
                    <a:pt x="831742" y="1095122"/>
                  </a:lnTo>
                  <a:lnTo>
                    <a:pt x="1108990" y="1038962"/>
                  </a:lnTo>
                  <a:lnTo>
                    <a:pt x="1386238" y="898562"/>
                  </a:lnTo>
                  <a:lnTo>
                    <a:pt x="1663485" y="786241"/>
                  </a:lnTo>
                  <a:lnTo>
                    <a:pt x="1940733" y="645841"/>
                  </a:lnTo>
                  <a:lnTo>
                    <a:pt x="2217981" y="505441"/>
                  </a:lnTo>
                  <a:lnTo>
                    <a:pt x="2495228" y="365040"/>
                  </a:lnTo>
                  <a:lnTo>
                    <a:pt x="2772476" y="224640"/>
                  </a:lnTo>
                  <a:lnTo>
                    <a:pt x="3049724" y="112320"/>
                  </a:lnTo>
                  <a:lnTo>
                    <a:pt x="3326971" y="280800"/>
                  </a:lnTo>
                  <a:lnTo>
                    <a:pt x="3604219" y="477361"/>
                  </a:lnTo>
                  <a:lnTo>
                    <a:pt x="3881467" y="505441"/>
                  </a:lnTo>
                  <a:lnTo>
                    <a:pt x="4158714" y="449281"/>
                  </a:lnTo>
                  <a:lnTo>
                    <a:pt x="4435962" y="421200"/>
                  </a:lnTo>
                  <a:lnTo>
                    <a:pt x="4713210" y="365040"/>
                  </a:lnTo>
                  <a:lnTo>
                    <a:pt x="4990457" y="505441"/>
                  </a:lnTo>
                  <a:lnTo>
                    <a:pt x="5267705" y="449281"/>
                  </a:lnTo>
                  <a:lnTo>
                    <a:pt x="5544953" y="421200"/>
                  </a:lnTo>
                  <a:lnTo>
                    <a:pt x="5822200" y="336960"/>
                  </a:lnTo>
                  <a:lnTo>
                    <a:pt x="6099448" y="280800"/>
                  </a:lnTo>
                  <a:lnTo>
                    <a:pt x="6376696" y="112320"/>
                  </a:lnTo>
                  <a:lnTo>
                    <a:pt x="6653943" y="0"/>
                  </a:lnTo>
                </a:path>
              </a:pathLst>
            </a:custGeom>
            <a:ln w="27101" cap="flat">
              <a:solidFill>
                <a:srgbClr val="0058AB">
                  <a:alpha val="100000"/>
                </a:srgbClr>
              </a:solidFill>
              <a:prstDash val="solid"/>
              <a:round/>
            </a:ln>
          </p:spPr>
          <p:txBody>
            <a:bodyPr/>
            <a:lstStyle/>
            <a:p/>
          </p:txBody>
        </p:sp>
        <p:sp>
          <p:nvSpPr>
            <p:cNvPr id="57" name="pl57"/>
            <p:cNvSpPr/>
            <p:nvPr/>
          </p:nvSpPr>
          <p:spPr>
            <a:xfrm>
              <a:off x="6688740" y="2349961"/>
              <a:ext cx="1386238" cy="673921"/>
            </a:xfrm>
            <a:custGeom>
              <a:avLst/>
              <a:pathLst>
                <a:path w="1386238" h="673921">
                  <a:moveTo>
                    <a:pt x="0" y="673921"/>
                  </a:moveTo>
                  <a:lnTo>
                    <a:pt x="277247" y="505441"/>
                  </a:lnTo>
                  <a:lnTo>
                    <a:pt x="554495" y="505441"/>
                  </a:lnTo>
                  <a:lnTo>
                    <a:pt x="831742" y="196560"/>
                  </a:lnTo>
                  <a:lnTo>
                    <a:pt x="1108990" y="168480"/>
                  </a:lnTo>
                  <a:lnTo>
                    <a:pt x="1386238" y="0"/>
                  </a:lnTo>
                </a:path>
              </a:pathLst>
            </a:custGeom>
            <a:ln w="27101" cap="flat">
              <a:solidFill>
                <a:srgbClr val="333333">
                  <a:alpha val="100000"/>
                </a:srgbClr>
              </a:solidFill>
              <a:prstDash val="solid"/>
              <a:round/>
            </a:ln>
          </p:spPr>
          <p:txBody>
            <a:bodyPr/>
            <a:lstStyle/>
            <a:p/>
          </p:txBody>
        </p:sp>
        <p:sp>
          <p:nvSpPr>
            <p:cNvPr id="58" name="tx58"/>
            <p:cNvSpPr/>
            <p:nvPr/>
          </p:nvSpPr>
          <p:spPr>
            <a:xfrm>
              <a:off x="6618402" y="2251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56</a:t>
              </a:r>
            </a:p>
          </p:txBody>
        </p:sp>
        <p:sp>
          <p:nvSpPr>
            <p:cNvPr id="59" name="tx59"/>
            <p:cNvSpPr/>
            <p:nvPr/>
          </p:nvSpPr>
          <p:spPr>
            <a:xfrm>
              <a:off x="6895650" y="222468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57</a:t>
              </a:r>
            </a:p>
          </p:txBody>
        </p:sp>
        <p:sp>
          <p:nvSpPr>
            <p:cNvPr id="60" name="tx60"/>
            <p:cNvSpPr/>
            <p:nvPr/>
          </p:nvSpPr>
          <p:spPr>
            <a:xfrm>
              <a:off x="7172898" y="21389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60</a:t>
              </a:r>
            </a:p>
          </p:txBody>
        </p:sp>
        <p:sp>
          <p:nvSpPr>
            <p:cNvPr id="61" name="tx61"/>
            <p:cNvSpPr/>
            <p:nvPr/>
          </p:nvSpPr>
          <p:spPr>
            <a:xfrm>
              <a:off x="7450145" y="2082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62</a:t>
              </a:r>
            </a:p>
          </p:txBody>
        </p:sp>
        <p:sp>
          <p:nvSpPr>
            <p:cNvPr id="62" name="tx62"/>
            <p:cNvSpPr/>
            <p:nvPr/>
          </p:nvSpPr>
          <p:spPr>
            <a:xfrm>
              <a:off x="7727393"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63" name="tx63"/>
            <p:cNvSpPr/>
            <p:nvPr/>
          </p:nvSpPr>
          <p:spPr>
            <a:xfrm>
              <a:off x="8004641"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4" name="tx64"/>
            <p:cNvSpPr/>
            <p:nvPr/>
          </p:nvSpPr>
          <p:spPr>
            <a:xfrm>
              <a:off x="6618402" y="308527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35</a:t>
              </a:r>
            </a:p>
          </p:txBody>
        </p:sp>
        <p:sp>
          <p:nvSpPr>
            <p:cNvPr id="65" name="tx65"/>
            <p:cNvSpPr/>
            <p:nvPr/>
          </p:nvSpPr>
          <p:spPr>
            <a:xfrm>
              <a:off x="6895650" y="291840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41</a:t>
              </a:r>
            </a:p>
          </p:txBody>
        </p:sp>
        <p:sp>
          <p:nvSpPr>
            <p:cNvPr id="66" name="tx66"/>
            <p:cNvSpPr/>
            <p:nvPr/>
          </p:nvSpPr>
          <p:spPr>
            <a:xfrm>
              <a:off x="7172898" y="291840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41</a:t>
              </a:r>
            </a:p>
          </p:txBody>
        </p:sp>
        <p:sp>
          <p:nvSpPr>
            <p:cNvPr id="67" name="tx67"/>
            <p:cNvSpPr/>
            <p:nvPr/>
          </p:nvSpPr>
          <p:spPr>
            <a:xfrm>
              <a:off x="7450145" y="26079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52</a:t>
              </a:r>
            </a:p>
          </p:txBody>
        </p:sp>
        <p:sp>
          <p:nvSpPr>
            <p:cNvPr id="68" name="tx68"/>
            <p:cNvSpPr/>
            <p:nvPr/>
          </p:nvSpPr>
          <p:spPr>
            <a:xfrm>
              <a:off x="7727393" y="25798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53</a:t>
              </a:r>
            </a:p>
          </p:txBody>
        </p:sp>
        <p:sp>
          <p:nvSpPr>
            <p:cNvPr id="69" name="tx69"/>
            <p:cNvSpPr/>
            <p:nvPr/>
          </p:nvSpPr>
          <p:spPr>
            <a:xfrm>
              <a:off x="8004641"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70" name="tx70"/>
            <p:cNvSpPr/>
            <p:nvPr/>
          </p:nvSpPr>
          <p:spPr>
            <a:xfrm>
              <a:off x="1345686" y="26606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71" name="tx71"/>
            <p:cNvSpPr/>
            <p:nvPr/>
          </p:nvSpPr>
          <p:spPr>
            <a:xfrm>
              <a:off x="2731924" y="27858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72" name="tx72"/>
            <p:cNvSpPr/>
            <p:nvPr/>
          </p:nvSpPr>
          <p:spPr>
            <a:xfrm>
              <a:off x="4118163" y="32501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3" name="tx73"/>
            <p:cNvSpPr/>
            <p:nvPr/>
          </p:nvSpPr>
          <p:spPr>
            <a:xfrm>
              <a:off x="5504401" y="30422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74" name="tx74"/>
            <p:cNvSpPr/>
            <p:nvPr/>
          </p:nvSpPr>
          <p:spPr>
            <a:xfrm>
              <a:off x="6613391" y="29264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5" name="tx75"/>
            <p:cNvSpPr/>
            <p:nvPr/>
          </p:nvSpPr>
          <p:spPr>
            <a:xfrm>
              <a:off x="6890639" y="29286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6" name="tx76"/>
            <p:cNvSpPr/>
            <p:nvPr/>
          </p:nvSpPr>
          <p:spPr>
            <a:xfrm>
              <a:off x="7167887" y="29856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77" name="tx77"/>
            <p:cNvSpPr/>
            <p:nvPr/>
          </p:nvSpPr>
          <p:spPr>
            <a:xfrm>
              <a:off x="7445134" y="30225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78" name="tx78"/>
            <p:cNvSpPr/>
            <p:nvPr/>
          </p:nvSpPr>
          <p:spPr>
            <a:xfrm>
              <a:off x="7722382" y="316272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79" name="tx79"/>
            <p:cNvSpPr/>
            <p:nvPr/>
          </p:nvSpPr>
          <p:spPr>
            <a:xfrm>
              <a:off x="7999630" y="325533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0" name="tx80"/>
            <p:cNvSpPr/>
            <p:nvPr/>
          </p:nvSpPr>
          <p:spPr>
            <a:xfrm>
              <a:off x="6613391" y="15211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81" name="tx81"/>
            <p:cNvSpPr/>
            <p:nvPr/>
          </p:nvSpPr>
          <p:spPr>
            <a:xfrm>
              <a:off x="6890639" y="16143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2" name="tx82"/>
            <p:cNvSpPr/>
            <p:nvPr/>
          </p:nvSpPr>
          <p:spPr>
            <a:xfrm>
              <a:off x="7167887" y="16279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83" name="tx83"/>
            <p:cNvSpPr/>
            <p:nvPr/>
          </p:nvSpPr>
          <p:spPr>
            <a:xfrm>
              <a:off x="7445134" y="18873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4" name="tx84"/>
            <p:cNvSpPr/>
            <p:nvPr/>
          </p:nvSpPr>
          <p:spPr>
            <a:xfrm>
              <a:off x="7722382" y="20307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85" name="tx85"/>
            <p:cNvSpPr/>
            <p:nvPr/>
          </p:nvSpPr>
          <p:spPr>
            <a:xfrm>
              <a:off x="7999630" y="22523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86" name="tx86"/>
            <p:cNvSpPr/>
            <p:nvPr/>
          </p:nvSpPr>
          <p:spPr>
            <a:xfrm>
              <a:off x="6613391" y="10819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87" name="tx87"/>
            <p:cNvSpPr/>
            <p:nvPr/>
          </p:nvSpPr>
          <p:spPr>
            <a:xfrm>
              <a:off x="6890639" y="12641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88" name="tx88"/>
            <p:cNvSpPr/>
            <p:nvPr/>
          </p:nvSpPr>
          <p:spPr>
            <a:xfrm>
              <a:off x="7167887" y="11746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89" name="tx89"/>
            <p:cNvSpPr/>
            <p:nvPr/>
          </p:nvSpPr>
          <p:spPr>
            <a:xfrm>
              <a:off x="7445134" y="16182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90" name="tx90"/>
            <p:cNvSpPr/>
            <p:nvPr/>
          </p:nvSpPr>
          <p:spPr>
            <a:xfrm>
              <a:off x="7722382" y="16245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91" name="tx91"/>
            <p:cNvSpPr/>
            <p:nvPr/>
          </p:nvSpPr>
          <p:spPr>
            <a:xfrm>
              <a:off x="7999630" y="18852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92" name="tx92"/>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93" name="tx93"/>
            <p:cNvSpPr/>
            <p:nvPr/>
          </p:nvSpPr>
          <p:spPr>
            <a:xfrm>
              <a:off x="577897" y="332511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94" name="tx94"/>
            <p:cNvSpPr/>
            <p:nvPr/>
          </p:nvSpPr>
          <p:spPr>
            <a:xfrm>
              <a:off x="577897" y="26956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95" name="tx95"/>
            <p:cNvSpPr/>
            <p:nvPr/>
          </p:nvSpPr>
          <p:spPr>
            <a:xfrm>
              <a:off x="577897" y="206621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96" name="tx96"/>
            <p:cNvSpPr/>
            <p:nvPr/>
          </p:nvSpPr>
          <p:spPr>
            <a:xfrm>
              <a:off x="577897" y="143675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78790" y="4909475"/>
              <a:ext cx="201456" cy="201456"/>
            </a:xfrm>
            <a:prstGeom prst="rect">
              <a:avLst/>
            </a:prstGeom>
            <a:solidFill>
              <a:srgbClr val="E2231A">
                <a:alpha val="100000"/>
              </a:srgbClr>
            </a:solidFill>
          </p:spPr>
          <p:txBody>
            <a:bodyPr/>
            <a:lstStyle/>
            <a:p/>
          </p:txBody>
        </p:sp>
        <p:sp>
          <p:nvSpPr>
            <p:cNvPr id="119" name="rc119"/>
            <p:cNvSpPr/>
            <p:nvPr/>
          </p:nvSpPr>
          <p:spPr>
            <a:xfrm>
              <a:off x="5642950" y="4909475"/>
              <a:ext cx="201456" cy="201456"/>
            </a:xfrm>
            <a:prstGeom prst="rect">
              <a:avLst/>
            </a:prstGeom>
            <a:solidFill>
              <a:srgbClr val="B3B3B3">
                <a:alpha val="100000"/>
              </a:srgbClr>
            </a:solidFill>
          </p:spPr>
          <p:txBody>
            <a:bodyPr/>
            <a:lstStyle/>
            <a:p/>
          </p:txBody>
        </p:sp>
        <p:sp>
          <p:nvSpPr>
            <p:cNvPr id="120" name="tx12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51100" y="652182"/>
              <a:ext cx="1500656"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Ethiopia, 2000-2024</a:t>
              </a:r>
            </a:p>
          </p:txBody>
        </p:sp>
        <p:sp>
          <p:nvSpPr>
            <p:cNvPr id="124" name="pl124"/>
            <p:cNvSpPr/>
            <p:nvPr/>
          </p:nvSpPr>
          <p:spPr>
            <a:xfrm>
              <a:off x="20700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6175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1650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7125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2600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84378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39128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387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4863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296273" y="5774644"/>
              <a:ext cx="5118992" cy="162162"/>
            </a:xfrm>
            <a:prstGeom prst="rect">
              <a:avLst/>
            </a:prstGeom>
            <a:solidFill>
              <a:srgbClr val="E2231A">
                <a:alpha val="100000"/>
              </a:srgbClr>
            </a:solidFill>
          </p:spPr>
          <p:txBody>
            <a:bodyPr/>
            <a:lstStyle/>
            <a:p/>
          </p:txBody>
        </p:sp>
        <p:sp>
          <p:nvSpPr>
            <p:cNvPr id="138" name="rc138"/>
            <p:cNvSpPr/>
            <p:nvPr/>
          </p:nvSpPr>
          <p:spPr>
            <a:xfrm>
              <a:off x="1296273" y="5571941"/>
              <a:ext cx="3950655" cy="162162"/>
            </a:xfrm>
            <a:prstGeom prst="rect">
              <a:avLst/>
            </a:prstGeom>
            <a:solidFill>
              <a:srgbClr val="E2231A">
                <a:alpha val="100000"/>
              </a:srgbClr>
            </a:solidFill>
          </p:spPr>
          <p:txBody>
            <a:bodyPr/>
            <a:lstStyle/>
            <a:p/>
          </p:txBody>
        </p:sp>
        <p:sp>
          <p:nvSpPr>
            <p:cNvPr id="139" name="rc139"/>
            <p:cNvSpPr/>
            <p:nvPr/>
          </p:nvSpPr>
          <p:spPr>
            <a:xfrm>
              <a:off x="1296273" y="5369238"/>
              <a:ext cx="3502021" cy="162162"/>
            </a:xfrm>
            <a:prstGeom prst="rect">
              <a:avLst/>
            </a:prstGeom>
            <a:solidFill>
              <a:srgbClr val="E2231A">
                <a:alpha val="100000"/>
              </a:srgbClr>
            </a:solidFill>
          </p:spPr>
          <p:txBody>
            <a:bodyPr/>
            <a:lstStyle/>
            <a:p/>
          </p:txBody>
        </p:sp>
        <p:sp>
          <p:nvSpPr>
            <p:cNvPr id="140" name="rc140"/>
            <p:cNvSpPr/>
            <p:nvPr/>
          </p:nvSpPr>
          <p:spPr>
            <a:xfrm>
              <a:off x="6415266" y="5774644"/>
              <a:ext cx="1784473" cy="162162"/>
            </a:xfrm>
            <a:prstGeom prst="rect">
              <a:avLst/>
            </a:prstGeom>
            <a:solidFill>
              <a:srgbClr val="B3B3B3">
                <a:alpha val="100000"/>
              </a:srgbClr>
            </a:solidFill>
          </p:spPr>
          <p:txBody>
            <a:bodyPr/>
            <a:lstStyle/>
            <a:p/>
          </p:txBody>
        </p:sp>
        <p:sp>
          <p:nvSpPr>
            <p:cNvPr id="141" name="rc141"/>
            <p:cNvSpPr/>
            <p:nvPr/>
          </p:nvSpPr>
          <p:spPr>
            <a:xfrm>
              <a:off x="5246929" y="5571941"/>
              <a:ext cx="1615498" cy="162162"/>
            </a:xfrm>
            <a:prstGeom prst="rect">
              <a:avLst/>
            </a:prstGeom>
            <a:solidFill>
              <a:srgbClr val="B3B3B3">
                <a:alpha val="100000"/>
              </a:srgbClr>
            </a:solidFill>
          </p:spPr>
          <p:txBody>
            <a:bodyPr/>
            <a:lstStyle/>
            <a:p/>
          </p:txBody>
        </p:sp>
        <p:sp>
          <p:nvSpPr>
            <p:cNvPr id="142" name="rc142"/>
            <p:cNvSpPr/>
            <p:nvPr/>
          </p:nvSpPr>
          <p:spPr>
            <a:xfrm>
              <a:off x="4798295" y="5369238"/>
              <a:ext cx="1423338" cy="162162"/>
            </a:xfrm>
            <a:prstGeom prst="rect">
              <a:avLst/>
            </a:prstGeom>
            <a:solidFill>
              <a:srgbClr val="B3B3B3">
                <a:alpha val="100000"/>
              </a:srgbClr>
            </a:solidFill>
          </p:spPr>
          <p:txBody>
            <a:bodyPr/>
            <a:lstStyle/>
            <a:p/>
          </p:txBody>
        </p:sp>
        <p:sp>
          <p:nvSpPr>
            <p:cNvPr id="143" name="tx143"/>
            <p:cNvSpPr/>
            <p:nvPr/>
          </p:nvSpPr>
          <p:spPr>
            <a:xfrm>
              <a:off x="8280112"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44" name="tx144"/>
            <p:cNvSpPr/>
            <p:nvPr/>
          </p:nvSpPr>
          <p:spPr>
            <a:xfrm>
              <a:off x="6942800"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45" name="tx145"/>
            <p:cNvSpPr/>
            <p:nvPr/>
          </p:nvSpPr>
          <p:spPr>
            <a:xfrm>
              <a:off x="6302005"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46" name="tx146"/>
            <p:cNvSpPr/>
            <p:nvPr/>
          </p:nvSpPr>
          <p:spPr>
            <a:xfrm>
              <a:off x="3775398"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47" name="tx147"/>
            <p:cNvSpPr/>
            <p:nvPr/>
          </p:nvSpPr>
          <p:spPr>
            <a:xfrm>
              <a:off x="3191229"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48" name="tx148"/>
            <p:cNvSpPr/>
            <p:nvPr/>
          </p:nvSpPr>
          <p:spPr>
            <a:xfrm>
              <a:off x="2966912"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49" name="tx149"/>
            <p:cNvSpPr/>
            <p:nvPr/>
          </p:nvSpPr>
          <p:spPr>
            <a:xfrm>
              <a:off x="7227131"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50" name="tx150"/>
            <p:cNvSpPr/>
            <p:nvPr/>
          </p:nvSpPr>
          <p:spPr>
            <a:xfrm>
              <a:off x="5974306"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51" name="tx151"/>
            <p:cNvSpPr/>
            <p:nvPr/>
          </p:nvSpPr>
          <p:spPr>
            <a:xfrm>
              <a:off x="542959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52" name="tx15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140987"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56" name="tx156"/>
            <p:cNvSpPr/>
            <p:nvPr/>
          </p:nvSpPr>
          <p:spPr>
            <a:xfrm>
              <a:off x="2688494"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57" name="tx157"/>
            <p:cNvSpPr/>
            <p:nvPr/>
          </p:nvSpPr>
          <p:spPr>
            <a:xfrm>
              <a:off x="4236001"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58" name="tx158"/>
            <p:cNvSpPr/>
            <p:nvPr/>
          </p:nvSpPr>
          <p:spPr>
            <a:xfrm>
              <a:off x="5783508"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59" name="tx159"/>
            <p:cNvSpPr/>
            <p:nvPr/>
          </p:nvSpPr>
          <p:spPr>
            <a:xfrm>
              <a:off x="7331016"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60" name="tx160"/>
            <p:cNvSpPr/>
            <p:nvPr/>
          </p:nvSpPr>
          <p:spPr>
            <a:xfrm>
              <a:off x="3587194" y="6173067"/>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61" name="tx16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2" name="tx16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72%. This is greater than in 2019, where coverage was 56%.
1.1m children missed their routine first dose of measles vaccine.
MCV2 is typically administered to children between 18 months and five years old. MCV2 coverage increased to 59%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08502"/>
              <a:ext cx="3397293" cy="1257091"/>
            </a:xfrm>
            <a:custGeom>
              <a:avLst/>
              <a:pathLst>
                <a:path w="3397293" h="1257091">
                  <a:moveTo>
                    <a:pt x="0" y="1257091"/>
                  </a:moveTo>
                  <a:lnTo>
                    <a:pt x="141553" y="1228520"/>
                  </a:lnTo>
                  <a:lnTo>
                    <a:pt x="283107" y="1142810"/>
                  </a:lnTo>
                  <a:lnTo>
                    <a:pt x="424661" y="1114239"/>
                  </a:lnTo>
                  <a:lnTo>
                    <a:pt x="566215" y="1057099"/>
                  </a:lnTo>
                  <a:lnTo>
                    <a:pt x="707769" y="914248"/>
                  </a:lnTo>
                  <a:lnTo>
                    <a:pt x="849323" y="799967"/>
                  </a:lnTo>
                  <a:lnTo>
                    <a:pt x="990877" y="657115"/>
                  </a:lnTo>
                  <a:lnTo>
                    <a:pt x="1132431" y="514264"/>
                  </a:lnTo>
                  <a:lnTo>
                    <a:pt x="1273984" y="371413"/>
                  </a:lnTo>
                  <a:lnTo>
                    <a:pt x="1415538" y="228562"/>
                  </a:lnTo>
                  <a:lnTo>
                    <a:pt x="1557092" y="114281"/>
                  </a:lnTo>
                  <a:lnTo>
                    <a:pt x="1698646" y="285702"/>
                  </a:lnTo>
                  <a:lnTo>
                    <a:pt x="1840200" y="485694"/>
                  </a:lnTo>
                  <a:lnTo>
                    <a:pt x="1981754" y="514264"/>
                  </a:lnTo>
                  <a:lnTo>
                    <a:pt x="2123308" y="457124"/>
                  </a:lnTo>
                  <a:lnTo>
                    <a:pt x="2264862" y="428553"/>
                  </a:lnTo>
                  <a:lnTo>
                    <a:pt x="2406416" y="371413"/>
                  </a:lnTo>
                  <a:lnTo>
                    <a:pt x="2547969" y="514264"/>
                  </a:lnTo>
                  <a:lnTo>
                    <a:pt x="2689523" y="457124"/>
                  </a:lnTo>
                  <a:lnTo>
                    <a:pt x="2831077" y="428553"/>
                  </a:lnTo>
                  <a:lnTo>
                    <a:pt x="2972631" y="342843"/>
                  </a:lnTo>
                  <a:lnTo>
                    <a:pt x="3114185" y="285702"/>
                  </a:lnTo>
                  <a:lnTo>
                    <a:pt x="3255739" y="11428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08502"/>
              <a:ext cx="3397293" cy="1257091"/>
            </a:xfrm>
            <a:custGeom>
              <a:avLst/>
              <a:pathLst>
                <a:path w="3397293" h="1257091">
                  <a:moveTo>
                    <a:pt x="0" y="1257091"/>
                  </a:moveTo>
                  <a:lnTo>
                    <a:pt x="141553" y="1228520"/>
                  </a:lnTo>
                  <a:lnTo>
                    <a:pt x="283107" y="1142810"/>
                  </a:lnTo>
                  <a:lnTo>
                    <a:pt x="424661" y="1114239"/>
                  </a:lnTo>
                  <a:lnTo>
                    <a:pt x="566215" y="1057099"/>
                  </a:lnTo>
                  <a:lnTo>
                    <a:pt x="707769" y="914248"/>
                  </a:lnTo>
                  <a:lnTo>
                    <a:pt x="849323" y="799967"/>
                  </a:lnTo>
                  <a:lnTo>
                    <a:pt x="990877" y="657115"/>
                  </a:lnTo>
                  <a:lnTo>
                    <a:pt x="1132431" y="514264"/>
                  </a:lnTo>
                  <a:lnTo>
                    <a:pt x="1273984" y="371413"/>
                  </a:lnTo>
                  <a:lnTo>
                    <a:pt x="1415538" y="228562"/>
                  </a:lnTo>
                  <a:lnTo>
                    <a:pt x="1557092" y="114281"/>
                  </a:lnTo>
                  <a:lnTo>
                    <a:pt x="1698646" y="285702"/>
                  </a:lnTo>
                  <a:lnTo>
                    <a:pt x="1840200" y="485694"/>
                  </a:lnTo>
                  <a:lnTo>
                    <a:pt x="1981754" y="514264"/>
                  </a:lnTo>
                  <a:lnTo>
                    <a:pt x="2123308" y="457124"/>
                  </a:lnTo>
                  <a:lnTo>
                    <a:pt x="2264862" y="428553"/>
                  </a:lnTo>
                  <a:lnTo>
                    <a:pt x="2406416" y="371413"/>
                  </a:lnTo>
                  <a:lnTo>
                    <a:pt x="2547969" y="514264"/>
                  </a:lnTo>
                  <a:lnTo>
                    <a:pt x="2689523" y="457124"/>
                  </a:lnTo>
                  <a:lnTo>
                    <a:pt x="2831077" y="428553"/>
                  </a:lnTo>
                  <a:lnTo>
                    <a:pt x="2972631" y="342843"/>
                  </a:lnTo>
                  <a:lnTo>
                    <a:pt x="3114185" y="285702"/>
                  </a:lnTo>
                  <a:lnTo>
                    <a:pt x="3255739" y="11428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114198"/>
            </a:xfrm>
            <a:custGeom>
              <a:avLst/>
              <a:pathLst>
                <a:path w="0" h="2114198">
                  <a:moveTo>
                    <a:pt x="0" y="0"/>
                  </a:moveTo>
                  <a:lnTo>
                    <a:pt x="0" y="211419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71355"/>
            </a:xfrm>
            <a:custGeom>
              <a:avLst/>
              <a:pathLst>
                <a:path w="0" h="1771355">
                  <a:moveTo>
                    <a:pt x="0" y="0"/>
                  </a:moveTo>
                  <a:lnTo>
                    <a:pt x="0" y="177135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314231"/>
            </a:xfrm>
            <a:custGeom>
              <a:avLst/>
              <a:pathLst>
                <a:path w="0" h="1314231">
                  <a:moveTo>
                    <a:pt x="0" y="0"/>
                  </a:moveTo>
                  <a:lnTo>
                    <a:pt x="0" y="131423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314231"/>
            </a:xfrm>
            <a:custGeom>
              <a:avLst/>
              <a:pathLst>
                <a:path w="0" h="1314231">
                  <a:moveTo>
                    <a:pt x="0" y="0"/>
                  </a:moveTo>
                  <a:lnTo>
                    <a:pt x="0" y="131423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2" name="pl32"/>
            <p:cNvSpPr/>
            <p:nvPr/>
          </p:nvSpPr>
          <p:spPr>
            <a:xfrm>
              <a:off x="1120965" y="1808502"/>
              <a:ext cx="3397293" cy="1257091"/>
            </a:xfrm>
            <a:custGeom>
              <a:avLst/>
              <a:pathLst>
                <a:path w="3397293" h="1257091">
                  <a:moveTo>
                    <a:pt x="0" y="1257091"/>
                  </a:moveTo>
                  <a:lnTo>
                    <a:pt x="141553" y="1228520"/>
                  </a:lnTo>
                  <a:lnTo>
                    <a:pt x="283107" y="1142810"/>
                  </a:lnTo>
                  <a:lnTo>
                    <a:pt x="424661" y="1114239"/>
                  </a:lnTo>
                  <a:lnTo>
                    <a:pt x="566215" y="1057099"/>
                  </a:lnTo>
                  <a:lnTo>
                    <a:pt x="707769" y="914248"/>
                  </a:lnTo>
                  <a:lnTo>
                    <a:pt x="849323" y="799967"/>
                  </a:lnTo>
                  <a:lnTo>
                    <a:pt x="990877" y="657115"/>
                  </a:lnTo>
                  <a:lnTo>
                    <a:pt x="1132431" y="514264"/>
                  </a:lnTo>
                  <a:lnTo>
                    <a:pt x="1273984" y="371413"/>
                  </a:lnTo>
                  <a:lnTo>
                    <a:pt x="1415538" y="228562"/>
                  </a:lnTo>
                  <a:lnTo>
                    <a:pt x="1557092" y="114281"/>
                  </a:lnTo>
                  <a:lnTo>
                    <a:pt x="1698646" y="285702"/>
                  </a:lnTo>
                  <a:lnTo>
                    <a:pt x="1840200" y="485694"/>
                  </a:lnTo>
                  <a:lnTo>
                    <a:pt x="1981754" y="514264"/>
                  </a:lnTo>
                  <a:lnTo>
                    <a:pt x="2123308" y="457124"/>
                  </a:lnTo>
                  <a:lnTo>
                    <a:pt x="2264862" y="428553"/>
                  </a:lnTo>
                  <a:lnTo>
                    <a:pt x="2406416" y="371413"/>
                  </a:lnTo>
                  <a:lnTo>
                    <a:pt x="2547969" y="514264"/>
                  </a:lnTo>
                  <a:lnTo>
                    <a:pt x="2689523" y="457124"/>
                  </a:lnTo>
                  <a:lnTo>
                    <a:pt x="2831077" y="428553"/>
                  </a:lnTo>
                  <a:lnTo>
                    <a:pt x="2972631" y="342843"/>
                  </a:lnTo>
                  <a:lnTo>
                    <a:pt x="3114185" y="285702"/>
                  </a:lnTo>
                  <a:lnTo>
                    <a:pt x="3255739" y="11428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85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3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0956" y="4805653"/>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Ethiopia</a:t>
              </a:r>
            </a:p>
          </p:txBody>
        </p:sp>
        <p:sp>
          <p:nvSpPr>
            <p:cNvPr id="60" name="tx60"/>
            <p:cNvSpPr/>
            <p:nvPr/>
          </p:nvSpPr>
          <p:spPr>
            <a:xfrm>
              <a:off x="28244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8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48805" y="471005"/>
              <a:ext cx="25416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Ethiopia,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3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7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6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1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6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1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0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54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99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21217"/>
              <a:ext cx="3397293" cy="2444343"/>
            </a:xfrm>
            <a:custGeom>
              <a:avLst/>
              <a:pathLst>
                <a:path w="3397293" h="2444343">
                  <a:moveTo>
                    <a:pt x="0" y="2444343"/>
                  </a:moveTo>
                  <a:lnTo>
                    <a:pt x="141553" y="2388790"/>
                  </a:lnTo>
                  <a:lnTo>
                    <a:pt x="283107" y="2222130"/>
                  </a:lnTo>
                  <a:lnTo>
                    <a:pt x="424661" y="2166577"/>
                  </a:lnTo>
                  <a:lnTo>
                    <a:pt x="566215" y="2055470"/>
                  </a:lnTo>
                  <a:lnTo>
                    <a:pt x="707769" y="1777704"/>
                  </a:lnTo>
                  <a:lnTo>
                    <a:pt x="849323" y="1555491"/>
                  </a:lnTo>
                  <a:lnTo>
                    <a:pt x="990877" y="1277725"/>
                  </a:lnTo>
                  <a:lnTo>
                    <a:pt x="1132431" y="999958"/>
                  </a:lnTo>
                  <a:lnTo>
                    <a:pt x="1273984" y="722192"/>
                  </a:lnTo>
                  <a:lnTo>
                    <a:pt x="1415538" y="444426"/>
                  </a:lnTo>
                  <a:lnTo>
                    <a:pt x="1557092" y="222213"/>
                  </a:lnTo>
                  <a:lnTo>
                    <a:pt x="1698646" y="555532"/>
                  </a:lnTo>
                  <a:lnTo>
                    <a:pt x="1840200" y="944405"/>
                  </a:lnTo>
                  <a:lnTo>
                    <a:pt x="1981754" y="999958"/>
                  </a:lnTo>
                  <a:lnTo>
                    <a:pt x="2123308" y="888852"/>
                  </a:lnTo>
                  <a:lnTo>
                    <a:pt x="2264862" y="833298"/>
                  </a:lnTo>
                  <a:lnTo>
                    <a:pt x="2406416" y="722192"/>
                  </a:lnTo>
                  <a:lnTo>
                    <a:pt x="2547969" y="999958"/>
                  </a:lnTo>
                  <a:lnTo>
                    <a:pt x="2689523" y="888852"/>
                  </a:lnTo>
                  <a:lnTo>
                    <a:pt x="2831077" y="833298"/>
                  </a:lnTo>
                  <a:lnTo>
                    <a:pt x="2972631" y="666639"/>
                  </a:lnTo>
                  <a:lnTo>
                    <a:pt x="3114185" y="555532"/>
                  </a:lnTo>
                  <a:lnTo>
                    <a:pt x="3255739" y="222213"/>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310069"/>
              <a:ext cx="3397293" cy="833298"/>
            </a:xfrm>
            <a:custGeom>
              <a:avLst/>
              <a:pathLst>
                <a:path w="3397293" h="833298">
                  <a:moveTo>
                    <a:pt x="0" y="833298"/>
                  </a:moveTo>
                  <a:lnTo>
                    <a:pt x="141553" y="777745"/>
                  </a:lnTo>
                  <a:lnTo>
                    <a:pt x="283107" y="777745"/>
                  </a:lnTo>
                  <a:lnTo>
                    <a:pt x="424661" y="722192"/>
                  </a:lnTo>
                  <a:lnTo>
                    <a:pt x="566215" y="611085"/>
                  </a:lnTo>
                  <a:lnTo>
                    <a:pt x="707769" y="499979"/>
                  </a:lnTo>
                  <a:lnTo>
                    <a:pt x="849323" y="388872"/>
                  </a:lnTo>
                  <a:lnTo>
                    <a:pt x="990877" y="388872"/>
                  </a:lnTo>
                  <a:lnTo>
                    <a:pt x="1132431" y="277766"/>
                  </a:lnTo>
                  <a:lnTo>
                    <a:pt x="1273984" y="166659"/>
                  </a:lnTo>
                  <a:lnTo>
                    <a:pt x="1415538" y="111106"/>
                  </a:lnTo>
                  <a:lnTo>
                    <a:pt x="1557092" y="111106"/>
                  </a:lnTo>
                  <a:lnTo>
                    <a:pt x="1698646" y="111106"/>
                  </a:lnTo>
                  <a:lnTo>
                    <a:pt x="1840200" y="111106"/>
                  </a:lnTo>
                  <a:lnTo>
                    <a:pt x="1981754" y="111106"/>
                  </a:lnTo>
                  <a:lnTo>
                    <a:pt x="2123308" y="111106"/>
                  </a:lnTo>
                  <a:lnTo>
                    <a:pt x="2264862" y="55553"/>
                  </a:lnTo>
                  <a:lnTo>
                    <a:pt x="2406416" y="55553"/>
                  </a:lnTo>
                  <a:lnTo>
                    <a:pt x="2547969" y="0"/>
                  </a:lnTo>
                  <a:lnTo>
                    <a:pt x="2689523" y="0"/>
                  </a:lnTo>
                  <a:lnTo>
                    <a:pt x="2831077" y="166659"/>
                  </a:lnTo>
                  <a:lnTo>
                    <a:pt x="2972631" y="277766"/>
                  </a:lnTo>
                  <a:lnTo>
                    <a:pt x="3114185" y="166659"/>
                  </a:lnTo>
                  <a:lnTo>
                    <a:pt x="3255739" y="166659"/>
                  </a:lnTo>
                  <a:lnTo>
                    <a:pt x="3397293" y="11110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54516"/>
              <a:ext cx="3397293" cy="1055512"/>
            </a:xfrm>
            <a:custGeom>
              <a:avLst/>
              <a:pathLst>
                <a:path w="3397293" h="1055512">
                  <a:moveTo>
                    <a:pt x="0" y="1055512"/>
                  </a:moveTo>
                  <a:lnTo>
                    <a:pt x="141553" y="888852"/>
                  </a:lnTo>
                  <a:lnTo>
                    <a:pt x="283107" y="777745"/>
                  </a:lnTo>
                  <a:lnTo>
                    <a:pt x="424661" y="722192"/>
                  </a:lnTo>
                  <a:lnTo>
                    <a:pt x="566215" y="666639"/>
                  </a:lnTo>
                  <a:lnTo>
                    <a:pt x="707769" y="666639"/>
                  </a:lnTo>
                  <a:lnTo>
                    <a:pt x="849323" y="499979"/>
                  </a:lnTo>
                  <a:lnTo>
                    <a:pt x="990877" y="388872"/>
                  </a:lnTo>
                  <a:lnTo>
                    <a:pt x="1132431" y="277766"/>
                  </a:lnTo>
                  <a:lnTo>
                    <a:pt x="1273984" y="111106"/>
                  </a:lnTo>
                  <a:lnTo>
                    <a:pt x="1415538" y="55553"/>
                  </a:lnTo>
                  <a:lnTo>
                    <a:pt x="1557092" y="0"/>
                  </a:lnTo>
                  <a:lnTo>
                    <a:pt x="1698646" y="0"/>
                  </a:lnTo>
                  <a:lnTo>
                    <a:pt x="1840200" y="55553"/>
                  </a:lnTo>
                  <a:lnTo>
                    <a:pt x="1981754" y="55553"/>
                  </a:lnTo>
                  <a:lnTo>
                    <a:pt x="2123308" y="55553"/>
                  </a:lnTo>
                  <a:lnTo>
                    <a:pt x="2264862" y="166659"/>
                  </a:lnTo>
                  <a:lnTo>
                    <a:pt x="2406416" y="166659"/>
                  </a:lnTo>
                  <a:lnTo>
                    <a:pt x="2547969" y="111106"/>
                  </a:lnTo>
                  <a:lnTo>
                    <a:pt x="2689523" y="55553"/>
                  </a:lnTo>
                  <a:lnTo>
                    <a:pt x="2831077" y="166659"/>
                  </a:lnTo>
                  <a:lnTo>
                    <a:pt x="2972631" y="222213"/>
                  </a:lnTo>
                  <a:lnTo>
                    <a:pt x="3114185" y="166659"/>
                  </a:lnTo>
                  <a:lnTo>
                    <a:pt x="3255739" y="55553"/>
                  </a:lnTo>
                  <a:lnTo>
                    <a:pt x="3397293" y="5555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3100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21217"/>
              <a:ext cx="3397293" cy="2444343"/>
            </a:xfrm>
            <a:custGeom>
              <a:avLst/>
              <a:pathLst>
                <a:path w="3397293" h="2444343">
                  <a:moveTo>
                    <a:pt x="0" y="2444343"/>
                  </a:moveTo>
                  <a:lnTo>
                    <a:pt x="141553" y="2388790"/>
                  </a:lnTo>
                  <a:lnTo>
                    <a:pt x="283107" y="2222130"/>
                  </a:lnTo>
                  <a:lnTo>
                    <a:pt x="424661" y="2166577"/>
                  </a:lnTo>
                  <a:lnTo>
                    <a:pt x="566215" y="2055470"/>
                  </a:lnTo>
                  <a:lnTo>
                    <a:pt x="707769" y="1777704"/>
                  </a:lnTo>
                  <a:lnTo>
                    <a:pt x="849323" y="1555491"/>
                  </a:lnTo>
                  <a:lnTo>
                    <a:pt x="990877" y="1277725"/>
                  </a:lnTo>
                  <a:lnTo>
                    <a:pt x="1132431" y="999958"/>
                  </a:lnTo>
                  <a:lnTo>
                    <a:pt x="1273984" y="722192"/>
                  </a:lnTo>
                  <a:lnTo>
                    <a:pt x="1415538" y="444426"/>
                  </a:lnTo>
                  <a:lnTo>
                    <a:pt x="1557092" y="222213"/>
                  </a:lnTo>
                  <a:lnTo>
                    <a:pt x="1698646" y="555532"/>
                  </a:lnTo>
                  <a:lnTo>
                    <a:pt x="1840200" y="944405"/>
                  </a:lnTo>
                  <a:lnTo>
                    <a:pt x="1981754" y="999958"/>
                  </a:lnTo>
                  <a:lnTo>
                    <a:pt x="2123308" y="888852"/>
                  </a:lnTo>
                  <a:lnTo>
                    <a:pt x="2264862" y="833298"/>
                  </a:lnTo>
                  <a:lnTo>
                    <a:pt x="2406416" y="722192"/>
                  </a:lnTo>
                  <a:lnTo>
                    <a:pt x="2547969" y="999958"/>
                  </a:lnTo>
                  <a:lnTo>
                    <a:pt x="2689523" y="888852"/>
                  </a:lnTo>
                  <a:lnTo>
                    <a:pt x="2831077" y="833298"/>
                  </a:lnTo>
                  <a:lnTo>
                    <a:pt x="2972631" y="666639"/>
                  </a:lnTo>
                  <a:lnTo>
                    <a:pt x="3114185" y="555532"/>
                  </a:lnTo>
                  <a:lnTo>
                    <a:pt x="3255739" y="222213"/>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1332331"/>
              <a:ext cx="0" cy="2533228"/>
            </a:xfrm>
            <a:custGeom>
              <a:avLst/>
              <a:pathLst>
                <a:path w="0" h="2533228">
                  <a:moveTo>
                    <a:pt x="0" y="25332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332331"/>
              <a:ext cx="0" cy="1866589"/>
            </a:xfrm>
            <a:custGeom>
              <a:avLst/>
              <a:pathLst>
                <a:path w="0" h="1866589">
                  <a:moveTo>
                    <a:pt x="0" y="18665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332331"/>
              <a:ext cx="0" cy="533311"/>
            </a:xfrm>
            <a:custGeom>
              <a:avLst/>
              <a:pathLst>
                <a:path w="0" h="533311">
                  <a:moveTo>
                    <a:pt x="0" y="5333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332331"/>
              <a:ext cx="0" cy="977737"/>
            </a:xfrm>
            <a:custGeom>
              <a:avLst/>
              <a:pathLst>
                <a:path w="0" h="977737">
                  <a:moveTo>
                    <a:pt x="0" y="97773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332331"/>
              <a:ext cx="0" cy="977737"/>
            </a:xfrm>
            <a:custGeom>
              <a:avLst/>
              <a:pathLst>
                <a:path w="0" h="977737">
                  <a:moveTo>
                    <a:pt x="0" y="97773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332331"/>
              <a:ext cx="0" cy="311098"/>
            </a:xfrm>
            <a:custGeom>
              <a:avLst/>
              <a:pathLst>
                <a:path w="0" h="311098">
                  <a:moveTo>
                    <a:pt x="0" y="3110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332331"/>
              <a:ext cx="0" cy="88885"/>
            </a:xfrm>
            <a:custGeom>
              <a:avLst/>
              <a:pathLst>
                <a:path w="0" h="88885">
                  <a:moveTo>
                    <a:pt x="0" y="8888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21217"/>
              <a:ext cx="3397293" cy="2444343"/>
            </a:xfrm>
            <a:custGeom>
              <a:avLst/>
              <a:pathLst>
                <a:path w="3397293" h="2444343">
                  <a:moveTo>
                    <a:pt x="0" y="2444343"/>
                  </a:moveTo>
                  <a:lnTo>
                    <a:pt x="141553" y="2388790"/>
                  </a:lnTo>
                  <a:lnTo>
                    <a:pt x="283107" y="2222130"/>
                  </a:lnTo>
                  <a:lnTo>
                    <a:pt x="424661" y="2166577"/>
                  </a:lnTo>
                  <a:lnTo>
                    <a:pt x="566215" y="2055470"/>
                  </a:lnTo>
                  <a:lnTo>
                    <a:pt x="707769" y="1777704"/>
                  </a:lnTo>
                  <a:lnTo>
                    <a:pt x="849323" y="1555491"/>
                  </a:lnTo>
                  <a:lnTo>
                    <a:pt x="990877" y="1277725"/>
                  </a:lnTo>
                  <a:lnTo>
                    <a:pt x="1132431" y="999958"/>
                  </a:lnTo>
                  <a:lnTo>
                    <a:pt x="1273984" y="722192"/>
                  </a:lnTo>
                  <a:lnTo>
                    <a:pt x="1415538" y="444426"/>
                  </a:lnTo>
                  <a:lnTo>
                    <a:pt x="1557092" y="222213"/>
                  </a:lnTo>
                  <a:lnTo>
                    <a:pt x="1698646" y="555532"/>
                  </a:lnTo>
                  <a:lnTo>
                    <a:pt x="1840200" y="944405"/>
                  </a:lnTo>
                  <a:lnTo>
                    <a:pt x="1981754" y="999958"/>
                  </a:lnTo>
                  <a:lnTo>
                    <a:pt x="2123308" y="888852"/>
                  </a:lnTo>
                  <a:lnTo>
                    <a:pt x="2264862" y="833298"/>
                  </a:lnTo>
                  <a:lnTo>
                    <a:pt x="2406416" y="722192"/>
                  </a:lnTo>
                  <a:lnTo>
                    <a:pt x="2547969" y="999958"/>
                  </a:lnTo>
                  <a:lnTo>
                    <a:pt x="2689523" y="888852"/>
                  </a:lnTo>
                  <a:lnTo>
                    <a:pt x="2831077" y="833298"/>
                  </a:lnTo>
                  <a:lnTo>
                    <a:pt x="2972631" y="666639"/>
                  </a:lnTo>
                  <a:lnTo>
                    <a:pt x="3114185" y="555532"/>
                  </a:lnTo>
                  <a:lnTo>
                    <a:pt x="3255739" y="222213"/>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59324" y="126967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6" name="tx96"/>
            <p:cNvSpPr/>
            <p:nvPr/>
          </p:nvSpPr>
          <p:spPr>
            <a:xfrm>
              <a:off x="6067093" y="126967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6823058" y="12696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7530827" y="12696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2696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3113" y="12709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1" name="tx101"/>
            <p:cNvSpPr/>
            <p:nvPr/>
          </p:nvSpPr>
          <p:spPr>
            <a:xfrm>
              <a:off x="8774667" y="1269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2" name="tx102"/>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877160" y="22696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92448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3690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8134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2579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7024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1468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10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10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40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364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77655" y="4805653"/>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Ethiopia</a:t>
              </a:r>
            </a:p>
          </p:txBody>
        </p:sp>
        <p:sp>
          <p:nvSpPr>
            <p:cNvPr id="123" name="tx123"/>
            <p:cNvSpPr/>
            <p:nvPr/>
          </p:nvSpPr>
          <p:spPr>
            <a:xfrm>
              <a:off x="71411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3587"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4238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6372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8505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5305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7438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9572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E2231A">
                <a:alpha val="80000"/>
              </a:srgbClr>
            </a:solidFill>
          </p:spPr>
          <p:txBody>
            <a:bodyPr/>
            <a:lstStyle/>
            <a:p/>
          </p:txBody>
        </p:sp>
        <p:sp>
          <p:nvSpPr>
            <p:cNvPr id="137" name="rc137"/>
            <p:cNvSpPr/>
            <p:nvPr/>
          </p:nvSpPr>
          <p:spPr>
            <a:xfrm>
              <a:off x="1317178" y="5637654"/>
              <a:ext cx="5650522" cy="149993"/>
            </a:xfrm>
            <a:prstGeom prst="rect">
              <a:avLst/>
            </a:prstGeom>
            <a:solidFill>
              <a:srgbClr val="E2231A">
                <a:alpha val="80000"/>
              </a:srgbClr>
            </a:solidFill>
          </p:spPr>
          <p:txBody>
            <a:bodyPr/>
            <a:lstStyle/>
            <a:p/>
          </p:txBody>
        </p:sp>
        <p:sp>
          <p:nvSpPr>
            <p:cNvPr id="138" name="rc138"/>
            <p:cNvSpPr/>
            <p:nvPr/>
          </p:nvSpPr>
          <p:spPr>
            <a:xfrm>
              <a:off x="1317178" y="5450161"/>
              <a:ext cx="5008851" cy="149993"/>
            </a:xfrm>
            <a:prstGeom prst="rect">
              <a:avLst/>
            </a:prstGeom>
            <a:solidFill>
              <a:srgbClr val="E2231A">
                <a:alpha val="80000"/>
              </a:srgbClr>
            </a:solidFill>
          </p:spPr>
          <p:txBody>
            <a:bodyPr/>
            <a:lstStyle/>
            <a:p/>
          </p:txBody>
        </p:sp>
        <p:sp>
          <p:nvSpPr>
            <p:cNvPr id="139" name="tx139"/>
            <p:cNvSpPr/>
            <p:nvPr/>
          </p:nvSpPr>
          <p:spPr>
            <a:xfrm>
              <a:off x="8325443" y="5861026"/>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1.7m</a:t>
              </a:r>
            </a:p>
          </p:txBody>
        </p:sp>
        <p:sp>
          <p:nvSpPr>
            <p:cNvPr id="140" name="tx140"/>
            <p:cNvSpPr/>
            <p:nvPr/>
          </p:nvSpPr>
          <p:spPr>
            <a:xfrm>
              <a:off x="6654401" y="5672157"/>
              <a:ext cx="24099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1.3m</a:t>
              </a:r>
            </a:p>
          </p:txBody>
        </p:sp>
        <p:sp>
          <p:nvSpPr>
            <p:cNvPr id="141" name="tx141"/>
            <p:cNvSpPr/>
            <p:nvPr/>
          </p:nvSpPr>
          <p:spPr>
            <a:xfrm>
              <a:off x="6012730" y="5486041"/>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1.1m</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02555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7" name="tx147"/>
            <p:cNvSpPr/>
            <p:nvPr/>
          </p:nvSpPr>
          <p:spPr>
            <a:xfrm>
              <a:off x="5122411"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8" name="tx148"/>
            <p:cNvSpPr/>
            <p:nvPr/>
          </p:nvSpPr>
          <p:spPr>
            <a:xfrm>
              <a:off x="7335771"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1,500,000</a:t>
              </a:r>
            </a:p>
          </p:txBody>
        </p:sp>
        <p:sp>
          <p:nvSpPr>
            <p:cNvPr id="149" name="tx14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Ethiopia (72%) was 12 percentage points lower than the global average (84%) and 4 percentage points lower than the average across all ESAR countries (76%).
National MCV1 coverage was 16 percentage points higher than in 2019 (56%).
This equates to 1.1m unvaccinated children in 2024 compared to 1.7m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F26A21">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Ethiopia ranked number 6 out of 21 countries for lowest MCV1 coverage (based on tied ranks).
Ethiopia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28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31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34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37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30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3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36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71304"/>
              <a:ext cx="249522" cy="231393"/>
            </a:xfrm>
            <a:prstGeom prst="rect">
              <a:avLst/>
            </a:prstGeom>
            <a:solidFill>
              <a:srgbClr val="80BD41">
                <a:alpha val="100000"/>
              </a:srgbClr>
            </a:solidFill>
          </p:spPr>
          <p:txBody>
            <a:bodyPr/>
            <a:lstStyle/>
            <a:p/>
          </p:txBody>
        </p:sp>
        <p:sp>
          <p:nvSpPr>
            <p:cNvPr id="24" name="rc24"/>
            <p:cNvSpPr/>
            <p:nvPr/>
          </p:nvSpPr>
          <p:spPr>
            <a:xfrm>
              <a:off x="1296273" y="3276292"/>
              <a:ext cx="249522" cy="595011"/>
            </a:xfrm>
            <a:prstGeom prst="rect">
              <a:avLst/>
            </a:prstGeom>
            <a:solidFill>
              <a:srgbClr val="E2231A">
                <a:alpha val="100000"/>
              </a:srgbClr>
            </a:solidFill>
          </p:spPr>
          <p:txBody>
            <a:bodyPr/>
            <a:lstStyle/>
            <a:p/>
          </p:txBody>
        </p:sp>
        <p:sp>
          <p:nvSpPr>
            <p:cNvPr id="25" name="rc25"/>
            <p:cNvSpPr/>
            <p:nvPr/>
          </p:nvSpPr>
          <p:spPr>
            <a:xfrm>
              <a:off x="1573521" y="3858505"/>
              <a:ext cx="249522" cy="244191"/>
            </a:xfrm>
            <a:prstGeom prst="rect">
              <a:avLst/>
            </a:prstGeom>
            <a:solidFill>
              <a:srgbClr val="80BD41">
                <a:alpha val="100000"/>
              </a:srgbClr>
            </a:solidFill>
          </p:spPr>
          <p:txBody>
            <a:bodyPr/>
            <a:lstStyle/>
            <a:p/>
          </p:txBody>
        </p:sp>
        <p:sp>
          <p:nvSpPr>
            <p:cNvPr id="26" name="rc26"/>
            <p:cNvSpPr/>
            <p:nvPr/>
          </p:nvSpPr>
          <p:spPr>
            <a:xfrm>
              <a:off x="1573521" y="3260657"/>
              <a:ext cx="249522" cy="597848"/>
            </a:xfrm>
            <a:prstGeom prst="rect">
              <a:avLst/>
            </a:prstGeom>
            <a:solidFill>
              <a:srgbClr val="E2231A">
                <a:alpha val="100000"/>
              </a:srgbClr>
            </a:solidFill>
          </p:spPr>
          <p:txBody>
            <a:bodyPr/>
            <a:lstStyle/>
            <a:p/>
          </p:txBody>
        </p:sp>
        <p:sp>
          <p:nvSpPr>
            <p:cNvPr id="27" name="rc27"/>
            <p:cNvSpPr/>
            <p:nvPr/>
          </p:nvSpPr>
          <p:spPr>
            <a:xfrm>
              <a:off x="1850769" y="3828875"/>
              <a:ext cx="249522" cy="273821"/>
            </a:xfrm>
            <a:prstGeom prst="rect">
              <a:avLst/>
            </a:prstGeom>
            <a:solidFill>
              <a:srgbClr val="80BD41">
                <a:alpha val="100000"/>
              </a:srgbClr>
            </a:solidFill>
          </p:spPr>
          <p:txBody>
            <a:bodyPr/>
            <a:lstStyle/>
            <a:p/>
          </p:txBody>
        </p:sp>
        <p:sp>
          <p:nvSpPr>
            <p:cNvPr id="28" name="rc28"/>
            <p:cNvSpPr/>
            <p:nvPr/>
          </p:nvSpPr>
          <p:spPr>
            <a:xfrm>
              <a:off x="1850769" y="3247005"/>
              <a:ext cx="249522" cy="581870"/>
            </a:xfrm>
            <a:prstGeom prst="rect">
              <a:avLst/>
            </a:prstGeom>
            <a:solidFill>
              <a:srgbClr val="E2231A">
                <a:alpha val="100000"/>
              </a:srgbClr>
            </a:solidFill>
          </p:spPr>
          <p:txBody>
            <a:bodyPr/>
            <a:lstStyle/>
            <a:p/>
          </p:txBody>
        </p:sp>
        <p:sp>
          <p:nvSpPr>
            <p:cNvPr id="29" name="rc29"/>
            <p:cNvSpPr/>
            <p:nvPr/>
          </p:nvSpPr>
          <p:spPr>
            <a:xfrm>
              <a:off x="2128016" y="3817246"/>
              <a:ext cx="249522" cy="285451"/>
            </a:xfrm>
            <a:prstGeom prst="rect">
              <a:avLst/>
            </a:prstGeom>
            <a:solidFill>
              <a:srgbClr val="80BD41">
                <a:alpha val="100000"/>
              </a:srgbClr>
            </a:solidFill>
          </p:spPr>
          <p:txBody>
            <a:bodyPr/>
            <a:lstStyle/>
            <a:p/>
          </p:txBody>
        </p:sp>
        <p:sp>
          <p:nvSpPr>
            <p:cNvPr id="30" name="rc30"/>
            <p:cNvSpPr/>
            <p:nvPr/>
          </p:nvSpPr>
          <p:spPr>
            <a:xfrm>
              <a:off x="2128016" y="3237694"/>
              <a:ext cx="249522" cy="579552"/>
            </a:xfrm>
            <a:prstGeom prst="rect">
              <a:avLst/>
            </a:prstGeom>
            <a:solidFill>
              <a:srgbClr val="E2231A">
                <a:alpha val="100000"/>
              </a:srgbClr>
            </a:solidFill>
          </p:spPr>
          <p:txBody>
            <a:bodyPr/>
            <a:lstStyle/>
            <a:p/>
          </p:txBody>
        </p:sp>
        <p:sp>
          <p:nvSpPr>
            <p:cNvPr id="31" name="rc31"/>
            <p:cNvSpPr/>
            <p:nvPr/>
          </p:nvSpPr>
          <p:spPr>
            <a:xfrm>
              <a:off x="2405264" y="3794614"/>
              <a:ext cx="249522" cy="308082"/>
            </a:xfrm>
            <a:prstGeom prst="rect">
              <a:avLst/>
            </a:prstGeom>
            <a:solidFill>
              <a:srgbClr val="80BD41">
                <a:alpha val="100000"/>
              </a:srgbClr>
            </a:solidFill>
          </p:spPr>
          <p:txBody>
            <a:bodyPr/>
            <a:lstStyle/>
            <a:p/>
          </p:txBody>
        </p:sp>
        <p:sp>
          <p:nvSpPr>
            <p:cNvPr id="32" name="rc32"/>
            <p:cNvSpPr/>
            <p:nvPr/>
          </p:nvSpPr>
          <p:spPr>
            <a:xfrm>
              <a:off x="2405264" y="3222460"/>
              <a:ext cx="249522" cy="572153"/>
            </a:xfrm>
            <a:prstGeom prst="rect">
              <a:avLst/>
            </a:prstGeom>
            <a:solidFill>
              <a:srgbClr val="E2231A">
                <a:alpha val="100000"/>
              </a:srgbClr>
            </a:solidFill>
          </p:spPr>
          <p:txBody>
            <a:bodyPr/>
            <a:lstStyle/>
            <a:p/>
          </p:txBody>
        </p:sp>
        <p:sp>
          <p:nvSpPr>
            <p:cNvPr id="33" name="rc33"/>
            <p:cNvSpPr/>
            <p:nvPr/>
          </p:nvSpPr>
          <p:spPr>
            <a:xfrm>
              <a:off x="2682512" y="3744452"/>
              <a:ext cx="249522" cy="358244"/>
            </a:xfrm>
            <a:prstGeom prst="rect">
              <a:avLst/>
            </a:prstGeom>
            <a:solidFill>
              <a:srgbClr val="80BD41">
                <a:alpha val="100000"/>
              </a:srgbClr>
            </a:solidFill>
          </p:spPr>
          <p:txBody>
            <a:bodyPr/>
            <a:lstStyle/>
            <a:p/>
          </p:txBody>
        </p:sp>
        <p:sp>
          <p:nvSpPr>
            <p:cNvPr id="34" name="rc34"/>
            <p:cNvSpPr/>
            <p:nvPr/>
          </p:nvSpPr>
          <p:spPr>
            <a:xfrm>
              <a:off x="2682512" y="3207086"/>
              <a:ext cx="249522" cy="537366"/>
            </a:xfrm>
            <a:prstGeom prst="rect">
              <a:avLst/>
            </a:prstGeom>
            <a:solidFill>
              <a:srgbClr val="E2231A">
                <a:alpha val="100000"/>
              </a:srgbClr>
            </a:solidFill>
          </p:spPr>
          <p:txBody>
            <a:bodyPr/>
            <a:lstStyle/>
            <a:p/>
          </p:txBody>
        </p:sp>
        <p:sp>
          <p:nvSpPr>
            <p:cNvPr id="35" name="rc35"/>
            <p:cNvSpPr/>
            <p:nvPr/>
          </p:nvSpPr>
          <p:spPr>
            <a:xfrm>
              <a:off x="2959759" y="3705950"/>
              <a:ext cx="249522" cy="396746"/>
            </a:xfrm>
            <a:prstGeom prst="rect">
              <a:avLst/>
            </a:prstGeom>
            <a:solidFill>
              <a:srgbClr val="80BD41">
                <a:alpha val="100000"/>
              </a:srgbClr>
            </a:solidFill>
          </p:spPr>
          <p:txBody>
            <a:bodyPr/>
            <a:lstStyle/>
            <a:p/>
          </p:txBody>
        </p:sp>
        <p:sp>
          <p:nvSpPr>
            <p:cNvPr id="36" name="rc36"/>
            <p:cNvSpPr/>
            <p:nvPr/>
          </p:nvSpPr>
          <p:spPr>
            <a:xfrm>
              <a:off x="2959759" y="3201000"/>
              <a:ext cx="249522" cy="504950"/>
            </a:xfrm>
            <a:prstGeom prst="rect">
              <a:avLst/>
            </a:prstGeom>
            <a:solidFill>
              <a:srgbClr val="E2231A">
                <a:alpha val="100000"/>
              </a:srgbClr>
            </a:solidFill>
          </p:spPr>
          <p:txBody>
            <a:bodyPr/>
            <a:lstStyle/>
            <a:p/>
          </p:txBody>
        </p:sp>
        <p:sp>
          <p:nvSpPr>
            <p:cNvPr id="37" name="rc37"/>
            <p:cNvSpPr/>
            <p:nvPr/>
          </p:nvSpPr>
          <p:spPr>
            <a:xfrm>
              <a:off x="3237007" y="3658228"/>
              <a:ext cx="249522" cy="444468"/>
            </a:xfrm>
            <a:prstGeom prst="rect">
              <a:avLst/>
            </a:prstGeom>
            <a:solidFill>
              <a:srgbClr val="80BD41">
                <a:alpha val="100000"/>
              </a:srgbClr>
            </a:solidFill>
          </p:spPr>
          <p:txBody>
            <a:bodyPr/>
            <a:lstStyle/>
            <a:p/>
          </p:txBody>
        </p:sp>
        <p:sp>
          <p:nvSpPr>
            <p:cNvPr id="38" name="rc38"/>
            <p:cNvSpPr/>
            <p:nvPr/>
          </p:nvSpPr>
          <p:spPr>
            <a:xfrm>
              <a:off x="3237007" y="3195617"/>
              <a:ext cx="249522" cy="462610"/>
            </a:xfrm>
            <a:prstGeom prst="rect">
              <a:avLst/>
            </a:prstGeom>
            <a:solidFill>
              <a:srgbClr val="E2231A">
                <a:alpha val="100000"/>
              </a:srgbClr>
            </a:solidFill>
          </p:spPr>
          <p:txBody>
            <a:bodyPr/>
            <a:lstStyle/>
            <a:p/>
          </p:txBody>
        </p:sp>
        <p:sp>
          <p:nvSpPr>
            <p:cNvPr id="39" name="rc39"/>
            <p:cNvSpPr/>
            <p:nvPr/>
          </p:nvSpPr>
          <p:spPr>
            <a:xfrm>
              <a:off x="3514255" y="3612249"/>
              <a:ext cx="249522" cy="490448"/>
            </a:xfrm>
            <a:prstGeom prst="rect">
              <a:avLst/>
            </a:prstGeom>
            <a:solidFill>
              <a:srgbClr val="80BD41">
                <a:alpha val="100000"/>
              </a:srgbClr>
            </a:solidFill>
          </p:spPr>
          <p:txBody>
            <a:bodyPr/>
            <a:lstStyle/>
            <a:p/>
          </p:txBody>
        </p:sp>
        <p:sp>
          <p:nvSpPr>
            <p:cNvPr id="40" name="rc40"/>
            <p:cNvSpPr/>
            <p:nvPr/>
          </p:nvSpPr>
          <p:spPr>
            <a:xfrm>
              <a:off x="3514255" y="3194460"/>
              <a:ext cx="249522" cy="417789"/>
            </a:xfrm>
            <a:prstGeom prst="rect">
              <a:avLst/>
            </a:prstGeom>
            <a:solidFill>
              <a:srgbClr val="E2231A">
                <a:alpha val="100000"/>
              </a:srgbClr>
            </a:solidFill>
          </p:spPr>
          <p:txBody>
            <a:bodyPr/>
            <a:lstStyle/>
            <a:p/>
          </p:txBody>
        </p:sp>
        <p:sp>
          <p:nvSpPr>
            <p:cNvPr id="41" name="rc41"/>
            <p:cNvSpPr/>
            <p:nvPr/>
          </p:nvSpPr>
          <p:spPr>
            <a:xfrm>
              <a:off x="3791502" y="3569561"/>
              <a:ext cx="249522" cy="533136"/>
            </a:xfrm>
            <a:prstGeom prst="rect">
              <a:avLst/>
            </a:prstGeom>
            <a:solidFill>
              <a:srgbClr val="80BD41">
                <a:alpha val="100000"/>
              </a:srgbClr>
            </a:solidFill>
          </p:spPr>
          <p:txBody>
            <a:bodyPr/>
            <a:lstStyle/>
            <a:p/>
          </p:txBody>
        </p:sp>
        <p:sp>
          <p:nvSpPr>
            <p:cNvPr id="42" name="rc42"/>
            <p:cNvSpPr/>
            <p:nvPr/>
          </p:nvSpPr>
          <p:spPr>
            <a:xfrm>
              <a:off x="3791502" y="3199076"/>
              <a:ext cx="249522" cy="370484"/>
            </a:xfrm>
            <a:prstGeom prst="rect">
              <a:avLst/>
            </a:prstGeom>
            <a:solidFill>
              <a:srgbClr val="E2231A">
                <a:alpha val="100000"/>
              </a:srgbClr>
            </a:solidFill>
          </p:spPr>
          <p:txBody>
            <a:bodyPr/>
            <a:lstStyle/>
            <a:p/>
          </p:txBody>
        </p:sp>
        <p:sp>
          <p:nvSpPr>
            <p:cNvPr id="43" name="rc43"/>
            <p:cNvSpPr/>
            <p:nvPr/>
          </p:nvSpPr>
          <p:spPr>
            <a:xfrm>
              <a:off x="4068750" y="3522025"/>
              <a:ext cx="249522" cy="580671"/>
            </a:xfrm>
            <a:prstGeom prst="rect">
              <a:avLst/>
            </a:prstGeom>
            <a:solidFill>
              <a:srgbClr val="80BD41">
                <a:alpha val="100000"/>
              </a:srgbClr>
            </a:solidFill>
          </p:spPr>
          <p:txBody>
            <a:bodyPr/>
            <a:lstStyle/>
            <a:p/>
          </p:txBody>
        </p:sp>
        <p:sp>
          <p:nvSpPr>
            <p:cNvPr id="44" name="rc44"/>
            <p:cNvSpPr/>
            <p:nvPr/>
          </p:nvSpPr>
          <p:spPr>
            <a:xfrm>
              <a:off x="4068750" y="3195398"/>
              <a:ext cx="249522" cy="326627"/>
            </a:xfrm>
            <a:prstGeom prst="rect">
              <a:avLst/>
            </a:prstGeom>
            <a:solidFill>
              <a:srgbClr val="E2231A">
                <a:alpha val="100000"/>
              </a:srgbClr>
            </a:solidFill>
          </p:spPr>
          <p:txBody>
            <a:bodyPr/>
            <a:lstStyle/>
            <a:p/>
          </p:txBody>
        </p:sp>
        <p:sp>
          <p:nvSpPr>
            <p:cNvPr id="45" name="rc45"/>
            <p:cNvSpPr/>
            <p:nvPr/>
          </p:nvSpPr>
          <p:spPr>
            <a:xfrm>
              <a:off x="4345998" y="3482497"/>
              <a:ext cx="249522" cy="620200"/>
            </a:xfrm>
            <a:prstGeom prst="rect">
              <a:avLst/>
            </a:prstGeom>
            <a:solidFill>
              <a:srgbClr val="80BD41">
                <a:alpha val="100000"/>
              </a:srgbClr>
            </a:solidFill>
          </p:spPr>
          <p:txBody>
            <a:bodyPr/>
            <a:lstStyle/>
            <a:p/>
          </p:txBody>
        </p:sp>
        <p:sp>
          <p:nvSpPr>
            <p:cNvPr id="46" name="rc46"/>
            <p:cNvSpPr/>
            <p:nvPr/>
          </p:nvSpPr>
          <p:spPr>
            <a:xfrm>
              <a:off x="4345998" y="3190638"/>
              <a:ext cx="249522" cy="291858"/>
            </a:xfrm>
            <a:prstGeom prst="rect">
              <a:avLst/>
            </a:prstGeom>
            <a:solidFill>
              <a:srgbClr val="E2231A">
                <a:alpha val="100000"/>
              </a:srgbClr>
            </a:solidFill>
          </p:spPr>
          <p:txBody>
            <a:bodyPr/>
            <a:lstStyle/>
            <a:p/>
          </p:txBody>
        </p:sp>
        <p:sp>
          <p:nvSpPr>
            <p:cNvPr id="47" name="rc47"/>
            <p:cNvSpPr/>
            <p:nvPr/>
          </p:nvSpPr>
          <p:spPr>
            <a:xfrm>
              <a:off x="4623245" y="3538297"/>
              <a:ext cx="249522" cy="564399"/>
            </a:xfrm>
            <a:prstGeom prst="rect">
              <a:avLst/>
            </a:prstGeom>
            <a:solidFill>
              <a:srgbClr val="80BD41">
                <a:alpha val="100000"/>
              </a:srgbClr>
            </a:solidFill>
          </p:spPr>
          <p:txBody>
            <a:bodyPr/>
            <a:lstStyle/>
            <a:p/>
          </p:txBody>
        </p:sp>
        <p:sp>
          <p:nvSpPr>
            <p:cNvPr id="48" name="rc48"/>
            <p:cNvSpPr/>
            <p:nvPr/>
          </p:nvSpPr>
          <p:spPr>
            <a:xfrm>
              <a:off x="4623245" y="3192375"/>
              <a:ext cx="249522" cy="345922"/>
            </a:xfrm>
            <a:prstGeom prst="rect">
              <a:avLst/>
            </a:prstGeom>
            <a:solidFill>
              <a:srgbClr val="E2231A">
                <a:alpha val="100000"/>
              </a:srgbClr>
            </a:solidFill>
          </p:spPr>
          <p:txBody>
            <a:bodyPr/>
            <a:lstStyle/>
            <a:p/>
          </p:txBody>
        </p:sp>
        <p:sp>
          <p:nvSpPr>
            <p:cNvPr id="49" name="rc49"/>
            <p:cNvSpPr/>
            <p:nvPr/>
          </p:nvSpPr>
          <p:spPr>
            <a:xfrm>
              <a:off x="4900493" y="3601141"/>
              <a:ext cx="249522" cy="501556"/>
            </a:xfrm>
            <a:prstGeom prst="rect">
              <a:avLst/>
            </a:prstGeom>
            <a:solidFill>
              <a:srgbClr val="80BD41">
                <a:alpha val="100000"/>
              </a:srgbClr>
            </a:solidFill>
          </p:spPr>
          <p:txBody>
            <a:bodyPr/>
            <a:lstStyle/>
            <a:p/>
          </p:txBody>
        </p:sp>
        <p:sp>
          <p:nvSpPr>
            <p:cNvPr id="50" name="rc50"/>
            <p:cNvSpPr/>
            <p:nvPr/>
          </p:nvSpPr>
          <p:spPr>
            <a:xfrm>
              <a:off x="4900493" y="3190776"/>
              <a:ext cx="249522" cy="410364"/>
            </a:xfrm>
            <a:prstGeom prst="rect">
              <a:avLst/>
            </a:prstGeom>
            <a:solidFill>
              <a:srgbClr val="E2231A">
                <a:alpha val="100000"/>
              </a:srgbClr>
            </a:solidFill>
          </p:spPr>
          <p:txBody>
            <a:bodyPr/>
            <a:lstStyle/>
            <a:p/>
          </p:txBody>
        </p:sp>
        <p:sp>
          <p:nvSpPr>
            <p:cNvPr id="51" name="rc51"/>
            <p:cNvSpPr/>
            <p:nvPr/>
          </p:nvSpPr>
          <p:spPr>
            <a:xfrm>
              <a:off x="5177741" y="3599680"/>
              <a:ext cx="249522" cy="503016"/>
            </a:xfrm>
            <a:prstGeom prst="rect">
              <a:avLst/>
            </a:prstGeom>
            <a:solidFill>
              <a:srgbClr val="80BD41">
                <a:alpha val="100000"/>
              </a:srgbClr>
            </a:solidFill>
          </p:spPr>
          <p:txBody>
            <a:bodyPr/>
            <a:lstStyle/>
            <a:p/>
          </p:txBody>
        </p:sp>
        <p:sp>
          <p:nvSpPr>
            <p:cNvPr id="52" name="rc52"/>
            <p:cNvSpPr/>
            <p:nvPr/>
          </p:nvSpPr>
          <p:spPr>
            <a:xfrm>
              <a:off x="5177741" y="3171185"/>
              <a:ext cx="249522" cy="428495"/>
            </a:xfrm>
            <a:prstGeom prst="rect">
              <a:avLst/>
            </a:prstGeom>
            <a:solidFill>
              <a:srgbClr val="E2231A">
                <a:alpha val="100000"/>
              </a:srgbClr>
            </a:solidFill>
          </p:spPr>
          <p:txBody>
            <a:bodyPr/>
            <a:lstStyle/>
            <a:p/>
          </p:txBody>
        </p:sp>
        <p:sp>
          <p:nvSpPr>
            <p:cNvPr id="53" name="rc53"/>
            <p:cNvSpPr/>
            <p:nvPr/>
          </p:nvSpPr>
          <p:spPr>
            <a:xfrm>
              <a:off x="5454988" y="3567324"/>
              <a:ext cx="249522" cy="535373"/>
            </a:xfrm>
            <a:prstGeom prst="rect">
              <a:avLst/>
            </a:prstGeom>
            <a:solidFill>
              <a:srgbClr val="80BD41">
                <a:alpha val="100000"/>
              </a:srgbClr>
            </a:solidFill>
          </p:spPr>
          <p:txBody>
            <a:bodyPr/>
            <a:lstStyle/>
            <a:p/>
          </p:txBody>
        </p:sp>
        <p:sp>
          <p:nvSpPr>
            <p:cNvPr id="54" name="rc54"/>
            <p:cNvSpPr/>
            <p:nvPr/>
          </p:nvSpPr>
          <p:spPr>
            <a:xfrm>
              <a:off x="5454988" y="3146673"/>
              <a:ext cx="249522" cy="420650"/>
            </a:xfrm>
            <a:prstGeom prst="rect">
              <a:avLst/>
            </a:prstGeom>
            <a:solidFill>
              <a:srgbClr val="E2231A">
                <a:alpha val="100000"/>
              </a:srgbClr>
            </a:solidFill>
          </p:spPr>
          <p:txBody>
            <a:bodyPr/>
            <a:lstStyle/>
            <a:p/>
          </p:txBody>
        </p:sp>
        <p:sp>
          <p:nvSpPr>
            <p:cNvPr id="55" name="rc55"/>
            <p:cNvSpPr/>
            <p:nvPr/>
          </p:nvSpPr>
          <p:spPr>
            <a:xfrm>
              <a:off x="5732236" y="3542134"/>
              <a:ext cx="249522" cy="560562"/>
            </a:xfrm>
            <a:prstGeom prst="rect">
              <a:avLst/>
            </a:prstGeom>
            <a:solidFill>
              <a:srgbClr val="80BD41">
                <a:alpha val="100000"/>
              </a:srgbClr>
            </a:solidFill>
          </p:spPr>
          <p:txBody>
            <a:bodyPr/>
            <a:lstStyle/>
            <a:p/>
          </p:txBody>
        </p:sp>
        <p:sp>
          <p:nvSpPr>
            <p:cNvPr id="56" name="rc56"/>
            <p:cNvSpPr/>
            <p:nvPr/>
          </p:nvSpPr>
          <p:spPr>
            <a:xfrm>
              <a:off x="5732236" y="3119254"/>
              <a:ext cx="249522" cy="422880"/>
            </a:xfrm>
            <a:prstGeom prst="rect">
              <a:avLst/>
            </a:prstGeom>
            <a:solidFill>
              <a:srgbClr val="E2231A">
                <a:alpha val="100000"/>
              </a:srgbClr>
            </a:solidFill>
          </p:spPr>
          <p:txBody>
            <a:bodyPr/>
            <a:lstStyle/>
            <a:p/>
          </p:txBody>
        </p:sp>
        <p:sp>
          <p:nvSpPr>
            <p:cNvPr id="57" name="rc57"/>
            <p:cNvSpPr/>
            <p:nvPr/>
          </p:nvSpPr>
          <p:spPr>
            <a:xfrm>
              <a:off x="6009484" y="3507654"/>
              <a:ext cx="249522" cy="595042"/>
            </a:xfrm>
            <a:prstGeom prst="rect">
              <a:avLst/>
            </a:prstGeom>
            <a:solidFill>
              <a:srgbClr val="80BD41">
                <a:alpha val="100000"/>
              </a:srgbClr>
            </a:solidFill>
          </p:spPr>
          <p:txBody>
            <a:bodyPr/>
            <a:lstStyle/>
            <a:p/>
          </p:txBody>
        </p:sp>
        <p:sp>
          <p:nvSpPr>
            <p:cNvPr id="58" name="rc58"/>
            <p:cNvSpPr/>
            <p:nvPr/>
          </p:nvSpPr>
          <p:spPr>
            <a:xfrm>
              <a:off x="6009484" y="3094150"/>
              <a:ext cx="249522" cy="413504"/>
            </a:xfrm>
            <a:prstGeom prst="rect">
              <a:avLst/>
            </a:prstGeom>
            <a:solidFill>
              <a:srgbClr val="E2231A">
                <a:alpha val="100000"/>
              </a:srgbClr>
            </a:solidFill>
          </p:spPr>
          <p:txBody>
            <a:bodyPr/>
            <a:lstStyle/>
            <a:p/>
          </p:txBody>
        </p:sp>
        <p:sp>
          <p:nvSpPr>
            <p:cNvPr id="59" name="rc59"/>
            <p:cNvSpPr/>
            <p:nvPr/>
          </p:nvSpPr>
          <p:spPr>
            <a:xfrm>
              <a:off x="6286731" y="3539665"/>
              <a:ext cx="249522" cy="563032"/>
            </a:xfrm>
            <a:prstGeom prst="rect">
              <a:avLst/>
            </a:prstGeom>
            <a:solidFill>
              <a:srgbClr val="80BD41">
                <a:alpha val="100000"/>
              </a:srgbClr>
            </a:solidFill>
          </p:spPr>
          <p:txBody>
            <a:bodyPr/>
            <a:lstStyle/>
            <a:p/>
          </p:txBody>
        </p:sp>
        <p:sp>
          <p:nvSpPr>
            <p:cNvPr id="60" name="rc60"/>
            <p:cNvSpPr/>
            <p:nvPr/>
          </p:nvSpPr>
          <p:spPr>
            <a:xfrm>
              <a:off x="6286731" y="3060045"/>
              <a:ext cx="249522" cy="479619"/>
            </a:xfrm>
            <a:prstGeom prst="rect">
              <a:avLst/>
            </a:prstGeom>
            <a:solidFill>
              <a:srgbClr val="E2231A">
                <a:alpha val="100000"/>
              </a:srgbClr>
            </a:solidFill>
          </p:spPr>
          <p:txBody>
            <a:bodyPr/>
            <a:lstStyle/>
            <a:p/>
          </p:txBody>
        </p:sp>
        <p:sp>
          <p:nvSpPr>
            <p:cNvPr id="61" name="rc61"/>
            <p:cNvSpPr/>
            <p:nvPr/>
          </p:nvSpPr>
          <p:spPr>
            <a:xfrm>
              <a:off x="6563979" y="3499469"/>
              <a:ext cx="249522" cy="603227"/>
            </a:xfrm>
            <a:prstGeom prst="rect">
              <a:avLst/>
            </a:prstGeom>
            <a:solidFill>
              <a:srgbClr val="80BD41">
                <a:alpha val="100000"/>
              </a:srgbClr>
            </a:solidFill>
          </p:spPr>
          <p:txBody>
            <a:bodyPr/>
            <a:lstStyle/>
            <a:p/>
          </p:txBody>
        </p:sp>
        <p:sp>
          <p:nvSpPr>
            <p:cNvPr id="62" name="rc62"/>
            <p:cNvSpPr/>
            <p:nvPr/>
          </p:nvSpPr>
          <p:spPr>
            <a:xfrm>
              <a:off x="6563979" y="3025504"/>
              <a:ext cx="249522" cy="473964"/>
            </a:xfrm>
            <a:prstGeom prst="rect">
              <a:avLst/>
            </a:prstGeom>
            <a:solidFill>
              <a:srgbClr val="E2231A">
                <a:alpha val="100000"/>
              </a:srgbClr>
            </a:solidFill>
          </p:spPr>
          <p:txBody>
            <a:bodyPr/>
            <a:lstStyle/>
            <a:p/>
          </p:txBody>
        </p:sp>
        <p:sp>
          <p:nvSpPr>
            <p:cNvPr id="63" name="rc63"/>
            <p:cNvSpPr/>
            <p:nvPr/>
          </p:nvSpPr>
          <p:spPr>
            <a:xfrm>
              <a:off x="6841227" y="3475698"/>
              <a:ext cx="249522" cy="626999"/>
            </a:xfrm>
            <a:prstGeom prst="rect">
              <a:avLst/>
            </a:prstGeom>
            <a:solidFill>
              <a:srgbClr val="80BD41">
                <a:alpha val="100000"/>
              </a:srgbClr>
            </a:solidFill>
          </p:spPr>
          <p:txBody>
            <a:bodyPr/>
            <a:lstStyle/>
            <a:p/>
          </p:txBody>
        </p:sp>
        <p:sp>
          <p:nvSpPr>
            <p:cNvPr id="64" name="rc64"/>
            <p:cNvSpPr/>
            <p:nvPr/>
          </p:nvSpPr>
          <p:spPr>
            <a:xfrm>
              <a:off x="6841227" y="3002698"/>
              <a:ext cx="249522" cy="472999"/>
            </a:xfrm>
            <a:prstGeom prst="rect">
              <a:avLst/>
            </a:prstGeom>
            <a:solidFill>
              <a:srgbClr val="E2231A">
                <a:alpha val="100000"/>
              </a:srgbClr>
            </a:solidFill>
          </p:spPr>
          <p:txBody>
            <a:bodyPr/>
            <a:lstStyle/>
            <a:p/>
          </p:txBody>
        </p:sp>
        <p:sp>
          <p:nvSpPr>
            <p:cNvPr id="65" name="rc65"/>
            <p:cNvSpPr/>
            <p:nvPr/>
          </p:nvSpPr>
          <p:spPr>
            <a:xfrm>
              <a:off x="7118474" y="3433055"/>
              <a:ext cx="249522" cy="669641"/>
            </a:xfrm>
            <a:prstGeom prst="rect">
              <a:avLst/>
            </a:prstGeom>
            <a:solidFill>
              <a:srgbClr val="80BD41">
                <a:alpha val="100000"/>
              </a:srgbClr>
            </a:solidFill>
          </p:spPr>
          <p:txBody>
            <a:bodyPr/>
            <a:lstStyle/>
            <a:p/>
          </p:txBody>
        </p:sp>
        <p:sp>
          <p:nvSpPr>
            <p:cNvPr id="66" name="rc66"/>
            <p:cNvSpPr/>
            <p:nvPr/>
          </p:nvSpPr>
          <p:spPr>
            <a:xfrm>
              <a:off x="7118474" y="2986627"/>
              <a:ext cx="249522" cy="446428"/>
            </a:xfrm>
            <a:prstGeom prst="rect">
              <a:avLst/>
            </a:prstGeom>
            <a:solidFill>
              <a:srgbClr val="E2231A">
                <a:alpha val="100000"/>
              </a:srgbClr>
            </a:solidFill>
          </p:spPr>
          <p:txBody>
            <a:bodyPr/>
            <a:lstStyle/>
            <a:p/>
          </p:txBody>
        </p:sp>
        <p:sp>
          <p:nvSpPr>
            <p:cNvPr id="67" name="rc67"/>
            <p:cNvSpPr/>
            <p:nvPr/>
          </p:nvSpPr>
          <p:spPr>
            <a:xfrm>
              <a:off x="7395722" y="3401731"/>
              <a:ext cx="249522" cy="700965"/>
            </a:xfrm>
            <a:prstGeom prst="rect">
              <a:avLst/>
            </a:prstGeom>
            <a:solidFill>
              <a:srgbClr val="80BD41">
                <a:alpha val="100000"/>
              </a:srgbClr>
            </a:solidFill>
          </p:spPr>
          <p:txBody>
            <a:bodyPr/>
            <a:lstStyle/>
            <a:p/>
          </p:txBody>
        </p:sp>
        <p:sp>
          <p:nvSpPr>
            <p:cNvPr id="68" name="rc68"/>
            <p:cNvSpPr/>
            <p:nvPr/>
          </p:nvSpPr>
          <p:spPr>
            <a:xfrm>
              <a:off x="7395722" y="2972107"/>
              <a:ext cx="249522" cy="429623"/>
            </a:xfrm>
            <a:prstGeom prst="rect">
              <a:avLst/>
            </a:prstGeom>
            <a:solidFill>
              <a:srgbClr val="E2231A">
                <a:alpha val="100000"/>
              </a:srgbClr>
            </a:solidFill>
          </p:spPr>
          <p:txBody>
            <a:bodyPr/>
            <a:lstStyle/>
            <a:p/>
          </p:txBody>
        </p:sp>
        <p:sp>
          <p:nvSpPr>
            <p:cNvPr id="69" name="rc69"/>
            <p:cNvSpPr/>
            <p:nvPr/>
          </p:nvSpPr>
          <p:spPr>
            <a:xfrm>
              <a:off x="7672970" y="3325395"/>
              <a:ext cx="249522" cy="777301"/>
            </a:xfrm>
            <a:prstGeom prst="rect">
              <a:avLst/>
            </a:prstGeom>
            <a:solidFill>
              <a:srgbClr val="80BD41">
                <a:alpha val="100000"/>
              </a:srgbClr>
            </a:solidFill>
          </p:spPr>
          <p:txBody>
            <a:bodyPr/>
            <a:lstStyle/>
            <a:p/>
          </p:txBody>
        </p:sp>
        <p:sp>
          <p:nvSpPr>
            <p:cNvPr id="70" name="rc70"/>
            <p:cNvSpPr/>
            <p:nvPr/>
          </p:nvSpPr>
          <p:spPr>
            <a:xfrm>
              <a:off x="7672970" y="2959606"/>
              <a:ext cx="249522" cy="365789"/>
            </a:xfrm>
            <a:prstGeom prst="rect">
              <a:avLst/>
            </a:prstGeom>
            <a:solidFill>
              <a:srgbClr val="E2231A">
                <a:alpha val="100000"/>
              </a:srgbClr>
            </a:solidFill>
          </p:spPr>
          <p:txBody>
            <a:bodyPr/>
            <a:lstStyle/>
            <a:p/>
          </p:txBody>
        </p:sp>
        <p:sp>
          <p:nvSpPr>
            <p:cNvPr id="71" name="rc71"/>
            <p:cNvSpPr/>
            <p:nvPr/>
          </p:nvSpPr>
          <p:spPr>
            <a:xfrm>
              <a:off x="7950217" y="3268910"/>
              <a:ext cx="249522" cy="833786"/>
            </a:xfrm>
            <a:prstGeom prst="rect">
              <a:avLst/>
            </a:prstGeom>
            <a:solidFill>
              <a:srgbClr val="80BD41">
                <a:alpha val="100000"/>
              </a:srgbClr>
            </a:solidFill>
          </p:spPr>
          <p:txBody>
            <a:bodyPr/>
            <a:lstStyle/>
            <a:p/>
          </p:txBody>
        </p:sp>
        <p:sp>
          <p:nvSpPr>
            <p:cNvPr id="72" name="rc72"/>
            <p:cNvSpPr/>
            <p:nvPr/>
          </p:nvSpPr>
          <p:spPr>
            <a:xfrm>
              <a:off x="7950217" y="2944660"/>
              <a:ext cx="249522" cy="324250"/>
            </a:xfrm>
            <a:prstGeom prst="rect">
              <a:avLst/>
            </a:prstGeom>
            <a:solidFill>
              <a:srgbClr val="E2231A">
                <a:alpha val="100000"/>
              </a:srgbClr>
            </a:solidFill>
          </p:spPr>
          <p:txBody>
            <a:bodyPr/>
            <a:lstStyle/>
            <a:p/>
          </p:txBody>
        </p:sp>
        <p:sp>
          <p:nvSpPr>
            <p:cNvPr id="73" name="pl73"/>
            <p:cNvSpPr/>
            <p:nvPr/>
          </p:nvSpPr>
          <p:spPr>
            <a:xfrm>
              <a:off x="1421035" y="2018230"/>
              <a:ext cx="6653943" cy="1273840"/>
            </a:xfrm>
            <a:custGeom>
              <a:avLst/>
              <a:pathLst>
                <a:path w="6653943" h="1273840">
                  <a:moveTo>
                    <a:pt x="0" y="1273840"/>
                  </a:moveTo>
                  <a:lnTo>
                    <a:pt x="277247" y="1244889"/>
                  </a:lnTo>
                  <a:lnTo>
                    <a:pt x="554495" y="1158036"/>
                  </a:lnTo>
                  <a:lnTo>
                    <a:pt x="831742" y="1129085"/>
                  </a:lnTo>
                  <a:lnTo>
                    <a:pt x="1108990" y="1071184"/>
                  </a:lnTo>
                  <a:lnTo>
                    <a:pt x="1386238" y="926429"/>
                  </a:lnTo>
                  <a:lnTo>
                    <a:pt x="1663485" y="810625"/>
                  </a:lnTo>
                  <a:lnTo>
                    <a:pt x="1940733" y="665871"/>
                  </a:lnTo>
                  <a:lnTo>
                    <a:pt x="2217981" y="521116"/>
                  </a:lnTo>
                  <a:lnTo>
                    <a:pt x="2495228" y="376361"/>
                  </a:lnTo>
                  <a:lnTo>
                    <a:pt x="2772476" y="231607"/>
                  </a:lnTo>
                  <a:lnTo>
                    <a:pt x="3049724" y="115803"/>
                  </a:lnTo>
                  <a:lnTo>
                    <a:pt x="3326971" y="289509"/>
                  </a:lnTo>
                  <a:lnTo>
                    <a:pt x="3604219" y="492165"/>
                  </a:lnTo>
                  <a:lnTo>
                    <a:pt x="3881467" y="521116"/>
                  </a:lnTo>
                  <a:lnTo>
                    <a:pt x="4158714" y="463214"/>
                  </a:lnTo>
                  <a:lnTo>
                    <a:pt x="4435962" y="434263"/>
                  </a:lnTo>
                  <a:lnTo>
                    <a:pt x="4713210" y="376361"/>
                  </a:lnTo>
                  <a:lnTo>
                    <a:pt x="4990457" y="521116"/>
                  </a:lnTo>
                  <a:lnTo>
                    <a:pt x="5267705" y="463214"/>
                  </a:lnTo>
                  <a:lnTo>
                    <a:pt x="5544953" y="434263"/>
                  </a:lnTo>
                  <a:lnTo>
                    <a:pt x="5822200" y="347411"/>
                  </a:lnTo>
                  <a:lnTo>
                    <a:pt x="6099448" y="289509"/>
                  </a:lnTo>
                  <a:lnTo>
                    <a:pt x="6376696" y="115803"/>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9" name="tx79"/>
            <p:cNvSpPr/>
            <p:nvPr/>
          </p:nvSpPr>
          <p:spPr>
            <a:xfrm>
              <a:off x="690569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1329607" y="31403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2.88</a:t>
              </a:r>
            </a:p>
          </p:txBody>
        </p:sp>
        <p:sp>
          <p:nvSpPr>
            <p:cNvPr id="85" name="tx85"/>
            <p:cNvSpPr/>
            <p:nvPr/>
          </p:nvSpPr>
          <p:spPr>
            <a:xfrm>
              <a:off x="2715845" y="30711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86" name="tx86"/>
            <p:cNvSpPr/>
            <p:nvPr/>
          </p:nvSpPr>
          <p:spPr>
            <a:xfrm>
              <a:off x="4102084" y="30594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87" name="tx87"/>
            <p:cNvSpPr/>
            <p:nvPr/>
          </p:nvSpPr>
          <p:spPr>
            <a:xfrm>
              <a:off x="5488322" y="30107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a:t>
              </a:r>
            </a:p>
          </p:txBody>
        </p:sp>
        <p:sp>
          <p:nvSpPr>
            <p:cNvPr id="88" name="tx88"/>
            <p:cNvSpPr/>
            <p:nvPr/>
          </p:nvSpPr>
          <p:spPr>
            <a:xfrm>
              <a:off x="6597312" y="28895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89" name="tx89"/>
            <p:cNvSpPr/>
            <p:nvPr/>
          </p:nvSpPr>
          <p:spPr>
            <a:xfrm>
              <a:off x="6874560" y="28667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a:t>
              </a:r>
            </a:p>
          </p:txBody>
        </p:sp>
        <p:sp>
          <p:nvSpPr>
            <p:cNvPr id="90" name="tx90"/>
            <p:cNvSpPr/>
            <p:nvPr/>
          </p:nvSpPr>
          <p:spPr>
            <a:xfrm>
              <a:off x="7151808" y="28506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3.89</a:t>
              </a:r>
            </a:p>
          </p:txBody>
        </p:sp>
        <p:sp>
          <p:nvSpPr>
            <p:cNvPr id="91" name="tx91"/>
            <p:cNvSpPr/>
            <p:nvPr/>
          </p:nvSpPr>
          <p:spPr>
            <a:xfrm>
              <a:off x="7429055" y="28361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a:t>
              </a:r>
            </a:p>
          </p:txBody>
        </p:sp>
        <p:sp>
          <p:nvSpPr>
            <p:cNvPr id="92" name="tx92"/>
            <p:cNvSpPr/>
            <p:nvPr/>
          </p:nvSpPr>
          <p:spPr>
            <a:xfrm>
              <a:off x="7706303" y="28236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93" name="tx93"/>
            <p:cNvSpPr/>
            <p:nvPr/>
          </p:nvSpPr>
          <p:spPr>
            <a:xfrm>
              <a:off x="7983551" y="2808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4.04</a:t>
              </a:r>
            </a:p>
          </p:txBody>
        </p:sp>
        <p:sp>
          <p:nvSpPr>
            <p:cNvPr id="94" name="pl94"/>
            <p:cNvSpPr/>
            <p:nvPr/>
          </p:nvSpPr>
          <p:spPr>
            <a:xfrm>
              <a:off x="1421035" y="1207605"/>
              <a:ext cx="0" cy="2084466"/>
            </a:xfrm>
            <a:custGeom>
              <a:avLst/>
              <a:pathLst>
                <a:path w="0" h="2084466">
                  <a:moveTo>
                    <a:pt x="0" y="208446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737055"/>
            </a:xfrm>
            <a:custGeom>
              <a:avLst/>
              <a:pathLst>
                <a:path w="0" h="1737055">
                  <a:moveTo>
                    <a:pt x="0" y="173705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158036"/>
            </a:xfrm>
            <a:custGeom>
              <a:avLst/>
              <a:pathLst>
                <a:path w="0" h="1158036">
                  <a:moveTo>
                    <a:pt x="0" y="115803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9519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05" name="tx105"/>
            <p:cNvSpPr/>
            <p:nvPr/>
          </p:nvSpPr>
          <p:spPr>
            <a:xfrm>
              <a:off x="1329607" y="35387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06" name="tx106"/>
            <p:cNvSpPr/>
            <p:nvPr/>
          </p:nvSpPr>
          <p:spPr>
            <a:xfrm>
              <a:off x="2715845" y="3888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07" name="tx107"/>
            <p:cNvSpPr/>
            <p:nvPr/>
          </p:nvSpPr>
          <p:spPr>
            <a:xfrm>
              <a:off x="2715845" y="34407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08" name="tx108"/>
            <p:cNvSpPr/>
            <p:nvPr/>
          </p:nvSpPr>
          <p:spPr>
            <a:xfrm>
              <a:off x="4102084" y="37772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a:t>
              </a:r>
            </a:p>
          </p:txBody>
        </p:sp>
        <p:sp>
          <p:nvSpPr>
            <p:cNvPr id="109" name="tx109"/>
            <p:cNvSpPr/>
            <p:nvPr/>
          </p:nvSpPr>
          <p:spPr>
            <a:xfrm>
              <a:off x="4102084" y="332481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0" name="tx110"/>
            <p:cNvSpPr/>
            <p:nvPr/>
          </p:nvSpPr>
          <p:spPr>
            <a:xfrm>
              <a:off x="5488322" y="3799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1" name="tx111"/>
            <p:cNvSpPr/>
            <p:nvPr/>
          </p:nvSpPr>
          <p:spPr>
            <a:xfrm>
              <a:off x="5488322" y="33230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2" name="tx112"/>
            <p:cNvSpPr/>
            <p:nvPr/>
          </p:nvSpPr>
          <p:spPr>
            <a:xfrm>
              <a:off x="6597312" y="376718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13" name="tx113"/>
            <p:cNvSpPr/>
            <p:nvPr/>
          </p:nvSpPr>
          <p:spPr>
            <a:xfrm>
              <a:off x="6597312" y="32274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4" name="tx114"/>
            <p:cNvSpPr/>
            <p:nvPr/>
          </p:nvSpPr>
          <p:spPr>
            <a:xfrm>
              <a:off x="6874560" y="37541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5" name="tx115"/>
            <p:cNvSpPr/>
            <p:nvPr/>
          </p:nvSpPr>
          <p:spPr>
            <a:xfrm>
              <a:off x="6874560" y="32041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6" name="tx116"/>
            <p:cNvSpPr/>
            <p:nvPr/>
          </p:nvSpPr>
          <p:spPr>
            <a:xfrm>
              <a:off x="7151808" y="37327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a:t>
              </a:r>
            </a:p>
          </p:txBody>
        </p:sp>
        <p:sp>
          <p:nvSpPr>
            <p:cNvPr id="117" name="tx117"/>
            <p:cNvSpPr/>
            <p:nvPr/>
          </p:nvSpPr>
          <p:spPr>
            <a:xfrm>
              <a:off x="7151808" y="3174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8" name="tx118"/>
            <p:cNvSpPr/>
            <p:nvPr/>
          </p:nvSpPr>
          <p:spPr>
            <a:xfrm>
              <a:off x="7429055" y="37171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19" name="tx119"/>
            <p:cNvSpPr/>
            <p:nvPr/>
          </p:nvSpPr>
          <p:spPr>
            <a:xfrm>
              <a:off x="7455181" y="31518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0" name="tx120"/>
            <p:cNvSpPr/>
            <p:nvPr/>
          </p:nvSpPr>
          <p:spPr>
            <a:xfrm>
              <a:off x="7706303" y="36801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2.71</a:t>
              </a:r>
            </a:p>
          </p:txBody>
        </p:sp>
        <p:sp>
          <p:nvSpPr>
            <p:cNvPr id="121" name="tx121"/>
            <p:cNvSpPr/>
            <p:nvPr/>
          </p:nvSpPr>
          <p:spPr>
            <a:xfrm>
              <a:off x="7706303" y="31074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2" name="tx122"/>
            <p:cNvSpPr/>
            <p:nvPr/>
          </p:nvSpPr>
          <p:spPr>
            <a:xfrm>
              <a:off x="7983551" y="36507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23" name="tx123"/>
            <p:cNvSpPr/>
            <p:nvPr/>
          </p:nvSpPr>
          <p:spPr>
            <a:xfrm>
              <a:off x="7983551" y="30716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9081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6" name="tx126"/>
            <p:cNvSpPr/>
            <p:nvPr/>
          </p:nvSpPr>
          <p:spPr>
            <a:xfrm>
              <a:off x="694404" y="2331188"/>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694404" y="147149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2182"/>
              <a:ext cx="1500656"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Ethiopia, 2000-2024</a:t>
              </a:r>
            </a:p>
          </p:txBody>
        </p:sp>
        <p:sp>
          <p:nvSpPr>
            <p:cNvPr id="153" name="pl153"/>
            <p:cNvSpPr/>
            <p:nvPr/>
          </p:nvSpPr>
          <p:spPr>
            <a:xfrm>
              <a:off x="21097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367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3637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9906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232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5502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771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041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3424813" cy="167191"/>
            </a:xfrm>
            <a:prstGeom prst="rect">
              <a:avLst/>
            </a:prstGeom>
            <a:solidFill>
              <a:srgbClr val="80BD41">
                <a:alpha val="100000"/>
              </a:srgbClr>
            </a:solidFill>
          </p:spPr>
          <p:txBody>
            <a:bodyPr/>
            <a:lstStyle/>
            <a:p/>
          </p:txBody>
        </p:sp>
        <p:sp>
          <p:nvSpPr>
            <p:cNvPr id="166" name="rc166"/>
            <p:cNvSpPr/>
            <p:nvPr/>
          </p:nvSpPr>
          <p:spPr>
            <a:xfrm>
              <a:off x="4721087" y="5889059"/>
              <a:ext cx="2690925" cy="167191"/>
            </a:xfrm>
            <a:prstGeom prst="rect">
              <a:avLst/>
            </a:prstGeom>
            <a:solidFill>
              <a:srgbClr val="E2231A">
                <a:alpha val="100000"/>
              </a:srgbClr>
            </a:solidFill>
          </p:spPr>
          <p:txBody>
            <a:bodyPr/>
            <a:lstStyle/>
            <a:p/>
          </p:txBody>
        </p:sp>
        <p:sp>
          <p:nvSpPr>
            <p:cNvPr id="167" name="rc167"/>
            <p:cNvSpPr/>
            <p:nvPr/>
          </p:nvSpPr>
          <p:spPr>
            <a:xfrm>
              <a:off x="1296273" y="5680069"/>
              <a:ext cx="4413113" cy="167191"/>
            </a:xfrm>
            <a:prstGeom prst="rect">
              <a:avLst/>
            </a:prstGeom>
            <a:solidFill>
              <a:srgbClr val="80BD41">
                <a:alpha val="100000"/>
              </a:srgbClr>
            </a:solidFill>
          </p:spPr>
          <p:txBody>
            <a:bodyPr/>
            <a:lstStyle/>
            <a:p/>
          </p:txBody>
        </p:sp>
        <p:sp>
          <p:nvSpPr>
            <p:cNvPr id="168" name="rc168"/>
            <p:cNvSpPr/>
            <p:nvPr/>
          </p:nvSpPr>
          <p:spPr>
            <a:xfrm>
              <a:off x="5709387" y="5680069"/>
              <a:ext cx="2076760" cy="167191"/>
            </a:xfrm>
            <a:prstGeom prst="rect">
              <a:avLst/>
            </a:prstGeom>
            <a:solidFill>
              <a:srgbClr val="E2231A">
                <a:alpha val="100000"/>
              </a:srgbClr>
            </a:solidFill>
          </p:spPr>
          <p:txBody>
            <a:bodyPr/>
            <a:lstStyle/>
            <a:p/>
          </p:txBody>
        </p:sp>
        <p:sp>
          <p:nvSpPr>
            <p:cNvPr id="169" name="rc169"/>
            <p:cNvSpPr/>
            <p:nvPr/>
          </p:nvSpPr>
          <p:spPr>
            <a:xfrm>
              <a:off x="1296273" y="5471080"/>
              <a:ext cx="4733805" cy="167191"/>
            </a:xfrm>
            <a:prstGeom prst="rect">
              <a:avLst/>
            </a:prstGeom>
            <a:solidFill>
              <a:srgbClr val="80BD41">
                <a:alpha val="100000"/>
              </a:srgbClr>
            </a:solidFill>
          </p:spPr>
          <p:txBody>
            <a:bodyPr/>
            <a:lstStyle/>
            <a:p/>
          </p:txBody>
        </p:sp>
        <p:sp>
          <p:nvSpPr>
            <p:cNvPr id="170" name="rc170"/>
            <p:cNvSpPr/>
            <p:nvPr/>
          </p:nvSpPr>
          <p:spPr>
            <a:xfrm>
              <a:off x="6030079" y="5471080"/>
              <a:ext cx="1840924" cy="167191"/>
            </a:xfrm>
            <a:prstGeom prst="rect">
              <a:avLst/>
            </a:prstGeom>
            <a:solidFill>
              <a:srgbClr val="E2231A">
                <a:alpha val="100000"/>
              </a:srgbClr>
            </a:solidFill>
          </p:spPr>
          <p:txBody>
            <a:bodyPr/>
            <a:lstStyle/>
            <a:p/>
          </p:txBody>
        </p:sp>
        <p:sp>
          <p:nvSpPr>
            <p:cNvPr id="171" name="tx171"/>
            <p:cNvSpPr/>
            <p:nvPr/>
          </p:nvSpPr>
          <p:spPr>
            <a:xfrm>
              <a:off x="760527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3.76</a:t>
              </a:r>
            </a:p>
          </p:txBody>
        </p:sp>
        <p:sp>
          <p:nvSpPr>
            <p:cNvPr id="172" name="tx172"/>
            <p:cNvSpPr/>
            <p:nvPr/>
          </p:nvSpPr>
          <p:spPr>
            <a:xfrm>
              <a:off x="7998114"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3.99</a:t>
              </a:r>
            </a:p>
          </p:txBody>
        </p:sp>
        <p:sp>
          <p:nvSpPr>
            <p:cNvPr id="173" name="tx173"/>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4.04</a:t>
              </a:r>
            </a:p>
          </p:txBody>
        </p:sp>
        <p:sp>
          <p:nvSpPr>
            <p:cNvPr id="174" name="tx174"/>
            <p:cNvSpPr/>
            <p:nvPr/>
          </p:nvSpPr>
          <p:spPr>
            <a:xfrm>
              <a:off x="2903186"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75" name="tx175"/>
            <p:cNvSpPr/>
            <p:nvPr/>
          </p:nvSpPr>
          <p:spPr>
            <a:xfrm>
              <a:off x="596105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76" name="tx176"/>
            <p:cNvSpPr/>
            <p:nvPr/>
          </p:nvSpPr>
          <p:spPr>
            <a:xfrm>
              <a:off x="3397336"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2.71</a:t>
              </a:r>
            </a:p>
          </p:txBody>
        </p:sp>
        <p:sp>
          <p:nvSpPr>
            <p:cNvPr id="177" name="tx177"/>
            <p:cNvSpPr/>
            <p:nvPr/>
          </p:nvSpPr>
          <p:spPr>
            <a:xfrm>
              <a:off x="664227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78" name="tx178"/>
            <p:cNvSpPr/>
            <p:nvPr/>
          </p:nvSpPr>
          <p:spPr>
            <a:xfrm>
              <a:off x="355768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179" name="tx179"/>
            <p:cNvSpPr/>
            <p:nvPr/>
          </p:nvSpPr>
          <p:spPr>
            <a:xfrm>
              <a:off x="6845048"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4" name="tx184"/>
            <p:cNvSpPr/>
            <p:nvPr/>
          </p:nvSpPr>
          <p:spPr>
            <a:xfrm>
              <a:off x="2806805"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5" name="tx185"/>
            <p:cNvSpPr/>
            <p:nvPr/>
          </p:nvSpPr>
          <p:spPr>
            <a:xfrm>
              <a:off x="4433776"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6" name="tx186"/>
            <p:cNvSpPr/>
            <p:nvPr/>
          </p:nvSpPr>
          <p:spPr>
            <a:xfrm>
              <a:off x="6060747"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7" name="tx187"/>
            <p:cNvSpPr/>
            <p:nvPr/>
          </p:nvSpPr>
          <p:spPr>
            <a:xfrm>
              <a:off x="7687718"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(72%) was higher than in 2019 (56%).
The number of children vaccinated with MCV1 increased 38% compared to in 2019.
The number of surviving infants increased approximately 8% compared to in 2019.
In 2024, 800,000 more children were vaccinated than in 2019.
In 2024, there were 300,000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784083"/>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71067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637261"/>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56385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532078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24737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173967"/>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100556"/>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029806" y="102714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3" name="pl13"/>
            <p:cNvSpPr/>
            <p:nvPr/>
          </p:nvSpPr>
          <p:spPr>
            <a:xfrm>
              <a:off x="134893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8081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269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445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7645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0833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4021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7209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0397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3585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773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996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3149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109588" y="5123152"/>
              <a:ext cx="478692" cy="197636"/>
            </a:xfrm>
            <a:prstGeom prst="rect">
              <a:avLst/>
            </a:prstGeom>
            <a:solidFill>
              <a:srgbClr val="1CABE2">
                <a:alpha val="100000"/>
              </a:srgbClr>
            </a:solidFill>
          </p:spPr>
          <p:txBody>
            <a:bodyPr/>
            <a:lstStyle/>
            <a:p/>
          </p:txBody>
        </p:sp>
        <p:sp>
          <p:nvSpPr>
            <p:cNvPr id="27" name="rc27"/>
            <p:cNvSpPr/>
            <p:nvPr/>
          </p:nvSpPr>
          <p:spPr>
            <a:xfrm>
              <a:off x="1641468" y="5057760"/>
              <a:ext cx="478692" cy="263028"/>
            </a:xfrm>
            <a:prstGeom prst="rect">
              <a:avLst/>
            </a:prstGeom>
            <a:solidFill>
              <a:srgbClr val="1CABE2">
                <a:alpha val="100000"/>
              </a:srgbClr>
            </a:solidFill>
          </p:spPr>
          <p:txBody>
            <a:bodyPr/>
            <a:lstStyle/>
            <a:p/>
          </p:txBody>
        </p:sp>
        <p:sp>
          <p:nvSpPr>
            <p:cNvPr id="28" name="rc28"/>
            <p:cNvSpPr/>
            <p:nvPr/>
          </p:nvSpPr>
          <p:spPr>
            <a:xfrm>
              <a:off x="2173348" y="4707656"/>
              <a:ext cx="478692" cy="613132"/>
            </a:xfrm>
            <a:prstGeom prst="rect">
              <a:avLst/>
            </a:prstGeom>
            <a:solidFill>
              <a:srgbClr val="1CABE2">
                <a:alpha val="100000"/>
              </a:srgbClr>
            </a:solidFill>
          </p:spPr>
          <p:txBody>
            <a:bodyPr/>
            <a:lstStyle/>
            <a:p/>
          </p:txBody>
        </p:sp>
        <p:sp>
          <p:nvSpPr>
            <p:cNvPr id="29" name="rc29"/>
            <p:cNvSpPr/>
            <p:nvPr/>
          </p:nvSpPr>
          <p:spPr>
            <a:xfrm>
              <a:off x="2705228" y="4557465"/>
              <a:ext cx="478692" cy="763323"/>
            </a:xfrm>
            <a:prstGeom prst="rect">
              <a:avLst/>
            </a:prstGeom>
            <a:solidFill>
              <a:srgbClr val="1CABE2">
                <a:alpha val="100000"/>
              </a:srgbClr>
            </a:solidFill>
          </p:spPr>
          <p:txBody>
            <a:bodyPr/>
            <a:lstStyle/>
            <a:p/>
          </p:txBody>
        </p:sp>
        <p:sp>
          <p:nvSpPr>
            <p:cNvPr id="30" name="rc30"/>
            <p:cNvSpPr/>
            <p:nvPr/>
          </p:nvSpPr>
          <p:spPr>
            <a:xfrm>
              <a:off x="3237108" y="5124655"/>
              <a:ext cx="478692" cy="196133"/>
            </a:xfrm>
            <a:prstGeom prst="rect">
              <a:avLst/>
            </a:prstGeom>
            <a:solidFill>
              <a:srgbClr val="1CABE2">
                <a:alpha val="100000"/>
              </a:srgbClr>
            </a:solidFill>
          </p:spPr>
          <p:txBody>
            <a:bodyPr/>
            <a:lstStyle/>
            <a:p/>
          </p:txBody>
        </p:sp>
        <p:sp>
          <p:nvSpPr>
            <p:cNvPr id="31" name="rc31"/>
            <p:cNvSpPr/>
            <p:nvPr/>
          </p:nvSpPr>
          <p:spPr>
            <a:xfrm>
              <a:off x="3768989" y="5238694"/>
              <a:ext cx="478692" cy="82094"/>
            </a:xfrm>
            <a:prstGeom prst="rect">
              <a:avLst/>
            </a:prstGeom>
            <a:solidFill>
              <a:srgbClr val="1CABE2">
                <a:alpha val="100000"/>
              </a:srgbClr>
            </a:solidFill>
          </p:spPr>
          <p:txBody>
            <a:bodyPr/>
            <a:lstStyle/>
            <a:p/>
          </p:txBody>
        </p:sp>
        <p:sp>
          <p:nvSpPr>
            <p:cNvPr id="32" name="rc32"/>
            <p:cNvSpPr/>
            <p:nvPr/>
          </p:nvSpPr>
          <p:spPr>
            <a:xfrm>
              <a:off x="4300869" y="5262781"/>
              <a:ext cx="478692" cy="58007"/>
            </a:xfrm>
            <a:prstGeom prst="rect">
              <a:avLst/>
            </a:prstGeom>
            <a:solidFill>
              <a:srgbClr val="1CABE2">
                <a:alpha val="100000"/>
              </a:srgbClr>
            </a:solidFill>
          </p:spPr>
          <p:txBody>
            <a:bodyPr/>
            <a:lstStyle/>
            <a:p/>
          </p:txBody>
        </p:sp>
        <p:sp>
          <p:nvSpPr>
            <p:cNvPr id="33" name="rc33"/>
            <p:cNvSpPr/>
            <p:nvPr/>
          </p:nvSpPr>
          <p:spPr>
            <a:xfrm>
              <a:off x="4832749" y="5165788"/>
              <a:ext cx="478692" cy="155000"/>
            </a:xfrm>
            <a:prstGeom prst="rect">
              <a:avLst/>
            </a:prstGeom>
            <a:solidFill>
              <a:srgbClr val="1CABE2">
                <a:alpha val="100000"/>
              </a:srgbClr>
            </a:solidFill>
          </p:spPr>
          <p:txBody>
            <a:bodyPr/>
            <a:lstStyle/>
            <a:p/>
          </p:txBody>
        </p:sp>
        <p:sp>
          <p:nvSpPr>
            <p:cNvPr id="34" name="rc34"/>
            <p:cNvSpPr/>
            <p:nvPr/>
          </p:nvSpPr>
          <p:spPr>
            <a:xfrm>
              <a:off x="5364629" y="5237191"/>
              <a:ext cx="478692" cy="83597"/>
            </a:xfrm>
            <a:prstGeom prst="rect">
              <a:avLst/>
            </a:prstGeom>
            <a:solidFill>
              <a:srgbClr val="1CABE2">
                <a:alpha val="100000"/>
              </a:srgbClr>
            </a:solidFill>
          </p:spPr>
          <p:txBody>
            <a:bodyPr/>
            <a:lstStyle/>
            <a:p/>
          </p:txBody>
        </p:sp>
        <p:sp>
          <p:nvSpPr>
            <p:cNvPr id="35" name="rc35"/>
            <p:cNvSpPr/>
            <p:nvPr/>
          </p:nvSpPr>
          <p:spPr>
            <a:xfrm>
              <a:off x="5896509" y="5237191"/>
              <a:ext cx="478692" cy="83597"/>
            </a:xfrm>
            <a:prstGeom prst="rect">
              <a:avLst/>
            </a:prstGeom>
            <a:solidFill>
              <a:srgbClr val="1CABE2">
                <a:alpha val="100000"/>
              </a:srgbClr>
            </a:solidFill>
          </p:spPr>
          <p:txBody>
            <a:bodyPr/>
            <a:lstStyle/>
            <a:p/>
          </p:txBody>
        </p:sp>
        <p:sp>
          <p:nvSpPr>
            <p:cNvPr id="36" name="rc36"/>
            <p:cNvSpPr/>
            <p:nvPr/>
          </p:nvSpPr>
          <p:spPr>
            <a:xfrm>
              <a:off x="6428389" y="4968023"/>
              <a:ext cx="478692" cy="352765"/>
            </a:xfrm>
            <a:prstGeom prst="rect">
              <a:avLst/>
            </a:prstGeom>
            <a:solidFill>
              <a:srgbClr val="1CABE2">
                <a:alpha val="100000"/>
              </a:srgbClr>
            </a:solidFill>
          </p:spPr>
          <p:txBody>
            <a:bodyPr/>
            <a:lstStyle/>
            <a:p/>
          </p:txBody>
        </p:sp>
        <p:sp>
          <p:nvSpPr>
            <p:cNvPr id="37" name="rc37"/>
            <p:cNvSpPr/>
            <p:nvPr/>
          </p:nvSpPr>
          <p:spPr>
            <a:xfrm>
              <a:off x="6960269" y="4612123"/>
              <a:ext cx="478692" cy="708665"/>
            </a:xfrm>
            <a:prstGeom prst="rect">
              <a:avLst/>
            </a:prstGeom>
            <a:solidFill>
              <a:srgbClr val="1CABE2">
                <a:alpha val="100000"/>
              </a:srgbClr>
            </a:solidFill>
          </p:spPr>
          <p:txBody>
            <a:bodyPr/>
            <a:lstStyle/>
            <a:p/>
          </p:txBody>
        </p:sp>
        <p:sp>
          <p:nvSpPr>
            <p:cNvPr id="38" name="rc38"/>
            <p:cNvSpPr/>
            <p:nvPr/>
          </p:nvSpPr>
          <p:spPr>
            <a:xfrm>
              <a:off x="7492150" y="4024065"/>
              <a:ext cx="478692" cy="1296723"/>
            </a:xfrm>
            <a:prstGeom prst="rect">
              <a:avLst/>
            </a:prstGeom>
            <a:solidFill>
              <a:srgbClr val="1CABE2">
                <a:alpha val="100000"/>
              </a:srgbClr>
            </a:solidFill>
          </p:spPr>
          <p:txBody>
            <a:bodyPr/>
            <a:lstStyle/>
            <a:p/>
          </p:txBody>
        </p:sp>
        <p:sp>
          <p:nvSpPr>
            <p:cNvPr id="39" name="pl39"/>
            <p:cNvSpPr/>
            <p:nvPr/>
          </p:nvSpPr>
          <p:spPr>
            <a:xfrm>
              <a:off x="1348934" y="2208653"/>
              <a:ext cx="6382561" cy="778033"/>
            </a:xfrm>
            <a:custGeom>
              <a:avLst/>
              <a:pathLst>
                <a:path w="6382561" h="778033">
                  <a:moveTo>
                    <a:pt x="0" y="432241"/>
                  </a:moveTo>
                  <a:lnTo>
                    <a:pt x="531880" y="734809"/>
                  </a:lnTo>
                  <a:lnTo>
                    <a:pt x="1063760" y="778033"/>
                  </a:lnTo>
                  <a:lnTo>
                    <a:pt x="1595640" y="691585"/>
                  </a:lnTo>
                  <a:lnTo>
                    <a:pt x="2127520" y="648361"/>
                  </a:lnTo>
                  <a:lnTo>
                    <a:pt x="2659400" y="561913"/>
                  </a:lnTo>
                  <a:lnTo>
                    <a:pt x="3191280" y="778033"/>
                  </a:lnTo>
                  <a:lnTo>
                    <a:pt x="3723161" y="691585"/>
                  </a:lnTo>
                  <a:lnTo>
                    <a:pt x="4255041" y="648361"/>
                  </a:lnTo>
                  <a:lnTo>
                    <a:pt x="4786921" y="518689"/>
                  </a:lnTo>
                  <a:lnTo>
                    <a:pt x="5318801" y="432241"/>
                  </a:lnTo>
                  <a:lnTo>
                    <a:pt x="5850681" y="172896"/>
                  </a:lnTo>
                  <a:lnTo>
                    <a:pt x="6382561" y="0"/>
                  </a:lnTo>
                </a:path>
              </a:pathLst>
            </a:custGeom>
            <a:ln w="27101" cap="flat">
              <a:solidFill>
                <a:srgbClr val="00833D">
                  <a:alpha val="100000"/>
                </a:srgbClr>
              </a:solidFill>
              <a:prstDash val="solid"/>
              <a:round/>
            </a:ln>
          </p:spPr>
          <p:txBody>
            <a:bodyPr/>
            <a:lstStyle/>
            <a:p/>
          </p:txBody>
        </p:sp>
        <p:sp>
          <p:nvSpPr>
            <p:cNvPr id="40" name="pl40"/>
            <p:cNvSpPr/>
            <p:nvPr/>
          </p:nvSpPr>
          <p:spPr>
            <a:xfrm>
              <a:off x="5072095" y="2770566"/>
              <a:ext cx="2659400" cy="1037378"/>
            </a:xfrm>
            <a:custGeom>
              <a:avLst/>
              <a:pathLst>
                <a:path w="2659400" h="1037378">
                  <a:moveTo>
                    <a:pt x="0" y="1037378"/>
                  </a:moveTo>
                  <a:lnTo>
                    <a:pt x="531880" y="778033"/>
                  </a:lnTo>
                  <a:lnTo>
                    <a:pt x="1063760" y="778033"/>
                  </a:lnTo>
                  <a:lnTo>
                    <a:pt x="1595640" y="302568"/>
                  </a:lnTo>
                  <a:lnTo>
                    <a:pt x="2127520" y="259344"/>
                  </a:lnTo>
                  <a:lnTo>
                    <a:pt x="2659400" y="0"/>
                  </a:lnTo>
                </a:path>
              </a:pathLst>
            </a:custGeom>
            <a:ln w="27101" cap="flat">
              <a:solidFill>
                <a:srgbClr val="002759">
                  <a:alpha val="100000"/>
                </a:srgbClr>
              </a:solidFill>
              <a:prstDash val="solid"/>
              <a:round/>
            </a:ln>
          </p:spPr>
          <p:txBody>
            <a:bodyPr/>
            <a:lstStyle/>
            <a:p/>
          </p:txBody>
        </p:sp>
        <p:sp>
          <p:nvSpPr>
            <p:cNvPr id="41" name="pt41"/>
            <p:cNvSpPr/>
            <p:nvPr/>
          </p:nvSpPr>
          <p:spPr>
            <a:xfrm>
              <a:off x="1317333" y="26092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849213" y="2911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81093" y="29550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912973" y="28686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44853" y="28254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76733" y="27389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508614" y="29550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040494" y="28686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72374" y="28254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104254" y="26957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636134" y="26092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68014" y="23499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99894" y="21770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040494" y="37763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572374" y="35169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104254" y="35169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636134" y="30415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7168014" y="2998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699894" y="27389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tx60"/>
            <p:cNvSpPr/>
            <p:nvPr/>
          </p:nvSpPr>
          <p:spPr>
            <a:xfrm>
              <a:off x="1199731" y="497788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4,603</a:t>
              </a:r>
            </a:p>
          </p:txBody>
        </p:sp>
        <p:sp>
          <p:nvSpPr>
            <p:cNvPr id="61" name="tx61"/>
            <p:cNvSpPr/>
            <p:nvPr/>
          </p:nvSpPr>
          <p:spPr>
            <a:xfrm>
              <a:off x="1731612" y="49124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6,126</a:t>
              </a:r>
            </a:p>
          </p:txBody>
        </p:sp>
        <p:sp>
          <p:nvSpPr>
            <p:cNvPr id="62" name="tx62"/>
            <p:cNvSpPr/>
            <p:nvPr/>
          </p:nvSpPr>
          <p:spPr>
            <a:xfrm>
              <a:off x="2230332" y="4562384"/>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14,280</a:t>
              </a:r>
            </a:p>
          </p:txBody>
        </p:sp>
        <p:sp>
          <p:nvSpPr>
            <p:cNvPr id="63" name="tx63"/>
            <p:cNvSpPr/>
            <p:nvPr/>
          </p:nvSpPr>
          <p:spPr>
            <a:xfrm>
              <a:off x="2762213" y="441219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17,778</a:t>
              </a:r>
            </a:p>
          </p:txBody>
        </p:sp>
        <p:sp>
          <p:nvSpPr>
            <p:cNvPr id="64" name="tx64"/>
            <p:cNvSpPr/>
            <p:nvPr/>
          </p:nvSpPr>
          <p:spPr>
            <a:xfrm>
              <a:off x="3327252" y="49793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4,568</a:t>
              </a:r>
            </a:p>
          </p:txBody>
        </p:sp>
        <p:sp>
          <p:nvSpPr>
            <p:cNvPr id="65" name="tx65"/>
            <p:cNvSpPr/>
            <p:nvPr/>
          </p:nvSpPr>
          <p:spPr>
            <a:xfrm>
              <a:off x="3859132" y="509342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1,912</a:t>
              </a:r>
            </a:p>
          </p:txBody>
        </p:sp>
        <p:sp>
          <p:nvSpPr>
            <p:cNvPr id="66" name="tx66"/>
            <p:cNvSpPr/>
            <p:nvPr/>
          </p:nvSpPr>
          <p:spPr>
            <a:xfrm>
              <a:off x="4391012" y="511750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1,351</a:t>
              </a:r>
            </a:p>
          </p:txBody>
        </p:sp>
        <p:sp>
          <p:nvSpPr>
            <p:cNvPr id="67" name="tx67"/>
            <p:cNvSpPr/>
            <p:nvPr/>
          </p:nvSpPr>
          <p:spPr>
            <a:xfrm>
              <a:off x="4922892" y="502051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3,610</a:t>
              </a:r>
            </a:p>
          </p:txBody>
        </p:sp>
        <p:sp>
          <p:nvSpPr>
            <p:cNvPr id="68" name="tx68"/>
            <p:cNvSpPr/>
            <p:nvPr/>
          </p:nvSpPr>
          <p:spPr>
            <a:xfrm>
              <a:off x="5454773" y="509191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1,947</a:t>
              </a:r>
            </a:p>
          </p:txBody>
        </p:sp>
        <p:sp>
          <p:nvSpPr>
            <p:cNvPr id="69" name="tx69"/>
            <p:cNvSpPr/>
            <p:nvPr/>
          </p:nvSpPr>
          <p:spPr>
            <a:xfrm>
              <a:off x="5986653" y="509191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1,947</a:t>
              </a:r>
            </a:p>
          </p:txBody>
        </p:sp>
        <p:sp>
          <p:nvSpPr>
            <p:cNvPr id="70" name="tx70"/>
            <p:cNvSpPr/>
            <p:nvPr/>
          </p:nvSpPr>
          <p:spPr>
            <a:xfrm>
              <a:off x="6518533" y="482275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8,216</a:t>
              </a:r>
            </a:p>
          </p:txBody>
        </p:sp>
        <p:sp>
          <p:nvSpPr>
            <p:cNvPr id="71" name="tx71"/>
            <p:cNvSpPr/>
            <p:nvPr/>
          </p:nvSpPr>
          <p:spPr>
            <a:xfrm>
              <a:off x="7017254" y="4466850"/>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16,505</a:t>
              </a:r>
            </a:p>
          </p:txBody>
        </p:sp>
        <p:sp>
          <p:nvSpPr>
            <p:cNvPr id="72" name="tx72"/>
            <p:cNvSpPr/>
            <p:nvPr/>
          </p:nvSpPr>
          <p:spPr>
            <a:xfrm>
              <a:off x="7549134" y="387879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30,201</a:t>
              </a:r>
            </a:p>
          </p:txBody>
        </p:sp>
        <p:sp>
          <p:nvSpPr>
            <p:cNvPr id="73" name="pl73"/>
            <p:cNvSpPr/>
            <p:nvPr/>
          </p:nvSpPr>
          <p:spPr>
            <a:xfrm>
              <a:off x="7749496" y="2208665"/>
              <a:ext cx="112807" cy="75"/>
            </a:xfrm>
            <a:custGeom>
              <a:avLst/>
              <a:pathLst>
                <a:path w="112807" h="75">
                  <a:moveTo>
                    <a:pt x="112807" y="75"/>
                  </a:moveTo>
                  <a:lnTo>
                    <a:pt x="0" y="0"/>
                  </a:lnTo>
                </a:path>
              </a:pathLst>
            </a:custGeom>
          </p:spPr>
          <p:txBody>
            <a:bodyPr/>
            <a:lstStyle/>
            <a:p/>
          </p:txBody>
        </p:sp>
        <p:sp>
          <p:nvSpPr>
            <p:cNvPr id="74" name="pl74"/>
            <p:cNvSpPr/>
            <p:nvPr/>
          </p:nvSpPr>
          <p:spPr>
            <a:xfrm>
              <a:off x="7749496" y="2770584"/>
              <a:ext cx="112807" cy="109"/>
            </a:xfrm>
            <a:custGeom>
              <a:avLst/>
              <a:pathLst>
                <a:path w="112807" h="109">
                  <a:moveTo>
                    <a:pt x="112807" y="109"/>
                  </a:moveTo>
                  <a:lnTo>
                    <a:pt x="0" y="0"/>
                  </a:lnTo>
                </a:path>
              </a:pathLst>
            </a:custGeom>
          </p:spPr>
          <p:txBody>
            <a:bodyPr/>
            <a:lstStyle/>
            <a:p/>
          </p:txBody>
        </p:sp>
        <p:sp>
          <p:nvSpPr>
            <p:cNvPr id="75" name="pg75"/>
            <p:cNvSpPr/>
            <p:nvPr/>
          </p:nvSpPr>
          <p:spPr>
            <a:xfrm>
              <a:off x="7793724" y="212034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6" name="tx76"/>
            <p:cNvSpPr/>
            <p:nvPr/>
          </p:nvSpPr>
          <p:spPr>
            <a:xfrm>
              <a:off x="7816584" y="216146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72%</a:t>
              </a:r>
            </a:p>
          </p:txBody>
        </p:sp>
        <p:sp>
          <p:nvSpPr>
            <p:cNvPr id="77" name="pg77"/>
            <p:cNvSpPr/>
            <p:nvPr/>
          </p:nvSpPr>
          <p:spPr>
            <a:xfrm>
              <a:off x="7793724" y="268229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8" name="tx78"/>
            <p:cNvSpPr/>
            <p:nvPr/>
          </p:nvSpPr>
          <p:spPr>
            <a:xfrm>
              <a:off x="7816584" y="272341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59%</a:t>
              </a:r>
            </a:p>
          </p:txBody>
        </p:sp>
        <p:sp>
          <p:nvSpPr>
            <p:cNvPr id="79" name="rc79"/>
            <p:cNvSpPr/>
            <p:nvPr/>
          </p:nvSpPr>
          <p:spPr>
            <a:xfrm>
              <a:off x="1029806" y="646101"/>
              <a:ext cx="7605886" cy="4897291"/>
            </a:xfrm>
            <a:prstGeom prst="rect">
              <a:avLst/>
            </a:prstGeom>
            <a:ln w="13550" cap="rnd">
              <a:solidFill>
                <a:srgbClr val="BEBEBE">
                  <a:alpha val="100000"/>
                </a:srgbClr>
              </a:solidFill>
              <a:prstDash val="solid"/>
              <a:round/>
            </a:ln>
          </p:spPr>
          <p:txBody>
            <a:bodyPr/>
            <a:lstStyle/>
            <a:p/>
          </p:txBody>
        </p:sp>
        <p:sp>
          <p:nvSpPr>
            <p:cNvPr id="80" name="tx80"/>
            <p:cNvSpPr/>
            <p:nvPr/>
          </p:nvSpPr>
          <p:spPr>
            <a:xfrm>
              <a:off x="896544"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578734" y="418356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82" name="tx82"/>
            <p:cNvSpPr/>
            <p:nvPr/>
          </p:nvSpPr>
          <p:spPr>
            <a:xfrm>
              <a:off x="578734" y="311015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83" name="tx83"/>
            <p:cNvSpPr/>
            <p:nvPr/>
          </p:nvSpPr>
          <p:spPr>
            <a:xfrm>
              <a:off x="578734" y="203674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a:t>
              </a:r>
            </a:p>
          </p:txBody>
        </p:sp>
        <p:sp>
          <p:nvSpPr>
            <p:cNvPr id="84" name="tx84"/>
            <p:cNvSpPr/>
            <p:nvPr/>
          </p:nvSpPr>
          <p:spPr>
            <a:xfrm>
              <a:off x="508103" y="963335"/>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85" name="tx85"/>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20671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738559"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227047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8023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333423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86611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439799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92987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5431365"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99363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6495126"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7032060"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7534174"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0" name="tx110"/>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1" name="tx111"/>
            <p:cNvSpPr/>
            <p:nvPr/>
          </p:nvSpPr>
          <p:spPr>
            <a:xfrm>
              <a:off x="2100711" y="401416"/>
              <a:ext cx="54640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Ethiopia, 2012-2024</a:t>
              </a:r>
            </a:p>
          </p:txBody>
        </p:sp>
        <p:sp>
          <p:nvSpPr>
            <p:cNvPr id="112" name="tx11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3" name="tx11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4" name="tx11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5" name="tx11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30,201 confirmed measles cases in Ethiopia. In the same year, MCV1 coverage was 72% and MCV2 coverage was 59%.
The number of cases in 2024 was 83% more than in 2023 (n=16,505).
The highest number of measles cases was reported in 2024 (n=30,201). In this year, MCV1 coverage was 72%.
Ethiopia reported measles vaccine stockouts in 2011, 2023, and 2024.
There were measles-containing vaccine supplementary immunization activities/campaigns in 2020, 2022, and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5688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136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04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272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6284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85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420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7988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2176155"/>
              <a:ext cx="3520101" cy="2546648"/>
            </a:xfrm>
            <a:custGeom>
              <a:avLst/>
              <a:pathLst>
                <a:path w="3520101" h="2546648">
                  <a:moveTo>
                    <a:pt x="0" y="0"/>
                  </a:moveTo>
                  <a:lnTo>
                    <a:pt x="146670" y="0"/>
                  </a:lnTo>
                  <a:lnTo>
                    <a:pt x="293341" y="282960"/>
                  </a:lnTo>
                  <a:lnTo>
                    <a:pt x="440012" y="282960"/>
                  </a:lnTo>
                  <a:lnTo>
                    <a:pt x="586683" y="282960"/>
                  </a:lnTo>
                  <a:lnTo>
                    <a:pt x="733354" y="565921"/>
                  </a:lnTo>
                  <a:lnTo>
                    <a:pt x="880025" y="754562"/>
                  </a:lnTo>
                  <a:lnTo>
                    <a:pt x="1026696" y="1037523"/>
                  </a:lnTo>
                  <a:lnTo>
                    <a:pt x="1173367" y="1131843"/>
                  </a:lnTo>
                  <a:lnTo>
                    <a:pt x="1320038" y="1320484"/>
                  </a:lnTo>
                  <a:lnTo>
                    <a:pt x="1466709" y="1414804"/>
                  </a:lnTo>
                  <a:lnTo>
                    <a:pt x="1613379" y="1603445"/>
                  </a:lnTo>
                  <a:lnTo>
                    <a:pt x="1760050" y="1697765"/>
                  </a:lnTo>
                  <a:lnTo>
                    <a:pt x="1906721" y="2263687"/>
                  </a:lnTo>
                  <a:lnTo>
                    <a:pt x="2053392" y="1886406"/>
                  </a:lnTo>
                  <a:lnTo>
                    <a:pt x="2200063" y="1886406"/>
                  </a:lnTo>
                  <a:lnTo>
                    <a:pt x="2346734" y="1980726"/>
                  </a:lnTo>
                  <a:lnTo>
                    <a:pt x="2493405" y="2075046"/>
                  </a:lnTo>
                  <a:lnTo>
                    <a:pt x="2640076" y="1792085"/>
                  </a:lnTo>
                  <a:lnTo>
                    <a:pt x="2786747" y="1886406"/>
                  </a:lnTo>
                  <a:lnTo>
                    <a:pt x="2933418" y="2169367"/>
                  </a:lnTo>
                  <a:lnTo>
                    <a:pt x="3080089" y="1886406"/>
                  </a:lnTo>
                  <a:lnTo>
                    <a:pt x="3226759" y="1886406"/>
                  </a:lnTo>
                  <a:lnTo>
                    <a:pt x="3373430" y="2546648"/>
                  </a:lnTo>
                  <a:lnTo>
                    <a:pt x="3520101" y="2452327"/>
                  </a:lnTo>
                </a:path>
              </a:pathLst>
            </a:custGeom>
            <a:ln w="27101" cap="flat">
              <a:solidFill>
                <a:srgbClr val="0058AB">
                  <a:alpha val="80000"/>
                </a:srgbClr>
              </a:solidFill>
              <a:prstDash val="solid"/>
              <a:round/>
            </a:ln>
          </p:spPr>
          <p:txBody>
            <a:bodyPr/>
            <a:lstStyle/>
            <a:p/>
          </p:txBody>
        </p:sp>
        <p:sp>
          <p:nvSpPr>
            <p:cNvPr id="22" name="pl22"/>
            <p:cNvSpPr/>
            <p:nvPr/>
          </p:nvSpPr>
          <p:spPr>
            <a:xfrm>
              <a:off x="943464" y="4345522"/>
              <a:ext cx="3520101" cy="754562"/>
            </a:xfrm>
            <a:custGeom>
              <a:avLst/>
              <a:pathLst>
                <a:path w="3520101" h="754562">
                  <a:moveTo>
                    <a:pt x="0" y="0"/>
                  </a:moveTo>
                  <a:lnTo>
                    <a:pt x="146670" y="94320"/>
                  </a:lnTo>
                  <a:lnTo>
                    <a:pt x="293341" y="0"/>
                  </a:lnTo>
                  <a:lnTo>
                    <a:pt x="440012" y="188640"/>
                  </a:lnTo>
                  <a:lnTo>
                    <a:pt x="586683" y="282960"/>
                  </a:lnTo>
                  <a:lnTo>
                    <a:pt x="733354" y="188640"/>
                  </a:lnTo>
                  <a:lnTo>
                    <a:pt x="880025" y="282960"/>
                  </a:lnTo>
                  <a:lnTo>
                    <a:pt x="1026696" y="282960"/>
                  </a:lnTo>
                  <a:lnTo>
                    <a:pt x="1173367" y="471601"/>
                  </a:lnTo>
                  <a:lnTo>
                    <a:pt x="1320038" y="565921"/>
                  </a:lnTo>
                  <a:lnTo>
                    <a:pt x="1466709" y="660242"/>
                  </a:lnTo>
                  <a:lnTo>
                    <a:pt x="1613379" y="660242"/>
                  </a:lnTo>
                  <a:lnTo>
                    <a:pt x="1760050" y="660242"/>
                  </a:lnTo>
                  <a:lnTo>
                    <a:pt x="1906721" y="660242"/>
                  </a:lnTo>
                  <a:lnTo>
                    <a:pt x="2053392" y="754562"/>
                  </a:lnTo>
                  <a:lnTo>
                    <a:pt x="2200063" y="754562"/>
                  </a:lnTo>
                  <a:lnTo>
                    <a:pt x="2346734" y="754562"/>
                  </a:lnTo>
                  <a:lnTo>
                    <a:pt x="2493405" y="754562"/>
                  </a:lnTo>
                  <a:lnTo>
                    <a:pt x="2640076" y="754562"/>
                  </a:lnTo>
                  <a:lnTo>
                    <a:pt x="2786747" y="754562"/>
                  </a:lnTo>
                  <a:lnTo>
                    <a:pt x="2933418" y="754562"/>
                  </a:lnTo>
                  <a:lnTo>
                    <a:pt x="3080089" y="660242"/>
                  </a:lnTo>
                  <a:lnTo>
                    <a:pt x="3226759" y="754562"/>
                  </a:lnTo>
                  <a:lnTo>
                    <a:pt x="3373430" y="754562"/>
                  </a:lnTo>
                  <a:lnTo>
                    <a:pt x="3520101" y="754562"/>
                  </a:lnTo>
                </a:path>
              </a:pathLst>
            </a:custGeom>
            <a:ln w="27101" cap="flat">
              <a:solidFill>
                <a:srgbClr val="1CABE2">
                  <a:alpha val="80000"/>
                </a:srgbClr>
              </a:solidFill>
              <a:prstDash val="solid"/>
              <a:round/>
            </a:ln>
          </p:spPr>
          <p:txBody>
            <a:bodyPr/>
            <a:lstStyle/>
            <a:p/>
          </p:txBody>
        </p:sp>
        <p:sp>
          <p:nvSpPr>
            <p:cNvPr id="23" name="pl23"/>
            <p:cNvSpPr/>
            <p:nvPr/>
          </p:nvSpPr>
          <p:spPr>
            <a:xfrm>
              <a:off x="943464" y="3779600"/>
              <a:ext cx="3520101" cy="1131843"/>
            </a:xfrm>
            <a:custGeom>
              <a:avLst/>
              <a:pathLst>
                <a:path w="3520101" h="1131843">
                  <a:moveTo>
                    <a:pt x="0" y="0"/>
                  </a:moveTo>
                  <a:lnTo>
                    <a:pt x="146670" y="94320"/>
                  </a:lnTo>
                  <a:lnTo>
                    <a:pt x="293341" y="94320"/>
                  </a:lnTo>
                  <a:lnTo>
                    <a:pt x="440012" y="94320"/>
                  </a:lnTo>
                  <a:lnTo>
                    <a:pt x="586683" y="188640"/>
                  </a:lnTo>
                  <a:lnTo>
                    <a:pt x="733354" y="471601"/>
                  </a:lnTo>
                  <a:lnTo>
                    <a:pt x="880025" y="377281"/>
                  </a:lnTo>
                  <a:lnTo>
                    <a:pt x="1026696" y="377281"/>
                  </a:lnTo>
                  <a:lnTo>
                    <a:pt x="1173367" y="565921"/>
                  </a:lnTo>
                  <a:lnTo>
                    <a:pt x="1320038" y="754562"/>
                  </a:lnTo>
                  <a:lnTo>
                    <a:pt x="1466709" y="754562"/>
                  </a:lnTo>
                  <a:lnTo>
                    <a:pt x="1613379" y="848882"/>
                  </a:lnTo>
                  <a:lnTo>
                    <a:pt x="1760050" y="848882"/>
                  </a:lnTo>
                  <a:lnTo>
                    <a:pt x="1906721" y="943203"/>
                  </a:lnTo>
                  <a:lnTo>
                    <a:pt x="2053392" y="943203"/>
                  </a:lnTo>
                  <a:lnTo>
                    <a:pt x="2200063" y="943203"/>
                  </a:lnTo>
                  <a:lnTo>
                    <a:pt x="2346734" y="1131843"/>
                  </a:lnTo>
                  <a:lnTo>
                    <a:pt x="2493405" y="1131843"/>
                  </a:lnTo>
                  <a:lnTo>
                    <a:pt x="2640076" y="1131843"/>
                  </a:lnTo>
                  <a:lnTo>
                    <a:pt x="2786747" y="1131843"/>
                  </a:lnTo>
                  <a:lnTo>
                    <a:pt x="2933418" y="1037523"/>
                  </a:lnTo>
                  <a:lnTo>
                    <a:pt x="3080089" y="943203"/>
                  </a:lnTo>
                  <a:lnTo>
                    <a:pt x="3226759" y="943203"/>
                  </a:lnTo>
                  <a:lnTo>
                    <a:pt x="3373430" y="1037523"/>
                  </a:lnTo>
                  <a:lnTo>
                    <a:pt x="3520101" y="1131843"/>
                  </a:lnTo>
                </a:path>
              </a:pathLst>
            </a:custGeom>
            <a:ln w="27101" cap="flat">
              <a:solidFill>
                <a:srgbClr val="00833D">
                  <a:alpha val="80000"/>
                </a:srgbClr>
              </a:solidFill>
              <a:prstDash val="solid"/>
              <a:round/>
            </a:ln>
          </p:spPr>
          <p:txBody>
            <a:bodyPr/>
            <a:lstStyle/>
            <a:p/>
          </p:txBody>
        </p:sp>
        <p:sp>
          <p:nvSpPr>
            <p:cNvPr id="24" name="pl24"/>
            <p:cNvSpPr/>
            <p:nvPr/>
          </p:nvSpPr>
          <p:spPr>
            <a:xfrm>
              <a:off x="943464" y="2176155"/>
              <a:ext cx="3520101" cy="2546648"/>
            </a:xfrm>
            <a:custGeom>
              <a:avLst/>
              <a:pathLst>
                <a:path w="3520101" h="2546648">
                  <a:moveTo>
                    <a:pt x="0" y="0"/>
                  </a:moveTo>
                  <a:lnTo>
                    <a:pt x="146670" y="0"/>
                  </a:lnTo>
                  <a:lnTo>
                    <a:pt x="293341" y="282960"/>
                  </a:lnTo>
                  <a:lnTo>
                    <a:pt x="440012" y="282960"/>
                  </a:lnTo>
                  <a:lnTo>
                    <a:pt x="586683" y="282960"/>
                  </a:lnTo>
                  <a:lnTo>
                    <a:pt x="733354" y="565921"/>
                  </a:lnTo>
                  <a:lnTo>
                    <a:pt x="880025" y="754562"/>
                  </a:lnTo>
                  <a:lnTo>
                    <a:pt x="1026696" y="1037523"/>
                  </a:lnTo>
                  <a:lnTo>
                    <a:pt x="1173367" y="1131843"/>
                  </a:lnTo>
                  <a:lnTo>
                    <a:pt x="1320038" y="1320484"/>
                  </a:lnTo>
                  <a:lnTo>
                    <a:pt x="1466709" y="1414804"/>
                  </a:lnTo>
                  <a:lnTo>
                    <a:pt x="1613379" y="1603445"/>
                  </a:lnTo>
                  <a:lnTo>
                    <a:pt x="1760050" y="1697765"/>
                  </a:lnTo>
                  <a:lnTo>
                    <a:pt x="1906721" y="2263687"/>
                  </a:lnTo>
                  <a:lnTo>
                    <a:pt x="2053392" y="1886406"/>
                  </a:lnTo>
                  <a:lnTo>
                    <a:pt x="2200063" y="1886406"/>
                  </a:lnTo>
                  <a:lnTo>
                    <a:pt x="2346734" y="1980726"/>
                  </a:lnTo>
                  <a:lnTo>
                    <a:pt x="2493405" y="2075046"/>
                  </a:lnTo>
                  <a:lnTo>
                    <a:pt x="2640076" y="1792085"/>
                  </a:lnTo>
                  <a:lnTo>
                    <a:pt x="2786747" y="1886406"/>
                  </a:lnTo>
                  <a:lnTo>
                    <a:pt x="2933418" y="2169367"/>
                  </a:lnTo>
                  <a:lnTo>
                    <a:pt x="3080089" y="1886406"/>
                  </a:lnTo>
                  <a:lnTo>
                    <a:pt x="3226759" y="1886406"/>
                  </a:lnTo>
                  <a:lnTo>
                    <a:pt x="3373430" y="2546648"/>
                  </a:lnTo>
                  <a:lnTo>
                    <a:pt x="3520101" y="2452327"/>
                  </a:lnTo>
                </a:path>
              </a:pathLst>
            </a:custGeom>
            <a:ln w="43362" cap="flat">
              <a:solidFill>
                <a:srgbClr val="000000">
                  <a:alpha val="100000"/>
                </a:srgbClr>
              </a:solidFill>
              <a:prstDash val="solid"/>
              <a:round/>
            </a:ln>
          </p:spPr>
          <p:txBody>
            <a:bodyPr/>
            <a:lstStyle/>
            <a:p/>
          </p:txBody>
        </p:sp>
        <p:sp>
          <p:nvSpPr>
            <p:cNvPr id="25" name="pl25"/>
            <p:cNvSpPr/>
            <p:nvPr/>
          </p:nvSpPr>
          <p:spPr>
            <a:xfrm>
              <a:off x="943464" y="2176155"/>
              <a:ext cx="3520101" cy="2546648"/>
            </a:xfrm>
            <a:custGeom>
              <a:avLst/>
              <a:pathLst>
                <a:path w="3520101" h="2546648">
                  <a:moveTo>
                    <a:pt x="0" y="0"/>
                  </a:moveTo>
                  <a:lnTo>
                    <a:pt x="146670" y="0"/>
                  </a:lnTo>
                  <a:lnTo>
                    <a:pt x="293341" y="282960"/>
                  </a:lnTo>
                  <a:lnTo>
                    <a:pt x="440012" y="282960"/>
                  </a:lnTo>
                  <a:lnTo>
                    <a:pt x="586683" y="282960"/>
                  </a:lnTo>
                  <a:lnTo>
                    <a:pt x="733354" y="565921"/>
                  </a:lnTo>
                  <a:lnTo>
                    <a:pt x="880025" y="754562"/>
                  </a:lnTo>
                  <a:lnTo>
                    <a:pt x="1026696" y="1037523"/>
                  </a:lnTo>
                  <a:lnTo>
                    <a:pt x="1173367" y="1131843"/>
                  </a:lnTo>
                  <a:lnTo>
                    <a:pt x="1320038" y="1320484"/>
                  </a:lnTo>
                  <a:lnTo>
                    <a:pt x="1466709" y="1414804"/>
                  </a:lnTo>
                  <a:lnTo>
                    <a:pt x="1613379" y="1603445"/>
                  </a:lnTo>
                  <a:lnTo>
                    <a:pt x="1760050" y="1697765"/>
                  </a:lnTo>
                  <a:lnTo>
                    <a:pt x="1906721" y="2263687"/>
                  </a:lnTo>
                  <a:lnTo>
                    <a:pt x="2053392" y="1886406"/>
                  </a:lnTo>
                  <a:lnTo>
                    <a:pt x="2200063" y="1886406"/>
                  </a:lnTo>
                  <a:lnTo>
                    <a:pt x="2346734" y="1980726"/>
                  </a:lnTo>
                  <a:lnTo>
                    <a:pt x="2493405" y="2075046"/>
                  </a:lnTo>
                  <a:lnTo>
                    <a:pt x="2640076" y="1792085"/>
                  </a:lnTo>
                  <a:lnTo>
                    <a:pt x="2786747" y="1886406"/>
                  </a:lnTo>
                  <a:lnTo>
                    <a:pt x="2933418" y="2169367"/>
                  </a:lnTo>
                  <a:lnTo>
                    <a:pt x="3080089" y="1886406"/>
                  </a:lnTo>
                  <a:lnTo>
                    <a:pt x="3226759" y="1886406"/>
                  </a:lnTo>
                  <a:lnTo>
                    <a:pt x="3373430" y="2546648"/>
                  </a:lnTo>
                  <a:lnTo>
                    <a:pt x="3520101" y="2452327"/>
                  </a:lnTo>
                </a:path>
              </a:pathLst>
            </a:custGeom>
            <a:ln w="27101" cap="flat">
              <a:solidFill>
                <a:srgbClr val="0058AB">
                  <a:alpha val="100000"/>
                </a:srgbClr>
              </a:solidFill>
              <a:prstDash val="solid"/>
              <a:round/>
            </a:ln>
          </p:spPr>
          <p:txBody>
            <a:bodyPr/>
            <a:lstStyle/>
            <a:p/>
          </p:txBody>
        </p:sp>
        <p:sp>
          <p:nvSpPr>
            <p:cNvPr id="26" name="pl26"/>
            <p:cNvSpPr/>
            <p:nvPr/>
          </p:nvSpPr>
          <p:spPr>
            <a:xfrm>
              <a:off x="943464" y="1893194"/>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2459116"/>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3307999"/>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377960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77960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39842"/>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345522"/>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18266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185540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36</a:t>
              </a:r>
            </a:p>
          </p:txBody>
        </p:sp>
        <p:sp>
          <p:nvSpPr>
            <p:cNvPr id="35" name="pg35"/>
            <p:cNvSpPr/>
            <p:nvPr/>
          </p:nvSpPr>
          <p:spPr>
            <a:xfrm>
              <a:off x="1590194"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548" y="242132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7" name="pg37"/>
            <p:cNvSpPr/>
            <p:nvPr/>
          </p:nvSpPr>
          <p:spPr>
            <a:xfrm>
              <a:off x="2323549" y="324143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53902" y="327149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39" name="pg39"/>
            <p:cNvSpPr/>
            <p:nvPr/>
          </p:nvSpPr>
          <p:spPr>
            <a:xfrm>
              <a:off x="3056903" y="371303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87257" y="374185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1" name="pg41"/>
            <p:cNvSpPr/>
            <p:nvPr/>
          </p:nvSpPr>
          <p:spPr>
            <a:xfrm>
              <a:off x="3643587" y="371303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73940" y="374185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3" name="pg43"/>
            <p:cNvSpPr/>
            <p:nvPr/>
          </p:nvSpPr>
          <p:spPr>
            <a:xfrm>
              <a:off x="4258406"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0209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5" name="pg45"/>
            <p:cNvSpPr/>
            <p:nvPr/>
          </p:nvSpPr>
          <p:spPr>
            <a:xfrm>
              <a:off x="4376942" y="42789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43077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7" name="tx47"/>
            <p:cNvSpPr/>
            <p:nvPr/>
          </p:nvSpPr>
          <p:spPr>
            <a:xfrm>
              <a:off x="4523855" y="50610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87365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577692" y="45858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3642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269938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a:off x="577692" y="17562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7776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7776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4123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0369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44859" y="6076492"/>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Ethiopia</a:t>
              </a:r>
            </a:p>
          </p:txBody>
        </p:sp>
        <p:sp>
          <p:nvSpPr>
            <p:cNvPr id="66" name="tx66"/>
            <p:cNvSpPr/>
            <p:nvPr/>
          </p:nvSpPr>
          <p:spPr>
            <a:xfrm>
              <a:off x="270833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70791"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15688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2136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04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13272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6284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685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7420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17988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610233"/>
              <a:ext cx="3520101" cy="2923929"/>
            </a:xfrm>
            <a:custGeom>
              <a:avLst/>
              <a:pathLst>
                <a:path w="3520101" h="2923929">
                  <a:moveTo>
                    <a:pt x="0" y="188640"/>
                  </a:moveTo>
                  <a:lnTo>
                    <a:pt x="146670" y="0"/>
                  </a:lnTo>
                  <a:lnTo>
                    <a:pt x="293341" y="377281"/>
                  </a:lnTo>
                  <a:lnTo>
                    <a:pt x="440012" y="188640"/>
                  </a:lnTo>
                  <a:lnTo>
                    <a:pt x="586683" y="188640"/>
                  </a:lnTo>
                  <a:lnTo>
                    <a:pt x="733354" y="754562"/>
                  </a:lnTo>
                  <a:lnTo>
                    <a:pt x="880025" y="1037523"/>
                  </a:lnTo>
                  <a:lnTo>
                    <a:pt x="1026696" y="1414804"/>
                  </a:lnTo>
                  <a:lnTo>
                    <a:pt x="1173367" y="1697765"/>
                  </a:lnTo>
                  <a:lnTo>
                    <a:pt x="1320038" y="2075046"/>
                  </a:lnTo>
                  <a:lnTo>
                    <a:pt x="1466709" y="2358007"/>
                  </a:lnTo>
                  <a:lnTo>
                    <a:pt x="1613379" y="2546648"/>
                  </a:lnTo>
                  <a:lnTo>
                    <a:pt x="1760050" y="2452327"/>
                  </a:lnTo>
                  <a:lnTo>
                    <a:pt x="1906721" y="2263687"/>
                  </a:lnTo>
                  <a:lnTo>
                    <a:pt x="2053392" y="1509124"/>
                  </a:lnTo>
                  <a:lnTo>
                    <a:pt x="2200063" y="1697765"/>
                  </a:lnTo>
                  <a:lnTo>
                    <a:pt x="2346734" y="1697765"/>
                  </a:lnTo>
                  <a:lnTo>
                    <a:pt x="2493405" y="1886406"/>
                  </a:lnTo>
                  <a:lnTo>
                    <a:pt x="2640076" y="1320484"/>
                  </a:lnTo>
                  <a:lnTo>
                    <a:pt x="2786747" y="1792085"/>
                  </a:lnTo>
                  <a:lnTo>
                    <a:pt x="2933418" y="2075046"/>
                  </a:lnTo>
                  <a:lnTo>
                    <a:pt x="3080089" y="2075046"/>
                  </a:lnTo>
                  <a:lnTo>
                    <a:pt x="3226759" y="2358007"/>
                  </a:lnTo>
                  <a:lnTo>
                    <a:pt x="3373430" y="2829609"/>
                  </a:lnTo>
                  <a:lnTo>
                    <a:pt x="3520101" y="2923929"/>
                  </a:lnTo>
                </a:path>
              </a:pathLst>
            </a:custGeom>
            <a:ln w="27101" cap="flat">
              <a:solidFill>
                <a:srgbClr val="0058AB">
                  <a:alpha val="80000"/>
                </a:srgbClr>
              </a:solidFill>
              <a:prstDash val="solid"/>
              <a:round/>
            </a:ln>
          </p:spPr>
          <p:txBody>
            <a:bodyPr/>
            <a:lstStyle/>
            <a:p/>
          </p:txBody>
        </p:sp>
        <p:sp>
          <p:nvSpPr>
            <p:cNvPr id="86" name="pl86"/>
            <p:cNvSpPr/>
            <p:nvPr/>
          </p:nvSpPr>
          <p:spPr>
            <a:xfrm>
              <a:off x="5308715" y="4251202"/>
              <a:ext cx="3520101" cy="848882"/>
            </a:xfrm>
            <a:custGeom>
              <a:avLst/>
              <a:pathLst>
                <a:path w="3520101" h="848882">
                  <a:moveTo>
                    <a:pt x="0" y="0"/>
                  </a:moveTo>
                  <a:lnTo>
                    <a:pt x="146670" y="94320"/>
                  </a:lnTo>
                  <a:lnTo>
                    <a:pt x="293341" y="94320"/>
                  </a:lnTo>
                  <a:lnTo>
                    <a:pt x="440012" y="188640"/>
                  </a:lnTo>
                  <a:lnTo>
                    <a:pt x="586683" y="282960"/>
                  </a:lnTo>
                  <a:lnTo>
                    <a:pt x="733354" y="282960"/>
                  </a:lnTo>
                  <a:lnTo>
                    <a:pt x="880025" y="377281"/>
                  </a:lnTo>
                  <a:lnTo>
                    <a:pt x="1026696" y="471601"/>
                  </a:lnTo>
                  <a:lnTo>
                    <a:pt x="1173367" y="565921"/>
                  </a:lnTo>
                  <a:lnTo>
                    <a:pt x="1320038" y="660242"/>
                  </a:lnTo>
                  <a:lnTo>
                    <a:pt x="1466709" y="754562"/>
                  </a:lnTo>
                  <a:lnTo>
                    <a:pt x="1613379" y="754562"/>
                  </a:lnTo>
                  <a:lnTo>
                    <a:pt x="1760050" y="754562"/>
                  </a:lnTo>
                  <a:lnTo>
                    <a:pt x="1906721" y="848882"/>
                  </a:lnTo>
                  <a:lnTo>
                    <a:pt x="2053392" y="754562"/>
                  </a:lnTo>
                  <a:lnTo>
                    <a:pt x="2200063" y="848882"/>
                  </a:lnTo>
                  <a:lnTo>
                    <a:pt x="2346734" y="754562"/>
                  </a:lnTo>
                  <a:lnTo>
                    <a:pt x="2493405" y="754562"/>
                  </a:lnTo>
                  <a:lnTo>
                    <a:pt x="2640076" y="848882"/>
                  </a:lnTo>
                  <a:lnTo>
                    <a:pt x="2786747" y="848882"/>
                  </a:lnTo>
                  <a:lnTo>
                    <a:pt x="2933418" y="848882"/>
                  </a:lnTo>
                  <a:lnTo>
                    <a:pt x="3080089" y="754562"/>
                  </a:lnTo>
                  <a:lnTo>
                    <a:pt x="3226759" y="660242"/>
                  </a:lnTo>
                  <a:lnTo>
                    <a:pt x="3373430" y="660242"/>
                  </a:lnTo>
                  <a:lnTo>
                    <a:pt x="3520101" y="754562"/>
                  </a:lnTo>
                </a:path>
              </a:pathLst>
            </a:custGeom>
            <a:ln w="27101" cap="flat">
              <a:solidFill>
                <a:srgbClr val="1CABE2">
                  <a:alpha val="80000"/>
                </a:srgbClr>
              </a:solidFill>
              <a:prstDash val="solid"/>
              <a:round/>
            </a:ln>
          </p:spPr>
          <p:txBody>
            <a:bodyPr/>
            <a:lstStyle/>
            <a:p/>
          </p:txBody>
        </p:sp>
        <p:sp>
          <p:nvSpPr>
            <p:cNvPr id="87" name="pl87"/>
            <p:cNvSpPr/>
            <p:nvPr/>
          </p:nvSpPr>
          <p:spPr>
            <a:xfrm>
              <a:off x="5308715" y="3590960"/>
              <a:ext cx="3520101" cy="1226163"/>
            </a:xfrm>
            <a:custGeom>
              <a:avLst/>
              <a:pathLst>
                <a:path w="3520101" h="1226163">
                  <a:moveTo>
                    <a:pt x="0" y="0"/>
                  </a:moveTo>
                  <a:lnTo>
                    <a:pt x="146670" y="188640"/>
                  </a:lnTo>
                  <a:lnTo>
                    <a:pt x="293341" y="282960"/>
                  </a:lnTo>
                  <a:lnTo>
                    <a:pt x="440012" y="188640"/>
                  </a:lnTo>
                  <a:lnTo>
                    <a:pt x="586683" y="282960"/>
                  </a:lnTo>
                  <a:lnTo>
                    <a:pt x="733354" y="188640"/>
                  </a:lnTo>
                  <a:lnTo>
                    <a:pt x="880025" y="377281"/>
                  </a:lnTo>
                  <a:lnTo>
                    <a:pt x="1026696" y="565921"/>
                  </a:lnTo>
                  <a:lnTo>
                    <a:pt x="1173367" y="754562"/>
                  </a:lnTo>
                  <a:lnTo>
                    <a:pt x="1320038" y="943203"/>
                  </a:lnTo>
                  <a:lnTo>
                    <a:pt x="1466709" y="1037523"/>
                  </a:lnTo>
                  <a:lnTo>
                    <a:pt x="1613379" y="1037523"/>
                  </a:lnTo>
                  <a:lnTo>
                    <a:pt x="1760050" y="1226163"/>
                  </a:lnTo>
                  <a:lnTo>
                    <a:pt x="1906721" y="1226163"/>
                  </a:lnTo>
                  <a:lnTo>
                    <a:pt x="2053392" y="943203"/>
                  </a:lnTo>
                  <a:lnTo>
                    <a:pt x="2200063" y="943203"/>
                  </a:lnTo>
                  <a:lnTo>
                    <a:pt x="2346734" y="848882"/>
                  </a:lnTo>
                  <a:lnTo>
                    <a:pt x="2493405" y="943203"/>
                  </a:lnTo>
                  <a:lnTo>
                    <a:pt x="2640076" y="943203"/>
                  </a:lnTo>
                  <a:lnTo>
                    <a:pt x="2786747" y="943203"/>
                  </a:lnTo>
                  <a:lnTo>
                    <a:pt x="2933418" y="943203"/>
                  </a:lnTo>
                  <a:lnTo>
                    <a:pt x="3080089" y="754562"/>
                  </a:lnTo>
                  <a:lnTo>
                    <a:pt x="3226759" y="848882"/>
                  </a:lnTo>
                  <a:lnTo>
                    <a:pt x="3373430" y="943203"/>
                  </a:lnTo>
                  <a:lnTo>
                    <a:pt x="3520101" y="1037523"/>
                  </a:lnTo>
                </a:path>
              </a:pathLst>
            </a:custGeom>
            <a:ln w="27101" cap="flat">
              <a:solidFill>
                <a:srgbClr val="00833D">
                  <a:alpha val="80000"/>
                </a:srgbClr>
              </a:solidFill>
              <a:prstDash val="solid"/>
              <a:round/>
            </a:ln>
          </p:spPr>
          <p:txBody>
            <a:bodyPr/>
            <a:lstStyle/>
            <a:p/>
          </p:txBody>
        </p:sp>
        <p:sp>
          <p:nvSpPr>
            <p:cNvPr id="88" name="pl88"/>
            <p:cNvSpPr/>
            <p:nvPr/>
          </p:nvSpPr>
          <p:spPr>
            <a:xfrm>
              <a:off x="5308715" y="1610233"/>
              <a:ext cx="3520101" cy="2923929"/>
            </a:xfrm>
            <a:custGeom>
              <a:avLst/>
              <a:pathLst>
                <a:path w="3520101" h="2923929">
                  <a:moveTo>
                    <a:pt x="0" y="188640"/>
                  </a:moveTo>
                  <a:lnTo>
                    <a:pt x="146670" y="0"/>
                  </a:lnTo>
                  <a:lnTo>
                    <a:pt x="293341" y="377281"/>
                  </a:lnTo>
                  <a:lnTo>
                    <a:pt x="440012" y="188640"/>
                  </a:lnTo>
                  <a:lnTo>
                    <a:pt x="586683" y="188640"/>
                  </a:lnTo>
                  <a:lnTo>
                    <a:pt x="733354" y="754562"/>
                  </a:lnTo>
                  <a:lnTo>
                    <a:pt x="880025" y="1037523"/>
                  </a:lnTo>
                  <a:lnTo>
                    <a:pt x="1026696" y="1414804"/>
                  </a:lnTo>
                  <a:lnTo>
                    <a:pt x="1173367" y="1697765"/>
                  </a:lnTo>
                  <a:lnTo>
                    <a:pt x="1320038" y="2075046"/>
                  </a:lnTo>
                  <a:lnTo>
                    <a:pt x="1466709" y="2358007"/>
                  </a:lnTo>
                  <a:lnTo>
                    <a:pt x="1613379" y="2546648"/>
                  </a:lnTo>
                  <a:lnTo>
                    <a:pt x="1760050" y="2452327"/>
                  </a:lnTo>
                  <a:lnTo>
                    <a:pt x="1906721" y="2263687"/>
                  </a:lnTo>
                  <a:lnTo>
                    <a:pt x="2053392" y="1509124"/>
                  </a:lnTo>
                  <a:lnTo>
                    <a:pt x="2200063" y="1697765"/>
                  </a:lnTo>
                  <a:lnTo>
                    <a:pt x="2346734" y="1697765"/>
                  </a:lnTo>
                  <a:lnTo>
                    <a:pt x="2493405" y="1886406"/>
                  </a:lnTo>
                  <a:lnTo>
                    <a:pt x="2640076" y="1320484"/>
                  </a:lnTo>
                  <a:lnTo>
                    <a:pt x="2786747" y="1792085"/>
                  </a:lnTo>
                  <a:lnTo>
                    <a:pt x="2933418" y="2075046"/>
                  </a:lnTo>
                  <a:lnTo>
                    <a:pt x="3080089" y="2075046"/>
                  </a:lnTo>
                  <a:lnTo>
                    <a:pt x="3226759" y="2358007"/>
                  </a:lnTo>
                  <a:lnTo>
                    <a:pt x="3373430" y="2829609"/>
                  </a:lnTo>
                  <a:lnTo>
                    <a:pt x="3520101" y="2923929"/>
                  </a:lnTo>
                </a:path>
              </a:pathLst>
            </a:custGeom>
            <a:ln w="43362" cap="flat">
              <a:solidFill>
                <a:srgbClr val="000000">
                  <a:alpha val="100000"/>
                </a:srgbClr>
              </a:solidFill>
              <a:prstDash val="solid"/>
              <a:round/>
            </a:ln>
          </p:spPr>
          <p:txBody>
            <a:bodyPr/>
            <a:lstStyle/>
            <a:p/>
          </p:txBody>
        </p:sp>
        <p:sp>
          <p:nvSpPr>
            <p:cNvPr id="89" name="pl89"/>
            <p:cNvSpPr/>
            <p:nvPr/>
          </p:nvSpPr>
          <p:spPr>
            <a:xfrm>
              <a:off x="5308715" y="1610233"/>
              <a:ext cx="3520101" cy="2923929"/>
            </a:xfrm>
            <a:custGeom>
              <a:avLst/>
              <a:pathLst>
                <a:path w="3520101" h="2923929">
                  <a:moveTo>
                    <a:pt x="0" y="188640"/>
                  </a:moveTo>
                  <a:lnTo>
                    <a:pt x="146670" y="0"/>
                  </a:lnTo>
                  <a:lnTo>
                    <a:pt x="293341" y="377281"/>
                  </a:lnTo>
                  <a:lnTo>
                    <a:pt x="440012" y="188640"/>
                  </a:lnTo>
                  <a:lnTo>
                    <a:pt x="586683" y="188640"/>
                  </a:lnTo>
                  <a:lnTo>
                    <a:pt x="733354" y="754562"/>
                  </a:lnTo>
                  <a:lnTo>
                    <a:pt x="880025" y="1037523"/>
                  </a:lnTo>
                  <a:lnTo>
                    <a:pt x="1026696" y="1414804"/>
                  </a:lnTo>
                  <a:lnTo>
                    <a:pt x="1173367" y="1697765"/>
                  </a:lnTo>
                  <a:lnTo>
                    <a:pt x="1320038" y="2075046"/>
                  </a:lnTo>
                  <a:lnTo>
                    <a:pt x="1466709" y="2358007"/>
                  </a:lnTo>
                  <a:lnTo>
                    <a:pt x="1613379" y="2546648"/>
                  </a:lnTo>
                  <a:lnTo>
                    <a:pt x="1760050" y="2452327"/>
                  </a:lnTo>
                  <a:lnTo>
                    <a:pt x="1906721" y="2263687"/>
                  </a:lnTo>
                  <a:lnTo>
                    <a:pt x="2053392" y="1509124"/>
                  </a:lnTo>
                  <a:lnTo>
                    <a:pt x="2200063" y="1697765"/>
                  </a:lnTo>
                  <a:lnTo>
                    <a:pt x="2346734" y="1697765"/>
                  </a:lnTo>
                  <a:lnTo>
                    <a:pt x="2493405" y="1886406"/>
                  </a:lnTo>
                  <a:lnTo>
                    <a:pt x="2640076" y="1320484"/>
                  </a:lnTo>
                  <a:lnTo>
                    <a:pt x="2786747" y="1792085"/>
                  </a:lnTo>
                  <a:lnTo>
                    <a:pt x="2933418" y="2075046"/>
                  </a:lnTo>
                  <a:lnTo>
                    <a:pt x="3080089" y="2075046"/>
                  </a:lnTo>
                  <a:lnTo>
                    <a:pt x="3226759" y="2358007"/>
                  </a:lnTo>
                  <a:lnTo>
                    <a:pt x="3373430" y="2829609"/>
                  </a:lnTo>
                  <a:lnTo>
                    <a:pt x="3520101" y="2923929"/>
                  </a:lnTo>
                </a:path>
              </a:pathLst>
            </a:custGeom>
            <a:ln w="27101" cap="flat">
              <a:solidFill>
                <a:srgbClr val="0058AB">
                  <a:alpha val="100000"/>
                </a:srgbClr>
              </a:solidFill>
              <a:prstDash val="solid"/>
              <a:round/>
            </a:ln>
          </p:spPr>
          <p:txBody>
            <a:bodyPr/>
            <a:lstStyle/>
            <a:p/>
          </p:txBody>
        </p:sp>
        <p:sp>
          <p:nvSpPr>
            <p:cNvPr id="90" name="pl90"/>
            <p:cNvSpPr/>
            <p:nvPr/>
          </p:nvSpPr>
          <p:spPr>
            <a:xfrm>
              <a:off x="5308715" y="1515913"/>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2081835"/>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68528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025038"/>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119358"/>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156881"/>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251202"/>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14493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14781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99" name="pg99"/>
            <p:cNvSpPr/>
            <p:nvPr/>
          </p:nvSpPr>
          <p:spPr>
            <a:xfrm>
              <a:off x="5955445" y="20152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204404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101" name="pg101"/>
            <p:cNvSpPr/>
            <p:nvPr/>
          </p:nvSpPr>
          <p:spPr>
            <a:xfrm>
              <a:off x="6688800" y="36187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9153" y="364877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3" name="pg103"/>
            <p:cNvSpPr/>
            <p:nvPr/>
          </p:nvSpPr>
          <p:spPr>
            <a:xfrm>
              <a:off x="7422154" y="29584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52508" y="298852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5" name="pg105"/>
            <p:cNvSpPr/>
            <p:nvPr/>
          </p:nvSpPr>
          <p:spPr>
            <a:xfrm>
              <a:off x="8008838" y="3052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39191" y="308156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7" name="pg107"/>
            <p:cNvSpPr/>
            <p:nvPr/>
          </p:nvSpPr>
          <p:spPr>
            <a:xfrm>
              <a:off x="8595522" y="40903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5875" y="412037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9" name="pg109"/>
            <p:cNvSpPr/>
            <p:nvPr/>
          </p:nvSpPr>
          <p:spPr>
            <a:xfrm>
              <a:off x="8742193" y="418463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421469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1" name="tx111"/>
            <p:cNvSpPr/>
            <p:nvPr/>
          </p:nvSpPr>
          <p:spPr>
            <a:xfrm>
              <a:off x="8889106" y="49653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4588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3" name="tx113"/>
            <p:cNvSpPr/>
            <p:nvPr/>
          </p:nvSpPr>
          <p:spPr>
            <a:xfrm>
              <a:off x="4942943" y="45858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42943" y="3642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4942943" y="269938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6" name="tx116"/>
            <p:cNvSpPr/>
            <p:nvPr/>
          </p:nvSpPr>
          <p:spPr>
            <a:xfrm>
              <a:off x="4942943" y="17562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4301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4301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0648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6894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10110" y="6076492"/>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Ethiopia</a:t>
              </a:r>
            </a:p>
          </p:txBody>
        </p:sp>
        <p:sp>
          <p:nvSpPr>
            <p:cNvPr id="130" name="tx130"/>
            <p:cNvSpPr/>
            <p:nvPr/>
          </p:nvSpPr>
          <p:spPr>
            <a:xfrm>
              <a:off x="707358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36042"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10% of children who received DTP1 did not receive DTP3 (left), and 11%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Ethiopia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264899"/>
              <a:ext cx="2123063" cy="334131"/>
            </a:xfrm>
            <a:custGeom>
              <a:avLst/>
              <a:pathLst>
                <a:path w="2123063" h="334131">
                  <a:moveTo>
                    <a:pt x="0" y="334131"/>
                  </a:moveTo>
                  <a:lnTo>
                    <a:pt x="88460" y="321755"/>
                  </a:lnTo>
                  <a:lnTo>
                    <a:pt x="176921" y="297005"/>
                  </a:lnTo>
                  <a:lnTo>
                    <a:pt x="265382" y="284630"/>
                  </a:lnTo>
                  <a:lnTo>
                    <a:pt x="353843" y="259879"/>
                  </a:lnTo>
                  <a:lnTo>
                    <a:pt x="442304" y="235129"/>
                  </a:lnTo>
                  <a:lnTo>
                    <a:pt x="530765" y="222754"/>
                  </a:lnTo>
                  <a:lnTo>
                    <a:pt x="619226" y="198003"/>
                  </a:lnTo>
                  <a:lnTo>
                    <a:pt x="707687" y="185628"/>
                  </a:lnTo>
                  <a:lnTo>
                    <a:pt x="796148" y="160877"/>
                  </a:lnTo>
                  <a:lnTo>
                    <a:pt x="884609" y="148502"/>
                  </a:lnTo>
                  <a:lnTo>
                    <a:pt x="973070" y="123752"/>
                  </a:lnTo>
                  <a:lnTo>
                    <a:pt x="1061531" y="173253"/>
                  </a:lnTo>
                  <a:lnTo>
                    <a:pt x="1149992" y="198003"/>
                  </a:lnTo>
                  <a:lnTo>
                    <a:pt x="1238453" y="185628"/>
                  </a:lnTo>
                  <a:lnTo>
                    <a:pt x="1326914" y="173253"/>
                  </a:lnTo>
                  <a:lnTo>
                    <a:pt x="1415375" y="148502"/>
                  </a:lnTo>
                  <a:lnTo>
                    <a:pt x="1503836" y="136127"/>
                  </a:lnTo>
                  <a:lnTo>
                    <a:pt x="1592297" y="160877"/>
                  </a:lnTo>
                  <a:lnTo>
                    <a:pt x="1680758" y="185628"/>
                  </a:lnTo>
                  <a:lnTo>
                    <a:pt x="1769219" y="173253"/>
                  </a:lnTo>
                  <a:lnTo>
                    <a:pt x="1857680" y="136127"/>
                  </a:lnTo>
                  <a:lnTo>
                    <a:pt x="1946141" y="136127"/>
                  </a:lnTo>
                  <a:lnTo>
                    <a:pt x="2034602" y="61876"/>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5079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5" name="tx25"/>
            <p:cNvSpPr/>
            <p:nvPr/>
          </p:nvSpPr>
          <p:spPr>
            <a:xfrm>
              <a:off x="3217825"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6" name="tx26"/>
            <p:cNvSpPr/>
            <p:nvPr/>
          </p:nvSpPr>
          <p:spPr>
            <a:xfrm>
              <a:off x="2688703" y="1309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7" name="tx27"/>
            <p:cNvSpPr/>
            <p:nvPr/>
          </p:nvSpPr>
          <p:spPr>
            <a:xfrm>
              <a:off x="3042547"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566042" y="3182881"/>
              <a:ext cx="619226" cy="309380"/>
            </a:xfrm>
            <a:custGeom>
              <a:avLst/>
              <a:pathLst>
                <a:path w="619226" h="309380">
                  <a:moveTo>
                    <a:pt x="0" y="309380"/>
                  </a:moveTo>
                  <a:lnTo>
                    <a:pt x="88460" y="309380"/>
                  </a:lnTo>
                  <a:lnTo>
                    <a:pt x="176921" y="136127"/>
                  </a:lnTo>
                  <a:lnTo>
                    <a:pt x="265382" y="136127"/>
                  </a:lnTo>
                  <a:lnTo>
                    <a:pt x="353843" y="136127"/>
                  </a:lnTo>
                  <a:lnTo>
                    <a:pt x="442304" y="123752"/>
                  </a:lnTo>
                  <a:lnTo>
                    <a:pt x="530765" y="37125"/>
                  </a:lnTo>
                  <a:lnTo>
                    <a:pt x="619226" y="0"/>
                  </a:lnTo>
                </a:path>
              </a:pathLst>
            </a:custGeom>
            <a:ln w="27101" cap="flat">
              <a:solidFill>
                <a:srgbClr val="1CABE2">
                  <a:alpha val="100000"/>
                </a:srgbClr>
              </a:solidFill>
              <a:prstDash val="solid"/>
              <a:round/>
            </a:ln>
          </p:spPr>
          <p:txBody>
            <a:bodyPr/>
            <a:lstStyle/>
            <a:p/>
          </p:txBody>
        </p:sp>
        <p:sp>
          <p:nvSpPr>
            <p:cNvPr id="48" name="tx48"/>
            <p:cNvSpPr/>
            <p:nvPr/>
          </p:nvSpPr>
          <p:spPr>
            <a:xfrm>
              <a:off x="2414112"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49" name="tx49"/>
            <p:cNvSpPr/>
            <p:nvPr/>
          </p:nvSpPr>
          <p:spPr>
            <a:xfrm>
              <a:off x="3217825" y="30905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0" name="tx50"/>
            <p:cNvSpPr/>
            <p:nvPr/>
          </p:nvSpPr>
          <p:spPr>
            <a:xfrm>
              <a:off x="2688703" y="31778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51" name="tx51"/>
            <p:cNvSpPr/>
            <p:nvPr/>
          </p:nvSpPr>
          <p:spPr>
            <a:xfrm>
              <a:off x="3042547"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964734"/>
              <a:ext cx="1149992" cy="754888"/>
            </a:xfrm>
            <a:custGeom>
              <a:avLst/>
              <a:pathLst>
                <a:path w="1149992" h="754888">
                  <a:moveTo>
                    <a:pt x="0" y="754888"/>
                  </a:moveTo>
                  <a:lnTo>
                    <a:pt x="88460" y="532134"/>
                  </a:lnTo>
                  <a:lnTo>
                    <a:pt x="176921" y="309380"/>
                  </a:lnTo>
                  <a:lnTo>
                    <a:pt x="265382" y="222754"/>
                  </a:lnTo>
                  <a:lnTo>
                    <a:pt x="353843" y="185628"/>
                  </a:lnTo>
                  <a:lnTo>
                    <a:pt x="442304" y="148502"/>
                  </a:lnTo>
                  <a:lnTo>
                    <a:pt x="530765" y="111377"/>
                  </a:lnTo>
                  <a:lnTo>
                    <a:pt x="619226" y="136127"/>
                  </a:lnTo>
                  <a:lnTo>
                    <a:pt x="707687" y="123752"/>
                  </a:lnTo>
                  <a:lnTo>
                    <a:pt x="796148" y="99001"/>
                  </a:lnTo>
                  <a:lnTo>
                    <a:pt x="884609" y="123752"/>
                  </a:lnTo>
                  <a:lnTo>
                    <a:pt x="973070" y="123752"/>
                  </a:lnTo>
                  <a:lnTo>
                    <a:pt x="1061531" y="37125"/>
                  </a:lnTo>
                  <a:lnTo>
                    <a:pt x="1149992" y="0"/>
                  </a:lnTo>
                </a:path>
              </a:pathLst>
            </a:custGeom>
            <a:ln w="27101" cap="flat">
              <a:solidFill>
                <a:srgbClr val="1CABE2">
                  <a:alpha val="100000"/>
                </a:srgbClr>
              </a:solidFill>
              <a:prstDash val="solid"/>
              <a:round/>
            </a:ln>
          </p:spPr>
          <p:txBody>
            <a:bodyPr/>
            <a:lstStyle/>
            <a:p/>
          </p:txBody>
        </p:sp>
        <p:sp>
          <p:nvSpPr>
            <p:cNvPr id="72" name="tx72"/>
            <p:cNvSpPr/>
            <p:nvPr/>
          </p:nvSpPr>
          <p:spPr>
            <a:xfrm>
              <a:off x="1883346" y="562854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73" name="tx73"/>
            <p:cNvSpPr/>
            <p:nvPr/>
          </p:nvSpPr>
          <p:spPr>
            <a:xfrm>
              <a:off x="3217825"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4" name="tx74"/>
            <p:cNvSpPr/>
            <p:nvPr/>
          </p:nvSpPr>
          <p:spPr>
            <a:xfrm>
              <a:off x="2688703" y="49472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75" name="tx75"/>
            <p:cNvSpPr/>
            <p:nvPr/>
          </p:nvSpPr>
          <p:spPr>
            <a:xfrm>
              <a:off x="3042547"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302025"/>
              <a:ext cx="2123063" cy="420757"/>
            </a:xfrm>
            <a:custGeom>
              <a:avLst/>
              <a:pathLst>
                <a:path w="2123063" h="420757">
                  <a:moveTo>
                    <a:pt x="0" y="420757"/>
                  </a:moveTo>
                  <a:lnTo>
                    <a:pt x="88460" y="383632"/>
                  </a:lnTo>
                  <a:lnTo>
                    <a:pt x="176921" y="358881"/>
                  </a:lnTo>
                  <a:lnTo>
                    <a:pt x="265382" y="321755"/>
                  </a:lnTo>
                  <a:lnTo>
                    <a:pt x="353843" y="284630"/>
                  </a:lnTo>
                  <a:lnTo>
                    <a:pt x="442304" y="247504"/>
                  </a:lnTo>
                  <a:lnTo>
                    <a:pt x="530765" y="210378"/>
                  </a:lnTo>
                  <a:lnTo>
                    <a:pt x="619226" y="173253"/>
                  </a:lnTo>
                  <a:lnTo>
                    <a:pt x="707687" y="123752"/>
                  </a:lnTo>
                  <a:lnTo>
                    <a:pt x="796148" y="86626"/>
                  </a:lnTo>
                  <a:lnTo>
                    <a:pt x="884609" y="49500"/>
                  </a:lnTo>
                  <a:lnTo>
                    <a:pt x="973070" y="12375"/>
                  </a:lnTo>
                  <a:lnTo>
                    <a:pt x="1061531" y="86626"/>
                  </a:lnTo>
                  <a:lnTo>
                    <a:pt x="1149992" y="173253"/>
                  </a:lnTo>
                  <a:lnTo>
                    <a:pt x="1238453" y="99001"/>
                  </a:lnTo>
                  <a:lnTo>
                    <a:pt x="1326914" y="86626"/>
                  </a:lnTo>
                  <a:lnTo>
                    <a:pt x="1415375" y="74251"/>
                  </a:lnTo>
                  <a:lnTo>
                    <a:pt x="1503836" y="61876"/>
                  </a:lnTo>
                  <a:lnTo>
                    <a:pt x="1592297" y="74251"/>
                  </a:lnTo>
                  <a:lnTo>
                    <a:pt x="1680758" y="99001"/>
                  </a:lnTo>
                  <a:lnTo>
                    <a:pt x="1769219" y="123752"/>
                  </a:lnTo>
                  <a:lnTo>
                    <a:pt x="1857680" y="74251"/>
                  </a:lnTo>
                  <a:lnTo>
                    <a:pt x="1946141" y="74251"/>
                  </a:lnTo>
                  <a:lnTo>
                    <a:pt x="2034602" y="4950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63199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97" name="tx97"/>
            <p:cNvSpPr/>
            <p:nvPr/>
          </p:nvSpPr>
          <p:spPr>
            <a:xfrm>
              <a:off x="6012012"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8" name="tx98"/>
            <p:cNvSpPr/>
            <p:nvPr/>
          </p:nvSpPr>
          <p:spPr>
            <a:xfrm>
              <a:off x="5482890"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99" name="tx99"/>
            <p:cNvSpPr/>
            <p:nvPr/>
          </p:nvSpPr>
          <p:spPr>
            <a:xfrm>
              <a:off x="5836734"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195256"/>
              <a:ext cx="2123063" cy="544509"/>
            </a:xfrm>
            <a:custGeom>
              <a:avLst/>
              <a:pathLst>
                <a:path w="2123063" h="544509">
                  <a:moveTo>
                    <a:pt x="0" y="544509"/>
                  </a:moveTo>
                  <a:lnTo>
                    <a:pt x="88460" y="532134"/>
                  </a:lnTo>
                  <a:lnTo>
                    <a:pt x="176921" y="495009"/>
                  </a:lnTo>
                  <a:lnTo>
                    <a:pt x="265382" y="482633"/>
                  </a:lnTo>
                  <a:lnTo>
                    <a:pt x="353843" y="457883"/>
                  </a:lnTo>
                  <a:lnTo>
                    <a:pt x="442304" y="396007"/>
                  </a:lnTo>
                  <a:lnTo>
                    <a:pt x="530765" y="346506"/>
                  </a:lnTo>
                  <a:lnTo>
                    <a:pt x="619226" y="284630"/>
                  </a:lnTo>
                  <a:lnTo>
                    <a:pt x="707687" y="222754"/>
                  </a:lnTo>
                  <a:lnTo>
                    <a:pt x="796148" y="160877"/>
                  </a:lnTo>
                  <a:lnTo>
                    <a:pt x="884609" y="99001"/>
                  </a:lnTo>
                  <a:lnTo>
                    <a:pt x="973070" y="49500"/>
                  </a:lnTo>
                  <a:lnTo>
                    <a:pt x="1061531" y="123752"/>
                  </a:lnTo>
                  <a:lnTo>
                    <a:pt x="1149992" y="210378"/>
                  </a:lnTo>
                  <a:lnTo>
                    <a:pt x="1238453" y="222754"/>
                  </a:lnTo>
                  <a:lnTo>
                    <a:pt x="1326914" y="198003"/>
                  </a:lnTo>
                  <a:lnTo>
                    <a:pt x="1415375" y="185628"/>
                  </a:lnTo>
                  <a:lnTo>
                    <a:pt x="1503836" y="160877"/>
                  </a:lnTo>
                  <a:lnTo>
                    <a:pt x="1592297" y="222754"/>
                  </a:lnTo>
                  <a:lnTo>
                    <a:pt x="1680758" y="198003"/>
                  </a:lnTo>
                  <a:lnTo>
                    <a:pt x="1769219" y="185628"/>
                  </a:lnTo>
                  <a:lnTo>
                    <a:pt x="1857680" y="148502"/>
                  </a:lnTo>
                  <a:lnTo>
                    <a:pt x="1946141" y="123752"/>
                  </a:lnTo>
                  <a:lnTo>
                    <a:pt x="2034602" y="4950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647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21" name="tx121"/>
            <p:cNvSpPr/>
            <p:nvPr/>
          </p:nvSpPr>
          <p:spPr>
            <a:xfrm>
              <a:off x="6012012"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2" name="tx122"/>
            <p:cNvSpPr/>
            <p:nvPr/>
          </p:nvSpPr>
          <p:spPr>
            <a:xfrm>
              <a:off x="5482890" y="32521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3" name="tx123"/>
            <p:cNvSpPr/>
            <p:nvPr/>
          </p:nvSpPr>
          <p:spPr>
            <a:xfrm>
              <a:off x="5836734"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939984"/>
              <a:ext cx="2123063" cy="334131"/>
            </a:xfrm>
            <a:custGeom>
              <a:avLst/>
              <a:pathLst>
                <a:path w="2123063" h="334131">
                  <a:moveTo>
                    <a:pt x="0" y="334131"/>
                  </a:moveTo>
                  <a:lnTo>
                    <a:pt x="88460" y="297005"/>
                  </a:lnTo>
                  <a:lnTo>
                    <a:pt x="176921" y="272254"/>
                  </a:lnTo>
                  <a:lnTo>
                    <a:pt x="265382" y="235129"/>
                  </a:lnTo>
                  <a:lnTo>
                    <a:pt x="353843" y="210378"/>
                  </a:lnTo>
                  <a:lnTo>
                    <a:pt x="442304" y="173253"/>
                  </a:lnTo>
                  <a:lnTo>
                    <a:pt x="530765" y="173253"/>
                  </a:lnTo>
                  <a:lnTo>
                    <a:pt x="619226" y="148502"/>
                  </a:lnTo>
                  <a:lnTo>
                    <a:pt x="707687" y="123752"/>
                  </a:lnTo>
                  <a:lnTo>
                    <a:pt x="796148" y="99001"/>
                  </a:lnTo>
                  <a:lnTo>
                    <a:pt x="884609" y="86626"/>
                  </a:lnTo>
                  <a:lnTo>
                    <a:pt x="973070" y="61876"/>
                  </a:lnTo>
                  <a:lnTo>
                    <a:pt x="1061531" y="74251"/>
                  </a:lnTo>
                  <a:lnTo>
                    <a:pt x="1149992" y="86626"/>
                  </a:lnTo>
                  <a:lnTo>
                    <a:pt x="1238453" y="86626"/>
                  </a:lnTo>
                  <a:lnTo>
                    <a:pt x="1326914" y="0"/>
                  </a:lnTo>
                  <a:lnTo>
                    <a:pt x="1415375" y="99001"/>
                  </a:lnTo>
                  <a:lnTo>
                    <a:pt x="1503836" y="99001"/>
                  </a:lnTo>
                  <a:lnTo>
                    <a:pt x="1592297" y="123752"/>
                  </a:lnTo>
                  <a:lnTo>
                    <a:pt x="1680758" y="136127"/>
                  </a:lnTo>
                  <a:lnTo>
                    <a:pt x="1769219" y="136127"/>
                  </a:lnTo>
                  <a:lnTo>
                    <a:pt x="1857680" y="148502"/>
                  </a:lnTo>
                  <a:lnTo>
                    <a:pt x="1946141" y="198003"/>
                  </a:lnTo>
                  <a:lnTo>
                    <a:pt x="2034602" y="74251"/>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1818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45" name="tx145"/>
            <p:cNvSpPr/>
            <p:nvPr/>
          </p:nvSpPr>
          <p:spPr>
            <a:xfrm>
              <a:off x="6012012"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46" name="tx146"/>
            <p:cNvSpPr/>
            <p:nvPr/>
          </p:nvSpPr>
          <p:spPr>
            <a:xfrm>
              <a:off x="5482890" y="49349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47" name="tx147"/>
            <p:cNvSpPr/>
            <p:nvPr/>
          </p:nvSpPr>
          <p:spPr>
            <a:xfrm>
              <a:off x="5836734" y="4873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401027"/>
              <a:ext cx="2123063" cy="532134"/>
            </a:xfrm>
            <a:custGeom>
              <a:avLst/>
              <a:pathLst>
                <a:path w="2123063" h="532134">
                  <a:moveTo>
                    <a:pt x="0" y="532134"/>
                  </a:moveTo>
                  <a:lnTo>
                    <a:pt x="88460" y="507384"/>
                  </a:lnTo>
                  <a:lnTo>
                    <a:pt x="176921" y="470258"/>
                  </a:lnTo>
                  <a:lnTo>
                    <a:pt x="265382" y="445508"/>
                  </a:lnTo>
                  <a:lnTo>
                    <a:pt x="353843" y="420757"/>
                  </a:lnTo>
                  <a:lnTo>
                    <a:pt x="442304" y="371256"/>
                  </a:lnTo>
                  <a:lnTo>
                    <a:pt x="530765" y="334131"/>
                  </a:lnTo>
                  <a:lnTo>
                    <a:pt x="619226" y="284630"/>
                  </a:lnTo>
                  <a:lnTo>
                    <a:pt x="707687" y="235129"/>
                  </a:lnTo>
                  <a:lnTo>
                    <a:pt x="796148" y="185628"/>
                  </a:lnTo>
                  <a:lnTo>
                    <a:pt x="884609" y="148502"/>
                  </a:lnTo>
                  <a:lnTo>
                    <a:pt x="973070" y="99001"/>
                  </a:lnTo>
                  <a:lnTo>
                    <a:pt x="1061531" y="148502"/>
                  </a:lnTo>
                  <a:lnTo>
                    <a:pt x="1149992" y="173253"/>
                  </a:lnTo>
                  <a:lnTo>
                    <a:pt x="1238453" y="148502"/>
                  </a:lnTo>
                  <a:lnTo>
                    <a:pt x="1326914" y="136127"/>
                  </a:lnTo>
                  <a:lnTo>
                    <a:pt x="1415375" y="111377"/>
                  </a:lnTo>
                  <a:lnTo>
                    <a:pt x="1503836" y="99001"/>
                  </a:lnTo>
                  <a:lnTo>
                    <a:pt x="1592297" y="136127"/>
                  </a:lnTo>
                  <a:lnTo>
                    <a:pt x="1680758" y="148502"/>
                  </a:lnTo>
                  <a:lnTo>
                    <a:pt x="1769219" y="136127"/>
                  </a:lnTo>
                  <a:lnTo>
                    <a:pt x="1857680" y="123752"/>
                  </a:lnTo>
                  <a:lnTo>
                    <a:pt x="1946141" y="123752"/>
                  </a:lnTo>
                  <a:lnTo>
                    <a:pt x="2034602" y="37125"/>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84084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169" name="tx169"/>
            <p:cNvSpPr/>
            <p:nvPr/>
          </p:nvSpPr>
          <p:spPr>
            <a:xfrm>
              <a:off x="8806200" y="13087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70" name="tx170"/>
            <p:cNvSpPr/>
            <p:nvPr/>
          </p:nvSpPr>
          <p:spPr>
            <a:xfrm>
              <a:off x="8277077" y="1408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71" name="tx171"/>
            <p:cNvSpPr/>
            <p:nvPr/>
          </p:nvSpPr>
          <p:spPr>
            <a:xfrm>
              <a:off x="8630921"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331338" y="3356134"/>
              <a:ext cx="442304" cy="297005"/>
            </a:xfrm>
            <a:custGeom>
              <a:avLst/>
              <a:pathLst>
                <a:path w="442304" h="297005">
                  <a:moveTo>
                    <a:pt x="0" y="297005"/>
                  </a:moveTo>
                  <a:lnTo>
                    <a:pt x="88460" y="222754"/>
                  </a:lnTo>
                  <a:lnTo>
                    <a:pt x="176921" y="222754"/>
                  </a:lnTo>
                  <a:lnTo>
                    <a:pt x="265382" y="86626"/>
                  </a:lnTo>
                  <a:lnTo>
                    <a:pt x="353843" y="74251"/>
                  </a:lnTo>
                  <a:lnTo>
                    <a:pt x="442304" y="0"/>
                  </a:lnTo>
                </a:path>
              </a:pathLst>
            </a:custGeom>
            <a:ln w="27101" cap="flat">
              <a:solidFill>
                <a:srgbClr val="1CABE2">
                  <a:alpha val="100000"/>
                </a:srgbClr>
              </a:solidFill>
              <a:prstDash val="solid"/>
              <a:round/>
            </a:ln>
          </p:spPr>
          <p:txBody>
            <a:bodyPr/>
            <a:lstStyle/>
            <a:p/>
          </p:txBody>
        </p:sp>
        <p:sp>
          <p:nvSpPr>
            <p:cNvPr id="192" name="tx192"/>
            <p:cNvSpPr/>
            <p:nvPr/>
          </p:nvSpPr>
          <p:spPr>
            <a:xfrm>
              <a:off x="8179408" y="3560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93" name="tx193"/>
            <p:cNvSpPr/>
            <p:nvPr/>
          </p:nvSpPr>
          <p:spPr>
            <a:xfrm>
              <a:off x="8806200"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94" name="tx194"/>
            <p:cNvSpPr/>
            <p:nvPr/>
          </p:nvSpPr>
          <p:spPr>
            <a:xfrm>
              <a:off x="8277077" y="35119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95" name="tx195"/>
            <p:cNvSpPr/>
            <p:nvPr/>
          </p:nvSpPr>
          <p:spPr>
            <a:xfrm>
              <a:off x="8630921" y="328918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89033" y="4964734"/>
              <a:ext cx="884609" cy="198003"/>
            </a:xfrm>
            <a:custGeom>
              <a:avLst/>
              <a:pathLst>
                <a:path w="884609" h="198003">
                  <a:moveTo>
                    <a:pt x="0" y="198003"/>
                  </a:moveTo>
                  <a:lnTo>
                    <a:pt x="88460" y="160877"/>
                  </a:lnTo>
                  <a:lnTo>
                    <a:pt x="176921" y="111377"/>
                  </a:lnTo>
                  <a:lnTo>
                    <a:pt x="265382" y="74251"/>
                  </a:lnTo>
                  <a:lnTo>
                    <a:pt x="353843" y="123752"/>
                  </a:lnTo>
                  <a:lnTo>
                    <a:pt x="442304" y="123752"/>
                  </a:lnTo>
                  <a:lnTo>
                    <a:pt x="530765" y="136127"/>
                  </a:lnTo>
                  <a:lnTo>
                    <a:pt x="619226" y="123752"/>
                  </a:lnTo>
                  <a:lnTo>
                    <a:pt x="707687" y="123752"/>
                  </a:lnTo>
                  <a:lnTo>
                    <a:pt x="796148" y="61876"/>
                  </a:lnTo>
                  <a:lnTo>
                    <a:pt x="884609" y="0"/>
                  </a:lnTo>
                </a:path>
              </a:pathLst>
            </a:custGeom>
            <a:ln w="27101" cap="flat">
              <a:solidFill>
                <a:srgbClr val="1CABE2">
                  <a:alpha val="100000"/>
                </a:srgbClr>
              </a:solidFill>
              <a:prstDash val="solid"/>
              <a:round/>
            </a:ln>
          </p:spPr>
          <p:txBody>
            <a:bodyPr/>
            <a:lstStyle/>
            <a:p/>
          </p:txBody>
        </p:sp>
        <p:sp>
          <p:nvSpPr>
            <p:cNvPr id="216" name="tx216"/>
            <p:cNvSpPr/>
            <p:nvPr/>
          </p:nvSpPr>
          <p:spPr>
            <a:xfrm>
              <a:off x="7737103" y="507166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17" name="tx217"/>
            <p:cNvSpPr/>
            <p:nvPr/>
          </p:nvSpPr>
          <p:spPr>
            <a:xfrm>
              <a:off x="8806200"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18" name="tx218"/>
            <p:cNvSpPr/>
            <p:nvPr/>
          </p:nvSpPr>
          <p:spPr>
            <a:xfrm>
              <a:off x="8277077" y="49472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19" name="tx219"/>
            <p:cNvSpPr/>
            <p:nvPr/>
          </p:nvSpPr>
          <p:spPr>
            <a:xfrm>
              <a:off x="8630921" y="48854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73774" y="398022"/>
              <a:ext cx="50882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Ethiopia,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(59%), followed by MCV1 (72%).
Compared to 2019, coverage of 9 vaccines increased (BCG, DTP1, DTP3, IPV1, MCV1, MCV2, PCV3, POL3 and ROTAC).
Compared to 2023, coverage of 9 vaccines increased (BCG, DTP1, DTP3, IPV1, MCV1, MCV2, PCV3, POL3 and ROTAC).</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164489"/>
              <a:ext cx="6480943" cy="2040333"/>
            </a:xfrm>
            <a:custGeom>
              <a:avLst/>
              <a:pathLst>
                <a:path w="6480943" h="2040333">
                  <a:moveTo>
                    <a:pt x="0" y="2040333"/>
                  </a:moveTo>
                  <a:lnTo>
                    <a:pt x="270039" y="1945434"/>
                  </a:lnTo>
                  <a:lnTo>
                    <a:pt x="540078" y="1803085"/>
                  </a:lnTo>
                  <a:lnTo>
                    <a:pt x="810117" y="1708186"/>
                  </a:lnTo>
                  <a:lnTo>
                    <a:pt x="1080157" y="1613286"/>
                  </a:lnTo>
                  <a:lnTo>
                    <a:pt x="1350196" y="1423488"/>
                  </a:lnTo>
                  <a:lnTo>
                    <a:pt x="1620235" y="1281139"/>
                  </a:lnTo>
                  <a:lnTo>
                    <a:pt x="1890275" y="1091341"/>
                  </a:lnTo>
                  <a:lnTo>
                    <a:pt x="2160314" y="901542"/>
                  </a:lnTo>
                  <a:lnTo>
                    <a:pt x="2430353" y="711744"/>
                  </a:lnTo>
                  <a:lnTo>
                    <a:pt x="2700393" y="569395"/>
                  </a:lnTo>
                  <a:lnTo>
                    <a:pt x="2970432" y="379596"/>
                  </a:lnTo>
                  <a:lnTo>
                    <a:pt x="3240471" y="569395"/>
                  </a:lnTo>
                  <a:lnTo>
                    <a:pt x="3510510" y="664294"/>
                  </a:lnTo>
                  <a:lnTo>
                    <a:pt x="3780550" y="569395"/>
                  </a:lnTo>
                  <a:lnTo>
                    <a:pt x="4050589" y="521945"/>
                  </a:lnTo>
                  <a:lnTo>
                    <a:pt x="4320628" y="427046"/>
                  </a:lnTo>
                  <a:lnTo>
                    <a:pt x="4590668" y="379596"/>
                  </a:lnTo>
                  <a:lnTo>
                    <a:pt x="4860707" y="521945"/>
                  </a:lnTo>
                  <a:lnTo>
                    <a:pt x="5130746" y="569395"/>
                  </a:lnTo>
                  <a:lnTo>
                    <a:pt x="5400786" y="521945"/>
                  </a:lnTo>
                  <a:lnTo>
                    <a:pt x="5670825" y="474496"/>
                  </a:lnTo>
                  <a:lnTo>
                    <a:pt x="5940864" y="474496"/>
                  </a:lnTo>
                  <a:lnTo>
                    <a:pt x="6210904" y="142348"/>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3025530" y="2164489"/>
              <a:ext cx="4590668" cy="1233689"/>
            </a:xfrm>
            <a:custGeom>
              <a:avLst/>
              <a:pathLst>
                <a:path w="4590668" h="1233689">
                  <a:moveTo>
                    <a:pt x="0" y="1233689"/>
                  </a:moveTo>
                  <a:lnTo>
                    <a:pt x="270039" y="996441"/>
                  </a:lnTo>
                  <a:lnTo>
                    <a:pt x="540078" y="806643"/>
                  </a:lnTo>
                  <a:lnTo>
                    <a:pt x="810117" y="569395"/>
                  </a:lnTo>
                  <a:lnTo>
                    <a:pt x="1080157" y="379596"/>
                  </a:lnTo>
                  <a:lnTo>
                    <a:pt x="1350196" y="521945"/>
                  </a:lnTo>
                  <a:lnTo>
                    <a:pt x="1620235" y="664294"/>
                  </a:lnTo>
                  <a:lnTo>
                    <a:pt x="1890275" y="569395"/>
                  </a:lnTo>
                  <a:lnTo>
                    <a:pt x="2160314" y="521945"/>
                  </a:lnTo>
                  <a:lnTo>
                    <a:pt x="2430353" y="427046"/>
                  </a:lnTo>
                  <a:lnTo>
                    <a:pt x="2700393" y="379596"/>
                  </a:lnTo>
                  <a:lnTo>
                    <a:pt x="2970432" y="521945"/>
                  </a:lnTo>
                  <a:lnTo>
                    <a:pt x="3240471" y="569395"/>
                  </a:lnTo>
                  <a:lnTo>
                    <a:pt x="3510510" y="521945"/>
                  </a:lnTo>
                  <a:lnTo>
                    <a:pt x="3780550" y="474496"/>
                  </a:lnTo>
                  <a:lnTo>
                    <a:pt x="4050589" y="474496"/>
                  </a:lnTo>
                  <a:lnTo>
                    <a:pt x="4320628" y="142348"/>
                  </a:lnTo>
                  <a:lnTo>
                    <a:pt x="4590668" y="0"/>
                  </a:lnTo>
                </a:path>
              </a:pathLst>
            </a:custGeom>
            <a:ln w="27101" cap="flat">
              <a:solidFill>
                <a:srgbClr val="80BD41">
                  <a:alpha val="100000"/>
                </a:srgbClr>
              </a:solidFill>
              <a:prstDash val="solid"/>
              <a:round/>
            </a:ln>
          </p:spPr>
          <p:txBody>
            <a:bodyPr/>
            <a:lstStyle/>
            <a:p/>
          </p:txBody>
        </p:sp>
        <p:sp>
          <p:nvSpPr>
            <p:cNvPr id="39" name="pl39"/>
            <p:cNvSpPr/>
            <p:nvPr/>
          </p:nvSpPr>
          <p:spPr>
            <a:xfrm>
              <a:off x="3025530" y="2164489"/>
              <a:ext cx="4590668" cy="1233689"/>
            </a:xfrm>
            <a:custGeom>
              <a:avLst/>
              <a:pathLst>
                <a:path w="4590668" h="1233689">
                  <a:moveTo>
                    <a:pt x="0" y="1233689"/>
                  </a:moveTo>
                  <a:lnTo>
                    <a:pt x="270039" y="996441"/>
                  </a:lnTo>
                  <a:lnTo>
                    <a:pt x="540078" y="806643"/>
                  </a:lnTo>
                  <a:lnTo>
                    <a:pt x="810117" y="569395"/>
                  </a:lnTo>
                  <a:lnTo>
                    <a:pt x="1080157" y="379596"/>
                  </a:lnTo>
                  <a:lnTo>
                    <a:pt x="1350196" y="521945"/>
                  </a:lnTo>
                  <a:lnTo>
                    <a:pt x="1620235" y="664294"/>
                  </a:lnTo>
                  <a:lnTo>
                    <a:pt x="1890275" y="569395"/>
                  </a:lnTo>
                  <a:lnTo>
                    <a:pt x="2160314" y="521945"/>
                  </a:lnTo>
                  <a:lnTo>
                    <a:pt x="2430353" y="427046"/>
                  </a:lnTo>
                  <a:lnTo>
                    <a:pt x="2700393" y="379596"/>
                  </a:lnTo>
                  <a:lnTo>
                    <a:pt x="2970432" y="521945"/>
                  </a:lnTo>
                  <a:lnTo>
                    <a:pt x="3240471" y="569395"/>
                  </a:lnTo>
                  <a:lnTo>
                    <a:pt x="3510510" y="521945"/>
                  </a:lnTo>
                  <a:lnTo>
                    <a:pt x="3780550" y="474496"/>
                  </a:lnTo>
                  <a:lnTo>
                    <a:pt x="4050589" y="474496"/>
                  </a:lnTo>
                  <a:lnTo>
                    <a:pt x="4320628" y="142348"/>
                  </a:lnTo>
                  <a:lnTo>
                    <a:pt x="4590668" y="0"/>
                  </a:lnTo>
                </a:path>
              </a:pathLst>
            </a:custGeom>
            <a:ln w="27101" cap="flat">
              <a:solidFill>
                <a:srgbClr val="EE00EE">
                  <a:alpha val="100000"/>
                </a:srgbClr>
              </a:solidFill>
              <a:prstDash val="solid"/>
              <a:round/>
            </a:ln>
          </p:spPr>
          <p:txBody>
            <a:bodyPr/>
            <a:lstStyle/>
            <a:p/>
          </p:txBody>
        </p:sp>
        <p:sp>
          <p:nvSpPr>
            <p:cNvPr id="40" name="pl40"/>
            <p:cNvSpPr/>
            <p:nvPr/>
          </p:nvSpPr>
          <p:spPr>
            <a:xfrm>
              <a:off x="6536041" y="2876233"/>
              <a:ext cx="1080157" cy="1708186"/>
            </a:xfrm>
            <a:custGeom>
              <a:avLst/>
              <a:pathLst>
                <a:path w="1080157" h="1708186">
                  <a:moveTo>
                    <a:pt x="0" y="1613286"/>
                  </a:moveTo>
                  <a:lnTo>
                    <a:pt x="270039" y="1708186"/>
                  </a:lnTo>
                  <a:lnTo>
                    <a:pt x="540078" y="1565837"/>
                  </a:lnTo>
                  <a:lnTo>
                    <a:pt x="810117" y="1376038"/>
                  </a:lnTo>
                  <a:lnTo>
                    <a:pt x="1080157" y="0"/>
                  </a:lnTo>
                </a:path>
              </a:pathLst>
            </a:custGeom>
            <a:ln w="27101" cap="flat">
              <a:solidFill>
                <a:srgbClr val="6A3D9A">
                  <a:alpha val="100000"/>
                </a:srgbClr>
              </a:solidFill>
              <a:prstDash val="solid"/>
              <a:round/>
            </a:ln>
          </p:spPr>
          <p:txBody>
            <a:bodyPr/>
            <a:lstStyle/>
            <a:p/>
          </p:txBody>
        </p:sp>
        <p:sp>
          <p:nvSpPr>
            <p:cNvPr id="41" name="pl41"/>
            <p:cNvSpPr/>
            <p:nvPr/>
          </p:nvSpPr>
          <p:spPr>
            <a:xfrm>
              <a:off x="5725923" y="2164489"/>
              <a:ext cx="1890275" cy="1186240"/>
            </a:xfrm>
            <a:custGeom>
              <a:avLst/>
              <a:pathLst>
                <a:path w="1890275" h="1186240">
                  <a:moveTo>
                    <a:pt x="0" y="1186240"/>
                  </a:moveTo>
                  <a:lnTo>
                    <a:pt x="270039" y="1186240"/>
                  </a:lnTo>
                  <a:lnTo>
                    <a:pt x="540078" y="521945"/>
                  </a:lnTo>
                  <a:lnTo>
                    <a:pt x="810117" y="521945"/>
                  </a:lnTo>
                  <a:lnTo>
                    <a:pt x="1080157" y="521945"/>
                  </a:lnTo>
                  <a:lnTo>
                    <a:pt x="1350196" y="474496"/>
                  </a:lnTo>
                  <a:lnTo>
                    <a:pt x="1620235" y="142348"/>
                  </a:lnTo>
                  <a:lnTo>
                    <a:pt x="1890275"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2211938"/>
              <a:ext cx="6480943" cy="2087782"/>
            </a:xfrm>
            <a:custGeom>
              <a:avLst/>
              <a:pathLst>
                <a:path w="6480943" h="2087782">
                  <a:moveTo>
                    <a:pt x="0" y="2087782"/>
                  </a:moveTo>
                  <a:lnTo>
                    <a:pt x="270039" y="2040333"/>
                  </a:lnTo>
                  <a:lnTo>
                    <a:pt x="540078" y="1897984"/>
                  </a:lnTo>
                  <a:lnTo>
                    <a:pt x="810117" y="1850534"/>
                  </a:lnTo>
                  <a:lnTo>
                    <a:pt x="1080157" y="1755635"/>
                  </a:lnTo>
                  <a:lnTo>
                    <a:pt x="1350196" y="1518387"/>
                  </a:lnTo>
                  <a:lnTo>
                    <a:pt x="1620235" y="1328589"/>
                  </a:lnTo>
                  <a:lnTo>
                    <a:pt x="1890275" y="1091341"/>
                  </a:lnTo>
                  <a:lnTo>
                    <a:pt x="2160314" y="854093"/>
                  </a:lnTo>
                  <a:lnTo>
                    <a:pt x="2430353" y="616844"/>
                  </a:lnTo>
                  <a:lnTo>
                    <a:pt x="2700393" y="379596"/>
                  </a:lnTo>
                  <a:lnTo>
                    <a:pt x="2970432" y="189798"/>
                  </a:lnTo>
                  <a:lnTo>
                    <a:pt x="3240471" y="474496"/>
                  </a:lnTo>
                  <a:lnTo>
                    <a:pt x="3510510" y="806643"/>
                  </a:lnTo>
                  <a:lnTo>
                    <a:pt x="3780550" y="854093"/>
                  </a:lnTo>
                  <a:lnTo>
                    <a:pt x="4050589" y="759193"/>
                  </a:lnTo>
                  <a:lnTo>
                    <a:pt x="4320628" y="711744"/>
                  </a:lnTo>
                  <a:lnTo>
                    <a:pt x="4590668" y="616844"/>
                  </a:lnTo>
                  <a:lnTo>
                    <a:pt x="4860707" y="854093"/>
                  </a:lnTo>
                  <a:lnTo>
                    <a:pt x="5130746" y="759193"/>
                  </a:lnTo>
                  <a:lnTo>
                    <a:pt x="5400786" y="711744"/>
                  </a:lnTo>
                  <a:lnTo>
                    <a:pt x="5670825" y="569395"/>
                  </a:lnTo>
                  <a:lnTo>
                    <a:pt x="5940864" y="474496"/>
                  </a:lnTo>
                  <a:lnTo>
                    <a:pt x="6210904" y="189798"/>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6266002" y="2828783"/>
              <a:ext cx="1350196" cy="1138790"/>
            </a:xfrm>
            <a:custGeom>
              <a:avLst/>
              <a:pathLst>
                <a:path w="1350196" h="1138790">
                  <a:moveTo>
                    <a:pt x="0" y="1138790"/>
                  </a:moveTo>
                  <a:lnTo>
                    <a:pt x="270039" y="854093"/>
                  </a:lnTo>
                  <a:lnTo>
                    <a:pt x="540078" y="854093"/>
                  </a:lnTo>
                  <a:lnTo>
                    <a:pt x="810117" y="332147"/>
                  </a:lnTo>
                  <a:lnTo>
                    <a:pt x="1080157" y="284697"/>
                  </a:lnTo>
                  <a:lnTo>
                    <a:pt x="1350196" y="0"/>
                  </a:lnTo>
                </a:path>
              </a:pathLst>
            </a:custGeom>
            <a:ln w="27101" cap="flat">
              <a:solidFill>
                <a:srgbClr val="FFC20E">
                  <a:alpha val="100000"/>
                </a:srgbClr>
              </a:solidFill>
              <a:prstDash val="solid"/>
              <a:round/>
            </a:ln>
          </p:spPr>
          <p:txBody>
            <a:bodyPr/>
            <a:lstStyle/>
            <a:p/>
          </p:txBody>
        </p:sp>
        <p:sp>
          <p:nvSpPr>
            <p:cNvPr id="44" name="pl44"/>
            <p:cNvSpPr/>
            <p:nvPr/>
          </p:nvSpPr>
          <p:spPr>
            <a:xfrm>
              <a:off x="4105687" y="2164489"/>
              <a:ext cx="3510510" cy="2894426"/>
            </a:xfrm>
            <a:custGeom>
              <a:avLst/>
              <a:pathLst>
                <a:path w="3510510" h="2894426">
                  <a:moveTo>
                    <a:pt x="0" y="2894426"/>
                  </a:moveTo>
                  <a:lnTo>
                    <a:pt x="270039" y="2040333"/>
                  </a:lnTo>
                  <a:lnTo>
                    <a:pt x="540078" y="1186240"/>
                  </a:lnTo>
                  <a:lnTo>
                    <a:pt x="810117" y="854093"/>
                  </a:lnTo>
                  <a:lnTo>
                    <a:pt x="1080157" y="711744"/>
                  </a:lnTo>
                  <a:lnTo>
                    <a:pt x="1350196" y="569395"/>
                  </a:lnTo>
                  <a:lnTo>
                    <a:pt x="1620235" y="427046"/>
                  </a:lnTo>
                  <a:lnTo>
                    <a:pt x="1890275" y="521945"/>
                  </a:lnTo>
                  <a:lnTo>
                    <a:pt x="2160314" y="474496"/>
                  </a:lnTo>
                  <a:lnTo>
                    <a:pt x="2430353" y="379596"/>
                  </a:lnTo>
                  <a:lnTo>
                    <a:pt x="2700393" y="474496"/>
                  </a:lnTo>
                  <a:lnTo>
                    <a:pt x="2970432" y="474496"/>
                  </a:lnTo>
                  <a:lnTo>
                    <a:pt x="3240471" y="142348"/>
                  </a:lnTo>
                  <a:lnTo>
                    <a:pt x="3510510"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2069589"/>
              <a:ext cx="6480943" cy="1281139"/>
            </a:xfrm>
            <a:custGeom>
              <a:avLst/>
              <a:pathLst>
                <a:path w="6480943" h="1281139">
                  <a:moveTo>
                    <a:pt x="0" y="1281139"/>
                  </a:moveTo>
                  <a:lnTo>
                    <a:pt x="270039" y="1138790"/>
                  </a:lnTo>
                  <a:lnTo>
                    <a:pt x="540078" y="1043891"/>
                  </a:lnTo>
                  <a:lnTo>
                    <a:pt x="810117" y="901542"/>
                  </a:lnTo>
                  <a:lnTo>
                    <a:pt x="1080157" y="806643"/>
                  </a:lnTo>
                  <a:lnTo>
                    <a:pt x="1350196" y="664294"/>
                  </a:lnTo>
                  <a:lnTo>
                    <a:pt x="1620235" y="664294"/>
                  </a:lnTo>
                  <a:lnTo>
                    <a:pt x="1890275" y="569395"/>
                  </a:lnTo>
                  <a:lnTo>
                    <a:pt x="2160314" y="474496"/>
                  </a:lnTo>
                  <a:lnTo>
                    <a:pt x="2430353" y="379596"/>
                  </a:lnTo>
                  <a:lnTo>
                    <a:pt x="2700393" y="332147"/>
                  </a:lnTo>
                  <a:lnTo>
                    <a:pt x="2970432" y="237248"/>
                  </a:lnTo>
                  <a:lnTo>
                    <a:pt x="3240471" y="284697"/>
                  </a:lnTo>
                  <a:lnTo>
                    <a:pt x="3510510" y="332147"/>
                  </a:lnTo>
                  <a:lnTo>
                    <a:pt x="3780550" y="332147"/>
                  </a:lnTo>
                  <a:lnTo>
                    <a:pt x="4050589" y="0"/>
                  </a:lnTo>
                  <a:lnTo>
                    <a:pt x="4320628" y="379596"/>
                  </a:lnTo>
                  <a:lnTo>
                    <a:pt x="4590668" y="379596"/>
                  </a:lnTo>
                  <a:lnTo>
                    <a:pt x="4860707" y="474496"/>
                  </a:lnTo>
                  <a:lnTo>
                    <a:pt x="5130746" y="521945"/>
                  </a:lnTo>
                  <a:lnTo>
                    <a:pt x="5400786" y="521945"/>
                  </a:lnTo>
                  <a:lnTo>
                    <a:pt x="5670825" y="569395"/>
                  </a:lnTo>
                  <a:lnTo>
                    <a:pt x="5940864" y="759193"/>
                  </a:lnTo>
                  <a:lnTo>
                    <a:pt x="6210904" y="284697"/>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4915805" y="2164489"/>
              <a:ext cx="2700393" cy="759193"/>
            </a:xfrm>
            <a:custGeom>
              <a:avLst/>
              <a:pathLst>
                <a:path w="2700393" h="759193">
                  <a:moveTo>
                    <a:pt x="0" y="759193"/>
                  </a:moveTo>
                  <a:lnTo>
                    <a:pt x="270039" y="616844"/>
                  </a:lnTo>
                  <a:lnTo>
                    <a:pt x="540078" y="427046"/>
                  </a:lnTo>
                  <a:lnTo>
                    <a:pt x="810117" y="284697"/>
                  </a:lnTo>
                  <a:lnTo>
                    <a:pt x="1080157" y="474496"/>
                  </a:lnTo>
                  <a:lnTo>
                    <a:pt x="1350196" y="474496"/>
                  </a:lnTo>
                  <a:lnTo>
                    <a:pt x="1620235" y="521945"/>
                  </a:lnTo>
                  <a:lnTo>
                    <a:pt x="1890275" y="474496"/>
                  </a:lnTo>
                  <a:lnTo>
                    <a:pt x="2160314" y="474496"/>
                  </a:lnTo>
                  <a:lnTo>
                    <a:pt x="2430353" y="237248"/>
                  </a:lnTo>
                  <a:lnTo>
                    <a:pt x="2700393" y="0"/>
                  </a:lnTo>
                </a:path>
              </a:pathLst>
            </a:custGeom>
            <a:ln w="27101" cap="flat">
              <a:solidFill>
                <a:srgbClr val="836FFF">
                  <a:alpha val="100000"/>
                </a:srgbClr>
              </a:solidFill>
              <a:prstDash val="solid"/>
              <a:round/>
            </a:ln>
          </p:spPr>
          <p:txBody>
            <a:bodyPr/>
            <a:lstStyle/>
            <a:p/>
          </p:txBody>
        </p:sp>
        <p:sp>
          <p:nvSpPr>
            <p:cNvPr id="47" name="pl47"/>
            <p:cNvSpPr/>
            <p:nvPr/>
          </p:nvSpPr>
          <p:spPr>
            <a:xfrm>
              <a:off x="7634272" y="2123261"/>
              <a:ext cx="748672" cy="40255"/>
            </a:xfrm>
            <a:custGeom>
              <a:avLst/>
              <a:pathLst>
                <a:path w="748672" h="40255">
                  <a:moveTo>
                    <a:pt x="748672" y="0"/>
                  </a:moveTo>
                  <a:lnTo>
                    <a:pt x="0" y="40255"/>
                  </a:lnTo>
                </a:path>
              </a:pathLst>
            </a:custGeom>
          </p:spPr>
          <p:txBody>
            <a:bodyPr/>
            <a:lstStyle/>
            <a:p/>
          </p:txBody>
        </p:sp>
        <p:sp>
          <p:nvSpPr>
            <p:cNvPr id="48" name="pl48"/>
            <p:cNvSpPr/>
            <p:nvPr/>
          </p:nvSpPr>
          <p:spPr>
            <a:xfrm>
              <a:off x="7632536" y="2169436"/>
              <a:ext cx="696048" cy="210797"/>
            </a:xfrm>
            <a:custGeom>
              <a:avLst/>
              <a:pathLst>
                <a:path w="696048" h="210797">
                  <a:moveTo>
                    <a:pt x="696048" y="210797"/>
                  </a:moveTo>
                  <a:lnTo>
                    <a:pt x="0" y="0"/>
                  </a:lnTo>
                </a:path>
              </a:pathLst>
            </a:custGeom>
          </p:spPr>
          <p:txBody>
            <a:bodyPr/>
            <a:lstStyle/>
            <a:p/>
          </p:txBody>
        </p:sp>
        <p:sp>
          <p:nvSpPr>
            <p:cNvPr id="49" name="pl49"/>
            <p:cNvSpPr/>
            <p:nvPr/>
          </p:nvSpPr>
          <p:spPr>
            <a:xfrm>
              <a:off x="7629546" y="2172198"/>
              <a:ext cx="807548" cy="466419"/>
            </a:xfrm>
            <a:custGeom>
              <a:avLst/>
              <a:pathLst>
                <a:path w="807548" h="466419">
                  <a:moveTo>
                    <a:pt x="807548" y="466419"/>
                  </a:moveTo>
                  <a:lnTo>
                    <a:pt x="0" y="0"/>
                  </a:lnTo>
                </a:path>
              </a:pathLst>
            </a:custGeom>
          </p:spPr>
          <p:txBody>
            <a:bodyPr/>
            <a:lstStyle/>
            <a:p/>
          </p:txBody>
        </p:sp>
        <p:sp>
          <p:nvSpPr>
            <p:cNvPr id="50" name="pl50"/>
            <p:cNvSpPr/>
            <p:nvPr/>
          </p:nvSpPr>
          <p:spPr>
            <a:xfrm>
              <a:off x="7628427" y="1608308"/>
              <a:ext cx="796599" cy="547771"/>
            </a:xfrm>
            <a:custGeom>
              <a:avLst/>
              <a:pathLst>
                <a:path w="796599" h="547771">
                  <a:moveTo>
                    <a:pt x="796599" y="0"/>
                  </a:moveTo>
                  <a:lnTo>
                    <a:pt x="0" y="547771"/>
                  </a:lnTo>
                </a:path>
              </a:pathLst>
            </a:custGeom>
          </p:spPr>
          <p:txBody>
            <a:bodyPr/>
            <a:lstStyle/>
            <a:p/>
          </p:txBody>
        </p:sp>
        <p:sp>
          <p:nvSpPr>
            <p:cNvPr id="51" name="pl51"/>
            <p:cNvSpPr/>
            <p:nvPr/>
          </p:nvSpPr>
          <p:spPr>
            <a:xfrm>
              <a:off x="7631756" y="1869204"/>
              <a:ext cx="769185" cy="289430"/>
            </a:xfrm>
            <a:custGeom>
              <a:avLst/>
              <a:pathLst>
                <a:path w="769185" h="289430">
                  <a:moveTo>
                    <a:pt x="769185" y="0"/>
                  </a:moveTo>
                  <a:lnTo>
                    <a:pt x="0" y="289430"/>
                  </a:lnTo>
                </a:path>
              </a:pathLst>
            </a:custGeom>
          </p:spPr>
          <p:txBody>
            <a:bodyPr/>
            <a:lstStyle/>
            <a:p/>
          </p:txBody>
        </p:sp>
        <p:sp>
          <p:nvSpPr>
            <p:cNvPr id="52" name="pl52"/>
            <p:cNvSpPr/>
            <p:nvPr/>
          </p:nvSpPr>
          <p:spPr>
            <a:xfrm>
              <a:off x="7623363" y="1080735"/>
              <a:ext cx="735338" cy="1073294"/>
            </a:xfrm>
            <a:custGeom>
              <a:avLst/>
              <a:pathLst>
                <a:path w="735338" h="1073294">
                  <a:moveTo>
                    <a:pt x="735338" y="0"/>
                  </a:moveTo>
                  <a:lnTo>
                    <a:pt x="0" y="1073294"/>
                  </a:lnTo>
                </a:path>
              </a:pathLst>
            </a:custGeom>
          </p:spPr>
          <p:txBody>
            <a:bodyPr/>
            <a:lstStyle/>
            <a:p/>
          </p:txBody>
        </p:sp>
        <p:sp>
          <p:nvSpPr>
            <p:cNvPr id="53" name="pl53"/>
            <p:cNvSpPr/>
            <p:nvPr/>
          </p:nvSpPr>
          <p:spPr>
            <a:xfrm>
              <a:off x="7625131" y="1347522"/>
              <a:ext cx="727642" cy="807058"/>
            </a:xfrm>
            <a:custGeom>
              <a:avLst/>
              <a:pathLst>
                <a:path w="727642" h="807058">
                  <a:moveTo>
                    <a:pt x="727642" y="0"/>
                  </a:moveTo>
                  <a:lnTo>
                    <a:pt x="0" y="807058"/>
                  </a:lnTo>
                </a:path>
              </a:pathLst>
            </a:custGeom>
          </p:spPr>
          <p:txBody>
            <a:bodyPr/>
            <a:lstStyle/>
            <a:p/>
          </p:txBody>
        </p:sp>
        <p:sp>
          <p:nvSpPr>
            <p:cNvPr id="54" name="pl54"/>
            <p:cNvSpPr/>
            <p:nvPr/>
          </p:nvSpPr>
          <p:spPr>
            <a:xfrm>
              <a:off x="7626375" y="2221362"/>
              <a:ext cx="732485" cy="678259"/>
            </a:xfrm>
            <a:custGeom>
              <a:avLst/>
              <a:pathLst>
                <a:path w="732485" h="678259">
                  <a:moveTo>
                    <a:pt x="732485" y="678259"/>
                  </a:moveTo>
                  <a:lnTo>
                    <a:pt x="0" y="0"/>
                  </a:lnTo>
                </a:path>
              </a:pathLst>
            </a:custGeom>
          </p:spPr>
          <p:txBody>
            <a:bodyPr/>
            <a:lstStyle/>
            <a:p/>
          </p:txBody>
        </p:sp>
        <p:sp>
          <p:nvSpPr>
            <p:cNvPr id="55" name="pl55"/>
            <p:cNvSpPr/>
            <p:nvPr/>
          </p:nvSpPr>
          <p:spPr>
            <a:xfrm>
              <a:off x="7630922" y="2835433"/>
              <a:ext cx="727938" cy="328753"/>
            </a:xfrm>
            <a:custGeom>
              <a:avLst/>
              <a:pathLst>
                <a:path w="727938" h="328753">
                  <a:moveTo>
                    <a:pt x="727938" y="328753"/>
                  </a:moveTo>
                  <a:lnTo>
                    <a:pt x="0" y="0"/>
                  </a:lnTo>
                </a:path>
              </a:pathLst>
            </a:custGeom>
          </p:spPr>
          <p:txBody>
            <a:bodyPr/>
            <a:lstStyle/>
            <a:p/>
          </p:txBody>
        </p:sp>
        <p:sp>
          <p:nvSpPr>
            <p:cNvPr id="56" name="pl56"/>
            <p:cNvSpPr/>
            <p:nvPr/>
          </p:nvSpPr>
          <p:spPr>
            <a:xfrm>
              <a:off x="7628167" y="2884787"/>
              <a:ext cx="754778" cy="539483"/>
            </a:xfrm>
            <a:custGeom>
              <a:avLst/>
              <a:pathLst>
                <a:path w="754778" h="539483">
                  <a:moveTo>
                    <a:pt x="754778" y="539483"/>
                  </a:moveTo>
                  <a:lnTo>
                    <a:pt x="0" y="0"/>
                  </a:lnTo>
                </a:path>
              </a:pathLst>
            </a:custGeom>
          </p:spPr>
          <p:txBody>
            <a:bodyPr/>
            <a:lstStyle/>
            <a:p/>
          </p:txBody>
        </p:sp>
        <p:sp>
          <p:nvSpPr>
            <p:cNvPr id="57" name="pg57"/>
            <p:cNvSpPr/>
            <p:nvPr/>
          </p:nvSpPr>
          <p:spPr>
            <a:xfrm>
              <a:off x="8314365" y="20385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208012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73%</a:t>
              </a:r>
            </a:p>
          </p:txBody>
        </p:sp>
        <p:sp>
          <p:nvSpPr>
            <p:cNvPr id="59" name="pg59"/>
            <p:cNvSpPr/>
            <p:nvPr/>
          </p:nvSpPr>
          <p:spPr>
            <a:xfrm>
              <a:off x="8260004" y="230101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232386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73%</a:t>
              </a:r>
            </a:p>
          </p:txBody>
        </p:sp>
        <p:sp>
          <p:nvSpPr>
            <p:cNvPr id="61" name="pg61"/>
            <p:cNvSpPr/>
            <p:nvPr/>
          </p:nvSpPr>
          <p:spPr>
            <a:xfrm>
              <a:off x="8368515" y="256066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260220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73%</a:t>
              </a:r>
            </a:p>
          </p:txBody>
        </p:sp>
        <p:sp>
          <p:nvSpPr>
            <p:cNvPr id="63" name="pg63"/>
            <p:cNvSpPr/>
            <p:nvPr/>
          </p:nvSpPr>
          <p:spPr>
            <a:xfrm>
              <a:off x="8356446" y="151704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55858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73%</a:t>
              </a:r>
            </a:p>
          </p:txBody>
        </p:sp>
        <p:sp>
          <p:nvSpPr>
            <p:cNvPr id="65" name="pg65"/>
            <p:cNvSpPr/>
            <p:nvPr/>
          </p:nvSpPr>
          <p:spPr>
            <a:xfrm>
              <a:off x="8332362" y="177894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82047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73%</a:t>
              </a:r>
            </a:p>
          </p:txBody>
        </p:sp>
        <p:sp>
          <p:nvSpPr>
            <p:cNvPr id="67" name="pg67"/>
            <p:cNvSpPr/>
            <p:nvPr/>
          </p:nvSpPr>
          <p:spPr>
            <a:xfrm>
              <a:off x="8290122" y="99070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03224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73%</a:t>
              </a:r>
            </a:p>
          </p:txBody>
        </p:sp>
        <p:sp>
          <p:nvSpPr>
            <p:cNvPr id="69" name="pg69"/>
            <p:cNvSpPr/>
            <p:nvPr/>
          </p:nvSpPr>
          <p:spPr>
            <a:xfrm>
              <a:off x="8284194" y="125649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307054" y="129803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73%</a:t>
              </a:r>
            </a:p>
          </p:txBody>
        </p:sp>
        <p:sp>
          <p:nvSpPr>
            <p:cNvPr id="71" name="pg71"/>
            <p:cNvSpPr/>
            <p:nvPr/>
          </p:nvSpPr>
          <p:spPr>
            <a:xfrm>
              <a:off x="8290281" y="282204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86358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72%</a:t>
              </a:r>
            </a:p>
          </p:txBody>
        </p:sp>
        <p:sp>
          <p:nvSpPr>
            <p:cNvPr id="73" name="pg73"/>
            <p:cNvSpPr/>
            <p:nvPr/>
          </p:nvSpPr>
          <p:spPr>
            <a:xfrm>
              <a:off x="8290281" y="308633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312787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59%</a:t>
              </a:r>
            </a:p>
          </p:txBody>
        </p:sp>
        <p:sp>
          <p:nvSpPr>
            <p:cNvPr id="75" name="pg75"/>
            <p:cNvSpPr/>
            <p:nvPr/>
          </p:nvSpPr>
          <p:spPr>
            <a:xfrm>
              <a:off x="8314365" y="334683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38837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58%</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45941" y="401416"/>
              <a:ext cx="29397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Ethiopia,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(59%), followed by MCV1 (72%).
Coverage of 9 vaccines increased (DTP3, HepB3, Hib3, IPV1, MCV1, MCV2, PcV3, Polio3 and RotaC) compared to respective coverage in 2019.
Coverage of 10 vaccines increased (DTP3, HPVc, HepB3, Hib3, IPV1, MCV1, MCV2, PcV3, Polio3 and RotaC)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3648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62362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2107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79791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38506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55935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214649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7336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132078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075546" y="90793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5" name="pl15"/>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56600" y="907931"/>
              <a:ext cx="1090754" cy="0"/>
            </a:xfrm>
            <a:custGeom>
              <a:avLst/>
              <a:pathLst>
                <a:path w="1090754" h="0">
                  <a:moveTo>
                    <a:pt x="0" y="0"/>
                  </a:moveTo>
                  <a:lnTo>
                    <a:pt x="72716" y="0"/>
                  </a:lnTo>
                  <a:lnTo>
                    <a:pt x="290867" y="0"/>
                  </a:lnTo>
                  <a:lnTo>
                    <a:pt x="290867" y="0"/>
                  </a:lnTo>
                  <a:lnTo>
                    <a:pt x="727169" y="0"/>
                  </a:lnTo>
                  <a:lnTo>
                    <a:pt x="1090754" y="0"/>
                  </a:lnTo>
                </a:path>
              </a:pathLst>
            </a:custGeom>
            <a:ln w="116535" cap="flat">
              <a:solidFill>
                <a:srgbClr val="E8E8E8">
                  <a:alpha val="100000"/>
                </a:srgbClr>
              </a:solidFill>
              <a:prstDash val="solid"/>
              <a:round/>
            </a:ln>
          </p:spPr>
          <p:txBody>
            <a:bodyPr/>
            <a:lstStyle/>
            <a:p/>
          </p:txBody>
        </p:sp>
        <p:sp>
          <p:nvSpPr>
            <p:cNvPr id="21" name="pl21"/>
            <p:cNvSpPr/>
            <p:nvPr/>
          </p:nvSpPr>
          <p:spPr>
            <a:xfrm>
              <a:off x="6602034" y="1320786"/>
              <a:ext cx="727169" cy="0"/>
            </a:xfrm>
            <a:custGeom>
              <a:avLst/>
              <a:pathLst>
                <a:path w="727169" h="0">
                  <a:moveTo>
                    <a:pt x="0" y="0"/>
                  </a:moveTo>
                  <a:lnTo>
                    <a:pt x="145433" y="0"/>
                  </a:lnTo>
                  <a:lnTo>
                    <a:pt x="290867" y="0"/>
                  </a:lnTo>
                  <a:lnTo>
                    <a:pt x="290867" y="0"/>
                  </a:lnTo>
                  <a:lnTo>
                    <a:pt x="436301" y="0"/>
                  </a:lnTo>
                  <a:lnTo>
                    <a:pt x="727169" y="0"/>
                  </a:lnTo>
                </a:path>
              </a:pathLst>
            </a:custGeom>
            <a:ln w="116535" cap="flat">
              <a:solidFill>
                <a:srgbClr val="E8E8E8">
                  <a:alpha val="100000"/>
                </a:srgbClr>
              </a:solidFill>
              <a:prstDash val="solid"/>
              <a:round/>
            </a:ln>
          </p:spPr>
          <p:txBody>
            <a:bodyPr/>
            <a:lstStyle/>
            <a:p/>
          </p:txBody>
        </p:sp>
        <p:sp>
          <p:nvSpPr>
            <p:cNvPr id="22" name="pl22"/>
            <p:cNvSpPr/>
            <p:nvPr/>
          </p:nvSpPr>
          <p:spPr>
            <a:xfrm>
              <a:off x="5874865" y="1733641"/>
              <a:ext cx="872603" cy="0"/>
            </a:xfrm>
            <a:custGeom>
              <a:avLst/>
              <a:pathLst>
                <a:path w="872603" h="0">
                  <a:moveTo>
                    <a:pt x="0" y="0"/>
                  </a:moveTo>
                  <a:lnTo>
                    <a:pt x="72716" y="0"/>
                  </a:lnTo>
                  <a:lnTo>
                    <a:pt x="145433" y="0"/>
                  </a:lnTo>
                  <a:lnTo>
                    <a:pt x="145433" y="0"/>
                  </a:lnTo>
                  <a:lnTo>
                    <a:pt x="654452" y="0"/>
                  </a:lnTo>
                  <a:lnTo>
                    <a:pt x="872603" y="0"/>
                  </a:lnTo>
                </a:path>
              </a:pathLst>
            </a:custGeom>
            <a:ln w="116535" cap="flat">
              <a:solidFill>
                <a:srgbClr val="E8E8E8">
                  <a:alpha val="100000"/>
                </a:srgbClr>
              </a:solidFill>
              <a:prstDash val="solid"/>
              <a:round/>
            </a:ln>
          </p:spPr>
          <p:txBody>
            <a:bodyPr/>
            <a:lstStyle/>
            <a:p/>
          </p:txBody>
        </p:sp>
        <p:sp>
          <p:nvSpPr>
            <p:cNvPr id="23" name="pl23"/>
            <p:cNvSpPr/>
            <p:nvPr/>
          </p:nvSpPr>
          <p:spPr>
            <a:xfrm>
              <a:off x="5874865" y="2146496"/>
              <a:ext cx="872603" cy="0"/>
            </a:xfrm>
            <a:custGeom>
              <a:avLst/>
              <a:pathLst>
                <a:path w="872603" h="0">
                  <a:moveTo>
                    <a:pt x="0" y="0"/>
                  </a:moveTo>
                  <a:lnTo>
                    <a:pt x="72716" y="0"/>
                  </a:lnTo>
                  <a:lnTo>
                    <a:pt x="145433" y="0"/>
                  </a:lnTo>
                  <a:lnTo>
                    <a:pt x="145433" y="0"/>
                  </a:lnTo>
                  <a:lnTo>
                    <a:pt x="654452" y="0"/>
                  </a:lnTo>
                  <a:lnTo>
                    <a:pt x="872603" y="0"/>
                  </a:lnTo>
                </a:path>
              </a:pathLst>
            </a:custGeom>
            <a:ln w="116535" cap="flat">
              <a:solidFill>
                <a:srgbClr val="E8E8E8">
                  <a:alpha val="100000"/>
                </a:srgbClr>
              </a:solidFill>
              <a:prstDash val="solid"/>
              <a:round/>
            </a:ln>
          </p:spPr>
          <p:txBody>
            <a:bodyPr/>
            <a:lstStyle/>
            <a:p/>
          </p:txBody>
        </p:sp>
        <p:sp>
          <p:nvSpPr>
            <p:cNvPr id="24" name="pl24"/>
            <p:cNvSpPr/>
            <p:nvPr/>
          </p:nvSpPr>
          <p:spPr>
            <a:xfrm>
              <a:off x="5874865" y="2559351"/>
              <a:ext cx="872603" cy="0"/>
            </a:xfrm>
            <a:custGeom>
              <a:avLst/>
              <a:pathLst>
                <a:path w="872603" h="0">
                  <a:moveTo>
                    <a:pt x="0" y="0"/>
                  </a:moveTo>
                  <a:lnTo>
                    <a:pt x="72716" y="0"/>
                  </a:lnTo>
                  <a:lnTo>
                    <a:pt x="145433" y="0"/>
                  </a:lnTo>
                  <a:lnTo>
                    <a:pt x="145433" y="0"/>
                  </a:lnTo>
                  <a:lnTo>
                    <a:pt x="654452" y="0"/>
                  </a:lnTo>
                  <a:lnTo>
                    <a:pt x="872603" y="0"/>
                  </a:lnTo>
                </a:path>
              </a:pathLst>
            </a:custGeom>
            <a:ln w="116535" cap="flat">
              <a:solidFill>
                <a:srgbClr val="E8E8E8">
                  <a:alpha val="100000"/>
                </a:srgbClr>
              </a:solidFill>
              <a:prstDash val="solid"/>
              <a:round/>
            </a:ln>
          </p:spPr>
          <p:txBody>
            <a:bodyPr/>
            <a:lstStyle/>
            <a:p/>
          </p:txBody>
        </p:sp>
        <p:sp>
          <p:nvSpPr>
            <p:cNvPr id="25" name="pl25"/>
            <p:cNvSpPr/>
            <p:nvPr/>
          </p:nvSpPr>
          <p:spPr>
            <a:xfrm>
              <a:off x="5947581" y="2972206"/>
              <a:ext cx="799886" cy="0"/>
            </a:xfrm>
            <a:custGeom>
              <a:avLst/>
              <a:pathLst>
                <a:path w="799886" h="0">
                  <a:moveTo>
                    <a:pt x="0" y="0"/>
                  </a:moveTo>
                  <a:lnTo>
                    <a:pt x="0" y="0"/>
                  </a:lnTo>
                  <a:lnTo>
                    <a:pt x="0" y="0"/>
                  </a:lnTo>
                  <a:lnTo>
                    <a:pt x="72716" y="0"/>
                  </a:lnTo>
                  <a:lnTo>
                    <a:pt x="581735" y="0"/>
                  </a:lnTo>
                  <a:lnTo>
                    <a:pt x="799886" y="0"/>
                  </a:lnTo>
                </a:path>
              </a:pathLst>
            </a:custGeom>
            <a:ln w="116535" cap="flat">
              <a:solidFill>
                <a:srgbClr val="E8E8E8">
                  <a:alpha val="100000"/>
                </a:srgbClr>
              </a:solidFill>
              <a:prstDash val="solid"/>
              <a:round/>
            </a:ln>
          </p:spPr>
          <p:txBody>
            <a:bodyPr/>
            <a:lstStyle/>
            <a:p/>
          </p:txBody>
        </p:sp>
        <p:sp>
          <p:nvSpPr>
            <p:cNvPr id="26" name="pl26"/>
            <p:cNvSpPr/>
            <p:nvPr/>
          </p:nvSpPr>
          <p:spPr>
            <a:xfrm>
              <a:off x="5511280" y="3385062"/>
              <a:ext cx="1163471" cy="0"/>
            </a:xfrm>
            <a:custGeom>
              <a:avLst/>
              <a:pathLst>
                <a:path w="1163471" h="0">
                  <a:moveTo>
                    <a:pt x="0" y="0"/>
                  </a:moveTo>
                  <a:lnTo>
                    <a:pt x="72716" y="0"/>
                  </a:lnTo>
                  <a:lnTo>
                    <a:pt x="290867" y="0"/>
                  </a:lnTo>
                  <a:lnTo>
                    <a:pt x="436301" y="0"/>
                  </a:lnTo>
                  <a:lnTo>
                    <a:pt x="872603" y="0"/>
                  </a:lnTo>
                  <a:lnTo>
                    <a:pt x="1163471" y="0"/>
                  </a:lnTo>
                </a:path>
              </a:pathLst>
            </a:custGeom>
            <a:ln w="116535" cap="flat">
              <a:solidFill>
                <a:srgbClr val="E8E8E8">
                  <a:alpha val="100000"/>
                </a:srgbClr>
              </a:solidFill>
              <a:prstDash val="solid"/>
              <a:round/>
            </a:ln>
          </p:spPr>
          <p:txBody>
            <a:bodyPr/>
            <a:lstStyle/>
            <a:p/>
          </p:txBody>
        </p:sp>
        <p:sp>
          <p:nvSpPr>
            <p:cNvPr id="27" name="pl27"/>
            <p:cNvSpPr/>
            <p:nvPr/>
          </p:nvSpPr>
          <p:spPr>
            <a:xfrm>
              <a:off x="3984224" y="3797917"/>
              <a:ext cx="1745206" cy="0"/>
            </a:xfrm>
            <a:custGeom>
              <a:avLst/>
              <a:pathLst>
                <a:path w="1745206" h="0">
                  <a:moveTo>
                    <a:pt x="0" y="0"/>
                  </a:moveTo>
                  <a:lnTo>
                    <a:pt x="436301" y="0"/>
                  </a:lnTo>
                  <a:lnTo>
                    <a:pt x="436301" y="0"/>
                  </a:lnTo>
                  <a:lnTo>
                    <a:pt x="1236188" y="0"/>
                  </a:lnTo>
                  <a:lnTo>
                    <a:pt x="1308905" y="0"/>
                  </a:lnTo>
                  <a:lnTo>
                    <a:pt x="1745206" y="0"/>
                  </a:lnTo>
                </a:path>
              </a:pathLst>
            </a:custGeom>
            <a:ln w="116535" cap="flat">
              <a:solidFill>
                <a:srgbClr val="E8E8E8">
                  <a:alpha val="100000"/>
                </a:srgbClr>
              </a:solidFill>
              <a:prstDash val="solid"/>
              <a:round/>
            </a:ln>
          </p:spPr>
          <p:txBody>
            <a:bodyPr/>
            <a:lstStyle/>
            <a:p/>
          </p:txBody>
        </p:sp>
        <p:sp>
          <p:nvSpPr>
            <p:cNvPr id="28" name="pl28"/>
            <p:cNvSpPr/>
            <p:nvPr/>
          </p:nvSpPr>
          <p:spPr>
            <a:xfrm>
              <a:off x="6020298" y="4210772"/>
              <a:ext cx="727169" cy="0"/>
            </a:xfrm>
            <a:custGeom>
              <a:avLst/>
              <a:pathLst>
                <a:path w="727169" h="0">
                  <a:moveTo>
                    <a:pt x="0" y="0"/>
                  </a:moveTo>
                  <a:lnTo>
                    <a:pt x="0" y="0"/>
                  </a:lnTo>
                  <a:lnTo>
                    <a:pt x="0" y="0"/>
                  </a:lnTo>
                  <a:lnTo>
                    <a:pt x="145433" y="0"/>
                  </a:lnTo>
                  <a:lnTo>
                    <a:pt x="509018" y="0"/>
                  </a:lnTo>
                  <a:lnTo>
                    <a:pt x="727169" y="0"/>
                  </a:lnTo>
                </a:path>
              </a:pathLst>
            </a:custGeom>
            <a:ln w="116535" cap="flat">
              <a:solidFill>
                <a:srgbClr val="E8E8E8">
                  <a:alpha val="100000"/>
                </a:srgbClr>
              </a:solidFill>
              <a:prstDash val="solid"/>
              <a:round/>
            </a:ln>
          </p:spPr>
          <p:txBody>
            <a:bodyPr/>
            <a:lstStyle/>
            <a:p/>
          </p:txBody>
        </p:sp>
        <p:sp>
          <p:nvSpPr>
            <p:cNvPr id="29" name="pl29"/>
            <p:cNvSpPr/>
            <p:nvPr/>
          </p:nvSpPr>
          <p:spPr>
            <a:xfrm>
              <a:off x="5729431" y="4623627"/>
              <a:ext cx="1018037" cy="0"/>
            </a:xfrm>
            <a:custGeom>
              <a:avLst/>
              <a:pathLst>
                <a:path w="1018037" h="0">
                  <a:moveTo>
                    <a:pt x="0" y="0"/>
                  </a:moveTo>
                  <a:lnTo>
                    <a:pt x="290867" y="0"/>
                  </a:lnTo>
                  <a:lnTo>
                    <a:pt x="363584" y="0"/>
                  </a:lnTo>
                  <a:lnTo>
                    <a:pt x="363584" y="0"/>
                  </a:lnTo>
                  <a:lnTo>
                    <a:pt x="727169" y="0"/>
                  </a:lnTo>
                  <a:lnTo>
                    <a:pt x="1018037" y="0"/>
                  </a:lnTo>
                </a:path>
              </a:pathLst>
            </a:custGeom>
            <a:ln w="116535" cap="flat">
              <a:solidFill>
                <a:srgbClr val="E8E8E8">
                  <a:alpha val="100000"/>
                </a:srgbClr>
              </a:solidFill>
              <a:prstDash val="solid"/>
              <a:round/>
            </a:ln>
          </p:spPr>
          <p:txBody>
            <a:bodyPr/>
            <a:lstStyle/>
            <a:p/>
          </p:txBody>
        </p:sp>
        <p:sp>
          <p:nvSpPr>
            <p:cNvPr id="30" name="pl30"/>
            <p:cNvSpPr/>
            <p:nvPr/>
          </p:nvSpPr>
          <p:spPr>
            <a:xfrm>
              <a:off x="5947581" y="5036482"/>
              <a:ext cx="799886" cy="0"/>
            </a:xfrm>
            <a:custGeom>
              <a:avLst/>
              <a:pathLst>
                <a:path w="799886" h="0">
                  <a:moveTo>
                    <a:pt x="0" y="0"/>
                  </a:moveTo>
                  <a:lnTo>
                    <a:pt x="72716" y="0"/>
                  </a:lnTo>
                  <a:lnTo>
                    <a:pt x="72716" y="0"/>
                  </a:lnTo>
                  <a:lnTo>
                    <a:pt x="72716" y="0"/>
                  </a:lnTo>
                  <a:lnTo>
                    <a:pt x="436301" y="0"/>
                  </a:lnTo>
                  <a:lnTo>
                    <a:pt x="799886" y="0"/>
                  </a:lnTo>
                </a:path>
              </a:pathLst>
            </a:custGeom>
            <a:ln w="116535" cap="flat">
              <a:solidFill>
                <a:srgbClr val="E8E8E8">
                  <a:alpha val="100000"/>
                </a:srgbClr>
              </a:solidFill>
              <a:prstDash val="solid"/>
              <a:round/>
            </a:ln>
          </p:spPr>
          <p:txBody>
            <a:bodyPr/>
            <a:lstStyle/>
            <a:p/>
          </p:txBody>
        </p:sp>
        <p:sp>
          <p:nvSpPr>
            <p:cNvPr id="31" name="pt31"/>
            <p:cNvSpPr/>
            <p:nvPr/>
          </p:nvSpPr>
          <p:spPr>
            <a:xfrm>
              <a:off x="645210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52481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74296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74296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17927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54285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74296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59753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8884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8884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03383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2470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87036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9430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01579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01579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5248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7429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87036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9430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01579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01579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5248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74296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87036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9430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01579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01579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5248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7429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430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9430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9430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1579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5248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7429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50678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5794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7976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9430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37938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7025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97972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41602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41602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2159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28862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72493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01579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161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1579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01579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5248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74296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0885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0885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01579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2493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4521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74296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01579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430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01579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01579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7938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74296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93832"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121002"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484587"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6684700"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697556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7266436"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5812097"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46654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68470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5812097"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646654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668470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5812097"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46654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68470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588481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64665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668470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544851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6321116"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6611983"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3921456"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5230361"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566666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5957531"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46654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68470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603024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39383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6684700"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5957531"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321116"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684700"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4494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1" name="tx131"/>
            <p:cNvSpPr/>
            <p:nvPr/>
          </p:nvSpPr>
          <p:spPr>
            <a:xfrm>
              <a:off x="55397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1830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3" name="tx133"/>
            <p:cNvSpPr/>
            <p:nvPr/>
          </p:nvSpPr>
          <p:spPr>
            <a:xfrm>
              <a:off x="55421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4" name="tx134"/>
            <p:cNvSpPr/>
            <p:nvPr/>
          </p:nvSpPr>
          <p:spPr>
            <a:xfrm>
              <a:off x="55421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5" name="tx135"/>
            <p:cNvSpPr/>
            <p:nvPr/>
          </p:nvSpPr>
          <p:spPr>
            <a:xfrm>
              <a:off x="65498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6" name="tx136"/>
            <p:cNvSpPr/>
            <p:nvPr/>
          </p:nvSpPr>
          <p:spPr>
            <a:xfrm>
              <a:off x="67336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7" name="tx137"/>
            <p:cNvSpPr/>
            <p:nvPr/>
          </p:nvSpPr>
          <p:spPr>
            <a:xfrm>
              <a:off x="5081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59089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59089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6551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075546" y="398022"/>
              <a:ext cx="32337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Ethiopia,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(73%) and 2023 (77%). DTP1 coverage increased in 2024 (81%) compared to 2023, and was higher than in 2019. In 2019-2024, DTP1 coverage was at it's lowest level in 2020 (71%).
In 2023, 0 vaccines had lower coverage than in 2019.
In 2024, 0 vaccines had lower coverage than in 2019.
In 2024, 0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2819932"/>
              <a:ext cx="5400786" cy="376940"/>
            </a:xfrm>
            <a:custGeom>
              <a:avLst/>
              <a:pathLst>
                <a:path w="5400786" h="376940">
                  <a:moveTo>
                    <a:pt x="0" y="376940"/>
                  </a:moveTo>
                  <a:lnTo>
                    <a:pt x="1080157" y="376940"/>
                  </a:lnTo>
                  <a:lnTo>
                    <a:pt x="2160314" y="239871"/>
                  </a:lnTo>
                  <a:lnTo>
                    <a:pt x="3240471" y="0"/>
                  </a:lnTo>
                  <a:lnTo>
                    <a:pt x="4320628" y="0"/>
                  </a:lnTo>
                  <a:lnTo>
                    <a:pt x="5400786" y="68534"/>
                  </a:lnTo>
                </a:path>
              </a:pathLst>
            </a:custGeom>
            <a:ln w="29811" cap="flat">
              <a:solidFill>
                <a:srgbClr val="FF0000">
                  <a:alpha val="100000"/>
                </a:srgbClr>
              </a:solidFill>
              <a:prstDash val="solid"/>
              <a:round/>
            </a:ln>
          </p:spPr>
          <p:txBody>
            <a:bodyPr/>
            <a:lstStyle/>
            <a:p/>
          </p:txBody>
        </p:sp>
        <p:sp>
          <p:nvSpPr>
            <p:cNvPr id="24" name="pl24"/>
            <p:cNvSpPr/>
            <p:nvPr/>
          </p:nvSpPr>
          <p:spPr>
            <a:xfrm>
              <a:off x="3295569" y="2888467"/>
              <a:ext cx="4320628" cy="1233624"/>
            </a:xfrm>
            <a:custGeom>
              <a:avLst/>
              <a:pathLst>
                <a:path w="4320628" h="1233624">
                  <a:moveTo>
                    <a:pt x="0" y="1165090"/>
                  </a:moveTo>
                  <a:lnTo>
                    <a:pt x="1080157" y="1233624"/>
                  </a:lnTo>
                  <a:lnTo>
                    <a:pt x="2160314" y="1130822"/>
                  </a:lnTo>
                  <a:lnTo>
                    <a:pt x="3240471" y="993753"/>
                  </a:lnTo>
                  <a:lnTo>
                    <a:pt x="4320628" y="0"/>
                  </a:lnTo>
                </a:path>
              </a:pathLst>
            </a:custGeom>
            <a:ln w="29811" cap="flat">
              <a:solidFill>
                <a:srgbClr val="0058AB">
                  <a:alpha val="100000"/>
                </a:srgbClr>
              </a:solidFill>
              <a:prstDash val="solid"/>
              <a:round/>
            </a:ln>
          </p:spPr>
          <p:txBody>
            <a:bodyPr/>
            <a:lstStyle/>
            <a:p/>
          </p:txBody>
        </p:sp>
        <p:sp>
          <p:nvSpPr>
            <p:cNvPr id="25" name="pt25"/>
            <p:cNvSpPr/>
            <p:nvPr/>
          </p:nvSpPr>
          <p:spPr>
            <a:xfrm>
              <a:off x="2190586"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270743"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350901"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5431058"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6511215"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7591372"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3295569"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7" name="tx37"/>
            <p:cNvSpPr/>
            <p:nvPr/>
          </p:nvSpPr>
          <p:spPr>
            <a:xfrm>
              <a:off x="4375727"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38" name="tx38"/>
            <p:cNvSpPr/>
            <p:nvPr/>
          </p:nvSpPr>
          <p:spPr>
            <a:xfrm>
              <a:off x="5455884"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39" name="tx39"/>
            <p:cNvSpPr/>
            <p:nvPr/>
          </p:nvSpPr>
          <p:spPr>
            <a:xfrm>
              <a:off x="6536041"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40" name="tx40"/>
            <p:cNvSpPr/>
            <p:nvPr/>
          </p:nvSpPr>
          <p:spPr>
            <a:xfrm>
              <a:off x="7616198"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41" name="tx41"/>
            <p:cNvSpPr/>
            <p:nvPr/>
          </p:nvSpPr>
          <p:spPr>
            <a:xfrm>
              <a:off x="2215412"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42" name="tx42"/>
            <p:cNvSpPr/>
            <p:nvPr/>
          </p:nvSpPr>
          <p:spPr>
            <a:xfrm>
              <a:off x="3295569"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43" name="tx43"/>
            <p:cNvSpPr/>
            <p:nvPr/>
          </p:nvSpPr>
          <p:spPr>
            <a:xfrm>
              <a:off x="4375727"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44" name="tx44"/>
            <p:cNvSpPr/>
            <p:nvPr/>
          </p:nvSpPr>
          <p:spPr>
            <a:xfrm>
              <a:off x="5455884"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45" name="tx45"/>
            <p:cNvSpPr/>
            <p:nvPr/>
          </p:nvSpPr>
          <p:spPr>
            <a:xfrm>
              <a:off x="6536041"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46" name="tx46"/>
            <p:cNvSpPr/>
            <p:nvPr/>
          </p:nvSpPr>
          <p:spPr>
            <a:xfrm>
              <a:off x="7616198"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47" name="pl4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8" name="pl48"/>
            <p:cNvSpPr/>
            <p:nvPr/>
          </p:nvSpPr>
          <p:spPr>
            <a:xfrm>
              <a:off x="7616198"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9" name="tx49"/>
            <p:cNvSpPr/>
            <p:nvPr/>
          </p:nvSpPr>
          <p:spPr>
            <a:xfrm>
              <a:off x="7336002"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0" name="tx50"/>
            <p:cNvSpPr/>
            <p:nvPr/>
          </p:nvSpPr>
          <p:spPr>
            <a:xfrm>
              <a:off x="7221430"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1" name="rc51"/>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3" name="tx53"/>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4" name="tx54"/>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5" name="tx55"/>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6" name="tx56"/>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7" name="tx57"/>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8" name="tx58"/>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9" name="tx5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 name="tx6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 name="tx6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 name="tx6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 name="tx6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 name="tx6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 name="tx6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6" name="pl6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7" name="pl6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8" name="tx6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9" name="tx6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0" name="tx70"/>
            <p:cNvSpPr/>
            <p:nvPr/>
          </p:nvSpPr>
          <p:spPr>
            <a:xfrm>
              <a:off x="757200" y="398022"/>
              <a:ext cx="54136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Ethiopia, 2019-2024</a:t>
              </a:r>
            </a:p>
          </p:txBody>
        </p:sp>
        <p:sp>
          <p:nvSpPr>
            <p:cNvPr id="71" name="tx7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2" name="tx7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Ethiopia was 2019.
In 2024, first dose (HPV1) programme coverage among girls was 58% and last dose (HPVc) programme coverage was 58%.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122949"/>
              <a:ext cx="6444618" cy="1722258"/>
            </a:xfrm>
            <a:custGeom>
              <a:avLst/>
              <a:pathLst>
                <a:path w="6444618" h="1722258">
                  <a:moveTo>
                    <a:pt x="0" y="1722258"/>
                  </a:moveTo>
                  <a:lnTo>
                    <a:pt x="268525" y="1642153"/>
                  </a:lnTo>
                  <a:lnTo>
                    <a:pt x="537051" y="1521995"/>
                  </a:lnTo>
                  <a:lnTo>
                    <a:pt x="805577" y="1441890"/>
                  </a:lnTo>
                  <a:lnTo>
                    <a:pt x="1074103" y="1361785"/>
                  </a:lnTo>
                  <a:lnTo>
                    <a:pt x="1342628" y="1201575"/>
                  </a:lnTo>
                  <a:lnTo>
                    <a:pt x="1611154" y="1081417"/>
                  </a:lnTo>
                  <a:lnTo>
                    <a:pt x="1879680" y="921207"/>
                  </a:lnTo>
                  <a:lnTo>
                    <a:pt x="2148206" y="760997"/>
                  </a:lnTo>
                  <a:lnTo>
                    <a:pt x="2416732" y="600787"/>
                  </a:lnTo>
                  <a:lnTo>
                    <a:pt x="2685257" y="480630"/>
                  </a:lnTo>
                  <a:lnTo>
                    <a:pt x="2953783" y="320420"/>
                  </a:lnTo>
                  <a:lnTo>
                    <a:pt x="3222309" y="480630"/>
                  </a:lnTo>
                  <a:lnTo>
                    <a:pt x="3490835" y="560735"/>
                  </a:lnTo>
                  <a:lnTo>
                    <a:pt x="3759360" y="480630"/>
                  </a:lnTo>
                  <a:lnTo>
                    <a:pt x="4027886" y="440577"/>
                  </a:lnTo>
                  <a:lnTo>
                    <a:pt x="4296412" y="360472"/>
                  </a:lnTo>
                  <a:lnTo>
                    <a:pt x="4564938" y="320420"/>
                  </a:lnTo>
                  <a:lnTo>
                    <a:pt x="4833464" y="440577"/>
                  </a:lnTo>
                  <a:lnTo>
                    <a:pt x="5101989" y="480630"/>
                  </a:lnTo>
                  <a:lnTo>
                    <a:pt x="5370515" y="440577"/>
                  </a:lnTo>
                  <a:lnTo>
                    <a:pt x="5639041" y="400525"/>
                  </a:lnTo>
                  <a:lnTo>
                    <a:pt x="5907567" y="400525"/>
                  </a:lnTo>
                  <a:lnTo>
                    <a:pt x="6176092" y="120157"/>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6550268" y="2683684"/>
              <a:ext cx="1342628" cy="961260"/>
            </a:xfrm>
            <a:custGeom>
              <a:avLst/>
              <a:pathLst>
                <a:path w="1342628" h="961260">
                  <a:moveTo>
                    <a:pt x="0" y="961260"/>
                  </a:moveTo>
                  <a:lnTo>
                    <a:pt x="268525" y="720945"/>
                  </a:lnTo>
                  <a:lnTo>
                    <a:pt x="537051" y="720945"/>
                  </a:lnTo>
                  <a:lnTo>
                    <a:pt x="805577" y="280367"/>
                  </a:lnTo>
                  <a:lnTo>
                    <a:pt x="1074103" y="240315"/>
                  </a:lnTo>
                  <a:lnTo>
                    <a:pt x="1342628" y="0"/>
                  </a:lnTo>
                </a:path>
              </a:pathLst>
            </a:custGeom>
            <a:ln w="27101" cap="flat">
              <a:solidFill>
                <a:srgbClr val="7CAE00">
                  <a:alpha val="100000"/>
                </a:srgbClr>
              </a:solidFill>
              <a:prstDash val="solid"/>
              <a:round/>
            </a:ln>
          </p:spPr>
          <p:txBody>
            <a:bodyPr/>
            <a:lstStyle/>
            <a:p/>
          </p:txBody>
        </p:sp>
        <p:sp>
          <p:nvSpPr>
            <p:cNvPr id="28" name="pl28"/>
            <p:cNvSpPr/>
            <p:nvPr/>
          </p:nvSpPr>
          <p:spPr>
            <a:xfrm>
              <a:off x="4402062" y="2122949"/>
              <a:ext cx="3490835" cy="2443203"/>
            </a:xfrm>
            <a:custGeom>
              <a:avLst/>
              <a:pathLst>
                <a:path w="3490835" h="2443203">
                  <a:moveTo>
                    <a:pt x="0" y="2443203"/>
                  </a:moveTo>
                  <a:lnTo>
                    <a:pt x="268525" y="1722258"/>
                  </a:lnTo>
                  <a:lnTo>
                    <a:pt x="537051" y="1001312"/>
                  </a:lnTo>
                  <a:lnTo>
                    <a:pt x="805577" y="720945"/>
                  </a:lnTo>
                  <a:lnTo>
                    <a:pt x="1074103" y="600787"/>
                  </a:lnTo>
                  <a:lnTo>
                    <a:pt x="1342628" y="480630"/>
                  </a:lnTo>
                  <a:lnTo>
                    <a:pt x="1611154" y="360472"/>
                  </a:lnTo>
                  <a:lnTo>
                    <a:pt x="1879680" y="440577"/>
                  </a:lnTo>
                  <a:lnTo>
                    <a:pt x="2148206" y="400525"/>
                  </a:lnTo>
                  <a:lnTo>
                    <a:pt x="2416732" y="320420"/>
                  </a:lnTo>
                  <a:lnTo>
                    <a:pt x="2685257" y="400525"/>
                  </a:lnTo>
                  <a:lnTo>
                    <a:pt x="2953783" y="400525"/>
                  </a:lnTo>
                  <a:lnTo>
                    <a:pt x="3222309" y="120157"/>
                  </a:lnTo>
                  <a:lnTo>
                    <a:pt x="3490835" y="0"/>
                  </a:lnTo>
                </a:path>
              </a:pathLst>
            </a:custGeom>
            <a:ln w="27101" cap="flat">
              <a:solidFill>
                <a:srgbClr val="00BFC4">
                  <a:alpha val="100000"/>
                </a:srgbClr>
              </a:solidFill>
              <a:prstDash val="solid"/>
              <a:round/>
            </a:ln>
          </p:spPr>
          <p:txBody>
            <a:bodyPr/>
            <a:lstStyle/>
            <a:p/>
          </p:txBody>
        </p:sp>
        <p:sp>
          <p:nvSpPr>
            <p:cNvPr id="29" name="pl29"/>
            <p:cNvSpPr/>
            <p:nvPr/>
          </p:nvSpPr>
          <p:spPr>
            <a:xfrm>
              <a:off x="6818794" y="2723737"/>
              <a:ext cx="1074103" cy="1441890"/>
            </a:xfrm>
            <a:custGeom>
              <a:avLst/>
              <a:pathLst>
                <a:path w="1074103" h="1441890">
                  <a:moveTo>
                    <a:pt x="0" y="1361785"/>
                  </a:moveTo>
                  <a:lnTo>
                    <a:pt x="268525" y="1441890"/>
                  </a:lnTo>
                  <a:lnTo>
                    <a:pt x="537051" y="1321733"/>
                  </a:lnTo>
                  <a:lnTo>
                    <a:pt x="805577" y="1161522"/>
                  </a:lnTo>
                  <a:lnTo>
                    <a:pt x="1074103"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08457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64530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08457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685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38068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511892" y="36065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45277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780417" y="404714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512" y="2006689"/>
              <a:ext cx="253910" cy="109932"/>
            </a:xfrm>
            <a:custGeom>
              <a:avLst/>
              <a:pathLst>
                <a:path w="253910" h="109932">
                  <a:moveTo>
                    <a:pt x="253910" y="0"/>
                  </a:moveTo>
                  <a:lnTo>
                    <a:pt x="0" y="109932"/>
                  </a:lnTo>
                </a:path>
              </a:pathLst>
            </a:custGeom>
          </p:spPr>
          <p:txBody>
            <a:bodyPr/>
            <a:lstStyle/>
            <a:p/>
          </p:txBody>
        </p:sp>
        <p:sp>
          <p:nvSpPr>
            <p:cNvPr id="40" name="pl40"/>
            <p:cNvSpPr/>
            <p:nvPr/>
          </p:nvSpPr>
          <p:spPr>
            <a:xfrm>
              <a:off x="7907695" y="2129155"/>
              <a:ext cx="253727" cy="106402"/>
            </a:xfrm>
            <a:custGeom>
              <a:avLst/>
              <a:pathLst>
                <a:path w="253727" h="106402">
                  <a:moveTo>
                    <a:pt x="253727" y="106402"/>
                  </a:moveTo>
                  <a:lnTo>
                    <a:pt x="0" y="0"/>
                  </a:lnTo>
                </a:path>
              </a:pathLst>
            </a:custGeom>
          </p:spPr>
          <p:txBody>
            <a:bodyPr/>
            <a:lstStyle/>
            <a:p/>
          </p:txBody>
        </p:sp>
        <p:sp>
          <p:nvSpPr>
            <p:cNvPr id="41" name="pl41"/>
            <p:cNvSpPr/>
            <p:nvPr/>
          </p:nvSpPr>
          <p:spPr>
            <a:xfrm>
              <a:off x="7908171" y="2580503"/>
              <a:ext cx="253251" cy="97312"/>
            </a:xfrm>
            <a:custGeom>
              <a:avLst/>
              <a:pathLst>
                <a:path w="253251" h="97312">
                  <a:moveTo>
                    <a:pt x="253251" y="0"/>
                  </a:moveTo>
                  <a:lnTo>
                    <a:pt x="0" y="97312"/>
                  </a:lnTo>
                </a:path>
              </a:pathLst>
            </a:custGeom>
          </p:spPr>
          <p:txBody>
            <a:bodyPr/>
            <a:lstStyle/>
            <a:p/>
          </p:txBody>
        </p:sp>
        <p:sp>
          <p:nvSpPr>
            <p:cNvPr id="42" name="pl42"/>
            <p:cNvSpPr/>
            <p:nvPr/>
          </p:nvSpPr>
          <p:spPr>
            <a:xfrm>
              <a:off x="7908766" y="2729140"/>
              <a:ext cx="252656" cy="86018"/>
            </a:xfrm>
            <a:custGeom>
              <a:avLst/>
              <a:pathLst>
                <a:path w="252656" h="86018">
                  <a:moveTo>
                    <a:pt x="252656" y="86018"/>
                  </a:moveTo>
                  <a:lnTo>
                    <a:pt x="0" y="0"/>
                  </a:lnTo>
                </a:path>
              </a:pathLst>
            </a:custGeom>
          </p:spPr>
          <p:txBody>
            <a:bodyPr/>
            <a:lstStyle/>
            <a:p/>
          </p:txBody>
        </p:sp>
        <p:sp>
          <p:nvSpPr>
            <p:cNvPr id="43" name="pg43"/>
            <p:cNvSpPr/>
            <p:nvPr/>
          </p:nvSpPr>
          <p:spPr>
            <a:xfrm>
              <a:off x="8092843" y="189361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93445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73%</a:t>
              </a:r>
            </a:p>
          </p:txBody>
        </p:sp>
        <p:sp>
          <p:nvSpPr>
            <p:cNvPr id="45" name="pg45"/>
            <p:cNvSpPr/>
            <p:nvPr/>
          </p:nvSpPr>
          <p:spPr>
            <a:xfrm>
              <a:off x="8092843" y="216624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220709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73%</a:t>
              </a:r>
            </a:p>
          </p:txBody>
        </p:sp>
        <p:sp>
          <p:nvSpPr>
            <p:cNvPr id="47" name="pg47"/>
            <p:cNvSpPr/>
            <p:nvPr/>
          </p:nvSpPr>
          <p:spPr>
            <a:xfrm>
              <a:off x="8092843" y="24691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50999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59%</a:t>
              </a:r>
            </a:p>
          </p:txBody>
        </p:sp>
        <p:sp>
          <p:nvSpPr>
            <p:cNvPr id="49" name="pg49"/>
            <p:cNvSpPr/>
            <p:nvPr/>
          </p:nvSpPr>
          <p:spPr>
            <a:xfrm>
              <a:off x="8092843" y="27423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7831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58%</a:t>
              </a:r>
            </a:p>
          </p:txBody>
        </p:sp>
        <p:sp>
          <p:nvSpPr>
            <p:cNvPr id="51" name="pg51"/>
            <p:cNvSpPr/>
            <p:nvPr/>
          </p:nvSpPr>
          <p:spPr>
            <a:xfrm>
              <a:off x="1152111" y="385078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831" y="38945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30</a:t>
              </a:r>
            </a:p>
          </p:txBody>
        </p:sp>
        <p:sp>
          <p:nvSpPr>
            <p:cNvPr id="53" name="pg53"/>
            <p:cNvSpPr/>
            <p:nvPr/>
          </p:nvSpPr>
          <p:spPr>
            <a:xfrm>
              <a:off x="6614540" y="345855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660260" y="350229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35</a:t>
              </a:r>
            </a:p>
          </p:txBody>
        </p:sp>
        <p:sp>
          <p:nvSpPr>
            <p:cNvPr id="55" name="pg55"/>
            <p:cNvSpPr/>
            <p:nvPr/>
          </p:nvSpPr>
          <p:spPr>
            <a:xfrm>
              <a:off x="4467579" y="43784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513299" y="442383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12</a:t>
              </a:r>
            </a:p>
          </p:txBody>
        </p:sp>
        <p:sp>
          <p:nvSpPr>
            <p:cNvPr id="57" name="pg57"/>
            <p:cNvSpPr/>
            <p:nvPr/>
          </p:nvSpPr>
          <p:spPr>
            <a:xfrm>
              <a:off x="6523798" y="40897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569518" y="413514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21881" y="580629"/>
              <a:ext cx="36344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Ethiopia,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Ethiopia has all 4 of the  SDG vaccines.
In 2024, Ethiopia had achieved at least 90% coverage of none out of the 4 vaccines.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4 percentage points from 77% in 2023 to 81% in 2024.
• DTP3 coverage increased 3 percentage points from 70% in 2023 to 73% in 2024.
• There were there were 150,000 fewer zero-dose children in 2024. This leaves 768,000 children without vaccination, vulnerable to vaccine-preventable diseases and a further 323,000 with incomplete protection.
• Ethiopia accounted for 27.1% of zero-dose children in Eastern and Southern Africa (ESAR) and 5.4% of zero-dose children globally.
• MCV1 coverage increased 4 percentage points from 68% in 2023 to 72% in 2024. There were 1.1 million children who missed out on the first measles vaccination.
• MCV2 coverage increased 6 percentage points from 53% in 2023 to 59% in 2024.
• Last dose coverage of HPV vaccination (HPVc) among girls increased from 29% to 58%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Ethiopia,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Ethiopia.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DAPMHHIV-502652578-1604860</_dlc_DocId>
    <_dlc_DocIdUrl xmlns="9e17fbd9-fb4c-4d20-9ec4-18aa77a91b0d">
      <Url>https://unicef.sharepoint.com/teams/DAPM-Health-HIV/_layouts/15/DocIdRedir.aspx?ID=DAPMHHIV-502652578-1604860</Url>
      <Description>DAPMHHIV-502652578-1604860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eaab015b-704b-4fb1-bf30-e7d831b7741d</vt:lpwstr>
  </property>
  <property fmtid="{D5CDD505-2E9C-101B-9397-08002B2CF9AE}" pid="4" name="MediaServiceImageTags">
    <vt:lpwstr/>
  </property>
</Properties>
</file>