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e05c8f5338cdc22373fa55950cab080ab36b4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4 de las 15 (27%) vacunas del calendario alcanzaron una cobertura igual o superior al 90%. La cobertura vacunal osciló entre el 76% y el 99%.
Desde 2001, se han realizado estimaciones para 9 nuevas vacunas. La IPV2 es la vacuna más reciente notificada (2022), que alcanzó una cobertura del 91% en 2024.
En 2024, República Dominicana no informó de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58638"/>
            </a:xfrm>
            <a:custGeom>
              <a:avLst/>
              <a:pathLst>
                <a:path w="6444618" h="558638">
                  <a:moveTo>
                    <a:pt x="0" y="319221"/>
                  </a:moveTo>
                  <a:lnTo>
                    <a:pt x="268525" y="159610"/>
                  </a:lnTo>
                  <a:lnTo>
                    <a:pt x="537051" y="279319"/>
                  </a:lnTo>
                  <a:lnTo>
                    <a:pt x="805577" y="438929"/>
                  </a:lnTo>
                  <a:lnTo>
                    <a:pt x="1074103" y="478832"/>
                  </a:lnTo>
                  <a:lnTo>
                    <a:pt x="1342628" y="279319"/>
                  </a:lnTo>
                  <a:lnTo>
                    <a:pt x="1611154" y="239416"/>
                  </a:lnTo>
                  <a:lnTo>
                    <a:pt x="1879680" y="478832"/>
                  </a:lnTo>
                  <a:lnTo>
                    <a:pt x="2148206" y="518735"/>
                  </a:lnTo>
                  <a:lnTo>
                    <a:pt x="2416732" y="558638"/>
                  </a:lnTo>
                  <a:lnTo>
                    <a:pt x="2685257" y="119708"/>
                  </a:lnTo>
                  <a:lnTo>
                    <a:pt x="2953783" y="319221"/>
                  </a:lnTo>
                  <a:lnTo>
                    <a:pt x="3222309" y="239416"/>
                  </a:lnTo>
                  <a:lnTo>
                    <a:pt x="3490835" y="319221"/>
                  </a:lnTo>
                  <a:lnTo>
                    <a:pt x="3759360" y="159610"/>
                  </a:lnTo>
                  <a:lnTo>
                    <a:pt x="4027886" y="0"/>
                  </a:lnTo>
                  <a:lnTo>
                    <a:pt x="4296412" y="39902"/>
                  </a:lnTo>
                  <a:lnTo>
                    <a:pt x="4564938" y="0"/>
                  </a:lnTo>
                  <a:lnTo>
                    <a:pt x="4833464" y="39902"/>
                  </a:lnTo>
                  <a:lnTo>
                    <a:pt x="5101989" y="119708"/>
                  </a:lnTo>
                  <a:lnTo>
                    <a:pt x="5370515" y="518735"/>
                  </a:lnTo>
                  <a:lnTo>
                    <a:pt x="5639041" y="0"/>
                  </a:lnTo>
                  <a:lnTo>
                    <a:pt x="5907567" y="39902"/>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37834"/>
              <a:ext cx="6444618" cy="758151"/>
            </a:xfrm>
            <a:custGeom>
              <a:avLst/>
              <a:pathLst>
                <a:path w="6444618" h="758151">
                  <a:moveTo>
                    <a:pt x="0" y="518735"/>
                  </a:moveTo>
                  <a:lnTo>
                    <a:pt x="268525" y="758151"/>
                  </a:lnTo>
                  <a:lnTo>
                    <a:pt x="537051" y="359124"/>
                  </a:lnTo>
                  <a:lnTo>
                    <a:pt x="805577" y="478832"/>
                  </a:lnTo>
                  <a:lnTo>
                    <a:pt x="1074103" y="478832"/>
                  </a:lnTo>
                  <a:lnTo>
                    <a:pt x="1342628" y="159610"/>
                  </a:lnTo>
                  <a:lnTo>
                    <a:pt x="1611154" y="79805"/>
                  </a:lnTo>
                  <a:lnTo>
                    <a:pt x="1879680" y="239416"/>
                  </a:lnTo>
                  <a:lnTo>
                    <a:pt x="2148206" y="359124"/>
                  </a:lnTo>
                  <a:lnTo>
                    <a:pt x="2416732" y="359124"/>
                  </a:lnTo>
                  <a:lnTo>
                    <a:pt x="2685257" y="119708"/>
                  </a:lnTo>
                  <a:lnTo>
                    <a:pt x="2953783" y="279319"/>
                  </a:lnTo>
                  <a:lnTo>
                    <a:pt x="3222309" y="239416"/>
                  </a:lnTo>
                  <a:lnTo>
                    <a:pt x="3490835" y="319221"/>
                  </a:lnTo>
                  <a:lnTo>
                    <a:pt x="3759360" y="0"/>
                  </a:lnTo>
                  <a:lnTo>
                    <a:pt x="4027886" y="239416"/>
                  </a:lnTo>
                  <a:lnTo>
                    <a:pt x="4296412" y="159610"/>
                  </a:lnTo>
                  <a:lnTo>
                    <a:pt x="4564938" y="279319"/>
                  </a:lnTo>
                  <a:lnTo>
                    <a:pt x="4833464" y="159610"/>
                  </a:lnTo>
                  <a:lnTo>
                    <a:pt x="5101989" y="79805"/>
                  </a:lnTo>
                  <a:lnTo>
                    <a:pt x="5370515" y="359124"/>
                  </a:lnTo>
                  <a:lnTo>
                    <a:pt x="5639041" y="279319"/>
                  </a:lnTo>
                  <a:lnTo>
                    <a:pt x="5907567" y="119708"/>
                  </a:lnTo>
                  <a:lnTo>
                    <a:pt x="6176092" y="39902"/>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77737"/>
              <a:ext cx="6444618" cy="558638"/>
            </a:xfrm>
            <a:custGeom>
              <a:avLst/>
              <a:pathLst>
                <a:path w="6444618" h="558638">
                  <a:moveTo>
                    <a:pt x="0" y="199513"/>
                  </a:moveTo>
                  <a:lnTo>
                    <a:pt x="268525" y="79805"/>
                  </a:lnTo>
                  <a:lnTo>
                    <a:pt x="537051" y="159610"/>
                  </a:lnTo>
                  <a:lnTo>
                    <a:pt x="805577" y="279319"/>
                  </a:lnTo>
                  <a:lnTo>
                    <a:pt x="1074103" y="359124"/>
                  </a:lnTo>
                  <a:lnTo>
                    <a:pt x="1342628" y="438929"/>
                  </a:lnTo>
                  <a:lnTo>
                    <a:pt x="1611154" y="399027"/>
                  </a:lnTo>
                  <a:lnTo>
                    <a:pt x="1879680" y="399027"/>
                  </a:lnTo>
                  <a:lnTo>
                    <a:pt x="2148206" y="399027"/>
                  </a:lnTo>
                  <a:lnTo>
                    <a:pt x="2416732" y="359124"/>
                  </a:lnTo>
                  <a:lnTo>
                    <a:pt x="2685257" y="359124"/>
                  </a:lnTo>
                  <a:lnTo>
                    <a:pt x="2953783" y="319221"/>
                  </a:lnTo>
                  <a:lnTo>
                    <a:pt x="3222309" y="319221"/>
                  </a:lnTo>
                  <a:lnTo>
                    <a:pt x="3490835" y="518735"/>
                  </a:lnTo>
                  <a:lnTo>
                    <a:pt x="3759360" y="319221"/>
                  </a:lnTo>
                  <a:lnTo>
                    <a:pt x="4027886" y="239416"/>
                  </a:lnTo>
                  <a:lnTo>
                    <a:pt x="4296412" y="438929"/>
                  </a:lnTo>
                  <a:lnTo>
                    <a:pt x="4564938" y="399027"/>
                  </a:lnTo>
                  <a:lnTo>
                    <a:pt x="4833464" y="199513"/>
                  </a:lnTo>
                  <a:lnTo>
                    <a:pt x="5101989" y="0"/>
                  </a:lnTo>
                  <a:lnTo>
                    <a:pt x="5370515" y="558638"/>
                  </a:lnTo>
                  <a:lnTo>
                    <a:pt x="5639041" y="319221"/>
                  </a:lnTo>
                  <a:lnTo>
                    <a:pt x="5907567" y="199513"/>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6281742" y="2156570"/>
              <a:ext cx="1611154" cy="1875427"/>
            </a:xfrm>
            <a:custGeom>
              <a:avLst/>
              <a:pathLst>
                <a:path w="1611154" h="1875427">
                  <a:moveTo>
                    <a:pt x="0" y="1875427"/>
                  </a:moveTo>
                  <a:lnTo>
                    <a:pt x="268525" y="718249"/>
                  </a:lnTo>
                  <a:lnTo>
                    <a:pt x="537051" y="917762"/>
                  </a:lnTo>
                  <a:lnTo>
                    <a:pt x="805577" y="718249"/>
                  </a:lnTo>
                  <a:lnTo>
                    <a:pt x="1074103" y="518735"/>
                  </a:lnTo>
                  <a:lnTo>
                    <a:pt x="1342628" y="319221"/>
                  </a:lnTo>
                  <a:lnTo>
                    <a:pt x="161115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694" y="1354329"/>
              <a:ext cx="250728" cy="41167"/>
            </a:xfrm>
            <a:custGeom>
              <a:avLst/>
              <a:pathLst>
                <a:path w="250728" h="41167">
                  <a:moveTo>
                    <a:pt x="250728" y="0"/>
                  </a:moveTo>
                  <a:lnTo>
                    <a:pt x="0" y="41167"/>
                  </a:lnTo>
                </a:path>
              </a:pathLst>
            </a:custGeom>
          </p:spPr>
          <p:txBody>
            <a:bodyPr/>
            <a:lstStyle/>
            <a:p/>
          </p:txBody>
        </p:sp>
        <p:sp>
          <p:nvSpPr>
            <p:cNvPr id="41" name="pl41"/>
            <p:cNvSpPr/>
            <p:nvPr/>
          </p:nvSpPr>
          <p:spPr>
            <a:xfrm>
              <a:off x="7909436" y="1639319"/>
              <a:ext cx="251987" cy="73496"/>
            </a:xfrm>
            <a:custGeom>
              <a:avLst/>
              <a:pathLst>
                <a:path w="251987" h="73496">
                  <a:moveTo>
                    <a:pt x="251987" y="0"/>
                  </a:moveTo>
                  <a:lnTo>
                    <a:pt x="0" y="73496"/>
                  </a:lnTo>
                </a:path>
              </a:pathLst>
            </a:custGeom>
          </p:spPr>
          <p:txBody>
            <a:bodyPr/>
            <a:lstStyle/>
            <a:p/>
          </p:txBody>
        </p:sp>
        <p:sp>
          <p:nvSpPr>
            <p:cNvPr id="42" name="pl42"/>
            <p:cNvSpPr/>
            <p:nvPr/>
          </p:nvSpPr>
          <p:spPr>
            <a:xfrm>
              <a:off x="7908972" y="1802776"/>
              <a:ext cx="252450" cy="83722"/>
            </a:xfrm>
            <a:custGeom>
              <a:avLst/>
              <a:pathLst>
                <a:path w="252450" h="83722">
                  <a:moveTo>
                    <a:pt x="252450" y="83722"/>
                  </a:moveTo>
                  <a:lnTo>
                    <a:pt x="0" y="0"/>
                  </a:lnTo>
                </a:path>
              </a:pathLst>
            </a:custGeom>
          </p:spPr>
          <p:txBody>
            <a:bodyPr/>
            <a:lstStyle/>
            <a:p/>
          </p:txBody>
        </p:sp>
        <p:sp>
          <p:nvSpPr>
            <p:cNvPr id="43" name="pl43"/>
            <p:cNvSpPr/>
            <p:nvPr/>
          </p:nvSpPr>
          <p:spPr>
            <a:xfrm>
              <a:off x="7911214" y="2158032"/>
              <a:ext cx="250208" cy="19972"/>
            </a:xfrm>
            <a:custGeom>
              <a:avLst/>
              <a:pathLst>
                <a:path w="250208" h="19972">
                  <a:moveTo>
                    <a:pt x="250208" y="19972"/>
                  </a:moveTo>
                  <a:lnTo>
                    <a:pt x="0" y="0"/>
                  </a:lnTo>
                </a:path>
              </a:pathLst>
            </a:custGeom>
          </p:spPr>
          <p:txBody>
            <a:bodyPr/>
            <a:lstStyle/>
            <a:p/>
          </p:txBody>
        </p:sp>
        <p:sp>
          <p:nvSpPr>
            <p:cNvPr id="44" name="pg44"/>
            <p:cNvSpPr/>
            <p:nvPr/>
          </p:nvSpPr>
          <p:spPr>
            <a:xfrm>
              <a:off x="8092843" y="12614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23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5362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770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8" name="pg48"/>
            <p:cNvSpPr/>
            <p:nvPr/>
          </p:nvSpPr>
          <p:spPr>
            <a:xfrm>
              <a:off x="8092843" y="18104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512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50" name="pg50"/>
            <p:cNvSpPr/>
            <p:nvPr/>
          </p:nvSpPr>
          <p:spPr>
            <a:xfrm>
              <a:off x="8092843" y="20872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2806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768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República Dominicana,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89%.
La cobertura de DTP3 -un indicador de la eficacia de los países en la prestación de servicios de inmunización a los niños- no alcanzó el objetivo del 90%, pero se acercó a él.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NA y MCV2 estaba por debajo del objetivo del 95%.
Entre 2023 y 2024, 2 vacunas aumentaron la cobertura, 2 la disminuyeron y 0 permanecieron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65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81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98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014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223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339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456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573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84532"/>
              <a:ext cx="249014" cy="526140"/>
            </a:xfrm>
            <a:prstGeom prst="rect">
              <a:avLst/>
            </a:prstGeom>
            <a:solidFill>
              <a:srgbClr val="1CABE2">
                <a:alpha val="100000"/>
              </a:srgbClr>
            </a:solidFill>
          </p:spPr>
          <p:txBody>
            <a:bodyPr/>
            <a:lstStyle/>
            <a:p/>
          </p:txBody>
        </p:sp>
        <p:sp>
          <p:nvSpPr>
            <p:cNvPr id="25" name="rc25"/>
            <p:cNvSpPr/>
            <p:nvPr/>
          </p:nvSpPr>
          <p:spPr>
            <a:xfrm>
              <a:off x="1587736" y="3619147"/>
              <a:ext cx="249014" cy="291526"/>
            </a:xfrm>
            <a:prstGeom prst="rect">
              <a:avLst/>
            </a:prstGeom>
            <a:solidFill>
              <a:srgbClr val="1CABE2">
                <a:alpha val="100000"/>
              </a:srgbClr>
            </a:solidFill>
          </p:spPr>
          <p:txBody>
            <a:bodyPr/>
            <a:lstStyle/>
            <a:p/>
          </p:txBody>
        </p:sp>
        <p:sp>
          <p:nvSpPr>
            <p:cNvPr id="26" name="rc26"/>
            <p:cNvSpPr/>
            <p:nvPr/>
          </p:nvSpPr>
          <p:spPr>
            <a:xfrm>
              <a:off x="1864419" y="3449457"/>
              <a:ext cx="249014" cy="461216"/>
            </a:xfrm>
            <a:prstGeom prst="rect">
              <a:avLst/>
            </a:prstGeom>
            <a:solidFill>
              <a:srgbClr val="1CABE2">
                <a:alpha val="100000"/>
              </a:srgbClr>
            </a:solidFill>
          </p:spPr>
          <p:txBody>
            <a:bodyPr/>
            <a:lstStyle/>
            <a:p/>
          </p:txBody>
        </p:sp>
        <p:sp>
          <p:nvSpPr>
            <p:cNvPr id="27" name="rc27"/>
            <p:cNvSpPr/>
            <p:nvPr/>
          </p:nvSpPr>
          <p:spPr>
            <a:xfrm>
              <a:off x="2141101" y="3226544"/>
              <a:ext cx="249014" cy="684128"/>
            </a:xfrm>
            <a:prstGeom prst="rect">
              <a:avLst/>
            </a:prstGeom>
            <a:solidFill>
              <a:srgbClr val="1CABE2">
                <a:alpha val="100000"/>
              </a:srgbClr>
            </a:solidFill>
          </p:spPr>
          <p:txBody>
            <a:bodyPr/>
            <a:lstStyle/>
            <a:p/>
          </p:txBody>
        </p:sp>
        <p:sp>
          <p:nvSpPr>
            <p:cNvPr id="28" name="rc28"/>
            <p:cNvSpPr/>
            <p:nvPr/>
          </p:nvSpPr>
          <p:spPr>
            <a:xfrm>
              <a:off x="2417783" y="3177920"/>
              <a:ext cx="249014" cy="732752"/>
            </a:xfrm>
            <a:prstGeom prst="rect">
              <a:avLst/>
            </a:prstGeom>
            <a:solidFill>
              <a:srgbClr val="1CABE2">
                <a:alpha val="100000"/>
              </a:srgbClr>
            </a:solidFill>
          </p:spPr>
          <p:txBody>
            <a:bodyPr/>
            <a:lstStyle/>
            <a:p/>
          </p:txBody>
        </p:sp>
        <p:sp>
          <p:nvSpPr>
            <p:cNvPr id="29" name="rc29"/>
            <p:cNvSpPr/>
            <p:nvPr/>
          </p:nvSpPr>
          <p:spPr>
            <a:xfrm>
              <a:off x="2694466" y="3465949"/>
              <a:ext cx="249014" cy="444723"/>
            </a:xfrm>
            <a:prstGeom prst="rect">
              <a:avLst/>
            </a:prstGeom>
            <a:solidFill>
              <a:srgbClr val="1CABE2">
                <a:alpha val="100000"/>
              </a:srgbClr>
            </a:solidFill>
          </p:spPr>
          <p:txBody>
            <a:bodyPr/>
            <a:lstStyle/>
            <a:p/>
          </p:txBody>
        </p:sp>
        <p:sp>
          <p:nvSpPr>
            <p:cNvPr id="30" name="rc30"/>
            <p:cNvSpPr/>
            <p:nvPr/>
          </p:nvSpPr>
          <p:spPr>
            <a:xfrm>
              <a:off x="2971148" y="3527129"/>
              <a:ext cx="249014" cy="383543"/>
            </a:xfrm>
            <a:prstGeom prst="rect">
              <a:avLst/>
            </a:prstGeom>
            <a:solidFill>
              <a:srgbClr val="1CABE2">
                <a:alpha val="100000"/>
              </a:srgbClr>
            </a:solidFill>
          </p:spPr>
          <p:txBody>
            <a:bodyPr/>
            <a:lstStyle/>
            <a:p/>
          </p:txBody>
        </p:sp>
        <p:sp>
          <p:nvSpPr>
            <p:cNvPr id="31" name="rc31"/>
            <p:cNvSpPr/>
            <p:nvPr/>
          </p:nvSpPr>
          <p:spPr>
            <a:xfrm>
              <a:off x="3247830" y="3190558"/>
              <a:ext cx="249014" cy="720114"/>
            </a:xfrm>
            <a:prstGeom prst="rect">
              <a:avLst/>
            </a:prstGeom>
            <a:solidFill>
              <a:srgbClr val="1CABE2">
                <a:alpha val="100000"/>
              </a:srgbClr>
            </a:solidFill>
          </p:spPr>
          <p:txBody>
            <a:bodyPr/>
            <a:lstStyle/>
            <a:p/>
          </p:txBody>
        </p:sp>
        <p:sp>
          <p:nvSpPr>
            <p:cNvPr id="32" name="rc32"/>
            <p:cNvSpPr/>
            <p:nvPr/>
          </p:nvSpPr>
          <p:spPr>
            <a:xfrm>
              <a:off x="3524513" y="3115116"/>
              <a:ext cx="249014" cy="795557"/>
            </a:xfrm>
            <a:prstGeom prst="rect">
              <a:avLst/>
            </a:prstGeom>
            <a:solidFill>
              <a:srgbClr val="1CABE2">
                <a:alpha val="100000"/>
              </a:srgbClr>
            </a:solidFill>
          </p:spPr>
          <p:txBody>
            <a:bodyPr/>
            <a:lstStyle/>
            <a:p/>
          </p:txBody>
        </p:sp>
        <p:sp>
          <p:nvSpPr>
            <p:cNvPr id="33" name="rc33"/>
            <p:cNvSpPr/>
            <p:nvPr/>
          </p:nvSpPr>
          <p:spPr>
            <a:xfrm>
              <a:off x="3801195" y="3038600"/>
              <a:ext cx="249014" cy="872073"/>
            </a:xfrm>
            <a:prstGeom prst="rect">
              <a:avLst/>
            </a:prstGeom>
            <a:solidFill>
              <a:srgbClr val="1CABE2">
                <a:alpha val="100000"/>
              </a:srgbClr>
            </a:solidFill>
          </p:spPr>
          <p:txBody>
            <a:bodyPr/>
            <a:lstStyle/>
            <a:p/>
          </p:txBody>
        </p:sp>
        <p:sp>
          <p:nvSpPr>
            <p:cNvPr id="34" name="rc34"/>
            <p:cNvSpPr/>
            <p:nvPr/>
          </p:nvSpPr>
          <p:spPr>
            <a:xfrm>
              <a:off x="4077877" y="3676967"/>
              <a:ext cx="249014" cy="233705"/>
            </a:xfrm>
            <a:prstGeom prst="rect">
              <a:avLst/>
            </a:prstGeom>
            <a:solidFill>
              <a:srgbClr val="1CABE2">
                <a:alpha val="100000"/>
              </a:srgbClr>
            </a:solidFill>
          </p:spPr>
          <p:txBody>
            <a:bodyPr/>
            <a:lstStyle/>
            <a:p/>
          </p:txBody>
        </p:sp>
        <p:sp>
          <p:nvSpPr>
            <p:cNvPr id="35" name="rc35"/>
            <p:cNvSpPr/>
            <p:nvPr/>
          </p:nvSpPr>
          <p:spPr>
            <a:xfrm>
              <a:off x="4354560" y="3385083"/>
              <a:ext cx="249014" cy="525589"/>
            </a:xfrm>
            <a:prstGeom prst="rect">
              <a:avLst/>
            </a:prstGeom>
            <a:solidFill>
              <a:srgbClr val="1CABE2">
                <a:alpha val="100000"/>
              </a:srgbClr>
            </a:solidFill>
          </p:spPr>
          <p:txBody>
            <a:bodyPr/>
            <a:lstStyle/>
            <a:p/>
          </p:txBody>
        </p:sp>
        <p:sp>
          <p:nvSpPr>
            <p:cNvPr id="36" name="rc36"/>
            <p:cNvSpPr/>
            <p:nvPr/>
          </p:nvSpPr>
          <p:spPr>
            <a:xfrm>
              <a:off x="4631242" y="3503285"/>
              <a:ext cx="249014" cy="407387"/>
            </a:xfrm>
            <a:prstGeom prst="rect">
              <a:avLst/>
            </a:prstGeom>
            <a:solidFill>
              <a:srgbClr val="1CABE2">
                <a:alpha val="100000"/>
              </a:srgbClr>
            </a:solidFill>
          </p:spPr>
          <p:txBody>
            <a:bodyPr/>
            <a:lstStyle/>
            <a:p/>
          </p:txBody>
        </p:sp>
        <p:sp>
          <p:nvSpPr>
            <p:cNvPr id="37" name="rc37"/>
            <p:cNvSpPr/>
            <p:nvPr/>
          </p:nvSpPr>
          <p:spPr>
            <a:xfrm>
              <a:off x="4907924" y="3388910"/>
              <a:ext cx="249014" cy="521762"/>
            </a:xfrm>
            <a:prstGeom prst="rect">
              <a:avLst/>
            </a:prstGeom>
            <a:solidFill>
              <a:srgbClr val="1CABE2">
                <a:alpha val="100000"/>
              </a:srgbClr>
            </a:solidFill>
          </p:spPr>
          <p:txBody>
            <a:bodyPr/>
            <a:lstStyle/>
            <a:p/>
          </p:txBody>
        </p:sp>
        <p:sp>
          <p:nvSpPr>
            <p:cNvPr id="38" name="rc38"/>
            <p:cNvSpPr/>
            <p:nvPr/>
          </p:nvSpPr>
          <p:spPr>
            <a:xfrm>
              <a:off x="5184607" y="3621983"/>
              <a:ext cx="249014" cy="288690"/>
            </a:xfrm>
            <a:prstGeom prst="rect">
              <a:avLst/>
            </a:prstGeom>
            <a:solidFill>
              <a:srgbClr val="1CABE2">
                <a:alpha val="100000"/>
              </a:srgbClr>
            </a:solidFill>
          </p:spPr>
          <p:txBody>
            <a:bodyPr/>
            <a:lstStyle/>
            <a:p/>
          </p:txBody>
        </p:sp>
        <p:sp>
          <p:nvSpPr>
            <p:cNvPr id="39" name="rc39"/>
            <p:cNvSpPr/>
            <p:nvPr/>
          </p:nvSpPr>
          <p:spPr>
            <a:xfrm>
              <a:off x="5461289" y="3853127"/>
              <a:ext cx="249014" cy="57545"/>
            </a:xfrm>
            <a:prstGeom prst="rect">
              <a:avLst/>
            </a:prstGeom>
            <a:solidFill>
              <a:srgbClr val="1CABE2">
                <a:alpha val="100000"/>
              </a:srgbClr>
            </a:solidFill>
          </p:spPr>
          <p:txBody>
            <a:bodyPr/>
            <a:lstStyle/>
            <a:p/>
          </p:txBody>
        </p:sp>
        <p:sp>
          <p:nvSpPr>
            <p:cNvPr id="40" name="rc40"/>
            <p:cNvSpPr/>
            <p:nvPr/>
          </p:nvSpPr>
          <p:spPr>
            <a:xfrm>
              <a:off x="5737971" y="3795968"/>
              <a:ext cx="249014" cy="114705"/>
            </a:xfrm>
            <a:prstGeom prst="rect">
              <a:avLst/>
            </a:prstGeom>
            <a:solidFill>
              <a:srgbClr val="1CABE2">
                <a:alpha val="100000"/>
              </a:srgbClr>
            </a:solidFill>
          </p:spPr>
          <p:txBody>
            <a:bodyPr/>
            <a:lstStyle/>
            <a:p/>
          </p:txBody>
        </p:sp>
        <p:sp>
          <p:nvSpPr>
            <p:cNvPr id="41" name="rc41"/>
            <p:cNvSpPr/>
            <p:nvPr/>
          </p:nvSpPr>
          <p:spPr>
            <a:xfrm>
              <a:off x="6014654" y="3853348"/>
              <a:ext cx="249014" cy="57325"/>
            </a:xfrm>
            <a:prstGeom prst="rect">
              <a:avLst/>
            </a:prstGeom>
            <a:solidFill>
              <a:srgbClr val="1CABE2">
                <a:alpha val="100000"/>
              </a:srgbClr>
            </a:solidFill>
          </p:spPr>
          <p:txBody>
            <a:bodyPr/>
            <a:lstStyle/>
            <a:p/>
          </p:txBody>
        </p:sp>
        <p:sp>
          <p:nvSpPr>
            <p:cNvPr id="42" name="rc42"/>
            <p:cNvSpPr/>
            <p:nvPr/>
          </p:nvSpPr>
          <p:spPr>
            <a:xfrm>
              <a:off x="6291336" y="3795692"/>
              <a:ext cx="249014" cy="114980"/>
            </a:xfrm>
            <a:prstGeom prst="rect">
              <a:avLst/>
            </a:prstGeom>
            <a:solidFill>
              <a:srgbClr val="1CABE2">
                <a:alpha val="100000"/>
              </a:srgbClr>
            </a:solidFill>
          </p:spPr>
          <p:txBody>
            <a:bodyPr/>
            <a:lstStyle/>
            <a:p/>
          </p:txBody>
        </p:sp>
        <p:sp>
          <p:nvSpPr>
            <p:cNvPr id="43" name="rc43"/>
            <p:cNvSpPr/>
            <p:nvPr/>
          </p:nvSpPr>
          <p:spPr>
            <a:xfrm>
              <a:off x="6568018" y="3683190"/>
              <a:ext cx="249014" cy="227482"/>
            </a:xfrm>
            <a:prstGeom prst="rect">
              <a:avLst/>
            </a:prstGeom>
            <a:solidFill>
              <a:srgbClr val="1CABE2">
                <a:alpha val="100000"/>
              </a:srgbClr>
            </a:solidFill>
          </p:spPr>
          <p:txBody>
            <a:bodyPr/>
            <a:lstStyle/>
            <a:p/>
          </p:txBody>
        </p:sp>
        <p:sp>
          <p:nvSpPr>
            <p:cNvPr id="44" name="rc44"/>
            <p:cNvSpPr/>
            <p:nvPr/>
          </p:nvSpPr>
          <p:spPr>
            <a:xfrm>
              <a:off x="6844701" y="3125441"/>
              <a:ext cx="249014" cy="785232"/>
            </a:xfrm>
            <a:prstGeom prst="rect">
              <a:avLst/>
            </a:prstGeom>
            <a:solidFill>
              <a:srgbClr val="1CABE2">
                <a:alpha val="100000"/>
              </a:srgbClr>
            </a:solidFill>
          </p:spPr>
          <p:txBody>
            <a:bodyPr/>
            <a:lstStyle/>
            <a:p/>
          </p:txBody>
        </p:sp>
        <p:sp>
          <p:nvSpPr>
            <p:cNvPr id="45" name="rc45"/>
            <p:cNvSpPr/>
            <p:nvPr/>
          </p:nvSpPr>
          <p:spPr>
            <a:xfrm>
              <a:off x="7121383" y="3855137"/>
              <a:ext cx="249014" cy="55535"/>
            </a:xfrm>
            <a:prstGeom prst="rect">
              <a:avLst/>
            </a:prstGeom>
            <a:solidFill>
              <a:srgbClr val="1CABE2">
                <a:alpha val="100000"/>
              </a:srgbClr>
            </a:solidFill>
          </p:spPr>
          <p:txBody>
            <a:bodyPr/>
            <a:lstStyle/>
            <a:p/>
          </p:txBody>
        </p:sp>
        <p:sp>
          <p:nvSpPr>
            <p:cNvPr id="46" name="rc46"/>
            <p:cNvSpPr/>
            <p:nvPr/>
          </p:nvSpPr>
          <p:spPr>
            <a:xfrm>
              <a:off x="7398065" y="3800373"/>
              <a:ext cx="249014" cy="110299"/>
            </a:xfrm>
            <a:prstGeom prst="rect">
              <a:avLst/>
            </a:prstGeom>
            <a:solidFill>
              <a:srgbClr val="1CABE2">
                <a:alpha val="100000"/>
              </a:srgbClr>
            </a:solidFill>
          </p:spPr>
          <p:txBody>
            <a:bodyPr/>
            <a:lstStyle/>
            <a:p/>
          </p:txBody>
        </p:sp>
        <p:sp>
          <p:nvSpPr>
            <p:cNvPr id="47" name="rc47"/>
            <p:cNvSpPr/>
            <p:nvPr/>
          </p:nvSpPr>
          <p:spPr>
            <a:xfrm>
              <a:off x="7674748" y="3801337"/>
              <a:ext cx="249014" cy="109336"/>
            </a:xfrm>
            <a:prstGeom prst="rect">
              <a:avLst/>
            </a:prstGeom>
            <a:solidFill>
              <a:srgbClr val="1CABE2">
                <a:alpha val="100000"/>
              </a:srgbClr>
            </a:solidFill>
          </p:spPr>
          <p:txBody>
            <a:bodyPr/>
            <a:lstStyle/>
            <a:p/>
          </p:txBody>
        </p:sp>
        <p:sp>
          <p:nvSpPr>
            <p:cNvPr id="48" name="rc48"/>
            <p:cNvSpPr/>
            <p:nvPr/>
          </p:nvSpPr>
          <p:spPr>
            <a:xfrm>
              <a:off x="7951430" y="3748087"/>
              <a:ext cx="249014" cy="162586"/>
            </a:xfrm>
            <a:prstGeom prst="rect">
              <a:avLst/>
            </a:prstGeom>
            <a:solidFill>
              <a:srgbClr val="1CABE2">
                <a:alpha val="100000"/>
              </a:srgbClr>
            </a:solidFill>
          </p:spPr>
          <p:txBody>
            <a:bodyPr/>
            <a:lstStyle/>
            <a:p/>
          </p:txBody>
        </p:sp>
        <p:sp>
          <p:nvSpPr>
            <p:cNvPr id="49" name="rc49"/>
            <p:cNvSpPr/>
            <p:nvPr/>
          </p:nvSpPr>
          <p:spPr>
            <a:xfrm>
              <a:off x="1311054" y="2624549"/>
              <a:ext cx="249014" cy="759983"/>
            </a:xfrm>
            <a:prstGeom prst="rect">
              <a:avLst/>
            </a:prstGeom>
            <a:solidFill>
              <a:srgbClr val="B3B3B3">
                <a:alpha val="100000"/>
              </a:srgbClr>
            </a:solidFill>
          </p:spPr>
          <p:txBody>
            <a:bodyPr/>
            <a:lstStyle/>
            <a:p/>
          </p:txBody>
        </p:sp>
        <p:sp>
          <p:nvSpPr>
            <p:cNvPr id="50" name="rc50"/>
            <p:cNvSpPr/>
            <p:nvPr/>
          </p:nvSpPr>
          <p:spPr>
            <a:xfrm>
              <a:off x="1587736" y="2278120"/>
              <a:ext cx="249014" cy="1341026"/>
            </a:xfrm>
            <a:prstGeom prst="rect">
              <a:avLst/>
            </a:prstGeom>
            <a:solidFill>
              <a:srgbClr val="B3B3B3">
                <a:alpha val="100000"/>
              </a:srgbClr>
            </a:solidFill>
          </p:spPr>
          <p:txBody>
            <a:bodyPr/>
            <a:lstStyle/>
            <a:p/>
          </p:txBody>
        </p:sp>
        <p:sp>
          <p:nvSpPr>
            <p:cNvPr id="51" name="rc51"/>
            <p:cNvSpPr/>
            <p:nvPr/>
          </p:nvSpPr>
          <p:spPr>
            <a:xfrm>
              <a:off x="1864419" y="2872930"/>
              <a:ext cx="249014" cy="576527"/>
            </a:xfrm>
            <a:prstGeom prst="rect">
              <a:avLst/>
            </a:prstGeom>
            <a:solidFill>
              <a:srgbClr val="B3B3B3">
                <a:alpha val="100000"/>
              </a:srgbClr>
            </a:solidFill>
          </p:spPr>
          <p:txBody>
            <a:bodyPr/>
            <a:lstStyle/>
            <a:p/>
          </p:txBody>
        </p:sp>
        <p:sp>
          <p:nvSpPr>
            <p:cNvPr id="52" name="rc52"/>
            <p:cNvSpPr/>
            <p:nvPr/>
          </p:nvSpPr>
          <p:spPr>
            <a:xfrm>
              <a:off x="2141101" y="2713427"/>
              <a:ext cx="249014" cy="513117"/>
            </a:xfrm>
            <a:prstGeom prst="rect">
              <a:avLst/>
            </a:prstGeom>
            <a:solidFill>
              <a:srgbClr val="B3B3B3">
                <a:alpha val="100000"/>
              </a:srgbClr>
            </a:solidFill>
          </p:spPr>
          <p:txBody>
            <a:bodyPr/>
            <a:lstStyle/>
            <a:p/>
          </p:txBody>
        </p:sp>
        <p:sp>
          <p:nvSpPr>
            <p:cNvPr id="53" name="rc53"/>
            <p:cNvSpPr/>
            <p:nvPr/>
          </p:nvSpPr>
          <p:spPr>
            <a:xfrm>
              <a:off x="2417783" y="2726974"/>
              <a:ext cx="249014" cy="450946"/>
            </a:xfrm>
            <a:prstGeom prst="rect">
              <a:avLst/>
            </a:prstGeom>
            <a:solidFill>
              <a:srgbClr val="B3B3B3">
                <a:alpha val="100000"/>
              </a:srgbClr>
            </a:solidFill>
          </p:spPr>
          <p:txBody>
            <a:bodyPr/>
            <a:lstStyle/>
            <a:p/>
          </p:txBody>
        </p:sp>
        <p:sp>
          <p:nvSpPr>
            <p:cNvPr id="54" name="rc54"/>
            <p:cNvSpPr/>
            <p:nvPr/>
          </p:nvSpPr>
          <p:spPr>
            <a:xfrm>
              <a:off x="2694466" y="3187997"/>
              <a:ext cx="249014" cy="277952"/>
            </a:xfrm>
            <a:prstGeom prst="rect">
              <a:avLst/>
            </a:prstGeom>
            <a:solidFill>
              <a:srgbClr val="B3B3B3">
                <a:alpha val="100000"/>
              </a:srgbClr>
            </a:solidFill>
          </p:spPr>
          <p:txBody>
            <a:bodyPr/>
            <a:lstStyle/>
            <a:p/>
          </p:txBody>
        </p:sp>
        <p:sp>
          <p:nvSpPr>
            <p:cNvPr id="55" name="rc55"/>
            <p:cNvSpPr/>
            <p:nvPr/>
          </p:nvSpPr>
          <p:spPr>
            <a:xfrm>
              <a:off x="2971148" y="3307961"/>
              <a:ext cx="249014" cy="219167"/>
            </a:xfrm>
            <a:prstGeom prst="rect">
              <a:avLst/>
            </a:prstGeom>
            <a:solidFill>
              <a:srgbClr val="B3B3B3">
                <a:alpha val="100000"/>
              </a:srgbClr>
            </a:solidFill>
          </p:spPr>
          <p:txBody>
            <a:bodyPr/>
            <a:lstStyle/>
            <a:p/>
          </p:txBody>
        </p:sp>
        <p:sp>
          <p:nvSpPr>
            <p:cNvPr id="56" name="rc56"/>
            <p:cNvSpPr/>
            <p:nvPr/>
          </p:nvSpPr>
          <p:spPr>
            <a:xfrm>
              <a:off x="3247830" y="3079762"/>
              <a:ext cx="249014" cy="110795"/>
            </a:xfrm>
            <a:prstGeom prst="rect">
              <a:avLst/>
            </a:prstGeom>
            <a:solidFill>
              <a:srgbClr val="B3B3B3">
                <a:alpha val="100000"/>
              </a:srgbClr>
            </a:solidFill>
          </p:spPr>
          <p:txBody>
            <a:bodyPr/>
            <a:lstStyle/>
            <a:p/>
          </p:txBody>
        </p:sp>
        <p:sp>
          <p:nvSpPr>
            <p:cNvPr id="57" name="rc57"/>
            <p:cNvSpPr/>
            <p:nvPr/>
          </p:nvSpPr>
          <p:spPr>
            <a:xfrm>
              <a:off x="3524513" y="2887825"/>
              <a:ext cx="249014" cy="227290"/>
            </a:xfrm>
            <a:prstGeom prst="rect">
              <a:avLst/>
            </a:prstGeom>
            <a:solidFill>
              <a:srgbClr val="B3B3B3">
                <a:alpha val="100000"/>
              </a:srgbClr>
            </a:solidFill>
          </p:spPr>
          <p:txBody>
            <a:bodyPr/>
            <a:lstStyle/>
            <a:p/>
          </p:txBody>
        </p:sp>
        <p:sp>
          <p:nvSpPr>
            <p:cNvPr id="58" name="rc58"/>
            <p:cNvSpPr/>
            <p:nvPr/>
          </p:nvSpPr>
          <p:spPr>
            <a:xfrm>
              <a:off x="3801195" y="2864174"/>
              <a:ext cx="249014" cy="174425"/>
            </a:xfrm>
            <a:prstGeom prst="rect">
              <a:avLst/>
            </a:prstGeom>
            <a:solidFill>
              <a:srgbClr val="B3B3B3">
                <a:alpha val="100000"/>
              </a:srgbClr>
            </a:solidFill>
          </p:spPr>
          <p:txBody>
            <a:bodyPr/>
            <a:lstStyle/>
            <a:p/>
          </p:txBody>
        </p:sp>
        <p:sp>
          <p:nvSpPr>
            <p:cNvPr id="59" name="rc59"/>
            <p:cNvSpPr/>
            <p:nvPr/>
          </p:nvSpPr>
          <p:spPr>
            <a:xfrm>
              <a:off x="4077877" y="3209529"/>
              <a:ext cx="249014" cy="467438"/>
            </a:xfrm>
            <a:prstGeom prst="rect">
              <a:avLst/>
            </a:prstGeom>
            <a:solidFill>
              <a:srgbClr val="B3B3B3">
                <a:alpha val="100000"/>
              </a:srgbClr>
            </a:solidFill>
          </p:spPr>
          <p:txBody>
            <a:bodyPr/>
            <a:lstStyle/>
            <a:p/>
          </p:txBody>
        </p:sp>
        <p:sp>
          <p:nvSpPr>
            <p:cNvPr id="60" name="rc60"/>
            <p:cNvSpPr/>
            <p:nvPr/>
          </p:nvSpPr>
          <p:spPr>
            <a:xfrm>
              <a:off x="4354560" y="2976291"/>
              <a:ext cx="249014" cy="408792"/>
            </a:xfrm>
            <a:prstGeom prst="rect">
              <a:avLst/>
            </a:prstGeom>
            <a:solidFill>
              <a:srgbClr val="B3B3B3">
                <a:alpha val="100000"/>
              </a:srgbClr>
            </a:solidFill>
          </p:spPr>
          <p:txBody>
            <a:bodyPr/>
            <a:lstStyle/>
            <a:p/>
          </p:txBody>
        </p:sp>
        <p:sp>
          <p:nvSpPr>
            <p:cNvPr id="61" name="rc61"/>
            <p:cNvSpPr/>
            <p:nvPr/>
          </p:nvSpPr>
          <p:spPr>
            <a:xfrm>
              <a:off x="4631242" y="3037719"/>
              <a:ext cx="249014" cy="465566"/>
            </a:xfrm>
            <a:prstGeom prst="rect">
              <a:avLst/>
            </a:prstGeom>
            <a:solidFill>
              <a:srgbClr val="B3B3B3">
                <a:alpha val="100000"/>
              </a:srgbClr>
            </a:solidFill>
          </p:spPr>
          <p:txBody>
            <a:bodyPr/>
            <a:lstStyle/>
            <a:p/>
          </p:txBody>
        </p:sp>
        <p:sp>
          <p:nvSpPr>
            <p:cNvPr id="62" name="rc62"/>
            <p:cNvSpPr/>
            <p:nvPr/>
          </p:nvSpPr>
          <p:spPr>
            <a:xfrm>
              <a:off x="4907924" y="2925133"/>
              <a:ext cx="249014" cy="463776"/>
            </a:xfrm>
            <a:prstGeom prst="rect">
              <a:avLst/>
            </a:prstGeom>
            <a:solidFill>
              <a:srgbClr val="B3B3B3">
                <a:alpha val="100000"/>
              </a:srgbClr>
            </a:solidFill>
          </p:spPr>
          <p:txBody>
            <a:bodyPr/>
            <a:lstStyle/>
            <a:p/>
          </p:txBody>
        </p:sp>
        <p:sp>
          <p:nvSpPr>
            <p:cNvPr id="63" name="rc63"/>
            <p:cNvSpPr/>
            <p:nvPr/>
          </p:nvSpPr>
          <p:spPr>
            <a:xfrm>
              <a:off x="5184607" y="3391030"/>
              <a:ext cx="249014" cy="230952"/>
            </a:xfrm>
            <a:prstGeom prst="rect">
              <a:avLst/>
            </a:prstGeom>
            <a:solidFill>
              <a:srgbClr val="B3B3B3">
                <a:alpha val="100000"/>
              </a:srgbClr>
            </a:solidFill>
          </p:spPr>
          <p:txBody>
            <a:bodyPr/>
            <a:lstStyle/>
            <a:p/>
          </p:txBody>
        </p:sp>
        <p:sp>
          <p:nvSpPr>
            <p:cNvPr id="64" name="rc64"/>
            <p:cNvSpPr/>
            <p:nvPr/>
          </p:nvSpPr>
          <p:spPr>
            <a:xfrm>
              <a:off x="5461289" y="3047410"/>
              <a:ext cx="249014" cy="805717"/>
            </a:xfrm>
            <a:prstGeom prst="rect">
              <a:avLst/>
            </a:prstGeom>
            <a:solidFill>
              <a:srgbClr val="B3B3B3">
                <a:alpha val="100000"/>
              </a:srgbClr>
            </a:solidFill>
          </p:spPr>
          <p:txBody>
            <a:bodyPr/>
            <a:lstStyle/>
            <a:p/>
          </p:txBody>
        </p:sp>
        <p:sp>
          <p:nvSpPr>
            <p:cNvPr id="65" name="rc65"/>
            <p:cNvSpPr/>
            <p:nvPr/>
          </p:nvSpPr>
          <p:spPr>
            <a:xfrm>
              <a:off x="5737971" y="3165144"/>
              <a:ext cx="249014" cy="630823"/>
            </a:xfrm>
            <a:prstGeom prst="rect">
              <a:avLst/>
            </a:prstGeom>
            <a:solidFill>
              <a:srgbClr val="B3B3B3">
                <a:alpha val="100000"/>
              </a:srgbClr>
            </a:solidFill>
          </p:spPr>
          <p:txBody>
            <a:bodyPr/>
            <a:lstStyle/>
            <a:p/>
          </p:txBody>
        </p:sp>
        <p:sp>
          <p:nvSpPr>
            <p:cNvPr id="66" name="rc66"/>
            <p:cNvSpPr/>
            <p:nvPr/>
          </p:nvSpPr>
          <p:spPr>
            <a:xfrm>
              <a:off x="6014654" y="2993527"/>
              <a:ext cx="249014" cy="859820"/>
            </a:xfrm>
            <a:prstGeom prst="rect">
              <a:avLst/>
            </a:prstGeom>
            <a:solidFill>
              <a:srgbClr val="B3B3B3">
                <a:alpha val="100000"/>
              </a:srgbClr>
            </a:solidFill>
          </p:spPr>
          <p:txBody>
            <a:bodyPr/>
            <a:lstStyle/>
            <a:p/>
          </p:txBody>
        </p:sp>
        <p:sp>
          <p:nvSpPr>
            <p:cNvPr id="67" name="rc67"/>
            <p:cNvSpPr/>
            <p:nvPr/>
          </p:nvSpPr>
          <p:spPr>
            <a:xfrm>
              <a:off x="6291336" y="3163355"/>
              <a:ext cx="249014" cy="632337"/>
            </a:xfrm>
            <a:prstGeom prst="rect">
              <a:avLst/>
            </a:prstGeom>
            <a:solidFill>
              <a:srgbClr val="B3B3B3">
                <a:alpha val="100000"/>
              </a:srgbClr>
            </a:solidFill>
          </p:spPr>
          <p:txBody>
            <a:bodyPr/>
            <a:lstStyle/>
            <a:p/>
          </p:txBody>
        </p:sp>
        <p:sp>
          <p:nvSpPr>
            <p:cNvPr id="68" name="rc68"/>
            <p:cNvSpPr/>
            <p:nvPr/>
          </p:nvSpPr>
          <p:spPr>
            <a:xfrm>
              <a:off x="6568018" y="3285081"/>
              <a:ext cx="249014" cy="398108"/>
            </a:xfrm>
            <a:prstGeom prst="rect">
              <a:avLst/>
            </a:prstGeom>
            <a:solidFill>
              <a:srgbClr val="B3B3B3">
                <a:alpha val="100000"/>
              </a:srgbClr>
            </a:solidFill>
          </p:spPr>
          <p:txBody>
            <a:bodyPr/>
            <a:lstStyle/>
            <a:p/>
          </p:txBody>
        </p:sp>
        <p:sp>
          <p:nvSpPr>
            <p:cNvPr id="69" name="rc69"/>
            <p:cNvSpPr/>
            <p:nvPr/>
          </p:nvSpPr>
          <p:spPr>
            <a:xfrm>
              <a:off x="6844701" y="2901097"/>
              <a:ext cx="249014" cy="224344"/>
            </a:xfrm>
            <a:prstGeom prst="rect">
              <a:avLst/>
            </a:prstGeom>
            <a:solidFill>
              <a:srgbClr val="B3B3B3">
                <a:alpha val="100000"/>
              </a:srgbClr>
            </a:solidFill>
          </p:spPr>
          <p:txBody>
            <a:bodyPr/>
            <a:lstStyle/>
            <a:p/>
          </p:txBody>
        </p:sp>
        <p:sp>
          <p:nvSpPr>
            <p:cNvPr id="70" name="rc70"/>
            <p:cNvSpPr/>
            <p:nvPr/>
          </p:nvSpPr>
          <p:spPr>
            <a:xfrm>
              <a:off x="7121383" y="3021997"/>
              <a:ext cx="249014" cy="833140"/>
            </a:xfrm>
            <a:prstGeom prst="rect">
              <a:avLst/>
            </a:prstGeom>
            <a:solidFill>
              <a:srgbClr val="B3B3B3">
                <a:alpha val="100000"/>
              </a:srgbClr>
            </a:solidFill>
          </p:spPr>
          <p:txBody>
            <a:bodyPr/>
            <a:lstStyle/>
            <a:p/>
          </p:txBody>
        </p:sp>
        <p:sp>
          <p:nvSpPr>
            <p:cNvPr id="71" name="rc71"/>
            <p:cNvSpPr/>
            <p:nvPr/>
          </p:nvSpPr>
          <p:spPr>
            <a:xfrm>
              <a:off x="7398065" y="3248957"/>
              <a:ext cx="249014" cy="551416"/>
            </a:xfrm>
            <a:prstGeom prst="rect">
              <a:avLst/>
            </a:prstGeom>
            <a:solidFill>
              <a:srgbClr val="B3B3B3">
                <a:alpha val="100000"/>
              </a:srgbClr>
            </a:solidFill>
          </p:spPr>
          <p:txBody>
            <a:bodyPr/>
            <a:lstStyle/>
            <a:p/>
          </p:txBody>
        </p:sp>
        <p:sp>
          <p:nvSpPr>
            <p:cNvPr id="72" name="rc72"/>
            <p:cNvSpPr/>
            <p:nvPr/>
          </p:nvSpPr>
          <p:spPr>
            <a:xfrm>
              <a:off x="7674748" y="3363937"/>
              <a:ext cx="249014" cy="437399"/>
            </a:xfrm>
            <a:prstGeom prst="rect">
              <a:avLst/>
            </a:prstGeom>
            <a:solidFill>
              <a:srgbClr val="B3B3B3">
                <a:alpha val="100000"/>
              </a:srgbClr>
            </a:solidFill>
          </p:spPr>
          <p:txBody>
            <a:bodyPr/>
            <a:lstStyle/>
            <a:p/>
          </p:txBody>
        </p:sp>
        <p:sp>
          <p:nvSpPr>
            <p:cNvPr id="73" name="rc73"/>
            <p:cNvSpPr/>
            <p:nvPr/>
          </p:nvSpPr>
          <p:spPr>
            <a:xfrm>
              <a:off x="7951430" y="3206142"/>
              <a:ext cx="249014" cy="541944"/>
            </a:xfrm>
            <a:prstGeom prst="rect">
              <a:avLst/>
            </a:prstGeom>
            <a:solidFill>
              <a:srgbClr val="B3B3B3">
                <a:alpha val="100000"/>
              </a:srgbClr>
            </a:solidFill>
          </p:spPr>
          <p:txBody>
            <a:bodyPr/>
            <a:lstStyle/>
            <a:p/>
          </p:txBody>
        </p:sp>
        <p:sp>
          <p:nvSpPr>
            <p:cNvPr id="74" name="pl74"/>
            <p:cNvSpPr/>
            <p:nvPr/>
          </p:nvSpPr>
          <p:spPr>
            <a:xfrm>
              <a:off x="1435561" y="1216961"/>
              <a:ext cx="6640376" cy="380928"/>
            </a:xfrm>
            <a:custGeom>
              <a:avLst/>
              <a:pathLst>
                <a:path w="6640376" h="380928">
                  <a:moveTo>
                    <a:pt x="0" y="217673"/>
                  </a:moveTo>
                  <a:lnTo>
                    <a:pt x="276682" y="108836"/>
                  </a:lnTo>
                  <a:lnTo>
                    <a:pt x="553364" y="190464"/>
                  </a:lnTo>
                  <a:lnTo>
                    <a:pt x="830047" y="299301"/>
                  </a:lnTo>
                  <a:lnTo>
                    <a:pt x="1106729" y="326510"/>
                  </a:lnTo>
                  <a:lnTo>
                    <a:pt x="1383411" y="190464"/>
                  </a:lnTo>
                  <a:lnTo>
                    <a:pt x="1660094" y="163255"/>
                  </a:lnTo>
                  <a:lnTo>
                    <a:pt x="1936776" y="326510"/>
                  </a:lnTo>
                  <a:lnTo>
                    <a:pt x="2213458" y="353719"/>
                  </a:lnTo>
                  <a:lnTo>
                    <a:pt x="2490141" y="380928"/>
                  </a:lnTo>
                  <a:lnTo>
                    <a:pt x="2766823" y="81627"/>
                  </a:lnTo>
                  <a:lnTo>
                    <a:pt x="3043505" y="217673"/>
                  </a:lnTo>
                  <a:lnTo>
                    <a:pt x="3320188" y="163255"/>
                  </a:lnTo>
                  <a:lnTo>
                    <a:pt x="3596870" y="217673"/>
                  </a:lnTo>
                  <a:lnTo>
                    <a:pt x="3873552" y="108836"/>
                  </a:lnTo>
                  <a:lnTo>
                    <a:pt x="4150235" y="0"/>
                  </a:lnTo>
                  <a:lnTo>
                    <a:pt x="4426917" y="27209"/>
                  </a:lnTo>
                  <a:lnTo>
                    <a:pt x="4703599" y="0"/>
                  </a:lnTo>
                  <a:lnTo>
                    <a:pt x="4980282" y="27209"/>
                  </a:lnTo>
                  <a:lnTo>
                    <a:pt x="5256964" y="81627"/>
                  </a:lnTo>
                  <a:lnTo>
                    <a:pt x="5533646" y="353719"/>
                  </a:lnTo>
                  <a:lnTo>
                    <a:pt x="5810329" y="0"/>
                  </a:lnTo>
                  <a:lnTo>
                    <a:pt x="6087011" y="27209"/>
                  </a:lnTo>
                  <a:lnTo>
                    <a:pt x="6363693" y="27209"/>
                  </a:lnTo>
                  <a:lnTo>
                    <a:pt x="6640376" y="54418"/>
                  </a:lnTo>
                </a:path>
              </a:pathLst>
            </a:custGeom>
            <a:ln w="27101" cap="flat">
              <a:solidFill>
                <a:srgbClr val="0058AB">
                  <a:alpha val="50196"/>
                </a:srgbClr>
              </a:solidFill>
              <a:prstDash val="solid"/>
              <a:round/>
            </a:ln>
          </p:spPr>
          <p:txBody>
            <a:bodyPr/>
            <a:lstStyle/>
            <a:p/>
          </p:txBody>
        </p:sp>
        <p:sp>
          <p:nvSpPr>
            <p:cNvPr id="75" name="pl75"/>
            <p:cNvSpPr/>
            <p:nvPr/>
          </p:nvSpPr>
          <p:spPr>
            <a:xfrm>
              <a:off x="1435561" y="1434635"/>
              <a:ext cx="6640376" cy="516974"/>
            </a:xfrm>
            <a:custGeom>
              <a:avLst/>
              <a:pathLst>
                <a:path w="6640376" h="516974">
                  <a:moveTo>
                    <a:pt x="0" y="353719"/>
                  </a:moveTo>
                  <a:lnTo>
                    <a:pt x="276682" y="516974"/>
                  </a:lnTo>
                  <a:lnTo>
                    <a:pt x="553364" y="244882"/>
                  </a:lnTo>
                  <a:lnTo>
                    <a:pt x="830047" y="326510"/>
                  </a:lnTo>
                  <a:lnTo>
                    <a:pt x="1106729" y="326510"/>
                  </a:lnTo>
                  <a:lnTo>
                    <a:pt x="1383411" y="108836"/>
                  </a:lnTo>
                  <a:lnTo>
                    <a:pt x="1660094" y="54418"/>
                  </a:lnTo>
                  <a:lnTo>
                    <a:pt x="1936776" y="163255"/>
                  </a:lnTo>
                  <a:lnTo>
                    <a:pt x="2213458" y="244882"/>
                  </a:lnTo>
                  <a:lnTo>
                    <a:pt x="2490141" y="244882"/>
                  </a:lnTo>
                  <a:lnTo>
                    <a:pt x="2766823" y="81627"/>
                  </a:lnTo>
                  <a:lnTo>
                    <a:pt x="3043505" y="190464"/>
                  </a:lnTo>
                  <a:lnTo>
                    <a:pt x="3320188" y="163255"/>
                  </a:lnTo>
                  <a:lnTo>
                    <a:pt x="3596870" y="217673"/>
                  </a:lnTo>
                  <a:lnTo>
                    <a:pt x="3873552" y="0"/>
                  </a:lnTo>
                  <a:lnTo>
                    <a:pt x="4150235" y="163255"/>
                  </a:lnTo>
                  <a:lnTo>
                    <a:pt x="4426917" y="108836"/>
                  </a:lnTo>
                  <a:lnTo>
                    <a:pt x="4703599" y="190464"/>
                  </a:lnTo>
                  <a:lnTo>
                    <a:pt x="4980282" y="108836"/>
                  </a:lnTo>
                  <a:lnTo>
                    <a:pt x="5256964" y="54418"/>
                  </a:lnTo>
                  <a:lnTo>
                    <a:pt x="5533646" y="244882"/>
                  </a:lnTo>
                  <a:lnTo>
                    <a:pt x="5810329" y="190464"/>
                  </a:lnTo>
                  <a:lnTo>
                    <a:pt x="6087011" y="81627"/>
                  </a:lnTo>
                  <a:lnTo>
                    <a:pt x="6363693" y="27209"/>
                  </a:lnTo>
                  <a:lnTo>
                    <a:pt x="6640376" y="108836"/>
                  </a:lnTo>
                </a:path>
              </a:pathLst>
            </a:custGeom>
            <a:ln w="27101" cap="flat">
              <a:solidFill>
                <a:srgbClr val="333333">
                  <a:alpha val="50196"/>
                </a:srgbClr>
              </a:solidFill>
              <a:prstDash val="solid"/>
              <a:round/>
            </a:ln>
          </p:spPr>
          <p:txBody>
            <a:bodyPr/>
            <a:lstStyle/>
            <a:p/>
          </p:txBody>
        </p:sp>
        <p:sp>
          <p:nvSpPr>
            <p:cNvPr id="76" name="tx76"/>
            <p:cNvSpPr/>
            <p:nvPr/>
          </p:nvSpPr>
          <p:spPr>
            <a:xfrm>
              <a:off x="6632236"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8918" y="1413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7185600"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2283"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8965"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5647"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32236" y="1541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3" name="tx83"/>
            <p:cNvSpPr/>
            <p:nvPr/>
          </p:nvSpPr>
          <p:spPr>
            <a:xfrm>
              <a:off x="6908918"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4" name="tx84"/>
            <p:cNvSpPr/>
            <p:nvPr/>
          </p:nvSpPr>
          <p:spPr>
            <a:xfrm>
              <a:off x="7185600" y="167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7462283"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6" name="tx86"/>
            <p:cNvSpPr/>
            <p:nvPr/>
          </p:nvSpPr>
          <p:spPr>
            <a:xfrm>
              <a:off x="7738965"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5647"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8" name="tx88"/>
            <p:cNvSpPr/>
            <p:nvPr/>
          </p:nvSpPr>
          <p:spPr>
            <a:xfrm>
              <a:off x="1330067" y="36071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89" name="tx89"/>
            <p:cNvSpPr/>
            <p:nvPr/>
          </p:nvSpPr>
          <p:spPr>
            <a:xfrm>
              <a:off x="2713479" y="36478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0" name="tx90"/>
            <p:cNvSpPr/>
            <p:nvPr/>
          </p:nvSpPr>
          <p:spPr>
            <a:xfrm>
              <a:off x="4127035" y="37533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1" name="tx91"/>
            <p:cNvSpPr/>
            <p:nvPr/>
          </p:nvSpPr>
          <p:spPr>
            <a:xfrm>
              <a:off x="5510447" y="38427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6617176" y="37564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3" name="tx93"/>
            <p:cNvSpPr/>
            <p:nvPr/>
          </p:nvSpPr>
          <p:spPr>
            <a:xfrm>
              <a:off x="6863714" y="3477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a:t>
              </a:r>
            </a:p>
          </p:txBody>
        </p:sp>
        <p:sp>
          <p:nvSpPr>
            <p:cNvPr id="94" name="tx94"/>
            <p:cNvSpPr/>
            <p:nvPr/>
          </p:nvSpPr>
          <p:spPr>
            <a:xfrm>
              <a:off x="7215745" y="3843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7492427" y="38167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6" name="tx96"/>
            <p:cNvSpPr/>
            <p:nvPr/>
          </p:nvSpPr>
          <p:spPr>
            <a:xfrm>
              <a:off x="7769110" y="38172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8000588" y="3788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8" name="tx98"/>
            <p:cNvSpPr/>
            <p:nvPr/>
          </p:nvSpPr>
          <p:spPr>
            <a:xfrm>
              <a:off x="1330067" y="29641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99" name="tx99"/>
            <p:cNvSpPr/>
            <p:nvPr/>
          </p:nvSpPr>
          <p:spPr>
            <a:xfrm>
              <a:off x="2713479" y="32865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0" name="tx100"/>
            <p:cNvSpPr/>
            <p:nvPr/>
          </p:nvSpPr>
          <p:spPr>
            <a:xfrm>
              <a:off x="4142095" y="34041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5480302" y="34097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02" name="tx102"/>
            <p:cNvSpPr/>
            <p:nvPr/>
          </p:nvSpPr>
          <p:spPr>
            <a:xfrm>
              <a:off x="6587032" y="34436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3" name="tx103"/>
            <p:cNvSpPr/>
            <p:nvPr/>
          </p:nvSpPr>
          <p:spPr>
            <a:xfrm>
              <a:off x="6893859" y="29728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4" name="tx104"/>
            <p:cNvSpPr/>
            <p:nvPr/>
          </p:nvSpPr>
          <p:spPr>
            <a:xfrm>
              <a:off x="7140396" y="33980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05" name="tx105"/>
            <p:cNvSpPr/>
            <p:nvPr/>
          </p:nvSpPr>
          <p:spPr>
            <a:xfrm>
              <a:off x="7462283" y="348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6" name="tx106"/>
            <p:cNvSpPr/>
            <p:nvPr/>
          </p:nvSpPr>
          <p:spPr>
            <a:xfrm>
              <a:off x="7693761" y="35421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7" name="tx107"/>
            <p:cNvSpPr/>
            <p:nvPr/>
          </p:nvSpPr>
          <p:spPr>
            <a:xfrm>
              <a:off x="7970443" y="34366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8" name="tx108"/>
            <p:cNvSpPr/>
            <p:nvPr/>
          </p:nvSpPr>
          <p:spPr>
            <a:xfrm>
              <a:off x="1330067" y="25065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46.7</a:t>
              </a:r>
            </a:p>
          </p:txBody>
        </p:sp>
        <p:sp>
          <p:nvSpPr>
            <p:cNvPr id="109" name="tx109"/>
            <p:cNvSpPr/>
            <p:nvPr/>
          </p:nvSpPr>
          <p:spPr>
            <a:xfrm>
              <a:off x="2713479" y="30699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10" name="tx110"/>
            <p:cNvSpPr/>
            <p:nvPr/>
          </p:nvSpPr>
          <p:spPr>
            <a:xfrm>
              <a:off x="4096891" y="30914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11" name="tx111"/>
            <p:cNvSpPr/>
            <p:nvPr/>
          </p:nvSpPr>
          <p:spPr>
            <a:xfrm>
              <a:off x="5480302" y="29293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12" name="tx112"/>
            <p:cNvSpPr/>
            <p:nvPr/>
          </p:nvSpPr>
          <p:spPr>
            <a:xfrm>
              <a:off x="6587032" y="316836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13" name="tx113"/>
            <p:cNvSpPr/>
            <p:nvPr/>
          </p:nvSpPr>
          <p:spPr>
            <a:xfrm>
              <a:off x="6863714" y="27830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a:t>
              </a:r>
            </a:p>
          </p:txBody>
        </p:sp>
        <p:sp>
          <p:nvSpPr>
            <p:cNvPr id="114" name="tx114"/>
            <p:cNvSpPr/>
            <p:nvPr/>
          </p:nvSpPr>
          <p:spPr>
            <a:xfrm>
              <a:off x="7140396" y="29039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32.3</a:t>
              </a:r>
            </a:p>
          </p:txBody>
        </p:sp>
        <p:sp>
          <p:nvSpPr>
            <p:cNvPr id="115" name="tx115"/>
            <p:cNvSpPr/>
            <p:nvPr/>
          </p:nvSpPr>
          <p:spPr>
            <a:xfrm>
              <a:off x="7462283" y="3132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6" name="tx116"/>
            <p:cNvSpPr/>
            <p:nvPr/>
          </p:nvSpPr>
          <p:spPr>
            <a:xfrm>
              <a:off x="7693761" y="32458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7" name="tx117"/>
            <p:cNvSpPr/>
            <p:nvPr/>
          </p:nvSpPr>
          <p:spPr>
            <a:xfrm>
              <a:off x="7970443" y="30881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18" name="tx118"/>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55386" y="317021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0" name="tx120"/>
            <p:cNvSpPr/>
            <p:nvPr/>
          </p:nvSpPr>
          <p:spPr>
            <a:xfrm>
              <a:off x="655386" y="24818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655386" y="179394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2" name="tx122"/>
            <p:cNvSpPr/>
            <p:nvPr/>
          </p:nvSpPr>
          <p:spPr>
            <a:xfrm>
              <a:off x="577692" y="11051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808891"/>
              <a:ext cx="201456" cy="201456"/>
            </a:xfrm>
            <a:prstGeom prst="rect">
              <a:avLst/>
            </a:prstGeom>
            <a:solidFill>
              <a:srgbClr val="B3B3B3">
                <a:alpha val="100000"/>
              </a:srgbClr>
            </a:solidFill>
          </p:spPr>
          <p:txBody>
            <a:bodyPr/>
            <a:lstStyle/>
            <a:p/>
          </p:txBody>
        </p:sp>
        <p:sp>
          <p:nvSpPr>
            <p:cNvPr id="145" name="rc145"/>
            <p:cNvSpPr/>
            <p:nvPr/>
          </p:nvSpPr>
          <p:spPr>
            <a:xfrm>
              <a:off x="5573066" y="4808891"/>
              <a:ext cx="201456" cy="201456"/>
            </a:xfrm>
            <a:prstGeom prst="rect">
              <a:avLst/>
            </a:prstGeom>
            <a:solidFill>
              <a:srgbClr val="1CABE2">
                <a:alpha val="100000"/>
              </a:srgbClr>
            </a:solidFill>
          </p:spPr>
          <p:txBody>
            <a:bodyPr/>
            <a:lstStyle/>
            <a:p/>
          </p:txBody>
        </p:sp>
        <p:sp>
          <p:nvSpPr>
            <p:cNvPr id="146" name="tx146"/>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966584" y="652019"/>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2000-2024</a:t>
              </a:r>
            </a:p>
          </p:txBody>
        </p:sp>
        <p:sp>
          <p:nvSpPr>
            <p:cNvPr id="150" name="pl150"/>
            <p:cNvSpPr/>
            <p:nvPr/>
          </p:nvSpPr>
          <p:spPr>
            <a:xfrm>
              <a:off x="265726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34969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04212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00348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69591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60230"/>
              <a:ext cx="2224485" cy="157133"/>
            </a:xfrm>
            <a:prstGeom prst="rect">
              <a:avLst/>
            </a:prstGeom>
            <a:solidFill>
              <a:srgbClr val="1CABE2">
                <a:alpha val="100000"/>
              </a:srgbClr>
            </a:solidFill>
          </p:spPr>
          <p:txBody>
            <a:bodyPr/>
            <a:lstStyle/>
            <a:p/>
          </p:txBody>
        </p:sp>
        <p:sp>
          <p:nvSpPr>
            <p:cNvPr id="160" name="rc160"/>
            <p:cNvSpPr/>
            <p:nvPr/>
          </p:nvSpPr>
          <p:spPr>
            <a:xfrm>
              <a:off x="1311054" y="5463814"/>
              <a:ext cx="1069163" cy="157133"/>
            </a:xfrm>
            <a:prstGeom prst="rect">
              <a:avLst/>
            </a:prstGeom>
            <a:solidFill>
              <a:srgbClr val="1CABE2">
                <a:alpha val="100000"/>
              </a:srgbClr>
            </a:solidFill>
          </p:spPr>
          <p:txBody>
            <a:bodyPr/>
            <a:lstStyle/>
            <a:p/>
          </p:txBody>
        </p:sp>
        <p:sp>
          <p:nvSpPr>
            <p:cNvPr id="161" name="rc161"/>
            <p:cNvSpPr/>
            <p:nvPr/>
          </p:nvSpPr>
          <p:spPr>
            <a:xfrm>
              <a:off x="1311054" y="5267397"/>
              <a:ext cx="1589879" cy="157133"/>
            </a:xfrm>
            <a:prstGeom prst="rect">
              <a:avLst/>
            </a:prstGeom>
            <a:solidFill>
              <a:srgbClr val="1CABE2">
                <a:alpha val="100000"/>
              </a:srgbClr>
            </a:solidFill>
          </p:spPr>
          <p:txBody>
            <a:bodyPr/>
            <a:lstStyle/>
            <a:p/>
          </p:txBody>
        </p:sp>
        <p:sp>
          <p:nvSpPr>
            <p:cNvPr id="162" name="rc162"/>
            <p:cNvSpPr/>
            <p:nvPr/>
          </p:nvSpPr>
          <p:spPr>
            <a:xfrm>
              <a:off x="3535540" y="5660230"/>
              <a:ext cx="3892984" cy="157133"/>
            </a:xfrm>
            <a:prstGeom prst="rect">
              <a:avLst/>
            </a:prstGeom>
            <a:solidFill>
              <a:srgbClr val="B3B3B3">
                <a:alpha val="100000"/>
              </a:srgbClr>
            </a:solidFill>
          </p:spPr>
          <p:txBody>
            <a:bodyPr/>
            <a:lstStyle/>
            <a:p/>
          </p:txBody>
        </p:sp>
        <p:sp>
          <p:nvSpPr>
            <p:cNvPr id="163" name="rc163"/>
            <p:cNvSpPr/>
            <p:nvPr/>
          </p:nvSpPr>
          <p:spPr>
            <a:xfrm>
              <a:off x="2380218" y="5463814"/>
              <a:ext cx="4277194" cy="157133"/>
            </a:xfrm>
            <a:prstGeom prst="rect">
              <a:avLst/>
            </a:prstGeom>
            <a:solidFill>
              <a:srgbClr val="B3B3B3">
                <a:alpha val="100000"/>
              </a:srgbClr>
            </a:solidFill>
          </p:spPr>
          <p:txBody>
            <a:bodyPr/>
            <a:lstStyle/>
            <a:p/>
          </p:txBody>
        </p:sp>
        <p:sp>
          <p:nvSpPr>
            <p:cNvPr id="164" name="rc164"/>
            <p:cNvSpPr/>
            <p:nvPr/>
          </p:nvSpPr>
          <p:spPr>
            <a:xfrm>
              <a:off x="2900934" y="5267397"/>
              <a:ext cx="5299510" cy="157133"/>
            </a:xfrm>
            <a:prstGeom prst="rect">
              <a:avLst/>
            </a:prstGeom>
            <a:solidFill>
              <a:srgbClr val="B3B3B3">
                <a:alpha val="100000"/>
              </a:srgbClr>
            </a:solidFill>
          </p:spPr>
          <p:txBody>
            <a:bodyPr/>
            <a:lstStyle/>
            <a:p/>
          </p:txBody>
        </p:sp>
        <p:sp>
          <p:nvSpPr>
            <p:cNvPr id="165" name="tx165"/>
            <p:cNvSpPr/>
            <p:nvPr/>
          </p:nvSpPr>
          <p:spPr>
            <a:xfrm>
              <a:off x="7541051"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66" name="tx166"/>
            <p:cNvSpPr/>
            <p:nvPr/>
          </p:nvSpPr>
          <p:spPr>
            <a:xfrm>
              <a:off x="6769939"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67" name="tx167"/>
            <p:cNvSpPr/>
            <p:nvPr/>
          </p:nvSpPr>
          <p:spPr>
            <a:xfrm>
              <a:off x="831297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68" name="tx168"/>
            <p:cNvSpPr/>
            <p:nvPr/>
          </p:nvSpPr>
          <p:spPr>
            <a:xfrm>
              <a:off x="2342925"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69" name="tx169"/>
            <p:cNvSpPr/>
            <p:nvPr/>
          </p:nvSpPr>
          <p:spPr>
            <a:xfrm>
              <a:off x="1813481" y="550099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0" name="tx170"/>
            <p:cNvSpPr/>
            <p:nvPr/>
          </p:nvSpPr>
          <p:spPr>
            <a:xfrm>
              <a:off x="2025622"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71" name="tx171"/>
            <p:cNvSpPr/>
            <p:nvPr/>
          </p:nvSpPr>
          <p:spPr>
            <a:xfrm>
              <a:off x="5369505"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72" name="tx172"/>
            <p:cNvSpPr/>
            <p:nvPr/>
          </p:nvSpPr>
          <p:spPr>
            <a:xfrm>
              <a:off x="4406288"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15.9</a:t>
              </a:r>
            </a:p>
          </p:txBody>
        </p:sp>
        <p:sp>
          <p:nvSpPr>
            <p:cNvPr id="173" name="tx173"/>
            <p:cNvSpPr/>
            <p:nvPr/>
          </p:nvSpPr>
          <p:spPr>
            <a:xfrm>
              <a:off x="5438162"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74" name="tx174"/>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87920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657163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1" name="tx181"/>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2" name="tx182"/>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3" name="tx183"/>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República Dominicana.
En 2024, la cobertura de DTP1 en República Dominicana se mantuvo relativamente constante dentro del 1% en el 97%. El número de niños que no recibieron ninguna vacuna DTP (niños con dosis cero) aumentó de 4.000 en 2023 a 6.000 en 2024.
La cobertura de DTP3 disminuyó al 87% en 2024, dejando a 26.000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87603"/>
            </a:xfrm>
            <a:custGeom>
              <a:avLst/>
              <a:pathLst>
                <a:path w="3397293" h="387603">
                  <a:moveTo>
                    <a:pt x="0" y="221487"/>
                  </a:moveTo>
                  <a:lnTo>
                    <a:pt x="141553" y="110743"/>
                  </a:lnTo>
                  <a:lnTo>
                    <a:pt x="283107" y="193801"/>
                  </a:lnTo>
                  <a:lnTo>
                    <a:pt x="424661" y="304545"/>
                  </a:lnTo>
                  <a:lnTo>
                    <a:pt x="566215" y="332231"/>
                  </a:lnTo>
                  <a:lnTo>
                    <a:pt x="707769" y="193801"/>
                  </a:lnTo>
                  <a:lnTo>
                    <a:pt x="849323" y="166115"/>
                  </a:lnTo>
                  <a:lnTo>
                    <a:pt x="990877" y="332231"/>
                  </a:lnTo>
                  <a:lnTo>
                    <a:pt x="1132431" y="359917"/>
                  </a:lnTo>
                  <a:lnTo>
                    <a:pt x="1273984" y="387603"/>
                  </a:lnTo>
                  <a:lnTo>
                    <a:pt x="1415538" y="83057"/>
                  </a:lnTo>
                  <a:lnTo>
                    <a:pt x="1557092" y="221487"/>
                  </a:lnTo>
                  <a:lnTo>
                    <a:pt x="1698646" y="166115"/>
                  </a:lnTo>
                  <a:lnTo>
                    <a:pt x="1840200" y="221487"/>
                  </a:lnTo>
                  <a:lnTo>
                    <a:pt x="1981754" y="110743"/>
                  </a:lnTo>
                  <a:lnTo>
                    <a:pt x="2123308" y="0"/>
                  </a:lnTo>
                  <a:lnTo>
                    <a:pt x="2264862" y="27685"/>
                  </a:lnTo>
                  <a:lnTo>
                    <a:pt x="2406416" y="0"/>
                  </a:lnTo>
                  <a:lnTo>
                    <a:pt x="2547969" y="27685"/>
                  </a:lnTo>
                  <a:lnTo>
                    <a:pt x="2689523" y="83057"/>
                  </a:lnTo>
                  <a:lnTo>
                    <a:pt x="2831077" y="359917"/>
                  </a:lnTo>
                  <a:lnTo>
                    <a:pt x="2972631" y="0"/>
                  </a:lnTo>
                  <a:lnTo>
                    <a:pt x="3114185" y="27685"/>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87603"/>
            </a:xfrm>
            <a:custGeom>
              <a:avLst/>
              <a:pathLst>
                <a:path w="3397293" h="387603">
                  <a:moveTo>
                    <a:pt x="0" y="221487"/>
                  </a:moveTo>
                  <a:lnTo>
                    <a:pt x="141553" y="110743"/>
                  </a:lnTo>
                  <a:lnTo>
                    <a:pt x="283107" y="193801"/>
                  </a:lnTo>
                  <a:lnTo>
                    <a:pt x="424661" y="304545"/>
                  </a:lnTo>
                  <a:lnTo>
                    <a:pt x="566215" y="332231"/>
                  </a:lnTo>
                  <a:lnTo>
                    <a:pt x="707769" y="193801"/>
                  </a:lnTo>
                  <a:lnTo>
                    <a:pt x="849323" y="166115"/>
                  </a:lnTo>
                  <a:lnTo>
                    <a:pt x="990877" y="332231"/>
                  </a:lnTo>
                  <a:lnTo>
                    <a:pt x="1132431" y="359917"/>
                  </a:lnTo>
                  <a:lnTo>
                    <a:pt x="1273984" y="387603"/>
                  </a:lnTo>
                  <a:lnTo>
                    <a:pt x="1415538" y="83057"/>
                  </a:lnTo>
                  <a:lnTo>
                    <a:pt x="1557092" y="221487"/>
                  </a:lnTo>
                  <a:lnTo>
                    <a:pt x="1698646" y="166115"/>
                  </a:lnTo>
                  <a:lnTo>
                    <a:pt x="1840200" y="221487"/>
                  </a:lnTo>
                  <a:lnTo>
                    <a:pt x="1981754" y="110743"/>
                  </a:lnTo>
                  <a:lnTo>
                    <a:pt x="2123308" y="0"/>
                  </a:lnTo>
                  <a:lnTo>
                    <a:pt x="2264862" y="27685"/>
                  </a:lnTo>
                  <a:lnTo>
                    <a:pt x="2406416" y="0"/>
                  </a:lnTo>
                  <a:lnTo>
                    <a:pt x="2547969" y="27685"/>
                  </a:lnTo>
                  <a:lnTo>
                    <a:pt x="2689523" y="83057"/>
                  </a:lnTo>
                  <a:lnTo>
                    <a:pt x="2831077" y="359917"/>
                  </a:lnTo>
                  <a:lnTo>
                    <a:pt x="2972631" y="0"/>
                  </a:lnTo>
                  <a:lnTo>
                    <a:pt x="3114185" y="27685"/>
                  </a:lnTo>
                  <a:lnTo>
                    <a:pt x="3255739" y="27685"/>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87603"/>
            </a:xfrm>
            <a:custGeom>
              <a:avLst/>
              <a:pathLst>
                <a:path w="3397293" h="387603">
                  <a:moveTo>
                    <a:pt x="0" y="221487"/>
                  </a:moveTo>
                  <a:lnTo>
                    <a:pt x="141553" y="110743"/>
                  </a:lnTo>
                  <a:lnTo>
                    <a:pt x="283107" y="193801"/>
                  </a:lnTo>
                  <a:lnTo>
                    <a:pt x="424661" y="304545"/>
                  </a:lnTo>
                  <a:lnTo>
                    <a:pt x="566215" y="332231"/>
                  </a:lnTo>
                  <a:lnTo>
                    <a:pt x="707769" y="193801"/>
                  </a:lnTo>
                  <a:lnTo>
                    <a:pt x="849323" y="166115"/>
                  </a:lnTo>
                  <a:lnTo>
                    <a:pt x="990877" y="332231"/>
                  </a:lnTo>
                  <a:lnTo>
                    <a:pt x="1132431" y="359917"/>
                  </a:lnTo>
                  <a:lnTo>
                    <a:pt x="1273984" y="387603"/>
                  </a:lnTo>
                  <a:lnTo>
                    <a:pt x="1415538" y="83057"/>
                  </a:lnTo>
                  <a:lnTo>
                    <a:pt x="1557092" y="221487"/>
                  </a:lnTo>
                  <a:lnTo>
                    <a:pt x="1698646" y="166115"/>
                  </a:lnTo>
                  <a:lnTo>
                    <a:pt x="1840200" y="221487"/>
                  </a:lnTo>
                  <a:lnTo>
                    <a:pt x="1981754" y="110743"/>
                  </a:lnTo>
                  <a:lnTo>
                    <a:pt x="2123308" y="0"/>
                  </a:lnTo>
                  <a:lnTo>
                    <a:pt x="2264862" y="27685"/>
                  </a:lnTo>
                  <a:lnTo>
                    <a:pt x="2406416" y="0"/>
                  </a:lnTo>
                  <a:lnTo>
                    <a:pt x="2547969" y="27685"/>
                  </a:lnTo>
                  <a:lnTo>
                    <a:pt x="2689523" y="83057"/>
                  </a:lnTo>
                  <a:lnTo>
                    <a:pt x="2831077" y="359917"/>
                  </a:lnTo>
                  <a:lnTo>
                    <a:pt x="2972631" y="0"/>
                  </a:lnTo>
                  <a:lnTo>
                    <a:pt x="3114185" y="27685"/>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70248" y="474056"/>
              <a:ext cx="3498725"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República Dominicana, 2000-2024</a:t>
              </a:r>
            </a:p>
          </p:txBody>
        </p:sp>
        <p:sp>
          <p:nvSpPr>
            <p:cNvPr id="63" name="pl63"/>
            <p:cNvSpPr/>
            <p:nvPr/>
          </p:nvSpPr>
          <p:spPr>
            <a:xfrm>
              <a:off x="5267799" y="32230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061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772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687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603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18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96246"/>
              <a:ext cx="3397293" cy="1271825"/>
            </a:xfrm>
            <a:custGeom>
              <a:avLst/>
              <a:pathLst>
                <a:path w="3397293" h="1271825">
                  <a:moveTo>
                    <a:pt x="0" y="726757"/>
                  </a:moveTo>
                  <a:lnTo>
                    <a:pt x="141553" y="363378"/>
                  </a:lnTo>
                  <a:lnTo>
                    <a:pt x="283107" y="635912"/>
                  </a:lnTo>
                  <a:lnTo>
                    <a:pt x="424661" y="999291"/>
                  </a:lnTo>
                  <a:lnTo>
                    <a:pt x="566215" y="1090136"/>
                  </a:lnTo>
                  <a:lnTo>
                    <a:pt x="707769" y="635912"/>
                  </a:lnTo>
                  <a:lnTo>
                    <a:pt x="849323" y="545068"/>
                  </a:lnTo>
                  <a:lnTo>
                    <a:pt x="990877" y="1090136"/>
                  </a:lnTo>
                  <a:lnTo>
                    <a:pt x="1132431" y="1180980"/>
                  </a:lnTo>
                  <a:lnTo>
                    <a:pt x="1273984" y="1271825"/>
                  </a:lnTo>
                  <a:lnTo>
                    <a:pt x="1415538" y="272534"/>
                  </a:lnTo>
                  <a:lnTo>
                    <a:pt x="1557092" y="726757"/>
                  </a:lnTo>
                  <a:lnTo>
                    <a:pt x="1698646" y="545068"/>
                  </a:lnTo>
                  <a:lnTo>
                    <a:pt x="1840200" y="726757"/>
                  </a:lnTo>
                  <a:lnTo>
                    <a:pt x="1981754" y="363378"/>
                  </a:lnTo>
                  <a:lnTo>
                    <a:pt x="2123308" y="0"/>
                  </a:lnTo>
                  <a:lnTo>
                    <a:pt x="2264862" y="90844"/>
                  </a:lnTo>
                  <a:lnTo>
                    <a:pt x="2406416" y="0"/>
                  </a:lnTo>
                  <a:lnTo>
                    <a:pt x="2547969" y="90844"/>
                  </a:lnTo>
                  <a:lnTo>
                    <a:pt x="2689523" y="272534"/>
                  </a:lnTo>
                  <a:lnTo>
                    <a:pt x="2831077" y="1180980"/>
                  </a:lnTo>
                  <a:lnTo>
                    <a:pt x="2972631" y="0"/>
                  </a:lnTo>
                  <a:lnTo>
                    <a:pt x="3114185" y="90844"/>
                  </a:lnTo>
                  <a:lnTo>
                    <a:pt x="3255739" y="90844"/>
                  </a:lnTo>
                  <a:lnTo>
                    <a:pt x="3397293" y="1816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68780"/>
              <a:ext cx="3397293" cy="726757"/>
            </a:xfrm>
            <a:custGeom>
              <a:avLst/>
              <a:pathLst>
                <a:path w="3397293" h="726757">
                  <a:moveTo>
                    <a:pt x="0" y="726757"/>
                  </a:moveTo>
                  <a:lnTo>
                    <a:pt x="141553" y="635912"/>
                  </a:lnTo>
                  <a:lnTo>
                    <a:pt x="283107" y="635912"/>
                  </a:lnTo>
                  <a:lnTo>
                    <a:pt x="424661" y="545068"/>
                  </a:lnTo>
                  <a:lnTo>
                    <a:pt x="566215" y="454223"/>
                  </a:lnTo>
                  <a:lnTo>
                    <a:pt x="707769" y="363378"/>
                  </a:lnTo>
                  <a:lnTo>
                    <a:pt x="849323" y="272534"/>
                  </a:lnTo>
                  <a:lnTo>
                    <a:pt x="990877" y="272534"/>
                  </a:lnTo>
                  <a:lnTo>
                    <a:pt x="1132431" y="181689"/>
                  </a:lnTo>
                  <a:lnTo>
                    <a:pt x="1273984" y="90844"/>
                  </a:lnTo>
                  <a:lnTo>
                    <a:pt x="1415538" y="90844"/>
                  </a:lnTo>
                  <a:lnTo>
                    <a:pt x="1557092" y="90844"/>
                  </a:lnTo>
                  <a:lnTo>
                    <a:pt x="1698646" y="90844"/>
                  </a:lnTo>
                  <a:lnTo>
                    <a:pt x="1840200" y="90844"/>
                  </a:lnTo>
                  <a:lnTo>
                    <a:pt x="1981754" y="90844"/>
                  </a:lnTo>
                  <a:lnTo>
                    <a:pt x="2123308" y="90844"/>
                  </a:lnTo>
                  <a:lnTo>
                    <a:pt x="2264862" y="0"/>
                  </a:lnTo>
                  <a:lnTo>
                    <a:pt x="2406416" y="0"/>
                  </a:lnTo>
                  <a:lnTo>
                    <a:pt x="2547969" y="0"/>
                  </a:lnTo>
                  <a:lnTo>
                    <a:pt x="2689523" y="0"/>
                  </a:lnTo>
                  <a:lnTo>
                    <a:pt x="2831077" y="181689"/>
                  </a:lnTo>
                  <a:lnTo>
                    <a:pt x="2972631" y="272534"/>
                  </a:lnTo>
                  <a:lnTo>
                    <a:pt x="3114185" y="90844"/>
                  </a:lnTo>
                  <a:lnTo>
                    <a:pt x="3255739" y="90844"/>
                  </a:lnTo>
                  <a:lnTo>
                    <a:pt x="3397293" y="90844"/>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69488"/>
              <a:ext cx="3397293" cy="1271825"/>
            </a:xfrm>
            <a:custGeom>
              <a:avLst/>
              <a:pathLst>
                <a:path w="3397293" h="1271825">
                  <a:moveTo>
                    <a:pt x="0" y="90844"/>
                  </a:moveTo>
                  <a:lnTo>
                    <a:pt x="141553" y="181689"/>
                  </a:lnTo>
                  <a:lnTo>
                    <a:pt x="283107" y="90844"/>
                  </a:lnTo>
                  <a:lnTo>
                    <a:pt x="424661" y="90844"/>
                  </a:lnTo>
                  <a:lnTo>
                    <a:pt x="566215" y="90844"/>
                  </a:lnTo>
                  <a:lnTo>
                    <a:pt x="707769" y="0"/>
                  </a:lnTo>
                  <a:lnTo>
                    <a:pt x="849323" y="90844"/>
                  </a:lnTo>
                  <a:lnTo>
                    <a:pt x="990877" y="181689"/>
                  </a:lnTo>
                  <a:lnTo>
                    <a:pt x="1132431" y="0"/>
                  </a:lnTo>
                  <a:lnTo>
                    <a:pt x="1273984" y="90844"/>
                  </a:lnTo>
                  <a:lnTo>
                    <a:pt x="1415538" y="90844"/>
                  </a:lnTo>
                  <a:lnTo>
                    <a:pt x="1557092" y="90844"/>
                  </a:lnTo>
                  <a:lnTo>
                    <a:pt x="1698646" y="90844"/>
                  </a:lnTo>
                  <a:lnTo>
                    <a:pt x="1840200" y="272534"/>
                  </a:lnTo>
                  <a:lnTo>
                    <a:pt x="1981754" y="181689"/>
                  </a:lnTo>
                  <a:lnTo>
                    <a:pt x="2123308" y="90844"/>
                  </a:lnTo>
                  <a:lnTo>
                    <a:pt x="2264862" y="181689"/>
                  </a:lnTo>
                  <a:lnTo>
                    <a:pt x="2406416" y="363378"/>
                  </a:lnTo>
                  <a:lnTo>
                    <a:pt x="2547969" y="635912"/>
                  </a:lnTo>
                  <a:lnTo>
                    <a:pt x="2689523" y="999291"/>
                  </a:lnTo>
                  <a:lnTo>
                    <a:pt x="2831077" y="1090136"/>
                  </a:lnTo>
                  <a:lnTo>
                    <a:pt x="2972631" y="1271825"/>
                  </a:lnTo>
                  <a:lnTo>
                    <a:pt x="3114185" y="908446"/>
                  </a:lnTo>
                  <a:lnTo>
                    <a:pt x="3255739" y="908446"/>
                  </a:lnTo>
                  <a:lnTo>
                    <a:pt x="3397293" y="109013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687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96246"/>
              <a:ext cx="3397293" cy="1271825"/>
            </a:xfrm>
            <a:custGeom>
              <a:avLst/>
              <a:pathLst>
                <a:path w="3397293" h="1271825">
                  <a:moveTo>
                    <a:pt x="0" y="726757"/>
                  </a:moveTo>
                  <a:lnTo>
                    <a:pt x="141553" y="363378"/>
                  </a:lnTo>
                  <a:lnTo>
                    <a:pt x="283107" y="635912"/>
                  </a:lnTo>
                  <a:lnTo>
                    <a:pt x="424661" y="999291"/>
                  </a:lnTo>
                  <a:lnTo>
                    <a:pt x="566215" y="1090136"/>
                  </a:lnTo>
                  <a:lnTo>
                    <a:pt x="707769" y="635912"/>
                  </a:lnTo>
                  <a:lnTo>
                    <a:pt x="849323" y="545068"/>
                  </a:lnTo>
                  <a:lnTo>
                    <a:pt x="990877" y="1090136"/>
                  </a:lnTo>
                  <a:lnTo>
                    <a:pt x="1132431" y="1180980"/>
                  </a:lnTo>
                  <a:lnTo>
                    <a:pt x="1273984" y="1271825"/>
                  </a:lnTo>
                  <a:lnTo>
                    <a:pt x="1415538" y="272534"/>
                  </a:lnTo>
                  <a:lnTo>
                    <a:pt x="1557092" y="726757"/>
                  </a:lnTo>
                  <a:lnTo>
                    <a:pt x="1698646" y="545068"/>
                  </a:lnTo>
                  <a:lnTo>
                    <a:pt x="1840200" y="726757"/>
                  </a:lnTo>
                  <a:lnTo>
                    <a:pt x="1981754" y="363378"/>
                  </a:lnTo>
                  <a:lnTo>
                    <a:pt x="2123308" y="0"/>
                  </a:lnTo>
                  <a:lnTo>
                    <a:pt x="2264862" y="90844"/>
                  </a:lnTo>
                  <a:lnTo>
                    <a:pt x="2406416" y="0"/>
                  </a:lnTo>
                  <a:lnTo>
                    <a:pt x="2547969" y="90844"/>
                  </a:lnTo>
                  <a:lnTo>
                    <a:pt x="2689523" y="272534"/>
                  </a:lnTo>
                  <a:lnTo>
                    <a:pt x="2831077" y="1180980"/>
                  </a:lnTo>
                  <a:lnTo>
                    <a:pt x="2972631" y="0"/>
                  </a:lnTo>
                  <a:lnTo>
                    <a:pt x="3114185" y="90844"/>
                  </a:lnTo>
                  <a:lnTo>
                    <a:pt x="3255739" y="90844"/>
                  </a:lnTo>
                  <a:lnTo>
                    <a:pt x="3397293" y="1816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05826"/>
              <a:ext cx="0" cy="1417176"/>
            </a:xfrm>
            <a:custGeom>
              <a:avLst/>
              <a:pathLst>
                <a:path w="0" h="1417176">
                  <a:moveTo>
                    <a:pt x="0" y="14171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05826"/>
              <a:ext cx="0" cy="1326332"/>
            </a:xfrm>
            <a:custGeom>
              <a:avLst/>
              <a:pathLst>
                <a:path w="0" h="1326332">
                  <a:moveTo>
                    <a:pt x="0" y="13263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05826"/>
              <a:ext cx="0" cy="962953"/>
            </a:xfrm>
            <a:custGeom>
              <a:avLst/>
              <a:pathLst>
                <a:path w="0" h="962953">
                  <a:moveTo>
                    <a:pt x="0" y="9629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05826"/>
              <a:ext cx="0" cy="690419"/>
            </a:xfrm>
            <a:custGeom>
              <a:avLst/>
              <a:pathLst>
                <a:path w="0" h="690419">
                  <a:moveTo>
                    <a:pt x="0" y="6904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05826"/>
              <a:ext cx="0" cy="962953"/>
            </a:xfrm>
            <a:custGeom>
              <a:avLst/>
              <a:pathLst>
                <a:path w="0" h="962953">
                  <a:moveTo>
                    <a:pt x="0" y="9629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05826"/>
              <a:ext cx="0" cy="781264"/>
            </a:xfrm>
            <a:custGeom>
              <a:avLst/>
              <a:pathLst>
                <a:path w="0" h="781264">
                  <a:moveTo>
                    <a:pt x="0" y="7812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05826"/>
              <a:ext cx="0" cy="872108"/>
            </a:xfrm>
            <a:custGeom>
              <a:avLst/>
              <a:pathLst>
                <a:path w="0" h="872108">
                  <a:moveTo>
                    <a:pt x="0" y="8721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96246"/>
              <a:ext cx="3397293" cy="1271825"/>
            </a:xfrm>
            <a:custGeom>
              <a:avLst/>
              <a:pathLst>
                <a:path w="3397293" h="1271825">
                  <a:moveTo>
                    <a:pt x="0" y="726757"/>
                  </a:moveTo>
                  <a:lnTo>
                    <a:pt x="141553" y="363378"/>
                  </a:lnTo>
                  <a:lnTo>
                    <a:pt x="283107" y="635912"/>
                  </a:lnTo>
                  <a:lnTo>
                    <a:pt x="424661" y="999291"/>
                  </a:lnTo>
                  <a:lnTo>
                    <a:pt x="566215" y="1090136"/>
                  </a:lnTo>
                  <a:lnTo>
                    <a:pt x="707769" y="635912"/>
                  </a:lnTo>
                  <a:lnTo>
                    <a:pt x="849323" y="545068"/>
                  </a:lnTo>
                  <a:lnTo>
                    <a:pt x="990877" y="1090136"/>
                  </a:lnTo>
                  <a:lnTo>
                    <a:pt x="1132431" y="1180980"/>
                  </a:lnTo>
                  <a:lnTo>
                    <a:pt x="1273984" y="1271825"/>
                  </a:lnTo>
                  <a:lnTo>
                    <a:pt x="1415538" y="272534"/>
                  </a:lnTo>
                  <a:lnTo>
                    <a:pt x="1557092" y="726757"/>
                  </a:lnTo>
                  <a:lnTo>
                    <a:pt x="1698646" y="545068"/>
                  </a:lnTo>
                  <a:lnTo>
                    <a:pt x="1840200" y="726757"/>
                  </a:lnTo>
                  <a:lnTo>
                    <a:pt x="1981754" y="363378"/>
                  </a:lnTo>
                  <a:lnTo>
                    <a:pt x="2123308" y="0"/>
                  </a:lnTo>
                  <a:lnTo>
                    <a:pt x="2264862" y="90844"/>
                  </a:lnTo>
                  <a:lnTo>
                    <a:pt x="2406416" y="0"/>
                  </a:lnTo>
                  <a:lnTo>
                    <a:pt x="2547969" y="90844"/>
                  </a:lnTo>
                  <a:lnTo>
                    <a:pt x="2689523" y="272534"/>
                  </a:lnTo>
                  <a:lnTo>
                    <a:pt x="2831077" y="1180980"/>
                  </a:lnTo>
                  <a:lnTo>
                    <a:pt x="2972631" y="0"/>
                  </a:lnTo>
                  <a:lnTo>
                    <a:pt x="3114185" y="90844"/>
                  </a:lnTo>
                  <a:lnTo>
                    <a:pt x="3255739" y="90844"/>
                  </a:lnTo>
                  <a:lnTo>
                    <a:pt x="3397293" y="181689"/>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3042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97238" y="173068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729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728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729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30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730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820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20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251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166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082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8997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3243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868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35090"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6" name="tx116"/>
            <p:cNvSpPr/>
            <p:nvPr/>
          </p:nvSpPr>
          <p:spPr>
            <a:xfrm>
              <a:off x="75914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539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033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756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480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203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895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6187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342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0656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7321564" cy="145351"/>
            </a:xfrm>
            <a:prstGeom prst="rect">
              <a:avLst/>
            </a:prstGeom>
            <a:solidFill>
              <a:srgbClr val="1CABE2">
                <a:alpha val="80000"/>
              </a:srgbClr>
            </a:solidFill>
          </p:spPr>
          <p:txBody>
            <a:bodyPr/>
            <a:lstStyle/>
            <a:p/>
          </p:txBody>
        </p:sp>
        <p:sp>
          <p:nvSpPr>
            <p:cNvPr id="132" name="rc132"/>
            <p:cNvSpPr/>
            <p:nvPr/>
          </p:nvSpPr>
          <p:spPr>
            <a:xfrm>
              <a:off x="1317178" y="5528559"/>
              <a:ext cx="3518994" cy="145351"/>
            </a:xfrm>
            <a:prstGeom prst="rect">
              <a:avLst/>
            </a:prstGeom>
            <a:solidFill>
              <a:srgbClr val="1CABE2">
                <a:alpha val="80000"/>
              </a:srgbClr>
            </a:solidFill>
          </p:spPr>
          <p:txBody>
            <a:bodyPr/>
            <a:lstStyle/>
            <a:p/>
          </p:txBody>
        </p:sp>
        <p:sp>
          <p:nvSpPr>
            <p:cNvPr id="133" name="rc133"/>
            <p:cNvSpPr/>
            <p:nvPr/>
          </p:nvSpPr>
          <p:spPr>
            <a:xfrm>
              <a:off x="1317178" y="5346869"/>
              <a:ext cx="5232854" cy="145351"/>
            </a:xfrm>
            <a:prstGeom prst="rect">
              <a:avLst/>
            </a:prstGeom>
            <a:solidFill>
              <a:srgbClr val="1CABE2">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3993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51228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28462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805697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3" name="tx143"/>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República Dominicana (97%) era 8 puntos porcentuales superior a la media mundial (89%) y 12 puntos porcentuales superior a la media de todos los países de LACR (85%).
La cobertura nacional de DTP1 fue 1 punto porcentual superior a la de 2019 (96%).
Esto equivale a 6.000 niños con dosis cero en 2024 frente a 8.000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la República Dominicana ocupaba el puesto 20 de 32 países con la cobertura DTP1 más baja (basada en clasificaciones empatadas).
República Dominicana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F26A21">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República Dominicana ocupaba el puesto 17 de 32 países con 2.000 niños sin dosis.
En 2024, República Dominicana ocupaba el puesto 14 de 32 países con 6.000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58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76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7718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4778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261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268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275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281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136101"/>
              <a:ext cx="203168" cy="1489433"/>
            </a:xfrm>
            <a:prstGeom prst="rect">
              <a:avLst/>
            </a:prstGeom>
            <a:solidFill>
              <a:srgbClr val="80BD41">
                <a:alpha val="100000"/>
              </a:srgbClr>
            </a:solidFill>
          </p:spPr>
          <p:txBody>
            <a:bodyPr/>
            <a:lstStyle/>
            <a:p/>
          </p:txBody>
        </p:sp>
        <p:sp>
          <p:nvSpPr>
            <p:cNvPr id="27" name="rc27"/>
            <p:cNvSpPr/>
            <p:nvPr/>
          </p:nvSpPr>
          <p:spPr>
            <a:xfrm>
              <a:off x="1332670" y="2716010"/>
              <a:ext cx="203168" cy="171854"/>
            </a:xfrm>
            <a:prstGeom prst="rect">
              <a:avLst/>
            </a:prstGeom>
            <a:solidFill>
              <a:srgbClr val="0058AB">
                <a:alpha val="100000"/>
              </a:srgbClr>
            </a:solidFill>
          </p:spPr>
          <p:txBody>
            <a:bodyPr/>
            <a:lstStyle/>
            <a:p/>
          </p:txBody>
        </p:sp>
        <p:sp>
          <p:nvSpPr>
            <p:cNvPr id="28" name="rc28"/>
            <p:cNvSpPr/>
            <p:nvPr/>
          </p:nvSpPr>
          <p:spPr>
            <a:xfrm>
              <a:off x="1332670" y="2887865"/>
              <a:ext cx="203168" cy="248235"/>
            </a:xfrm>
            <a:prstGeom prst="rect">
              <a:avLst/>
            </a:prstGeom>
            <a:solidFill>
              <a:srgbClr val="1CABE2">
                <a:alpha val="100000"/>
              </a:srgbClr>
            </a:solidFill>
          </p:spPr>
          <p:txBody>
            <a:bodyPr/>
            <a:lstStyle/>
            <a:p/>
          </p:txBody>
        </p:sp>
        <p:sp>
          <p:nvSpPr>
            <p:cNvPr id="29" name="rc29"/>
            <p:cNvSpPr/>
            <p:nvPr/>
          </p:nvSpPr>
          <p:spPr>
            <a:xfrm>
              <a:off x="1558413" y="3254328"/>
              <a:ext cx="203168" cy="1371206"/>
            </a:xfrm>
            <a:prstGeom prst="rect">
              <a:avLst/>
            </a:prstGeom>
            <a:solidFill>
              <a:srgbClr val="80BD41">
                <a:alpha val="100000"/>
              </a:srgbClr>
            </a:solidFill>
          </p:spPr>
          <p:txBody>
            <a:bodyPr/>
            <a:lstStyle/>
            <a:p/>
          </p:txBody>
        </p:sp>
        <p:sp>
          <p:nvSpPr>
            <p:cNvPr id="30" name="rc30"/>
            <p:cNvSpPr/>
            <p:nvPr/>
          </p:nvSpPr>
          <p:spPr>
            <a:xfrm>
              <a:off x="1558413" y="2721082"/>
              <a:ext cx="203168" cy="95222"/>
            </a:xfrm>
            <a:prstGeom prst="rect">
              <a:avLst/>
            </a:prstGeom>
            <a:solidFill>
              <a:srgbClr val="0058AB">
                <a:alpha val="100000"/>
              </a:srgbClr>
            </a:solidFill>
          </p:spPr>
          <p:txBody>
            <a:bodyPr/>
            <a:lstStyle/>
            <a:p/>
          </p:txBody>
        </p:sp>
        <p:sp>
          <p:nvSpPr>
            <p:cNvPr id="31" name="rc31"/>
            <p:cNvSpPr/>
            <p:nvPr/>
          </p:nvSpPr>
          <p:spPr>
            <a:xfrm>
              <a:off x="1558413" y="2816305"/>
              <a:ext cx="203168" cy="438023"/>
            </a:xfrm>
            <a:prstGeom prst="rect">
              <a:avLst/>
            </a:prstGeom>
            <a:solidFill>
              <a:srgbClr val="1CABE2">
                <a:alpha val="100000"/>
              </a:srgbClr>
            </a:solidFill>
          </p:spPr>
          <p:txBody>
            <a:bodyPr/>
            <a:lstStyle/>
            <a:p/>
          </p:txBody>
        </p:sp>
        <p:sp>
          <p:nvSpPr>
            <p:cNvPr id="32" name="rc32"/>
            <p:cNvSpPr/>
            <p:nvPr/>
          </p:nvSpPr>
          <p:spPr>
            <a:xfrm>
              <a:off x="1784155" y="3081376"/>
              <a:ext cx="203168" cy="1544158"/>
            </a:xfrm>
            <a:prstGeom prst="rect">
              <a:avLst/>
            </a:prstGeom>
            <a:solidFill>
              <a:srgbClr val="80BD41">
                <a:alpha val="100000"/>
              </a:srgbClr>
            </a:solidFill>
          </p:spPr>
          <p:txBody>
            <a:bodyPr/>
            <a:lstStyle/>
            <a:p/>
          </p:txBody>
        </p:sp>
        <p:sp>
          <p:nvSpPr>
            <p:cNvPr id="33" name="rc33"/>
            <p:cNvSpPr/>
            <p:nvPr/>
          </p:nvSpPr>
          <p:spPr>
            <a:xfrm>
              <a:off x="1784155" y="2742415"/>
              <a:ext cx="203168" cy="150648"/>
            </a:xfrm>
            <a:prstGeom prst="rect">
              <a:avLst/>
            </a:prstGeom>
            <a:solidFill>
              <a:srgbClr val="0058AB">
                <a:alpha val="100000"/>
              </a:srgbClr>
            </a:solidFill>
          </p:spPr>
          <p:txBody>
            <a:bodyPr/>
            <a:lstStyle/>
            <a:p/>
          </p:txBody>
        </p:sp>
        <p:sp>
          <p:nvSpPr>
            <p:cNvPr id="34" name="rc34"/>
            <p:cNvSpPr/>
            <p:nvPr/>
          </p:nvSpPr>
          <p:spPr>
            <a:xfrm>
              <a:off x="1784155" y="2893063"/>
              <a:ext cx="203168" cy="188312"/>
            </a:xfrm>
            <a:prstGeom prst="rect">
              <a:avLst/>
            </a:prstGeom>
            <a:solidFill>
              <a:srgbClr val="1CABE2">
                <a:alpha val="100000"/>
              </a:srgbClr>
            </a:solidFill>
          </p:spPr>
          <p:txBody>
            <a:bodyPr/>
            <a:lstStyle/>
            <a:p/>
          </p:txBody>
        </p:sp>
        <p:sp>
          <p:nvSpPr>
            <p:cNvPr id="35" name="rc35"/>
            <p:cNvSpPr/>
            <p:nvPr/>
          </p:nvSpPr>
          <p:spPr>
            <a:xfrm>
              <a:off x="2009898" y="3154421"/>
              <a:ext cx="203168" cy="1471114"/>
            </a:xfrm>
            <a:prstGeom prst="rect">
              <a:avLst/>
            </a:prstGeom>
            <a:solidFill>
              <a:srgbClr val="80BD41">
                <a:alpha val="100000"/>
              </a:srgbClr>
            </a:solidFill>
          </p:spPr>
          <p:txBody>
            <a:bodyPr/>
            <a:lstStyle/>
            <a:p/>
          </p:txBody>
        </p:sp>
        <p:sp>
          <p:nvSpPr>
            <p:cNvPr id="36" name="rc36"/>
            <p:cNvSpPr/>
            <p:nvPr/>
          </p:nvSpPr>
          <p:spPr>
            <a:xfrm>
              <a:off x="2009898" y="2763360"/>
              <a:ext cx="203168" cy="223459"/>
            </a:xfrm>
            <a:prstGeom prst="rect">
              <a:avLst/>
            </a:prstGeom>
            <a:solidFill>
              <a:srgbClr val="0058AB">
                <a:alpha val="100000"/>
              </a:srgbClr>
            </a:solidFill>
          </p:spPr>
          <p:txBody>
            <a:bodyPr/>
            <a:lstStyle/>
            <a:p/>
          </p:txBody>
        </p:sp>
        <p:sp>
          <p:nvSpPr>
            <p:cNvPr id="37" name="rc37"/>
            <p:cNvSpPr/>
            <p:nvPr/>
          </p:nvSpPr>
          <p:spPr>
            <a:xfrm>
              <a:off x="2009898" y="2986820"/>
              <a:ext cx="203168" cy="167601"/>
            </a:xfrm>
            <a:prstGeom prst="rect">
              <a:avLst/>
            </a:prstGeom>
            <a:solidFill>
              <a:srgbClr val="1CABE2">
                <a:alpha val="100000"/>
              </a:srgbClr>
            </a:solidFill>
          </p:spPr>
          <p:txBody>
            <a:bodyPr/>
            <a:lstStyle/>
            <a:p/>
          </p:txBody>
        </p:sp>
        <p:sp>
          <p:nvSpPr>
            <p:cNvPr id="38" name="rc38"/>
            <p:cNvSpPr/>
            <p:nvPr/>
          </p:nvSpPr>
          <p:spPr>
            <a:xfrm>
              <a:off x="2235640" y="3171050"/>
              <a:ext cx="203168" cy="1454485"/>
            </a:xfrm>
            <a:prstGeom prst="rect">
              <a:avLst/>
            </a:prstGeom>
            <a:solidFill>
              <a:srgbClr val="80BD41">
                <a:alpha val="100000"/>
              </a:srgbClr>
            </a:solidFill>
          </p:spPr>
          <p:txBody>
            <a:bodyPr/>
            <a:lstStyle/>
            <a:p/>
          </p:txBody>
        </p:sp>
        <p:sp>
          <p:nvSpPr>
            <p:cNvPr id="39" name="rc39"/>
            <p:cNvSpPr/>
            <p:nvPr/>
          </p:nvSpPr>
          <p:spPr>
            <a:xfrm>
              <a:off x="2235640" y="2784414"/>
              <a:ext cx="203168" cy="239341"/>
            </a:xfrm>
            <a:prstGeom prst="rect">
              <a:avLst/>
            </a:prstGeom>
            <a:solidFill>
              <a:srgbClr val="0058AB">
                <a:alpha val="100000"/>
              </a:srgbClr>
            </a:solidFill>
          </p:spPr>
          <p:txBody>
            <a:bodyPr/>
            <a:lstStyle/>
            <a:p/>
          </p:txBody>
        </p:sp>
        <p:sp>
          <p:nvSpPr>
            <p:cNvPr id="40" name="rc40"/>
            <p:cNvSpPr/>
            <p:nvPr/>
          </p:nvSpPr>
          <p:spPr>
            <a:xfrm>
              <a:off x="2235640" y="3023756"/>
              <a:ext cx="203168" cy="147294"/>
            </a:xfrm>
            <a:prstGeom prst="rect">
              <a:avLst/>
            </a:prstGeom>
            <a:solidFill>
              <a:srgbClr val="1CABE2">
                <a:alpha val="100000"/>
              </a:srgbClr>
            </a:solidFill>
          </p:spPr>
          <p:txBody>
            <a:bodyPr/>
            <a:lstStyle/>
            <a:p/>
          </p:txBody>
        </p:sp>
        <p:sp>
          <p:nvSpPr>
            <p:cNvPr id="41" name="rc41"/>
            <p:cNvSpPr/>
            <p:nvPr/>
          </p:nvSpPr>
          <p:spPr>
            <a:xfrm>
              <a:off x="2461382" y="3045825"/>
              <a:ext cx="203168" cy="1579709"/>
            </a:xfrm>
            <a:prstGeom prst="rect">
              <a:avLst/>
            </a:prstGeom>
            <a:solidFill>
              <a:srgbClr val="80BD41">
                <a:alpha val="100000"/>
              </a:srgbClr>
            </a:solidFill>
          </p:spPr>
          <p:txBody>
            <a:bodyPr/>
            <a:lstStyle/>
            <a:p/>
          </p:txBody>
        </p:sp>
        <p:sp>
          <p:nvSpPr>
            <p:cNvPr id="42" name="rc42"/>
            <p:cNvSpPr/>
            <p:nvPr/>
          </p:nvSpPr>
          <p:spPr>
            <a:xfrm>
              <a:off x="2461382" y="2809775"/>
              <a:ext cx="203168" cy="145261"/>
            </a:xfrm>
            <a:prstGeom prst="rect">
              <a:avLst/>
            </a:prstGeom>
            <a:solidFill>
              <a:srgbClr val="0058AB">
                <a:alpha val="100000"/>
              </a:srgbClr>
            </a:solidFill>
          </p:spPr>
          <p:txBody>
            <a:bodyPr/>
            <a:lstStyle/>
            <a:p/>
          </p:txBody>
        </p:sp>
        <p:sp>
          <p:nvSpPr>
            <p:cNvPr id="43" name="rc43"/>
            <p:cNvSpPr/>
            <p:nvPr/>
          </p:nvSpPr>
          <p:spPr>
            <a:xfrm>
              <a:off x="2461382" y="2955037"/>
              <a:ext cx="203168" cy="90788"/>
            </a:xfrm>
            <a:prstGeom prst="rect">
              <a:avLst/>
            </a:prstGeom>
            <a:solidFill>
              <a:srgbClr val="1CABE2">
                <a:alpha val="100000"/>
              </a:srgbClr>
            </a:solidFill>
          </p:spPr>
          <p:txBody>
            <a:bodyPr/>
            <a:lstStyle/>
            <a:p/>
          </p:txBody>
        </p:sp>
        <p:sp>
          <p:nvSpPr>
            <p:cNvPr id="44" name="rc44"/>
            <p:cNvSpPr/>
            <p:nvPr/>
          </p:nvSpPr>
          <p:spPr>
            <a:xfrm>
              <a:off x="2687125" y="3032677"/>
              <a:ext cx="203168" cy="1592858"/>
            </a:xfrm>
            <a:prstGeom prst="rect">
              <a:avLst/>
            </a:prstGeom>
            <a:solidFill>
              <a:srgbClr val="80BD41">
                <a:alpha val="100000"/>
              </a:srgbClr>
            </a:solidFill>
          </p:spPr>
          <p:txBody>
            <a:bodyPr/>
            <a:lstStyle/>
            <a:p/>
          </p:txBody>
        </p:sp>
        <p:sp>
          <p:nvSpPr>
            <p:cNvPr id="45" name="rc45"/>
            <p:cNvSpPr/>
            <p:nvPr/>
          </p:nvSpPr>
          <p:spPr>
            <a:xfrm>
              <a:off x="2687125" y="2835811"/>
              <a:ext cx="203168" cy="125278"/>
            </a:xfrm>
            <a:prstGeom prst="rect">
              <a:avLst/>
            </a:prstGeom>
            <a:solidFill>
              <a:srgbClr val="0058AB">
                <a:alpha val="100000"/>
              </a:srgbClr>
            </a:solidFill>
          </p:spPr>
          <p:txBody>
            <a:bodyPr/>
            <a:lstStyle/>
            <a:p/>
          </p:txBody>
        </p:sp>
        <p:sp>
          <p:nvSpPr>
            <p:cNvPr id="46" name="rc46"/>
            <p:cNvSpPr/>
            <p:nvPr/>
          </p:nvSpPr>
          <p:spPr>
            <a:xfrm>
              <a:off x="2687125" y="2961089"/>
              <a:ext cx="203168" cy="71587"/>
            </a:xfrm>
            <a:prstGeom prst="rect">
              <a:avLst/>
            </a:prstGeom>
            <a:solidFill>
              <a:srgbClr val="1CABE2">
                <a:alpha val="100000"/>
              </a:srgbClr>
            </a:solidFill>
          </p:spPr>
          <p:txBody>
            <a:bodyPr/>
            <a:lstStyle/>
            <a:p/>
          </p:txBody>
        </p:sp>
        <p:sp>
          <p:nvSpPr>
            <p:cNvPr id="47" name="rc47"/>
            <p:cNvSpPr/>
            <p:nvPr/>
          </p:nvSpPr>
          <p:spPr>
            <a:xfrm>
              <a:off x="2912867" y="3087600"/>
              <a:ext cx="203168" cy="1537935"/>
            </a:xfrm>
            <a:prstGeom prst="rect">
              <a:avLst/>
            </a:prstGeom>
            <a:solidFill>
              <a:srgbClr val="80BD41">
                <a:alpha val="100000"/>
              </a:srgbClr>
            </a:solidFill>
          </p:spPr>
          <p:txBody>
            <a:bodyPr/>
            <a:lstStyle/>
            <a:p/>
          </p:txBody>
        </p:sp>
        <p:sp>
          <p:nvSpPr>
            <p:cNvPr id="48" name="rc48"/>
            <p:cNvSpPr/>
            <p:nvPr/>
          </p:nvSpPr>
          <p:spPr>
            <a:xfrm>
              <a:off x="2912867" y="2816197"/>
              <a:ext cx="203168" cy="235213"/>
            </a:xfrm>
            <a:prstGeom prst="rect">
              <a:avLst/>
            </a:prstGeom>
            <a:solidFill>
              <a:srgbClr val="0058AB">
                <a:alpha val="100000"/>
              </a:srgbClr>
            </a:solidFill>
          </p:spPr>
          <p:txBody>
            <a:bodyPr/>
            <a:lstStyle/>
            <a:p/>
          </p:txBody>
        </p:sp>
        <p:sp>
          <p:nvSpPr>
            <p:cNvPr id="49" name="rc49"/>
            <p:cNvSpPr/>
            <p:nvPr/>
          </p:nvSpPr>
          <p:spPr>
            <a:xfrm>
              <a:off x="2912867" y="3051410"/>
              <a:ext cx="203168" cy="36189"/>
            </a:xfrm>
            <a:prstGeom prst="rect">
              <a:avLst/>
            </a:prstGeom>
            <a:solidFill>
              <a:srgbClr val="1CABE2">
                <a:alpha val="100000"/>
              </a:srgbClr>
            </a:solidFill>
          </p:spPr>
          <p:txBody>
            <a:bodyPr/>
            <a:lstStyle/>
            <a:p/>
          </p:txBody>
        </p:sp>
        <p:sp>
          <p:nvSpPr>
            <p:cNvPr id="50" name="rc50"/>
            <p:cNvSpPr/>
            <p:nvPr/>
          </p:nvSpPr>
          <p:spPr>
            <a:xfrm>
              <a:off x="3138609" y="3103518"/>
              <a:ext cx="203168" cy="1522017"/>
            </a:xfrm>
            <a:prstGeom prst="rect">
              <a:avLst/>
            </a:prstGeom>
            <a:solidFill>
              <a:srgbClr val="80BD41">
                <a:alpha val="100000"/>
              </a:srgbClr>
            </a:solidFill>
          </p:spPr>
          <p:txBody>
            <a:bodyPr/>
            <a:lstStyle/>
            <a:p/>
          </p:txBody>
        </p:sp>
        <p:sp>
          <p:nvSpPr>
            <p:cNvPr id="51" name="rc51"/>
            <p:cNvSpPr/>
            <p:nvPr/>
          </p:nvSpPr>
          <p:spPr>
            <a:xfrm>
              <a:off x="3138609" y="2769422"/>
              <a:ext cx="203168" cy="259855"/>
            </a:xfrm>
            <a:prstGeom prst="rect">
              <a:avLst/>
            </a:prstGeom>
            <a:solidFill>
              <a:srgbClr val="0058AB">
                <a:alpha val="100000"/>
              </a:srgbClr>
            </a:solidFill>
          </p:spPr>
          <p:txBody>
            <a:bodyPr/>
            <a:lstStyle/>
            <a:p/>
          </p:txBody>
        </p:sp>
        <p:sp>
          <p:nvSpPr>
            <p:cNvPr id="52" name="rc52"/>
            <p:cNvSpPr/>
            <p:nvPr/>
          </p:nvSpPr>
          <p:spPr>
            <a:xfrm>
              <a:off x="3138609" y="3029277"/>
              <a:ext cx="203168" cy="74240"/>
            </a:xfrm>
            <a:prstGeom prst="rect">
              <a:avLst/>
            </a:prstGeom>
            <a:solidFill>
              <a:srgbClr val="1CABE2">
                <a:alpha val="100000"/>
              </a:srgbClr>
            </a:solidFill>
          </p:spPr>
          <p:txBody>
            <a:bodyPr/>
            <a:lstStyle/>
            <a:p/>
          </p:txBody>
        </p:sp>
        <p:sp>
          <p:nvSpPr>
            <p:cNvPr id="53" name="rc53"/>
            <p:cNvSpPr/>
            <p:nvPr/>
          </p:nvSpPr>
          <p:spPr>
            <a:xfrm>
              <a:off x="3364352" y="3068354"/>
              <a:ext cx="203168" cy="1557181"/>
            </a:xfrm>
            <a:prstGeom prst="rect">
              <a:avLst/>
            </a:prstGeom>
            <a:solidFill>
              <a:srgbClr val="80BD41">
                <a:alpha val="100000"/>
              </a:srgbClr>
            </a:solidFill>
          </p:spPr>
          <p:txBody>
            <a:bodyPr/>
            <a:lstStyle/>
            <a:p/>
          </p:txBody>
        </p:sp>
        <p:sp>
          <p:nvSpPr>
            <p:cNvPr id="54" name="rc54"/>
            <p:cNvSpPr/>
            <p:nvPr/>
          </p:nvSpPr>
          <p:spPr>
            <a:xfrm>
              <a:off x="3364352" y="2726532"/>
              <a:ext cx="203168" cy="284848"/>
            </a:xfrm>
            <a:prstGeom prst="rect">
              <a:avLst/>
            </a:prstGeom>
            <a:solidFill>
              <a:srgbClr val="0058AB">
                <a:alpha val="100000"/>
              </a:srgbClr>
            </a:solidFill>
          </p:spPr>
          <p:txBody>
            <a:bodyPr/>
            <a:lstStyle/>
            <a:p/>
          </p:txBody>
        </p:sp>
        <p:sp>
          <p:nvSpPr>
            <p:cNvPr id="55" name="rc55"/>
            <p:cNvSpPr/>
            <p:nvPr/>
          </p:nvSpPr>
          <p:spPr>
            <a:xfrm>
              <a:off x="3364352" y="3011381"/>
              <a:ext cx="203168" cy="56973"/>
            </a:xfrm>
            <a:prstGeom prst="rect">
              <a:avLst/>
            </a:prstGeom>
            <a:solidFill>
              <a:srgbClr val="1CABE2">
                <a:alpha val="100000"/>
              </a:srgbClr>
            </a:solidFill>
          </p:spPr>
          <p:txBody>
            <a:bodyPr/>
            <a:lstStyle/>
            <a:p/>
          </p:txBody>
        </p:sp>
        <p:sp>
          <p:nvSpPr>
            <p:cNvPr id="56" name="rc56"/>
            <p:cNvSpPr/>
            <p:nvPr/>
          </p:nvSpPr>
          <p:spPr>
            <a:xfrm>
              <a:off x="3590094" y="2946053"/>
              <a:ext cx="203168" cy="1679482"/>
            </a:xfrm>
            <a:prstGeom prst="rect">
              <a:avLst/>
            </a:prstGeom>
            <a:solidFill>
              <a:srgbClr val="80BD41">
                <a:alpha val="100000"/>
              </a:srgbClr>
            </a:solidFill>
          </p:spPr>
          <p:txBody>
            <a:bodyPr/>
            <a:lstStyle/>
            <a:p/>
          </p:txBody>
        </p:sp>
        <p:sp>
          <p:nvSpPr>
            <p:cNvPr id="57" name="rc57"/>
            <p:cNvSpPr/>
            <p:nvPr/>
          </p:nvSpPr>
          <p:spPr>
            <a:xfrm>
              <a:off x="3590094" y="2717035"/>
              <a:ext cx="203168" cy="76336"/>
            </a:xfrm>
            <a:prstGeom prst="rect">
              <a:avLst/>
            </a:prstGeom>
            <a:solidFill>
              <a:srgbClr val="0058AB">
                <a:alpha val="100000"/>
              </a:srgbClr>
            </a:solidFill>
          </p:spPr>
          <p:txBody>
            <a:bodyPr/>
            <a:lstStyle/>
            <a:p/>
          </p:txBody>
        </p:sp>
        <p:sp>
          <p:nvSpPr>
            <p:cNvPr id="58" name="rc58"/>
            <p:cNvSpPr/>
            <p:nvPr/>
          </p:nvSpPr>
          <p:spPr>
            <a:xfrm>
              <a:off x="3590094" y="2793371"/>
              <a:ext cx="203168" cy="152681"/>
            </a:xfrm>
            <a:prstGeom prst="rect">
              <a:avLst/>
            </a:prstGeom>
            <a:solidFill>
              <a:srgbClr val="1CABE2">
                <a:alpha val="100000"/>
              </a:srgbClr>
            </a:solidFill>
          </p:spPr>
          <p:txBody>
            <a:bodyPr/>
            <a:lstStyle/>
            <a:p/>
          </p:txBody>
        </p:sp>
        <p:sp>
          <p:nvSpPr>
            <p:cNvPr id="59" name="rc59"/>
            <p:cNvSpPr/>
            <p:nvPr/>
          </p:nvSpPr>
          <p:spPr>
            <a:xfrm>
              <a:off x="3815836" y="3023216"/>
              <a:ext cx="203168" cy="1602319"/>
            </a:xfrm>
            <a:prstGeom prst="rect">
              <a:avLst/>
            </a:prstGeom>
            <a:solidFill>
              <a:srgbClr val="80BD41">
                <a:alpha val="100000"/>
              </a:srgbClr>
            </a:solidFill>
          </p:spPr>
          <p:txBody>
            <a:bodyPr/>
            <a:lstStyle/>
            <a:p/>
          </p:txBody>
        </p:sp>
        <p:sp>
          <p:nvSpPr>
            <p:cNvPr id="60" name="rc60"/>
            <p:cNvSpPr/>
            <p:nvPr/>
          </p:nvSpPr>
          <p:spPr>
            <a:xfrm>
              <a:off x="3815836" y="2718016"/>
              <a:ext cx="203168" cy="171675"/>
            </a:xfrm>
            <a:prstGeom prst="rect">
              <a:avLst/>
            </a:prstGeom>
            <a:solidFill>
              <a:srgbClr val="0058AB">
                <a:alpha val="100000"/>
              </a:srgbClr>
            </a:solidFill>
          </p:spPr>
          <p:txBody>
            <a:bodyPr/>
            <a:lstStyle/>
            <a:p/>
          </p:txBody>
        </p:sp>
        <p:sp>
          <p:nvSpPr>
            <p:cNvPr id="61" name="rc61"/>
            <p:cNvSpPr/>
            <p:nvPr/>
          </p:nvSpPr>
          <p:spPr>
            <a:xfrm>
              <a:off x="3815836" y="2889691"/>
              <a:ext cx="203168" cy="133525"/>
            </a:xfrm>
            <a:prstGeom prst="rect">
              <a:avLst/>
            </a:prstGeom>
            <a:solidFill>
              <a:srgbClr val="1CABE2">
                <a:alpha val="100000"/>
              </a:srgbClr>
            </a:solidFill>
          </p:spPr>
          <p:txBody>
            <a:bodyPr/>
            <a:lstStyle/>
            <a:p/>
          </p:txBody>
        </p:sp>
        <p:sp>
          <p:nvSpPr>
            <p:cNvPr id="62" name="rc62"/>
            <p:cNvSpPr/>
            <p:nvPr/>
          </p:nvSpPr>
          <p:spPr>
            <a:xfrm>
              <a:off x="4041579" y="3009780"/>
              <a:ext cx="203168" cy="1615755"/>
            </a:xfrm>
            <a:prstGeom prst="rect">
              <a:avLst/>
            </a:prstGeom>
            <a:solidFill>
              <a:srgbClr val="80BD41">
                <a:alpha val="100000"/>
              </a:srgbClr>
            </a:solidFill>
          </p:spPr>
          <p:txBody>
            <a:bodyPr/>
            <a:lstStyle/>
            <a:p/>
          </p:txBody>
        </p:sp>
        <p:sp>
          <p:nvSpPr>
            <p:cNvPr id="63" name="rc63"/>
            <p:cNvSpPr/>
            <p:nvPr/>
          </p:nvSpPr>
          <p:spPr>
            <a:xfrm>
              <a:off x="4041579" y="2724644"/>
              <a:ext cx="203168" cy="133066"/>
            </a:xfrm>
            <a:prstGeom prst="rect">
              <a:avLst/>
            </a:prstGeom>
            <a:solidFill>
              <a:srgbClr val="0058AB">
                <a:alpha val="100000"/>
              </a:srgbClr>
            </a:solidFill>
          </p:spPr>
          <p:txBody>
            <a:bodyPr/>
            <a:lstStyle/>
            <a:p/>
          </p:txBody>
        </p:sp>
        <p:sp>
          <p:nvSpPr>
            <p:cNvPr id="64" name="rc64"/>
            <p:cNvSpPr/>
            <p:nvPr/>
          </p:nvSpPr>
          <p:spPr>
            <a:xfrm>
              <a:off x="4041579" y="2857710"/>
              <a:ext cx="203168" cy="152069"/>
            </a:xfrm>
            <a:prstGeom prst="rect">
              <a:avLst/>
            </a:prstGeom>
            <a:solidFill>
              <a:srgbClr val="1CABE2">
                <a:alpha val="100000"/>
              </a:srgbClr>
            </a:solidFill>
          </p:spPr>
          <p:txBody>
            <a:bodyPr/>
            <a:lstStyle/>
            <a:p/>
          </p:txBody>
        </p:sp>
        <p:sp>
          <p:nvSpPr>
            <p:cNvPr id="65" name="rc65"/>
            <p:cNvSpPr/>
            <p:nvPr/>
          </p:nvSpPr>
          <p:spPr>
            <a:xfrm>
              <a:off x="4267321" y="3053838"/>
              <a:ext cx="203168" cy="1571696"/>
            </a:xfrm>
            <a:prstGeom prst="rect">
              <a:avLst/>
            </a:prstGeom>
            <a:solidFill>
              <a:srgbClr val="80BD41">
                <a:alpha val="100000"/>
              </a:srgbClr>
            </a:solidFill>
          </p:spPr>
          <p:txBody>
            <a:bodyPr/>
            <a:lstStyle/>
            <a:p/>
          </p:txBody>
        </p:sp>
        <p:sp>
          <p:nvSpPr>
            <p:cNvPr id="66" name="rc66"/>
            <p:cNvSpPr/>
            <p:nvPr/>
          </p:nvSpPr>
          <p:spPr>
            <a:xfrm>
              <a:off x="4267321" y="2731929"/>
              <a:ext cx="203168" cy="170425"/>
            </a:xfrm>
            <a:prstGeom prst="rect">
              <a:avLst/>
            </a:prstGeom>
            <a:solidFill>
              <a:srgbClr val="0058AB">
                <a:alpha val="100000"/>
              </a:srgbClr>
            </a:solidFill>
          </p:spPr>
          <p:txBody>
            <a:bodyPr/>
            <a:lstStyle/>
            <a:p/>
          </p:txBody>
        </p:sp>
        <p:sp>
          <p:nvSpPr>
            <p:cNvPr id="67" name="rc67"/>
            <p:cNvSpPr/>
            <p:nvPr/>
          </p:nvSpPr>
          <p:spPr>
            <a:xfrm>
              <a:off x="4267321" y="2902354"/>
              <a:ext cx="203168" cy="151484"/>
            </a:xfrm>
            <a:prstGeom prst="rect">
              <a:avLst/>
            </a:prstGeom>
            <a:solidFill>
              <a:srgbClr val="1CABE2">
                <a:alpha val="100000"/>
              </a:srgbClr>
            </a:solidFill>
          </p:spPr>
          <p:txBody>
            <a:bodyPr/>
            <a:lstStyle/>
            <a:p/>
          </p:txBody>
        </p:sp>
        <p:sp>
          <p:nvSpPr>
            <p:cNvPr id="68" name="rc68"/>
            <p:cNvSpPr/>
            <p:nvPr/>
          </p:nvSpPr>
          <p:spPr>
            <a:xfrm>
              <a:off x="4493063" y="2909314"/>
              <a:ext cx="203168" cy="1716220"/>
            </a:xfrm>
            <a:prstGeom prst="rect">
              <a:avLst/>
            </a:prstGeom>
            <a:solidFill>
              <a:srgbClr val="80BD41">
                <a:alpha val="100000"/>
              </a:srgbClr>
            </a:solidFill>
          </p:spPr>
          <p:txBody>
            <a:bodyPr/>
            <a:lstStyle/>
            <a:p/>
          </p:txBody>
        </p:sp>
        <p:sp>
          <p:nvSpPr>
            <p:cNvPr id="69" name="rc69"/>
            <p:cNvSpPr/>
            <p:nvPr/>
          </p:nvSpPr>
          <p:spPr>
            <a:xfrm>
              <a:off x="4493063" y="2739582"/>
              <a:ext cx="203168" cy="94295"/>
            </a:xfrm>
            <a:prstGeom prst="rect">
              <a:avLst/>
            </a:prstGeom>
            <a:solidFill>
              <a:srgbClr val="0058AB">
                <a:alpha val="100000"/>
              </a:srgbClr>
            </a:solidFill>
          </p:spPr>
          <p:txBody>
            <a:bodyPr/>
            <a:lstStyle/>
            <a:p/>
          </p:txBody>
        </p:sp>
        <p:sp>
          <p:nvSpPr>
            <p:cNvPr id="70" name="rc70"/>
            <p:cNvSpPr/>
            <p:nvPr/>
          </p:nvSpPr>
          <p:spPr>
            <a:xfrm>
              <a:off x="4493063" y="2833878"/>
              <a:ext cx="203168" cy="75436"/>
            </a:xfrm>
            <a:prstGeom prst="rect">
              <a:avLst/>
            </a:prstGeom>
            <a:solidFill>
              <a:srgbClr val="1CABE2">
                <a:alpha val="100000"/>
              </a:srgbClr>
            </a:solidFill>
          </p:spPr>
          <p:txBody>
            <a:bodyPr/>
            <a:lstStyle/>
            <a:p/>
          </p:txBody>
        </p:sp>
        <p:sp>
          <p:nvSpPr>
            <p:cNvPr id="71" name="rc71"/>
            <p:cNvSpPr/>
            <p:nvPr/>
          </p:nvSpPr>
          <p:spPr>
            <a:xfrm>
              <a:off x="4718806" y="3027731"/>
              <a:ext cx="203168" cy="1597804"/>
            </a:xfrm>
            <a:prstGeom prst="rect">
              <a:avLst/>
            </a:prstGeom>
            <a:solidFill>
              <a:srgbClr val="80BD41">
                <a:alpha val="100000"/>
              </a:srgbClr>
            </a:solidFill>
          </p:spPr>
          <p:txBody>
            <a:bodyPr/>
            <a:lstStyle/>
            <a:p/>
          </p:txBody>
        </p:sp>
        <p:sp>
          <p:nvSpPr>
            <p:cNvPr id="72" name="rc72"/>
            <p:cNvSpPr/>
            <p:nvPr/>
          </p:nvSpPr>
          <p:spPr>
            <a:xfrm>
              <a:off x="4718806" y="2745760"/>
              <a:ext cx="203168" cy="18796"/>
            </a:xfrm>
            <a:prstGeom prst="rect">
              <a:avLst/>
            </a:prstGeom>
            <a:solidFill>
              <a:srgbClr val="0058AB">
                <a:alpha val="100000"/>
              </a:srgbClr>
            </a:solidFill>
          </p:spPr>
          <p:txBody>
            <a:bodyPr/>
            <a:lstStyle/>
            <a:p/>
          </p:txBody>
        </p:sp>
        <p:sp>
          <p:nvSpPr>
            <p:cNvPr id="73" name="rc73"/>
            <p:cNvSpPr/>
            <p:nvPr/>
          </p:nvSpPr>
          <p:spPr>
            <a:xfrm>
              <a:off x="4718806" y="2764557"/>
              <a:ext cx="203168" cy="263174"/>
            </a:xfrm>
            <a:prstGeom prst="rect">
              <a:avLst/>
            </a:prstGeom>
            <a:solidFill>
              <a:srgbClr val="1CABE2">
                <a:alpha val="100000"/>
              </a:srgbClr>
            </a:solidFill>
          </p:spPr>
          <p:txBody>
            <a:bodyPr/>
            <a:lstStyle/>
            <a:p/>
          </p:txBody>
        </p:sp>
        <p:sp>
          <p:nvSpPr>
            <p:cNvPr id="74" name="rc74"/>
            <p:cNvSpPr/>
            <p:nvPr/>
          </p:nvSpPr>
          <p:spPr>
            <a:xfrm>
              <a:off x="4944548" y="2995849"/>
              <a:ext cx="203168" cy="1629686"/>
            </a:xfrm>
            <a:prstGeom prst="rect">
              <a:avLst/>
            </a:prstGeom>
            <a:solidFill>
              <a:srgbClr val="80BD41">
                <a:alpha val="100000"/>
              </a:srgbClr>
            </a:solidFill>
          </p:spPr>
          <p:txBody>
            <a:bodyPr/>
            <a:lstStyle/>
            <a:p/>
          </p:txBody>
        </p:sp>
        <p:sp>
          <p:nvSpPr>
            <p:cNvPr id="75" name="rc75"/>
            <p:cNvSpPr/>
            <p:nvPr/>
          </p:nvSpPr>
          <p:spPr>
            <a:xfrm>
              <a:off x="4944548" y="2752335"/>
              <a:ext cx="203168" cy="37466"/>
            </a:xfrm>
            <a:prstGeom prst="rect">
              <a:avLst/>
            </a:prstGeom>
            <a:solidFill>
              <a:srgbClr val="0058AB">
                <a:alpha val="100000"/>
              </a:srgbClr>
            </a:solidFill>
          </p:spPr>
          <p:txBody>
            <a:bodyPr/>
            <a:lstStyle/>
            <a:p/>
          </p:txBody>
        </p:sp>
        <p:sp>
          <p:nvSpPr>
            <p:cNvPr id="76" name="rc76"/>
            <p:cNvSpPr/>
            <p:nvPr/>
          </p:nvSpPr>
          <p:spPr>
            <a:xfrm>
              <a:off x="4944548" y="2789801"/>
              <a:ext cx="203168" cy="206047"/>
            </a:xfrm>
            <a:prstGeom prst="rect">
              <a:avLst/>
            </a:prstGeom>
            <a:solidFill>
              <a:srgbClr val="1CABE2">
                <a:alpha val="100000"/>
              </a:srgbClr>
            </a:solidFill>
          </p:spPr>
          <p:txBody>
            <a:bodyPr/>
            <a:lstStyle/>
            <a:p/>
          </p:txBody>
        </p:sp>
        <p:sp>
          <p:nvSpPr>
            <p:cNvPr id="77" name="rc77"/>
            <p:cNvSpPr/>
            <p:nvPr/>
          </p:nvSpPr>
          <p:spPr>
            <a:xfrm>
              <a:off x="5170291" y="3052777"/>
              <a:ext cx="203168" cy="1572757"/>
            </a:xfrm>
            <a:prstGeom prst="rect">
              <a:avLst/>
            </a:prstGeom>
            <a:solidFill>
              <a:srgbClr val="80BD41">
                <a:alpha val="100000"/>
              </a:srgbClr>
            </a:solidFill>
          </p:spPr>
          <p:txBody>
            <a:bodyPr/>
            <a:lstStyle/>
            <a:p/>
          </p:txBody>
        </p:sp>
        <p:sp>
          <p:nvSpPr>
            <p:cNvPr id="78" name="rc78"/>
            <p:cNvSpPr/>
            <p:nvPr/>
          </p:nvSpPr>
          <p:spPr>
            <a:xfrm>
              <a:off x="5170291" y="2753207"/>
              <a:ext cx="203168" cy="18724"/>
            </a:xfrm>
            <a:prstGeom prst="rect">
              <a:avLst/>
            </a:prstGeom>
            <a:solidFill>
              <a:srgbClr val="0058AB">
                <a:alpha val="100000"/>
              </a:srgbClr>
            </a:solidFill>
          </p:spPr>
          <p:txBody>
            <a:bodyPr/>
            <a:lstStyle/>
            <a:p/>
          </p:txBody>
        </p:sp>
        <p:sp>
          <p:nvSpPr>
            <p:cNvPr id="79" name="rc79"/>
            <p:cNvSpPr/>
            <p:nvPr/>
          </p:nvSpPr>
          <p:spPr>
            <a:xfrm>
              <a:off x="5170291" y="2771931"/>
              <a:ext cx="203168" cy="280846"/>
            </a:xfrm>
            <a:prstGeom prst="rect">
              <a:avLst/>
            </a:prstGeom>
            <a:solidFill>
              <a:srgbClr val="1CABE2">
                <a:alpha val="100000"/>
              </a:srgbClr>
            </a:solidFill>
          </p:spPr>
          <p:txBody>
            <a:bodyPr/>
            <a:lstStyle/>
            <a:p/>
          </p:txBody>
        </p:sp>
        <p:sp>
          <p:nvSpPr>
            <p:cNvPr id="80" name="rc80"/>
            <p:cNvSpPr/>
            <p:nvPr/>
          </p:nvSpPr>
          <p:spPr>
            <a:xfrm>
              <a:off x="5396033" y="2991964"/>
              <a:ext cx="203168" cy="1633571"/>
            </a:xfrm>
            <a:prstGeom prst="rect">
              <a:avLst/>
            </a:prstGeom>
            <a:solidFill>
              <a:srgbClr val="80BD41">
                <a:alpha val="100000"/>
              </a:srgbClr>
            </a:solidFill>
          </p:spPr>
          <p:txBody>
            <a:bodyPr/>
            <a:lstStyle/>
            <a:p/>
          </p:txBody>
        </p:sp>
        <p:sp>
          <p:nvSpPr>
            <p:cNvPr id="81" name="rc81"/>
            <p:cNvSpPr/>
            <p:nvPr/>
          </p:nvSpPr>
          <p:spPr>
            <a:xfrm>
              <a:off x="5396033" y="2747865"/>
              <a:ext cx="203168" cy="37556"/>
            </a:xfrm>
            <a:prstGeom prst="rect">
              <a:avLst/>
            </a:prstGeom>
            <a:solidFill>
              <a:srgbClr val="0058AB">
                <a:alpha val="100000"/>
              </a:srgbClr>
            </a:solidFill>
          </p:spPr>
          <p:txBody>
            <a:bodyPr/>
            <a:lstStyle/>
            <a:p/>
          </p:txBody>
        </p:sp>
        <p:sp>
          <p:nvSpPr>
            <p:cNvPr id="82" name="rc82"/>
            <p:cNvSpPr/>
            <p:nvPr/>
          </p:nvSpPr>
          <p:spPr>
            <a:xfrm>
              <a:off x="5396033" y="2785421"/>
              <a:ext cx="203168" cy="206542"/>
            </a:xfrm>
            <a:prstGeom prst="rect">
              <a:avLst/>
            </a:prstGeom>
            <a:solidFill>
              <a:srgbClr val="1CABE2">
                <a:alpha val="100000"/>
              </a:srgbClr>
            </a:solidFill>
          </p:spPr>
          <p:txBody>
            <a:bodyPr/>
            <a:lstStyle/>
            <a:p/>
          </p:txBody>
        </p:sp>
        <p:sp>
          <p:nvSpPr>
            <p:cNvPr id="83" name="rc83"/>
            <p:cNvSpPr/>
            <p:nvPr/>
          </p:nvSpPr>
          <p:spPr>
            <a:xfrm>
              <a:off x="5621775" y="2972241"/>
              <a:ext cx="203168" cy="1653293"/>
            </a:xfrm>
            <a:prstGeom prst="rect">
              <a:avLst/>
            </a:prstGeom>
            <a:solidFill>
              <a:srgbClr val="80BD41">
                <a:alpha val="100000"/>
              </a:srgbClr>
            </a:solidFill>
          </p:spPr>
          <p:txBody>
            <a:bodyPr/>
            <a:lstStyle/>
            <a:p/>
          </p:txBody>
        </p:sp>
        <p:sp>
          <p:nvSpPr>
            <p:cNvPr id="84" name="rc84"/>
            <p:cNvSpPr/>
            <p:nvPr/>
          </p:nvSpPr>
          <p:spPr>
            <a:xfrm>
              <a:off x="5621775" y="2767902"/>
              <a:ext cx="203168" cy="74303"/>
            </a:xfrm>
            <a:prstGeom prst="rect">
              <a:avLst/>
            </a:prstGeom>
            <a:solidFill>
              <a:srgbClr val="0058AB">
                <a:alpha val="100000"/>
              </a:srgbClr>
            </a:solidFill>
          </p:spPr>
          <p:txBody>
            <a:bodyPr/>
            <a:lstStyle/>
            <a:p/>
          </p:txBody>
        </p:sp>
        <p:sp>
          <p:nvSpPr>
            <p:cNvPr id="85" name="rc85"/>
            <p:cNvSpPr/>
            <p:nvPr/>
          </p:nvSpPr>
          <p:spPr>
            <a:xfrm>
              <a:off x="5621775" y="2842206"/>
              <a:ext cx="203168" cy="130035"/>
            </a:xfrm>
            <a:prstGeom prst="rect">
              <a:avLst/>
            </a:prstGeom>
            <a:solidFill>
              <a:srgbClr val="1CABE2">
                <a:alpha val="100000"/>
              </a:srgbClr>
            </a:solidFill>
          </p:spPr>
          <p:txBody>
            <a:bodyPr/>
            <a:lstStyle/>
            <a:p/>
          </p:txBody>
        </p:sp>
        <p:sp>
          <p:nvSpPr>
            <p:cNvPr id="86" name="rc86"/>
            <p:cNvSpPr/>
            <p:nvPr/>
          </p:nvSpPr>
          <p:spPr>
            <a:xfrm>
              <a:off x="5847518" y="3123286"/>
              <a:ext cx="203168" cy="1502249"/>
            </a:xfrm>
            <a:prstGeom prst="rect">
              <a:avLst/>
            </a:prstGeom>
            <a:solidFill>
              <a:srgbClr val="80BD41">
                <a:alpha val="100000"/>
              </a:srgbClr>
            </a:solidFill>
          </p:spPr>
          <p:txBody>
            <a:bodyPr/>
            <a:lstStyle/>
            <a:p/>
          </p:txBody>
        </p:sp>
        <p:sp>
          <p:nvSpPr>
            <p:cNvPr id="87" name="rc87"/>
            <p:cNvSpPr/>
            <p:nvPr/>
          </p:nvSpPr>
          <p:spPr>
            <a:xfrm>
              <a:off x="5847518" y="2793524"/>
              <a:ext cx="203168" cy="256482"/>
            </a:xfrm>
            <a:prstGeom prst="rect">
              <a:avLst/>
            </a:prstGeom>
            <a:solidFill>
              <a:srgbClr val="0058AB">
                <a:alpha val="100000"/>
              </a:srgbClr>
            </a:solidFill>
          </p:spPr>
          <p:txBody>
            <a:bodyPr/>
            <a:lstStyle/>
            <a:p/>
          </p:txBody>
        </p:sp>
        <p:sp>
          <p:nvSpPr>
            <p:cNvPr id="88" name="rc88"/>
            <p:cNvSpPr/>
            <p:nvPr/>
          </p:nvSpPr>
          <p:spPr>
            <a:xfrm>
              <a:off x="5847518" y="3050007"/>
              <a:ext cx="203168" cy="73278"/>
            </a:xfrm>
            <a:prstGeom prst="rect">
              <a:avLst/>
            </a:prstGeom>
            <a:solidFill>
              <a:srgbClr val="1CABE2">
                <a:alpha val="100000"/>
              </a:srgbClr>
            </a:solidFill>
          </p:spPr>
          <p:txBody>
            <a:bodyPr/>
            <a:lstStyle/>
            <a:p/>
          </p:txBody>
        </p:sp>
        <p:sp>
          <p:nvSpPr>
            <p:cNvPr id="89" name="rc89"/>
            <p:cNvSpPr/>
            <p:nvPr/>
          </p:nvSpPr>
          <p:spPr>
            <a:xfrm>
              <a:off x="6073260" y="3101620"/>
              <a:ext cx="203168" cy="1523914"/>
            </a:xfrm>
            <a:prstGeom prst="rect">
              <a:avLst/>
            </a:prstGeom>
            <a:solidFill>
              <a:srgbClr val="80BD41">
                <a:alpha val="100000"/>
              </a:srgbClr>
            </a:solidFill>
          </p:spPr>
          <p:txBody>
            <a:bodyPr/>
            <a:lstStyle/>
            <a:p/>
          </p:txBody>
        </p:sp>
        <p:sp>
          <p:nvSpPr>
            <p:cNvPr id="90" name="rc90"/>
            <p:cNvSpPr/>
            <p:nvPr/>
          </p:nvSpPr>
          <p:spPr>
            <a:xfrm>
              <a:off x="6073260" y="2811349"/>
              <a:ext cx="203168" cy="18139"/>
            </a:xfrm>
            <a:prstGeom prst="rect">
              <a:avLst/>
            </a:prstGeom>
            <a:solidFill>
              <a:srgbClr val="0058AB">
                <a:alpha val="100000"/>
              </a:srgbClr>
            </a:solidFill>
          </p:spPr>
          <p:txBody>
            <a:bodyPr/>
            <a:lstStyle/>
            <a:p/>
          </p:txBody>
        </p:sp>
        <p:sp>
          <p:nvSpPr>
            <p:cNvPr id="91" name="rc91"/>
            <p:cNvSpPr/>
            <p:nvPr/>
          </p:nvSpPr>
          <p:spPr>
            <a:xfrm>
              <a:off x="6073260" y="2829489"/>
              <a:ext cx="203168" cy="272131"/>
            </a:xfrm>
            <a:prstGeom prst="rect">
              <a:avLst/>
            </a:prstGeom>
            <a:solidFill>
              <a:srgbClr val="1CABE2">
                <a:alpha val="100000"/>
              </a:srgbClr>
            </a:solidFill>
          </p:spPr>
          <p:txBody>
            <a:bodyPr/>
            <a:lstStyle/>
            <a:p/>
          </p:txBody>
        </p:sp>
        <p:sp>
          <p:nvSpPr>
            <p:cNvPr id="92" name="rc92"/>
            <p:cNvSpPr/>
            <p:nvPr/>
          </p:nvSpPr>
          <p:spPr>
            <a:xfrm>
              <a:off x="6299002" y="3040492"/>
              <a:ext cx="203168" cy="1585042"/>
            </a:xfrm>
            <a:prstGeom prst="rect">
              <a:avLst/>
            </a:prstGeom>
            <a:solidFill>
              <a:srgbClr val="80BD41">
                <a:alpha val="100000"/>
              </a:srgbClr>
            </a:solidFill>
          </p:spPr>
          <p:txBody>
            <a:bodyPr/>
            <a:lstStyle/>
            <a:p/>
          </p:txBody>
        </p:sp>
        <p:sp>
          <p:nvSpPr>
            <p:cNvPr id="93" name="rc93"/>
            <p:cNvSpPr/>
            <p:nvPr/>
          </p:nvSpPr>
          <p:spPr>
            <a:xfrm>
              <a:off x="6299002" y="2824354"/>
              <a:ext cx="203168" cy="36027"/>
            </a:xfrm>
            <a:prstGeom prst="rect">
              <a:avLst/>
            </a:prstGeom>
            <a:solidFill>
              <a:srgbClr val="0058AB">
                <a:alpha val="100000"/>
              </a:srgbClr>
            </a:solidFill>
          </p:spPr>
          <p:txBody>
            <a:bodyPr/>
            <a:lstStyle/>
            <a:p/>
          </p:txBody>
        </p:sp>
        <p:sp>
          <p:nvSpPr>
            <p:cNvPr id="94" name="rc94"/>
            <p:cNvSpPr/>
            <p:nvPr/>
          </p:nvSpPr>
          <p:spPr>
            <a:xfrm>
              <a:off x="6299002" y="2860381"/>
              <a:ext cx="203168" cy="180110"/>
            </a:xfrm>
            <a:prstGeom prst="rect">
              <a:avLst/>
            </a:prstGeom>
            <a:solidFill>
              <a:srgbClr val="1CABE2">
                <a:alpha val="100000"/>
              </a:srgbClr>
            </a:solidFill>
          </p:spPr>
          <p:txBody>
            <a:bodyPr/>
            <a:lstStyle/>
            <a:p/>
          </p:txBody>
        </p:sp>
        <p:sp>
          <p:nvSpPr>
            <p:cNvPr id="95" name="rc95"/>
            <p:cNvSpPr/>
            <p:nvPr/>
          </p:nvSpPr>
          <p:spPr>
            <a:xfrm>
              <a:off x="6524745" y="3018306"/>
              <a:ext cx="203168" cy="1607229"/>
            </a:xfrm>
            <a:prstGeom prst="rect">
              <a:avLst/>
            </a:prstGeom>
            <a:solidFill>
              <a:srgbClr val="80BD41">
                <a:alpha val="100000"/>
              </a:srgbClr>
            </a:solidFill>
          </p:spPr>
          <p:txBody>
            <a:bodyPr/>
            <a:lstStyle/>
            <a:p/>
          </p:txBody>
        </p:sp>
        <p:sp>
          <p:nvSpPr>
            <p:cNvPr id="96" name="rc96"/>
            <p:cNvSpPr/>
            <p:nvPr/>
          </p:nvSpPr>
          <p:spPr>
            <a:xfrm>
              <a:off x="6524745" y="2839723"/>
              <a:ext cx="203168" cy="35712"/>
            </a:xfrm>
            <a:prstGeom prst="rect">
              <a:avLst/>
            </a:prstGeom>
            <a:solidFill>
              <a:srgbClr val="0058AB">
                <a:alpha val="100000"/>
              </a:srgbClr>
            </a:solidFill>
          </p:spPr>
          <p:txBody>
            <a:bodyPr/>
            <a:lstStyle/>
            <a:p/>
          </p:txBody>
        </p:sp>
        <p:sp>
          <p:nvSpPr>
            <p:cNvPr id="97" name="rc97"/>
            <p:cNvSpPr/>
            <p:nvPr/>
          </p:nvSpPr>
          <p:spPr>
            <a:xfrm>
              <a:off x="6524745" y="2875436"/>
              <a:ext cx="203168" cy="142869"/>
            </a:xfrm>
            <a:prstGeom prst="rect">
              <a:avLst/>
            </a:prstGeom>
            <a:solidFill>
              <a:srgbClr val="1CABE2">
                <a:alpha val="100000"/>
              </a:srgbClr>
            </a:solidFill>
          </p:spPr>
          <p:txBody>
            <a:bodyPr/>
            <a:lstStyle/>
            <a:p/>
          </p:txBody>
        </p:sp>
        <p:sp>
          <p:nvSpPr>
            <p:cNvPr id="98" name="rc98"/>
            <p:cNvSpPr/>
            <p:nvPr/>
          </p:nvSpPr>
          <p:spPr>
            <a:xfrm>
              <a:off x="6750487" y="3085477"/>
              <a:ext cx="203168" cy="1540057"/>
            </a:xfrm>
            <a:prstGeom prst="rect">
              <a:avLst/>
            </a:prstGeom>
            <a:solidFill>
              <a:srgbClr val="80BD41">
                <a:alpha val="100000"/>
              </a:srgbClr>
            </a:solidFill>
          </p:spPr>
          <p:txBody>
            <a:bodyPr/>
            <a:lstStyle/>
            <a:p/>
          </p:txBody>
        </p:sp>
        <p:sp>
          <p:nvSpPr>
            <p:cNvPr id="99" name="rc99"/>
            <p:cNvSpPr/>
            <p:nvPr/>
          </p:nvSpPr>
          <p:spPr>
            <a:xfrm>
              <a:off x="6750487" y="2855354"/>
              <a:ext cx="203168" cy="53106"/>
            </a:xfrm>
            <a:prstGeom prst="rect">
              <a:avLst/>
            </a:prstGeom>
            <a:solidFill>
              <a:srgbClr val="0058AB">
                <a:alpha val="100000"/>
              </a:srgbClr>
            </a:solidFill>
          </p:spPr>
          <p:txBody>
            <a:bodyPr/>
            <a:lstStyle/>
            <a:p/>
          </p:txBody>
        </p:sp>
        <p:sp>
          <p:nvSpPr>
            <p:cNvPr id="100" name="rc100"/>
            <p:cNvSpPr/>
            <p:nvPr/>
          </p:nvSpPr>
          <p:spPr>
            <a:xfrm>
              <a:off x="6750487" y="2908460"/>
              <a:ext cx="203168" cy="177017"/>
            </a:xfrm>
            <a:prstGeom prst="rect">
              <a:avLst/>
            </a:prstGeom>
            <a:solidFill>
              <a:srgbClr val="1CABE2">
                <a:alpha val="100000"/>
              </a:srgbClr>
            </a:solidFill>
          </p:spPr>
          <p:txBody>
            <a:bodyPr/>
            <a:lstStyle/>
            <a:p/>
          </p:txBody>
        </p:sp>
        <p:sp>
          <p:nvSpPr>
            <p:cNvPr id="101" name="rc101"/>
            <p:cNvSpPr/>
            <p:nvPr/>
          </p:nvSpPr>
          <p:spPr>
            <a:xfrm>
              <a:off x="6976229" y="2875158"/>
              <a:ext cx="203168" cy="50036"/>
            </a:xfrm>
            <a:prstGeom prst="rect">
              <a:avLst/>
            </a:prstGeom>
            <a:solidFill>
              <a:srgbClr val="F26A21">
                <a:alpha val="100000"/>
              </a:srgbClr>
            </a:solidFill>
          </p:spPr>
          <p:txBody>
            <a:bodyPr/>
            <a:lstStyle/>
            <a:p/>
          </p:txBody>
        </p:sp>
        <p:sp>
          <p:nvSpPr>
            <p:cNvPr id="102" name="rc102"/>
            <p:cNvSpPr/>
            <p:nvPr/>
          </p:nvSpPr>
          <p:spPr>
            <a:xfrm>
              <a:off x="6976229" y="2925194"/>
              <a:ext cx="203168" cy="1700341"/>
            </a:xfrm>
            <a:prstGeom prst="rect">
              <a:avLst/>
            </a:prstGeom>
            <a:solidFill>
              <a:srgbClr val="FFC20E">
                <a:alpha val="100000"/>
              </a:srgbClr>
            </a:solidFill>
          </p:spPr>
          <p:txBody>
            <a:bodyPr/>
            <a:lstStyle/>
            <a:p/>
          </p:txBody>
        </p:sp>
        <p:sp>
          <p:nvSpPr>
            <p:cNvPr id="103" name="rc103"/>
            <p:cNvSpPr/>
            <p:nvPr/>
          </p:nvSpPr>
          <p:spPr>
            <a:xfrm>
              <a:off x="7201972" y="2892731"/>
              <a:ext cx="203168" cy="47143"/>
            </a:xfrm>
            <a:prstGeom prst="rect">
              <a:avLst/>
            </a:prstGeom>
            <a:solidFill>
              <a:srgbClr val="F26A21">
                <a:alpha val="100000"/>
              </a:srgbClr>
            </a:solidFill>
          </p:spPr>
          <p:txBody>
            <a:bodyPr/>
            <a:lstStyle/>
            <a:p/>
          </p:txBody>
        </p:sp>
        <p:sp>
          <p:nvSpPr>
            <p:cNvPr id="104" name="rc104"/>
            <p:cNvSpPr/>
            <p:nvPr/>
          </p:nvSpPr>
          <p:spPr>
            <a:xfrm>
              <a:off x="7201972" y="2939874"/>
              <a:ext cx="203168" cy="1685660"/>
            </a:xfrm>
            <a:prstGeom prst="rect">
              <a:avLst/>
            </a:prstGeom>
            <a:solidFill>
              <a:srgbClr val="FFC20E">
                <a:alpha val="100000"/>
              </a:srgbClr>
            </a:solidFill>
          </p:spPr>
          <p:txBody>
            <a:bodyPr/>
            <a:lstStyle/>
            <a:p/>
          </p:txBody>
        </p:sp>
        <p:sp>
          <p:nvSpPr>
            <p:cNvPr id="105" name="rc105"/>
            <p:cNvSpPr/>
            <p:nvPr/>
          </p:nvSpPr>
          <p:spPr>
            <a:xfrm>
              <a:off x="7427714" y="2907597"/>
              <a:ext cx="203168" cy="44418"/>
            </a:xfrm>
            <a:prstGeom prst="rect">
              <a:avLst/>
            </a:prstGeom>
            <a:solidFill>
              <a:srgbClr val="F26A21">
                <a:alpha val="100000"/>
              </a:srgbClr>
            </a:solidFill>
          </p:spPr>
          <p:txBody>
            <a:bodyPr/>
            <a:lstStyle/>
            <a:p/>
          </p:txBody>
        </p:sp>
        <p:sp>
          <p:nvSpPr>
            <p:cNvPr id="106" name="rc106"/>
            <p:cNvSpPr/>
            <p:nvPr/>
          </p:nvSpPr>
          <p:spPr>
            <a:xfrm>
              <a:off x="7427714" y="2952015"/>
              <a:ext cx="203168" cy="1673520"/>
            </a:xfrm>
            <a:prstGeom prst="rect">
              <a:avLst/>
            </a:prstGeom>
            <a:solidFill>
              <a:srgbClr val="FFC20E">
                <a:alpha val="100000"/>
              </a:srgbClr>
            </a:solidFill>
          </p:spPr>
          <p:txBody>
            <a:bodyPr/>
            <a:lstStyle/>
            <a:p/>
          </p:txBody>
        </p:sp>
        <p:sp>
          <p:nvSpPr>
            <p:cNvPr id="107" name="rc107"/>
            <p:cNvSpPr/>
            <p:nvPr/>
          </p:nvSpPr>
          <p:spPr>
            <a:xfrm>
              <a:off x="7653457" y="2922966"/>
              <a:ext cx="203168" cy="41850"/>
            </a:xfrm>
            <a:prstGeom prst="rect">
              <a:avLst/>
            </a:prstGeom>
            <a:solidFill>
              <a:srgbClr val="F26A21">
                <a:alpha val="100000"/>
              </a:srgbClr>
            </a:solidFill>
          </p:spPr>
          <p:txBody>
            <a:bodyPr/>
            <a:lstStyle/>
            <a:p/>
          </p:txBody>
        </p:sp>
        <p:sp>
          <p:nvSpPr>
            <p:cNvPr id="108" name="rc108"/>
            <p:cNvSpPr/>
            <p:nvPr/>
          </p:nvSpPr>
          <p:spPr>
            <a:xfrm>
              <a:off x="7653457" y="2964817"/>
              <a:ext cx="203168" cy="1660718"/>
            </a:xfrm>
            <a:prstGeom prst="rect">
              <a:avLst/>
            </a:prstGeom>
            <a:solidFill>
              <a:srgbClr val="FFC20E">
                <a:alpha val="100000"/>
              </a:srgbClr>
            </a:solidFill>
          </p:spPr>
          <p:txBody>
            <a:bodyPr/>
            <a:lstStyle/>
            <a:p/>
          </p:txBody>
        </p:sp>
        <p:sp>
          <p:nvSpPr>
            <p:cNvPr id="109" name="rc109"/>
            <p:cNvSpPr/>
            <p:nvPr/>
          </p:nvSpPr>
          <p:spPr>
            <a:xfrm>
              <a:off x="7879199" y="2937032"/>
              <a:ext cx="203168" cy="39431"/>
            </a:xfrm>
            <a:prstGeom prst="rect">
              <a:avLst/>
            </a:prstGeom>
            <a:solidFill>
              <a:srgbClr val="F26A21">
                <a:alpha val="100000"/>
              </a:srgbClr>
            </a:solidFill>
          </p:spPr>
          <p:txBody>
            <a:bodyPr/>
            <a:lstStyle/>
            <a:p/>
          </p:txBody>
        </p:sp>
        <p:sp>
          <p:nvSpPr>
            <p:cNvPr id="110" name="rc110"/>
            <p:cNvSpPr/>
            <p:nvPr/>
          </p:nvSpPr>
          <p:spPr>
            <a:xfrm>
              <a:off x="7879199" y="2976463"/>
              <a:ext cx="203168" cy="1649071"/>
            </a:xfrm>
            <a:prstGeom prst="rect">
              <a:avLst/>
            </a:prstGeom>
            <a:solidFill>
              <a:srgbClr val="FFC20E">
                <a:alpha val="100000"/>
              </a:srgbClr>
            </a:solidFill>
          </p:spPr>
          <p:txBody>
            <a:bodyPr/>
            <a:lstStyle/>
            <a:p/>
          </p:txBody>
        </p:sp>
        <p:sp>
          <p:nvSpPr>
            <p:cNvPr id="111" name="rc111"/>
            <p:cNvSpPr/>
            <p:nvPr/>
          </p:nvSpPr>
          <p:spPr>
            <a:xfrm>
              <a:off x="8104941" y="2951449"/>
              <a:ext cx="203168" cy="37151"/>
            </a:xfrm>
            <a:prstGeom prst="rect">
              <a:avLst/>
            </a:prstGeom>
            <a:solidFill>
              <a:srgbClr val="F26A21">
                <a:alpha val="100000"/>
              </a:srgbClr>
            </a:solidFill>
          </p:spPr>
          <p:txBody>
            <a:bodyPr/>
            <a:lstStyle/>
            <a:p/>
          </p:txBody>
        </p:sp>
        <p:sp>
          <p:nvSpPr>
            <p:cNvPr id="112" name="rc112"/>
            <p:cNvSpPr/>
            <p:nvPr/>
          </p:nvSpPr>
          <p:spPr>
            <a:xfrm>
              <a:off x="8104941" y="2988600"/>
              <a:ext cx="203168" cy="1636934"/>
            </a:xfrm>
            <a:prstGeom prst="rect">
              <a:avLst/>
            </a:prstGeom>
            <a:solidFill>
              <a:srgbClr val="FFC20E">
                <a:alpha val="100000"/>
              </a:srgbClr>
            </a:solidFill>
          </p:spPr>
          <p:txBody>
            <a:bodyPr/>
            <a:lstStyle/>
            <a:p/>
          </p:txBody>
        </p:sp>
        <p:sp>
          <p:nvSpPr>
            <p:cNvPr id="113" name="pl113"/>
            <p:cNvSpPr/>
            <p:nvPr/>
          </p:nvSpPr>
          <p:spPr>
            <a:xfrm>
              <a:off x="1434255" y="1227418"/>
              <a:ext cx="5417816" cy="480541"/>
            </a:xfrm>
            <a:custGeom>
              <a:avLst/>
              <a:pathLst>
                <a:path w="5417816" h="480541">
                  <a:moveTo>
                    <a:pt x="0" y="274595"/>
                  </a:moveTo>
                  <a:lnTo>
                    <a:pt x="225742" y="137297"/>
                  </a:lnTo>
                  <a:lnTo>
                    <a:pt x="451484" y="240270"/>
                  </a:lnTo>
                  <a:lnTo>
                    <a:pt x="677227" y="377568"/>
                  </a:lnTo>
                  <a:lnTo>
                    <a:pt x="902969" y="411892"/>
                  </a:lnTo>
                  <a:lnTo>
                    <a:pt x="1128711" y="240270"/>
                  </a:lnTo>
                  <a:lnTo>
                    <a:pt x="1354454" y="205946"/>
                  </a:lnTo>
                  <a:lnTo>
                    <a:pt x="1580196" y="411892"/>
                  </a:lnTo>
                  <a:lnTo>
                    <a:pt x="1805938" y="446217"/>
                  </a:lnTo>
                  <a:lnTo>
                    <a:pt x="2031681" y="480541"/>
                  </a:lnTo>
                  <a:lnTo>
                    <a:pt x="2257423" y="102973"/>
                  </a:lnTo>
                  <a:lnTo>
                    <a:pt x="2483165" y="274595"/>
                  </a:lnTo>
                  <a:lnTo>
                    <a:pt x="2708908" y="205946"/>
                  </a:lnTo>
                  <a:lnTo>
                    <a:pt x="2934650" y="274595"/>
                  </a:lnTo>
                  <a:lnTo>
                    <a:pt x="3160393" y="137297"/>
                  </a:lnTo>
                  <a:lnTo>
                    <a:pt x="3386135" y="0"/>
                  </a:lnTo>
                  <a:lnTo>
                    <a:pt x="3611877" y="34324"/>
                  </a:lnTo>
                  <a:lnTo>
                    <a:pt x="3837620" y="0"/>
                  </a:lnTo>
                  <a:lnTo>
                    <a:pt x="4063362" y="34324"/>
                  </a:lnTo>
                  <a:lnTo>
                    <a:pt x="4289104" y="102973"/>
                  </a:lnTo>
                  <a:lnTo>
                    <a:pt x="4514847" y="446217"/>
                  </a:lnTo>
                  <a:lnTo>
                    <a:pt x="4740589" y="0"/>
                  </a:lnTo>
                  <a:lnTo>
                    <a:pt x="4966331" y="34324"/>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502014"/>
              <a:ext cx="5417816" cy="652163"/>
            </a:xfrm>
            <a:custGeom>
              <a:avLst/>
              <a:pathLst>
                <a:path w="5417816" h="652163">
                  <a:moveTo>
                    <a:pt x="0" y="446217"/>
                  </a:moveTo>
                  <a:lnTo>
                    <a:pt x="225742" y="652163"/>
                  </a:lnTo>
                  <a:lnTo>
                    <a:pt x="451484" y="308919"/>
                  </a:lnTo>
                  <a:lnTo>
                    <a:pt x="677227" y="411892"/>
                  </a:lnTo>
                  <a:lnTo>
                    <a:pt x="902969" y="411892"/>
                  </a:lnTo>
                  <a:lnTo>
                    <a:pt x="1128711" y="137297"/>
                  </a:lnTo>
                  <a:lnTo>
                    <a:pt x="1354454" y="68648"/>
                  </a:lnTo>
                  <a:lnTo>
                    <a:pt x="1580196" y="205946"/>
                  </a:lnTo>
                  <a:lnTo>
                    <a:pt x="1805938" y="308919"/>
                  </a:lnTo>
                  <a:lnTo>
                    <a:pt x="2031681" y="308919"/>
                  </a:lnTo>
                  <a:lnTo>
                    <a:pt x="2257423" y="102973"/>
                  </a:lnTo>
                  <a:lnTo>
                    <a:pt x="2483165" y="240270"/>
                  </a:lnTo>
                  <a:lnTo>
                    <a:pt x="2708908" y="205946"/>
                  </a:lnTo>
                  <a:lnTo>
                    <a:pt x="2934650" y="274595"/>
                  </a:lnTo>
                  <a:lnTo>
                    <a:pt x="3160393" y="0"/>
                  </a:lnTo>
                  <a:lnTo>
                    <a:pt x="3386135" y="205946"/>
                  </a:lnTo>
                  <a:lnTo>
                    <a:pt x="3611877" y="137297"/>
                  </a:lnTo>
                  <a:lnTo>
                    <a:pt x="3837620" y="240270"/>
                  </a:lnTo>
                  <a:lnTo>
                    <a:pt x="4063362" y="137297"/>
                  </a:lnTo>
                  <a:lnTo>
                    <a:pt x="4289104" y="68648"/>
                  </a:lnTo>
                  <a:lnTo>
                    <a:pt x="4514847" y="308919"/>
                  </a:lnTo>
                  <a:lnTo>
                    <a:pt x="4740589" y="240270"/>
                  </a:lnTo>
                  <a:lnTo>
                    <a:pt x="4966331" y="102973"/>
                  </a:lnTo>
                  <a:lnTo>
                    <a:pt x="5192074" y="34324"/>
                  </a:lnTo>
                  <a:lnTo>
                    <a:pt x="5417816" y="137297"/>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65926"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6" name="tx126"/>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2335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4752062"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65503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5880773"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106516"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332258"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78374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6876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7694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18700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9707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071314" y="5504603"/>
              <a:ext cx="201455" cy="201456"/>
            </a:xfrm>
            <a:prstGeom prst="rect">
              <a:avLst/>
            </a:prstGeom>
            <a:solidFill>
              <a:srgbClr val="80BD41">
                <a:alpha val="100000"/>
              </a:srgbClr>
            </a:solidFill>
          </p:spPr>
          <p:txBody>
            <a:bodyPr/>
            <a:lstStyle/>
            <a:p/>
          </p:txBody>
        </p:sp>
        <p:sp>
          <p:nvSpPr>
            <p:cNvPr id="161" name="rc161"/>
            <p:cNvSpPr/>
            <p:nvPr/>
          </p:nvSpPr>
          <p:spPr>
            <a:xfrm>
              <a:off x="2975038" y="5504603"/>
              <a:ext cx="201456" cy="201456"/>
            </a:xfrm>
            <a:prstGeom prst="rect">
              <a:avLst/>
            </a:prstGeom>
            <a:solidFill>
              <a:srgbClr val="1CABE2">
                <a:alpha val="100000"/>
              </a:srgbClr>
            </a:solidFill>
          </p:spPr>
          <p:txBody>
            <a:bodyPr/>
            <a:lstStyle/>
            <a:p/>
          </p:txBody>
        </p:sp>
        <p:sp>
          <p:nvSpPr>
            <p:cNvPr id="162" name="rc162"/>
            <p:cNvSpPr/>
            <p:nvPr/>
          </p:nvSpPr>
          <p:spPr>
            <a:xfrm>
              <a:off x="4063414" y="5504603"/>
              <a:ext cx="201456" cy="201456"/>
            </a:xfrm>
            <a:prstGeom prst="rect">
              <a:avLst/>
            </a:prstGeom>
            <a:solidFill>
              <a:srgbClr val="0058AB">
                <a:alpha val="100000"/>
              </a:srgbClr>
            </a:solidFill>
          </p:spPr>
          <p:txBody>
            <a:bodyPr/>
            <a:lstStyle/>
            <a:p/>
          </p:txBody>
        </p:sp>
        <p:sp>
          <p:nvSpPr>
            <p:cNvPr id="163" name="rc163"/>
            <p:cNvSpPr/>
            <p:nvPr/>
          </p:nvSpPr>
          <p:spPr>
            <a:xfrm>
              <a:off x="5081939" y="5504603"/>
              <a:ext cx="201456" cy="201456"/>
            </a:xfrm>
            <a:prstGeom prst="rect">
              <a:avLst/>
            </a:prstGeom>
            <a:solidFill>
              <a:srgbClr val="FFC20E">
                <a:alpha val="100000"/>
              </a:srgbClr>
            </a:solidFill>
          </p:spPr>
          <p:txBody>
            <a:bodyPr/>
            <a:lstStyle/>
            <a:p/>
          </p:txBody>
        </p:sp>
        <p:sp>
          <p:nvSpPr>
            <p:cNvPr id="164" name="rc164"/>
            <p:cNvSpPr/>
            <p:nvPr/>
          </p:nvSpPr>
          <p:spPr>
            <a:xfrm>
              <a:off x="7079320" y="5504603"/>
              <a:ext cx="201455" cy="201456"/>
            </a:xfrm>
            <a:prstGeom prst="rect">
              <a:avLst/>
            </a:prstGeom>
            <a:solidFill>
              <a:srgbClr val="F26A21">
                <a:alpha val="100000"/>
              </a:srgbClr>
            </a:solidFill>
          </p:spPr>
          <p:txBody>
            <a:bodyPr/>
            <a:lstStyle/>
            <a:p/>
          </p:txBody>
        </p:sp>
        <p:sp>
          <p:nvSpPr>
            <p:cNvPr id="165" name="tx165"/>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5" name="tx175"/>
            <p:cNvSpPr/>
            <p:nvPr/>
          </p:nvSpPr>
          <p:spPr>
            <a:xfrm>
              <a:off x="983899" y="580465"/>
              <a:ext cx="607613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República Dominicana</a:t>
              </a:r>
            </a:p>
          </p:txBody>
        </p:sp>
        <p:sp>
          <p:nvSpPr>
            <p:cNvPr id="176" name="tx176"/>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7" name="tx177"/>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República Dominicana tenga un descenso en el número de lactantes supervivientes para 2030. Para alcanzar la meta de ZD de IA2030, los esfuerzos actuales serían suficientes, sin embargo, los países deben fortalecerse más allá de las metas.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4178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742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0676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0803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405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07300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2453452"/>
              <a:ext cx="215906" cy="2422092"/>
            </a:xfrm>
            <a:prstGeom prst="rect">
              <a:avLst/>
            </a:prstGeom>
            <a:solidFill>
              <a:srgbClr val="0058AB">
                <a:alpha val="100000"/>
              </a:srgbClr>
            </a:solidFill>
          </p:spPr>
          <p:txBody>
            <a:bodyPr/>
            <a:lstStyle/>
            <a:p/>
          </p:txBody>
        </p:sp>
        <p:sp>
          <p:nvSpPr>
            <p:cNvPr id="39" name="rc39"/>
            <p:cNvSpPr/>
            <p:nvPr/>
          </p:nvSpPr>
          <p:spPr>
            <a:xfrm>
              <a:off x="1530867" y="3533501"/>
              <a:ext cx="215906" cy="1342044"/>
            </a:xfrm>
            <a:prstGeom prst="rect">
              <a:avLst/>
            </a:prstGeom>
            <a:solidFill>
              <a:srgbClr val="0058AB">
                <a:alpha val="100000"/>
              </a:srgbClr>
            </a:solidFill>
          </p:spPr>
          <p:txBody>
            <a:bodyPr/>
            <a:lstStyle/>
            <a:p/>
          </p:txBody>
        </p:sp>
        <p:sp>
          <p:nvSpPr>
            <p:cNvPr id="40" name="rc40"/>
            <p:cNvSpPr/>
            <p:nvPr/>
          </p:nvSpPr>
          <p:spPr>
            <a:xfrm>
              <a:off x="1770763" y="2752332"/>
              <a:ext cx="215906" cy="2123213"/>
            </a:xfrm>
            <a:prstGeom prst="rect">
              <a:avLst/>
            </a:prstGeom>
            <a:solidFill>
              <a:srgbClr val="0058AB">
                <a:alpha val="100000"/>
              </a:srgbClr>
            </a:solidFill>
          </p:spPr>
          <p:txBody>
            <a:bodyPr/>
            <a:lstStyle/>
            <a:p/>
          </p:txBody>
        </p:sp>
        <p:sp>
          <p:nvSpPr>
            <p:cNvPr id="41" name="rc41"/>
            <p:cNvSpPr/>
            <p:nvPr/>
          </p:nvSpPr>
          <p:spPr>
            <a:xfrm>
              <a:off x="2010660" y="1726153"/>
              <a:ext cx="215906" cy="3149392"/>
            </a:xfrm>
            <a:prstGeom prst="rect">
              <a:avLst/>
            </a:prstGeom>
            <a:solidFill>
              <a:srgbClr val="0058AB">
                <a:alpha val="100000"/>
              </a:srgbClr>
            </a:solidFill>
          </p:spPr>
          <p:txBody>
            <a:bodyPr/>
            <a:lstStyle/>
            <a:p/>
          </p:txBody>
        </p:sp>
        <p:sp>
          <p:nvSpPr>
            <p:cNvPr id="42" name="rc42"/>
            <p:cNvSpPr/>
            <p:nvPr/>
          </p:nvSpPr>
          <p:spPr>
            <a:xfrm>
              <a:off x="2250556" y="1502310"/>
              <a:ext cx="215906" cy="3373235"/>
            </a:xfrm>
            <a:prstGeom prst="rect">
              <a:avLst/>
            </a:prstGeom>
            <a:solidFill>
              <a:srgbClr val="0058AB">
                <a:alpha val="100000"/>
              </a:srgbClr>
            </a:solidFill>
          </p:spPr>
          <p:txBody>
            <a:bodyPr/>
            <a:lstStyle/>
            <a:p/>
          </p:txBody>
        </p:sp>
        <p:sp>
          <p:nvSpPr>
            <p:cNvPr id="43" name="rc43"/>
            <p:cNvSpPr/>
            <p:nvPr/>
          </p:nvSpPr>
          <p:spPr>
            <a:xfrm>
              <a:off x="2490453" y="2828256"/>
              <a:ext cx="215906" cy="2047289"/>
            </a:xfrm>
            <a:prstGeom prst="rect">
              <a:avLst/>
            </a:prstGeom>
            <a:solidFill>
              <a:srgbClr val="0058AB">
                <a:alpha val="100000"/>
              </a:srgbClr>
            </a:solidFill>
          </p:spPr>
          <p:txBody>
            <a:bodyPr/>
            <a:lstStyle/>
            <a:p/>
          </p:txBody>
        </p:sp>
        <p:sp>
          <p:nvSpPr>
            <p:cNvPr id="44" name="rc44"/>
            <p:cNvSpPr/>
            <p:nvPr/>
          </p:nvSpPr>
          <p:spPr>
            <a:xfrm>
              <a:off x="2730349" y="3109898"/>
              <a:ext cx="215906" cy="1765647"/>
            </a:xfrm>
            <a:prstGeom prst="rect">
              <a:avLst/>
            </a:prstGeom>
            <a:solidFill>
              <a:srgbClr val="0058AB">
                <a:alpha val="100000"/>
              </a:srgbClr>
            </a:solidFill>
          </p:spPr>
          <p:txBody>
            <a:bodyPr/>
            <a:lstStyle/>
            <a:p/>
          </p:txBody>
        </p:sp>
        <p:sp>
          <p:nvSpPr>
            <p:cNvPr id="45" name="rc45"/>
            <p:cNvSpPr/>
            <p:nvPr/>
          </p:nvSpPr>
          <p:spPr>
            <a:xfrm>
              <a:off x="2970245" y="1560488"/>
              <a:ext cx="215906" cy="3315056"/>
            </a:xfrm>
            <a:prstGeom prst="rect">
              <a:avLst/>
            </a:prstGeom>
            <a:solidFill>
              <a:srgbClr val="0058AB">
                <a:alpha val="100000"/>
              </a:srgbClr>
            </a:solidFill>
          </p:spPr>
          <p:txBody>
            <a:bodyPr/>
            <a:lstStyle/>
            <a:p/>
          </p:txBody>
        </p:sp>
        <p:sp>
          <p:nvSpPr>
            <p:cNvPr id="46" name="rc46"/>
            <p:cNvSpPr/>
            <p:nvPr/>
          </p:nvSpPr>
          <p:spPr>
            <a:xfrm>
              <a:off x="3210142" y="1213190"/>
              <a:ext cx="215906" cy="3662355"/>
            </a:xfrm>
            <a:prstGeom prst="rect">
              <a:avLst/>
            </a:prstGeom>
            <a:solidFill>
              <a:srgbClr val="0058AB">
                <a:alpha val="100000"/>
              </a:srgbClr>
            </a:solidFill>
          </p:spPr>
          <p:txBody>
            <a:bodyPr/>
            <a:lstStyle/>
            <a:p/>
          </p:txBody>
        </p:sp>
        <p:sp>
          <p:nvSpPr>
            <p:cNvPr id="47" name="rc47"/>
            <p:cNvSpPr/>
            <p:nvPr/>
          </p:nvSpPr>
          <p:spPr>
            <a:xfrm>
              <a:off x="3450038" y="860947"/>
              <a:ext cx="215906" cy="4014597"/>
            </a:xfrm>
            <a:prstGeom prst="rect">
              <a:avLst/>
            </a:prstGeom>
            <a:solidFill>
              <a:srgbClr val="0058AB">
                <a:alpha val="100000"/>
              </a:srgbClr>
            </a:solidFill>
          </p:spPr>
          <p:txBody>
            <a:bodyPr/>
            <a:lstStyle/>
            <a:p/>
          </p:txBody>
        </p:sp>
        <p:sp>
          <p:nvSpPr>
            <p:cNvPr id="48" name="rc48"/>
            <p:cNvSpPr/>
            <p:nvPr/>
          </p:nvSpPr>
          <p:spPr>
            <a:xfrm>
              <a:off x="3689935" y="3799679"/>
              <a:ext cx="215906" cy="1075866"/>
            </a:xfrm>
            <a:prstGeom prst="rect">
              <a:avLst/>
            </a:prstGeom>
            <a:solidFill>
              <a:srgbClr val="0058AB">
                <a:alpha val="100000"/>
              </a:srgbClr>
            </a:solidFill>
          </p:spPr>
          <p:txBody>
            <a:bodyPr/>
            <a:lstStyle/>
            <a:p/>
          </p:txBody>
        </p:sp>
        <p:sp>
          <p:nvSpPr>
            <p:cNvPr id="49" name="rc49"/>
            <p:cNvSpPr/>
            <p:nvPr/>
          </p:nvSpPr>
          <p:spPr>
            <a:xfrm>
              <a:off x="3929831" y="2455987"/>
              <a:ext cx="215906" cy="2419557"/>
            </a:xfrm>
            <a:prstGeom prst="rect">
              <a:avLst/>
            </a:prstGeom>
            <a:solidFill>
              <a:srgbClr val="0058AB">
                <a:alpha val="100000"/>
              </a:srgbClr>
            </a:solidFill>
          </p:spPr>
          <p:txBody>
            <a:bodyPr/>
            <a:lstStyle/>
            <a:p/>
          </p:txBody>
        </p:sp>
        <p:sp>
          <p:nvSpPr>
            <p:cNvPr id="50" name="rc50"/>
            <p:cNvSpPr/>
            <p:nvPr/>
          </p:nvSpPr>
          <p:spPr>
            <a:xfrm>
              <a:off x="4169728" y="3000131"/>
              <a:ext cx="215906" cy="1875414"/>
            </a:xfrm>
            <a:prstGeom prst="rect">
              <a:avLst/>
            </a:prstGeom>
            <a:solidFill>
              <a:srgbClr val="0058AB">
                <a:alpha val="100000"/>
              </a:srgbClr>
            </a:solidFill>
          </p:spPr>
          <p:txBody>
            <a:bodyPr/>
            <a:lstStyle/>
            <a:p/>
          </p:txBody>
        </p:sp>
        <p:sp>
          <p:nvSpPr>
            <p:cNvPr id="51" name="rc51"/>
            <p:cNvSpPr/>
            <p:nvPr/>
          </p:nvSpPr>
          <p:spPr>
            <a:xfrm>
              <a:off x="4409624" y="2473606"/>
              <a:ext cx="215906" cy="2401939"/>
            </a:xfrm>
            <a:prstGeom prst="rect">
              <a:avLst/>
            </a:prstGeom>
            <a:solidFill>
              <a:srgbClr val="0058AB">
                <a:alpha val="100000"/>
              </a:srgbClr>
            </a:solidFill>
          </p:spPr>
          <p:txBody>
            <a:bodyPr/>
            <a:lstStyle/>
            <a:p/>
          </p:txBody>
        </p:sp>
        <p:sp>
          <p:nvSpPr>
            <p:cNvPr id="52" name="rc52"/>
            <p:cNvSpPr/>
            <p:nvPr/>
          </p:nvSpPr>
          <p:spPr>
            <a:xfrm>
              <a:off x="4649521" y="3546556"/>
              <a:ext cx="215906" cy="1328988"/>
            </a:xfrm>
            <a:prstGeom prst="rect">
              <a:avLst/>
            </a:prstGeom>
            <a:solidFill>
              <a:srgbClr val="0058AB">
                <a:alpha val="100000"/>
              </a:srgbClr>
            </a:solidFill>
          </p:spPr>
          <p:txBody>
            <a:bodyPr/>
            <a:lstStyle/>
            <a:p/>
          </p:txBody>
        </p:sp>
        <p:sp>
          <p:nvSpPr>
            <p:cNvPr id="53" name="rc53"/>
            <p:cNvSpPr/>
            <p:nvPr/>
          </p:nvSpPr>
          <p:spPr>
            <a:xfrm>
              <a:off x="4889417" y="4610635"/>
              <a:ext cx="215906" cy="264910"/>
            </a:xfrm>
            <a:prstGeom prst="rect">
              <a:avLst/>
            </a:prstGeom>
            <a:solidFill>
              <a:srgbClr val="0058AB">
                <a:alpha val="100000"/>
              </a:srgbClr>
            </a:solidFill>
          </p:spPr>
          <p:txBody>
            <a:bodyPr/>
            <a:lstStyle/>
            <a:p/>
          </p:txBody>
        </p:sp>
        <p:sp>
          <p:nvSpPr>
            <p:cNvPr id="54" name="rc54"/>
            <p:cNvSpPr/>
            <p:nvPr/>
          </p:nvSpPr>
          <p:spPr>
            <a:xfrm>
              <a:off x="5129313" y="4347499"/>
              <a:ext cx="215906" cy="528046"/>
            </a:xfrm>
            <a:prstGeom prst="rect">
              <a:avLst/>
            </a:prstGeom>
            <a:solidFill>
              <a:srgbClr val="0058AB">
                <a:alpha val="100000"/>
              </a:srgbClr>
            </a:solidFill>
          </p:spPr>
          <p:txBody>
            <a:bodyPr/>
            <a:lstStyle/>
            <a:p/>
          </p:txBody>
        </p:sp>
        <p:sp>
          <p:nvSpPr>
            <p:cNvPr id="55" name="rc55"/>
            <p:cNvSpPr/>
            <p:nvPr/>
          </p:nvSpPr>
          <p:spPr>
            <a:xfrm>
              <a:off x="5369210" y="4611649"/>
              <a:ext cx="215906" cy="263896"/>
            </a:xfrm>
            <a:prstGeom prst="rect">
              <a:avLst/>
            </a:prstGeom>
            <a:solidFill>
              <a:srgbClr val="0058AB">
                <a:alpha val="100000"/>
              </a:srgbClr>
            </a:solidFill>
          </p:spPr>
          <p:txBody>
            <a:bodyPr/>
            <a:lstStyle/>
            <a:p/>
          </p:txBody>
        </p:sp>
        <p:sp>
          <p:nvSpPr>
            <p:cNvPr id="56" name="rc56"/>
            <p:cNvSpPr/>
            <p:nvPr/>
          </p:nvSpPr>
          <p:spPr>
            <a:xfrm>
              <a:off x="5609106" y="4346231"/>
              <a:ext cx="215906" cy="529313"/>
            </a:xfrm>
            <a:prstGeom prst="rect">
              <a:avLst/>
            </a:prstGeom>
            <a:solidFill>
              <a:srgbClr val="0058AB">
                <a:alpha val="100000"/>
              </a:srgbClr>
            </a:solidFill>
          </p:spPr>
          <p:txBody>
            <a:bodyPr/>
            <a:lstStyle/>
            <a:p/>
          </p:txBody>
        </p:sp>
        <p:sp>
          <p:nvSpPr>
            <p:cNvPr id="57" name="rc57"/>
            <p:cNvSpPr/>
            <p:nvPr/>
          </p:nvSpPr>
          <p:spPr>
            <a:xfrm>
              <a:off x="5849003" y="3828325"/>
              <a:ext cx="215906" cy="1047220"/>
            </a:xfrm>
            <a:prstGeom prst="rect">
              <a:avLst/>
            </a:prstGeom>
            <a:solidFill>
              <a:srgbClr val="0058AB">
                <a:alpha val="100000"/>
              </a:srgbClr>
            </a:solidFill>
          </p:spPr>
          <p:txBody>
            <a:bodyPr/>
            <a:lstStyle/>
            <a:p/>
          </p:txBody>
        </p:sp>
        <p:sp>
          <p:nvSpPr>
            <p:cNvPr id="58" name="rc58"/>
            <p:cNvSpPr/>
            <p:nvPr/>
          </p:nvSpPr>
          <p:spPr>
            <a:xfrm>
              <a:off x="6088899" y="1260721"/>
              <a:ext cx="215906" cy="3614823"/>
            </a:xfrm>
            <a:prstGeom prst="rect">
              <a:avLst/>
            </a:prstGeom>
            <a:solidFill>
              <a:srgbClr val="0058AB">
                <a:alpha val="100000"/>
              </a:srgbClr>
            </a:solidFill>
          </p:spPr>
          <p:txBody>
            <a:bodyPr/>
            <a:lstStyle/>
            <a:p/>
          </p:txBody>
        </p:sp>
        <p:sp>
          <p:nvSpPr>
            <p:cNvPr id="59" name="rc59"/>
            <p:cNvSpPr/>
            <p:nvPr/>
          </p:nvSpPr>
          <p:spPr>
            <a:xfrm>
              <a:off x="6328796" y="4619888"/>
              <a:ext cx="215906" cy="255657"/>
            </a:xfrm>
            <a:prstGeom prst="rect">
              <a:avLst/>
            </a:prstGeom>
            <a:solidFill>
              <a:srgbClr val="0058AB">
                <a:alpha val="100000"/>
              </a:srgbClr>
            </a:solidFill>
          </p:spPr>
          <p:txBody>
            <a:bodyPr/>
            <a:lstStyle/>
            <a:p/>
          </p:txBody>
        </p:sp>
        <p:sp>
          <p:nvSpPr>
            <p:cNvPr id="60" name="rc60"/>
            <p:cNvSpPr/>
            <p:nvPr/>
          </p:nvSpPr>
          <p:spPr>
            <a:xfrm>
              <a:off x="6568692" y="4367779"/>
              <a:ext cx="215906" cy="507766"/>
            </a:xfrm>
            <a:prstGeom prst="rect">
              <a:avLst/>
            </a:prstGeom>
            <a:solidFill>
              <a:srgbClr val="0058AB">
                <a:alpha val="100000"/>
              </a:srgbClr>
            </a:solidFill>
          </p:spPr>
          <p:txBody>
            <a:bodyPr/>
            <a:lstStyle/>
            <a:p/>
          </p:txBody>
        </p:sp>
        <p:sp>
          <p:nvSpPr>
            <p:cNvPr id="61" name="rc61"/>
            <p:cNvSpPr/>
            <p:nvPr/>
          </p:nvSpPr>
          <p:spPr>
            <a:xfrm>
              <a:off x="6808589" y="4372215"/>
              <a:ext cx="215906" cy="503329"/>
            </a:xfrm>
            <a:prstGeom prst="rect">
              <a:avLst/>
            </a:prstGeom>
            <a:solidFill>
              <a:srgbClr val="0058AB">
                <a:alpha val="100000"/>
              </a:srgbClr>
            </a:solidFill>
          </p:spPr>
          <p:txBody>
            <a:bodyPr/>
            <a:lstStyle/>
            <a:p/>
          </p:txBody>
        </p:sp>
        <p:sp>
          <p:nvSpPr>
            <p:cNvPr id="62" name="rc62"/>
            <p:cNvSpPr/>
            <p:nvPr/>
          </p:nvSpPr>
          <p:spPr>
            <a:xfrm>
              <a:off x="7048485" y="4127078"/>
              <a:ext cx="215906" cy="748467"/>
            </a:xfrm>
            <a:prstGeom prst="rect">
              <a:avLst/>
            </a:prstGeom>
            <a:solidFill>
              <a:srgbClr val="0058AB">
                <a:alpha val="100000"/>
              </a:srgbClr>
            </a:solidFill>
          </p:spPr>
          <p:txBody>
            <a:bodyPr/>
            <a:lstStyle/>
            <a:p/>
          </p:txBody>
        </p:sp>
        <p:sp>
          <p:nvSpPr>
            <p:cNvPr id="63" name="rc63"/>
            <p:cNvSpPr/>
            <p:nvPr/>
          </p:nvSpPr>
          <p:spPr>
            <a:xfrm>
              <a:off x="8487864" y="4351935"/>
              <a:ext cx="215906" cy="523610"/>
            </a:xfrm>
            <a:prstGeom prst="rect">
              <a:avLst/>
            </a:prstGeom>
            <a:solidFill>
              <a:srgbClr val="69DBFF">
                <a:alpha val="100000"/>
              </a:srgbClr>
            </a:solidFill>
          </p:spPr>
          <p:txBody>
            <a:bodyPr/>
            <a:lstStyle/>
            <a:p/>
          </p:txBody>
        </p:sp>
        <p:sp>
          <p:nvSpPr>
            <p:cNvPr id="64" name="pl64"/>
            <p:cNvSpPr/>
            <p:nvPr/>
          </p:nvSpPr>
          <p:spPr>
            <a:xfrm>
              <a:off x="6196853" y="3828325"/>
              <a:ext cx="2398964" cy="523610"/>
            </a:xfrm>
            <a:custGeom>
              <a:avLst/>
              <a:pathLst>
                <a:path w="2398964" h="523610">
                  <a:moveTo>
                    <a:pt x="0" y="0"/>
                  </a:moveTo>
                  <a:lnTo>
                    <a:pt x="239896" y="52361"/>
                  </a:lnTo>
                  <a:lnTo>
                    <a:pt x="479792" y="104722"/>
                  </a:lnTo>
                  <a:lnTo>
                    <a:pt x="719689" y="157083"/>
                  </a:lnTo>
                  <a:lnTo>
                    <a:pt x="959585" y="209444"/>
                  </a:lnTo>
                  <a:lnTo>
                    <a:pt x="1199482" y="261805"/>
                  </a:lnTo>
                  <a:lnTo>
                    <a:pt x="1439378" y="314166"/>
                  </a:lnTo>
                  <a:lnTo>
                    <a:pt x="1679275" y="366527"/>
                  </a:lnTo>
                  <a:lnTo>
                    <a:pt x="1919171" y="418888"/>
                  </a:lnTo>
                  <a:lnTo>
                    <a:pt x="2159067" y="471249"/>
                  </a:lnTo>
                  <a:lnTo>
                    <a:pt x="2398964" y="523610"/>
                  </a:lnTo>
                </a:path>
              </a:pathLst>
            </a:custGeom>
            <a:ln w="13550" cap="flat">
              <a:solidFill>
                <a:srgbClr val="000000">
                  <a:alpha val="100000"/>
                </a:srgbClr>
              </a:solidFill>
              <a:prstDash val="solid"/>
              <a:round/>
            </a:ln>
          </p:spPr>
          <p:txBody>
            <a:bodyPr/>
            <a:lstStyle/>
            <a:p/>
          </p:txBody>
        </p:sp>
        <p:sp>
          <p:nvSpPr>
            <p:cNvPr id="65" name="pt65"/>
            <p:cNvSpPr/>
            <p:nvPr/>
          </p:nvSpPr>
          <p:spPr>
            <a:xfrm>
              <a:off x="6172027" y="3803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855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9082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960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4012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4065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41176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41700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222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274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327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506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2830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10155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8" name="rc108"/>
            <p:cNvSpPr/>
            <p:nvPr/>
          </p:nvSpPr>
          <p:spPr>
            <a:xfrm>
              <a:off x="3661384" y="5761013"/>
              <a:ext cx="201456" cy="201456"/>
            </a:xfrm>
            <a:prstGeom prst="rect">
              <a:avLst/>
            </a:prstGeom>
            <a:solidFill>
              <a:srgbClr val="0058AB">
                <a:alpha val="100000"/>
              </a:srgbClr>
            </a:solidFill>
          </p:spPr>
          <p:txBody>
            <a:bodyPr/>
            <a:lstStyle/>
            <a:p/>
          </p:txBody>
        </p:sp>
        <p:sp>
          <p:nvSpPr>
            <p:cNvPr id="109" name="rc109"/>
            <p:cNvSpPr/>
            <p:nvPr/>
          </p:nvSpPr>
          <p:spPr>
            <a:xfrm>
              <a:off x="4563470" y="5761013"/>
              <a:ext cx="201456" cy="201456"/>
            </a:xfrm>
            <a:prstGeom prst="rect">
              <a:avLst/>
            </a:prstGeom>
            <a:solidFill>
              <a:srgbClr val="69DBFF">
                <a:alpha val="100000"/>
              </a:srgbClr>
            </a:solidFill>
          </p:spPr>
          <p:txBody>
            <a:bodyPr/>
            <a:lstStyle/>
            <a:p/>
          </p:txBody>
        </p:sp>
        <p:sp>
          <p:nvSpPr>
            <p:cNvPr id="110" name="tx110"/>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535416" y="399414"/>
              <a:ext cx="692390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República Dominicana</a:t>
              </a:r>
            </a:p>
          </p:txBody>
        </p:sp>
        <p:sp>
          <p:nvSpPr>
            <p:cNvPr id="113" name="tx113"/>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4" name="tx114"/>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5" name="tx115"/>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6" name="tx116"/>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7" name="tx117"/>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11% inferior (es decir, el país había alcanzado)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3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7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9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4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1942"/>
              <a:ext cx="249522" cy="1580755"/>
            </a:xfrm>
            <a:prstGeom prst="rect">
              <a:avLst/>
            </a:prstGeom>
            <a:solidFill>
              <a:srgbClr val="80BD41">
                <a:alpha val="100000"/>
              </a:srgbClr>
            </a:solidFill>
          </p:spPr>
          <p:txBody>
            <a:bodyPr/>
            <a:lstStyle/>
            <a:p/>
          </p:txBody>
        </p:sp>
        <p:sp>
          <p:nvSpPr>
            <p:cNvPr id="24" name="rc24"/>
            <p:cNvSpPr/>
            <p:nvPr/>
          </p:nvSpPr>
          <p:spPr>
            <a:xfrm>
              <a:off x="1296273" y="2365601"/>
              <a:ext cx="249522" cy="156341"/>
            </a:xfrm>
            <a:prstGeom prst="rect">
              <a:avLst/>
            </a:prstGeom>
            <a:solidFill>
              <a:srgbClr val="1CABE2">
                <a:alpha val="100000"/>
              </a:srgbClr>
            </a:solidFill>
          </p:spPr>
          <p:txBody>
            <a:bodyPr/>
            <a:lstStyle/>
            <a:p/>
          </p:txBody>
        </p:sp>
        <p:sp>
          <p:nvSpPr>
            <p:cNvPr id="25" name="rc25"/>
            <p:cNvSpPr/>
            <p:nvPr/>
          </p:nvSpPr>
          <p:spPr>
            <a:xfrm>
              <a:off x="1573521" y="2456902"/>
              <a:ext cx="249522" cy="1645794"/>
            </a:xfrm>
            <a:prstGeom prst="rect">
              <a:avLst/>
            </a:prstGeom>
            <a:solidFill>
              <a:srgbClr val="80BD41">
                <a:alpha val="100000"/>
              </a:srgbClr>
            </a:solidFill>
          </p:spPr>
          <p:txBody>
            <a:bodyPr/>
            <a:lstStyle/>
            <a:p/>
          </p:txBody>
        </p:sp>
        <p:sp>
          <p:nvSpPr>
            <p:cNvPr id="26" name="rc26"/>
            <p:cNvSpPr/>
            <p:nvPr/>
          </p:nvSpPr>
          <p:spPr>
            <a:xfrm>
              <a:off x="1573521" y="2370264"/>
              <a:ext cx="249522" cy="86638"/>
            </a:xfrm>
            <a:prstGeom prst="rect">
              <a:avLst/>
            </a:prstGeom>
            <a:solidFill>
              <a:srgbClr val="1CABE2">
                <a:alpha val="100000"/>
              </a:srgbClr>
            </a:solidFill>
          </p:spPr>
          <p:txBody>
            <a:bodyPr/>
            <a:lstStyle/>
            <a:p/>
          </p:txBody>
        </p:sp>
        <p:sp>
          <p:nvSpPr>
            <p:cNvPr id="27" name="rc27"/>
            <p:cNvSpPr/>
            <p:nvPr/>
          </p:nvSpPr>
          <p:spPr>
            <a:xfrm>
              <a:off x="1850769" y="2526687"/>
              <a:ext cx="249522" cy="1576010"/>
            </a:xfrm>
            <a:prstGeom prst="rect">
              <a:avLst/>
            </a:prstGeom>
            <a:solidFill>
              <a:srgbClr val="80BD41">
                <a:alpha val="100000"/>
              </a:srgbClr>
            </a:solidFill>
          </p:spPr>
          <p:txBody>
            <a:bodyPr/>
            <a:lstStyle/>
            <a:p/>
          </p:txBody>
        </p:sp>
        <p:sp>
          <p:nvSpPr>
            <p:cNvPr id="28" name="rc28"/>
            <p:cNvSpPr/>
            <p:nvPr/>
          </p:nvSpPr>
          <p:spPr>
            <a:xfrm>
              <a:off x="1850769" y="2389653"/>
              <a:ext cx="249522" cy="137033"/>
            </a:xfrm>
            <a:prstGeom prst="rect">
              <a:avLst/>
            </a:prstGeom>
            <a:solidFill>
              <a:srgbClr val="1CABE2">
                <a:alpha val="100000"/>
              </a:srgbClr>
            </a:solidFill>
          </p:spPr>
          <p:txBody>
            <a:bodyPr/>
            <a:lstStyle/>
            <a:p/>
          </p:txBody>
        </p:sp>
        <p:sp>
          <p:nvSpPr>
            <p:cNvPr id="29" name="rc29"/>
            <p:cNvSpPr/>
            <p:nvPr/>
          </p:nvSpPr>
          <p:spPr>
            <a:xfrm>
              <a:off x="2128016" y="2612016"/>
              <a:ext cx="249522" cy="1490681"/>
            </a:xfrm>
            <a:prstGeom prst="rect">
              <a:avLst/>
            </a:prstGeom>
            <a:solidFill>
              <a:srgbClr val="80BD41">
                <a:alpha val="100000"/>
              </a:srgbClr>
            </a:solidFill>
          </p:spPr>
          <p:txBody>
            <a:bodyPr/>
            <a:lstStyle/>
            <a:p/>
          </p:txBody>
        </p:sp>
        <p:sp>
          <p:nvSpPr>
            <p:cNvPr id="30" name="rc30"/>
            <p:cNvSpPr/>
            <p:nvPr/>
          </p:nvSpPr>
          <p:spPr>
            <a:xfrm>
              <a:off x="2128016" y="2408715"/>
              <a:ext cx="249522" cy="203300"/>
            </a:xfrm>
            <a:prstGeom prst="rect">
              <a:avLst/>
            </a:prstGeom>
            <a:solidFill>
              <a:srgbClr val="1CABE2">
                <a:alpha val="100000"/>
              </a:srgbClr>
            </a:solidFill>
          </p:spPr>
          <p:txBody>
            <a:bodyPr/>
            <a:lstStyle/>
            <a:p/>
          </p:txBody>
        </p:sp>
        <p:sp>
          <p:nvSpPr>
            <p:cNvPr id="31" name="rc31"/>
            <p:cNvSpPr/>
            <p:nvPr/>
          </p:nvSpPr>
          <p:spPr>
            <a:xfrm>
              <a:off x="2405264" y="2645558"/>
              <a:ext cx="249522" cy="1457138"/>
            </a:xfrm>
            <a:prstGeom prst="rect">
              <a:avLst/>
            </a:prstGeom>
            <a:solidFill>
              <a:srgbClr val="80BD41">
                <a:alpha val="100000"/>
              </a:srgbClr>
            </a:solidFill>
          </p:spPr>
          <p:txBody>
            <a:bodyPr/>
            <a:lstStyle/>
            <a:p/>
          </p:txBody>
        </p:sp>
        <p:sp>
          <p:nvSpPr>
            <p:cNvPr id="32" name="rc32"/>
            <p:cNvSpPr/>
            <p:nvPr/>
          </p:nvSpPr>
          <p:spPr>
            <a:xfrm>
              <a:off x="2405264" y="2427859"/>
              <a:ext cx="249522" cy="217699"/>
            </a:xfrm>
            <a:prstGeom prst="rect">
              <a:avLst/>
            </a:prstGeom>
            <a:solidFill>
              <a:srgbClr val="1CABE2">
                <a:alpha val="100000"/>
              </a:srgbClr>
            </a:solidFill>
          </p:spPr>
          <p:txBody>
            <a:bodyPr/>
            <a:lstStyle/>
            <a:p/>
          </p:txBody>
        </p:sp>
        <p:sp>
          <p:nvSpPr>
            <p:cNvPr id="33" name="rc33"/>
            <p:cNvSpPr/>
            <p:nvPr/>
          </p:nvSpPr>
          <p:spPr>
            <a:xfrm>
              <a:off x="2682512" y="2583055"/>
              <a:ext cx="249522" cy="1519642"/>
            </a:xfrm>
            <a:prstGeom prst="rect">
              <a:avLst/>
            </a:prstGeom>
            <a:solidFill>
              <a:srgbClr val="80BD41">
                <a:alpha val="100000"/>
              </a:srgbClr>
            </a:solidFill>
          </p:spPr>
          <p:txBody>
            <a:bodyPr/>
            <a:lstStyle/>
            <a:p/>
          </p:txBody>
        </p:sp>
        <p:sp>
          <p:nvSpPr>
            <p:cNvPr id="34" name="rc34"/>
            <p:cNvSpPr/>
            <p:nvPr/>
          </p:nvSpPr>
          <p:spPr>
            <a:xfrm>
              <a:off x="2682512" y="2450930"/>
              <a:ext cx="249522" cy="132125"/>
            </a:xfrm>
            <a:prstGeom prst="rect">
              <a:avLst/>
            </a:prstGeom>
            <a:solidFill>
              <a:srgbClr val="1CABE2">
                <a:alpha val="100000"/>
              </a:srgbClr>
            </a:solidFill>
          </p:spPr>
          <p:txBody>
            <a:bodyPr/>
            <a:lstStyle/>
            <a:p/>
          </p:txBody>
        </p:sp>
        <p:sp>
          <p:nvSpPr>
            <p:cNvPr id="35" name="rc35"/>
            <p:cNvSpPr/>
            <p:nvPr/>
          </p:nvSpPr>
          <p:spPr>
            <a:xfrm>
              <a:off x="2959759" y="2588618"/>
              <a:ext cx="249522" cy="1514079"/>
            </a:xfrm>
            <a:prstGeom prst="rect">
              <a:avLst/>
            </a:prstGeom>
            <a:solidFill>
              <a:srgbClr val="80BD41">
                <a:alpha val="100000"/>
              </a:srgbClr>
            </a:solidFill>
          </p:spPr>
          <p:txBody>
            <a:bodyPr/>
            <a:lstStyle/>
            <a:p/>
          </p:txBody>
        </p:sp>
        <p:sp>
          <p:nvSpPr>
            <p:cNvPr id="36" name="rc36"/>
            <p:cNvSpPr/>
            <p:nvPr/>
          </p:nvSpPr>
          <p:spPr>
            <a:xfrm>
              <a:off x="2959759" y="2474655"/>
              <a:ext cx="249522" cy="113962"/>
            </a:xfrm>
            <a:prstGeom prst="rect">
              <a:avLst/>
            </a:prstGeom>
            <a:solidFill>
              <a:srgbClr val="1CABE2">
                <a:alpha val="100000"/>
              </a:srgbClr>
            </a:solidFill>
          </p:spPr>
          <p:txBody>
            <a:bodyPr/>
            <a:lstStyle/>
            <a:p/>
          </p:txBody>
        </p:sp>
        <p:sp>
          <p:nvSpPr>
            <p:cNvPr id="37" name="rc37"/>
            <p:cNvSpPr/>
            <p:nvPr/>
          </p:nvSpPr>
          <p:spPr>
            <a:xfrm>
              <a:off x="3237007" y="2670756"/>
              <a:ext cx="249522" cy="1431940"/>
            </a:xfrm>
            <a:prstGeom prst="rect">
              <a:avLst/>
            </a:prstGeom>
            <a:solidFill>
              <a:srgbClr val="80BD41">
                <a:alpha val="100000"/>
              </a:srgbClr>
            </a:solidFill>
          </p:spPr>
          <p:txBody>
            <a:bodyPr/>
            <a:lstStyle/>
            <a:p/>
          </p:txBody>
        </p:sp>
        <p:sp>
          <p:nvSpPr>
            <p:cNvPr id="38" name="rc38"/>
            <p:cNvSpPr/>
            <p:nvPr/>
          </p:nvSpPr>
          <p:spPr>
            <a:xfrm>
              <a:off x="3237007" y="2456820"/>
              <a:ext cx="249522" cy="213936"/>
            </a:xfrm>
            <a:prstGeom prst="rect">
              <a:avLst/>
            </a:prstGeom>
            <a:solidFill>
              <a:srgbClr val="1CABE2">
                <a:alpha val="100000"/>
              </a:srgbClr>
            </a:solidFill>
          </p:spPr>
          <p:txBody>
            <a:bodyPr/>
            <a:lstStyle/>
            <a:p/>
          </p:txBody>
        </p:sp>
        <p:sp>
          <p:nvSpPr>
            <p:cNvPr id="39" name="rc39"/>
            <p:cNvSpPr/>
            <p:nvPr/>
          </p:nvSpPr>
          <p:spPr>
            <a:xfrm>
              <a:off x="3514255" y="2650631"/>
              <a:ext cx="249522" cy="1452066"/>
            </a:xfrm>
            <a:prstGeom prst="rect">
              <a:avLst/>
            </a:prstGeom>
            <a:solidFill>
              <a:srgbClr val="80BD41">
                <a:alpha val="100000"/>
              </a:srgbClr>
            </a:solidFill>
          </p:spPr>
          <p:txBody>
            <a:bodyPr/>
            <a:lstStyle/>
            <a:p/>
          </p:txBody>
        </p:sp>
        <p:sp>
          <p:nvSpPr>
            <p:cNvPr id="40" name="rc40"/>
            <p:cNvSpPr/>
            <p:nvPr/>
          </p:nvSpPr>
          <p:spPr>
            <a:xfrm>
              <a:off x="3514255" y="2414278"/>
              <a:ext cx="249522" cy="236352"/>
            </a:xfrm>
            <a:prstGeom prst="rect">
              <a:avLst/>
            </a:prstGeom>
            <a:solidFill>
              <a:srgbClr val="1CABE2">
                <a:alpha val="100000"/>
              </a:srgbClr>
            </a:solidFill>
          </p:spPr>
          <p:txBody>
            <a:bodyPr/>
            <a:lstStyle/>
            <a:p/>
          </p:txBody>
        </p:sp>
        <p:sp>
          <p:nvSpPr>
            <p:cNvPr id="41" name="rc41"/>
            <p:cNvSpPr/>
            <p:nvPr/>
          </p:nvSpPr>
          <p:spPr>
            <a:xfrm>
              <a:off x="3791502" y="2634350"/>
              <a:ext cx="249522" cy="1468346"/>
            </a:xfrm>
            <a:prstGeom prst="rect">
              <a:avLst/>
            </a:prstGeom>
            <a:solidFill>
              <a:srgbClr val="80BD41">
                <a:alpha val="100000"/>
              </a:srgbClr>
            </a:solidFill>
          </p:spPr>
          <p:txBody>
            <a:bodyPr/>
            <a:lstStyle/>
            <a:p/>
          </p:txBody>
        </p:sp>
        <p:sp>
          <p:nvSpPr>
            <p:cNvPr id="42" name="rc42"/>
            <p:cNvSpPr/>
            <p:nvPr/>
          </p:nvSpPr>
          <p:spPr>
            <a:xfrm>
              <a:off x="3791502" y="2375254"/>
              <a:ext cx="249522" cy="259095"/>
            </a:xfrm>
            <a:prstGeom prst="rect">
              <a:avLst/>
            </a:prstGeom>
            <a:solidFill>
              <a:srgbClr val="1CABE2">
                <a:alpha val="100000"/>
              </a:srgbClr>
            </a:solidFill>
          </p:spPr>
          <p:txBody>
            <a:bodyPr/>
            <a:lstStyle/>
            <a:p/>
          </p:txBody>
        </p:sp>
        <p:sp>
          <p:nvSpPr>
            <p:cNvPr id="43" name="rc43"/>
            <p:cNvSpPr/>
            <p:nvPr/>
          </p:nvSpPr>
          <p:spPr>
            <a:xfrm>
              <a:off x="4068750" y="2436040"/>
              <a:ext cx="249522" cy="1666656"/>
            </a:xfrm>
            <a:prstGeom prst="rect">
              <a:avLst/>
            </a:prstGeom>
            <a:solidFill>
              <a:srgbClr val="80BD41">
                <a:alpha val="100000"/>
              </a:srgbClr>
            </a:solidFill>
          </p:spPr>
          <p:txBody>
            <a:bodyPr/>
            <a:lstStyle/>
            <a:p/>
          </p:txBody>
        </p:sp>
        <p:sp>
          <p:nvSpPr>
            <p:cNvPr id="44" name="rc44"/>
            <p:cNvSpPr/>
            <p:nvPr/>
          </p:nvSpPr>
          <p:spPr>
            <a:xfrm>
              <a:off x="4068750" y="2366582"/>
              <a:ext cx="249522" cy="69457"/>
            </a:xfrm>
            <a:prstGeom prst="rect">
              <a:avLst/>
            </a:prstGeom>
            <a:solidFill>
              <a:srgbClr val="1CABE2">
                <a:alpha val="100000"/>
              </a:srgbClr>
            </a:solidFill>
          </p:spPr>
          <p:txBody>
            <a:bodyPr/>
            <a:lstStyle/>
            <a:p/>
          </p:txBody>
        </p:sp>
        <p:sp>
          <p:nvSpPr>
            <p:cNvPr id="45" name="rc45"/>
            <p:cNvSpPr/>
            <p:nvPr/>
          </p:nvSpPr>
          <p:spPr>
            <a:xfrm>
              <a:off x="4345998" y="2523660"/>
              <a:ext cx="249522" cy="1579037"/>
            </a:xfrm>
            <a:prstGeom prst="rect">
              <a:avLst/>
            </a:prstGeom>
            <a:solidFill>
              <a:srgbClr val="80BD41">
                <a:alpha val="100000"/>
              </a:srgbClr>
            </a:solidFill>
          </p:spPr>
          <p:txBody>
            <a:bodyPr/>
            <a:lstStyle/>
            <a:p/>
          </p:txBody>
        </p:sp>
        <p:sp>
          <p:nvSpPr>
            <p:cNvPr id="46" name="rc46"/>
            <p:cNvSpPr/>
            <p:nvPr/>
          </p:nvSpPr>
          <p:spPr>
            <a:xfrm>
              <a:off x="4345998" y="2367482"/>
              <a:ext cx="249522" cy="156177"/>
            </a:xfrm>
            <a:prstGeom prst="rect">
              <a:avLst/>
            </a:prstGeom>
            <a:solidFill>
              <a:srgbClr val="1CABE2">
                <a:alpha val="100000"/>
              </a:srgbClr>
            </a:solidFill>
          </p:spPr>
          <p:txBody>
            <a:bodyPr/>
            <a:lstStyle/>
            <a:p/>
          </p:txBody>
        </p:sp>
        <p:sp>
          <p:nvSpPr>
            <p:cNvPr id="47" name="rc47"/>
            <p:cNvSpPr/>
            <p:nvPr/>
          </p:nvSpPr>
          <p:spPr>
            <a:xfrm>
              <a:off x="4623245" y="2494535"/>
              <a:ext cx="249522" cy="1608161"/>
            </a:xfrm>
            <a:prstGeom prst="rect">
              <a:avLst/>
            </a:prstGeom>
            <a:solidFill>
              <a:srgbClr val="80BD41">
                <a:alpha val="100000"/>
              </a:srgbClr>
            </a:solidFill>
          </p:spPr>
          <p:txBody>
            <a:bodyPr/>
            <a:lstStyle/>
            <a:p/>
          </p:txBody>
        </p:sp>
        <p:sp>
          <p:nvSpPr>
            <p:cNvPr id="48" name="rc48"/>
            <p:cNvSpPr/>
            <p:nvPr/>
          </p:nvSpPr>
          <p:spPr>
            <a:xfrm>
              <a:off x="4623245" y="2373454"/>
              <a:ext cx="249522" cy="121080"/>
            </a:xfrm>
            <a:prstGeom prst="rect">
              <a:avLst/>
            </a:prstGeom>
            <a:solidFill>
              <a:srgbClr val="1CABE2">
                <a:alpha val="100000"/>
              </a:srgbClr>
            </a:solidFill>
          </p:spPr>
          <p:txBody>
            <a:bodyPr/>
            <a:lstStyle/>
            <a:p/>
          </p:txBody>
        </p:sp>
        <p:sp>
          <p:nvSpPr>
            <p:cNvPr id="49" name="rc49"/>
            <p:cNvSpPr/>
            <p:nvPr/>
          </p:nvSpPr>
          <p:spPr>
            <a:xfrm>
              <a:off x="4900493" y="2535195"/>
              <a:ext cx="249522" cy="1567501"/>
            </a:xfrm>
            <a:prstGeom prst="rect">
              <a:avLst/>
            </a:prstGeom>
            <a:solidFill>
              <a:srgbClr val="80BD41">
                <a:alpha val="100000"/>
              </a:srgbClr>
            </a:solidFill>
          </p:spPr>
          <p:txBody>
            <a:bodyPr/>
            <a:lstStyle/>
            <a:p/>
          </p:txBody>
        </p:sp>
        <p:sp>
          <p:nvSpPr>
            <p:cNvPr id="50" name="rc50"/>
            <p:cNvSpPr/>
            <p:nvPr/>
          </p:nvSpPr>
          <p:spPr>
            <a:xfrm>
              <a:off x="4900493" y="2380163"/>
              <a:ext cx="249522" cy="155032"/>
            </a:xfrm>
            <a:prstGeom prst="rect">
              <a:avLst/>
            </a:prstGeom>
            <a:solidFill>
              <a:srgbClr val="1CABE2">
                <a:alpha val="100000"/>
              </a:srgbClr>
            </a:solidFill>
          </p:spPr>
          <p:txBody>
            <a:bodyPr/>
            <a:lstStyle/>
            <a:p/>
          </p:txBody>
        </p:sp>
        <p:sp>
          <p:nvSpPr>
            <p:cNvPr id="51" name="rc51"/>
            <p:cNvSpPr/>
            <p:nvPr/>
          </p:nvSpPr>
          <p:spPr>
            <a:xfrm>
              <a:off x="5177741" y="2472855"/>
              <a:ext cx="249522" cy="1629841"/>
            </a:xfrm>
            <a:prstGeom prst="rect">
              <a:avLst/>
            </a:prstGeom>
            <a:solidFill>
              <a:srgbClr val="80BD41">
                <a:alpha val="100000"/>
              </a:srgbClr>
            </a:solidFill>
          </p:spPr>
          <p:txBody>
            <a:bodyPr/>
            <a:lstStyle/>
            <a:p/>
          </p:txBody>
        </p:sp>
        <p:sp>
          <p:nvSpPr>
            <p:cNvPr id="52" name="rc52"/>
            <p:cNvSpPr/>
            <p:nvPr/>
          </p:nvSpPr>
          <p:spPr>
            <a:xfrm>
              <a:off x="5177741" y="2387117"/>
              <a:ext cx="249522" cy="85738"/>
            </a:xfrm>
            <a:prstGeom prst="rect">
              <a:avLst/>
            </a:prstGeom>
            <a:solidFill>
              <a:srgbClr val="1CABE2">
                <a:alpha val="100000"/>
              </a:srgbClr>
            </a:solidFill>
          </p:spPr>
          <p:txBody>
            <a:bodyPr/>
            <a:lstStyle/>
            <a:p/>
          </p:txBody>
        </p:sp>
        <p:sp>
          <p:nvSpPr>
            <p:cNvPr id="53" name="rc53"/>
            <p:cNvSpPr/>
            <p:nvPr/>
          </p:nvSpPr>
          <p:spPr>
            <a:xfrm>
              <a:off x="5454988" y="2409779"/>
              <a:ext cx="249522" cy="1692918"/>
            </a:xfrm>
            <a:prstGeom prst="rect">
              <a:avLst/>
            </a:prstGeom>
            <a:solidFill>
              <a:srgbClr val="80BD41">
                <a:alpha val="100000"/>
              </a:srgbClr>
            </a:solidFill>
          </p:spPr>
          <p:txBody>
            <a:bodyPr/>
            <a:lstStyle/>
            <a:p/>
          </p:txBody>
        </p:sp>
        <p:sp>
          <p:nvSpPr>
            <p:cNvPr id="54" name="rc54"/>
            <p:cNvSpPr/>
            <p:nvPr/>
          </p:nvSpPr>
          <p:spPr>
            <a:xfrm>
              <a:off x="5454988" y="2392680"/>
              <a:ext cx="249522" cy="17098"/>
            </a:xfrm>
            <a:prstGeom prst="rect">
              <a:avLst/>
            </a:prstGeom>
            <a:solidFill>
              <a:srgbClr val="1CABE2">
                <a:alpha val="100000"/>
              </a:srgbClr>
            </a:solidFill>
          </p:spPr>
          <p:txBody>
            <a:bodyPr/>
            <a:lstStyle/>
            <a:p/>
          </p:txBody>
        </p:sp>
        <p:sp>
          <p:nvSpPr>
            <p:cNvPr id="55" name="rc55"/>
            <p:cNvSpPr/>
            <p:nvPr/>
          </p:nvSpPr>
          <p:spPr>
            <a:xfrm>
              <a:off x="5732236" y="2432768"/>
              <a:ext cx="249522" cy="1669929"/>
            </a:xfrm>
            <a:prstGeom prst="rect">
              <a:avLst/>
            </a:prstGeom>
            <a:solidFill>
              <a:srgbClr val="80BD41">
                <a:alpha val="100000"/>
              </a:srgbClr>
            </a:solidFill>
          </p:spPr>
          <p:txBody>
            <a:bodyPr/>
            <a:lstStyle/>
            <a:p/>
          </p:txBody>
        </p:sp>
        <p:sp>
          <p:nvSpPr>
            <p:cNvPr id="56" name="rc56"/>
            <p:cNvSpPr/>
            <p:nvPr/>
          </p:nvSpPr>
          <p:spPr>
            <a:xfrm>
              <a:off x="5732236" y="2398652"/>
              <a:ext cx="249522" cy="34115"/>
            </a:xfrm>
            <a:prstGeom prst="rect">
              <a:avLst/>
            </a:prstGeom>
            <a:solidFill>
              <a:srgbClr val="1CABE2">
                <a:alpha val="100000"/>
              </a:srgbClr>
            </a:solidFill>
          </p:spPr>
          <p:txBody>
            <a:bodyPr/>
            <a:lstStyle/>
            <a:p/>
          </p:txBody>
        </p:sp>
        <p:sp>
          <p:nvSpPr>
            <p:cNvPr id="57" name="rc57"/>
            <p:cNvSpPr/>
            <p:nvPr/>
          </p:nvSpPr>
          <p:spPr>
            <a:xfrm>
              <a:off x="6009484" y="2416487"/>
              <a:ext cx="249522" cy="1686209"/>
            </a:xfrm>
            <a:prstGeom prst="rect">
              <a:avLst/>
            </a:prstGeom>
            <a:solidFill>
              <a:srgbClr val="80BD41">
                <a:alpha val="100000"/>
              </a:srgbClr>
            </a:solidFill>
          </p:spPr>
          <p:txBody>
            <a:bodyPr/>
            <a:lstStyle/>
            <a:p/>
          </p:txBody>
        </p:sp>
        <p:sp>
          <p:nvSpPr>
            <p:cNvPr id="58" name="rc58"/>
            <p:cNvSpPr/>
            <p:nvPr/>
          </p:nvSpPr>
          <p:spPr>
            <a:xfrm>
              <a:off x="6009484" y="2399470"/>
              <a:ext cx="249522" cy="17016"/>
            </a:xfrm>
            <a:prstGeom prst="rect">
              <a:avLst/>
            </a:prstGeom>
            <a:solidFill>
              <a:srgbClr val="1CABE2">
                <a:alpha val="100000"/>
              </a:srgbClr>
            </a:solidFill>
          </p:spPr>
          <p:txBody>
            <a:bodyPr/>
            <a:lstStyle/>
            <a:p/>
          </p:txBody>
        </p:sp>
        <p:sp>
          <p:nvSpPr>
            <p:cNvPr id="59" name="rc59"/>
            <p:cNvSpPr/>
            <p:nvPr/>
          </p:nvSpPr>
          <p:spPr>
            <a:xfrm>
              <a:off x="6286731" y="2428759"/>
              <a:ext cx="249522" cy="1673938"/>
            </a:xfrm>
            <a:prstGeom prst="rect">
              <a:avLst/>
            </a:prstGeom>
            <a:solidFill>
              <a:srgbClr val="80BD41">
                <a:alpha val="100000"/>
              </a:srgbClr>
            </a:solidFill>
          </p:spPr>
          <p:txBody>
            <a:bodyPr/>
            <a:lstStyle/>
            <a:p/>
          </p:txBody>
        </p:sp>
        <p:sp>
          <p:nvSpPr>
            <p:cNvPr id="60" name="rc60"/>
            <p:cNvSpPr/>
            <p:nvPr/>
          </p:nvSpPr>
          <p:spPr>
            <a:xfrm>
              <a:off x="6286731" y="2394562"/>
              <a:ext cx="249522" cy="34197"/>
            </a:xfrm>
            <a:prstGeom prst="rect">
              <a:avLst/>
            </a:prstGeom>
            <a:solidFill>
              <a:srgbClr val="1CABE2">
                <a:alpha val="100000"/>
              </a:srgbClr>
            </a:solidFill>
          </p:spPr>
          <p:txBody>
            <a:bodyPr/>
            <a:lstStyle/>
            <a:p/>
          </p:txBody>
        </p:sp>
        <p:sp>
          <p:nvSpPr>
            <p:cNvPr id="61" name="rc61"/>
            <p:cNvSpPr/>
            <p:nvPr/>
          </p:nvSpPr>
          <p:spPr>
            <a:xfrm>
              <a:off x="6563979" y="2480463"/>
              <a:ext cx="249522" cy="1622233"/>
            </a:xfrm>
            <a:prstGeom prst="rect">
              <a:avLst/>
            </a:prstGeom>
            <a:solidFill>
              <a:srgbClr val="80BD41">
                <a:alpha val="100000"/>
              </a:srgbClr>
            </a:solidFill>
          </p:spPr>
          <p:txBody>
            <a:bodyPr/>
            <a:lstStyle/>
            <a:p/>
          </p:txBody>
        </p:sp>
        <p:sp>
          <p:nvSpPr>
            <p:cNvPr id="62" name="rc62"/>
            <p:cNvSpPr/>
            <p:nvPr/>
          </p:nvSpPr>
          <p:spPr>
            <a:xfrm>
              <a:off x="6563979" y="2412887"/>
              <a:ext cx="249522" cy="67576"/>
            </a:xfrm>
            <a:prstGeom prst="rect">
              <a:avLst/>
            </a:prstGeom>
            <a:solidFill>
              <a:srgbClr val="1CABE2">
                <a:alpha val="100000"/>
              </a:srgbClr>
            </a:solidFill>
          </p:spPr>
          <p:txBody>
            <a:bodyPr/>
            <a:lstStyle/>
            <a:p/>
          </p:txBody>
        </p:sp>
        <p:sp>
          <p:nvSpPr>
            <p:cNvPr id="63" name="rc63"/>
            <p:cNvSpPr/>
            <p:nvPr/>
          </p:nvSpPr>
          <p:spPr>
            <a:xfrm>
              <a:off x="6841227" y="2669447"/>
              <a:ext cx="249522" cy="1433249"/>
            </a:xfrm>
            <a:prstGeom prst="rect">
              <a:avLst/>
            </a:prstGeom>
            <a:solidFill>
              <a:srgbClr val="80BD41">
                <a:alpha val="100000"/>
              </a:srgbClr>
            </a:solidFill>
          </p:spPr>
          <p:txBody>
            <a:bodyPr/>
            <a:lstStyle/>
            <a:p/>
          </p:txBody>
        </p:sp>
        <p:sp>
          <p:nvSpPr>
            <p:cNvPr id="64" name="rc64"/>
            <p:cNvSpPr/>
            <p:nvPr/>
          </p:nvSpPr>
          <p:spPr>
            <a:xfrm>
              <a:off x="6841227" y="2436122"/>
              <a:ext cx="249522" cy="233325"/>
            </a:xfrm>
            <a:prstGeom prst="rect">
              <a:avLst/>
            </a:prstGeom>
            <a:solidFill>
              <a:srgbClr val="1CABE2">
                <a:alpha val="100000"/>
              </a:srgbClr>
            </a:solidFill>
          </p:spPr>
          <p:txBody>
            <a:bodyPr/>
            <a:lstStyle/>
            <a:p/>
          </p:txBody>
        </p:sp>
        <p:sp>
          <p:nvSpPr>
            <p:cNvPr id="65" name="rc65"/>
            <p:cNvSpPr/>
            <p:nvPr/>
          </p:nvSpPr>
          <p:spPr>
            <a:xfrm>
              <a:off x="7118474" y="2468846"/>
              <a:ext cx="249522" cy="1633850"/>
            </a:xfrm>
            <a:prstGeom prst="rect">
              <a:avLst/>
            </a:prstGeom>
            <a:solidFill>
              <a:srgbClr val="80BD41">
                <a:alpha val="100000"/>
              </a:srgbClr>
            </a:solidFill>
          </p:spPr>
          <p:txBody>
            <a:bodyPr/>
            <a:lstStyle/>
            <a:p/>
          </p:txBody>
        </p:sp>
        <p:sp>
          <p:nvSpPr>
            <p:cNvPr id="66" name="rc66"/>
            <p:cNvSpPr/>
            <p:nvPr/>
          </p:nvSpPr>
          <p:spPr>
            <a:xfrm>
              <a:off x="7118474" y="2452320"/>
              <a:ext cx="249522" cy="16525"/>
            </a:xfrm>
            <a:prstGeom prst="rect">
              <a:avLst/>
            </a:prstGeom>
            <a:solidFill>
              <a:srgbClr val="1CABE2">
                <a:alpha val="100000"/>
              </a:srgbClr>
            </a:solidFill>
          </p:spPr>
          <p:txBody>
            <a:bodyPr/>
            <a:lstStyle/>
            <a:p/>
          </p:txBody>
        </p:sp>
        <p:sp>
          <p:nvSpPr>
            <p:cNvPr id="67" name="rc67"/>
            <p:cNvSpPr/>
            <p:nvPr/>
          </p:nvSpPr>
          <p:spPr>
            <a:xfrm>
              <a:off x="7395722" y="2496989"/>
              <a:ext cx="249522" cy="1605707"/>
            </a:xfrm>
            <a:prstGeom prst="rect">
              <a:avLst/>
            </a:prstGeom>
            <a:solidFill>
              <a:srgbClr val="80BD41">
                <a:alpha val="100000"/>
              </a:srgbClr>
            </a:solidFill>
          </p:spPr>
          <p:txBody>
            <a:bodyPr/>
            <a:lstStyle/>
            <a:p/>
          </p:txBody>
        </p:sp>
        <p:sp>
          <p:nvSpPr>
            <p:cNvPr id="68" name="rc68"/>
            <p:cNvSpPr/>
            <p:nvPr/>
          </p:nvSpPr>
          <p:spPr>
            <a:xfrm>
              <a:off x="7395722" y="2464183"/>
              <a:ext cx="249522" cy="32806"/>
            </a:xfrm>
            <a:prstGeom prst="rect">
              <a:avLst/>
            </a:prstGeom>
            <a:solidFill>
              <a:srgbClr val="1CABE2">
                <a:alpha val="100000"/>
              </a:srgbClr>
            </a:solidFill>
          </p:spPr>
          <p:txBody>
            <a:bodyPr/>
            <a:lstStyle/>
            <a:p/>
          </p:txBody>
        </p:sp>
        <p:sp>
          <p:nvSpPr>
            <p:cNvPr id="69" name="rc69"/>
            <p:cNvSpPr/>
            <p:nvPr/>
          </p:nvSpPr>
          <p:spPr>
            <a:xfrm>
              <a:off x="7672970" y="2510652"/>
              <a:ext cx="249522" cy="1592045"/>
            </a:xfrm>
            <a:prstGeom prst="rect">
              <a:avLst/>
            </a:prstGeom>
            <a:solidFill>
              <a:srgbClr val="80BD41">
                <a:alpha val="100000"/>
              </a:srgbClr>
            </a:solidFill>
          </p:spPr>
          <p:txBody>
            <a:bodyPr/>
            <a:lstStyle/>
            <a:p/>
          </p:txBody>
        </p:sp>
        <p:sp>
          <p:nvSpPr>
            <p:cNvPr id="70" name="rc70"/>
            <p:cNvSpPr/>
            <p:nvPr/>
          </p:nvSpPr>
          <p:spPr>
            <a:xfrm>
              <a:off x="7672970" y="2478173"/>
              <a:ext cx="249522" cy="32479"/>
            </a:xfrm>
            <a:prstGeom prst="rect">
              <a:avLst/>
            </a:prstGeom>
            <a:solidFill>
              <a:srgbClr val="1CABE2">
                <a:alpha val="100000"/>
              </a:srgbClr>
            </a:solidFill>
          </p:spPr>
          <p:txBody>
            <a:bodyPr/>
            <a:lstStyle/>
            <a:p/>
          </p:txBody>
        </p:sp>
        <p:sp>
          <p:nvSpPr>
            <p:cNvPr id="71" name="rc71"/>
            <p:cNvSpPr/>
            <p:nvPr/>
          </p:nvSpPr>
          <p:spPr>
            <a:xfrm>
              <a:off x="7950217" y="2540676"/>
              <a:ext cx="249522" cy="1562020"/>
            </a:xfrm>
            <a:prstGeom prst="rect">
              <a:avLst/>
            </a:prstGeom>
            <a:solidFill>
              <a:srgbClr val="80BD41">
                <a:alpha val="100000"/>
              </a:srgbClr>
            </a:solidFill>
          </p:spPr>
          <p:txBody>
            <a:bodyPr/>
            <a:lstStyle/>
            <a:p/>
          </p:txBody>
        </p:sp>
        <p:sp>
          <p:nvSpPr>
            <p:cNvPr id="72" name="rc72"/>
            <p:cNvSpPr/>
            <p:nvPr/>
          </p:nvSpPr>
          <p:spPr>
            <a:xfrm>
              <a:off x="7950217" y="2492408"/>
              <a:ext cx="249522" cy="48268"/>
            </a:xfrm>
            <a:prstGeom prst="rect">
              <a:avLst/>
            </a:prstGeom>
            <a:solidFill>
              <a:srgbClr val="1CABE2">
                <a:alpha val="100000"/>
              </a:srgbClr>
            </a:solidFill>
          </p:spPr>
          <p:txBody>
            <a:bodyPr/>
            <a:lstStyle/>
            <a:p/>
          </p:txBody>
        </p:sp>
        <p:sp>
          <p:nvSpPr>
            <p:cNvPr id="73" name="pl73"/>
            <p:cNvSpPr/>
            <p:nvPr/>
          </p:nvSpPr>
          <p:spPr>
            <a:xfrm>
              <a:off x="1421035" y="1236556"/>
              <a:ext cx="6653943" cy="405312"/>
            </a:xfrm>
            <a:custGeom>
              <a:avLst/>
              <a:pathLst>
                <a:path w="6653943" h="405312">
                  <a:moveTo>
                    <a:pt x="0" y="231607"/>
                  </a:moveTo>
                  <a:lnTo>
                    <a:pt x="277247" y="115803"/>
                  </a:lnTo>
                  <a:lnTo>
                    <a:pt x="554495" y="202656"/>
                  </a:lnTo>
                  <a:lnTo>
                    <a:pt x="831742" y="318460"/>
                  </a:lnTo>
                  <a:lnTo>
                    <a:pt x="1108990" y="347411"/>
                  </a:lnTo>
                  <a:lnTo>
                    <a:pt x="1386238" y="202656"/>
                  </a:lnTo>
                  <a:lnTo>
                    <a:pt x="1663485" y="173705"/>
                  </a:lnTo>
                  <a:lnTo>
                    <a:pt x="1940733" y="347411"/>
                  </a:lnTo>
                  <a:lnTo>
                    <a:pt x="2217981" y="376361"/>
                  </a:lnTo>
                  <a:lnTo>
                    <a:pt x="2495228" y="405312"/>
                  </a:lnTo>
                  <a:lnTo>
                    <a:pt x="2772476" y="86852"/>
                  </a:lnTo>
                  <a:lnTo>
                    <a:pt x="3049724" y="231607"/>
                  </a:lnTo>
                  <a:lnTo>
                    <a:pt x="3326971" y="173705"/>
                  </a:lnTo>
                  <a:lnTo>
                    <a:pt x="3604219" y="231607"/>
                  </a:lnTo>
                  <a:lnTo>
                    <a:pt x="3881467" y="115803"/>
                  </a:lnTo>
                  <a:lnTo>
                    <a:pt x="4158714" y="0"/>
                  </a:lnTo>
                  <a:lnTo>
                    <a:pt x="4435962" y="28950"/>
                  </a:lnTo>
                  <a:lnTo>
                    <a:pt x="4713210" y="0"/>
                  </a:lnTo>
                  <a:lnTo>
                    <a:pt x="4990457" y="28950"/>
                  </a:lnTo>
                  <a:lnTo>
                    <a:pt x="5267705" y="86852"/>
                  </a:lnTo>
                  <a:lnTo>
                    <a:pt x="5544953" y="376361"/>
                  </a:lnTo>
                  <a:lnTo>
                    <a:pt x="5822200" y="0"/>
                  </a:lnTo>
                  <a:lnTo>
                    <a:pt x="6099448" y="2895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22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315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23180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567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76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3001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31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328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3422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56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772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105" name="tx105"/>
            <p:cNvSpPr/>
            <p:nvPr/>
          </p:nvSpPr>
          <p:spPr>
            <a:xfrm>
              <a:off x="1329607" y="24087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06" name="tx106"/>
            <p:cNvSpPr/>
            <p:nvPr/>
          </p:nvSpPr>
          <p:spPr>
            <a:xfrm>
              <a:off x="2689720" y="3307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185.8</a:t>
              </a:r>
            </a:p>
          </p:txBody>
        </p:sp>
        <p:sp>
          <p:nvSpPr>
            <p:cNvPr id="107" name="tx107"/>
            <p:cNvSpPr/>
            <p:nvPr/>
          </p:nvSpPr>
          <p:spPr>
            <a:xfrm>
              <a:off x="2715845" y="2481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08" name="tx108"/>
            <p:cNvSpPr/>
            <p:nvPr/>
          </p:nvSpPr>
          <p:spPr>
            <a:xfrm>
              <a:off x="4075958" y="323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203.7</a:t>
              </a:r>
            </a:p>
          </p:txBody>
        </p:sp>
        <p:sp>
          <p:nvSpPr>
            <p:cNvPr id="109" name="tx109"/>
            <p:cNvSpPr/>
            <p:nvPr/>
          </p:nvSpPr>
          <p:spPr>
            <a:xfrm>
              <a:off x="4128209" y="23662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0" name="tx110"/>
            <p:cNvSpPr/>
            <p:nvPr/>
          </p:nvSpPr>
          <p:spPr>
            <a:xfrm>
              <a:off x="5462196" y="3221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1" name="tx111"/>
            <p:cNvSpPr/>
            <p:nvPr/>
          </p:nvSpPr>
          <p:spPr>
            <a:xfrm>
              <a:off x="5514447" y="23673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2" name="tx112"/>
            <p:cNvSpPr/>
            <p:nvPr/>
          </p:nvSpPr>
          <p:spPr>
            <a:xfrm>
              <a:off x="6571187" y="3256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3" name="tx113"/>
            <p:cNvSpPr/>
            <p:nvPr/>
          </p:nvSpPr>
          <p:spPr>
            <a:xfrm>
              <a:off x="6623438" y="24115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4" name="tx114"/>
            <p:cNvSpPr/>
            <p:nvPr/>
          </p:nvSpPr>
          <p:spPr>
            <a:xfrm>
              <a:off x="6848435" y="33510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15" name="tx115"/>
            <p:cNvSpPr/>
            <p:nvPr/>
          </p:nvSpPr>
          <p:spPr>
            <a:xfrm>
              <a:off x="6874560" y="2517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6" name="tx116"/>
            <p:cNvSpPr/>
            <p:nvPr/>
          </p:nvSpPr>
          <p:spPr>
            <a:xfrm>
              <a:off x="7125682" y="3250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199.7</a:t>
              </a:r>
            </a:p>
          </p:txBody>
        </p:sp>
        <p:sp>
          <p:nvSpPr>
            <p:cNvPr id="117" name="tx117"/>
            <p:cNvSpPr/>
            <p:nvPr/>
          </p:nvSpPr>
          <p:spPr>
            <a:xfrm>
              <a:off x="7217110" y="242668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7402930" y="3264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196.3</a:t>
              </a:r>
            </a:p>
          </p:txBody>
        </p:sp>
        <p:sp>
          <p:nvSpPr>
            <p:cNvPr id="119" name="tx119"/>
            <p:cNvSpPr/>
            <p:nvPr/>
          </p:nvSpPr>
          <p:spPr>
            <a:xfrm>
              <a:off x="7494358" y="244696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0" name="tx120"/>
            <p:cNvSpPr/>
            <p:nvPr/>
          </p:nvSpPr>
          <p:spPr>
            <a:xfrm>
              <a:off x="7680178" y="3271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194.6</a:t>
              </a:r>
            </a:p>
          </p:txBody>
        </p:sp>
        <p:sp>
          <p:nvSpPr>
            <p:cNvPr id="121" name="tx121"/>
            <p:cNvSpPr/>
            <p:nvPr/>
          </p:nvSpPr>
          <p:spPr>
            <a:xfrm>
              <a:off x="7771605" y="246078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2" name="tx122"/>
            <p:cNvSpPr/>
            <p:nvPr/>
          </p:nvSpPr>
          <p:spPr>
            <a:xfrm>
              <a:off x="7957425" y="3286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3" name="tx123"/>
            <p:cNvSpPr/>
            <p:nvPr/>
          </p:nvSpPr>
          <p:spPr>
            <a:xfrm>
              <a:off x="8009676" y="24814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324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4143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9617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52019"/>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2000-2024</a:t>
              </a:r>
            </a:p>
          </p:txBody>
        </p:sp>
        <p:sp>
          <p:nvSpPr>
            <p:cNvPr id="153" name="pl153"/>
            <p:cNvSpPr/>
            <p:nvPr/>
          </p:nvSpPr>
          <p:spPr>
            <a:xfrm>
              <a:off x="20920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311499" cy="167191"/>
            </a:xfrm>
            <a:prstGeom prst="rect">
              <a:avLst/>
            </a:prstGeom>
            <a:solidFill>
              <a:srgbClr val="80BD41">
                <a:alpha val="100000"/>
              </a:srgbClr>
            </a:solidFill>
          </p:spPr>
          <p:txBody>
            <a:bodyPr/>
            <a:lstStyle/>
            <a:p/>
          </p:txBody>
        </p:sp>
        <p:sp>
          <p:nvSpPr>
            <p:cNvPr id="167" name="rc167"/>
            <p:cNvSpPr/>
            <p:nvPr/>
          </p:nvSpPr>
          <p:spPr>
            <a:xfrm>
              <a:off x="7607772" y="5889059"/>
              <a:ext cx="262912" cy="167191"/>
            </a:xfrm>
            <a:prstGeom prst="rect">
              <a:avLst/>
            </a:prstGeom>
            <a:solidFill>
              <a:srgbClr val="1CABE2">
                <a:alpha val="100000"/>
              </a:srgbClr>
            </a:solidFill>
          </p:spPr>
          <p:txBody>
            <a:bodyPr/>
            <a:lstStyle/>
            <a:p/>
          </p:txBody>
        </p:sp>
        <p:sp>
          <p:nvSpPr>
            <p:cNvPr id="168" name="rc168"/>
            <p:cNvSpPr/>
            <p:nvPr/>
          </p:nvSpPr>
          <p:spPr>
            <a:xfrm>
              <a:off x="1296273" y="5680069"/>
              <a:ext cx="6194047" cy="167191"/>
            </a:xfrm>
            <a:prstGeom prst="rect">
              <a:avLst/>
            </a:prstGeom>
            <a:solidFill>
              <a:srgbClr val="80BD41">
                <a:alpha val="100000"/>
              </a:srgbClr>
            </a:solidFill>
          </p:spPr>
          <p:txBody>
            <a:bodyPr/>
            <a:lstStyle/>
            <a:p/>
          </p:txBody>
        </p:sp>
        <p:sp>
          <p:nvSpPr>
            <p:cNvPr id="169" name="rc169"/>
            <p:cNvSpPr/>
            <p:nvPr/>
          </p:nvSpPr>
          <p:spPr>
            <a:xfrm>
              <a:off x="7490321" y="5680069"/>
              <a:ext cx="126363" cy="167191"/>
            </a:xfrm>
            <a:prstGeom prst="rect">
              <a:avLst/>
            </a:prstGeom>
            <a:solidFill>
              <a:srgbClr val="1CABE2">
                <a:alpha val="100000"/>
              </a:srgbClr>
            </a:solidFill>
          </p:spPr>
          <p:txBody>
            <a:bodyPr/>
            <a:lstStyle/>
            <a:p/>
          </p:txBody>
        </p:sp>
        <p:sp>
          <p:nvSpPr>
            <p:cNvPr id="170" name="rc170"/>
            <p:cNvSpPr/>
            <p:nvPr/>
          </p:nvSpPr>
          <p:spPr>
            <a:xfrm>
              <a:off x="1296273" y="5471080"/>
              <a:ext cx="6077232" cy="167191"/>
            </a:xfrm>
            <a:prstGeom prst="rect">
              <a:avLst/>
            </a:prstGeom>
            <a:solidFill>
              <a:srgbClr val="80BD41">
                <a:alpha val="100000"/>
              </a:srgbClr>
            </a:solidFill>
          </p:spPr>
          <p:txBody>
            <a:bodyPr/>
            <a:lstStyle/>
            <a:p/>
          </p:txBody>
        </p:sp>
        <p:sp>
          <p:nvSpPr>
            <p:cNvPr id="171" name="rc171"/>
            <p:cNvSpPr/>
            <p:nvPr/>
          </p:nvSpPr>
          <p:spPr>
            <a:xfrm>
              <a:off x="7373506" y="5471080"/>
              <a:ext cx="187794" cy="167191"/>
            </a:xfrm>
            <a:prstGeom prst="rect">
              <a:avLst/>
            </a:prstGeom>
            <a:solidFill>
              <a:srgbClr val="1CABE2">
                <a:alpha val="100000"/>
              </a:srgbClr>
            </a:solidFill>
          </p:spPr>
          <p:txBody>
            <a:bodyPr/>
            <a:lstStyle/>
            <a:p/>
          </p:txBody>
        </p:sp>
        <p:sp>
          <p:nvSpPr>
            <p:cNvPr id="172" name="tx172"/>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316384"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6" name="tx176"/>
            <p:cNvSpPr/>
            <p:nvPr/>
          </p:nvSpPr>
          <p:spPr>
            <a:xfrm>
              <a:off x="7663880"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77" name="tx177"/>
            <p:cNvSpPr/>
            <p:nvPr/>
          </p:nvSpPr>
          <p:spPr>
            <a:xfrm>
              <a:off x="425765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194.6</a:t>
              </a:r>
            </a:p>
          </p:txBody>
        </p:sp>
        <p:sp>
          <p:nvSpPr>
            <p:cNvPr id="178" name="tx178"/>
            <p:cNvSpPr/>
            <p:nvPr/>
          </p:nvSpPr>
          <p:spPr>
            <a:xfrm>
              <a:off x="7523358" y="57248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9" name="tx179"/>
            <p:cNvSpPr/>
            <p:nvPr/>
          </p:nvSpPr>
          <p:spPr>
            <a:xfrm>
              <a:off x="419925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190.9</a:t>
              </a:r>
            </a:p>
          </p:txBody>
        </p:sp>
        <p:sp>
          <p:nvSpPr>
            <p:cNvPr id="180" name="tx180"/>
            <p:cNvSpPr/>
            <p:nvPr/>
          </p:nvSpPr>
          <p:spPr>
            <a:xfrm>
              <a:off x="739205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0" name="tx190"/>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(97%) fue relativamente constante dentro del 1% en comparación con 2019 (96%).
El número de niños vacunados con DTP1 disminuyó un 4% en comparación con 2019.
El número de lactantes supervivientes disminuyó aproximadamente un 5%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República Dominicana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48646"/>
              <a:ext cx="3397293" cy="526033"/>
            </a:xfrm>
            <a:custGeom>
              <a:avLst/>
              <a:pathLst>
                <a:path w="3397293" h="526033">
                  <a:moveTo>
                    <a:pt x="0" y="359917"/>
                  </a:moveTo>
                  <a:lnTo>
                    <a:pt x="141553" y="526033"/>
                  </a:lnTo>
                  <a:lnTo>
                    <a:pt x="283107" y="249173"/>
                  </a:lnTo>
                  <a:lnTo>
                    <a:pt x="424661" y="332231"/>
                  </a:lnTo>
                  <a:lnTo>
                    <a:pt x="566215" y="332231"/>
                  </a:lnTo>
                  <a:lnTo>
                    <a:pt x="707769" y="110743"/>
                  </a:lnTo>
                  <a:lnTo>
                    <a:pt x="849323" y="55371"/>
                  </a:lnTo>
                  <a:lnTo>
                    <a:pt x="990877" y="166115"/>
                  </a:lnTo>
                  <a:lnTo>
                    <a:pt x="1132431" y="249173"/>
                  </a:lnTo>
                  <a:lnTo>
                    <a:pt x="1273984" y="249173"/>
                  </a:lnTo>
                  <a:lnTo>
                    <a:pt x="1415538" y="83057"/>
                  </a:lnTo>
                  <a:lnTo>
                    <a:pt x="1557092" y="193801"/>
                  </a:lnTo>
                  <a:lnTo>
                    <a:pt x="1698646" y="166115"/>
                  </a:lnTo>
                  <a:lnTo>
                    <a:pt x="1840200" y="221487"/>
                  </a:lnTo>
                  <a:lnTo>
                    <a:pt x="1981754" y="0"/>
                  </a:lnTo>
                  <a:lnTo>
                    <a:pt x="2123308" y="166115"/>
                  </a:lnTo>
                  <a:lnTo>
                    <a:pt x="2264862" y="110743"/>
                  </a:lnTo>
                  <a:lnTo>
                    <a:pt x="2406416" y="193801"/>
                  </a:lnTo>
                  <a:lnTo>
                    <a:pt x="2547969" y="110743"/>
                  </a:lnTo>
                  <a:lnTo>
                    <a:pt x="2689523" y="55371"/>
                  </a:lnTo>
                  <a:lnTo>
                    <a:pt x="2831077" y="249173"/>
                  </a:lnTo>
                  <a:lnTo>
                    <a:pt x="2972631" y="193801"/>
                  </a:lnTo>
                  <a:lnTo>
                    <a:pt x="3114185" y="83057"/>
                  </a:lnTo>
                  <a:lnTo>
                    <a:pt x="3255739" y="27685"/>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48646"/>
              <a:ext cx="3397293" cy="526033"/>
            </a:xfrm>
            <a:custGeom>
              <a:avLst/>
              <a:pathLst>
                <a:path w="3397293" h="526033">
                  <a:moveTo>
                    <a:pt x="0" y="359917"/>
                  </a:moveTo>
                  <a:lnTo>
                    <a:pt x="141553" y="526033"/>
                  </a:lnTo>
                  <a:lnTo>
                    <a:pt x="283107" y="249173"/>
                  </a:lnTo>
                  <a:lnTo>
                    <a:pt x="424661" y="332231"/>
                  </a:lnTo>
                  <a:lnTo>
                    <a:pt x="566215" y="332231"/>
                  </a:lnTo>
                  <a:lnTo>
                    <a:pt x="707769" y="110743"/>
                  </a:lnTo>
                  <a:lnTo>
                    <a:pt x="849323" y="55371"/>
                  </a:lnTo>
                  <a:lnTo>
                    <a:pt x="990877" y="166115"/>
                  </a:lnTo>
                  <a:lnTo>
                    <a:pt x="1132431" y="249173"/>
                  </a:lnTo>
                  <a:lnTo>
                    <a:pt x="1273984" y="249173"/>
                  </a:lnTo>
                  <a:lnTo>
                    <a:pt x="1415538" y="83057"/>
                  </a:lnTo>
                  <a:lnTo>
                    <a:pt x="1557092" y="193801"/>
                  </a:lnTo>
                  <a:lnTo>
                    <a:pt x="1698646" y="166115"/>
                  </a:lnTo>
                  <a:lnTo>
                    <a:pt x="1840200" y="221487"/>
                  </a:lnTo>
                  <a:lnTo>
                    <a:pt x="1981754" y="0"/>
                  </a:lnTo>
                  <a:lnTo>
                    <a:pt x="2123308" y="166115"/>
                  </a:lnTo>
                  <a:lnTo>
                    <a:pt x="2264862" y="110743"/>
                  </a:lnTo>
                  <a:lnTo>
                    <a:pt x="2406416" y="193801"/>
                  </a:lnTo>
                  <a:lnTo>
                    <a:pt x="2547969" y="110743"/>
                  </a:lnTo>
                  <a:lnTo>
                    <a:pt x="2689523" y="55371"/>
                  </a:lnTo>
                  <a:lnTo>
                    <a:pt x="2831077" y="249173"/>
                  </a:lnTo>
                  <a:lnTo>
                    <a:pt x="2972631" y="193801"/>
                  </a:lnTo>
                  <a:lnTo>
                    <a:pt x="3114185" y="83057"/>
                  </a:lnTo>
                  <a:lnTo>
                    <a:pt x="3255739" y="27685"/>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2" name="pl32"/>
            <p:cNvSpPr/>
            <p:nvPr/>
          </p:nvSpPr>
          <p:spPr>
            <a:xfrm>
              <a:off x="1120965" y="1248646"/>
              <a:ext cx="3397293" cy="526033"/>
            </a:xfrm>
            <a:custGeom>
              <a:avLst/>
              <a:pathLst>
                <a:path w="3397293" h="526033">
                  <a:moveTo>
                    <a:pt x="0" y="359917"/>
                  </a:moveTo>
                  <a:lnTo>
                    <a:pt x="141553" y="526033"/>
                  </a:lnTo>
                  <a:lnTo>
                    <a:pt x="283107" y="249173"/>
                  </a:lnTo>
                  <a:lnTo>
                    <a:pt x="424661" y="332231"/>
                  </a:lnTo>
                  <a:lnTo>
                    <a:pt x="566215" y="332231"/>
                  </a:lnTo>
                  <a:lnTo>
                    <a:pt x="707769" y="110743"/>
                  </a:lnTo>
                  <a:lnTo>
                    <a:pt x="849323" y="55371"/>
                  </a:lnTo>
                  <a:lnTo>
                    <a:pt x="990877" y="166115"/>
                  </a:lnTo>
                  <a:lnTo>
                    <a:pt x="1132431" y="249173"/>
                  </a:lnTo>
                  <a:lnTo>
                    <a:pt x="1273984" y="249173"/>
                  </a:lnTo>
                  <a:lnTo>
                    <a:pt x="1415538" y="83057"/>
                  </a:lnTo>
                  <a:lnTo>
                    <a:pt x="1557092" y="193801"/>
                  </a:lnTo>
                  <a:lnTo>
                    <a:pt x="1698646" y="166115"/>
                  </a:lnTo>
                  <a:lnTo>
                    <a:pt x="1840200" y="221487"/>
                  </a:lnTo>
                  <a:lnTo>
                    <a:pt x="1981754" y="0"/>
                  </a:lnTo>
                  <a:lnTo>
                    <a:pt x="2123308" y="166115"/>
                  </a:lnTo>
                  <a:lnTo>
                    <a:pt x="2264862" y="110743"/>
                  </a:lnTo>
                  <a:lnTo>
                    <a:pt x="2406416" y="193801"/>
                  </a:lnTo>
                  <a:lnTo>
                    <a:pt x="2547969" y="110743"/>
                  </a:lnTo>
                  <a:lnTo>
                    <a:pt x="2689523" y="55371"/>
                  </a:lnTo>
                  <a:lnTo>
                    <a:pt x="2831077" y="249173"/>
                  </a:lnTo>
                  <a:lnTo>
                    <a:pt x="2972631" y="193801"/>
                  </a:lnTo>
                  <a:lnTo>
                    <a:pt x="3114185" y="83057"/>
                  </a:lnTo>
                  <a:lnTo>
                    <a:pt x="3255739" y="27685"/>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70248" y="474056"/>
              <a:ext cx="3498725"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República Dominicana, 2000-2024</a:t>
              </a:r>
            </a:p>
          </p:txBody>
        </p:sp>
        <p:sp>
          <p:nvSpPr>
            <p:cNvPr id="63" name="pl63"/>
            <p:cNvSpPr/>
            <p:nvPr/>
          </p:nvSpPr>
          <p:spPr>
            <a:xfrm>
              <a:off x="5267799" y="36262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7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82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9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0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2717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6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53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44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20911"/>
              <a:ext cx="3397293" cy="1347160"/>
            </a:xfrm>
            <a:custGeom>
              <a:avLst/>
              <a:pathLst>
                <a:path w="3397293" h="1347160">
                  <a:moveTo>
                    <a:pt x="0" y="921741"/>
                  </a:moveTo>
                  <a:lnTo>
                    <a:pt x="141553" y="1347160"/>
                  </a:lnTo>
                  <a:lnTo>
                    <a:pt x="283107" y="638128"/>
                  </a:lnTo>
                  <a:lnTo>
                    <a:pt x="424661" y="850837"/>
                  </a:lnTo>
                  <a:lnTo>
                    <a:pt x="566215" y="850837"/>
                  </a:lnTo>
                  <a:lnTo>
                    <a:pt x="707769" y="283612"/>
                  </a:lnTo>
                  <a:lnTo>
                    <a:pt x="849323" y="141806"/>
                  </a:lnTo>
                  <a:lnTo>
                    <a:pt x="990877" y="425418"/>
                  </a:lnTo>
                  <a:lnTo>
                    <a:pt x="1132431" y="638128"/>
                  </a:lnTo>
                  <a:lnTo>
                    <a:pt x="1273984" y="638128"/>
                  </a:lnTo>
                  <a:lnTo>
                    <a:pt x="1415538" y="212709"/>
                  </a:lnTo>
                  <a:lnTo>
                    <a:pt x="1557092" y="496322"/>
                  </a:lnTo>
                  <a:lnTo>
                    <a:pt x="1698646" y="425418"/>
                  </a:lnTo>
                  <a:lnTo>
                    <a:pt x="1840200" y="567225"/>
                  </a:lnTo>
                  <a:lnTo>
                    <a:pt x="1981754" y="0"/>
                  </a:lnTo>
                  <a:lnTo>
                    <a:pt x="2123308" y="425418"/>
                  </a:lnTo>
                  <a:lnTo>
                    <a:pt x="2264862" y="283612"/>
                  </a:lnTo>
                  <a:lnTo>
                    <a:pt x="2406416" y="496322"/>
                  </a:lnTo>
                  <a:lnTo>
                    <a:pt x="2547969" y="283612"/>
                  </a:lnTo>
                  <a:lnTo>
                    <a:pt x="2689523" y="141806"/>
                  </a:lnTo>
                  <a:lnTo>
                    <a:pt x="2831077" y="638128"/>
                  </a:lnTo>
                  <a:lnTo>
                    <a:pt x="2972631" y="496322"/>
                  </a:lnTo>
                  <a:lnTo>
                    <a:pt x="3114185" y="212709"/>
                  </a:lnTo>
                  <a:lnTo>
                    <a:pt x="3255739" y="70903"/>
                  </a:lnTo>
                  <a:lnTo>
                    <a:pt x="3397293" y="28361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62717"/>
              <a:ext cx="3397293" cy="992644"/>
            </a:xfrm>
            <a:custGeom>
              <a:avLst/>
              <a:pathLst>
                <a:path w="3397293" h="992644">
                  <a:moveTo>
                    <a:pt x="0" y="992644"/>
                  </a:moveTo>
                  <a:lnTo>
                    <a:pt x="141553" y="992644"/>
                  </a:lnTo>
                  <a:lnTo>
                    <a:pt x="283107" y="992644"/>
                  </a:lnTo>
                  <a:lnTo>
                    <a:pt x="424661" y="850837"/>
                  </a:lnTo>
                  <a:lnTo>
                    <a:pt x="566215" y="709031"/>
                  </a:lnTo>
                  <a:lnTo>
                    <a:pt x="707769" y="638128"/>
                  </a:lnTo>
                  <a:lnTo>
                    <a:pt x="849323" y="567225"/>
                  </a:lnTo>
                  <a:lnTo>
                    <a:pt x="990877" y="567225"/>
                  </a:lnTo>
                  <a:lnTo>
                    <a:pt x="1132431" y="354515"/>
                  </a:lnTo>
                  <a:lnTo>
                    <a:pt x="1273984" y="212709"/>
                  </a:lnTo>
                  <a:lnTo>
                    <a:pt x="1415538" y="212709"/>
                  </a:lnTo>
                  <a:lnTo>
                    <a:pt x="1557092" y="141806"/>
                  </a:lnTo>
                  <a:lnTo>
                    <a:pt x="1698646" y="141806"/>
                  </a:lnTo>
                  <a:lnTo>
                    <a:pt x="1840200" y="212709"/>
                  </a:lnTo>
                  <a:lnTo>
                    <a:pt x="1981754" y="141806"/>
                  </a:lnTo>
                  <a:lnTo>
                    <a:pt x="2123308" y="70903"/>
                  </a:lnTo>
                  <a:lnTo>
                    <a:pt x="2264862" y="0"/>
                  </a:lnTo>
                  <a:lnTo>
                    <a:pt x="2406416" y="0"/>
                  </a:lnTo>
                  <a:lnTo>
                    <a:pt x="2547969" y="0"/>
                  </a:lnTo>
                  <a:lnTo>
                    <a:pt x="2689523" y="0"/>
                  </a:lnTo>
                  <a:lnTo>
                    <a:pt x="2831077" y="212709"/>
                  </a:lnTo>
                  <a:lnTo>
                    <a:pt x="2972631" y="283612"/>
                  </a:lnTo>
                  <a:lnTo>
                    <a:pt x="3114185" y="70903"/>
                  </a:lnTo>
                  <a:lnTo>
                    <a:pt x="3255739" y="141806"/>
                  </a:lnTo>
                  <a:lnTo>
                    <a:pt x="3397293" y="709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70073"/>
              <a:ext cx="3397293" cy="1347160"/>
            </a:xfrm>
            <a:custGeom>
              <a:avLst/>
              <a:pathLst>
                <a:path w="3397293" h="1347160">
                  <a:moveTo>
                    <a:pt x="0" y="212709"/>
                  </a:moveTo>
                  <a:lnTo>
                    <a:pt x="141553" y="283612"/>
                  </a:lnTo>
                  <a:lnTo>
                    <a:pt x="283107" y="212709"/>
                  </a:lnTo>
                  <a:lnTo>
                    <a:pt x="424661" y="141806"/>
                  </a:lnTo>
                  <a:lnTo>
                    <a:pt x="566215" y="70903"/>
                  </a:lnTo>
                  <a:lnTo>
                    <a:pt x="707769" y="0"/>
                  </a:lnTo>
                  <a:lnTo>
                    <a:pt x="849323" y="70903"/>
                  </a:lnTo>
                  <a:lnTo>
                    <a:pt x="990877" y="70903"/>
                  </a:lnTo>
                  <a:lnTo>
                    <a:pt x="1132431" y="141806"/>
                  </a:lnTo>
                  <a:lnTo>
                    <a:pt x="1273984" y="0"/>
                  </a:lnTo>
                  <a:lnTo>
                    <a:pt x="1415538" y="70903"/>
                  </a:lnTo>
                  <a:lnTo>
                    <a:pt x="1557092" y="70903"/>
                  </a:lnTo>
                  <a:lnTo>
                    <a:pt x="1698646" y="70903"/>
                  </a:lnTo>
                  <a:lnTo>
                    <a:pt x="1840200" y="283612"/>
                  </a:lnTo>
                  <a:lnTo>
                    <a:pt x="1981754" y="354515"/>
                  </a:lnTo>
                  <a:lnTo>
                    <a:pt x="2123308" y="283612"/>
                  </a:lnTo>
                  <a:lnTo>
                    <a:pt x="2264862" y="354515"/>
                  </a:lnTo>
                  <a:lnTo>
                    <a:pt x="2406416" y="638128"/>
                  </a:lnTo>
                  <a:lnTo>
                    <a:pt x="2547969" y="567225"/>
                  </a:lnTo>
                  <a:lnTo>
                    <a:pt x="2689523" y="992644"/>
                  </a:lnTo>
                  <a:lnTo>
                    <a:pt x="2831077" y="1276256"/>
                  </a:lnTo>
                  <a:lnTo>
                    <a:pt x="2972631" y="1347160"/>
                  </a:lnTo>
                  <a:lnTo>
                    <a:pt x="3114185" y="1063547"/>
                  </a:lnTo>
                  <a:lnTo>
                    <a:pt x="3255739" y="779934"/>
                  </a:lnTo>
                  <a:lnTo>
                    <a:pt x="3397293" y="85083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627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20911"/>
              <a:ext cx="3397293" cy="1347160"/>
            </a:xfrm>
            <a:custGeom>
              <a:avLst/>
              <a:pathLst>
                <a:path w="3397293" h="1347160">
                  <a:moveTo>
                    <a:pt x="0" y="921741"/>
                  </a:moveTo>
                  <a:lnTo>
                    <a:pt x="141553" y="1347160"/>
                  </a:lnTo>
                  <a:lnTo>
                    <a:pt x="283107" y="638128"/>
                  </a:lnTo>
                  <a:lnTo>
                    <a:pt x="424661" y="850837"/>
                  </a:lnTo>
                  <a:lnTo>
                    <a:pt x="566215" y="850837"/>
                  </a:lnTo>
                  <a:lnTo>
                    <a:pt x="707769" y="283612"/>
                  </a:lnTo>
                  <a:lnTo>
                    <a:pt x="849323" y="141806"/>
                  </a:lnTo>
                  <a:lnTo>
                    <a:pt x="990877" y="425418"/>
                  </a:lnTo>
                  <a:lnTo>
                    <a:pt x="1132431" y="638128"/>
                  </a:lnTo>
                  <a:lnTo>
                    <a:pt x="1273984" y="638128"/>
                  </a:lnTo>
                  <a:lnTo>
                    <a:pt x="1415538" y="212709"/>
                  </a:lnTo>
                  <a:lnTo>
                    <a:pt x="1557092" y="496322"/>
                  </a:lnTo>
                  <a:lnTo>
                    <a:pt x="1698646" y="425418"/>
                  </a:lnTo>
                  <a:lnTo>
                    <a:pt x="1840200" y="567225"/>
                  </a:lnTo>
                  <a:lnTo>
                    <a:pt x="1981754" y="0"/>
                  </a:lnTo>
                  <a:lnTo>
                    <a:pt x="2123308" y="425418"/>
                  </a:lnTo>
                  <a:lnTo>
                    <a:pt x="2264862" y="283612"/>
                  </a:lnTo>
                  <a:lnTo>
                    <a:pt x="2406416" y="496322"/>
                  </a:lnTo>
                  <a:lnTo>
                    <a:pt x="2547969" y="283612"/>
                  </a:lnTo>
                  <a:lnTo>
                    <a:pt x="2689523" y="141806"/>
                  </a:lnTo>
                  <a:lnTo>
                    <a:pt x="2831077" y="638128"/>
                  </a:lnTo>
                  <a:lnTo>
                    <a:pt x="2972631" y="496322"/>
                  </a:lnTo>
                  <a:lnTo>
                    <a:pt x="3114185" y="212709"/>
                  </a:lnTo>
                  <a:lnTo>
                    <a:pt x="3255739" y="70903"/>
                  </a:lnTo>
                  <a:lnTo>
                    <a:pt x="3397293" y="28361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11144"/>
              <a:ext cx="0" cy="1531508"/>
            </a:xfrm>
            <a:custGeom>
              <a:avLst/>
              <a:pathLst>
                <a:path w="0" h="1531508">
                  <a:moveTo>
                    <a:pt x="0" y="15315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11144"/>
              <a:ext cx="0" cy="893379"/>
            </a:xfrm>
            <a:custGeom>
              <a:avLst/>
              <a:pathLst>
                <a:path w="0" h="893379">
                  <a:moveTo>
                    <a:pt x="0" y="8933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11144"/>
              <a:ext cx="0" cy="822476"/>
            </a:xfrm>
            <a:custGeom>
              <a:avLst/>
              <a:pathLst>
                <a:path w="0" h="822476">
                  <a:moveTo>
                    <a:pt x="0" y="8224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11144"/>
              <a:ext cx="0" cy="1035186"/>
            </a:xfrm>
            <a:custGeom>
              <a:avLst/>
              <a:pathLst>
                <a:path w="0" h="1035186">
                  <a:moveTo>
                    <a:pt x="0" y="10351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11144"/>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11144"/>
              <a:ext cx="0" cy="680670"/>
            </a:xfrm>
            <a:custGeom>
              <a:avLst/>
              <a:pathLst>
                <a:path w="0" h="680670">
                  <a:moveTo>
                    <a:pt x="0" y="6806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11144"/>
              <a:ext cx="0" cy="893379"/>
            </a:xfrm>
            <a:custGeom>
              <a:avLst/>
              <a:pathLst>
                <a:path w="0" h="893379">
                  <a:moveTo>
                    <a:pt x="0" y="89337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20911"/>
              <a:ext cx="3397293" cy="1347160"/>
            </a:xfrm>
            <a:custGeom>
              <a:avLst/>
              <a:pathLst>
                <a:path w="3397293" h="1347160">
                  <a:moveTo>
                    <a:pt x="0" y="921741"/>
                  </a:moveTo>
                  <a:lnTo>
                    <a:pt x="141553" y="1347160"/>
                  </a:lnTo>
                  <a:lnTo>
                    <a:pt x="283107" y="638128"/>
                  </a:lnTo>
                  <a:lnTo>
                    <a:pt x="424661" y="850837"/>
                  </a:lnTo>
                  <a:lnTo>
                    <a:pt x="566215" y="850837"/>
                  </a:lnTo>
                  <a:lnTo>
                    <a:pt x="707769" y="283612"/>
                  </a:lnTo>
                  <a:lnTo>
                    <a:pt x="849323" y="141806"/>
                  </a:lnTo>
                  <a:lnTo>
                    <a:pt x="990877" y="425418"/>
                  </a:lnTo>
                  <a:lnTo>
                    <a:pt x="1132431" y="638128"/>
                  </a:lnTo>
                  <a:lnTo>
                    <a:pt x="1273984" y="638128"/>
                  </a:lnTo>
                  <a:lnTo>
                    <a:pt x="1415538" y="212709"/>
                  </a:lnTo>
                  <a:lnTo>
                    <a:pt x="1557092" y="496322"/>
                  </a:lnTo>
                  <a:lnTo>
                    <a:pt x="1698646" y="425418"/>
                  </a:lnTo>
                  <a:lnTo>
                    <a:pt x="1840200" y="567225"/>
                  </a:lnTo>
                  <a:lnTo>
                    <a:pt x="1981754" y="0"/>
                  </a:lnTo>
                  <a:lnTo>
                    <a:pt x="2123308" y="425418"/>
                  </a:lnTo>
                  <a:lnTo>
                    <a:pt x="2264862" y="283612"/>
                  </a:lnTo>
                  <a:lnTo>
                    <a:pt x="2406416" y="496322"/>
                  </a:lnTo>
                  <a:lnTo>
                    <a:pt x="2547969" y="283612"/>
                  </a:lnTo>
                  <a:lnTo>
                    <a:pt x="2689523" y="141806"/>
                  </a:lnTo>
                  <a:lnTo>
                    <a:pt x="2831077" y="638128"/>
                  </a:lnTo>
                  <a:lnTo>
                    <a:pt x="2972631" y="496322"/>
                  </a:lnTo>
                  <a:lnTo>
                    <a:pt x="3114185" y="212709"/>
                  </a:lnTo>
                  <a:lnTo>
                    <a:pt x="3255739" y="70903"/>
                  </a:lnTo>
                  <a:lnTo>
                    <a:pt x="3397293" y="283612"/>
                  </a:lnTo>
                </a:path>
              </a:pathLst>
            </a:custGeom>
            <a:ln w="27101" cap="flat">
              <a:solidFill>
                <a:srgbClr val="0058AB">
                  <a:alpha val="100000"/>
                </a:srgbClr>
              </a:solidFill>
              <a:prstDash val="solid"/>
              <a:round/>
            </a:ln>
          </p:spPr>
          <p:txBody>
            <a:bodyPr/>
            <a:lstStyle/>
            <a:p/>
          </p:txBody>
        </p:sp>
        <p:sp>
          <p:nvSpPr>
            <p:cNvPr id="92" name="tx92"/>
            <p:cNvSpPr/>
            <p:nvPr/>
          </p:nvSpPr>
          <p:spPr>
            <a:xfrm>
              <a:off x="5359324" y="174366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97238" y="17436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7436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12777" y="174398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743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17436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594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817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2196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06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01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0925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3243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868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35090"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8" name="tx118"/>
            <p:cNvSpPr/>
            <p:nvPr/>
          </p:nvSpPr>
          <p:spPr>
            <a:xfrm>
              <a:off x="75914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3539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74784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91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049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785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398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6501222" cy="145351"/>
            </a:xfrm>
            <a:prstGeom prst="rect">
              <a:avLst/>
            </a:prstGeom>
            <a:solidFill>
              <a:srgbClr val="1CABE2">
                <a:alpha val="80000"/>
              </a:srgbClr>
            </a:solidFill>
          </p:spPr>
          <p:txBody>
            <a:bodyPr/>
            <a:lstStyle/>
            <a:p/>
          </p:txBody>
        </p:sp>
        <p:sp>
          <p:nvSpPr>
            <p:cNvPr id="131" name="rc131"/>
            <p:cNvSpPr/>
            <p:nvPr/>
          </p:nvSpPr>
          <p:spPr>
            <a:xfrm>
              <a:off x="1317178" y="5528559"/>
              <a:ext cx="5681738" cy="145351"/>
            </a:xfrm>
            <a:prstGeom prst="rect">
              <a:avLst/>
            </a:prstGeom>
            <a:solidFill>
              <a:srgbClr val="1CABE2">
                <a:alpha val="80000"/>
              </a:srgbClr>
            </a:solidFill>
          </p:spPr>
          <p:txBody>
            <a:bodyPr/>
            <a:lstStyle/>
            <a:p/>
          </p:txBody>
        </p:sp>
        <p:sp>
          <p:nvSpPr>
            <p:cNvPr id="132" name="rc132"/>
            <p:cNvSpPr/>
            <p:nvPr/>
          </p:nvSpPr>
          <p:spPr>
            <a:xfrm>
              <a:off x="1317178" y="5346869"/>
              <a:ext cx="7321564"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5122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61254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0" name="tx140"/>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1" name="tx141"/>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2" name="tx142"/>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República Dominicana (87%) era 2 puntos porcentuales superior a la media mundial (85%) y 5 puntos porcentuales superior a la media de todos los países de LACR (82%).
La cobertura nacional de DTP3 fue 2 puntos porcentuales inferior a la de 2019 (89%).
Esto equivale a 26.000 niños sin vacunar y con vacunación incompleta en 2024 frente a 23.000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República Dominicana ocupaba el puesto número 13 de 32 países con la cobertura DTP3 más baja (basada en clasificaciones empatadas).
República Dominicana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9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6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9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3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9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6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92566"/>
              <a:ext cx="249522" cy="1314119"/>
            </a:xfrm>
            <a:prstGeom prst="rect">
              <a:avLst/>
            </a:prstGeom>
            <a:solidFill>
              <a:srgbClr val="80BD41">
                <a:alpha val="100000"/>
              </a:srgbClr>
            </a:solidFill>
          </p:spPr>
          <p:txBody>
            <a:bodyPr/>
            <a:lstStyle/>
            <a:p/>
          </p:txBody>
        </p:sp>
        <p:sp>
          <p:nvSpPr>
            <p:cNvPr id="24" name="rc24"/>
            <p:cNvSpPr/>
            <p:nvPr/>
          </p:nvSpPr>
          <p:spPr>
            <a:xfrm>
              <a:off x="1296273" y="2321921"/>
              <a:ext cx="249522" cy="370644"/>
            </a:xfrm>
            <a:prstGeom prst="rect">
              <a:avLst/>
            </a:prstGeom>
            <a:solidFill>
              <a:srgbClr val="1CABE2">
                <a:alpha val="100000"/>
              </a:srgbClr>
            </a:solidFill>
          </p:spPr>
          <p:txBody>
            <a:bodyPr/>
            <a:lstStyle/>
            <a:p/>
          </p:txBody>
        </p:sp>
        <p:sp>
          <p:nvSpPr>
            <p:cNvPr id="25" name="rc25"/>
            <p:cNvSpPr/>
            <p:nvPr/>
          </p:nvSpPr>
          <p:spPr>
            <a:xfrm>
              <a:off x="1573521" y="2796832"/>
              <a:ext cx="249522" cy="1209853"/>
            </a:xfrm>
            <a:prstGeom prst="rect">
              <a:avLst/>
            </a:prstGeom>
            <a:solidFill>
              <a:srgbClr val="80BD41">
                <a:alpha val="100000"/>
              </a:srgbClr>
            </a:solidFill>
          </p:spPr>
          <p:txBody>
            <a:bodyPr/>
            <a:lstStyle/>
            <a:p/>
          </p:txBody>
        </p:sp>
        <p:sp>
          <p:nvSpPr>
            <p:cNvPr id="26" name="rc26"/>
            <p:cNvSpPr/>
            <p:nvPr/>
          </p:nvSpPr>
          <p:spPr>
            <a:xfrm>
              <a:off x="1573521" y="2326364"/>
              <a:ext cx="249522" cy="470467"/>
            </a:xfrm>
            <a:prstGeom prst="rect">
              <a:avLst/>
            </a:prstGeom>
            <a:solidFill>
              <a:srgbClr val="1CABE2">
                <a:alpha val="100000"/>
              </a:srgbClr>
            </a:solidFill>
          </p:spPr>
          <p:txBody>
            <a:bodyPr/>
            <a:lstStyle/>
            <a:p/>
          </p:txBody>
        </p:sp>
        <p:sp>
          <p:nvSpPr>
            <p:cNvPr id="27" name="rc27"/>
            <p:cNvSpPr/>
            <p:nvPr/>
          </p:nvSpPr>
          <p:spPr>
            <a:xfrm>
              <a:off x="1850769" y="2644241"/>
              <a:ext cx="249522" cy="1362443"/>
            </a:xfrm>
            <a:prstGeom prst="rect">
              <a:avLst/>
            </a:prstGeom>
            <a:solidFill>
              <a:srgbClr val="80BD41">
                <a:alpha val="100000"/>
              </a:srgbClr>
            </a:solidFill>
          </p:spPr>
          <p:txBody>
            <a:bodyPr/>
            <a:lstStyle/>
            <a:p/>
          </p:txBody>
        </p:sp>
        <p:sp>
          <p:nvSpPr>
            <p:cNvPr id="28" name="rc28"/>
            <p:cNvSpPr/>
            <p:nvPr/>
          </p:nvSpPr>
          <p:spPr>
            <a:xfrm>
              <a:off x="1850769" y="2345170"/>
              <a:ext cx="249522" cy="299071"/>
            </a:xfrm>
            <a:prstGeom prst="rect">
              <a:avLst/>
            </a:prstGeom>
            <a:solidFill>
              <a:srgbClr val="1CABE2">
                <a:alpha val="100000"/>
              </a:srgbClr>
            </a:solidFill>
          </p:spPr>
          <p:txBody>
            <a:bodyPr/>
            <a:lstStyle/>
            <a:p/>
          </p:txBody>
        </p:sp>
        <p:sp>
          <p:nvSpPr>
            <p:cNvPr id="29" name="rc29"/>
            <p:cNvSpPr/>
            <p:nvPr/>
          </p:nvSpPr>
          <p:spPr>
            <a:xfrm>
              <a:off x="2128016" y="2708674"/>
              <a:ext cx="249522" cy="1298011"/>
            </a:xfrm>
            <a:prstGeom prst="rect">
              <a:avLst/>
            </a:prstGeom>
            <a:solidFill>
              <a:srgbClr val="80BD41">
                <a:alpha val="100000"/>
              </a:srgbClr>
            </a:solidFill>
          </p:spPr>
          <p:txBody>
            <a:bodyPr/>
            <a:lstStyle/>
            <a:p/>
          </p:txBody>
        </p:sp>
        <p:sp>
          <p:nvSpPr>
            <p:cNvPr id="30" name="rc30"/>
            <p:cNvSpPr/>
            <p:nvPr/>
          </p:nvSpPr>
          <p:spPr>
            <a:xfrm>
              <a:off x="2128016" y="2363659"/>
              <a:ext cx="249522" cy="345014"/>
            </a:xfrm>
            <a:prstGeom prst="rect">
              <a:avLst/>
            </a:prstGeom>
            <a:solidFill>
              <a:srgbClr val="1CABE2">
                <a:alpha val="100000"/>
              </a:srgbClr>
            </a:solidFill>
          </p:spPr>
          <p:txBody>
            <a:bodyPr/>
            <a:lstStyle/>
            <a:p/>
          </p:txBody>
        </p:sp>
        <p:sp>
          <p:nvSpPr>
            <p:cNvPr id="31" name="rc31"/>
            <p:cNvSpPr/>
            <p:nvPr/>
          </p:nvSpPr>
          <p:spPr>
            <a:xfrm>
              <a:off x="2405264" y="2723353"/>
              <a:ext cx="249522" cy="1283331"/>
            </a:xfrm>
            <a:prstGeom prst="rect">
              <a:avLst/>
            </a:prstGeom>
            <a:solidFill>
              <a:srgbClr val="80BD41">
                <a:alpha val="100000"/>
              </a:srgbClr>
            </a:solidFill>
          </p:spPr>
          <p:txBody>
            <a:bodyPr/>
            <a:lstStyle/>
            <a:p/>
          </p:txBody>
        </p:sp>
        <p:sp>
          <p:nvSpPr>
            <p:cNvPr id="32" name="rc32"/>
            <p:cNvSpPr/>
            <p:nvPr/>
          </p:nvSpPr>
          <p:spPr>
            <a:xfrm>
              <a:off x="2405264" y="2382227"/>
              <a:ext cx="249522" cy="341126"/>
            </a:xfrm>
            <a:prstGeom prst="rect">
              <a:avLst/>
            </a:prstGeom>
            <a:solidFill>
              <a:srgbClr val="1CABE2">
                <a:alpha val="100000"/>
              </a:srgbClr>
            </a:solidFill>
          </p:spPr>
          <p:txBody>
            <a:bodyPr/>
            <a:lstStyle/>
            <a:p/>
          </p:txBody>
        </p:sp>
        <p:sp>
          <p:nvSpPr>
            <p:cNvPr id="33" name="rc33"/>
            <p:cNvSpPr/>
            <p:nvPr/>
          </p:nvSpPr>
          <p:spPr>
            <a:xfrm>
              <a:off x="2682512" y="2612898"/>
              <a:ext cx="249522" cy="1393786"/>
            </a:xfrm>
            <a:prstGeom prst="rect">
              <a:avLst/>
            </a:prstGeom>
            <a:solidFill>
              <a:srgbClr val="80BD41">
                <a:alpha val="100000"/>
              </a:srgbClr>
            </a:solidFill>
          </p:spPr>
          <p:txBody>
            <a:bodyPr/>
            <a:lstStyle/>
            <a:p/>
          </p:txBody>
        </p:sp>
        <p:sp>
          <p:nvSpPr>
            <p:cNvPr id="34" name="rc34"/>
            <p:cNvSpPr/>
            <p:nvPr/>
          </p:nvSpPr>
          <p:spPr>
            <a:xfrm>
              <a:off x="2682512" y="2404604"/>
              <a:ext cx="249522" cy="208294"/>
            </a:xfrm>
            <a:prstGeom prst="rect">
              <a:avLst/>
            </a:prstGeom>
            <a:solidFill>
              <a:srgbClr val="1CABE2">
                <a:alpha val="100000"/>
              </a:srgbClr>
            </a:solidFill>
          </p:spPr>
          <p:txBody>
            <a:bodyPr/>
            <a:lstStyle/>
            <a:p/>
          </p:txBody>
        </p:sp>
        <p:sp>
          <p:nvSpPr>
            <p:cNvPr id="35" name="rc35"/>
            <p:cNvSpPr/>
            <p:nvPr/>
          </p:nvSpPr>
          <p:spPr>
            <a:xfrm>
              <a:off x="2959759" y="2601313"/>
              <a:ext cx="249522" cy="1405372"/>
            </a:xfrm>
            <a:prstGeom prst="rect">
              <a:avLst/>
            </a:prstGeom>
            <a:solidFill>
              <a:srgbClr val="80BD41">
                <a:alpha val="100000"/>
              </a:srgbClr>
            </a:solidFill>
          </p:spPr>
          <p:txBody>
            <a:bodyPr/>
            <a:lstStyle/>
            <a:p/>
          </p:txBody>
        </p:sp>
        <p:sp>
          <p:nvSpPr>
            <p:cNvPr id="36" name="rc36"/>
            <p:cNvSpPr/>
            <p:nvPr/>
          </p:nvSpPr>
          <p:spPr>
            <a:xfrm>
              <a:off x="2959759" y="2427615"/>
              <a:ext cx="249522" cy="173697"/>
            </a:xfrm>
            <a:prstGeom prst="rect">
              <a:avLst/>
            </a:prstGeom>
            <a:solidFill>
              <a:srgbClr val="1CABE2">
                <a:alpha val="100000"/>
              </a:srgbClr>
            </a:solidFill>
          </p:spPr>
          <p:txBody>
            <a:bodyPr/>
            <a:lstStyle/>
            <a:p/>
          </p:txBody>
        </p:sp>
        <p:sp>
          <p:nvSpPr>
            <p:cNvPr id="37" name="rc37"/>
            <p:cNvSpPr/>
            <p:nvPr/>
          </p:nvSpPr>
          <p:spPr>
            <a:xfrm>
              <a:off x="3237007" y="2649716"/>
              <a:ext cx="249522" cy="1356968"/>
            </a:xfrm>
            <a:prstGeom prst="rect">
              <a:avLst/>
            </a:prstGeom>
            <a:solidFill>
              <a:srgbClr val="80BD41">
                <a:alpha val="100000"/>
              </a:srgbClr>
            </a:solidFill>
          </p:spPr>
          <p:txBody>
            <a:bodyPr/>
            <a:lstStyle/>
            <a:p/>
          </p:txBody>
        </p:sp>
        <p:sp>
          <p:nvSpPr>
            <p:cNvPr id="38" name="rc38"/>
            <p:cNvSpPr/>
            <p:nvPr/>
          </p:nvSpPr>
          <p:spPr>
            <a:xfrm>
              <a:off x="3237007" y="2410237"/>
              <a:ext cx="249522" cy="239479"/>
            </a:xfrm>
            <a:prstGeom prst="rect">
              <a:avLst/>
            </a:prstGeom>
            <a:solidFill>
              <a:srgbClr val="1CABE2">
                <a:alpha val="100000"/>
              </a:srgbClr>
            </a:solidFill>
          </p:spPr>
          <p:txBody>
            <a:bodyPr/>
            <a:lstStyle/>
            <a:p/>
          </p:txBody>
        </p:sp>
        <p:sp>
          <p:nvSpPr>
            <p:cNvPr id="39" name="rc39"/>
            <p:cNvSpPr/>
            <p:nvPr/>
          </p:nvSpPr>
          <p:spPr>
            <a:xfrm>
              <a:off x="3514255" y="2663761"/>
              <a:ext cx="249522" cy="1342923"/>
            </a:xfrm>
            <a:prstGeom prst="rect">
              <a:avLst/>
            </a:prstGeom>
            <a:solidFill>
              <a:srgbClr val="80BD41">
                <a:alpha val="100000"/>
              </a:srgbClr>
            </a:solidFill>
          </p:spPr>
          <p:txBody>
            <a:bodyPr/>
            <a:lstStyle/>
            <a:p/>
          </p:txBody>
        </p:sp>
        <p:sp>
          <p:nvSpPr>
            <p:cNvPr id="40" name="rc40"/>
            <p:cNvSpPr/>
            <p:nvPr/>
          </p:nvSpPr>
          <p:spPr>
            <a:xfrm>
              <a:off x="3514255" y="2368975"/>
              <a:ext cx="249522" cy="294786"/>
            </a:xfrm>
            <a:prstGeom prst="rect">
              <a:avLst/>
            </a:prstGeom>
            <a:solidFill>
              <a:srgbClr val="1CABE2">
                <a:alpha val="100000"/>
              </a:srgbClr>
            </a:solidFill>
          </p:spPr>
          <p:txBody>
            <a:bodyPr/>
            <a:lstStyle/>
            <a:p/>
          </p:txBody>
        </p:sp>
        <p:sp>
          <p:nvSpPr>
            <p:cNvPr id="41" name="rc41"/>
            <p:cNvSpPr/>
            <p:nvPr/>
          </p:nvSpPr>
          <p:spPr>
            <a:xfrm>
              <a:off x="3791502" y="2632735"/>
              <a:ext cx="249522" cy="1373949"/>
            </a:xfrm>
            <a:prstGeom prst="rect">
              <a:avLst/>
            </a:prstGeom>
            <a:solidFill>
              <a:srgbClr val="80BD41">
                <a:alpha val="100000"/>
              </a:srgbClr>
            </a:solidFill>
          </p:spPr>
          <p:txBody>
            <a:bodyPr/>
            <a:lstStyle/>
            <a:p/>
          </p:txBody>
        </p:sp>
        <p:sp>
          <p:nvSpPr>
            <p:cNvPr id="42" name="rc42"/>
            <p:cNvSpPr/>
            <p:nvPr/>
          </p:nvSpPr>
          <p:spPr>
            <a:xfrm>
              <a:off x="3791502" y="2331125"/>
              <a:ext cx="249522" cy="301610"/>
            </a:xfrm>
            <a:prstGeom prst="rect">
              <a:avLst/>
            </a:prstGeom>
            <a:solidFill>
              <a:srgbClr val="1CABE2">
                <a:alpha val="100000"/>
              </a:srgbClr>
            </a:solidFill>
          </p:spPr>
          <p:txBody>
            <a:bodyPr/>
            <a:lstStyle/>
            <a:p/>
          </p:txBody>
        </p:sp>
        <p:sp>
          <p:nvSpPr>
            <p:cNvPr id="43" name="rc43"/>
            <p:cNvSpPr/>
            <p:nvPr/>
          </p:nvSpPr>
          <p:spPr>
            <a:xfrm>
              <a:off x="4068750" y="2524819"/>
              <a:ext cx="249522" cy="1481865"/>
            </a:xfrm>
            <a:prstGeom prst="rect">
              <a:avLst/>
            </a:prstGeom>
            <a:solidFill>
              <a:srgbClr val="80BD41">
                <a:alpha val="100000"/>
              </a:srgbClr>
            </a:solidFill>
          </p:spPr>
          <p:txBody>
            <a:bodyPr/>
            <a:lstStyle/>
            <a:p/>
          </p:txBody>
        </p:sp>
        <p:sp>
          <p:nvSpPr>
            <p:cNvPr id="44" name="rc44"/>
            <p:cNvSpPr/>
            <p:nvPr/>
          </p:nvSpPr>
          <p:spPr>
            <a:xfrm>
              <a:off x="4068750" y="2322793"/>
              <a:ext cx="249522" cy="202025"/>
            </a:xfrm>
            <a:prstGeom prst="rect">
              <a:avLst/>
            </a:prstGeom>
            <a:solidFill>
              <a:srgbClr val="1CABE2">
                <a:alpha val="100000"/>
              </a:srgbClr>
            </a:solidFill>
          </p:spPr>
          <p:txBody>
            <a:bodyPr/>
            <a:lstStyle/>
            <a:p/>
          </p:txBody>
        </p:sp>
        <p:sp>
          <p:nvSpPr>
            <p:cNvPr id="45" name="rc45"/>
            <p:cNvSpPr/>
            <p:nvPr/>
          </p:nvSpPr>
          <p:spPr>
            <a:xfrm>
              <a:off x="4345998" y="2592902"/>
              <a:ext cx="249522" cy="1413783"/>
            </a:xfrm>
            <a:prstGeom prst="rect">
              <a:avLst/>
            </a:prstGeom>
            <a:solidFill>
              <a:srgbClr val="80BD41">
                <a:alpha val="100000"/>
              </a:srgbClr>
            </a:solidFill>
          </p:spPr>
          <p:txBody>
            <a:bodyPr/>
            <a:lstStyle/>
            <a:p/>
          </p:txBody>
        </p:sp>
        <p:sp>
          <p:nvSpPr>
            <p:cNvPr id="46" name="rc46"/>
            <p:cNvSpPr/>
            <p:nvPr/>
          </p:nvSpPr>
          <p:spPr>
            <a:xfrm>
              <a:off x="4345998" y="2323587"/>
              <a:ext cx="249522" cy="269314"/>
            </a:xfrm>
            <a:prstGeom prst="rect">
              <a:avLst/>
            </a:prstGeom>
            <a:solidFill>
              <a:srgbClr val="1CABE2">
                <a:alpha val="100000"/>
              </a:srgbClr>
            </a:solidFill>
          </p:spPr>
          <p:txBody>
            <a:bodyPr/>
            <a:lstStyle/>
            <a:p/>
          </p:txBody>
        </p:sp>
        <p:sp>
          <p:nvSpPr>
            <p:cNvPr id="47" name="rc47"/>
            <p:cNvSpPr/>
            <p:nvPr/>
          </p:nvSpPr>
          <p:spPr>
            <a:xfrm>
              <a:off x="4623245" y="2581078"/>
              <a:ext cx="249522" cy="1425606"/>
            </a:xfrm>
            <a:prstGeom prst="rect">
              <a:avLst/>
            </a:prstGeom>
            <a:solidFill>
              <a:srgbClr val="80BD41">
                <a:alpha val="100000"/>
              </a:srgbClr>
            </a:solidFill>
          </p:spPr>
          <p:txBody>
            <a:bodyPr/>
            <a:lstStyle/>
            <a:p/>
          </p:txBody>
        </p:sp>
        <p:sp>
          <p:nvSpPr>
            <p:cNvPr id="48" name="rc48"/>
            <p:cNvSpPr/>
            <p:nvPr/>
          </p:nvSpPr>
          <p:spPr>
            <a:xfrm>
              <a:off x="4623245" y="2329538"/>
              <a:ext cx="249522" cy="251540"/>
            </a:xfrm>
            <a:prstGeom prst="rect">
              <a:avLst/>
            </a:prstGeom>
            <a:solidFill>
              <a:srgbClr val="1CABE2">
                <a:alpha val="100000"/>
              </a:srgbClr>
            </a:solidFill>
          </p:spPr>
          <p:txBody>
            <a:bodyPr/>
            <a:lstStyle/>
            <a:p/>
          </p:txBody>
        </p:sp>
        <p:sp>
          <p:nvSpPr>
            <p:cNvPr id="49" name="rc49"/>
            <p:cNvSpPr/>
            <p:nvPr/>
          </p:nvSpPr>
          <p:spPr>
            <a:xfrm>
              <a:off x="4900493" y="2619960"/>
              <a:ext cx="249522" cy="1386724"/>
            </a:xfrm>
            <a:prstGeom prst="rect">
              <a:avLst/>
            </a:prstGeom>
            <a:solidFill>
              <a:srgbClr val="80BD41">
                <a:alpha val="100000"/>
              </a:srgbClr>
            </a:solidFill>
          </p:spPr>
          <p:txBody>
            <a:bodyPr/>
            <a:lstStyle/>
            <a:p/>
          </p:txBody>
        </p:sp>
        <p:sp>
          <p:nvSpPr>
            <p:cNvPr id="50" name="rc50"/>
            <p:cNvSpPr/>
            <p:nvPr/>
          </p:nvSpPr>
          <p:spPr>
            <a:xfrm>
              <a:off x="4900493" y="2335966"/>
              <a:ext cx="249522" cy="283994"/>
            </a:xfrm>
            <a:prstGeom prst="rect">
              <a:avLst/>
            </a:prstGeom>
            <a:solidFill>
              <a:srgbClr val="1CABE2">
                <a:alpha val="100000"/>
              </a:srgbClr>
            </a:solidFill>
          </p:spPr>
          <p:txBody>
            <a:bodyPr/>
            <a:lstStyle/>
            <a:p/>
          </p:txBody>
        </p:sp>
        <p:sp>
          <p:nvSpPr>
            <p:cNvPr id="51" name="rc51"/>
            <p:cNvSpPr/>
            <p:nvPr/>
          </p:nvSpPr>
          <p:spPr>
            <a:xfrm>
              <a:off x="5177741" y="2492444"/>
              <a:ext cx="249522" cy="1514240"/>
            </a:xfrm>
            <a:prstGeom prst="rect">
              <a:avLst/>
            </a:prstGeom>
            <a:solidFill>
              <a:srgbClr val="80BD41">
                <a:alpha val="100000"/>
              </a:srgbClr>
            </a:solidFill>
          </p:spPr>
          <p:txBody>
            <a:bodyPr/>
            <a:lstStyle/>
            <a:p/>
          </p:txBody>
        </p:sp>
        <p:sp>
          <p:nvSpPr>
            <p:cNvPr id="52" name="rc52"/>
            <p:cNvSpPr/>
            <p:nvPr/>
          </p:nvSpPr>
          <p:spPr>
            <a:xfrm>
              <a:off x="5177741" y="2342710"/>
              <a:ext cx="249522" cy="149733"/>
            </a:xfrm>
            <a:prstGeom prst="rect">
              <a:avLst/>
            </a:prstGeom>
            <a:solidFill>
              <a:srgbClr val="1CABE2">
                <a:alpha val="100000"/>
              </a:srgbClr>
            </a:solidFill>
          </p:spPr>
          <p:txBody>
            <a:bodyPr/>
            <a:lstStyle/>
            <a:p/>
          </p:txBody>
        </p:sp>
        <p:sp>
          <p:nvSpPr>
            <p:cNvPr id="53" name="rc53"/>
            <p:cNvSpPr/>
            <p:nvPr/>
          </p:nvSpPr>
          <p:spPr>
            <a:xfrm>
              <a:off x="5454988" y="2596949"/>
              <a:ext cx="249522" cy="1409736"/>
            </a:xfrm>
            <a:prstGeom prst="rect">
              <a:avLst/>
            </a:prstGeom>
            <a:solidFill>
              <a:srgbClr val="80BD41">
                <a:alpha val="100000"/>
              </a:srgbClr>
            </a:solidFill>
          </p:spPr>
          <p:txBody>
            <a:bodyPr/>
            <a:lstStyle/>
            <a:p/>
          </p:txBody>
        </p:sp>
        <p:sp>
          <p:nvSpPr>
            <p:cNvPr id="54" name="rc54"/>
            <p:cNvSpPr/>
            <p:nvPr/>
          </p:nvSpPr>
          <p:spPr>
            <a:xfrm>
              <a:off x="5454988" y="2348186"/>
              <a:ext cx="249522" cy="248762"/>
            </a:xfrm>
            <a:prstGeom prst="rect">
              <a:avLst/>
            </a:prstGeom>
            <a:solidFill>
              <a:srgbClr val="1CABE2">
                <a:alpha val="100000"/>
              </a:srgbClr>
            </a:solidFill>
          </p:spPr>
          <p:txBody>
            <a:bodyPr/>
            <a:lstStyle/>
            <a:p/>
          </p:txBody>
        </p:sp>
        <p:sp>
          <p:nvSpPr>
            <p:cNvPr id="55" name="rc55"/>
            <p:cNvSpPr/>
            <p:nvPr/>
          </p:nvSpPr>
          <p:spPr>
            <a:xfrm>
              <a:off x="5732236" y="2568779"/>
              <a:ext cx="249522" cy="1437905"/>
            </a:xfrm>
            <a:prstGeom prst="rect">
              <a:avLst/>
            </a:prstGeom>
            <a:solidFill>
              <a:srgbClr val="80BD41">
                <a:alpha val="100000"/>
              </a:srgbClr>
            </a:solidFill>
          </p:spPr>
          <p:txBody>
            <a:bodyPr/>
            <a:lstStyle/>
            <a:p/>
          </p:txBody>
        </p:sp>
        <p:sp>
          <p:nvSpPr>
            <p:cNvPr id="56" name="rc56"/>
            <p:cNvSpPr/>
            <p:nvPr/>
          </p:nvSpPr>
          <p:spPr>
            <a:xfrm>
              <a:off x="5732236" y="2353899"/>
              <a:ext cx="249522" cy="214880"/>
            </a:xfrm>
            <a:prstGeom prst="rect">
              <a:avLst/>
            </a:prstGeom>
            <a:solidFill>
              <a:srgbClr val="1CABE2">
                <a:alpha val="100000"/>
              </a:srgbClr>
            </a:solidFill>
          </p:spPr>
          <p:txBody>
            <a:bodyPr/>
            <a:lstStyle/>
            <a:p/>
          </p:txBody>
        </p:sp>
        <p:sp>
          <p:nvSpPr>
            <p:cNvPr id="57" name="rc57"/>
            <p:cNvSpPr/>
            <p:nvPr/>
          </p:nvSpPr>
          <p:spPr>
            <a:xfrm>
              <a:off x="6009484" y="2619008"/>
              <a:ext cx="249522" cy="1387676"/>
            </a:xfrm>
            <a:prstGeom prst="rect">
              <a:avLst/>
            </a:prstGeom>
            <a:solidFill>
              <a:srgbClr val="80BD41">
                <a:alpha val="100000"/>
              </a:srgbClr>
            </a:solidFill>
          </p:spPr>
          <p:txBody>
            <a:bodyPr/>
            <a:lstStyle/>
            <a:p/>
          </p:txBody>
        </p:sp>
        <p:sp>
          <p:nvSpPr>
            <p:cNvPr id="58" name="rc58"/>
            <p:cNvSpPr/>
            <p:nvPr/>
          </p:nvSpPr>
          <p:spPr>
            <a:xfrm>
              <a:off x="6009484" y="2354692"/>
              <a:ext cx="249522" cy="264315"/>
            </a:xfrm>
            <a:prstGeom prst="rect">
              <a:avLst/>
            </a:prstGeom>
            <a:solidFill>
              <a:srgbClr val="1CABE2">
                <a:alpha val="100000"/>
              </a:srgbClr>
            </a:solidFill>
          </p:spPr>
          <p:txBody>
            <a:bodyPr/>
            <a:lstStyle/>
            <a:p/>
          </p:txBody>
        </p:sp>
        <p:sp>
          <p:nvSpPr>
            <p:cNvPr id="59" name="rc59"/>
            <p:cNvSpPr/>
            <p:nvPr/>
          </p:nvSpPr>
          <p:spPr>
            <a:xfrm>
              <a:off x="6286731" y="2565367"/>
              <a:ext cx="249522" cy="1441317"/>
            </a:xfrm>
            <a:prstGeom prst="rect">
              <a:avLst/>
            </a:prstGeom>
            <a:solidFill>
              <a:srgbClr val="80BD41">
                <a:alpha val="100000"/>
              </a:srgbClr>
            </a:solidFill>
          </p:spPr>
          <p:txBody>
            <a:bodyPr/>
            <a:lstStyle/>
            <a:p/>
          </p:txBody>
        </p:sp>
        <p:sp>
          <p:nvSpPr>
            <p:cNvPr id="60" name="rc60"/>
            <p:cNvSpPr/>
            <p:nvPr/>
          </p:nvSpPr>
          <p:spPr>
            <a:xfrm>
              <a:off x="6286731" y="2350011"/>
              <a:ext cx="249522" cy="215356"/>
            </a:xfrm>
            <a:prstGeom prst="rect">
              <a:avLst/>
            </a:prstGeom>
            <a:solidFill>
              <a:srgbClr val="1CABE2">
                <a:alpha val="100000"/>
              </a:srgbClr>
            </a:solidFill>
          </p:spPr>
          <p:txBody>
            <a:bodyPr/>
            <a:lstStyle/>
            <a:p/>
          </p:txBody>
        </p:sp>
        <p:sp>
          <p:nvSpPr>
            <p:cNvPr id="61" name="rc61"/>
            <p:cNvSpPr/>
            <p:nvPr/>
          </p:nvSpPr>
          <p:spPr>
            <a:xfrm>
              <a:off x="6563979" y="2547989"/>
              <a:ext cx="249522" cy="1458695"/>
            </a:xfrm>
            <a:prstGeom prst="rect">
              <a:avLst/>
            </a:prstGeom>
            <a:solidFill>
              <a:srgbClr val="80BD41">
                <a:alpha val="100000"/>
              </a:srgbClr>
            </a:solidFill>
          </p:spPr>
          <p:txBody>
            <a:bodyPr/>
            <a:lstStyle/>
            <a:p/>
          </p:txBody>
        </p:sp>
        <p:sp>
          <p:nvSpPr>
            <p:cNvPr id="62" name="rc62"/>
            <p:cNvSpPr/>
            <p:nvPr/>
          </p:nvSpPr>
          <p:spPr>
            <a:xfrm>
              <a:off x="6563979" y="2367706"/>
              <a:ext cx="249522" cy="180283"/>
            </a:xfrm>
            <a:prstGeom prst="rect">
              <a:avLst/>
            </a:prstGeom>
            <a:solidFill>
              <a:srgbClr val="1CABE2">
                <a:alpha val="100000"/>
              </a:srgbClr>
            </a:solidFill>
          </p:spPr>
          <p:txBody>
            <a:bodyPr/>
            <a:lstStyle/>
            <a:p/>
          </p:txBody>
        </p:sp>
        <p:sp>
          <p:nvSpPr>
            <p:cNvPr id="63" name="rc63"/>
            <p:cNvSpPr/>
            <p:nvPr/>
          </p:nvSpPr>
          <p:spPr>
            <a:xfrm>
              <a:off x="6841227" y="2681218"/>
              <a:ext cx="249522" cy="1325466"/>
            </a:xfrm>
            <a:prstGeom prst="rect">
              <a:avLst/>
            </a:prstGeom>
            <a:solidFill>
              <a:srgbClr val="80BD41">
                <a:alpha val="100000"/>
              </a:srgbClr>
            </a:solidFill>
          </p:spPr>
          <p:txBody>
            <a:bodyPr/>
            <a:lstStyle/>
            <a:p/>
          </p:txBody>
        </p:sp>
        <p:sp>
          <p:nvSpPr>
            <p:cNvPr id="64" name="rc64"/>
            <p:cNvSpPr/>
            <p:nvPr/>
          </p:nvSpPr>
          <p:spPr>
            <a:xfrm>
              <a:off x="6841227" y="2390241"/>
              <a:ext cx="249522" cy="290977"/>
            </a:xfrm>
            <a:prstGeom prst="rect">
              <a:avLst/>
            </a:prstGeom>
            <a:solidFill>
              <a:srgbClr val="1CABE2">
                <a:alpha val="100000"/>
              </a:srgbClr>
            </a:solidFill>
          </p:spPr>
          <p:txBody>
            <a:bodyPr/>
            <a:lstStyle/>
            <a:p/>
          </p:txBody>
        </p:sp>
        <p:sp>
          <p:nvSpPr>
            <p:cNvPr id="65" name="rc65"/>
            <p:cNvSpPr/>
            <p:nvPr/>
          </p:nvSpPr>
          <p:spPr>
            <a:xfrm>
              <a:off x="7118474" y="2662095"/>
              <a:ext cx="249522" cy="1344589"/>
            </a:xfrm>
            <a:prstGeom prst="rect">
              <a:avLst/>
            </a:prstGeom>
            <a:solidFill>
              <a:srgbClr val="80BD41">
                <a:alpha val="100000"/>
              </a:srgbClr>
            </a:solidFill>
          </p:spPr>
          <p:txBody>
            <a:bodyPr/>
            <a:lstStyle/>
            <a:p/>
          </p:txBody>
        </p:sp>
        <p:sp>
          <p:nvSpPr>
            <p:cNvPr id="66" name="rc66"/>
            <p:cNvSpPr/>
            <p:nvPr/>
          </p:nvSpPr>
          <p:spPr>
            <a:xfrm>
              <a:off x="7118474" y="2405952"/>
              <a:ext cx="249522" cy="256142"/>
            </a:xfrm>
            <a:prstGeom prst="rect">
              <a:avLst/>
            </a:prstGeom>
            <a:solidFill>
              <a:srgbClr val="1CABE2">
                <a:alpha val="100000"/>
              </a:srgbClr>
            </a:solidFill>
          </p:spPr>
          <p:txBody>
            <a:bodyPr/>
            <a:lstStyle/>
            <a:p/>
          </p:txBody>
        </p:sp>
        <p:sp>
          <p:nvSpPr>
            <p:cNvPr id="67" name="rc67"/>
            <p:cNvSpPr/>
            <p:nvPr/>
          </p:nvSpPr>
          <p:spPr>
            <a:xfrm>
              <a:off x="7395722" y="2608216"/>
              <a:ext cx="249522" cy="1398468"/>
            </a:xfrm>
            <a:prstGeom prst="rect">
              <a:avLst/>
            </a:prstGeom>
            <a:solidFill>
              <a:srgbClr val="80BD41">
                <a:alpha val="100000"/>
              </a:srgbClr>
            </a:solidFill>
          </p:spPr>
          <p:txBody>
            <a:bodyPr/>
            <a:lstStyle/>
            <a:p/>
          </p:txBody>
        </p:sp>
        <p:sp>
          <p:nvSpPr>
            <p:cNvPr id="68" name="rc68"/>
            <p:cNvSpPr/>
            <p:nvPr/>
          </p:nvSpPr>
          <p:spPr>
            <a:xfrm>
              <a:off x="7395722" y="2417538"/>
              <a:ext cx="249522" cy="190678"/>
            </a:xfrm>
            <a:prstGeom prst="rect">
              <a:avLst/>
            </a:prstGeom>
            <a:solidFill>
              <a:srgbClr val="1CABE2">
                <a:alpha val="100000"/>
              </a:srgbClr>
            </a:solidFill>
          </p:spPr>
          <p:txBody>
            <a:bodyPr/>
            <a:lstStyle/>
            <a:p/>
          </p:txBody>
        </p:sp>
        <p:sp>
          <p:nvSpPr>
            <p:cNvPr id="69" name="rc69"/>
            <p:cNvSpPr/>
            <p:nvPr/>
          </p:nvSpPr>
          <p:spPr>
            <a:xfrm>
              <a:off x="7672970" y="2588617"/>
              <a:ext cx="249522" cy="1418068"/>
            </a:xfrm>
            <a:prstGeom prst="rect">
              <a:avLst/>
            </a:prstGeom>
            <a:solidFill>
              <a:srgbClr val="80BD41">
                <a:alpha val="100000"/>
              </a:srgbClr>
            </a:solidFill>
          </p:spPr>
          <p:txBody>
            <a:bodyPr/>
            <a:lstStyle/>
            <a:p/>
          </p:txBody>
        </p:sp>
        <p:sp>
          <p:nvSpPr>
            <p:cNvPr id="70" name="rc70"/>
            <p:cNvSpPr/>
            <p:nvPr/>
          </p:nvSpPr>
          <p:spPr>
            <a:xfrm>
              <a:off x="7672970" y="2431027"/>
              <a:ext cx="249522" cy="157589"/>
            </a:xfrm>
            <a:prstGeom prst="rect">
              <a:avLst/>
            </a:prstGeom>
            <a:solidFill>
              <a:srgbClr val="1CABE2">
                <a:alpha val="100000"/>
              </a:srgbClr>
            </a:solidFill>
          </p:spPr>
          <p:txBody>
            <a:bodyPr/>
            <a:lstStyle/>
            <a:p/>
          </p:txBody>
        </p:sp>
        <p:sp>
          <p:nvSpPr>
            <p:cNvPr id="71" name="rc71"/>
            <p:cNvSpPr/>
            <p:nvPr/>
          </p:nvSpPr>
          <p:spPr>
            <a:xfrm>
              <a:off x="7950217" y="2647891"/>
              <a:ext cx="249522" cy="1358793"/>
            </a:xfrm>
            <a:prstGeom prst="rect">
              <a:avLst/>
            </a:prstGeom>
            <a:solidFill>
              <a:srgbClr val="80BD41">
                <a:alpha val="100000"/>
              </a:srgbClr>
            </a:solidFill>
          </p:spPr>
          <p:txBody>
            <a:bodyPr/>
            <a:lstStyle/>
            <a:p/>
          </p:txBody>
        </p:sp>
        <p:sp>
          <p:nvSpPr>
            <p:cNvPr id="72" name="rc72"/>
            <p:cNvSpPr/>
            <p:nvPr/>
          </p:nvSpPr>
          <p:spPr>
            <a:xfrm>
              <a:off x="7950217" y="2444834"/>
              <a:ext cx="249522" cy="203057"/>
            </a:xfrm>
            <a:prstGeom prst="rect">
              <a:avLst/>
            </a:prstGeom>
            <a:solidFill>
              <a:srgbClr val="1CABE2">
                <a:alpha val="100000"/>
              </a:srgbClr>
            </a:solidFill>
          </p:spPr>
          <p:txBody>
            <a:bodyPr/>
            <a:lstStyle/>
            <a:p/>
          </p:txBody>
        </p:sp>
        <p:sp>
          <p:nvSpPr>
            <p:cNvPr id="73" name="pl73"/>
            <p:cNvSpPr/>
            <p:nvPr/>
          </p:nvSpPr>
          <p:spPr>
            <a:xfrm>
              <a:off x="1421035" y="1451399"/>
              <a:ext cx="6653943" cy="533521"/>
            </a:xfrm>
            <a:custGeom>
              <a:avLst/>
              <a:pathLst>
                <a:path w="6653943" h="533521">
                  <a:moveTo>
                    <a:pt x="0" y="365040"/>
                  </a:moveTo>
                  <a:lnTo>
                    <a:pt x="277247" y="533521"/>
                  </a:lnTo>
                  <a:lnTo>
                    <a:pt x="554495" y="252720"/>
                  </a:lnTo>
                  <a:lnTo>
                    <a:pt x="831742" y="336960"/>
                  </a:lnTo>
                  <a:lnTo>
                    <a:pt x="1108990" y="336960"/>
                  </a:lnTo>
                  <a:lnTo>
                    <a:pt x="1386238" y="112320"/>
                  </a:lnTo>
                  <a:lnTo>
                    <a:pt x="1663485" y="56160"/>
                  </a:lnTo>
                  <a:lnTo>
                    <a:pt x="1940733" y="168480"/>
                  </a:lnTo>
                  <a:lnTo>
                    <a:pt x="2217981" y="252720"/>
                  </a:lnTo>
                  <a:lnTo>
                    <a:pt x="2495228" y="252720"/>
                  </a:lnTo>
                  <a:lnTo>
                    <a:pt x="2772476" y="84240"/>
                  </a:lnTo>
                  <a:lnTo>
                    <a:pt x="3049724" y="196560"/>
                  </a:lnTo>
                  <a:lnTo>
                    <a:pt x="3326971" y="168480"/>
                  </a:lnTo>
                  <a:lnTo>
                    <a:pt x="3604219" y="224640"/>
                  </a:lnTo>
                  <a:lnTo>
                    <a:pt x="3881467" y="0"/>
                  </a:lnTo>
                  <a:lnTo>
                    <a:pt x="4158714" y="168480"/>
                  </a:lnTo>
                  <a:lnTo>
                    <a:pt x="4435962" y="112320"/>
                  </a:lnTo>
                  <a:lnTo>
                    <a:pt x="4713210" y="196560"/>
                  </a:lnTo>
                  <a:lnTo>
                    <a:pt x="4990457" y="112320"/>
                  </a:lnTo>
                  <a:lnTo>
                    <a:pt x="5267705" y="56160"/>
                  </a:lnTo>
                  <a:lnTo>
                    <a:pt x="5544953" y="252720"/>
                  </a:lnTo>
                  <a:lnTo>
                    <a:pt x="5822200" y="196560"/>
                  </a:lnTo>
                  <a:lnTo>
                    <a:pt x="6099448" y="84240"/>
                  </a:lnTo>
                  <a:lnTo>
                    <a:pt x="6376696" y="28080"/>
                  </a:lnTo>
                  <a:lnTo>
                    <a:pt x="6653943" y="11232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1303481" y="21859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268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1880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1218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31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2542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270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281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295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08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145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165.6</a:t>
              </a:r>
            </a:p>
          </p:txBody>
        </p:sp>
        <p:sp>
          <p:nvSpPr>
            <p:cNvPr id="105" name="tx105"/>
            <p:cNvSpPr/>
            <p:nvPr/>
          </p:nvSpPr>
          <p:spPr>
            <a:xfrm>
              <a:off x="1329607" y="2472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06" name="tx106"/>
            <p:cNvSpPr/>
            <p:nvPr/>
          </p:nvSpPr>
          <p:spPr>
            <a:xfrm>
              <a:off x="2689720" y="3274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175.7</a:t>
              </a:r>
            </a:p>
          </p:txBody>
        </p:sp>
        <p:sp>
          <p:nvSpPr>
            <p:cNvPr id="107" name="tx107"/>
            <p:cNvSpPr/>
            <p:nvPr/>
          </p:nvSpPr>
          <p:spPr>
            <a:xfrm>
              <a:off x="2715845" y="2473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08" name="tx108"/>
            <p:cNvSpPr/>
            <p:nvPr/>
          </p:nvSpPr>
          <p:spPr>
            <a:xfrm>
              <a:off x="4075958" y="3230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09" name="tx109"/>
            <p:cNvSpPr/>
            <p:nvPr/>
          </p:nvSpPr>
          <p:spPr>
            <a:xfrm>
              <a:off x="4102084" y="2388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0" name="tx110"/>
            <p:cNvSpPr/>
            <p:nvPr/>
          </p:nvSpPr>
          <p:spPr>
            <a:xfrm>
              <a:off x="5462196" y="32679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177.7</a:t>
              </a:r>
            </a:p>
          </p:txBody>
        </p:sp>
        <p:sp>
          <p:nvSpPr>
            <p:cNvPr id="111" name="tx111"/>
            <p:cNvSpPr/>
            <p:nvPr/>
          </p:nvSpPr>
          <p:spPr>
            <a:xfrm>
              <a:off x="5488322" y="24374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2" name="tx112"/>
            <p:cNvSpPr/>
            <p:nvPr/>
          </p:nvSpPr>
          <p:spPr>
            <a:xfrm>
              <a:off x="6571187" y="3242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3" name="tx113"/>
            <p:cNvSpPr/>
            <p:nvPr/>
          </p:nvSpPr>
          <p:spPr>
            <a:xfrm>
              <a:off x="6597312" y="24239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4" name="tx114"/>
            <p:cNvSpPr/>
            <p:nvPr/>
          </p:nvSpPr>
          <p:spPr>
            <a:xfrm>
              <a:off x="6887611" y="33089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5" name="tx115"/>
            <p:cNvSpPr/>
            <p:nvPr/>
          </p:nvSpPr>
          <p:spPr>
            <a:xfrm>
              <a:off x="6874560" y="2500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6" name="tx116"/>
            <p:cNvSpPr/>
            <p:nvPr/>
          </p:nvSpPr>
          <p:spPr>
            <a:xfrm>
              <a:off x="7125682" y="3299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17" name="tx117"/>
            <p:cNvSpPr/>
            <p:nvPr/>
          </p:nvSpPr>
          <p:spPr>
            <a:xfrm>
              <a:off x="7151808" y="2498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18" name="tx118"/>
            <p:cNvSpPr/>
            <p:nvPr/>
          </p:nvSpPr>
          <p:spPr>
            <a:xfrm>
              <a:off x="7402930" y="3272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176.2</a:t>
              </a:r>
            </a:p>
          </p:txBody>
        </p:sp>
        <p:sp>
          <p:nvSpPr>
            <p:cNvPr id="119" name="tx119"/>
            <p:cNvSpPr/>
            <p:nvPr/>
          </p:nvSpPr>
          <p:spPr>
            <a:xfrm>
              <a:off x="7468232" y="24789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0" name="tx120"/>
            <p:cNvSpPr/>
            <p:nvPr/>
          </p:nvSpPr>
          <p:spPr>
            <a:xfrm>
              <a:off x="7680178" y="3262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178.7</a:t>
              </a:r>
            </a:p>
          </p:txBody>
        </p:sp>
        <p:sp>
          <p:nvSpPr>
            <p:cNvPr id="121" name="tx121"/>
            <p:cNvSpPr/>
            <p:nvPr/>
          </p:nvSpPr>
          <p:spPr>
            <a:xfrm>
              <a:off x="7706303" y="2474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7957425" y="329338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23" name="tx123"/>
            <p:cNvSpPr/>
            <p:nvPr/>
          </p:nvSpPr>
          <p:spPr>
            <a:xfrm>
              <a:off x="7983551" y="251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6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67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739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52019"/>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2000-2024</a:t>
              </a:r>
            </a:p>
          </p:txBody>
        </p:sp>
        <p:sp>
          <p:nvSpPr>
            <p:cNvPr id="153" name="pl153"/>
            <p:cNvSpPr/>
            <p:nvPr/>
          </p:nvSpPr>
          <p:spPr>
            <a:xfrm>
              <a:off x="20920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851242" cy="162162"/>
            </a:xfrm>
            <a:prstGeom prst="rect">
              <a:avLst/>
            </a:prstGeom>
            <a:solidFill>
              <a:srgbClr val="80BD41">
                <a:alpha val="100000"/>
              </a:srgbClr>
            </a:solidFill>
          </p:spPr>
          <p:txBody>
            <a:bodyPr/>
            <a:lstStyle/>
            <a:p/>
          </p:txBody>
        </p:sp>
        <p:sp>
          <p:nvSpPr>
            <p:cNvPr id="167" name="rc167"/>
            <p:cNvSpPr/>
            <p:nvPr/>
          </p:nvSpPr>
          <p:spPr>
            <a:xfrm>
              <a:off x="7147516" y="5774644"/>
              <a:ext cx="723169" cy="162162"/>
            </a:xfrm>
            <a:prstGeom prst="rect">
              <a:avLst/>
            </a:prstGeom>
            <a:solidFill>
              <a:srgbClr val="1CABE2">
                <a:alpha val="100000"/>
              </a:srgbClr>
            </a:solidFill>
          </p:spPr>
          <p:txBody>
            <a:bodyPr/>
            <a:lstStyle/>
            <a:p/>
          </p:txBody>
        </p:sp>
        <p:sp>
          <p:nvSpPr>
            <p:cNvPr id="168" name="rc168"/>
            <p:cNvSpPr/>
            <p:nvPr/>
          </p:nvSpPr>
          <p:spPr>
            <a:xfrm>
              <a:off x="1296273" y="5571941"/>
              <a:ext cx="5688274" cy="162162"/>
            </a:xfrm>
            <a:prstGeom prst="rect">
              <a:avLst/>
            </a:prstGeom>
            <a:solidFill>
              <a:srgbClr val="80BD41">
                <a:alpha val="100000"/>
              </a:srgbClr>
            </a:solidFill>
          </p:spPr>
          <p:txBody>
            <a:bodyPr/>
            <a:lstStyle/>
            <a:p/>
          </p:txBody>
        </p:sp>
        <p:sp>
          <p:nvSpPr>
            <p:cNvPr id="169" name="rc169"/>
            <p:cNvSpPr/>
            <p:nvPr/>
          </p:nvSpPr>
          <p:spPr>
            <a:xfrm>
              <a:off x="6984548" y="5571941"/>
              <a:ext cx="632136" cy="162162"/>
            </a:xfrm>
            <a:prstGeom prst="rect">
              <a:avLst/>
            </a:prstGeom>
            <a:solidFill>
              <a:srgbClr val="1CABE2">
                <a:alpha val="100000"/>
              </a:srgbClr>
            </a:solidFill>
          </p:spPr>
          <p:txBody>
            <a:bodyPr/>
            <a:lstStyle/>
            <a:p/>
          </p:txBody>
        </p:sp>
        <p:sp>
          <p:nvSpPr>
            <p:cNvPr id="170" name="rc170"/>
            <p:cNvSpPr/>
            <p:nvPr/>
          </p:nvSpPr>
          <p:spPr>
            <a:xfrm>
              <a:off x="1296273" y="5369238"/>
              <a:ext cx="5450507" cy="162162"/>
            </a:xfrm>
            <a:prstGeom prst="rect">
              <a:avLst/>
            </a:prstGeom>
            <a:solidFill>
              <a:srgbClr val="80BD41">
                <a:alpha val="100000"/>
              </a:srgbClr>
            </a:solidFill>
          </p:spPr>
          <p:txBody>
            <a:bodyPr/>
            <a:lstStyle/>
            <a:p/>
          </p:txBody>
        </p:sp>
        <p:sp>
          <p:nvSpPr>
            <p:cNvPr id="171" name="rc171"/>
            <p:cNvSpPr/>
            <p:nvPr/>
          </p:nvSpPr>
          <p:spPr>
            <a:xfrm>
              <a:off x="6746781" y="5369238"/>
              <a:ext cx="814520" cy="162162"/>
            </a:xfrm>
            <a:prstGeom prst="rect">
              <a:avLst/>
            </a:prstGeom>
            <a:solidFill>
              <a:srgbClr val="1CABE2">
                <a:alpha val="100000"/>
              </a:srgbClr>
            </a:solidFill>
          </p:spPr>
          <p:txBody>
            <a:bodyPr/>
            <a:lstStyle/>
            <a:p/>
          </p:txBody>
        </p:sp>
        <p:sp>
          <p:nvSpPr>
            <p:cNvPr id="172" name="tx172"/>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08625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76" name="tx176"/>
            <p:cNvSpPr/>
            <p:nvPr/>
          </p:nvSpPr>
          <p:spPr>
            <a:xfrm>
              <a:off x="7403607"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77" name="tx177"/>
            <p:cNvSpPr/>
            <p:nvPr/>
          </p:nvSpPr>
          <p:spPr>
            <a:xfrm>
              <a:off x="4004772"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178.7</a:t>
              </a:r>
            </a:p>
          </p:txBody>
        </p:sp>
        <p:sp>
          <p:nvSpPr>
            <p:cNvPr id="178" name="tx178"/>
            <p:cNvSpPr/>
            <p:nvPr/>
          </p:nvSpPr>
          <p:spPr>
            <a:xfrm>
              <a:off x="719512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9" name="tx179"/>
            <p:cNvSpPr/>
            <p:nvPr/>
          </p:nvSpPr>
          <p:spPr>
            <a:xfrm>
              <a:off x="3885888"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171.2</a:t>
              </a:r>
            </a:p>
          </p:txBody>
        </p:sp>
        <p:sp>
          <p:nvSpPr>
            <p:cNvPr id="180" name="tx180"/>
            <p:cNvSpPr/>
            <p:nvPr/>
          </p:nvSpPr>
          <p:spPr>
            <a:xfrm>
              <a:off x="704854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0" name="tx190"/>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(87%) fue inferior a la de 2019 (89%).
El número de niños vacunados con DTP3 disminuyó un 7% en comparación con 2019.
El número de lactantes supervivientes disminuyó aproximadamente un 5%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9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50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207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263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319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12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179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235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291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347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628069"/>
              <a:ext cx="249014" cy="378615"/>
            </a:xfrm>
            <a:prstGeom prst="rect">
              <a:avLst/>
            </a:prstGeom>
            <a:solidFill>
              <a:srgbClr val="E2231A">
                <a:alpha val="100000"/>
              </a:srgbClr>
            </a:solidFill>
          </p:spPr>
          <p:txBody>
            <a:bodyPr/>
            <a:lstStyle/>
            <a:p/>
          </p:txBody>
        </p:sp>
        <p:sp>
          <p:nvSpPr>
            <p:cNvPr id="27" name="rc27"/>
            <p:cNvSpPr/>
            <p:nvPr/>
          </p:nvSpPr>
          <p:spPr>
            <a:xfrm>
              <a:off x="1587736" y="3704603"/>
              <a:ext cx="249014" cy="302081"/>
            </a:xfrm>
            <a:prstGeom prst="rect">
              <a:avLst/>
            </a:prstGeom>
            <a:solidFill>
              <a:srgbClr val="E2231A">
                <a:alpha val="100000"/>
              </a:srgbClr>
            </a:solidFill>
          </p:spPr>
          <p:txBody>
            <a:bodyPr/>
            <a:lstStyle/>
            <a:p/>
          </p:txBody>
        </p:sp>
        <p:sp>
          <p:nvSpPr>
            <p:cNvPr id="28" name="rc28"/>
            <p:cNvSpPr/>
            <p:nvPr/>
          </p:nvSpPr>
          <p:spPr>
            <a:xfrm>
              <a:off x="1864419" y="3658205"/>
              <a:ext cx="249014" cy="348480"/>
            </a:xfrm>
            <a:prstGeom prst="rect">
              <a:avLst/>
            </a:prstGeom>
            <a:solidFill>
              <a:srgbClr val="E2231A">
                <a:alpha val="100000"/>
              </a:srgbClr>
            </a:solidFill>
          </p:spPr>
          <p:txBody>
            <a:bodyPr/>
            <a:lstStyle/>
            <a:p/>
          </p:txBody>
        </p:sp>
        <p:sp>
          <p:nvSpPr>
            <p:cNvPr id="29" name="rc29"/>
            <p:cNvSpPr/>
            <p:nvPr/>
          </p:nvSpPr>
          <p:spPr>
            <a:xfrm>
              <a:off x="2141101" y="3588233"/>
              <a:ext cx="249014" cy="418451"/>
            </a:xfrm>
            <a:prstGeom prst="rect">
              <a:avLst/>
            </a:prstGeom>
            <a:solidFill>
              <a:srgbClr val="E2231A">
                <a:alpha val="100000"/>
              </a:srgbClr>
            </a:solidFill>
          </p:spPr>
          <p:txBody>
            <a:bodyPr/>
            <a:lstStyle/>
            <a:p/>
          </p:txBody>
        </p:sp>
        <p:sp>
          <p:nvSpPr>
            <p:cNvPr id="30" name="rc30"/>
            <p:cNvSpPr/>
            <p:nvPr/>
          </p:nvSpPr>
          <p:spPr>
            <a:xfrm>
              <a:off x="2417783" y="3544284"/>
              <a:ext cx="249014" cy="462401"/>
            </a:xfrm>
            <a:prstGeom prst="rect">
              <a:avLst/>
            </a:prstGeom>
            <a:solidFill>
              <a:srgbClr val="E2231A">
                <a:alpha val="100000"/>
              </a:srgbClr>
            </a:solidFill>
          </p:spPr>
          <p:txBody>
            <a:bodyPr/>
            <a:lstStyle/>
            <a:p/>
          </p:txBody>
        </p:sp>
        <p:sp>
          <p:nvSpPr>
            <p:cNvPr id="31" name="rc31"/>
            <p:cNvSpPr/>
            <p:nvPr/>
          </p:nvSpPr>
          <p:spPr>
            <a:xfrm>
              <a:off x="2694466" y="3502652"/>
              <a:ext cx="249014" cy="504032"/>
            </a:xfrm>
            <a:prstGeom prst="rect">
              <a:avLst/>
            </a:prstGeom>
            <a:solidFill>
              <a:srgbClr val="E2231A">
                <a:alpha val="100000"/>
              </a:srgbClr>
            </a:solidFill>
          </p:spPr>
          <p:txBody>
            <a:bodyPr/>
            <a:lstStyle/>
            <a:p/>
          </p:txBody>
        </p:sp>
        <p:sp>
          <p:nvSpPr>
            <p:cNvPr id="32" name="rc32"/>
            <p:cNvSpPr/>
            <p:nvPr/>
          </p:nvSpPr>
          <p:spPr>
            <a:xfrm>
              <a:off x="2971148" y="3533537"/>
              <a:ext cx="249014" cy="473147"/>
            </a:xfrm>
            <a:prstGeom prst="rect">
              <a:avLst/>
            </a:prstGeom>
            <a:solidFill>
              <a:srgbClr val="E2231A">
                <a:alpha val="100000"/>
              </a:srgbClr>
            </a:solidFill>
          </p:spPr>
          <p:txBody>
            <a:bodyPr/>
            <a:lstStyle/>
            <a:p/>
          </p:txBody>
        </p:sp>
        <p:sp>
          <p:nvSpPr>
            <p:cNvPr id="33" name="rc33"/>
            <p:cNvSpPr/>
            <p:nvPr/>
          </p:nvSpPr>
          <p:spPr>
            <a:xfrm>
              <a:off x="3247830" y="3528354"/>
              <a:ext cx="249014" cy="478330"/>
            </a:xfrm>
            <a:prstGeom prst="rect">
              <a:avLst/>
            </a:prstGeom>
            <a:solidFill>
              <a:srgbClr val="E2231A">
                <a:alpha val="100000"/>
              </a:srgbClr>
            </a:solidFill>
          </p:spPr>
          <p:txBody>
            <a:bodyPr/>
            <a:lstStyle/>
            <a:p/>
          </p:txBody>
        </p:sp>
        <p:sp>
          <p:nvSpPr>
            <p:cNvPr id="34" name="rc34"/>
            <p:cNvSpPr/>
            <p:nvPr/>
          </p:nvSpPr>
          <p:spPr>
            <a:xfrm>
              <a:off x="3524513" y="3515990"/>
              <a:ext cx="249014" cy="490694"/>
            </a:xfrm>
            <a:prstGeom prst="rect">
              <a:avLst/>
            </a:prstGeom>
            <a:solidFill>
              <a:srgbClr val="E2231A">
                <a:alpha val="100000"/>
              </a:srgbClr>
            </a:solidFill>
          </p:spPr>
          <p:txBody>
            <a:bodyPr/>
            <a:lstStyle/>
            <a:p/>
          </p:txBody>
        </p:sp>
        <p:sp>
          <p:nvSpPr>
            <p:cNvPr id="35" name="rc35"/>
            <p:cNvSpPr/>
            <p:nvPr/>
          </p:nvSpPr>
          <p:spPr>
            <a:xfrm>
              <a:off x="3801195" y="3529757"/>
              <a:ext cx="249014" cy="476928"/>
            </a:xfrm>
            <a:prstGeom prst="rect">
              <a:avLst/>
            </a:prstGeom>
            <a:solidFill>
              <a:srgbClr val="E2231A">
                <a:alpha val="100000"/>
              </a:srgbClr>
            </a:solidFill>
          </p:spPr>
          <p:txBody>
            <a:bodyPr/>
            <a:lstStyle/>
            <a:p/>
          </p:txBody>
        </p:sp>
        <p:sp>
          <p:nvSpPr>
            <p:cNvPr id="36" name="rc36"/>
            <p:cNvSpPr/>
            <p:nvPr/>
          </p:nvSpPr>
          <p:spPr>
            <a:xfrm>
              <a:off x="4077877" y="3527367"/>
              <a:ext cx="249014" cy="479317"/>
            </a:xfrm>
            <a:prstGeom prst="rect">
              <a:avLst/>
            </a:prstGeom>
            <a:solidFill>
              <a:srgbClr val="E2231A">
                <a:alpha val="100000"/>
              </a:srgbClr>
            </a:solidFill>
          </p:spPr>
          <p:txBody>
            <a:bodyPr/>
            <a:lstStyle/>
            <a:p/>
          </p:txBody>
        </p:sp>
        <p:sp>
          <p:nvSpPr>
            <p:cNvPr id="37" name="rc37"/>
            <p:cNvSpPr/>
            <p:nvPr/>
          </p:nvSpPr>
          <p:spPr>
            <a:xfrm>
              <a:off x="4354560" y="3552831"/>
              <a:ext cx="249014" cy="453853"/>
            </a:xfrm>
            <a:prstGeom prst="rect">
              <a:avLst/>
            </a:prstGeom>
            <a:solidFill>
              <a:srgbClr val="E2231A">
                <a:alpha val="100000"/>
              </a:srgbClr>
            </a:solidFill>
          </p:spPr>
          <p:txBody>
            <a:bodyPr/>
            <a:lstStyle/>
            <a:p/>
          </p:txBody>
        </p:sp>
        <p:sp>
          <p:nvSpPr>
            <p:cNvPr id="38" name="rc38"/>
            <p:cNvSpPr/>
            <p:nvPr/>
          </p:nvSpPr>
          <p:spPr>
            <a:xfrm>
              <a:off x="4631242" y="3554400"/>
              <a:ext cx="249014" cy="452284"/>
            </a:xfrm>
            <a:prstGeom prst="rect">
              <a:avLst/>
            </a:prstGeom>
            <a:solidFill>
              <a:srgbClr val="E2231A">
                <a:alpha val="100000"/>
              </a:srgbClr>
            </a:solidFill>
          </p:spPr>
          <p:txBody>
            <a:bodyPr/>
            <a:lstStyle/>
            <a:p/>
          </p:txBody>
        </p:sp>
        <p:sp>
          <p:nvSpPr>
            <p:cNvPr id="39" name="rc39"/>
            <p:cNvSpPr/>
            <p:nvPr/>
          </p:nvSpPr>
          <p:spPr>
            <a:xfrm>
              <a:off x="4907924" y="3430981"/>
              <a:ext cx="249014" cy="575704"/>
            </a:xfrm>
            <a:prstGeom prst="rect">
              <a:avLst/>
            </a:prstGeom>
            <a:solidFill>
              <a:srgbClr val="E2231A">
                <a:alpha val="100000"/>
              </a:srgbClr>
            </a:solidFill>
          </p:spPr>
          <p:txBody>
            <a:bodyPr/>
            <a:lstStyle/>
            <a:p/>
          </p:txBody>
        </p:sp>
        <p:sp>
          <p:nvSpPr>
            <p:cNvPr id="40" name="rc40"/>
            <p:cNvSpPr/>
            <p:nvPr/>
          </p:nvSpPr>
          <p:spPr>
            <a:xfrm>
              <a:off x="5184607" y="3557955"/>
              <a:ext cx="249014" cy="448730"/>
            </a:xfrm>
            <a:prstGeom prst="rect">
              <a:avLst/>
            </a:prstGeom>
            <a:solidFill>
              <a:srgbClr val="E2231A">
                <a:alpha val="100000"/>
              </a:srgbClr>
            </a:solidFill>
          </p:spPr>
          <p:txBody>
            <a:bodyPr/>
            <a:lstStyle/>
            <a:p/>
          </p:txBody>
        </p:sp>
        <p:sp>
          <p:nvSpPr>
            <p:cNvPr id="41" name="rc41"/>
            <p:cNvSpPr/>
            <p:nvPr/>
          </p:nvSpPr>
          <p:spPr>
            <a:xfrm>
              <a:off x="5461289" y="3609120"/>
              <a:ext cx="249014" cy="397564"/>
            </a:xfrm>
            <a:prstGeom prst="rect">
              <a:avLst/>
            </a:prstGeom>
            <a:solidFill>
              <a:srgbClr val="E2231A">
                <a:alpha val="100000"/>
              </a:srgbClr>
            </a:solidFill>
          </p:spPr>
          <p:txBody>
            <a:bodyPr/>
            <a:lstStyle/>
            <a:p/>
          </p:txBody>
        </p:sp>
        <p:sp>
          <p:nvSpPr>
            <p:cNvPr id="42" name="rc42"/>
            <p:cNvSpPr/>
            <p:nvPr/>
          </p:nvSpPr>
          <p:spPr>
            <a:xfrm>
              <a:off x="5737971" y="3486711"/>
              <a:ext cx="249014" cy="519974"/>
            </a:xfrm>
            <a:prstGeom prst="rect">
              <a:avLst/>
            </a:prstGeom>
            <a:solidFill>
              <a:srgbClr val="E2231A">
                <a:alpha val="100000"/>
              </a:srgbClr>
            </a:solidFill>
          </p:spPr>
          <p:txBody>
            <a:bodyPr/>
            <a:lstStyle/>
            <a:p/>
          </p:txBody>
        </p:sp>
        <p:sp>
          <p:nvSpPr>
            <p:cNvPr id="43" name="rc43"/>
            <p:cNvSpPr/>
            <p:nvPr/>
          </p:nvSpPr>
          <p:spPr>
            <a:xfrm>
              <a:off x="6014654" y="3511699"/>
              <a:ext cx="249014" cy="494985"/>
            </a:xfrm>
            <a:prstGeom prst="rect">
              <a:avLst/>
            </a:prstGeom>
            <a:solidFill>
              <a:srgbClr val="E2231A">
                <a:alpha val="100000"/>
              </a:srgbClr>
            </a:solidFill>
          </p:spPr>
          <p:txBody>
            <a:bodyPr/>
            <a:lstStyle/>
            <a:p/>
          </p:txBody>
        </p:sp>
        <p:sp>
          <p:nvSpPr>
            <p:cNvPr id="44" name="rc44"/>
            <p:cNvSpPr/>
            <p:nvPr/>
          </p:nvSpPr>
          <p:spPr>
            <a:xfrm>
              <a:off x="6291336" y="3634393"/>
              <a:ext cx="249014" cy="372291"/>
            </a:xfrm>
            <a:prstGeom prst="rect">
              <a:avLst/>
            </a:prstGeom>
            <a:solidFill>
              <a:srgbClr val="E2231A">
                <a:alpha val="100000"/>
              </a:srgbClr>
            </a:solidFill>
          </p:spPr>
          <p:txBody>
            <a:bodyPr/>
            <a:lstStyle/>
            <a:p/>
          </p:txBody>
        </p:sp>
        <p:sp>
          <p:nvSpPr>
            <p:cNvPr id="45" name="rc45"/>
            <p:cNvSpPr/>
            <p:nvPr/>
          </p:nvSpPr>
          <p:spPr>
            <a:xfrm>
              <a:off x="6568018" y="3761142"/>
              <a:ext cx="249014" cy="245543"/>
            </a:xfrm>
            <a:prstGeom prst="rect">
              <a:avLst/>
            </a:prstGeom>
            <a:solidFill>
              <a:srgbClr val="E2231A">
                <a:alpha val="100000"/>
              </a:srgbClr>
            </a:solidFill>
          </p:spPr>
          <p:txBody>
            <a:bodyPr/>
            <a:lstStyle/>
            <a:p/>
          </p:txBody>
        </p:sp>
        <p:sp>
          <p:nvSpPr>
            <p:cNvPr id="46" name="rc46"/>
            <p:cNvSpPr/>
            <p:nvPr/>
          </p:nvSpPr>
          <p:spPr>
            <a:xfrm>
              <a:off x="6844701" y="3425500"/>
              <a:ext cx="249014" cy="581184"/>
            </a:xfrm>
            <a:prstGeom prst="rect">
              <a:avLst/>
            </a:prstGeom>
            <a:solidFill>
              <a:srgbClr val="E2231A">
                <a:alpha val="100000"/>
              </a:srgbClr>
            </a:solidFill>
          </p:spPr>
          <p:txBody>
            <a:bodyPr/>
            <a:lstStyle/>
            <a:p/>
          </p:txBody>
        </p:sp>
        <p:sp>
          <p:nvSpPr>
            <p:cNvPr id="47" name="rc47"/>
            <p:cNvSpPr/>
            <p:nvPr/>
          </p:nvSpPr>
          <p:spPr>
            <a:xfrm>
              <a:off x="7121383" y="3575037"/>
              <a:ext cx="249014" cy="431647"/>
            </a:xfrm>
            <a:prstGeom prst="rect">
              <a:avLst/>
            </a:prstGeom>
            <a:solidFill>
              <a:srgbClr val="E2231A">
                <a:alpha val="100000"/>
              </a:srgbClr>
            </a:solidFill>
          </p:spPr>
          <p:txBody>
            <a:bodyPr/>
            <a:lstStyle/>
            <a:p/>
          </p:txBody>
        </p:sp>
        <p:sp>
          <p:nvSpPr>
            <p:cNvPr id="48" name="rc48"/>
            <p:cNvSpPr/>
            <p:nvPr/>
          </p:nvSpPr>
          <p:spPr>
            <a:xfrm>
              <a:off x="7398065" y="3649550"/>
              <a:ext cx="249014" cy="357134"/>
            </a:xfrm>
            <a:prstGeom prst="rect">
              <a:avLst/>
            </a:prstGeom>
            <a:solidFill>
              <a:srgbClr val="E2231A">
                <a:alpha val="100000"/>
              </a:srgbClr>
            </a:solidFill>
          </p:spPr>
          <p:txBody>
            <a:bodyPr/>
            <a:lstStyle/>
            <a:p/>
          </p:txBody>
        </p:sp>
        <p:sp>
          <p:nvSpPr>
            <p:cNvPr id="49" name="rc49"/>
            <p:cNvSpPr/>
            <p:nvPr/>
          </p:nvSpPr>
          <p:spPr>
            <a:xfrm>
              <a:off x="7674748" y="3723421"/>
              <a:ext cx="249014" cy="283263"/>
            </a:xfrm>
            <a:prstGeom prst="rect">
              <a:avLst/>
            </a:prstGeom>
            <a:solidFill>
              <a:srgbClr val="E2231A">
                <a:alpha val="100000"/>
              </a:srgbClr>
            </a:solidFill>
          </p:spPr>
          <p:txBody>
            <a:bodyPr/>
            <a:lstStyle/>
            <a:p/>
          </p:txBody>
        </p:sp>
        <p:sp>
          <p:nvSpPr>
            <p:cNvPr id="50" name="rc50"/>
            <p:cNvSpPr/>
            <p:nvPr/>
          </p:nvSpPr>
          <p:spPr>
            <a:xfrm>
              <a:off x="7951430" y="3749301"/>
              <a:ext cx="249014" cy="257383"/>
            </a:xfrm>
            <a:prstGeom prst="rect">
              <a:avLst/>
            </a:prstGeom>
            <a:solidFill>
              <a:srgbClr val="E2231A">
                <a:alpha val="100000"/>
              </a:srgbClr>
            </a:solidFill>
          </p:spPr>
          <p:txBody>
            <a:bodyPr/>
            <a:lstStyle/>
            <a:p/>
          </p:txBody>
        </p:sp>
        <p:sp>
          <p:nvSpPr>
            <p:cNvPr id="51" name="rc51"/>
            <p:cNvSpPr/>
            <p:nvPr/>
          </p:nvSpPr>
          <p:spPr>
            <a:xfrm>
              <a:off x="6291336" y="2321881"/>
              <a:ext cx="249014" cy="1312512"/>
            </a:xfrm>
            <a:prstGeom prst="rect">
              <a:avLst/>
            </a:prstGeom>
            <a:solidFill>
              <a:srgbClr val="B3B3B3">
                <a:alpha val="100000"/>
              </a:srgbClr>
            </a:solidFill>
          </p:spPr>
          <p:txBody>
            <a:bodyPr/>
            <a:lstStyle/>
            <a:p/>
          </p:txBody>
        </p:sp>
        <p:sp>
          <p:nvSpPr>
            <p:cNvPr id="52" name="rc52"/>
            <p:cNvSpPr/>
            <p:nvPr/>
          </p:nvSpPr>
          <p:spPr>
            <a:xfrm>
              <a:off x="6568018" y="3031977"/>
              <a:ext cx="249014" cy="729164"/>
            </a:xfrm>
            <a:prstGeom prst="rect">
              <a:avLst/>
            </a:prstGeom>
            <a:solidFill>
              <a:srgbClr val="B3B3B3">
                <a:alpha val="100000"/>
              </a:srgbClr>
            </a:solidFill>
          </p:spPr>
          <p:txBody>
            <a:bodyPr/>
            <a:lstStyle/>
            <a:p/>
          </p:txBody>
        </p:sp>
        <p:sp>
          <p:nvSpPr>
            <p:cNvPr id="53" name="rc53"/>
            <p:cNvSpPr/>
            <p:nvPr/>
          </p:nvSpPr>
          <p:spPr>
            <a:xfrm>
              <a:off x="6844701" y="2907975"/>
              <a:ext cx="249014" cy="517525"/>
            </a:xfrm>
            <a:prstGeom prst="rect">
              <a:avLst/>
            </a:prstGeom>
            <a:solidFill>
              <a:srgbClr val="B3B3B3">
                <a:alpha val="100000"/>
              </a:srgbClr>
            </a:solidFill>
          </p:spPr>
          <p:txBody>
            <a:bodyPr/>
            <a:lstStyle/>
            <a:p/>
          </p:txBody>
        </p:sp>
        <p:sp>
          <p:nvSpPr>
            <p:cNvPr id="54" name="rc54"/>
            <p:cNvSpPr/>
            <p:nvPr/>
          </p:nvSpPr>
          <p:spPr>
            <a:xfrm>
              <a:off x="7121383" y="3032583"/>
              <a:ext cx="249014" cy="542453"/>
            </a:xfrm>
            <a:prstGeom prst="rect">
              <a:avLst/>
            </a:prstGeom>
            <a:solidFill>
              <a:srgbClr val="B3B3B3">
                <a:alpha val="100000"/>
              </a:srgbClr>
            </a:solidFill>
          </p:spPr>
          <p:txBody>
            <a:bodyPr/>
            <a:lstStyle/>
            <a:p/>
          </p:txBody>
        </p:sp>
        <p:sp>
          <p:nvSpPr>
            <p:cNvPr id="55" name="rc55"/>
            <p:cNvSpPr/>
            <p:nvPr/>
          </p:nvSpPr>
          <p:spPr>
            <a:xfrm>
              <a:off x="7398065" y="3164003"/>
              <a:ext cx="249014" cy="485546"/>
            </a:xfrm>
            <a:prstGeom prst="rect">
              <a:avLst/>
            </a:prstGeom>
            <a:solidFill>
              <a:srgbClr val="B3B3B3">
                <a:alpha val="100000"/>
              </a:srgbClr>
            </a:solidFill>
          </p:spPr>
          <p:txBody>
            <a:bodyPr/>
            <a:lstStyle/>
            <a:p/>
          </p:txBody>
        </p:sp>
        <p:sp>
          <p:nvSpPr>
            <p:cNvPr id="56" name="rc56"/>
            <p:cNvSpPr/>
            <p:nvPr/>
          </p:nvSpPr>
          <p:spPr>
            <a:xfrm>
              <a:off x="7674748" y="3293034"/>
              <a:ext cx="249014" cy="430387"/>
            </a:xfrm>
            <a:prstGeom prst="rect">
              <a:avLst/>
            </a:prstGeom>
            <a:solidFill>
              <a:srgbClr val="B3B3B3">
                <a:alpha val="100000"/>
              </a:srgbClr>
            </a:solidFill>
          </p:spPr>
          <p:txBody>
            <a:bodyPr/>
            <a:lstStyle/>
            <a:p/>
          </p:txBody>
        </p:sp>
        <p:sp>
          <p:nvSpPr>
            <p:cNvPr id="57" name="rc57"/>
            <p:cNvSpPr/>
            <p:nvPr/>
          </p:nvSpPr>
          <p:spPr>
            <a:xfrm>
              <a:off x="7951430" y="3488744"/>
              <a:ext cx="249014" cy="260557"/>
            </a:xfrm>
            <a:prstGeom prst="rect">
              <a:avLst/>
            </a:prstGeom>
            <a:solidFill>
              <a:srgbClr val="B3B3B3">
                <a:alpha val="100000"/>
              </a:srgbClr>
            </a:solidFill>
          </p:spPr>
          <p:txBody>
            <a:bodyPr/>
            <a:lstStyle/>
            <a:p/>
          </p:txBody>
        </p:sp>
        <p:sp>
          <p:nvSpPr>
            <p:cNvPr id="58" name="pl58"/>
            <p:cNvSpPr/>
            <p:nvPr/>
          </p:nvSpPr>
          <p:spPr>
            <a:xfrm>
              <a:off x="1435561" y="1479479"/>
              <a:ext cx="6640376" cy="393120"/>
            </a:xfrm>
            <a:custGeom>
              <a:avLst/>
              <a:pathLst>
                <a:path w="6640376" h="393120">
                  <a:moveTo>
                    <a:pt x="0" y="140400"/>
                  </a:moveTo>
                  <a:lnTo>
                    <a:pt x="276682" y="56160"/>
                  </a:lnTo>
                  <a:lnTo>
                    <a:pt x="553364" y="112320"/>
                  </a:lnTo>
                  <a:lnTo>
                    <a:pt x="830047" y="196560"/>
                  </a:lnTo>
                  <a:lnTo>
                    <a:pt x="1106729" y="252720"/>
                  </a:lnTo>
                  <a:lnTo>
                    <a:pt x="1383411" y="308880"/>
                  </a:lnTo>
                  <a:lnTo>
                    <a:pt x="1660094" y="280800"/>
                  </a:lnTo>
                  <a:lnTo>
                    <a:pt x="1936776" y="280800"/>
                  </a:lnTo>
                  <a:lnTo>
                    <a:pt x="2213458" y="280800"/>
                  </a:lnTo>
                  <a:lnTo>
                    <a:pt x="2490141" y="252720"/>
                  </a:lnTo>
                  <a:lnTo>
                    <a:pt x="2766823" y="252720"/>
                  </a:lnTo>
                  <a:lnTo>
                    <a:pt x="3043505" y="224640"/>
                  </a:lnTo>
                  <a:lnTo>
                    <a:pt x="3320188" y="224640"/>
                  </a:lnTo>
                  <a:lnTo>
                    <a:pt x="3596870" y="365040"/>
                  </a:lnTo>
                  <a:lnTo>
                    <a:pt x="3873552" y="224640"/>
                  </a:lnTo>
                  <a:lnTo>
                    <a:pt x="4150235" y="168480"/>
                  </a:lnTo>
                  <a:lnTo>
                    <a:pt x="4426917" y="308880"/>
                  </a:lnTo>
                  <a:lnTo>
                    <a:pt x="4703599" y="280800"/>
                  </a:lnTo>
                  <a:lnTo>
                    <a:pt x="4980282" y="140400"/>
                  </a:lnTo>
                  <a:lnTo>
                    <a:pt x="5256964" y="0"/>
                  </a:lnTo>
                  <a:lnTo>
                    <a:pt x="5533646" y="393120"/>
                  </a:lnTo>
                  <a:lnTo>
                    <a:pt x="5810329" y="224640"/>
                  </a:lnTo>
                  <a:lnTo>
                    <a:pt x="6087011" y="140400"/>
                  </a:lnTo>
                  <a:lnTo>
                    <a:pt x="6363693" y="56160"/>
                  </a:lnTo>
                  <a:lnTo>
                    <a:pt x="6640376" y="28080"/>
                  </a:lnTo>
                </a:path>
              </a:pathLst>
            </a:custGeom>
            <a:ln w="27101" cap="flat">
              <a:solidFill>
                <a:srgbClr val="0058AB">
                  <a:alpha val="100000"/>
                </a:srgbClr>
              </a:solidFill>
              <a:prstDash val="solid"/>
              <a:round/>
            </a:ln>
          </p:spPr>
          <p:txBody>
            <a:bodyPr/>
            <a:lstStyle/>
            <a:p/>
          </p:txBody>
        </p:sp>
        <p:sp>
          <p:nvSpPr>
            <p:cNvPr id="59" name="pl59"/>
            <p:cNvSpPr/>
            <p:nvPr/>
          </p:nvSpPr>
          <p:spPr>
            <a:xfrm>
              <a:off x="6415843" y="1816440"/>
              <a:ext cx="1660094" cy="1319763"/>
            </a:xfrm>
            <a:custGeom>
              <a:avLst/>
              <a:pathLst>
                <a:path w="1660094" h="1319763">
                  <a:moveTo>
                    <a:pt x="0" y="1319763"/>
                  </a:moveTo>
                  <a:lnTo>
                    <a:pt x="276682" y="505441"/>
                  </a:lnTo>
                  <a:lnTo>
                    <a:pt x="553364" y="645841"/>
                  </a:lnTo>
                  <a:lnTo>
                    <a:pt x="830047" y="505441"/>
                  </a:lnTo>
                  <a:lnTo>
                    <a:pt x="1106729" y="365040"/>
                  </a:lnTo>
                  <a:lnTo>
                    <a:pt x="1383411" y="224640"/>
                  </a:lnTo>
                  <a:lnTo>
                    <a:pt x="1660094" y="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1" name="tx61"/>
            <p:cNvSpPr/>
            <p:nvPr/>
          </p:nvSpPr>
          <p:spPr>
            <a:xfrm>
              <a:off x="6898870"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2" name="tx62"/>
            <p:cNvSpPr/>
            <p:nvPr/>
          </p:nvSpPr>
          <p:spPr>
            <a:xfrm>
              <a:off x="7175552"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3" name="tx63"/>
            <p:cNvSpPr/>
            <p:nvPr/>
          </p:nvSpPr>
          <p:spPr>
            <a:xfrm>
              <a:off x="7452234"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4" name="tx64"/>
            <p:cNvSpPr/>
            <p:nvPr/>
          </p:nvSpPr>
          <p:spPr>
            <a:xfrm>
              <a:off x="772891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6" name="tx66"/>
            <p:cNvSpPr/>
            <p:nvPr/>
          </p:nvSpPr>
          <p:spPr>
            <a:xfrm>
              <a:off x="6622187"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7" name="tx67"/>
            <p:cNvSpPr/>
            <p:nvPr/>
          </p:nvSpPr>
          <p:spPr>
            <a:xfrm>
              <a:off x="6898870"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68" name="tx68"/>
            <p:cNvSpPr/>
            <p:nvPr/>
          </p:nvSpPr>
          <p:spPr>
            <a:xfrm>
              <a:off x="7175552"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9" name="tx69"/>
            <p:cNvSpPr/>
            <p:nvPr/>
          </p:nvSpPr>
          <p:spPr>
            <a:xfrm>
              <a:off x="7452234"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0" name="tx70"/>
            <p:cNvSpPr/>
            <p:nvPr/>
          </p:nvSpPr>
          <p:spPr>
            <a:xfrm>
              <a:off x="7728917"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1" name="tx71"/>
            <p:cNvSpPr/>
            <p:nvPr/>
          </p:nvSpPr>
          <p:spPr>
            <a:xfrm>
              <a:off x="8005599"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2" name="tx72"/>
            <p:cNvSpPr/>
            <p:nvPr/>
          </p:nvSpPr>
          <p:spPr>
            <a:xfrm>
              <a:off x="1375271" y="3776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73" name="tx73"/>
            <p:cNvSpPr/>
            <p:nvPr/>
          </p:nvSpPr>
          <p:spPr>
            <a:xfrm>
              <a:off x="2758683" y="37155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4" name="tx74"/>
            <p:cNvSpPr/>
            <p:nvPr/>
          </p:nvSpPr>
          <p:spPr>
            <a:xfrm>
              <a:off x="4142095" y="3726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75" name="tx75"/>
            <p:cNvSpPr/>
            <p:nvPr/>
          </p:nvSpPr>
          <p:spPr>
            <a:xfrm>
              <a:off x="5525506" y="37674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76" name="tx76"/>
            <p:cNvSpPr/>
            <p:nvPr/>
          </p:nvSpPr>
          <p:spPr>
            <a:xfrm>
              <a:off x="6632236" y="38447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7" name="tx77"/>
            <p:cNvSpPr/>
            <p:nvPr/>
          </p:nvSpPr>
          <p:spPr>
            <a:xfrm>
              <a:off x="6908918" y="367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78" name="tx78"/>
            <p:cNvSpPr/>
            <p:nvPr/>
          </p:nvSpPr>
          <p:spPr>
            <a:xfrm>
              <a:off x="7185600" y="37503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79" name="tx79"/>
            <p:cNvSpPr/>
            <p:nvPr/>
          </p:nvSpPr>
          <p:spPr>
            <a:xfrm>
              <a:off x="7462283" y="3787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0" name="tx80"/>
            <p:cNvSpPr/>
            <p:nvPr/>
          </p:nvSpPr>
          <p:spPr>
            <a:xfrm>
              <a:off x="7738965" y="3825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1" name="tx81"/>
            <p:cNvSpPr/>
            <p:nvPr/>
          </p:nvSpPr>
          <p:spPr>
            <a:xfrm>
              <a:off x="8015647" y="38388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2" name="tx82"/>
            <p:cNvSpPr/>
            <p:nvPr/>
          </p:nvSpPr>
          <p:spPr>
            <a:xfrm>
              <a:off x="6632236" y="3356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3" name="tx83"/>
            <p:cNvSpPr/>
            <p:nvPr/>
          </p:nvSpPr>
          <p:spPr>
            <a:xfrm>
              <a:off x="6908918" y="3127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4" name="tx84"/>
            <p:cNvSpPr/>
            <p:nvPr/>
          </p:nvSpPr>
          <p:spPr>
            <a:xfrm>
              <a:off x="7185600" y="326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5" name="tx85"/>
            <p:cNvSpPr/>
            <p:nvPr/>
          </p:nvSpPr>
          <p:spPr>
            <a:xfrm>
              <a:off x="7462283" y="33676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7738965" y="3467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7" name="tx87"/>
            <p:cNvSpPr/>
            <p:nvPr/>
          </p:nvSpPr>
          <p:spPr>
            <a:xfrm>
              <a:off x="8015647" y="3579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6638265" y="2925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9" name="tx89"/>
            <p:cNvSpPr/>
            <p:nvPr/>
          </p:nvSpPr>
          <p:spPr>
            <a:xfrm>
              <a:off x="6914947" y="28017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0" name="tx90"/>
            <p:cNvSpPr/>
            <p:nvPr/>
          </p:nvSpPr>
          <p:spPr>
            <a:xfrm>
              <a:off x="7191629" y="2926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1" name="tx91"/>
            <p:cNvSpPr/>
            <p:nvPr/>
          </p:nvSpPr>
          <p:spPr>
            <a:xfrm>
              <a:off x="7468312" y="30589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2" name="tx92"/>
            <p:cNvSpPr/>
            <p:nvPr/>
          </p:nvSpPr>
          <p:spPr>
            <a:xfrm>
              <a:off x="7744994" y="31867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3" name="tx93"/>
            <p:cNvSpPr/>
            <p:nvPr/>
          </p:nvSpPr>
          <p:spPr>
            <a:xfrm>
              <a:off x="8021676" y="338398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4" name="tx9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655386" y="33601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6" name="tx96"/>
            <p:cNvSpPr/>
            <p:nvPr/>
          </p:nvSpPr>
          <p:spPr>
            <a:xfrm>
              <a:off x="577692" y="27657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7" name="tx97"/>
            <p:cNvSpPr/>
            <p:nvPr/>
          </p:nvSpPr>
          <p:spPr>
            <a:xfrm>
              <a:off x="577692" y="21713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8" name="tx98"/>
            <p:cNvSpPr/>
            <p:nvPr/>
          </p:nvSpPr>
          <p:spPr>
            <a:xfrm>
              <a:off x="577692" y="15770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9" name="tx99"/>
            <p:cNvSpPr/>
            <p:nvPr/>
          </p:nvSpPr>
          <p:spPr>
            <a:xfrm>
              <a:off x="577692" y="9826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6" name="tx116"/>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6" name="tx126"/>
            <p:cNvSpPr/>
            <p:nvPr/>
          </p:nvSpPr>
          <p:spPr>
            <a:xfrm>
              <a:off x="966584" y="652019"/>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2000-2024</a:t>
              </a:r>
            </a:p>
          </p:txBody>
        </p:sp>
        <p:sp>
          <p:nvSpPr>
            <p:cNvPr id="127" name="pl127"/>
            <p:cNvSpPr/>
            <p:nvPr/>
          </p:nvSpPr>
          <p:spPr>
            <a:xfrm>
              <a:off x="21513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8318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5123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928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915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720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525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330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1735539" cy="162162"/>
            </a:xfrm>
            <a:prstGeom prst="rect">
              <a:avLst/>
            </a:prstGeom>
            <a:solidFill>
              <a:srgbClr val="E2231A">
                <a:alpha val="100000"/>
              </a:srgbClr>
            </a:solidFill>
          </p:spPr>
          <p:txBody>
            <a:bodyPr/>
            <a:lstStyle/>
            <a:p/>
          </p:txBody>
        </p:sp>
        <p:sp>
          <p:nvSpPr>
            <p:cNvPr id="140" name="rc140"/>
            <p:cNvSpPr/>
            <p:nvPr/>
          </p:nvSpPr>
          <p:spPr>
            <a:xfrm>
              <a:off x="1311054" y="5571941"/>
              <a:ext cx="2002151" cy="162162"/>
            </a:xfrm>
            <a:prstGeom prst="rect">
              <a:avLst/>
            </a:prstGeom>
            <a:solidFill>
              <a:srgbClr val="E2231A">
                <a:alpha val="100000"/>
              </a:srgbClr>
            </a:solidFill>
          </p:spPr>
          <p:txBody>
            <a:bodyPr/>
            <a:lstStyle/>
            <a:p/>
          </p:txBody>
        </p:sp>
        <p:sp>
          <p:nvSpPr>
            <p:cNvPr id="141" name="rc141"/>
            <p:cNvSpPr/>
            <p:nvPr/>
          </p:nvSpPr>
          <p:spPr>
            <a:xfrm>
              <a:off x="1311054" y="5369238"/>
              <a:ext cx="1819228" cy="162162"/>
            </a:xfrm>
            <a:prstGeom prst="rect">
              <a:avLst/>
            </a:prstGeom>
            <a:solidFill>
              <a:srgbClr val="E2231A">
                <a:alpha val="100000"/>
              </a:srgbClr>
            </a:solidFill>
          </p:spPr>
          <p:txBody>
            <a:bodyPr/>
            <a:lstStyle/>
            <a:p/>
          </p:txBody>
        </p:sp>
        <p:sp>
          <p:nvSpPr>
            <p:cNvPr id="142" name="rc142"/>
            <p:cNvSpPr/>
            <p:nvPr/>
          </p:nvSpPr>
          <p:spPr>
            <a:xfrm>
              <a:off x="3046593" y="5774644"/>
              <a:ext cx="5153850" cy="162162"/>
            </a:xfrm>
            <a:prstGeom prst="rect">
              <a:avLst/>
            </a:prstGeom>
            <a:solidFill>
              <a:srgbClr val="B3B3B3">
                <a:alpha val="100000"/>
              </a:srgbClr>
            </a:solidFill>
          </p:spPr>
          <p:txBody>
            <a:bodyPr/>
            <a:lstStyle/>
            <a:p/>
          </p:txBody>
        </p:sp>
        <p:sp>
          <p:nvSpPr>
            <p:cNvPr id="143" name="rc143"/>
            <p:cNvSpPr/>
            <p:nvPr/>
          </p:nvSpPr>
          <p:spPr>
            <a:xfrm>
              <a:off x="3313205" y="5571941"/>
              <a:ext cx="3042046" cy="162162"/>
            </a:xfrm>
            <a:prstGeom prst="rect">
              <a:avLst/>
            </a:prstGeom>
            <a:solidFill>
              <a:srgbClr val="B3B3B3">
                <a:alpha val="100000"/>
              </a:srgbClr>
            </a:solidFill>
          </p:spPr>
          <p:txBody>
            <a:bodyPr/>
            <a:lstStyle/>
            <a:p/>
          </p:txBody>
        </p:sp>
        <p:sp>
          <p:nvSpPr>
            <p:cNvPr id="144" name="rc144"/>
            <p:cNvSpPr/>
            <p:nvPr/>
          </p:nvSpPr>
          <p:spPr>
            <a:xfrm>
              <a:off x="3130282" y="5369238"/>
              <a:ext cx="1841663" cy="162162"/>
            </a:xfrm>
            <a:prstGeom prst="rect">
              <a:avLst/>
            </a:prstGeom>
            <a:solidFill>
              <a:srgbClr val="B3B3B3">
                <a:alpha val="100000"/>
              </a:srgbClr>
            </a:solidFill>
          </p:spPr>
          <p:txBody>
            <a:bodyPr/>
            <a:lstStyle/>
            <a:p/>
          </p:txBody>
        </p:sp>
        <p:sp>
          <p:nvSpPr>
            <p:cNvPr id="145" name="tx145"/>
            <p:cNvSpPr/>
            <p:nvPr/>
          </p:nvSpPr>
          <p:spPr>
            <a:xfrm>
              <a:off x="8264753"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46" name="tx146"/>
            <p:cNvSpPr/>
            <p:nvPr/>
          </p:nvSpPr>
          <p:spPr>
            <a:xfrm>
              <a:off x="6419561"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47" name="tx147"/>
            <p:cNvSpPr/>
            <p:nvPr/>
          </p:nvSpPr>
          <p:spPr>
            <a:xfrm>
              <a:off x="508447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48" name="tx148"/>
            <p:cNvSpPr/>
            <p:nvPr/>
          </p:nvSpPr>
          <p:spPr>
            <a:xfrm>
              <a:off x="206629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49" name="tx149"/>
            <p:cNvSpPr/>
            <p:nvPr/>
          </p:nvSpPr>
          <p:spPr>
            <a:xfrm>
              <a:off x="219960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a:t>
              </a:r>
            </a:p>
          </p:txBody>
        </p:sp>
        <p:sp>
          <p:nvSpPr>
            <p:cNvPr id="150" name="tx150"/>
            <p:cNvSpPr/>
            <p:nvPr/>
          </p:nvSpPr>
          <p:spPr>
            <a:xfrm>
              <a:off x="2108141"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a:t>
              </a:r>
            </a:p>
          </p:txBody>
        </p:sp>
        <p:sp>
          <p:nvSpPr>
            <p:cNvPr id="151" name="tx151"/>
            <p:cNvSpPr/>
            <p:nvPr/>
          </p:nvSpPr>
          <p:spPr>
            <a:xfrm>
              <a:off x="551099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61.3</a:t>
              </a:r>
            </a:p>
          </p:txBody>
        </p:sp>
        <p:sp>
          <p:nvSpPr>
            <p:cNvPr id="152" name="tx152"/>
            <p:cNvSpPr/>
            <p:nvPr/>
          </p:nvSpPr>
          <p:spPr>
            <a:xfrm>
              <a:off x="472170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36.2</a:t>
              </a:r>
            </a:p>
          </p:txBody>
        </p:sp>
        <p:sp>
          <p:nvSpPr>
            <p:cNvPr id="153" name="tx153"/>
            <p:cNvSpPr/>
            <p:nvPr/>
          </p:nvSpPr>
          <p:spPr>
            <a:xfrm>
              <a:off x="393858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8672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9" name="tx159"/>
            <p:cNvSpPr/>
            <p:nvPr/>
          </p:nvSpPr>
          <p:spPr>
            <a:xfrm>
              <a:off x="454777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0" name="tx160"/>
            <p:cNvSpPr/>
            <p:nvPr/>
          </p:nvSpPr>
          <p:spPr>
            <a:xfrm>
              <a:off x="622827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1" name="tx161"/>
            <p:cNvSpPr/>
            <p:nvPr/>
          </p:nvSpPr>
          <p:spPr>
            <a:xfrm>
              <a:off x="790878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62" name="tx162"/>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3" name="tx163"/>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4" name="tx164"/>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relativamente constante (dentro del 1%) en el 89%. Esta cifra es similar a la de 2019, cuando la cobertura fue del 90 %.
22.000 niños no recibieron la primera dosis sistemática de la vacuna contra el sarampión.
La MCV2 se administra normalmente a niños de entre 18 meses y cinco años. La cobertura de MCV2 aumentó al 78%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76332"/>
              <a:ext cx="3397293" cy="387603"/>
            </a:xfrm>
            <a:custGeom>
              <a:avLst/>
              <a:pathLst>
                <a:path w="3397293" h="387603">
                  <a:moveTo>
                    <a:pt x="0" y="138429"/>
                  </a:moveTo>
                  <a:lnTo>
                    <a:pt x="141553" y="55371"/>
                  </a:lnTo>
                  <a:lnTo>
                    <a:pt x="283107" y="110743"/>
                  </a:lnTo>
                  <a:lnTo>
                    <a:pt x="424661" y="193801"/>
                  </a:lnTo>
                  <a:lnTo>
                    <a:pt x="566215" y="249173"/>
                  </a:lnTo>
                  <a:lnTo>
                    <a:pt x="707769" y="304545"/>
                  </a:lnTo>
                  <a:lnTo>
                    <a:pt x="849323" y="276859"/>
                  </a:lnTo>
                  <a:lnTo>
                    <a:pt x="990877" y="276859"/>
                  </a:lnTo>
                  <a:lnTo>
                    <a:pt x="1132431" y="276859"/>
                  </a:lnTo>
                  <a:lnTo>
                    <a:pt x="1273984" y="249173"/>
                  </a:lnTo>
                  <a:lnTo>
                    <a:pt x="1415538" y="249173"/>
                  </a:lnTo>
                  <a:lnTo>
                    <a:pt x="1557092" y="221487"/>
                  </a:lnTo>
                  <a:lnTo>
                    <a:pt x="1698646" y="221487"/>
                  </a:lnTo>
                  <a:lnTo>
                    <a:pt x="1840200" y="359917"/>
                  </a:lnTo>
                  <a:lnTo>
                    <a:pt x="1981754" y="221487"/>
                  </a:lnTo>
                  <a:lnTo>
                    <a:pt x="2123308" y="166115"/>
                  </a:lnTo>
                  <a:lnTo>
                    <a:pt x="2264862" y="304545"/>
                  </a:lnTo>
                  <a:lnTo>
                    <a:pt x="2406416" y="276859"/>
                  </a:lnTo>
                  <a:lnTo>
                    <a:pt x="2547969" y="138429"/>
                  </a:lnTo>
                  <a:lnTo>
                    <a:pt x="2689523" y="0"/>
                  </a:lnTo>
                  <a:lnTo>
                    <a:pt x="2831077" y="387603"/>
                  </a:lnTo>
                  <a:lnTo>
                    <a:pt x="2972631" y="221487"/>
                  </a:lnTo>
                  <a:lnTo>
                    <a:pt x="3114185" y="138429"/>
                  </a:lnTo>
                  <a:lnTo>
                    <a:pt x="3255739" y="55371"/>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76332"/>
              <a:ext cx="3397293" cy="387603"/>
            </a:xfrm>
            <a:custGeom>
              <a:avLst/>
              <a:pathLst>
                <a:path w="3397293" h="387603">
                  <a:moveTo>
                    <a:pt x="0" y="138429"/>
                  </a:moveTo>
                  <a:lnTo>
                    <a:pt x="141553" y="55371"/>
                  </a:lnTo>
                  <a:lnTo>
                    <a:pt x="283107" y="110743"/>
                  </a:lnTo>
                  <a:lnTo>
                    <a:pt x="424661" y="193801"/>
                  </a:lnTo>
                  <a:lnTo>
                    <a:pt x="566215" y="249173"/>
                  </a:lnTo>
                  <a:lnTo>
                    <a:pt x="707769" y="304545"/>
                  </a:lnTo>
                  <a:lnTo>
                    <a:pt x="849323" y="276859"/>
                  </a:lnTo>
                  <a:lnTo>
                    <a:pt x="990877" y="276859"/>
                  </a:lnTo>
                  <a:lnTo>
                    <a:pt x="1132431" y="276859"/>
                  </a:lnTo>
                  <a:lnTo>
                    <a:pt x="1273984" y="249173"/>
                  </a:lnTo>
                  <a:lnTo>
                    <a:pt x="1415538" y="249173"/>
                  </a:lnTo>
                  <a:lnTo>
                    <a:pt x="1557092" y="221487"/>
                  </a:lnTo>
                  <a:lnTo>
                    <a:pt x="1698646" y="221487"/>
                  </a:lnTo>
                  <a:lnTo>
                    <a:pt x="1840200" y="359917"/>
                  </a:lnTo>
                  <a:lnTo>
                    <a:pt x="1981754" y="221487"/>
                  </a:lnTo>
                  <a:lnTo>
                    <a:pt x="2123308" y="166115"/>
                  </a:lnTo>
                  <a:lnTo>
                    <a:pt x="2264862" y="304545"/>
                  </a:lnTo>
                  <a:lnTo>
                    <a:pt x="2406416" y="276859"/>
                  </a:lnTo>
                  <a:lnTo>
                    <a:pt x="2547969" y="138429"/>
                  </a:lnTo>
                  <a:lnTo>
                    <a:pt x="2689523" y="0"/>
                  </a:lnTo>
                  <a:lnTo>
                    <a:pt x="2831077" y="387603"/>
                  </a:lnTo>
                  <a:lnTo>
                    <a:pt x="2972631" y="221487"/>
                  </a:lnTo>
                  <a:lnTo>
                    <a:pt x="3114185" y="138429"/>
                  </a:lnTo>
                  <a:lnTo>
                    <a:pt x="3255739" y="55371"/>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276332"/>
              <a:ext cx="3397293" cy="387603"/>
            </a:xfrm>
            <a:custGeom>
              <a:avLst/>
              <a:pathLst>
                <a:path w="3397293" h="387603">
                  <a:moveTo>
                    <a:pt x="0" y="138429"/>
                  </a:moveTo>
                  <a:lnTo>
                    <a:pt x="141553" y="55371"/>
                  </a:lnTo>
                  <a:lnTo>
                    <a:pt x="283107" y="110743"/>
                  </a:lnTo>
                  <a:lnTo>
                    <a:pt x="424661" y="193801"/>
                  </a:lnTo>
                  <a:lnTo>
                    <a:pt x="566215" y="249173"/>
                  </a:lnTo>
                  <a:lnTo>
                    <a:pt x="707769" y="304545"/>
                  </a:lnTo>
                  <a:lnTo>
                    <a:pt x="849323" y="276859"/>
                  </a:lnTo>
                  <a:lnTo>
                    <a:pt x="990877" y="276859"/>
                  </a:lnTo>
                  <a:lnTo>
                    <a:pt x="1132431" y="276859"/>
                  </a:lnTo>
                  <a:lnTo>
                    <a:pt x="1273984" y="249173"/>
                  </a:lnTo>
                  <a:lnTo>
                    <a:pt x="1415538" y="249173"/>
                  </a:lnTo>
                  <a:lnTo>
                    <a:pt x="1557092" y="221487"/>
                  </a:lnTo>
                  <a:lnTo>
                    <a:pt x="1698646" y="221487"/>
                  </a:lnTo>
                  <a:lnTo>
                    <a:pt x="1840200" y="359917"/>
                  </a:lnTo>
                  <a:lnTo>
                    <a:pt x="1981754" y="221487"/>
                  </a:lnTo>
                  <a:lnTo>
                    <a:pt x="2123308" y="166115"/>
                  </a:lnTo>
                  <a:lnTo>
                    <a:pt x="2264862" y="304545"/>
                  </a:lnTo>
                  <a:lnTo>
                    <a:pt x="2406416" y="276859"/>
                  </a:lnTo>
                  <a:lnTo>
                    <a:pt x="2547969" y="138429"/>
                  </a:lnTo>
                  <a:lnTo>
                    <a:pt x="2689523" y="0"/>
                  </a:lnTo>
                  <a:lnTo>
                    <a:pt x="2831077" y="387603"/>
                  </a:lnTo>
                  <a:lnTo>
                    <a:pt x="2972631" y="221487"/>
                  </a:lnTo>
                  <a:lnTo>
                    <a:pt x="3114185" y="138429"/>
                  </a:lnTo>
                  <a:lnTo>
                    <a:pt x="3255739" y="55371"/>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53319" y="472791"/>
              <a:ext cx="353258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República Dominicana,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85558"/>
              <a:ext cx="3397293" cy="1197012"/>
            </a:xfrm>
            <a:custGeom>
              <a:avLst/>
              <a:pathLst>
                <a:path w="3397293" h="1197012">
                  <a:moveTo>
                    <a:pt x="0" y="427504"/>
                  </a:moveTo>
                  <a:lnTo>
                    <a:pt x="141553" y="171001"/>
                  </a:lnTo>
                  <a:lnTo>
                    <a:pt x="283107" y="342003"/>
                  </a:lnTo>
                  <a:lnTo>
                    <a:pt x="424661" y="598506"/>
                  </a:lnTo>
                  <a:lnTo>
                    <a:pt x="566215" y="769507"/>
                  </a:lnTo>
                  <a:lnTo>
                    <a:pt x="707769" y="940509"/>
                  </a:lnTo>
                  <a:lnTo>
                    <a:pt x="849323" y="855008"/>
                  </a:lnTo>
                  <a:lnTo>
                    <a:pt x="990877" y="855008"/>
                  </a:lnTo>
                  <a:lnTo>
                    <a:pt x="1132431" y="855008"/>
                  </a:lnTo>
                  <a:lnTo>
                    <a:pt x="1273984" y="769507"/>
                  </a:lnTo>
                  <a:lnTo>
                    <a:pt x="1415538" y="769507"/>
                  </a:lnTo>
                  <a:lnTo>
                    <a:pt x="1557092" y="684006"/>
                  </a:lnTo>
                  <a:lnTo>
                    <a:pt x="1698646" y="684006"/>
                  </a:lnTo>
                  <a:lnTo>
                    <a:pt x="1840200" y="1111511"/>
                  </a:lnTo>
                  <a:lnTo>
                    <a:pt x="1981754" y="684006"/>
                  </a:lnTo>
                  <a:lnTo>
                    <a:pt x="2123308" y="513005"/>
                  </a:lnTo>
                  <a:lnTo>
                    <a:pt x="2264862" y="940509"/>
                  </a:lnTo>
                  <a:lnTo>
                    <a:pt x="2406416" y="855008"/>
                  </a:lnTo>
                  <a:lnTo>
                    <a:pt x="2547969" y="427504"/>
                  </a:lnTo>
                  <a:lnTo>
                    <a:pt x="2689523" y="0"/>
                  </a:lnTo>
                  <a:lnTo>
                    <a:pt x="2831077" y="1197012"/>
                  </a:lnTo>
                  <a:lnTo>
                    <a:pt x="2972631" y="684006"/>
                  </a:lnTo>
                  <a:lnTo>
                    <a:pt x="3114185" y="427504"/>
                  </a:lnTo>
                  <a:lnTo>
                    <a:pt x="3255739" y="171001"/>
                  </a:lnTo>
                  <a:lnTo>
                    <a:pt x="3397293" y="8550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85558"/>
              <a:ext cx="3397293" cy="1197012"/>
            </a:xfrm>
            <a:custGeom>
              <a:avLst/>
              <a:pathLst>
                <a:path w="3397293" h="1197012">
                  <a:moveTo>
                    <a:pt x="0" y="427504"/>
                  </a:moveTo>
                  <a:lnTo>
                    <a:pt x="141553" y="171001"/>
                  </a:lnTo>
                  <a:lnTo>
                    <a:pt x="283107" y="342003"/>
                  </a:lnTo>
                  <a:lnTo>
                    <a:pt x="424661" y="598506"/>
                  </a:lnTo>
                  <a:lnTo>
                    <a:pt x="566215" y="769507"/>
                  </a:lnTo>
                  <a:lnTo>
                    <a:pt x="707769" y="940509"/>
                  </a:lnTo>
                  <a:lnTo>
                    <a:pt x="849323" y="855008"/>
                  </a:lnTo>
                  <a:lnTo>
                    <a:pt x="990877" y="855008"/>
                  </a:lnTo>
                  <a:lnTo>
                    <a:pt x="1132431" y="855008"/>
                  </a:lnTo>
                  <a:lnTo>
                    <a:pt x="1273984" y="769507"/>
                  </a:lnTo>
                  <a:lnTo>
                    <a:pt x="1415538" y="769507"/>
                  </a:lnTo>
                  <a:lnTo>
                    <a:pt x="1557092" y="684006"/>
                  </a:lnTo>
                  <a:lnTo>
                    <a:pt x="1698646" y="684006"/>
                  </a:lnTo>
                  <a:lnTo>
                    <a:pt x="1840200" y="1111511"/>
                  </a:lnTo>
                  <a:lnTo>
                    <a:pt x="1981754" y="684006"/>
                  </a:lnTo>
                  <a:lnTo>
                    <a:pt x="2123308" y="513005"/>
                  </a:lnTo>
                  <a:lnTo>
                    <a:pt x="2264862" y="940509"/>
                  </a:lnTo>
                  <a:lnTo>
                    <a:pt x="2406416" y="855008"/>
                  </a:lnTo>
                  <a:lnTo>
                    <a:pt x="2547969" y="427504"/>
                  </a:lnTo>
                  <a:lnTo>
                    <a:pt x="2689523" y="0"/>
                  </a:lnTo>
                  <a:lnTo>
                    <a:pt x="2831077" y="1197012"/>
                  </a:lnTo>
                  <a:lnTo>
                    <a:pt x="2972631" y="684006"/>
                  </a:lnTo>
                  <a:lnTo>
                    <a:pt x="3114185" y="427504"/>
                  </a:lnTo>
                  <a:lnTo>
                    <a:pt x="3255739" y="171001"/>
                  </a:lnTo>
                  <a:lnTo>
                    <a:pt x="3397293" y="8550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1333813"/>
            </a:xfrm>
            <a:custGeom>
              <a:avLst/>
              <a:pathLst>
                <a:path w="0" h="1333813">
                  <a:moveTo>
                    <a:pt x="0" y="13338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1846818"/>
            </a:xfrm>
            <a:custGeom>
              <a:avLst/>
              <a:pathLst>
                <a:path w="0" h="1846818">
                  <a:moveTo>
                    <a:pt x="0" y="18468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1675817"/>
            </a:xfrm>
            <a:custGeom>
              <a:avLst/>
              <a:pathLst>
                <a:path w="0" h="1675817">
                  <a:moveTo>
                    <a:pt x="0" y="16758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1419314"/>
            </a:xfrm>
            <a:custGeom>
              <a:avLst/>
              <a:pathLst>
                <a:path w="0" h="1419314">
                  <a:moveTo>
                    <a:pt x="0" y="14193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85558"/>
              <a:ext cx="3397293" cy="1197012"/>
            </a:xfrm>
            <a:custGeom>
              <a:avLst/>
              <a:pathLst>
                <a:path w="3397293" h="1197012">
                  <a:moveTo>
                    <a:pt x="0" y="427504"/>
                  </a:moveTo>
                  <a:lnTo>
                    <a:pt x="141553" y="171001"/>
                  </a:lnTo>
                  <a:lnTo>
                    <a:pt x="283107" y="342003"/>
                  </a:lnTo>
                  <a:lnTo>
                    <a:pt x="424661" y="598506"/>
                  </a:lnTo>
                  <a:lnTo>
                    <a:pt x="566215" y="769507"/>
                  </a:lnTo>
                  <a:lnTo>
                    <a:pt x="707769" y="940509"/>
                  </a:lnTo>
                  <a:lnTo>
                    <a:pt x="849323" y="855008"/>
                  </a:lnTo>
                  <a:lnTo>
                    <a:pt x="990877" y="855008"/>
                  </a:lnTo>
                  <a:lnTo>
                    <a:pt x="1132431" y="855008"/>
                  </a:lnTo>
                  <a:lnTo>
                    <a:pt x="1273984" y="769507"/>
                  </a:lnTo>
                  <a:lnTo>
                    <a:pt x="1415538" y="769507"/>
                  </a:lnTo>
                  <a:lnTo>
                    <a:pt x="1557092" y="684006"/>
                  </a:lnTo>
                  <a:lnTo>
                    <a:pt x="1698646" y="684006"/>
                  </a:lnTo>
                  <a:lnTo>
                    <a:pt x="1840200" y="1111511"/>
                  </a:lnTo>
                  <a:lnTo>
                    <a:pt x="1981754" y="684006"/>
                  </a:lnTo>
                  <a:lnTo>
                    <a:pt x="2123308" y="513005"/>
                  </a:lnTo>
                  <a:lnTo>
                    <a:pt x="2264862" y="940509"/>
                  </a:lnTo>
                  <a:lnTo>
                    <a:pt x="2406416" y="855008"/>
                  </a:lnTo>
                  <a:lnTo>
                    <a:pt x="2547969" y="427504"/>
                  </a:lnTo>
                  <a:lnTo>
                    <a:pt x="2689523" y="0"/>
                  </a:lnTo>
                  <a:lnTo>
                    <a:pt x="2831077" y="1197012"/>
                  </a:lnTo>
                  <a:lnTo>
                    <a:pt x="2972631" y="684006"/>
                  </a:lnTo>
                  <a:lnTo>
                    <a:pt x="3114185" y="427504"/>
                  </a:lnTo>
                  <a:lnTo>
                    <a:pt x="3255739" y="171001"/>
                  </a:lnTo>
                  <a:lnTo>
                    <a:pt x="3397293" y="8550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059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67093" y="150593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805008" y="1504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12777" y="1504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6799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32437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8682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35090" y="470297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7" name="tx117"/>
            <p:cNvSpPr/>
            <p:nvPr/>
          </p:nvSpPr>
          <p:spPr>
            <a:xfrm>
              <a:off x="759147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5392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08534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2168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5801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9435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06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5351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8985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2618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25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9886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6346605" cy="145351"/>
            </a:xfrm>
            <a:prstGeom prst="rect">
              <a:avLst/>
            </a:prstGeom>
            <a:solidFill>
              <a:srgbClr val="E2231A">
                <a:alpha val="80000"/>
              </a:srgbClr>
            </a:solidFill>
          </p:spPr>
          <p:txBody>
            <a:bodyPr/>
            <a:lstStyle/>
            <a:p/>
          </p:txBody>
        </p:sp>
        <p:sp>
          <p:nvSpPr>
            <p:cNvPr id="135" name="rc135"/>
            <p:cNvSpPr/>
            <p:nvPr/>
          </p:nvSpPr>
          <p:spPr>
            <a:xfrm>
              <a:off x="1317178" y="5528559"/>
              <a:ext cx="7321564" cy="145351"/>
            </a:xfrm>
            <a:prstGeom prst="rect">
              <a:avLst/>
            </a:prstGeom>
            <a:solidFill>
              <a:srgbClr val="E2231A">
                <a:alpha val="80000"/>
              </a:srgbClr>
            </a:solidFill>
          </p:spPr>
          <p:txBody>
            <a:bodyPr/>
            <a:lstStyle/>
            <a:p/>
          </p:txBody>
        </p:sp>
        <p:sp>
          <p:nvSpPr>
            <p:cNvPr id="136" name="rc136"/>
            <p:cNvSpPr/>
            <p:nvPr/>
          </p:nvSpPr>
          <p:spPr>
            <a:xfrm>
              <a:off x="1317178" y="5346869"/>
              <a:ext cx="6652644" cy="145351"/>
            </a:xfrm>
            <a:prstGeom prst="rect">
              <a:avLst/>
            </a:prstGeom>
            <a:solidFill>
              <a:srgbClr val="E2231A">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0392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396256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49890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03523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85715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MCV1 en República Dominicana (89%) era 5 puntos porcentuales superior a la media mundial (84%) y 3 puntos porcentuales superior a la media de todos los países de LACR (86%).
La cobertura nacional de MCV1 fue 1 punto porcentual inferior a la de 2019 (90%).
Esto equivale a 22.000 niños sin vacunar en 2024 en comparación con 21.000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República Dominicana ocupaba el puesto número 15 de 32 países con la cobertura MCV1 más baja (basada en clasificaciones empatadas).
República Dominicana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3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7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9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4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26169"/>
              <a:ext cx="249522" cy="1476527"/>
            </a:xfrm>
            <a:prstGeom prst="rect">
              <a:avLst/>
            </a:prstGeom>
            <a:solidFill>
              <a:srgbClr val="80BD41">
                <a:alpha val="100000"/>
              </a:srgbClr>
            </a:solidFill>
          </p:spPr>
          <p:txBody>
            <a:bodyPr/>
            <a:lstStyle/>
            <a:p/>
          </p:txBody>
        </p:sp>
        <p:sp>
          <p:nvSpPr>
            <p:cNvPr id="24" name="rc24"/>
            <p:cNvSpPr/>
            <p:nvPr/>
          </p:nvSpPr>
          <p:spPr>
            <a:xfrm>
              <a:off x="1296273" y="2365601"/>
              <a:ext cx="249522" cy="260568"/>
            </a:xfrm>
            <a:prstGeom prst="rect">
              <a:avLst/>
            </a:prstGeom>
            <a:solidFill>
              <a:srgbClr val="E2231A">
                <a:alpha val="100000"/>
              </a:srgbClr>
            </a:solidFill>
          </p:spPr>
          <p:txBody>
            <a:bodyPr/>
            <a:lstStyle/>
            <a:p/>
          </p:txBody>
        </p:sp>
        <p:sp>
          <p:nvSpPr>
            <p:cNvPr id="25" name="rc25"/>
            <p:cNvSpPr/>
            <p:nvPr/>
          </p:nvSpPr>
          <p:spPr>
            <a:xfrm>
              <a:off x="1573521" y="2578146"/>
              <a:ext cx="249522" cy="1524550"/>
            </a:xfrm>
            <a:prstGeom prst="rect">
              <a:avLst/>
            </a:prstGeom>
            <a:solidFill>
              <a:srgbClr val="80BD41">
                <a:alpha val="100000"/>
              </a:srgbClr>
            </a:solidFill>
          </p:spPr>
          <p:txBody>
            <a:bodyPr/>
            <a:lstStyle/>
            <a:p/>
          </p:txBody>
        </p:sp>
        <p:sp>
          <p:nvSpPr>
            <p:cNvPr id="26" name="rc26"/>
            <p:cNvSpPr/>
            <p:nvPr/>
          </p:nvSpPr>
          <p:spPr>
            <a:xfrm>
              <a:off x="1573521" y="2370264"/>
              <a:ext cx="249522" cy="207882"/>
            </a:xfrm>
            <a:prstGeom prst="rect">
              <a:avLst/>
            </a:prstGeom>
            <a:solidFill>
              <a:srgbClr val="E2231A">
                <a:alpha val="100000"/>
              </a:srgbClr>
            </a:solidFill>
          </p:spPr>
          <p:txBody>
            <a:bodyPr/>
            <a:lstStyle/>
            <a:p/>
          </p:txBody>
        </p:sp>
        <p:sp>
          <p:nvSpPr>
            <p:cNvPr id="27" name="rc27"/>
            <p:cNvSpPr/>
            <p:nvPr/>
          </p:nvSpPr>
          <p:spPr>
            <a:xfrm>
              <a:off x="1850769" y="2629523"/>
              <a:ext cx="249522" cy="1473173"/>
            </a:xfrm>
            <a:prstGeom prst="rect">
              <a:avLst/>
            </a:prstGeom>
            <a:solidFill>
              <a:srgbClr val="80BD41">
                <a:alpha val="100000"/>
              </a:srgbClr>
            </a:solidFill>
          </p:spPr>
          <p:txBody>
            <a:bodyPr/>
            <a:lstStyle/>
            <a:p/>
          </p:txBody>
        </p:sp>
        <p:sp>
          <p:nvSpPr>
            <p:cNvPr id="28" name="rc28"/>
            <p:cNvSpPr/>
            <p:nvPr/>
          </p:nvSpPr>
          <p:spPr>
            <a:xfrm>
              <a:off x="1850769" y="2389735"/>
              <a:ext cx="249522" cy="239788"/>
            </a:xfrm>
            <a:prstGeom prst="rect">
              <a:avLst/>
            </a:prstGeom>
            <a:solidFill>
              <a:srgbClr val="E2231A">
                <a:alpha val="100000"/>
              </a:srgbClr>
            </a:solidFill>
          </p:spPr>
          <p:txBody>
            <a:bodyPr/>
            <a:lstStyle/>
            <a:p/>
          </p:txBody>
        </p:sp>
        <p:sp>
          <p:nvSpPr>
            <p:cNvPr id="29" name="rc29"/>
            <p:cNvSpPr/>
            <p:nvPr/>
          </p:nvSpPr>
          <p:spPr>
            <a:xfrm>
              <a:off x="2128016" y="2696690"/>
              <a:ext cx="249522" cy="1406006"/>
            </a:xfrm>
            <a:prstGeom prst="rect">
              <a:avLst/>
            </a:prstGeom>
            <a:solidFill>
              <a:srgbClr val="80BD41">
                <a:alpha val="100000"/>
              </a:srgbClr>
            </a:solidFill>
          </p:spPr>
          <p:txBody>
            <a:bodyPr/>
            <a:lstStyle/>
            <a:p/>
          </p:txBody>
        </p:sp>
        <p:sp>
          <p:nvSpPr>
            <p:cNvPr id="30" name="rc30"/>
            <p:cNvSpPr/>
            <p:nvPr/>
          </p:nvSpPr>
          <p:spPr>
            <a:xfrm>
              <a:off x="2128016" y="2408715"/>
              <a:ext cx="249522" cy="287975"/>
            </a:xfrm>
            <a:prstGeom prst="rect">
              <a:avLst/>
            </a:prstGeom>
            <a:solidFill>
              <a:srgbClr val="E2231A">
                <a:alpha val="100000"/>
              </a:srgbClr>
            </a:solidFill>
          </p:spPr>
          <p:txBody>
            <a:bodyPr/>
            <a:lstStyle/>
            <a:p/>
          </p:txBody>
        </p:sp>
        <p:sp>
          <p:nvSpPr>
            <p:cNvPr id="31" name="rc31"/>
            <p:cNvSpPr/>
            <p:nvPr/>
          </p:nvSpPr>
          <p:spPr>
            <a:xfrm>
              <a:off x="2405264" y="2746104"/>
              <a:ext cx="249522" cy="1356592"/>
            </a:xfrm>
            <a:prstGeom prst="rect">
              <a:avLst/>
            </a:prstGeom>
            <a:solidFill>
              <a:srgbClr val="80BD41">
                <a:alpha val="100000"/>
              </a:srgbClr>
            </a:solidFill>
          </p:spPr>
          <p:txBody>
            <a:bodyPr/>
            <a:lstStyle/>
            <a:p/>
          </p:txBody>
        </p:sp>
        <p:sp>
          <p:nvSpPr>
            <p:cNvPr id="32" name="rc32"/>
            <p:cNvSpPr/>
            <p:nvPr/>
          </p:nvSpPr>
          <p:spPr>
            <a:xfrm>
              <a:off x="2405264" y="2427859"/>
              <a:ext cx="249522" cy="318245"/>
            </a:xfrm>
            <a:prstGeom prst="rect">
              <a:avLst/>
            </a:prstGeom>
            <a:solidFill>
              <a:srgbClr val="E2231A">
                <a:alpha val="100000"/>
              </a:srgbClr>
            </a:solidFill>
          </p:spPr>
          <p:txBody>
            <a:bodyPr/>
            <a:lstStyle/>
            <a:p/>
          </p:txBody>
        </p:sp>
        <p:sp>
          <p:nvSpPr>
            <p:cNvPr id="33" name="rc33"/>
            <p:cNvSpPr/>
            <p:nvPr/>
          </p:nvSpPr>
          <p:spPr>
            <a:xfrm>
              <a:off x="2682512" y="2797809"/>
              <a:ext cx="249522" cy="1304887"/>
            </a:xfrm>
            <a:prstGeom prst="rect">
              <a:avLst/>
            </a:prstGeom>
            <a:solidFill>
              <a:srgbClr val="80BD41">
                <a:alpha val="100000"/>
              </a:srgbClr>
            </a:solidFill>
          </p:spPr>
          <p:txBody>
            <a:bodyPr/>
            <a:lstStyle/>
            <a:p/>
          </p:txBody>
        </p:sp>
        <p:sp>
          <p:nvSpPr>
            <p:cNvPr id="34" name="rc34"/>
            <p:cNvSpPr/>
            <p:nvPr/>
          </p:nvSpPr>
          <p:spPr>
            <a:xfrm>
              <a:off x="2682512" y="2450930"/>
              <a:ext cx="249522" cy="346879"/>
            </a:xfrm>
            <a:prstGeom prst="rect">
              <a:avLst/>
            </a:prstGeom>
            <a:solidFill>
              <a:srgbClr val="E2231A">
                <a:alpha val="100000"/>
              </a:srgbClr>
            </a:solidFill>
          </p:spPr>
          <p:txBody>
            <a:bodyPr/>
            <a:lstStyle/>
            <a:p/>
          </p:txBody>
        </p:sp>
        <p:sp>
          <p:nvSpPr>
            <p:cNvPr id="35" name="rc35"/>
            <p:cNvSpPr/>
            <p:nvPr/>
          </p:nvSpPr>
          <p:spPr>
            <a:xfrm>
              <a:off x="2959759" y="2800263"/>
              <a:ext cx="249522" cy="1302433"/>
            </a:xfrm>
            <a:prstGeom prst="rect">
              <a:avLst/>
            </a:prstGeom>
            <a:solidFill>
              <a:srgbClr val="80BD41">
                <a:alpha val="100000"/>
              </a:srgbClr>
            </a:solidFill>
          </p:spPr>
          <p:txBody>
            <a:bodyPr/>
            <a:lstStyle/>
            <a:p/>
          </p:txBody>
        </p:sp>
        <p:sp>
          <p:nvSpPr>
            <p:cNvPr id="36" name="rc36"/>
            <p:cNvSpPr/>
            <p:nvPr/>
          </p:nvSpPr>
          <p:spPr>
            <a:xfrm>
              <a:off x="2959759" y="2474655"/>
              <a:ext cx="249522" cy="325608"/>
            </a:xfrm>
            <a:prstGeom prst="rect">
              <a:avLst/>
            </a:prstGeom>
            <a:solidFill>
              <a:srgbClr val="E2231A">
                <a:alpha val="100000"/>
              </a:srgbClr>
            </a:solidFill>
          </p:spPr>
          <p:txBody>
            <a:bodyPr/>
            <a:lstStyle/>
            <a:p/>
          </p:txBody>
        </p:sp>
        <p:sp>
          <p:nvSpPr>
            <p:cNvPr id="37" name="rc37"/>
            <p:cNvSpPr/>
            <p:nvPr/>
          </p:nvSpPr>
          <p:spPr>
            <a:xfrm>
              <a:off x="3237007" y="2785946"/>
              <a:ext cx="249522" cy="1316750"/>
            </a:xfrm>
            <a:prstGeom prst="rect">
              <a:avLst/>
            </a:prstGeom>
            <a:solidFill>
              <a:srgbClr val="80BD41">
                <a:alpha val="100000"/>
              </a:srgbClr>
            </a:solidFill>
          </p:spPr>
          <p:txBody>
            <a:bodyPr/>
            <a:lstStyle/>
            <a:p/>
          </p:txBody>
        </p:sp>
        <p:sp>
          <p:nvSpPr>
            <p:cNvPr id="38" name="rc38"/>
            <p:cNvSpPr/>
            <p:nvPr/>
          </p:nvSpPr>
          <p:spPr>
            <a:xfrm>
              <a:off x="3237007" y="2456738"/>
              <a:ext cx="249522" cy="329208"/>
            </a:xfrm>
            <a:prstGeom prst="rect">
              <a:avLst/>
            </a:prstGeom>
            <a:solidFill>
              <a:srgbClr val="E2231A">
                <a:alpha val="100000"/>
              </a:srgbClr>
            </a:solidFill>
          </p:spPr>
          <p:txBody>
            <a:bodyPr/>
            <a:lstStyle/>
            <a:p/>
          </p:txBody>
        </p:sp>
        <p:sp>
          <p:nvSpPr>
            <p:cNvPr id="39" name="rc39"/>
            <p:cNvSpPr/>
            <p:nvPr/>
          </p:nvSpPr>
          <p:spPr>
            <a:xfrm>
              <a:off x="3514255" y="2751913"/>
              <a:ext cx="249522" cy="1350783"/>
            </a:xfrm>
            <a:prstGeom prst="rect">
              <a:avLst/>
            </a:prstGeom>
            <a:solidFill>
              <a:srgbClr val="80BD41">
                <a:alpha val="100000"/>
              </a:srgbClr>
            </a:solidFill>
          </p:spPr>
          <p:txBody>
            <a:bodyPr/>
            <a:lstStyle/>
            <a:p/>
          </p:txBody>
        </p:sp>
        <p:sp>
          <p:nvSpPr>
            <p:cNvPr id="40" name="rc40"/>
            <p:cNvSpPr/>
            <p:nvPr/>
          </p:nvSpPr>
          <p:spPr>
            <a:xfrm>
              <a:off x="3514255" y="2414196"/>
              <a:ext cx="249522" cy="337716"/>
            </a:xfrm>
            <a:prstGeom prst="rect">
              <a:avLst/>
            </a:prstGeom>
            <a:solidFill>
              <a:srgbClr val="E2231A">
                <a:alpha val="100000"/>
              </a:srgbClr>
            </a:solidFill>
          </p:spPr>
          <p:txBody>
            <a:bodyPr/>
            <a:lstStyle/>
            <a:p/>
          </p:txBody>
        </p:sp>
        <p:sp>
          <p:nvSpPr>
            <p:cNvPr id="41" name="rc41"/>
            <p:cNvSpPr/>
            <p:nvPr/>
          </p:nvSpPr>
          <p:spPr>
            <a:xfrm>
              <a:off x="3791502" y="2703399"/>
              <a:ext cx="249522" cy="1399297"/>
            </a:xfrm>
            <a:prstGeom prst="rect">
              <a:avLst/>
            </a:prstGeom>
            <a:solidFill>
              <a:srgbClr val="80BD41">
                <a:alpha val="100000"/>
              </a:srgbClr>
            </a:solidFill>
          </p:spPr>
          <p:txBody>
            <a:bodyPr/>
            <a:lstStyle/>
            <a:p/>
          </p:txBody>
        </p:sp>
        <p:sp>
          <p:nvSpPr>
            <p:cNvPr id="42" name="rc42"/>
            <p:cNvSpPr/>
            <p:nvPr/>
          </p:nvSpPr>
          <p:spPr>
            <a:xfrm>
              <a:off x="3791502" y="2375172"/>
              <a:ext cx="249522" cy="328226"/>
            </a:xfrm>
            <a:prstGeom prst="rect">
              <a:avLst/>
            </a:prstGeom>
            <a:solidFill>
              <a:srgbClr val="E2231A">
                <a:alpha val="100000"/>
              </a:srgbClr>
            </a:solidFill>
          </p:spPr>
          <p:txBody>
            <a:bodyPr/>
            <a:lstStyle/>
            <a:p/>
          </p:txBody>
        </p:sp>
        <p:sp>
          <p:nvSpPr>
            <p:cNvPr id="43" name="rc43"/>
            <p:cNvSpPr/>
            <p:nvPr/>
          </p:nvSpPr>
          <p:spPr>
            <a:xfrm>
              <a:off x="4068750" y="2696445"/>
              <a:ext cx="249522" cy="1406251"/>
            </a:xfrm>
            <a:prstGeom prst="rect">
              <a:avLst/>
            </a:prstGeom>
            <a:solidFill>
              <a:srgbClr val="80BD41">
                <a:alpha val="100000"/>
              </a:srgbClr>
            </a:solidFill>
          </p:spPr>
          <p:txBody>
            <a:bodyPr/>
            <a:lstStyle/>
            <a:p/>
          </p:txBody>
        </p:sp>
        <p:sp>
          <p:nvSpPr>
            <p:cNvPr id="44" name="rc44"/>
            <p:cNvSpPr/>
            <p:nvPr/>
          </p:nvSpPr>
          <p:spPr>
            <a:xfrm>
              <a:off x="4068750" y="2366582"/>
              <a:ext cx="249522" cy="329862"/>
            </a:xfrm>
            <a:prstGeom prst="rect">
              <a:avLst/>
            </a:prstGeom>
            <a:solidFill>
              <a:srgbClr val="E2231A">
                <a:alpha val="100000"/>
              </a:srgbClr>
            </a:solidFill>
          </p:spPr>
          <p:txBody>
            <a:bodyPr/>
            <a:lstStyle/>
            <a:p/>
          </p:txBody>
        </p:sp>
        <p:sp>
          <p:nvSpPr>
            <p:cNvPr id="45" name="rc45"/>
            <p:cNvSpPr/>
            <p:nvPr/>
          </p:nvSpPr>
          <p:spPr>
            <a:xfrm>
              <a:off x="4345998" y="2679837"/>
              <a:ext cx="249522" cy="1422859"/>
            </a:xfrm>
            <a:prstGeom prst="rect">
              <a:avLst/>
            </a:prstGeom>
            <a:solidFill>
              <a:srgbClr val="80BD41">
                <a:alpha val="100000"/>
              </a:srgbClr>
            </a:solidFill>
          </p:spPr>
          <p:txBody>
            <a:bodyPr/>
            <a:lstStyle/>
            <a:p/>
          </p:txBody>
        </p:sp>
        <p:sp>
          <p:nvSpPr>
            <p:cNvPr id="46" name="rc46"/>
            <p:cNvSpPr/>
            <p:nvPr/>
          </p:nvSpPr>
          <p:spPr>
            <a:xfrm>
              <a:off x="4345998" y="2367482"/>
              <a:ext cx="249522" cy="312354"/>
            </a:xfrm>
            <a:prstGeom prst="rect">
              <a:avLst/>
            </a:prstGeom>
            <a:solidFill>
              <a:srgbClr val="E2231A">
                <a:alpha val="100000"/>
              </a:srgbClr>
            </a:solidFill>
          </p:spPr>
          <p:txBody>
            <a:bodyPr/>
            <a:lstStyle/>
            <a:p/>
          </p:txBody>
        </p:sp>
        <p:sp>
          <p:nvSpPr>
            <p:cNvPr id="47" name="rc47"/>
            <p:cNvSpPr/>
            <p:nvPr/>
          </p:nvSpPr>
          <p:spPr>
            <a:xfrm>
              <a:off x="4623245" y="2684746"/>
              <a:ext cx="249522" cy="1417950"/>
            </a:xfrm>
            <a:prstGeom prst="rect">
              <a:avLst/>
            </a:prstGeom>
            <a:solidFill>
              <a:srgbClr val="80BD41">
                <a:alpha val="100000"/>
              </a:srgbClr>
            </a:solidFill>
          </p:spPr>
          <p:txBody>
            <a:bodyPr/>
            <a:lstStyle/>
            <a:p/>
          </p:txBody>
        </p:sp>
        <p:sp>
          <p:nvSpPr>
            <p:cNvPr id="48" name="rc48"/>
            <p:cNvSpPr/>
            <p:nvPr/>
          </p:nvSpPr>
          <p:spPr>
            <a:xfrm>
              <a:off x="4623245" y="2373454"/>
              <a:ext cx="249522" cy="311291"/>
            </a:xfrm>
            <a:prstGeom prst="rect">
              <a:avLst/>
            </a:prstGeom>
            <a:solidFill>
              <a:srgbClr val="E2231A">
                <a:alpha val="100000"/>
              </a:srgbClr>
            </a:solidFill>
          </p:spPr>
          <p:txBody>
            <a:bodyPr/>
            <a:lstStyle/>
            <a:p/>
          </p:txBody>
        </p:sp>
        <p:sp>
          <p:nvSpPr>
            <p:cNvPr id="49" name="rc49"/>
            <p:cNvSpPr/>
            <p:nvPr/>
          </p:nvSpPr>
          <p:spPr>
            <a:xfrm>
              <a:off x="4900493" y="2776293"/>
              <a:ext cx="249522" cy="1326404"/>
            </a:xfrm>
            <a:prstGeom prst="rect">
              <a:avLst/>
            </a:prstGeom>
            <a:solidFill>
              <a:srgbClr val="80BD41">
                <a:alpha val="100000"/>
              </a:srgbClr>
            </a:solidFill>
          </p:spPr>
          <p:txBody>
            <a:bodyPr/>
            <a:lstStyle/>
            <a:p/>
          </p:txBody>
        </p:sp>
        <p:sp>
          <p:nvSpPr>
            <p:cNvPr id="50" name="rc50"/>
            <p:cNvSpPr/>
            <p:nvPr/>
          </p:nvSpPr>
          <p:spPr>
            <a:xfrm>
              <a:off x="4900493" y="2380081"/>
              <a:ext cx="249522" cy="396211"/>
            </a:xfrm>
            <a:prstGeom prst="rect">
              <a:avLst/>
            </a:prstGeom>
            <a:solidFill>
              <a:srgbClr val="E2231A">
                <a:alpha val="100000"/>
              </a:srgbClr>
            </a:solidFill>
          </p:spPr>
          <p:txBody>
            <a:bodyPr/>
            <a:lstStyle/>
            <a:p/>
          </p:txBody>
        </p:sp>
        <p:sp>
          <p:nvSpPr>
            <p:cNvPr id="51" name="rc51"/>
            <p:cNvSpPr/>
            <p:nvPr/>
          </p:nvSpPr>
          <p:spPr>
            <a:xfrm>
              <a:off x="5177741" y="2695872"/>
              <a:ext cx="249522" cy="1406824"/>
            </a:xfrm>
            <a:prstGeom prst="rect">
              <a:avLst/>
            </a:prstGeom>
            <a:solidFill>
              <a:srgbClr val="80BD41">
                <a:alpha val="100000"/>
              </a:srgbClr>
            </a:solidFill>
          </p:spPr>
          <p:txBody>
            <a:bodyPr/>
            <a:lstStyle/>
            <a:p/>
          </p:txBody>
        </p:sp>
        <p:sp>
          <p:nvSpPr>
            <p:cNvPr id="52" name="rc52"/>
            <p:cNvSpPr/>
            <p:nvPr/>
          </p:nvSpPr>
          <p:spPr>
            <a:xfrm>
              <a:off x="5177741" y="2387035"/>
              <a:ext cx="249522" cy="308837"/>
            </a:xfrm>
            <a:prstGeom prst="rect">
              <a:avLst/>
            </a:prstGeom>
            <a:solidFill>
              <a:srgbClr val="E2231A">
                <a:alpha val="100000"/>
              </a:srgbClr>
            </a:solidFill>
          </p:spPr>
          <p:txBody>
            <a:bodyPr/>
            <a:lstStyle/>
            <a:p/>
          </p:txBody>
        </p:sp>
        <p:sp>
          <p:nvSpPr>
            <p:cNvPr id="53" name="rc53"/>
            <p:cNvSpPr/>
            <p:nvPr/>
          </p:nvSpPr>
          <p:spPr>
            <a:xfrm>
              <a:off x="5454988" y="2666338"/>
              <a:ext cx="249522" cy="1436358"/>
            </a:xfrm>
            <a:prstGeom prst="rect">
              <a:avLst/>
            </a:prstGeom>
            <a:solidFill>
              <a:srgbClr val="80BD41">
                <a:alpha val="100000"/>
              </a:srgbClr>
            </a:solidFill>
          </p:spPr>
          <p:txBody>
            <a:bodyPr/>
            <a:lstStyle/>
            <a:p/>
          </p:txBody>
        </p:sp>
        <p:sp>
          <p:nvSpPr>
            <p:cNvPr id="54" name="rc54"/>
            <p:cNvSpPr/>
            <p:nvPr/>
          </p:nvSpPr>
          <p:spPr>
            <a:xfrm>
              <a:off x="5454988" y="2392762"/>
              <a:ext cx="249522" cy="273576"/>
            </a:xfrm>
            <a:prstGeom prst="rect">
              <a:avLst/>
            </a:prstGeom>
            <a:solidFill>
              <a:srgbClr val="E2231A">
                <a:alpha val="100000"/>
              </a:srgbClr>
            </a:solidFill>
          </p:spPr>
          <p:txBody>
            <a:bodyPr/>
            <a:lstStyle/>
            <a:p/>
          </p:txBody>
        </p:sp>
        <p:sp>
          <p:nvSpPr>
            <p:cNvPr id="55" name="rc55"/>
            <p:cNvSpPr/>
            <p:nvPr/>
          </p:nvSpPr>
          <p:spPr>
            <a:xfrm>
              <a:off x="5732236" y="2756494"/>
              <a:ext cx="249522" cy="1346202"/>
            </a:xfrm>
            <a:prstGeom prst="rect">
              <a:avLst/>
            </a:prstGeom>
            <a:solidFill>
              <a:srgbClr val="80BD41">
                <a:alpha val="100000"/>
              </a:srgbClr>
            </a:solidFill>
          </p:spPr>
          <p:txBody>
            <a:bodyPr/>
            <a:lstStyle/>
            <a:p/>
          </p:txBody>
        </p:sp>
        <p:sp>
          <p:nvSpPr>
            <p:cNvPr id="56" name="rc56"/>
            <p:cNvSpPr/>
            <p:nvPr/>
          </p:nvSpPr>
          <p:spPr>
            <a:xfrm>
              <a:off x="5732236" y="2398652"/>
              <a:ext cx="249522" cy="357841"/>
            </a:xfrm>
            <a:prstGeom prst="rect">
              <a:avLst/>
            </a:prstGeom>
            <a:solidFill>
              <a:srgbClr val="E2231A">
                <a:alpha val="100000"/>
              </a:srgbClr>
            </a:solidFill>
          </p:spPr>
          <p:txBody>
            <a:bodyPr/>
            <a:lstStyle/>
            <a:p/>
          </p:txBody>
        </p:sp>
        <p:sp>
          <p:nvSpPr>
            <p:cNvPr id="57" name="rc57"/>
            <p:cNvSpPr/>
            <p:nvPr/>
          </p:nvSpPr>
          <p:spPr>
            <a:xfrm>
              <a:off x="6009484" y="2740132"/>
              <a:ext cx="249522" cy="1362564"/>
            </a:xfrm>
            <a:prstGeom prst="rect">
              <a:avLst/>
            </a:prstGeom>
            <a:solidFill>
              <a:srgbClr val="80BD41">
                <a:alpha val="100000"/>
              </a:srgbClr>
            </a:solidFill>
          </p:spPr>
          <p:txBody>
            <a:bodyPr/>
            <a:lstStyle/>
            <a:p/>
          </p:txBody>
        </p:sp>
        <p:sp>
          <p:nvSpPr>
            <p:cNvPr id="58" name="rc58"/>
            <p:cNvSpPr/>
            <p:nvPr/>
          </p:nvSpPr>
          <p:spPr>
            <a:xfrm>
              <a:off x="6009484" y="2399470"/>
              <a:ext cx="249522" cy="340661"/>
            </a:xfrm>
            <a:prstGeom prst="rect">
              <a:avLst/>
            </a:prstGeom>
            <a:solidFill>
              <a:srgbClr val="E2231A">
                <a:alpha val="100000"/>
              </a:srgbClr>
            </a:solidFill>
          </p:spPr>
          <p:txBody>
            <a:bodyPr/>
            <a:lstStyle/>
            <a:p/>
          </p:txBody>
        </p:sp>
        <p:sp>
          <p:nvSpPr>
            <p:cNvPr id="59" name="rc59"/>
            <p:cNvSpPr/>
            <p:nvPr/>
          </p:nvSpPr>
          <p:spPr>
            <a:xfrm>
              <a:off x="6286731" y="2650794"/>
              <a:ext cx="249522" cy="1451902"/>
            </a:xfrm>
            <a:prstGeom prst="rect">
              <a:avLst/>
            </a:prstGeom>
            <a:solidFill>
              <a:srgbClr val="80BD41">
                <a:alpha val="100000"/>
              </a:srgbClr>
            </a:solidFill>
          </p:spPr>
          <p:txBody>
            <a:bodyPr/>
            <a:lstStyle/>
            <a:p/>
          </p:txBody>
        </p:sp>
        <p:sp>
          <p:nvSpPr>
            <p:cNvPr id="60" name="rc60"/>
            <p:cNvSpPr/>
            <p:nvPr/>
          </p:nvSpPr>
          <p:spPr>
            <a:xfrm>
              <a:off x="6286731" y="2394562"/>
              <a:ext cx="249522" cy="256232"/>
            </a:xfrm>
            <a:prstGeom prst="rect">
              <a:avLst/>
            </a:prstGeom>
            <a:solidFill>
              <a:srgbClr val="E2231A">
                <a:alpha val="100000"/>
              </a:srgbClr>
            </a:solidFill>
          </p:spPr>
          <p:txBody>
            <a:bodyPr/>
            <a:lstStyle/>
            <a:p/>
          </p:txBody>
        </p:sp>
        <p:sp>
          <p:nvSpPr>
            <p:cNvPr id="61" name="rc61"/>
            <p:cNvSpPr/>
            <p:nvPr/>
          </p:nvSpPr>
          <p:spPr>
            <a:xfrm>
              <a:off x="6563979" y="2581827"/>
              <a:ext cx="249522" cy="1520869"/>
            </a:xfrm>
            <a:prstGeom prst="rect">
              <a:avLst/>
            </a:prstGeom>
            <a:solidFill>
              <a:srgbClr val="80BD41">
                <a:alpha val="100000"/>
              </a:srgbClr>
            </a:solidFill>
          </p:spPr>
          <p:txBody>
            <a:bodyPr/>
            <a:lstStyle/>
            <a:p/>
          </p:txBody>
        </p:sp>
        <p:sp>
          <p:nvSpPr>
            <p:cNvPr id="62" name="rc62"/>
            <p:cNvSpPr/>
            <p:nvPr/>
          </p:nvSpPr>
          <p:spPr>
            <a:xfrm>
              <a:off x="6563979" y="2412806"/>
              <a:ext cx="249522" cy="169021"/>
            </a:xfrm>
            <a:prstGeom prst="rect">
              <a:avLst/>
            </a:prstGeom>
            <a:solidFill>
              <a:srgbClr val="E2231A">
                <a:alpha val="100000"/>
              </a:srgbClr>
            </a:solidFill>
          </p:spPr>
          <p:txBody>
            <a:bodyPr/>
            <a:lstStyle/>
            <a:p/>
          </p:txBody>
        </p:sp>
        <p:sp>
          <p:nvSpPr>
            <p:cNvPr id="63" name="rc63"/>
            <p:cNvSpPr/>
            <p:nvPr/>
          </p:nvSpPr>
          <p:spPr>
            <a:xfrm>
              <a:off x="6841227" y="2836097"/>
              <a:ext cx="249522" cy="1266600"/>
            </a:xfrm>
            <a:prstGeom prst="rect">
              <a:avLst/>
            </a:prstGeom>
            <a:solidFill>
              <a:srgbClr val="80BD41">
                <a:alpha val="100000"/>
              </a:srgbClr>
            </a:solidFill>
          </p:spPr>
          <p:txBody>
            <a:bodyPr/>
            <a:lstStyle/>
            <a:p/>
          </p:txBody>
        </p:sp>
        <p:sp>
          <p:nvSpPr>
            <p:cNvPr id="64" name="rc64"/>
            <p:cNvSpPr/>
            <p:nvPr/>
          </p:nvSpPr>
          <p:spPr>
            <a:xfrm>
              <a:off x="6841227" y="2436122"/>
              <a:ext cx="249522" cy="399974"/>
            </a:xfrm>
            <a:prstGeom prst="rect">
              <a:avLst/>
            </a:prstGeom>
            <a:solidFill>
              <a:srgbClr val="E2231A">
                <a:alpha val="100000"/>
              </a:srgbClr>
            </a:solidFill>
          </p:spPr>
          <p:txBody>
            <a:bodyPr/>
            <a:lstStyle/>
            <a:p/>
          </p:txBody>
        </p:sp>
        <p:sp>
          <p:nvSpPr>
            <p:cNvPr id="65" name="rc65"/>
            <p:cNvSpPr/>
            <p:nvPr/>
          </p:nvSpPr>
          <p:spPr>
            <a:xfrm>
              <a:off x="7118474" y="2749459"/>
              <a:ext cx="249522" cy="1353238"/>
            </a:xfrm>
            <a:prstGeom prst="rect">
              <a:avLst/>
            </a:prstGeom>
            <a:solidFill>
              <a:srgbClr val="80BD41">
                <a:alpha val="100000"/>
              </a:srgbClr>
            </a:solidFill>
          </p:spPr>
          <p:txBody>
            <a:bodyPr/>
            <a:lstStyle/>
            <a:p/>
          </p:txBody>
        </p:sp>
        <p:sp>
          <p:nvSpPr>
            <p:cNvPr id="66" name="rc66"/>
            <p:cNvSpPr/>
            <p:nvPr/>
          </p:nvSpPr>
          <p:spPr>
            <a:xfrm>
              <a:off x="7118474" y="2452402"/>
              <a:ext cx="249522" cy="297056"/>
            </a:xfrm>
            <a:prstGeom prst="rect">
              <a:avLst/>
            </a:prstGeom>
            <a:solidFill>
              <a:srgbClr val="E2231A">
                <a:alpha val="100000"/>
              </a:srgbClr>
            </a:solidFill>
          </p:spPr>
          <p:txBody>
            <a:bodyPr/>
            <a:lstStyle/>
            <a:p/>
          </p:txBody>
        </p:sp>
        <p:sp>
          <p:nvSpPr>
            <p:cNvPr id="67" name="rc67"/>
            <p:cNvSpPr/>
            <p:nvPr/>
          </p:nvSpPr>
          <p:spPr>
            <a:xfrm>
              <a:off x="7395722" y="2709944"/>
              <a:ext cx="249522" cy="1392753"/>
            </a:xfrm>
            <a:prstGeom prst="rect">
              <a:avLst/>
            </a:prstGeom>
            <a:solidFill>
              <a:srgbClr val="80BD41">
                <a:alpha val="100000"/>
              </a:srgbClr>
            </a:solidFill>
          </p:spPr>
          <p:txBody>
            <a:bodyPr/>
            <a:lstStyle/>
            <a:p/>
          </p:txBody>
        </p:sp>
        <p:sp>
          <p:nvSpPr>
            <p:cNvPr id="68" name="rc68"/>
            <p:cNvSpPr/>
            <p:nvPr/>
          </p:nvSpPr>
          <p:spPr>
            <a:xfrm>
              <a:off x="7395722" y="2464183"/>
              <a:ext cx="249522" cy="245760"/>
            </a:xfrm>
            <a:prstGeom prst="rect">
              <a:avLst/>
            </a:prstGeom>
            <a:solidFill>
              <a:srgbClr val="E2231A">
                <a:alpha val="100000"/>
              </a:srgbClr>
            </a:solidFill>
          </p:spPr>
          <p:txBody>
            <a:bodyPr/>
            <a:lstStyle/>
            <a:p/>
          </p:txBody>
        </p:sp>
        <p:sp>
          <p:nvSpPr>
            <p:cNvPr id="69" name="rc69"/>
            <p:cNvSpPr/>
            <p:nvPr/>
          </p:nvSpPr>
          <p:spPr>
            <a:xfrm>
              <a:off x="7672970" y="2673129"/>
              <a:ext cx="249522" cy="1429568"/>
            </a:xfrm>
            <a:prstGeom prst="rect">
              <a:avLst/>
            </a:prstGeom>
            <a:solidFill>
              <a:srgbClr val="80BD41">
                <a:alpha val="100000"/>
              </a:srgbClr>
            </a:solidFill>
          </p:spPr>
          <p:txBody>
            <a:bodyPr/>
            <a:lstStyle/>
            <a:p/>
          </p:txBody>
        </p:sp>
        <p:sp>
          <p:nvSpPr>
            <p:cNvPr id="70" name="rc70"/>
            <p:cNvSpPr/>
            <p:nvPr/>
          </p:nvSpPr>
          <p:spPr>
            <a:xfrm>
              <a:off x="7672970" y="2478173"/>
              <a:ext cx="249522" cy="194955"/>
            </a:xfrm>
            <a:prstGeom prst="rect">
              <a:avLst/>
            </a:prstGeom>
            <a:solidFill>
              <a:srgbClr val="E2231A">
                <a:alpha val="100000"/>
              </a:srgbClr>
            </a:solidFill>
          </p:spPr>
          <p:txBody>
            <a:bodyPr/>
            <a:lstStyle/>
            <a:p/>
          </p:txBody>
        </p:sp>
        <p:sp>
          <p:nvSpPr>
            <p:cNvPr id="71" name="rc71"/>
            <p:cNvSpPr/>
            <p:nvPr/>
          </p:nvSpPr>
          <p:spPr>
            <a:xfrm>
              <a:off x="7950217" y="2669529"/>
              <a:ext cx="249522" cy="1433167"/>
            </a:xfrm>
            <a:prstGeom prst="rect">
              <a:avLst/>
            </a:prstGeom>
            <a:solidFill>
              <a:srgbClr val="80BD41">
                <a:alpha val="100000"/>
              </a:srgbClr>
            </a:solidFill>
          </p:spPr>
          <p:txBody>
            <a:bodyPr/>
            <a:lstStyle/>
            <a:p/>
          </p:txBody>
        </p:sp>
        <p:sp>
          <p:nvSpPr>
            <p:cNvPr id="72" name="rc72"/>
            <p:cNvSpPr/>
            <p:nvPr/>
          </p:nvSpPr>
          <p:spPr>
            <a:xfrm>
              <a:off x="7950217" y="2492408"/>
              <a:ext cx="249522" cy="177121"/>
            </a:xfrm>
            <a:prstGeom prst="rect">
              <a:avLst/>
            </a:prstGeom>
            <a:solidFill>
              <a:srgbClr val="E2231A">
                <a:alpha val="100000"/>
              </a:srgbClr>
            </a:solidFill>
          </p:spPr>
          <p:txBody>
            <a:bodyPr/>
            <a:lstStyle/>
            <a:p/>
          </p:txBody>
        </p:sp>
        <p:sp>
          <p:nvSpPr>
            <p:cNvPr id="73" name="pl73"/>
            <p:cNvSpPr/>
            <p:nvPr/>
          </p:nvSpPr>
          <p:spPr>
            <a:xfrm>
              <a:off x="1421035" y="1497114"/>
              <a:ext cx="6653943" cy="405312"/>
            </a:xfrm>
            <a:custGeom>
              <a:avLst/>
              <a:pathLst>
                <a:path w="6653943" h="405312">
                  <a:moveTo>
                    <a:pt x="0" y="144754"/>
                  </a:moveTo>
                  <a:lnTo>
                    <a:pt x="277247" y="57901"/>
                  </a:lnTo>
                  <a:lnTo>
                    <a:pt x="554495" y="115803"/>
                  </a:lnTo>
                  <a:lnTo>
                    <a:pt x="831742" y="202656"/>
                  </a:lnTo>
                  <a:lnTo>
                    <a:pt x="1108990" y="260558"/>
                  </a:lnTo>
                  <a:lnTo>
                    <a:pt x="1386238" y="318460"/>
                  </a:lnTo>
                  <a:lnTo>
                    <a:pt x="1663485" y="289509"/>
                  </a:lnTo>
                  <a:lnTo>
                    <a:pt x="1940733" y="289509"/>
                  </a:lnTo>
                  <a:lnTo>
                    <a:pt x="2217981" y="289509"/>
                  </a:lnTo>
                  <a:lnTo>
                    <a:pt x="2495228" y="260558"/>
                  </a:lnTo>
                  <a:lnTo>
                    <a:pt x="2772476" y="260558"/>
                  </a:lnTo>
                  <a:lnTo>
                    <a:pt x="3049724" y="231607"/>
                  </a:lnTo>
                  <a:lnTo>
                    <a:pt x="3326971" y="231607"/>
                  </a:lnTo>
                  <a:lnTo>
                    <a:pt x="3604219" y="376361"/>
                  </a:lnTo>
                  <a:lnTo>
                    <a:pt x="3881467" y="231607"/>
                  </a:lnTo>
                  <a:lnTo>
                    <a:pt x="4158714" y="173705"/>
                  </a:lnTo>
                  <a:lnTo>
                    <a:pt x="4435962" y="318460"/>
                  </a:lnTo>
                  <a:lnTo>
                    <a:pt x="4713210" y="289509"/>
                  </a:lnTo>
                  <a:lnTo>
                    <a:pt x="4990457" y="144754"/>
                  </a:lnTo>
                  <a:lnTo>
                    <a:pt x="5267705" y="0"/>
                  </a:lnTo>
                  <a:lnTo>
                    <a:pt x="5544953" y="405312"/>
                  </a:lnTo>
                  <a:lnTo>
                    <a:pt x="5822200" y="231607"/>
                  </a:lnTo>
                  <a:lnTo>
                    <a:pt x="6099448" y="144754"/>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03481" y="222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315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23180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567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76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3001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31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328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3422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56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29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180.5</a:t>
              </a:r>
            </a:p>
          </p:txBody>
        </p:sp>
        <p:sp>
          <p:nvSpPr>
            <p:cNvPr id="105" name="tx105"/>
            <p:cNvSpPr/>
            <p:nvPr/>
          </p:nvSpPr>
          <p:spPr>
            <a:xfrm>
              <a:off x="1329607" y="24607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06" name="tx106"/>
            <p:cNvSpPr/>
            <p:nvPr/>
          </p:nvSpPr>
          <p:spPr>
            <a:xfrm>
              <a:off x="2689720" y="3415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159.5</a:t>
              </a:r>
            </a:p>
          </p:txBody>
        </p:sp>
        <p:sp>
          <p:nvSpPr>
            <p:cNvPr id="107" name="tx107"/>
            <p:cNvSpPr/>
            <p:nvPr/>
          </p:nvSpPr>
          <p:spPr>
            <a:xfrm>
              <a:off x="2715845" y="25904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08" name="tx108"/>
            <p:cNvSpPr/>
            <p:nvPr/>
          </p:nvSpPr>
          <p:spPr>
            <a:xfrm>
              <a:off x="4075958" y="3364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09" name="tx109"/>
            <p:cNvSpPr/>
            <p:nvPr/>
          </p:nvSpPr>
          <p:spPr>
            <a:xfrm>
              <a:off x="4102084" y="2496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0" name="tx110"/>
            <p:cNvSpPr/>
            <p:nvPr/>
          </p:nvSpPr>
          <p:spPr>
            <a:xfrm>
              <a:off x="5462196" y="33494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175.6</a:t>
              </a:r>
            </a:p>
          </p:txBody>
        </p:sp>
        <p:sp>
          <p:nvSpPr>
            <p:cNvPr id="111" name="tx111"/>
            <p:cNvSpPr/>
            <p:nvPr/>
          </p:nvSpPr>
          <p:spPr>
            <a:xfrm>
              <a:off x="5488322" y="2494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2" name="tx112"/>
            <p:cNvSpPr/>
            <p:nvPr/>
          </p:nvSpPr>
          <p:spPr>
            <a:xfrm>
              <a:off x="6571187" y="3307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185.9</a:t>
              </a:r>
            </a:p>
          </p:txBody>
        </p:sp>
        <p:sp>
          <p:nvSpPr>
            <p:cNvPr id="113" name="tx113"/>
            <p:cNvSpPr/>
            <p:nvPr/>
          </p:nvSpPr>
          <p:spPr>
            <a:xfrm>
              <a:off x="6597312" y="2462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4" name="tx114"/>
            <p:cNvSpPr/>
            <p:nvPr/>
          </p:nvSpPr>
          <p:spPr>
            <a:xfrm>
              <a:off x="6848435" y="3434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15" name="tx115"/>
            <p:cNvSpPr/>
            <p:nvPr/>
          </p:nvSpPr>
          <p:spPr>
            <a:xfrm>
              <a:off x="6874560" y="2601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16" name="tx116"/>
            <p:cNvSpPr/>
            <p:nvPr/>
          </p:nvSpPr>
          <p:spPr>
            <a:xfrm>
              <a:off x="7125682" y="33910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7" name="tx117"/>
            <p:cNvSpPr/>
            <p:nvPr/>
          </p:nvSpPr>
          <p:spPr>
            <a:xfrm>
              <a:off x="7151808" y="2565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18" name="tx118"/>
            <p:cNvSpPr/>
            <p:nvPr/>
          </p:nvSpPr>
          <p:spPr>
            <a:xfrm>
              <a:off x="7402930" y="3371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19" name="tx119"/>
            <p:cNvSpPr/>
            <p:nvPr/>
          </p:nvSpPr>
          <p:spPr>
            <a:xfrm>
              <a:off x="7468232" y="255196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0" name="tx120"/>
            <p:cNvSpPr/>
            <p:nvPr/>
          </p:nvSpPr>
          <p:spPr>
            <a:xfrm>
              <a:off x="7680178" y="33540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174.7</a:t>
              </a:r>
            </a:p>
          </p:txBody>
        </p:sp>
        <p:sp>
          <p:nvSpPr>
            <p:cNvPr id="121" name="tx121"/>
            <p:cNvSpPr/>
            <p:nvPr/>
          </p:nvSpPr>
          <p:spPr>
            <a:xfrm>
              <a:off x="7706303" y="25405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22" name="tx122"/>
            <p:cNvSpPr/>
            <p:nvPr/>
          </p:nvSpPr>
          <p:spPr>
            <a:xfrm>
              <a:off x="7957425" y="3351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23" name="tx123"/>
            <p:cNvSpPr/>
            <p:nvPr/>
          </p:nvSpPr>
          <p:spPr>
            <a:xfrm>
              <a:off x="7983551" y="2545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324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4143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9617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52019"/>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2000-2024</a:t>
              </a:r>
            </a:p>
          </p:txBody>
        </p:sp>
        <p:sp>
          <p:nvSpPr>
            <p:cNvPr id="153" name="pl153"/>
            <p:cNvSpPr/>
            <p:nvPr/>
          </p:nvSpPr>
          <p:spPr>
            <a:xfrm>
              <a:off x="20920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917129" cy="167191"/>
            </a:xfrm>
            <a:prstGeom prst="rect">
              <a:avLst/>
            </a:prstGeom>
            <a:solidFill>
              <a:srgbClr val="80BD41">
                <a:alpha val="100000"/>
              </a:srgbClr>
            </a:solidFill>
          </p:spPr>
          <p:txBody>
            <a:bodyPr/>
            <a:lstStyle/>
            <a:p/>
          </p:txBody>
        </p:sp>
        <p:sp>
          <p:nvSpPr>
            <p:cNvPr id="167" name="rc167"/>
            <p:cNvSpPr/>
            <p:nvPr/>
          </p:nvSpPr>
          <p:spPr>
            <a:xfrm>
              <a:off x="7213403" y="5889059"/>
              <a:ext cx="657600" cy="167191"/>
            </a:xfrm>
            <a:prstGeom prst="rect">
              <a:avLst/>
            </a:prstGeom>
            <a:solidFill>
              <a:srgbClr val="E2231A">
                <a:alpha val="100000"/>
              </a:srgbClr>
            </a:solidFill>
          </p:spPr>
          <p:txBody>
            <a:bodyPr/>
            <a:lstStyle/>
            <a:p/>
          </p:txBody>
        </p:sp>
        <p:sp>
          <p:nvSpPr>
            <p:cNvPr id="168" name="rc168"/>
            <p:cNvSpPr/>
            <p:nvPr/>
          </p:nvSpPr>
          <p:spPr>
            <a:xfrm>
              <a:off x="1296273" y="5680069"/>
              <a:ext cx="5561911" cy="167191"/>
            </a:xfrm>
            <a:prstGeom prst="rect">
              <a:avLst/>
            </a:prstGeom>
            <a:solidFill>
              <a:srgbClr val="80BD41">
                <a:alpha val="100000"/>
              </a:srgbClr>
            </a:solidFill>
          </p:spPr>
          <p:txBody>
            <a:bodyPr/>
            <a:lstStyle/>
            <a:p/>
          </p:txBody>
        </p:sp>
        <p:sp>
          <p:nvSpPr>
            <p:cNvPr id="169" name="rc169"/>
            <p:cNvSpPr/>
            <p:nvPr/>
          </p:nvSpPr>
          <p:spPr>
            <a:xfrm>
              <a:off x="6858184" y="5680069"/>
              <a:ext cx="758500" cy="167191"/>
            </a:xfrm>
            <a:prstGeom prst="rect">
              <a:avLst/>
            </a:prstGeom>
            <a:solidFill>
              <a:srgbClr val="E2231A">
                <a:alpha val="100000"/>
              </a:srgbClr>
            </a:solidFill>
          </p:spPr>
          <p:txBody>
            <a:bodyPr/>
            <a:lstStyle/>
            <a:p/>
          </p:txBody>
        </p:sp>
        <p:sp>
          <p:nvSpPr>
            <p:cNvPr id="170" name="rc170"/>
            <p:cNvSpPr/>
            <p:nvPr/>
          </p:nvSpPr>
          <p:spPr>
            <a:xfrm>
              <a:off x="1296273" y="5471080"/>
              <a:ext cx="5575916" cy="167191"/>
            </a:xfrm>
            <a:prstGeom prst="rect">
              <a:avLst/>
            </a:prstGeom>
            <a:solidFill>
              <a:srgbClr val="80BD41">
                <a:alpha val="100000"/>
              </a:srgbClr>
            </a:solidFill>
          </p:spPr>
          <p:txBody>
            <a:bodyPr/>
            <a:lstStyle/>
            <a:p/>
          </p:txBody>
        </p:sp>
        <p:sp>
          <p:nvSpPr>
            <p:cNvPr id="171" name="rc171"/>
            <p:cNvSpPr/>
            <p:nvPr/>
          </p:nvSpPr>
          <p:spPr>
            <a:xfrm>
              <a:off x="6872190" y="5471080"/>
              <a:ext cx="689111" cy="167191"/>
            </a:xfrm>
            <a:prstGeom prst="rect">
              <a:avLst/>
            </a:prstGeom>
            <a:solidFill>
              <a:srgbClr val="E2231A">
                <a:alpha val="100000"/>
              </a:srgbClr>
            </a:solidFill>
          </p:spPr>
          <p:txBody>
            <a:bodyPr/>
            <a:lstStyle/>
            <a:p/>
          </p:txBody>
        </p:sp>
        <p:sp>
          <p:nvSpPr>
            <p:cNvPr id="172" name="tx172"/>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11920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185.9</a:t>
              </a:r>
            </a:p>
          </p:txBody>
        </p:sp>
        <p:sp>
          <p:nvSpPr>
            <p:cNvPr id="176" name="tx176"/>
            <p:cNvSpPr/>
            <p:nvPr/>
          </p:nvSpPr>
          <p:spPr>
            <a:xfrm>
              <a:off x="743671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77" name="tx177"/>
            <p:cNvSpPr/>
            <p:nvPr/>
          </p:nvSpPr>
          <p:spPr>
            <a:xfrm>
              <a:off x="3941590"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174.7</a:t>
              </a:r>
            </a:p>
          </p:txBody>
        </p:sp>
        <p:sp>
          <p:nvSpPr>
            <p:cNvPr id="178" name="tx178"/>
            <p:cNvSpPr/>
            <p:nvPr/>
          </p:nvSpPr>
          <p:spPr>
            <a:xfrm>
              <a:off x="713194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79" name="tx179"/>
            <p:cNvSpPr/>
            <p:nvPr/>
          </p:nvSpPr>
          <p:spPr>
            <a:xfrm>
              <a:off x="394859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175.2</a:t>
              </a:r>
            </a:p>
          </p:txBody>
        </p:sp>
        <p:sp>
          <p:nvSpPr>
            <p:cNvPr id="180" name="tx180"/>
            <p:cNvSpPr/>
            <p:nvPr/>
          </p:nvSpPr>
          <p:spPr>
            <a:xfrm>
              <a:off x="711125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0" name="tx190"/>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(89%) fue relativamente constante dentro del 1% en comparación con 2019 (90%).
El número de niños vacunados con MCV1 disminuyó un 6% en comparación con 2019.
El número de lactantes supervivientes disminuyó aproximadamente un 5%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27101" cap="flat">
              <a:solidFill>
                <a:srgbClr val="0058AB">
                  <a:alpha val="80000"/>
                </a:srgbClr>
              </a:solidFill>
              <a:prstDash val="solid"/>
              <a:round/>
            </a:ln>
          </p:spPr>
          <p:txBody>
            <a:bodyPr/>
            <a:lstStyle/>
            <a:p/>
          </p:txBody>
        </p:sp>
        <p:sp>
          <p:nvSpPr>
            <p:cNvPr id="20" name="pl20"/>
            <p:cNvSpPr/>
            <p:nvPr/>
          </p:nvSpPr>
          <p:spPr>
            <a:xfrm>
              <a:off x="943464" y="3251406"/>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3647552"/>
              <a:ext cx="3520101" cy="1056387"/>
            </a:xfrm>
            <a:custGeom>
              <a:avLst/>
              <a:pathLst>
                <a:path w="3520101" h="1056387">
                  <a:moveTo>
                    <a:pt x="0" y="528193"/>
                  </a:moveTo>
                  <a:lnTo>
                    <a:pt x="146670" y="660242"/>
                  </a:lnTo>
                  <a:lnTo>
                    <a:pt x="293341" y="660242"/>
                  </a:lnTo>
                  <a:lnTo>
                    <a:pt x="440012" y="792290"/>
                  </a:lnTo>
                  <a:lnTo>
                    <a:pt x="586683" y="924338"/>
                  </a:lnTo>
                  <a:lnTo>
                    <a:pt x="733354" y="792290"/>
                  </a:lnTo>
                  <a:lnTo>
                    <a:pt x="880025" y="924338"/>
                  </a:lnTo>
                  <a:lnTo>
                    <a:pt x="1026696" y="1056387"/>
                  </a:lnTo>
                  <a:lnTo>
                    <a:pt x="1173367" y="660242"/>
                  </a:lnTo>
                  <a:lnTo>
                    <a:pt x="1320038" y="924338"/>
                  </a:lnTo>
                  <a:lnTo>
                    <a:pt x="1466709" y="924338"/>
                  </a:lnTo>
                  <a:lnTo>
                    <a:pt x="1613379" y="792290"/>
                  </a:lnTo>
                  <a:lnTo>
                    <a:pt x="1760050" y="924338"/>
                  </a:lnTo>
                  <a:lnTo>
                    <a:pt x="1906721" y="792290"/>
                  </a:lnTo>
                  <a:lnTo>
                    <a:pt x="2053392" y="396145"/>
                  </a:lnTo>
                  <a:lnTo>
                    <a:pt x="2200063" y="396145"/>
                  </a:lnTo>
                  <a:lnTo>
                    <a:pt x="2346734" y="528193"/>
                  </a:lnTo>
                  <a:lnTo>
                    <a:pt x="2493405" y="132048"/>
                  </a:lnTo>
                  <a:lnTo>
                    <a:pt x="2640076" y="660242"/>
                  </a:lnTo>
                  <a:lnTo>
                    <a:pt x="2786747" y="396145"/>
                  </a:lnTo>
                  <a:lnTo>
                    <a:pt x="2933418" y="0"/>
                  </a:lnTo>
                  <a:lnTo>
                    <a:pt x="3080089" y="132048"/>
                  </a:lnTo>
                  <a:lnTo>
                    <a:pt x="3226759" y="132048"/>
                  </a:lnTo>
                  <a:lnTo>
                    <a:pt x="3373430" y="660242"/>
                  </a:lnTo>
                  <a:lnTo>
                    <a:pt x="3520101" y="792290"/>
                  </a:lnTo>
                </a:path>
              </a:pathLst>
            </a:custGeom>
            <a:ln w="27101" cap="flat">
              <a:solidFill>
                <a:srgbClr val="00833D">
                  <a:alpha val="80000"/>
                </a:srgbClr>
              </a:solidFill>
              <a:prstDash val="solid"/>
              <a:round/>
            </a:ln>
          </p:spPr>
          <p:txBody>
            <a:bodyPr/>
            <a:lstStyle/>
            <a:p/>
          </p:txBody>
        </p:sp>
        <p:sp>
          <p:nvSpPr>
            <p:cNvPr id="22" name="pl22"/>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43362" cap="flat">
              <a:solidFill>
                <a:srgbClr val="000000">
                  <a:alpha val="100000"/>
                </a:srgbClr>
              </a:solidFill>
              <a:prstDash val="solid"/>
              <a:round/>
            </a:ln>
          </p:spPr>
          <p:txBody>
            <a:bodyPr/>
            <a:lstStyle/>
            <a:p/>
          </p:txBody>
        </p:sp>
        <p:sp>
          <p:nvSpPr>
            <p:cNvPr id="23" name="pl23"/>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91164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618330"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387518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6" name="pg36"/>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56903"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3671722"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6122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5840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376942"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2136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268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4010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641260"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1351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1351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9157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65403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02294" y="6075946"/>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5" name="tx65"/>
            <p:cNvSpPr/>
            <p:nvPr/>
          </p:nvSpPr>
          <p:spPr>
            <a:xfrm>
              <a:off x="31586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92113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3270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4" name="pl84"/>
            <p:cNvSpPr/>
            <p:nvPr/>
          </p:nvSpPr>
          <p:spPr>
            <a:xfrm>
              <a:off x="5308715" y="3911649"/>
              <a:ext cx="3520101" cy="1188435"/>
            </a:xfrm>
            <a:custGeom>
              <a:avLst/>
              <a:pathLst>
                <a:path w="3520101" h="1188435">
                  <a:moveTo>
                    <a:pt x="0" y="660242"/>
                  </a:moveTo>
                  <a:lnTo>
                    <a:pt x="146670" y="1056387"/>
                  </a:lnTo>
                  <a:lnTo>
                    <a:pt x="293341" y="660242"/>
                  </a:lnTo>
                  <a:lnTo>
                    <a:pt x="440012" y="660242"/>
                  </a:lnTo>
                  <a:lnTo>
                    <a:pt x="586683" y="660242"/>
                  </a:lnTo>
                  <a:lnTo>
                    <a:pt x="733354" y="396145"/>
                  </a:lnTo>
                  <a:lnTo>
                    <a:pt x="880025" y="792290"/>
                  </a:lnTo>
                  <a:lnTo>
                    <a:pt x="1026696" y="924338"/>
                  </a:lnTo>
                  <a:lnTo>
                    <a:pt x="1173367" y="792290"/>
                  </a:lnTo>
                  <a:lnTo>
                    <a:pt x="1320038" y="792290"/>
                  </a:lnTo>
                  <a:lnTo>
                    <a:pt x="1466709" y="660242"/>
                  </a:lnTo>
                  <a:lnTo>
                    <a:pt x="1613379" y="792290"/>
                  </a:lnTo>
                  <a:lnTo>
                    <a:pt x="1760050" y="924338"/>
                  </a:lnTo>
                  <a:lnTo>
                    <a:pt x="1906721" y="792290"/>
                  </a:lnTo>
                  <a:lnTo>
                    <a:pt x="2053392" y="792290"/>
                  </a:lnTo>
                  <a:lnTo>
                    <a:pt x="2200063" y="660242"/>
                  </a:lnTo>
                  <a:lnTo>
                    <a:pt x="2346734" y="792290"/>
                  </a:lnTo>
                  <a:lnTo>
                    <a:pt x="2493405" y="0"/>
                  </a:lnTo>
                  <a:lnTo>
                    <a:pt x="2640076" y="1188435"/>
                  </a:lnTo>
                  <a:lnTo>
                    <a:pt x="2786747" y="1056387"/>
                  </a:lnTo>
                  <a:lnTo>
                    <a:pt x="2933418" y="792290"/>
                  </a:lnTo>
                  <a:lnTo>
                    <a:pt x="3080089" y="1056387"/>
                  </a:lnTo>
                  <a:lnTo>
                    <a:pt x="3226759" y="132048"/>
                  </a:lnTo>
                  <a:lnTo>
                    <a:pt x="3373430" y="396145"/>
                  </a:lnTo>
                  <a:lnTo>
                    <a:pt x="3520101" y="1188435"/>
                  </a:lnTo>
                </a:path>
              </a:pathLst>
            </a:custGeom>
            <a:ln w="27101" cap="flat">
              <a:solidFill>
                <a:srgbClr val="00833D">
                  <a:alpha val="80000"/>
                </a:srgbClr>
              </a:solidFill>
              <a:prstDash val="solid"/>
              <a:round/>
            </a:ln>
          </p:spPr>
          <p:txBody>
            <a:bodyPr/>
            <a:lstStyle/>
            <a:p/>
          </p:txBody>
        </p:sp>
        <p:sp>
          <p:nvSpPr>
            <p:cNvPr id="85" name="pl85"/>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43362" cap="flat">
              <a:solidFill>
                <a:srgbClr val="000000">
                  <a:alpha val="100000"/>
                </a:srgbClr>
              </a:solidFill>
              <a:prstDash val="solid"/>
              <a:round/>
            </a:ln>
          </p:spPr>
          <p:txBody>
            <a:bodyPr/>
            <a:lstStyle/>
            <a:p/>
          </p:txBody>
        </p:sp>
        <p:sp>
          <p:nvSpPr>
            <p:cNvPr id="86" name="pl86"/>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245911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259116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36122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7" name="pg97"/>
            <p:cNvSpPr/>
            <p:nvPr/>
          </p:nvSpPr>
          <p:spPr>
            <a:xfrm>
              <a:off x="5955445"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6688800"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1" name="pg101"/>
            <p:cNvSpPr/>
            <p:nvPr/>
          </p:nvSpPr>
          <p:spPr>
            <a:xfrm>
              <a:off x="7422154" y="25245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25534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3697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595522"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2136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7" name="pg107"/>
            <p:cNvSpPr/>
            <p:nvPr/>
          </p:nvSpPr>
          <p:spPr>
            <a:xfrm>
              <a:off x="8770328"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tx109"/>
            <p:cNvSpPr/>
            <p:nvPr/>
          </p:nvSpPr>
          <p:spPr>
            <a:xfrm>
              <a:off x="8889106" y="4135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5006511"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5004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004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2568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801928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767545" y="6075946"/>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28" name="tx128"/>
            <p:cNvSpPr/>
            <p:nvPr/>
          </p:nvSpPr>
          <p:spPr>
            <a:xfrm>
              <a:off x="752392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8638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2" name="tx132"/>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341899" y="401379"/>
              <a:ext cx="4734520"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República Dominicana,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10% de los niños que recibieron DTP1 no recibieron DTP3 (izquierda), y el 8% de los niños que recibieron DTP1 no recibieron MCV1 (derecha).
Las tasas medias de abandono de la DTP implican una capacidad moderada para proporcionar una serie completa de vacunas a una edad temprana. Las tasas medias de abandono de DTP-MCV implican una retención moderada en los programas de inmunización y la capacidad de proporcionar una serie completa de vacunas en la infancia (hasta un año).
En 2024, las tasas de abandono de DTP en la República Dominicana y de DTP-MCV fueron superiores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73253"/>
            </a:xfrm>
            <a:custGeom>
              <a:avLst/>
              <a:pathLst>
                <a:path w="2123063" h="173253">
                  <a:moveTo>
                    <a:pt x="0" y="111377"/>
                  </a:moveTo>
                  <a:lnTo>
                    <a:pt x="88460" y="12375"/>
                  </a:lnTo>
                  <a:lnTo>
                    <a:pt x="176921" y="24750"/>
                  </a:lnTo>
                  <a:lnTo>
                    <a:pt x="265382" y="49500"/>
                  </a:lnTo>
                  <a:lnTo>
                    <a:pt x="353843" y="24750"/>
                  </a:lnTo>
                  <a:lnTo>
                    <a:pt x="442304" y="37125"/>
                  </a:lnTo>
                  <a:lnTo>
                    <a:pt x="530765" y="49500"/>
                  </a:lnTo>
                  <a:lnTo>
                    <a:pt x="619226" y="86626"/>
                  </a:lnTo>
                  <a:lnTo>
                    <a:pt x="707687" y="86626"/>
                  </a:lnTo>
                  <a:lnTo>
                    <a:pt x="796148" y="37125"/>
                  </a:lnTo>
                  <a:lnTo>
                    <a:pt x="884609" y="12375"/>
                  </a:lnTo>
                  <a:lnTo>
                    <a:pt x="973070" y="0"/>
                  </a:lnTo>
                  <a:lnTo>
                    <a:pt x="1061531" y="0"/>
                  </a:lnTo>
                  <a:lnTo>
                    <a:pt x="1149992" y="0"/>
                  </a:lnTo>
                  <a:lnTo>
                    <a:pt x="1238453" y="0"/>
                  </a:lnTo>
                  <a:lnTo>
                    <a:pt x="1326914" y="0"/>
                  </a:lnTo>
                  <a:lnTo>
                    <a:pt x="1415375" y="0"/>
                  </a:lnTo>
                  <a:lnTo>
                    <a:pt x="1503836" y="0"/>
                  </a:lnTo>
                  <a:lnTo>
                    <a:pt x="1592297" y="0"/>
                  </a:lnTo>
                  <a:lnTo>
                    <a:pt x="1680758" y="0"/>
                  </a:lnTo>
                  <a:lnTo>
                    <a:pt x="1769219" y="173253"/>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138520"/>
            </a:xfrm>
            <a:custGeom>
              <a:avLst/>
              <a:pathLst>
                <a:path w="796148" h="1138520">
                  <a:moveTo>
                    <a:pt x="0" y="1138520"/>
                  </a:moveTo>
                  <a:lnTo>
                    <a:pt x="88460" y="24750"/>
                  </a:lnTo>
                  <a:lnTo>
                    <a:pt x="176921" y="0"/>
                  </a:lnTo>
                  <a:lnTo>
                    <a:pt x="265382" y="12375"/>
                  </a:lnTo>
                  <a:lnTo>
                    <a:pt x="353843" y="37125"/>
                  </a:lnTo>
                  <a:lnTo>
                    <a:pt x="442304" y="160877"/>
                  </a:lnTo>
                  <a:lnTo>
                    <a:pt x="530765" y="0"/>
                  </a:lnTo>
                  <a:lnTo>
                    <a:pt x="619226" y="0"/>
                  </a:lnTo>
                  <a:lnTo>
                    <a:pt x="707687" y="2475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791481"/>
              <a:ext cx="884609" cy="804389"/>
            </a:xfrm>
            <a:custGeom>
              <a:avLst/>
              <a:pathLst>
                <a:path w="884609" h="804389">
                  <a:moveTo>
                    <a:pt x="0" y="742513"/>
                  </a:moveTo>
                  <a:lnTo>
                    <a:pt x="88460" y="804389"/>
                  </a:lnTo>
                  <a:lnTo>
                    <a:pt x="176921" y="705387"/>
                  </a:lnTo>
                  <a:lnTo>
                    <a:pt x="265382" y="284630"/>
                  </a:lnTo>
                  <a:lnTo>
                    <a:pt x="353843" y="259879"/>
                  </a:lnTo>
                  <a:lnTo>
                    <a:pt x="442304" y="247504"/>
                  </a:lnTo>
                  <a:lnTo>
                    <a:pt x="530765" y="222754"/>
                  </a:lnTo>
                  <a:lnTo>
                    <a:pt x="619226" y="136127"/>
                  </a:lnTo>
                  <a:lnTo>
                    <a:pt x="707687" y="173253"/>
                  </a:lnTo>
                  <a:lnTo>
                    <a:pt x="796148" y="12375"/>
                  </a:lnTo>
                  <a:lnTo>
                    <a:pt x="884609" y="0"/>
                  </a:lnTo>
                </a:path>
              </a:pathLst>
            </a:custGeom>
            <a:ln w="27101" cap="flat">
              <a:solidFill>
                <a:srgbClr val="1CABE2">
                  <a:alpha val="100000"/>
                </a:srgbClr>
              </a:solidFill>
              <a:prstDash val="solid"/>
              <a:round/>
            </a:ln>
          </p:spPr>
          <p:txBody>
            <a:bodyPr/>
            <a:lstStyle/>
            <a:p/>
          </p:txBody>
        </p:sp>
        <p:sp>
          <p:nvSpPr>
            <p:cNvPr id="72" name="tx72"/>
            <p:cNvSpPr/>
            <p:nvPr/>
          </p:nvSpPr>
          <p:spPr>
            <a:xfrm>
              <a:off x="2148729"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304254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73253"/>
            </a:xfrm>
            <a:custGeom>
              <a:avLst/>
              <a:pathLst>
                <a:path w="2123063" h="173253">
                  <a:moveTo>
                    <a:pt x="0" y="99001"/>
                  </a:moveTo>
                  <a:lnTo>
                    <a:pt x="88460" y="49500"/>
                  </a:lnTo>
                  <a:lnTo>
                    <a:pt x="176921" y="86626"/>
                  </a:lnTo>
                  <a:lnTo>
                    <a:pt x="265382" y="136127"/>
                  </a:lnTo>
                  <a:lnTo>
                    <a:pt x="353843" y="148502"/>
                  </a:lnTo>
                  <a:lnTo>
                    <a:pt x="442304" y="86626"/>
                  </a:lnTo>
                  <a:lnTo>
                    <a:pt x="530765" y="74251"/>
                  </a:lnTo>
                  <a:lnTo>
                    <a:pt x="619226" y="148502"/>
                  </a:lnTo>
                  <a:lnTo>
                    <a:pt x="707687" y="160877"/>
                  </a:lnTo>
                  <a:lnTo>
                    <a:pt x="796148" y="173253"/>
                  </a:lnTo>
                  <a:lnTo>
                    <a:pt x="884609" y="37125"/>
                  </a:lnTo>
                  <a:lnTo>
                    <a:pt x="973070" y="99001"/>
                  </a:lnTo>
                  <a:lnTo>
                    <a:pt x="1061531" y="74251"/>
                  </a:lnTo>
                  <a:lnTo>
                    <a:pt x="1149992" y="99001"/>
                  </a:lnTo>
                  <a:lnTo>
                    <a:pt x="1238453" y="49500"/>
                  </a:lnTo>
                  <a:lnTo>
                    <a:pt x="1326914" y="0"/>
                  </a:lnTo>
                  <a:lnTo>
                    <a:pt x="1415375" y="12375"/>
                  </a:lnTo>
                  <a:lnTo>
                    <a:pt x="1503836" y="0"/>
                  </a:lnTo>
                  <a:lnTo>
                    <a:pt x="1592297" y="12375"/>
                  </a:lnTo>
                  <a:lnTo>
                    <a:pt x="1680758" y="37125"/>
                  </a:lnTo>
                  <a:lnTo>
                    <a:pt x="1769219" y="160877"/>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72502"/>
              <a:ext cx="2123063" cy="173253"/>
            </a:xfrm>
            <a:custGeom>
              <a:avLst/>
              <a:pathLst>
                <a:path w="2123063" h="173253">
                  <a:moveTo>
                    <a:pt x="0" y="61876"/>
                  </a:moveTo>
                  <a:lnTo>
                    <a:pt x="88460" y="24750"/>
                  </a:lnTo>
                  <a:lnTo>
                    <a:pt x="176921" y="49500"/>
                  </a:lnTo>
                  <a:lnTo>
                    <a:pt x="265382" y="86626"/>
                  </a:lnTo>
                  <a:lnTo>
                    <a:pt x="353843" y="111377"/>
                  </a:lnTo>
                  <a:lnTo>
                    <a:pt x="442304" y="136127"/>
                  </a:lnTo>
                  <a:lnTo>
                    <a:pt x="530765" y="123752"/>
                  </a:lnTo>
                  <a:lnTo>
                    <a:pt x="619226" y="123752"/>
                  </a:lnTo>
                  <a:lnTo>
                    <a:pt x="707687" y="123752"/>
                  </a:lnTo>
                  <a:lnTo>
                    <a:pt x="796148" y="111377"/>
                  </a:lnTo>
                  <a:lnTo>
                    <a:pt x="884609" y="111377"/>
                  </a:lnTo>
                  <a:lnTo>
                    <a:pt x="973070" y="99001"/>
                  </a:lnTo>
                  <a:lnTo>
                    <a:pt x="1061531" y="99001"/>
                  </a:lnTo>
                  <a:lnTo>
                    <a:pt x="1149992" y="160877"/>
                  </a:lnTo>
                  <a:lnTo>
                    <a:pt x="1238453" y="99001"/>
                  </a:lnTo>
                  <a:lnTo>
                    <a:pt x="1326914" y="74251"/>
                  </a:lnTo>
                  <a:lnTo>
                    <a:pt x="1415375" y="136127"/>
                  </a:lnTo>
                  <a:lnTo>
                    <a:pt x="1503836" y="123752"/>
                  </a:lnTo>
                  <a:lnTo>
                    <a:pt x="1592297" y="61876"/>
                  </a:lnTo>
                  <a:lnTo>
                    <a:pt x="1680758" y="0"/>
                  </a:lnTo>
                  <a:lnTo>
                    <a:pt x="1769219" y="173253"/>
                  </a:lnTo>
                  <a:lnTo>
                    <a:pt x="1857680" y="99001"/>
                  </a:lnTo>
                  <a:lnTo>
                    <a:pt x="1946141" y="61876"/>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334131"/>
            </a:xfrm>
            <a:custGeom>
              <a:avLst/>
              <a:pathLst>
                <a:path w="2123063" h="334131">
                  <a:moveTo>
                    <a:pt x="0" y="259879"/>
                  </a:moveTo>
                  <a:lnTo>
                    <a:pt x="88460" y="259879"/>
                  </a:lnTo>
                  <a:lnTo>
                    <a:pt x="176921" y="222754"/>
                  </a:lnTo>
                  <a:lnTo>
                    <a:pt x="265382" y="334131"/>
                  </a:lnTo>
                  <a:lnTo>
                    <a:pt x="353843" y="321755"/>
                  </a:lnTo>
                  <a:lnTo>
                    <a:pt x="442304" y="74251"/>
                  </a:lnTo>
                  <a:lnTo>
                    <a:pt x="530765" y="49500"/>
                  </a:lnTo>
                  <a:lnTo>
                    <a:pt x="619226" y="74251"/>
                  </a:lnTo>
                  <a:lnTo>
                    <a:pt x="707687" y="74251"/>
                  </a:lnTo>
                  <a:lnTo>
                    <a:pt x="796148" y="86626"/>
                  </a:lnTo>
                  <a:lnTo>
                    <a:pt x="884609" y="86626"/>
                  </a:lnTo>
                  <a:lnTo>
                    <a:pt x="973070" y="99001"/>
                  </a:lnTo>
                  <a:lnTo>
                    <a:pt x="1061531" y="86626"/>
                  </a:lnTo>
                  <a:lnTo>
                    <a:pt x="1149992" y="123752"/>
                  </a:lnTo>
                  <a:lnTo>
                    <a:pt x="1238453" y="24750"/>
                  </a:lnTo>
                  <a:lnTo>
                    <a:pt x="1326914" y="61876"/>
                  </a:lnTo>
                  <a:lnTo>
                    <a:pt x="1415375" y="123752"/>
                  </a:lnTo>
                  <a:lnTo>
                    <a:pt x="1503836" y="148502"/>
                  </a:lnTo>
                  <a:lnTo>
                    <a:pt x="1592297" y="74251"/>
                  </a:lnTo>
                  <a:lnTo>
                    <a:pt x="1680758" y="0"/>
                  </a:lnTo>
                  <a:lnTo>
                    <a:pt x="1769219" y="148502"/>
                  </a:lnTo>
                  <a:lnTo>
                    <a:pt x="1857680" y="111377"/>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60120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78273"/>
              <a:ext cx="2123063" cy="235129"/>
            </a:xfrm>
            <a:custGeom>
              <a:avLst/>
              <a:pathLst>
                <a:path w="2123063" h="235129">
                  <a:moveTo>
                    <a:pt x="0" y="160877"/>
                  </a:moveTo>
                  <a:lnTo>
                    <a:pt x="88460" y="235129"/>
                  </a:lnTo>
                  <a:lnTo>
                    <a:pt x="176921" y="111377"/>
                  </a:lnTo>
                  <a:lnTo>
                    <a:pt x="265382" y="148502"/>
                  </a:lnTo>
                  <a:lnTo>
                    <a:pt x="353843" y="148502"/>
                  </a:lnTo>
                  <a:lnTo>
                    <a:pt x="442304" y="49500"/>
                  </a:lnTo>
                  <a:lnTo>
                    <a:pt x="530765" y="24750"/>
                  </a:lnTo>
                  <a:lnTo>
                    <a:pt x="619226" y="74251"/>
                  </a:lnTo>
                  <a:lnTo>
                    <a:pt x="707687" y="111377"/>
                  </a:lnTo>
                  <a:lnTo>
                    <a:pt x="796148" y="111377"/>
                  </a:lnTo>
                  <a:lnTo>
                    <a:pt x="884609" y="37125"/>
                  </a:lnTo>
                  <a:lnTo>
                    <a:pt x="973070" y="86626"/>
                  </a:lnTo>
                  <a:lnTo>
                    <a:pt x="1061531" y="74251"/>
                  </a:lnTo>
                  <a:lnTo>
                    <a:pt x="1149992" y="99001"/>
                  </a:lnTo>
                  <a:lnTo>
                    <a:pt x="1238453" y="0"/>
                  </a:lnTo>
                  <a:lnTo>
                    <a:pt x="1326914" y="74251"/>
                  </a:lnTo>
                  <a:lnTo>
                    <a:pt x="1415375" y="49500"/>
                  </a:lnTo>
                  <a:lnTo>
                    <a:pt x="1503836" y="86626"/>
                  </a:lnTo>
                  <a:lnTo>
                    <a:pt x="1592297" y="49500"/>
                  </a:lnTo>
                  <a:lnTo>
                    <a:pt x="1680758" y="24750"/>
                  </a:lnTo>
                  <a:lnTo>
                    <a:pt x="1769219" y="111377"/>
                  </a:lnTo>
                  <a:lnTo>
                    <a:pt x="1857680" y="86626"/>
                  </a:lnTo>
                  <a:lnTo>
                    <a:pt x="1946141" y="37125"/>
                  </a:lnTo>
                  <a:lnTo>
                    <a:pt x="2034602" y="12375"/>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9" name="tx169"/>
            <p:cNvSpPr/>
            <p:nvPr/>
          </p:nvSpPr>
          <p:spPr>
            <a:xfrm>
              <a:off x="8806200"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827707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242877" y="3121004"/>
              <a:ext cx="530765" cy="581635"/>
            </a:xfrm>
            <a:custGeom>
              <a:avLst/>
              <a:pathLst>
                <a:path w="530765" h="581635">
                  <a:moveTo>
                    <a:pt x="0" y="581635"/>
                  </a:moveTo>
                  <a:lnTo>
                    <a:pt x="88460" y="222754"/>
                  </a:lnTo>
                  <a:lnTo>
                    <a:pt x="176921" y="284630"/>
                  </a:lnTo>
                  <a:lnTo>
                    <a:pt x="265382" y="222754"/>
                  </a:lnTo>
                  <a:lnTo>
                    <a:pt x="353843" y="160877"/>
                  </a:lnTo>
                  <a:lnTo>
                    <a:pt x="442304" y="99001"/>
                  </a:lnTo>
                  <a:lnTo>
                    <a:pt x="530765" y="0"/>
                  </a:lnTo>
                </a:path>
              </a:pathLst>
            </a:custGeom>
            <a:ln w="27101" cap="flat">
              <a:solidFill>
                <a:srgbClr val="1CABE2">
                  <a:alpha val="100000"/>
                </a:srgbClr>
              </a:solidFill>
              <a:prstDash val="solid"/>
              <a:round/>
            </a:ln>
          </p:spPr>
          <p:txBody>
            <a:bodyPr/>
            <a:lstStyle/>
            <a:p/>
          </p:txBody>
        </p:sp>
        <p:sp>
          <p:nvSpPr>
            <p:cNvPr id="192" name="tx192"/>
            <p:cNvSpPr/>
            <p:nvPr/>
          </p:nvSpPr>
          <p:spPr>
            <a:xfrm>
              <a:off x="8090947"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93" name="tx193"/>
            <p:cNvSpPr/>
            <p:nvPr/>
          </p:nvSpPr>
          <p:spPr>
            <a:xfrm>
              <a:off x="880620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8277077"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5" name="tx195"/>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766731"/>
              <a:ext cx="1061531" cy="990018"/>
            </a:xfrm>
            <a:custGeom>
              <a:avLst/>
              <a:pathLst>
                <a:path w="1061531" h="990018">
                  <a:moveTo>
                    <a:pt x="0" y="990018"/>
                  </a:moveTo>
                  <a:lnTo>
                    <a:pt x="88460" y="247504"/>
                  </a:lnTo>
                  <a:lnTo>
                    <a:pt x="176921" y="37125"/>
                  </a:lnTo>
                  <a:lnTo>
                    <a:pt x="265382" y="74251"/>
                  </a:lnTo>
                  <a:lnTo>
                    <a:pt x="353843" y="173253"/>
                  </a:lnTo>
                  <a:lnTo>
                    <a:pt x="442304" y="86626"/>
                  </a:lnTo>
                  <a:lnTo>
                    <a:pt x="530765" y="99001"/>
                  </a:lnTo>
                  <a:lnTo>
                    <a:pt x="619226" y="111377"/>
                  </a:lnTo>
                  <a:lnTo>
                    <a:pt x="707687" y="148502"/>
                  </a:lnTo>
                  <a:lnTo>
                    <a:pt x="796148" y="111377"/>
                  </a:lnTo>
                  <a:lnTo>
                    <a:pt x="884609" y="37125"/>
                  </a:lnTo>
                  <a:lnTo>
                    <a:pt x="973070" y="0"/>
                  </a:lnTo>
                  <a:lnTo>
                    <a:pt x="1061531" y="74251"/>
                  </a:lnTo>
                </a:path>
              </a:pathLst>
            </a:custGeom>
            <a:ln w="27101" cap="flat">
              <a:solidFill>
                <a:srgbClr val="1CABE2">
                  <a:alpha val="100000"/>
                </a:srgbClr>
              </a:solidFill>
              <a:prstDash val="solid"/>
              <a:round/>
            </a:ln>
          </p:spPr>
          <p:txBody>
            <a:bodyPr/>
            <a:lstStyle/>
            <a:p/>
          </p:txBody>
        </p:sp>
        <p:sp>
          <p:nvSpPr>
            <p:cNvPr id="216" name="tx216"/>
            <p:cNvSpPr/>
            <p:nvPr/>
          </p:nvSpPr>
          <p:spPr>
            <a:xfrm>
              <a:off x="7636146" y="566448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217" name="tx217"/>
            <p:cNvSpPr/>
            <p:nvPr/>
          </p:nvSpPr>
          <p:spPr>
            <a:xfrm>
              <a:off x="8806200"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8" name="tx218"/>
            <p:cNvSpPr/>
            <p:nvPr/>
          </p:nvSpPr>
          <p:spPr>
            <a:xfrm>
              <a:off x="8277077"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9" name="tx219"/>
            <p:cNvSpPr/>
            <p:nvPr/>
          </p:nvSpPr>
          <p:spPr>
            <a:xfrm>
              <a:off x="8630921"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1698221" y="399987"/>
              <a:ext cx="643940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República Dominicana, 2000-2024</a:t>
              </a:r>
            </a:p>
          </p:txBody>
        </p:sp>
        <p:sp>
          <p:nvSpPr>
            <p:cNvPr id="270" name="tx2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MCV2 tenía la cobertura más baja (78%), seguida de ROTAC (83%).
En comparación con 2019, la cobertura de una vacuna se mantuvo constante (BCG), la de 5 vacunas aumentó (DTP1, IPV1, MCV2, PCV3 y ROTAC) y la de 3 vacunas disminuyó (DTP3, MCV1 y POL3).
En comparación con 2023, la cobertura de una vacuna se mantuvo constante (BCG), 4 vacunas disminuyeron (DTP1, DTP3, POL3 y ROTAC) y 4 vacunas aumentaron (IPV1, MCV1, MCV2 y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10396"/>
              <a:ext cx="6480943" cy="901542"/>
            </a:xfrm>
            <a:custGeom>
              <a:avLst/>
              <a:pathLst>
                <a:path w="6480943" h="901542">
                  <a:moveTo>
                    <a:pt x="0" y="616844"/>
                  </a:moveTo>
                  <a:lnTo>
                    <a:pt x="270039" y="901542"/>
                  </a:lnTo>
                  <a:lnTo>
                    <a:pt x="540078" y="427046"/>
                  </a:lnTo>
                  <a:lnTo>
                    <a:pt x="810117" y="569395"/>
                  </a:lnTo>
                  <a:lnTo>
                    <a:pt x="1080157" y="569395"/>
                  </a:lnTo>
                  <a:lnTo>
                    <a:pt x="1350196" y="189798"/>
                  </a:lnTo>
                  <a:lnTo>
                    <a:pt x="1620235" y="94899"/>
                  </a:lnTo>
                  <a:lnTo>
                    <a:pt x="1890275" y="284697"/>
                  </a:lnTo>
                  <a:lnTo>
                    <a:pt x="2160314" y="427046"/>
                  </a:lnTo>
                  <a:lnTo>
                    <a:pt x="2430353" y="427046"/>
                  </a:lnTo>
                  <a:lnTo>
                    <a:pt x="2700393" y="142348"/>
                  </a:lnTo>
                  <a:lnTo>
                    <a:pt x="2970432" y="332147"/>
                  </a:lnTo>
                  <a:lnTo>
                    <a:pt x="3240471" y="284697"/>
                  </a:lnTo>
                  <a:lnTo>
                    <a:pt x="3510510" y="379596"/>
                  </a:lnTo>
                  <a:lnTo>
                    <a:pt x="3780550" y="0"/>
                  </a:lnTo>
                  <a:lnTo>
                    <a:pt x="4050589" y="284697"/>
                  </a:lnTo>
                  <a:lnTo>
                    <a:pt x="4320628" y="189798"/>
                  </a:lnTo>
                  <a:lnTo>
                    <a:pt x="4590668" y="332147"/>
                  </a:lnTo>
                  <a:lnTo>
                    <a:pt x="4860707" y="189798"/>
                  </a:lnTo>
                  <a:lnTo>
                    <a:pt x="5130746" y="94899"/>
                  </a:lnTo>
                  <a:lnTo>
                    <a:pt x="5400786" y="427046"/>
                  </a:lnTo>
                  <a:lnTo>
                    <a:pt x="5670825" y="332147"/>
                  </a:lnTo>
                  <a:lnTo>
                    <a:pt x="5940864" y="142348"/>
                  </a:lnTo>
                  <a:lnTo>
                    <a:pt x="6210904" y="47449"/>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57845"/>
              <a:ext cx="6480943" cy="1281139"/>
            </a:xfrm>
            <a:custGeom>
              <a:avLst/>
              <a:pathLst>
                <a:path w="6480943" h="1281139">
                  <a:moveTo>
                    <a:pt x="0" y="1043891"/>
                  </a:moveTo>
                  <a:lnTo>
                    <a:pt x="270039" y="1138790"/>
                  </a:lnTo>
                  <a:lnTo>
                    <a:pt x="540078" y="1281139"/>
                  </a:lnTo>
                  <a:lnTo>
                    <a:pt x="810117" y="521945"/>
                  </a:lnTo>
                  <a:lnTo>
                    <a:pt x="1080157" y="379596"/>
                  </a:lnTo>
                  <a:lnTo>
                    <a:pt x="1350196" y="142348"/>
                  </a:lnTo>
                  <a:lnTo>
                    <a:pt x="1620235" y="284697"/>
                  </a:lnTo>
                  <a:lnTo>
                    <a:pt x="1890275" y="427046"/>
                  </a:lnTo>
                  <a:lnTo>
                    <a:pt x="2160314" y="427046"/>
                  </a:lnTo>
                  <a:lnTo>
                    <a:pt x="2430353" y="474496"/>
                  </a:lnTo>
                  <a:lnTo>
                    <a:pt x="2700393" y="332147"/>
                  </a:lnTo>
                  <a:lnTo>
                    <a:pt x="2970432" y="474496"/>
                  </a:lnTo>
                  <a:lnTo>
                    <a:pt x="3240471" y="759193"/>
                  </a:lnTo>
                  <a:lnTo>
                    <a:pt x="3510510" y="474496"/>
                  </a:lnTo>
                  <a:lnTo>
                    <a:pt x="3780550" y="47449"/>
                  </a:lnTo>
                  <a:lnTo>
                    <a:pt x="4050589" y="427046"/>
                  </a:lnTo>
                  <a:lnTo>
                    <a:pt x="4320628" y="474496"/>
                  </a:lnTo>
                  <a:lnTo>
                    <a:pt x="4590668" y="427046"/>
                  </a:lnTo>
                  <a:lnTo>
                    <a:pt x="4860707" y="284697"/>
                  </a:lnTo>
                  <a:lnTo>
                    <a:pt x="5130746" y="142348"/>
                  </a:lnTo>
                  <a:lnTo>
                    <a:pt x="5400786" y="427046"/>
                  </a:lnTo>
                  <a:lnTo>
                    <a:pt x="5670825" y="332147"/>
                  </a:lnTo>
                  <a:lnTo>
                    <a:pt x="5940864" y="142348"/>
                  </a:lnTo>
                  <a:lnTo>
                    <a:pt x="6210904" y="0"/>
                  </a:lnTo>
                  <a:lnTo>
                    <a:pt x="6480943" y="189798"/>
                  </a:lnTo>
                </a:path>
              </a:pathLst>
            </a:custGeom>
            <a:ln w="27101" cap="flat">
              <a:solidFill>
                <a:srgbClr val="80BD41">
                  <a:alpha val="100000"/>
                </a:srgbClr>
              </a:solidFill>
              <a:prstDash val="solid"/>
              <a:round/>
            </a:ln>
          </p:spPr>
          <p:txBody>
            <a:bodyPr/>
            <a:lstStyle/>
            <a:p/>
          </p:txBody>
        </p:sp>
        <p:sp>
          <p:nvSpPr>
            <p:cNvPr id="39" name="pl39"/>
            <p:cNvSpPr/>
            <p:nvPr/>
          </p:nvSpPr>
          <p:spPr>
            <a:xfrm>
              <a:off x="1405294" y="1452744"/>
              <a:ext cx="6210904" cy="3226573"/>
            </a:xfrm>
            <a:custGeom>
              <a:avLst/>
              <a:pathLst>
                <a:path w="6210904" h="3226573">
                  <a:moveTo>
                    <a:pt x="0" y="3226573"/>
                  </a:moveTo>
                  <a:lnTo>
                    <a:pt x="270039" y="2135232"/>
                  </a:lnTo>
                  <a:lnTo>
                    <a:pt x="540078" y="616844"/>
                  </a:lnTo>
                  <a:lnTo>
                    <a:pt x="810117" y="379596"/>
                  </a:lnTo>
                  <a:lnTo>
                    <a:pt x="1080157" y="47449"/>
                  </a:lnTo>
                  <a:lnTo>
                    <a:pt x="1350196" y="379596"/>
                  </a:lnTo>
                  <a:lnTo>
                    <a:pt x="1620235" y="854093"/>
                  </a:lnTo>
                  <a:lnTo>
                    <a:pt x="1890275" y="427046"/>
                  </a:lnTo>
                  <a:lnTo>
                    <a:pt x="2160314" y="521945"/>
                  </a:lnTo>
                  <a:lnTo>
                    <a:pt x="2430353" y="332147"/>
                  </a:lnTo>
                  <a:lnTo>
                    <a:pt x="2700393" y="806643"/>
                  </a:lnTo>
                  <a:lnTo>
                    <a:pt x="2970432" y="854093"/>
                  </a:lnTo>
                  <a:lnTo>
                    <a:pt x="3240471" y="616844"/>
                  </a:lnTo>
                  <a:lnTo>
                    <a:pt x="3510510" y="47449"/>
                  </a:lnTo>
                  <a:lnTo>
                    <a:pt x="3780550" y="569395"/>
                  </a:lnTo>
                  <a:lnTo>
                    <a:pt x="4050589" y="711744"/>
                  </a:lnTo>
                  <a:lnTo>
                    <a:pt x="4320628" y="521945"/>
                  </a:lnTo>
                  <a:lnTo>
                    <a:pt x="4590668" y="474496"/>
                  </a:lnTo>
                  <a:lnTo>
                    <a:pt x="4860707" y="427046"/>
                  </a:lnTo>
                  <a:lnTo>
                    <a:pt x="5130746" y="379596"/>
                  </a:lnTo>
                  <a:lnTo>
                    <a:pt x="5400786" y="237248"/>
                  </a:lnTo>
                  <a:lnTo>
                    <a:pt x="5670825" y="94899"/>
                  </a:lnTo>
                  <a:lnTo>
                    <a:pt x="5940864" y="0"/>
                  </a:lnTo>
                  <a:lnTo>
                    <a:pt x="6210904" y="94899"/>
                  </a:lnTo>
                </a:path>
              </a:pathLst>
            </a:custGeom>
            <a:ln w="27101" cap="flat">
              <a:solidFill>
                <a:srgbClr val="EE00EE">
                  <a:alpha val="100000"/>
                </a:srgbClr>
              </a:solidFill>
              <a:prstDash val="solid"/>
              <a:round/>
            </a:ln>
          </p:spPr>
          <p:txBody>
            <a:bodyPr/>
            <a:lstStyle/>
            <a:p/>
          </p:txBody>
        </p:sp>
        <p:sp>
          <p:nvSpPr>
            <p:cNvPr id="40" name="pl40"/>
            <p:cNvSpPr/>
            <p:nvPr/>
          </p:nvSpPr>
          <p:spPr>
            <a:xfrm>
              <a:off x="5725923" y="3493078"/>
              <a:ext cx="1890275" cy="1945434"/>
            </a:xfrm>
            <a:custGeom>
              <a:avLst/>
              <a:pathLst>
                <a:path w="1890275" h="1945434">
                  <a:moveTo>
                    <a:pt x="0" y="521945"/>
                  </a:moveTo>
                  <a:lnTo>
                    <a:pt x="270039" y="711744"/>
                  </a:lnTo>
                  <a:lnTo>
                    <a:pt x="540078" y="1850534"/>
                  </a:lnTo>
                  <a:lnTo>
                    <a:pt x="810117" y="1945434"/>
                  </a:lnTo>
                  <a:lnTo>
                    <a:pt x="1080157" y="1755635"/>
                  </a:lnTo>
                  <a:lnTo>
                    <a:pt x="1350196" y="1518387"/>
                  </a:lnTo>
                  <a:lnTo>
                    <a:pt x="1620235" y="142348"/>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365364"/>
            </a:xfrm>
            <a:custGeom>
              <a:avLst/>
              <a:pathLst>
                <a:path w="2430353" h="4365364">
                  <a:moveTo>
                    <a:pt x="0" y="4365364"/>
                  </a:moveTo>
                  <a:lnTo>
                    <a:pt x="270039" y="94899"/>
                  </a:lnTo>
                  <a:lnTo>
                    <a:pt x="540078" y="0"/>
                  </a:lnTo>
                  <a:lnTo>
                    <a:pt x="810117" y="47449"/>
                  </a:lnTo>
                  <a:lnTo>
                    <a:pt x="1080157" y="142348"/>
                  </a:lnTo>
                  <a:lnTo>
                    <a:pt x="1350196" y="616844"/>
                  </a:lnTo>
                  <a:lnTo>
                    <a:pt x="1620235" y="0"/>
                  </a:lnTo>
                  <a:lnTo>
                    <a:pt x="1890275" y="0"/>
                  </a:lnTo>
                  <a:lnTo>
                    <a:pt x="2160314" y="9489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57845"/>
              <a:ext cx="6480943" cy="664294"/>
            </a:xfrm>
            <a:custGeom>
              <a:avLst/>
              <a:pathLst>
                <a:path w="6480943" h="664294">
                  <a:moveTo>
                    <a:pt x="0" y="237248"/>
                  </a:moveTo>
                  <a:lnTo>
                    <a:pt x="270039" y="94899"/>
                  </a:lnTo>
                  <a:lnTo>
                    <a:pt x="540078" y="189798"/>
                  </a:lnTo>
                  <a:lnTo>
                    <a:pt x="810117" y="332147"/>
                  </a:lnTo>
                  <a:lnTo>
                    <a:pt x="1080157" y="427046"/>
                  </a:lnTo>
                  <a:lnTo>
                    <a:pt x="1350196" y="521945"/>
                  </a:lnTo>
                  <a:lnTo>
                    <a:pt x="1620235" y="474496"/>
                  </a:lnTo>
                  <a:lnTo>
                    <a:pt x="1890275" y="474496"/>
                  </a:lnTo>
                  <a:lnTo>
                    <a:pt x="2160314" y="474496"/>
                  </a:lnTo>
                  <a:lnTo>
                    <a:pt x="2430353" y="427046"/>
                  </a:lnTo>
                  <a:lnTo>
                    <a:pt x="2700393" y="427046"/>
                  </a:lnTo>
                  <a:lnTo>
                    <a:pt x="2970432" y="379596"/>
                  </a:lnTo>
                  <a:lnTo>
                    <a:pt x="3240471" y="379596"/>
                  </a:lnTo>
                  <a:lnTo>
                    <a:pt x="3510510" y="616844"/>
                  </a:lnTo>
                  <a:lnTo>
                    <a:pt x="3780550" y="379596"/>
                  </a:lnTo>
                  <a:lnTo>
                    <a:pt x="4050589" y="284697"/>
                  </a:lnTo>
                  <a:lnTo>
                    <a:pt x="4320628" y="521945"/>
                  </a:lnTo>
                  <a:lnTo>
                    <a:pt x="4590668" y="474496"/>
                  </a:lnTo>
                  <a:lnTo>
                    <a:pt x="4860707" y="237248"/>
                  </a:lnTo>
                  <a:lnTo>
                    <a:pt x="5130746" y="0"/>
                  </a:lnTo>
                  <a:lnTo>
                    <a:pt x="5400786" y="664294"/>
                  </a:lnTo>
                  <a:lnTo>
                    <a:pt x="5670825" y="379596"/>
                  </a:lnTo>
                  <a:lnTo>
                    <a:pt x="5940864" y="237248"/>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5995962" y="1927241"/>
              <a:ext cx="1620235" cy="2230131"/>
            </a:xfrm>
            <a:custGeom>
              <a:avLst/>
              <a:pathLst>
                <a:path w="1620235" h="2230131">
                  <a:moveTo>
                    <a:pt x="0" y="2230131"/>
                  </a:moveTo>
                  <a:lnTo>
                    <a:pt x="270039" y="854093"/>
                  </a:lnTo>
                  <a:lnTo>
                    <a:pt x="540078" y="1091341"/>
                  </a:lnTo>
                  <a:lnTo>
                    <a:pt x="810117" y="854093"/>
                  </a:lnTo>
                  <a:lnTo>
                    <a:pt x="1080157" y="616844"/>
                  </a:lnTo>
                  <a:lnTo>
                    <a:pt x="1350196" y="379596"/>
                  </a:lnTo>
                  <a:lnTo>
                    <a:pt x="1620235"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500194"/>
              <a:ext cx="2700393" cy="3084224"/>
            </a:xfrm>
            <a:custGeom>
              <a:avLst/>
              <a:pathLst>
                <a:path w="2700393" h="3084224">
                  <a:moveTo>
                    <a:pt x="0" y="2846976"/>
                  </a:moveTo>
                  <a:lnTo>
                    <a:pt x="270039" y="3084224"/>
                  </a:lnTo>
                  <a:lnTo>
                    <a:pt x="540078" y="2704627"/>
                  </a:lnTo>
                  <a:lnTo>
                    <a:pt x="810117" y="1091341"/>
                  </a:lnTo>
                  <a:lnTo>
                    <a:pt x="1080157" y="996441"/>
                  </a:lnTo>
                  <a:lnTo>
                    <a:pt x="1350196" y="948992"/>
                  </a:lnTo>
                  <a:lnTo>
                    <a:pt x="1620235" y="854093"/>
                  </a:lnTo>
                  <a:lnTo>
                    <a:pt x="1890275" y="521945"/>
                  </a:lnTo>
                  <a:lnTo>
                    <a:pt x="2160314" y="664294"/>
                  </a:lnTo>
                  <a:lnTo>
                    <a:pt x="2430353" y="47449"/>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262946"/>
              <a:ext cx="6480943" cy="1281139"/>
            </a:xfrm>
            <a:custGeom>
              <a:avLst/>
              <a:pathLst>
                <a:path w="6480943" h="1281139">
                  <a:moveTo>
                    <a:pt x="0" y="996441"/>
                  </a:moveTo>
                  <a:lnTo>
                    <a:pt x="270039" y="996441"/>
                  </a:lnTo>
                  <a:lnTo>
                    <a:pt x="540078" y="854093"/>
                  </a:lnTo>
                  <a:lnTo>
                    <a:pt x="810117" y="1281139"/>
                  </a:lnTo>
                  <a:lnTo>
                    <a:pt x="1080157" y="1233689"/>
                  </a:lnTo>
                  <a:lnTo>
                    <a:pt x="1350196" y="284697"/>
                  </a:lnTo>
                  <a:lnTo>
                    <a:pt x="1620235" y="189798"/>
                  </a:lnTo>
                  <a:lnTo>
                    <a:pt x="1890275" y="284697"/>
                  </a:lnTo>
                  <a:lnTo>
                    <a:pt x="2160314" y="284697"/>
                  </a:lnTo>
                  <a:lnTo>
                    <a:pt x="2430353" y="332147"/>
                  </a:lnTo>
                  <a:lnTo>
                    <a:pt x="2700393" y="332147"/>
                  </a:lnTo>
                  <a:lnTo>
                    <a:pt x="2970432" y="379596"/>
                  </a:lnTo>
                  <a:lnTo>
                    <a:pt x="3240471" y="332147"/>
                  </a:lnTo>
                  <a:lnTo>
                    <a:pt x="3510510" y="474496"/>
                  </a:lnTo>
                  <a:lnTo>
                    <a:pt x="3780550" y="94899"/>
                  </a:lnTo>
                  <a:lnTo>
                    <a:pt x="4050589" y="237248"/>
                  </a:lnTo>
                  <a:lnTo>
                    <a:pt x="4320628" y="474496"/>
                  </a:lnTo>
                  <a:lnTo>
                    <a:pt x="4590668" y="569395"/>
                  </a:lnTo>
                  <a:lnTo>
                    <a:pt x="4860707" y="284697"/>
                  </a:lnTo>
                  <a:lnTo>
                    <a:pt x="5130746" y="0"/>
                  </a:lnTo>
                  <a:lnTo>
                    <a:pt x="5400786" y="569395"/>
                  </a:lnTo>
                  <a:lnTo>
                    <a:pt x="5670825" y="427046"/>
                  </a:lnTo>
                  <a:lnTo>
                    <a:pt x="5940864" y="189798"/>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375727" y="1405295"/>
              <a:ext cx="3240471" cy="3795968"/>
            </a:xfrm>
            <a:custGeom>
              <a:avLst/>
              <a:pathLst>
                <a:path w="3240471" h="3795968">
                  <a:moveTo>
                    <a:pt x="0" y="3795968"/>
                  </a:moveTo>
                  <a:lnTo>
                    <a:pt x="270039" y="948992"/>
                  </a:lnTo>
                  <a:lnTo>
                    <a:pt x="540078" y="142348"/>
                  </a:lnTo>
                  <a:lnTo>
                    <a:pt x="810117" y="284697"/>
                  </a:lnTo>
                  <a:lnTo>
                    <a:pt x="1080157" y="664294"/>
                  </a:lnTo>
                  <a:lnTo>
                    <a:pt x="1350196" y="332147"/>
                  </a:lnTo>
                  <a:lnTo>
                    <a:pt x="1620235" y="379596"/>
                  </a:lnTo>
                  <a:lnTo>
                    <a:pt x="1890275" y="427046"/>
                  </a:lnTo>
                  <a:lnTo>
                    <a:pt x="2160314" y="569395"/>
                  </a:lnTo>
                  <a:lnTo>
                    <a:pt x="2430353" y="427046"/>
                  </a:lnTo>
                  <a:lnTo>
                    <a:pt x="2700393" y="142348"/>
                  </a:lnTo>
                  <a:lnTo>
                    <a:pt x="2970432" y="0"/>
                  </a:lnTo>
                  <a:lnTo>
                    <a:pt x="3240471" y="284697"/>
                  </a:lnTo>
                </a:path>
              </a:pathLst>
            </a:custGeom>
            <a:ln w="27101" cap="flat">
              <a:solidFill>
                <a:srgbClr val="836FFF">
                  <a:alpha val="100000"/>
                </a:srgbClr>
              </a:solidFill>
              <a:prstDash val="solid"/>
              <a:round/>
            </a:ln>
          </p:spPr>
          <p:txBody>
            <a:bodyPr/>
            <a:lstStyle/>
            <a:p/>
          </p:txBody>
        </p:sp>
        <p:sp>
          <p:nvSpPr>
            <p:cNvPr id="47" name="pl47"/>
            <p:cNvSpPr/>
            <p:nvPr/>
          </p:nvSpPr>
          <p:spPr>
            <a:xfrm>
              <a:off x="2215412" y="1357845"/>
              <a:ext cx="5400786" cy="664294"/>
            </a:xfrm>
            <a:custGeom>
              <a:avLst/>
              <a:pathLst>
                <a:path w="5400786" h="664294">
                  <a:moveTo>
                    <a:pt x="0" y="427046"/>
                  </a:moveTo>
                  <a:lnTo>
                    <a:pt x="270039" y="521945"/>
                  </a:lnTo>
                  <a:lnTo>
                    <a:pt x="540078" y="474496"/>
                  </a:lnTo>
                  <a:lnTo>
                    <a:pt x="810117" y="474496"/>
                  </a:lnTo>
                  <a:lnTo>
                    <a:pt x="1080157" y="474496"/>
                  </a:lnTo>
                  <a:lnTo>
                    <a:pt x="1350196" y="427046"/>
                  </a:lnTo>
                  <a:lnTo>
                    <a:pt x="1620235" y="427046"/>
                  </a:lnTo>
                  <a:lnTo>
                    <a:pt x="1890275" y="379596"/>
                  </a:lnTo>
                  <a:lnTo>
                    <a:pt x="2160314" y="379596"/>
                  </a:lnTo>
                  <a:lnTo>
                    <a:pt x="2430353" y="616844"/>
                  </a:lnTo>
                  <a:lnTo>
                    <a:pt x="2700393" y="379596"/>
                  </a:lnTo>
                  <a:lnTo>
                    <a:pt x="2970432" y="284697"/>
                  </a:lnTo>
                  <a:lnTo>
                    <a:pt x="3240471" y="521945"/>
                  </a:lnTo>
                  <a:lnTo>
                    <a:pt x="3510510" y="474496"/>
                  </a:lnTo>
                  <a:lnTo>
                    <a:pt x="3780550" y="237248"/>
                  </a:lnTo>
                  <a:lnTo>
                    <a:pt x="4050589" y="0"/>
                  </a:lnTo>
                  <a:lnTo>
                    <a:pt x="4320628" y="664294"/>
                  </a:lnTo>
                  <a:lnTo>
                    <a:pt x="4590668" y="379596"/>
                  </a:lnTo>
                  <a:lnTo>
                    <a:pt x="4860707" y="237248"/>
                  </a:lnTo>
                  <a:lnTo>
                    <a:pt x="5130746" y="94899"/>
                  </a:lnTo>
                  <a:lnTo>
                    <a:pt x="5400786"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106" y="780943"/>
              <a:ext cx="791920" cy="193180"/>
            </a:xfrm>
            <a:custGeom>
              <a:avLst/>
              <a:pathLst>
                <a:path w="791920" h="193180">
                  <a:moveTo>
                    <a:pt x="791920" y="0"/>
                  </a:moveTo>
                  <a:lnTo>
                    <a:pt x="0" y="193180"/>
                  </a:lnTo>
                </a:path>
              </a:pathLst>
            </a:custGeom>
          </p:spPr>
          <p:txBody>
            <a:bodyPr/>
            <a:lstStyle/>
            <a:p/>
          </p:txBody>
        </p:sp>
        <p:sp>
          <p:nvSpPr>
            <p:cNvPr id="49" name="pl49"/>
            <p:cNvSpPr/>
            <p:nvPr/>
          </p:nvSpPr>
          <p:spPr>
            <a:xfrm>
              <a:off x="7630586" y="1047380"/>
              <a:ext cx="728275" cy="350980"/>
            </a:xfrm>
            <a:custGeom>
              <a:avLst/>
              <a:pathLst>
                <a:path w="728275" h="350980">
                  <a:moveTo>
                    <a:pt x="728275" y="0"/>
                  </a:moveTo>
                  <a:lnTo>
                    <a:pt x="0" y="350980"/>
                  </a:lnTo>
                </a:path>
              </a:pathLst>
            </a:custGeom>
          </p:spPr>
          <p:txBody>
            <a:bodyPr/>
            <a:lstStyle/>
            <a:p/>
          </p:txBody>
        </p:sp>
        <p:sp>
          <p:nvSpPr>
            <p:cNvPr id="50" name="pl50"/>
            <p:cNvSpPr/>
            <p:nvPr/>
          </p:nvSpPr>
          <p:spPr>
            <a:xfrm>
              <a:off x="7633870" y="1306947"/>
              <a:ext cx="658560" cy="95777"/>
            </a:xfrm>
            <a:custGeom>
              <a:avLst/>
              <a:pathLst>
                <a:path w="658560" h="95777">
                  <a:moveTo>
                    <a:pt x="658560" y="0"/>
                  </a:moveTo>
                  <a:lnTo>
                    <a:pt x="0" y="95777"/>
                  </a:lnTo>
                </a:path>
              </a:pathLst>
            </a:custGeom>
          </p:spPr>
          <p:txBody>
            <a:bodyPr/>
            <a:lstStyle/>
            <a:p/>
          </p:txBody>
        </p:sp>
        <p:sp>
          <p:nvSpPr>
            <p:cNvPr id="51" name="pl51"/>
            <p:cNvSpPr/>
            <p:nvPr/>
          </p:nvSpPr>
          <p:spPr>
            <a:xfrm>
              <a:off x="7633848" y="1455374"/>
              <a:ext cx="724854" cy="107978"/>
            </a:xfrm>
            <a:custGeom>
              <a:avLst/>
              <a:pathLst>
                <a:path w="724854" h="107978">
                  <a:moveTo>
                    <a:pt x="724854" y="107978"/>
                  </a:moveTo>
                  <a:lnTo>
                    <a:pt x="0" y="0"/>
                  </a:lnTo>
                </a:path>
              </a:pathLst>
            </a:custGeom>
          </p:spPr>
          <p:txBody>
            <a:bodyPr/>
            <a:lstStyle/>
            <a:p/>
          </p:txBody>
        </p:sp>
        <p:sp>
          <p:nvSpPr>
            <p:cNvPr id="52" name="pl52"/>
            <p:cNvSpPr/>
            <p:nvPr/>
          </p:nvSpPr>
          <p:spPr>
            <a:xfrm>
              <a:off x="7627772" y="1508960"/>
              <a:ext cx="755172" cy="571932"/>
            </a:xfrm>
            <a:custGeom>
              <a:avLst/>
              <a:pathLst>
                <a:path w="755172" h="571932">
                  <a:moveTo>
                    <a:pt x="755172" y="571932"/>
                  </a:moveTo>
                  <a:lnTo>
                    <a:pt x="0" y="0"/>
                  </a:lnTo>
                </a:path>
              </a:pathLst>
            </a:custGeom>
          </p:spPr>
          <p:txBody>
            <a:bodyPr/>
            <a:lstStyle/>
            <a:p/>
          </p:txBody>
        </p:sp>
        <p:sp>
          <p:nvSpPr>
            <p:cNvPr id="53" name="pl53"/>
            <p:cNvSpPr/>
            <p:nvPr/>
          </p:nvSpPr>
          <p:spPr>
            <a:xfrm>
              <a:off x="7631389" y="1506417"/>
              <a:ext cx="769553" cy="315247"/>
            </a:xfrm>
            <a:custGeom>
              <a:avLst/>
              <a:pathLst>
                <a:path w="769553" h="315247">
                  <a:moveTo>
                    <a:pt x="769553" y="315247"/>
                  </a:moveTo>
                  <a:lnTo>
                    <a:pt x="0" y="0"/>
                  </a:lnTo>
                </a:path>
              </a:pathLst>
            </a:custGeom>
          </p:spPr>
          <p:txBody>
            <a:bodyPr/>
            <a:lstStyle/>
            <a:p/>
          </p:txBody>
        </p:sp>
        <p:sp>
          <p:nvSpPr>
            <p:cNvPr id="54" name="pl54"/>
            <p:cNvSpPr/>
            <p:nvPr/>
          </p:nvSpPr>
          <p:spPr>
            <a:xfrm>
              <a:off x="7623272" y="1558126"/>
              <a:ext cx="705311" cy="1045203"/>
            </a:xfrm>
            <a:custGeom>
              <a:avLst/>
              <a:pathLst>
                <a:path w="705311" h="1045203">
                  <a:moveTo>
                    <a:pt x="705311" y="1045203"/>
                  </a:moveTo>
                  <a:lnTo>
                    <a:pt x="0" y="0"/>
                  </a:lnTo>
                </a:path>
              </a:pathLst>
            </a:custGeom>
          </p:spPr>
          <p:txBody>
            <a:bodyPr/>
            <a:lstStyle/>
            <a:p/>
          </p:txBody>
        </p:sp>
        <p:sp>
          <p:nvSpPr>
            <p:cNvPr id="55" name="pl55"/>
            <p:cNvSpPr/>
            <p:nvPr/>
          </p:nvSpPr>
          <p:spPr>
            <a:xfrm>
              <a:off x="7626051" y="1557202"/>
              <a:ext cx="811044" cy="786865"/>
            </a:xfrm>
            <a:custGeom>
              <a:avLst/>
              <a:pathLst>
                <a:path w="811044" h="786865">
                  <a:moveTo>
                    <a:pt x="811044" y="786865"/>
                  </a:moveTo>
                  <a:lnTo>
                    <a:pt x="0" y="0"/>
                  </a:lnTo>
                </a:path>
              </a:pathLst>
            </a:custGeom>
          </p:spPr>
          <p:txBody>
            <a:bodyPr/>
            <a:lstStyle/>
            <a:p/>
          </p:txBody>
        </p:sp>
        <p:sp>
          <p:nvSpPr>
            <p:cNvPr id="56" name="pl56"/>
            <p:cNvSpPr/>
            <p:nvPr/>
          </p:nvSpPr>
          <p:spPr>
            <a:xfrm>
              <a:off x="7622824" y="1700590"/>
              <a:ext cx="729949" cy="1167517"/>
            </a:xfrm>
            <a:custGeom>
              <a:avLst/>
              <a:pathLst>
                <a:path w="729949" h="1167517">
                  <a:moveTo>
                    <a:pt x="729949" y="1167517"/>
                  </a:moveTo>
                  <a:lnTo>
                    <a:pt x="0" y="0"/>
                  </a:lnTo>
                </a:path>
              </a:pathLst>
            </a:custGeom>
          </p:spPr>
          <p:txBody>
            <a:bodyPr/>
            <a:lstStyle/>
            <a:p/>
          </p:txBody>
        </p:sp>
        <p:sp>
          <p:nvSpPr>
            <p:cNvPr id="57" name="pl57"/>
            <p:cNvSpPr/>
            <p:nvPr/>
          </p:nvSpPr>
          <p:spPr>
            <a:xfrm>
              <a:off x="7622753" y="1937855"/>
              <a:ext cx="736108" cy="1192045"/>
            </a:xfrm>
            <a:custGeom>
              <a:avLst/>
              <a:pathLst>
                <a:path w="736108" h="1192045">
                  <a:moveTo>
                    <a:pt x="736108" y="1192045"/>
                  </a:moveTo>
                  <a:lnTo>
                    <a:pt x="0" y="0"/>
                  </a:lnTo>
                </a:path>
              </a:pathLst>
            </a:custGeom>
          </p:spPr>
          <p:txBody>
            <a:bodyPr/>
            <a:lstStyle/>
            <a:p/>
          </p:txBody>
        </p:sp>
        <p:sp>
          <p:nvSpPr>
            <p:cNvPr id="58" name="pl58"/>
            <p:cNvSpPr/>
            <p:nvPr/>
          </p:nvSpPr>
          <p:spPr>
            <a:xfrm>
              <a:off x="7634339" y="3493078"/>
              <a:ext cx="748606" cy="7"/>
            </a:xfrm>
            <a:custGeom>
              <a:avLst/>
              <a:pathLst>
                <a:path w="748606" h="7">
                  <a:moveTo>
                    <a:pt x="748606" y="7"/>
                  </a:moveTo>
                  <a:lnTo>
                    <a:pt x="0" y="0"/>
                  </a:lnTo>
                </a:path>
              </a:pathLst>
            </a:custGeom>
          </p:spPr>
          <p:txBody>
            <a:bodyPr/>
            <a:lstStyle/>
            <a:p/>
          </p:txBody>
        </p:sp>
        <p:sp>
          <p:nvSpPr>
            <p:cNvPr id="59" name="pg59"/>
            <p:cNvSpPr/>
            <p:nvPr/>
          </p:nvSpPr>
          <p:spPr>
            <a:xfrm>
              <a:off x="8356446" y="6925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0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90281" y="9560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9975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3" name="pg63"/>
            <p:cNvSpPr/>
            <p:nvPr/>
          </p:nvSpPr>
          <p:spPr>
            <a:xfrm>
              <a:off x="8223851" y="122020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6174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5" name="pg65"/>
            <p:cNvSpPr/>
            <p:nvPr/>
          </p:nvSpPr>
          <p:spPr>
            <a:xfrm>
              <a:off x="8290122" y="148105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52259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67" name="pg67"/>
            <p:cNvSpPr/>
            <p:nvPr/>
          </p:nvSpPr>
          <p:spPr>
            <a:xfrm>
              <a:off x="8314365" y="20034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0449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9" name="pg69"/>
            <p:cNvSpPr/>
            <p:nvPr/>
          </p:nvSpPr>
          <p:spPr>
            <a:xfrm>
              <a:off x="8332362" y="174318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78472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87%</a:t>
              </a:r>
            </a:p>
          </p:txBody>
        </p:sp>
        <p:sp>
          <p:nvSpPr>
            <p:cNvPr id="71" name="pg71"/>
            <p:cNvSpPr/>
            <p:nvPr/>
          </p:nvSpPr>
          <p:spPr>
            <a:xfrm>
              <a:off x="8260004" y="252449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54734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3" name="pg73"/>
            <p:cNvSpPr/>
            <p:nvPr/>
          </p:nvSpPr>
          <p:spPr>
            <a:xfrm>
              <a:off x="8368515" y="226574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30728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5" name="pg75"/>
            <p:cNvSpPr/>
            <p:nvPr/>
          </p:nvSpPr>
          <p:spPr>
            <a:xfrm>
              <a:off x="8284194" y="278879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03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7" name="pg77"/>
            <p:cNvSpPr/>
            <p:nvPr/>
          </p:nvSpPr>
          <p:spPr>
            <a:xfrm>
              <a:off x="8290281" y="30505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20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78%</a:t>
              </a:r>
            </a:p>
          </p:txBody>
        </p:sp>
        <p:sp>
          <p:nvSpPr>
            <p:cNvPr id="79" name="pg79"/>
            <p:cNvSpPr/>
            <p:nvPr/>
          </p:nvSpPr>
          <p:spPr>
            <a:xfrm>
              <a:off x="8314365" y="34085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4501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2941972" y="401416"/>
              <a:ext cx="39476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República Dominicana,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9 vacunas (serie completa).
En 2024, la MCV2 tenía la cobertura más baja de todas las vacunas (78%), seguida de la ROTAC (83%).
La cobertura de 5 vacunas disminuyó (DTP3, HepB3, MCV1, Polio3 y Rubéola) y la de 6 vacunas aumentó (HPVc, Hib3, IPV1, MCV2, PcV3 y RotaC) en comparación con la cobertura respectiva en 2019.
La cobertura de 5 vacunas disminuyó (DTP3, HepB3, Hib3, Polio3 y RotaC) y la de 6 vacunas aumentó (HPVc, IPV1, MCV1, MCV2, PcV3 y Rubéola)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1011029" cy="0"/>
            </a:xfrm>
            <a:custGeom>
              <a:avLst/>
              <a:pathLst>
                <a:path w="1011029" h="0">
                  <a:moveTo>
                    <a:pt x="0" y="0"/>
                  </a:moveTo>
                  <a:lnTo>
                    <a:pt x="1011029"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220700"/>
              <a:ext cx="938813" cy="0"/>
            </a:xfrm>
            <a:custGeom>
              <a:avLst/>
              <a:pathLst>
                <a:path w="938813" h="0">
                  <a:moveTo>
                    <a:pt x="0" y="0"/>
                  </a:moveTo>
                  <a:lnTo>
                    <a:pt x="722164"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1571001"/>
              <a:ext cx="577731" cy="0"/>
            </a:xfrm>
            <a:custGeom>
              <a:avLst/>
              <a:pathLst>
                <a:path w="577731" h="0">
                  <a:moveTo>
                    <a:pt x="0" y="0"/>
                  </a:moveTo>
                  <a:lnTo>
                    <a:pt x="144432"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1921302"/>
              <a:ext cx="649947" cy="0"/>
            </a:xfrm>
            <a:custGeom>
              <a:avLst/>
              <a:pathLst>
                <a:path w="649947" h="0">
                  <a:moveTo>
                    <a:pt x="0" y="0"/>
                  </a:moveTo>
                  <a:lnTo>
                    <a:pt x="144432" y="0"/>
                  </a:lnTo>
                  <a:lnTo>
                    <a:pt x="361082"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2271604"/>
              <a:ext cx="1083246" cy="0"/>
            </a:xfrm>
            <a:custGeom>
              <a:avLst/>
              <a:pathLst>
                <a:path w="1083246" h="0">
                  <a:moveTo>
                    <a:pt x="0" y="0"/>
                  </a:moveTo>
                  <a:lnTo>
                    <a:pt x="361082" y="0"/>
                  </a:lnTo>
                  <a:lnTo>
                    <a:pt x="361082" y="0"/>
                  </a:lnTo>
                  <a:lnTo>
                    <a:pt x="577731" y="0"/>
                  </a:lnTo>
                  <a:lnTo>
                    <a:pt x="722164"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2621905"/>
              <a:ext cx="649947" cy="0"/>
            </a:xfrm>
            <a:custGeom>
              <a:avLst/>
              <a:pathLst>
                <a:path w="649947" h="0">
                  <a:moveTo>
                    <a:pt x="0" y="0"/>
                  </a:moveTo>
                  <a:lnTo>
                    <a:pt x="72216"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2972206"/>
              <a:ext cx="938813" cy="0"/>
            </a:xfrm>
            <a:custGeom>
              <a:avLst/>
              <a:pathLst>
                <a:path w="938813" h="0">
                  <a:moveTo>
                    <a:pt x="0" y="0"/>
                  </a:moveTo>
                  <a:lnTo>
                    <a:pt x="722164" y="0"/>
                  </a:lnTo>
                  <a:lnTo>
                    <a:pt x="794380"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3322508"/>
              <a:ext cx="1011029" cy="0"/>
            </a:xfrm>
            <a:custGeom>
              <a:avLst/>
              <a:pathLst>
                <a:path w="1011029" h="0">
                  <a:moveTo>
                    <a:pt x="0" y="0"/>
                  </a:moveTo>
                  <a:lnTo>
                    <a:pt x="433298" y="0"/>
                  </a:lnTo>
                  <a:lnTo>
                    <a:pt x="649947"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463590" y="3672809"/>
              <a:ext cx="1660977" cy="0"/>
            </a:xfrm>
            <a:custGeom>
              <a:avLst/>
              <a:pathLst>
                <a:path w="1660977" h="0">
                  <a:moveTo>
                    <a:pt x="0" y="0"/>
                  </a:moveTo>
                  <a:lnTo>
                    <a:pt x="361082" y="0"/>
                  </a:lnTo>
                  <a:lnTo>
                    <a:pt x="361082" y="0"/>
                  </a:lnTo>
                  <a:lnTo>
                    <a:pt x="722164" y="0"/>
                  </a:lnTo>
                  <a:lnTo>
                    <a:pt x="1083246"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6330187" y="4023110"/>
              <a:ext cx="1444328" cy="0"/>
            </a:xfrm>
            <a:custGeom>
              <a:avLst/>
              <a:pathLst>
                <a:path w="1444328" h="0">
                  <a:moveTo>
                    <a:pt x="0" y="0"/>
                  </a:moveTo>
                  <a:lnTo>
                    <a:pt x="144432" y="0"/>
                  </a:lnTo>
                  <a:lnTo>
                    <a:pt x="433298" y="0"/>
                  </a:lnTo>
                  <a:lnTo>
                    <a:pt x="649947" y="0"/>
                  </a:lnTo>
                  <a:lnTo>
                    <a:pt x="1372111" y="0"/>
                  </a:lnTo>
                  <a:lnTo>
                    <a:pt x="1444328" y="0"/>
                  </a:lnTo>
                </a:path>
              </a:pathLst>
            </a:custGeom>
            <a:ln w="116535" cap="flat">
              <a:solidFill>
                <a:srgbClr val="E8E8E8">
                  <a:alpha val="100000"/>
                </a:srgbClr>
              </a:solidFill>
              <a:prstDash val="solid"/>
              <a:round/>
            </a:ln>
          </p:spPr>
          <p:txBody>
            <a:bodyPr/>
            <a:lstStyle/>
            <a:p/>
          </p:txBody>
        </p:sp>
        <p:sp>
          <p:nvSpPr>
            <p:cNvPr id="32" name="pl32"/>
            <p:cNvSpPr/>
            <p:nvPr/>
          </p:nvSpPr>
          <p:spPr>
            <a:xfrm>
              <a:off x="7269000" y="4373412"/>
              <a:ext cx="866596" cy="0"/>
            </a:xfrm>
            <a:custGeom>
              <a:avLst/>
              <a:pathLst>
                <a:path w="866596" h="0">
                  <a:moveTo>
                    <a:pt x="0" y="0"/>
                  </a:moveTo>
                  <a:lnTo>
                    <a:pt x="216649" y="0"/>
                  </a:lnTo>
                  <a:lnTo>
                    <a:pt x="577731"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6980135" y="4723713"/>
              <a:ext cx="1011029" cy="0"/>
            </a:xfrm>
            <a:custGeom>
              <a:avLst/>
              <a:pathLst>
                <a:path w="1011029" h="0">
                  <a:moveTo>
                    <a:pt x="0" y="0"/>
                  </a:moveTo>
                  <a:lnTo>
                    <a:pt x="433298" y="0"/>
                  </a:lnTo>
                  <a:lnTo>
                    <a:pt x="649947"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7052351" y="5074015"/>
              <a:ext cx="866596" cy="0"/>
            </a:xfrm>
            <a:custGeom>
              <a:avLst/>
              <a:pathLst>
                <a:path w="866596" h="0">
                  <a:moveTo>
                    <a:pt x="0" y="0"/>
                  </a:moveTo>
                  <a:lnTo>
                    <a:pt x="216649" y="0"/>
                  </a:lnTo>
                  <a:lnTo>
                    <a:pt x="216649" y="0"/>
                  </a:lnTo>
                  <a:lnTo>
                    <a:pt x="433298" y="0"/>
                  </a:lnTo>
                  <a:lnTo>
                    <a:pt x="649947" y="0"/>
                  </a:lnTo>
                  <a:lnTo>
                    <a:pt x="866596"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7563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45909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8125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2568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85618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71174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11747"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63953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77293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917367"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13401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63953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928397"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8396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85618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76190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484069"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26741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71174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07283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856180"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78396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8396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856180"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20623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856180"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42288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342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República Dominicana,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aumentó entre 2019 (96%) y 2023 (98%). La cobertura de DTP1 disminuyó en 2024 (97%) en comparación con 2023, y fue superior a la de 2019. En 2019-2024, la cobertura de DTP1 alcanzó su nivel más bajo en 2020 (86%).
En 2023, 4 vacunas tuvieron una cobertura inferior a la de 2019.
En 2024, 6 vacunas tuvieron una cobertura inferior a la de 2019.
En 2024, 6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854199"/>
              <a:ext cx="5880856" cy="1747635"/>
            </a:xfrm>
            <a:custGeom>
              <a:avLst/>
              <a:pathLst>
                <a:path w="5880856" h="1747635">
                  <a:moveTo>
                    <a:pt x="0" y="0"/>
                  </a:moveTo>
                  <a:lnTo>
                    <a:pt x="840122" y="102802"/>
                  </a:lnTo>
                  <a:lnTo>
                    <a:pt x="1680244" y="1679100"/>
                  </a:lnTo>
                  <a:lnTo>
                    <a:pt x="2520366" y="1747635"/>
                  </a:lnTo>
                  <a:lnTo>
                    <a:pt x="3360489" y="1370694"/>
                  </a:lnTo>
                  <a:lnTo>
                    <a:pt x="4200611" y="1302159"/>
                  </a:lnTo>
                  <a:lnTo>
                    <a:pt x="5040733" y="582545"/>
                  </a:lnTo>
                  <a:lnTo>
                    <a:pt x="5880856" y="479743"/>
                  </a:lnTo>
                </a:path>
              </a:pathLst>
            </a:custGeom>
            <a:ln w="29811" cap="flat">
              <a:solidFill>
                <a:srgbClr val="FF0000">
                  <a:alpha val="100000"/>
                </a:srgbClr>
              </a:solidFill>
              <a:prstDash val="solid"/>
              <a:round/>
            </a:ln>
          </p:spPr>
          <p:txBody>
            <a:bodyPr/>
            <a:lstStyle/>
            <a:p/>
          </p:txBody>
        </p:sp>
        <p:sp>
          <p:nvSpPr>
            <p:cNvPr id="26" name="pl26"/>
            <p:cNvSpPr/>
            <p:nvPr/>
          </p:nvSpPr>
          <p:spPr>
            <a:xfrm>
              <a:off x="1975377" y="3333942"/>
              <a:ext cx="5880856" cy="1404961"/>
            </a:xfrm>
            <a:custGeom>
              <a:avLst/>
              <a:pathLst>
                <a:path w="5880856" h="1404961">
                  <a:moveTo>
                    <a:pt x="0" y="376940"/>
                  </a:moveTo>
                  <a:lnTo>
                    <a:pt x="840122" y="514010"/>
                  </a:lnTo>
                  <a:lnTo>
                    <a:pt x="1680244" y="1336427"/>
                  </a:lnTo>
                  <a:lnTo>
                    <a:pt x="2520366" y="1404961"/>
                  </a:lnTo>
                  <a:lnTo>
                    <a:pt x="3360489" y="1267892"/>
                  </a:lnTo>
                  <a:lnTo>
                    <a:pt x="4200611" y="1096555"/>
                  </a:lnTo>
                  <a:lnTo>
                    <a:pt x="5040733" y="102802"/>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4" name="tx44"/>
            <p:cNvSpPr/>
            <p:nvPr/>
          </p:nvSpPr>
          <p:spPr>
            <a:xfrm>
              <a:off x="2815499"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5" name="tx45"/>
            <p:cNvSpPr/>
            <p:nvPr/>
          </p:nvSpPr>
          <p:spPr>
            <a:xfrm>
              <a:off x="3655622"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6" name="tx46"/>
            <p:cNvSpPr/>
            <p:nvPr/>
          </p:nvSpPr>
          <p:spPr>
            <a:xfrm>
              <a:off x="4495744"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7" name="tx47"/>
            <p:cNvSpPr/>
            <p:nvPr/>
          </p:nvSpPr>
          <p:spPr>
            <a:xfrm>
              <a:off x="5335866"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8" name="tx48"/>
            <p:cNvSpPr/>
            <p:nvPr/>
          </p:nvSpPr>
          <p:spPr>
            <a:xfrm>
              <a:off x="6175989"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49" name="tx49"/>
            <p:cNvSpPr/>
            <p:nvPr/>
          </p:nvSpPr>
          <p:spPr>
            <a:xfrm>
              <a:off x="7016111"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0" name="tx50"/>
            <p:cNvSpPr/>
            <p:nvPr/>
          </p:nvSpPr>
          <p:spPr>
            <a:xfrm>
              <a:off x="7856233"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1" name="tx51"/>
            <p:cNvSpPr/>
            <p:nvPr/>
          </p:nvSpPr>
          <p:spPr>
            <a:xfrm>
              <a:off x="1975377"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2" name="tx52"/>
            <p:cNvSpPr/>
            <p:nvPr/>
          </p:nvSpPr>
          <p:spPr>
            <a:xfrm>
              <a:off x="2815499"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3" name="tx53"/>
            <p:cNvSpPr/>
            <p:nvPr/>
          </p:nvSpPr>
          <p:spPr>
            <a:xfrm>
              <a:off x="3655622"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4" name="tx54"/>
            <p:cNvSpPr/>
            <p:nvPr/>
          </p:nvSpPr>
          <p:spPr>
            <a:xfrm>
              <a:off x="4495744"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55" name="tx55"/>
            <p:cNvSpPr/>
            <p:nvPr/>
          </p:nvSpPr>
          <p:spPr>
            <a:xfrm>
              <a:off x="5335866"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56" name="tx56"/>
            <p:cNvSpPr/>
            <p:nvPr/>
          </p:nvSpPr>
          <p:spPr>
            <a:xfrm>
              <a:off x="6175989"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57" name="tx57"/>
            <p:cNvSpPr/>
            <p:nvPr/>
          </p:nvSpPr>
          <p:spPr>
            <a:xfrm>
              <a:off x="7016111"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58" name="tx58"/>
            <p:cNvSpPr/>
            <p:nvPr/>
          </p:nvSpPr>
          <p:spPr>
            <a:xfrm>
              <a:off x="7856233"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59" name="pl5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pl60"/>
            <p:cNvSpPr/>
            <p:nvPr/>
          </p:nvSpPr>
          <p:spPr>
            <a:xfrm>
              <a:off x="701611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1" name="tx61"/>
            <p:cNvSpPr/>
            <p:nvPr/>
          </p:nvSpPr>
          <p:spPr>
            <a:xfrm>
              <a:off x="6639472"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62" name="tx62"/>
            <p:cNvSpPr/>
            <p:nvPr/>
          </p:nvSpPr>
          <p:spPr>
            <a:xfrm>
              <a:off x="6506930"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63" name="rc6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7022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65" name="tx65"/>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6" name="tx66"/>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7" name="tx67"/>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8" name="tx68"/>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9" name="tx69"/>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0" name="tx70"/>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4" name="tx7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7" name="tx7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8" name="tx7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9" name="tx79"/>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80" name="pl8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1" name="pl8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2" name="tx8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3" name="tx8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4" name="tx84"/>
            <p:cNvSpPr/>
            <p:nvPr/>
          </p:nvSpPr>
          <p:spPr>
            <a:xfrm>
              <a:off x="757200" y="398022"/>
              <a:ext cx="795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República Dominicana, 2017-2024</a:t>
              </a:r>
            </a:p>
          </p:txBody>
        </p:sp>
        <p:sp>
          <p:nvSpPr>
            <p:cNvPr id="85" name="tx85"/>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6" name="tx86"/>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República Dominicana fue 2017.
En 2024, la cobertura del programa de la primera dosis (VPH1) entre las niñas era del 45% y la cobertura del programa de la última dosis (VPHc) era del 45%.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02004"/>
              <a:ext cx="6444618" cy="760997"/>
            </a:xfrm>
            <a:custGeom>
              <a:avLst/>
              <a:pathLst>
                <a:path w="6444618" h="760997">
                  <a:moveTo>
                    <a:pt x="0" y="520682"/>
                  </a:moveTo>
                  <a:lnTo>
                    <a:pt x="268525" y="760997"/>
                  </a:lnTo>
                  <a:lnTo>
                    <a:pt x="537051" y="360472"/>
                  </a:lnTo>
                  <a:lnTo>
                    <a:pt x="805577" y="480630"/>
                  </a:lnTo>
                  <a:lnTo>
                    <a:pt x="1074103" y="480630"/>
                  </a:lnTo>
                  <a:lnTo>
                    <a:pt x="1342628" y="160210"/>
                  </a:lnTo>
                  <a:lnTo>
                    <a:pt x="1611154" y="80105"/>
                  </a:lnTo>
                  <a:lnTo>
                    <a:pt x="1879680" y="240315"/>
                  </a:lnTo>
                  <a:lnTo>
                    <a:pt x="2148206" y="360472"/>
                  </a:lnTo>
                  <a:lnTo>
                    <a:pt x="2416732" y="360472"/>
                  </a:lnTo>
                  <a:lnTo>
                    <a:pt x="2685257" y="120157"/>
                  </a:lnTo>
                  <a:lnTo>
                    <a:pt x="2953783" y="280367"/>
                  </a:lnTo>
                  <a:lnTo>
                    <a:pt x="3222309" y="240315"/>
                  </a:lnTo>
                  <a:lnTo>
                    <a:pt x="3490835" y="320420"/>
                  </a:lnTo>
                  <a:lnTo>
                    <a:pt x="3759360" y="0"/>
                  </a:lnTo>
                  <a:lnTo>
                    <a:pt x="4027886" y="240315"/>
                  </a:lnTo>
                  <a:lnTo>
                    <a:pt x="4296412" y="160210"/>
                  </a:lnTo>
                  <a:lnTo>
                    <a:pt x="4564938" y="280367"/>
                  </a:lnTo>
                  <a:lnTo>
                    <a:pt x="4833464" y="160210"/>
                  </a:lnTo>
                  <a:lnTo>
                    <a:pt x="5101989" y="80105"/>
                  </a:lnTo>
                  <a:lnTo>
                    <a:pt x="5370515" y="360472"/>
                  </a:lnTo>
                  <a:lnTo>
                    <a:pt x="5639041" y="280367"/>
                  </a:lnTo>
                  <a:lnTo>
                    <a:pt x="5907567" y="120157"/>
                  </a:lnTo>
                  <a:lnTo>
                    <a:pt x="6176092" y="40052"/>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6281742" y="1922687"/>
              <a:ext cx="1611154" cy="1882468"/>
            </a:xfrm>
            <a:custGeom>
              <a:avLst/>
              <a:pathLst>
                <a:path w="1611154" h="1882468">
                  <a:moveTo>
                    <a:pt x="0" y="1882468"/>
                  </a:moveTo>
                  <a:lnTo>
                    <a:pt x="268525" y="720945"/>
                  </a:lnTo>
                  <a:lnTo>
                    <a:pt x="537051" y="921207"/>
                  </a:lnTo>
                  <a:lnTo>
                    <a:pt x="805577" y="720945"/>
                  </a:lnTo>
                  <a:lnTo>
                    <a:pt x="1074103" y="520682"/>
                  </a:lnTo>
                  <a:lnTo>
                    <a:pt x="1342628" y="320420"/>
                  </a:lnTo>
                  <a:lnTo>
                    <a:pt x="1611154"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562214"/>
              <a:ext cx="2685257" cy="2603413"/>
            </a:xfrm>
            <a:custGeom>
              <a:avLst/>
              <a:pathLst>
                <a:path w="2685257" h="2603413">
                  <a:moveTo>
                    <a:pt x="0" y="2403150"/>
                  </a:moveTo>
                  <a:lnTo>
                    <a:pt x="268525" y="2603413"/>
                  </a:lnTo>
                  <a:lnTo>
                    <a:pt x="537051" y="2282993"/>
                  </a:lnTo>
                  <a:lnTo>
                    <a:pt x="805577" y="921207"/>
                  </a:lnTo>
                  <a:lnTo>
                    <a:pt x="1074103" y="841102"/>
                  </a:lnTo>
                  <a:lnTo>
                    <a:pt x="1342628" y="801050"/>
                  </a:lnTo>
                  <a:lnTo>
                    <a:pt x="1611154" y="720945"/>
                  </a:lnTo>
                  <a:lnTo>
                    <a:pt x="1879680" y="440577"/>
                  </a:lnTo>
                  <a:lnTo>
                    <a:pt x="2148206" y="560735"/>
                  </a:lnTo>
                  <a:lnTo>
                    <a:pt x="2416732" y="40052"/>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3244420"/>
              <a:ext cx="1879680" cy="1642153"/>
            </a:xfrm>
            <a:custGeom>
              <a:avLst/>
              <a:pathLst>
                <a:path w="1879680" h="1642153">
                  <a:moveTo>
                    <a:pt x="0" y="440577"/>
                  </a:moveTo>
                  <a:lnTo>
                    <a:pt x="268525" y="600787"/>
                  </a:lnTo>
                  <a:lnTo>
                    <a:pt x="537051" y="1562048"/>
                  </a:lnTo>
                  <a:lnTo>
                    <a:pt x="805577" y="1642153"/>
                  </a:lnTo>
                  <a:lnTo>
                    <a:pt x="1074103" y="1481943"/>
                  </a:lnTo>
                  <a:lnTo>
                    <a:pt x="1342628" y="1281680"/>
                  </a:lnTo>
                  <a:lnTo>
                    <a:pt x="1611154" y="120157"/>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37667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39269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3646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011" y="1435840"/>
              <a:ext cx="254411" cy="119731"/>
            </a:xfrm>
            <a:custGeom>
              <a:avLst/>
              <a:pathLst>
                <a:path w="254411" h="119731">
                  <a:moveTo>
                    <a:pt x="254411" y="0"/>
                  </a:moveTo>
                  <a:lnTo>
                    <a:pt x="0" y="119731"/>
                  </a:lnTo>
                </a:path>
              </a:pathLst>
            </a:custGeom>
          </p:spPr>
          <p:txBody>
            <a:bodyPr/>
            <a:lstStyle/>
            <a:p/>
          </p:txBody>
        </p:sp>
        <p:sp>
          <p:nvSpPr>
            <p:cNvPr id="40" name="pl40"/>
            <p:cNvSpPr/>
            <p:nvPr/>
          </p:nvSpPr>
          <p:spPr>
            <a:xfrm>
              <a:off x="7908172" y="1568083"/>
              <a:ext cx="253251" cy="97303"/>
            </a:xfrm>
            <a:custGeom>
              <a:avLst/>
              <a:pathLst>
                <a:path w="253251" h="97303">
                  <a:moveTo>
                    <a:pt x="253251" y="97303"/>
                  </a:moveTo>
                  <a:lnTo>
                    <a:pt x="0" y="0"/>
                  </a:lnTo>
                </a:path>
              </a:pathLst>
            </a:custGeom>
          </p:spPr>
          <p:txBody>
            <a:bodyPr/>
            <a:lstStyle/>
            <a:p/>
          </p:txBody>
        </p:sp>
        <p:sp>
          <p:nvSpPr>
            <p:cNvPr id="41" name="pl41"/>
            <p:cNvSpPr/>
            <p:nvPr/>
          </p:nvSpPr>
          <p:spPr>
            <a:xfrm>
              <a:off x="7911145" y="1925167"/>
              <a:ext cx="250277" cy="34019"/>
            </a:xfrm>
            <a:custGeom>
              <a:avLst/>
              <a:pathLst>
                <a:path w="250277" h="34019">
                  <a:moveTo>
                    <a:pt x="250277" y="34019"/>
                  </a:moveTo>
                  <a:lnTo>
                    <a:pt x="0" y="0"/>
                  </a:lnTo>
                </a:path>
              </a:pathLst>
            </a:custGeom>
          </p:spPr>
          <p:txBody>
            <a:bodyPr/>
            <a:lstStyle/>
            <a:p/>
          </p:txBody>
        </p:sp>
        <p:sp>
          <p:nvSpPr>
            <p:cNvPr id="42" name="pl42"/>
            <p:cNvSpPr/>
            <p:nvPr/>
          </p:nvSpPr>
          <p:spPr>
            <a:xfrm>
              <a:off x="7911730" y="3244410"/>
              <a:ext cx="249692" cy="9"/>
            </a:xfrm>
            <a:custGeom>
              <a:avLst/>
              <a:pathLst>
                <a:path w="249692" h="9">
                  <a:moveTo>
                    <a:pt x="249692" y="0"/>
                  </a:moveTo>
                  <a:lnTo>
                    <a:pt x="0" y="9"/>
                  </a:lnTo>
                </a:path>
              </a:pathLst>
            </a:custGeom>
          </p:spPr>
          <p:txBody>
            <a:bodyPr/>
            <a:lstStyle/>
            <a:p/>
          </p:txBody>
        </p:sp>
        <p:sp>
          <p:nvSpPr>
            <p:cNvPr id="43" name="pg43"/>
            <p:cNvSpPr/>
            <p:nvPr/>
          </p:nvSpPr>
          <p:spPr>
            <a:xfrm>
              <a:off x="8092843" y="13218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626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5" name="pg45"/>
            <p:cNvSpPr/>
            <p:nvPr/>
          </p:nvSpPr>
          <p:spPr>
            <a:xfrm>
              <a:off x="8092843" y="159476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63560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87%</a:t>
              </a:r>
            </a:p>
          </p:txBody>
        </p:sp>
        <p:sp>
          <p:nvSpPr>
            <p:cNvPr id="47" name="pg47"/>
            <p:cNvSpPr/>
            <p:nvPr/>
          </p:nvSpPr>
          <p:spPr>
            <a:xfrm>
              <a:off x="8092843" y="18694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102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49" name="pg49"/>
            <p:cNvSpPr/>
            <p:nvPr/>
          </p:nvSpPr>
          <p:spPr>
            <a:xfrm>
              <a:off x="8092843" y="31534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942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45%</a:t>
              </a:r>
            </a:p>
          </p:txBody>
        </p:sp>
        <p:sp>
          <p:nvSpPr>
            <p:cNvPr id="51" name="pg51"/>
            <p:cNvSpPr/>
            <p:nvPr/>
          </p:nvSpPr>
          <p:spPr>
            <a:xfrm>
              <a:off x="1153315" y="19262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35" y="19700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3" name="pg53"/>
            <p:cNvSpPr/>
            <p:nvPr/>
          </p:nvSpPr>
          <p:spPr>
            <a:xfrm>
              <a:off x="6345688" y="38104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391408" y="385421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5" name="pg55"/>
            <p:cNvSpPr/>
            <p:nvPr/>
          </p:nvSpPr>
          <p:spPr>
            <a:xfrm>
              <a:off x="4912574" y="39697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8294" y="40151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27</a:t>
              </a:r>
            </a:p>
          </p:txBody>
        </p:sp>
        <p:sp>
          <p:nvSpPr>
            <p:cNvPr id="57" name="pg57"/>
            <p:cNvSpPr/>
            <p:nvPr/>
          </p:nvSpPr>
          <p:spPr>
            <a:xfrm>
              <a:off x="5717918" y="34988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3638" y="35426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2683873" y="580465"/>
              <a:ext cx="451048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República Dominicana,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República Dominicana cuenta con las 4 vacunas de los ODS.
En 2024, República Dominicana habrá alcanzado al menos el 90% de cobertura en ninguna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1 punto porcentual, del 98% en 2023 al 97% en 2024.
- La cobertura de DTP3 disminuyó 3 puntos porcentuales, del 90% en 2023 al 87% en 2024.
- Hubo 2.000 niños más sin dosis cero en 2024. Esto deja a 6.000 niños sin vacunar, vulnerables a enfermedades prevenibles mediante vacunación, y a otros 20.000 con una protección incompleta.
- República Dominicana representó el 0,4% de los niños con dosis cero en América Latina y el Caribe (LACR) y &amp;lt;0,1% de los niños con dosis cero a nivel mundial.
- La cobertura de MCV1 aumentó 1 punto porcentual, de 88% en 2023 a 89% en 2024. Hubo 22.000 niños que no recibieron la primera vacuna contra el sarampión.
- La cobertura de la MCV2 aumentó 8 puntos porcentuales, del 70% en 2023 al 78% en 2024.
- La cobertura de la última dosis de la vacuna contra el VPH (VPHc) entre las niñas aumentó del 42% al 45%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República Dominicana,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República Dominicana.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DAPMHHIV-502652578-1607628</_dlc_DocId>
    <_dlc_DocIdUrl xmlns="9e17fbd9-fb4c-4d20-9ec4-18aa77a91b0d">
      <Url>https://unicef.sharepoint.com/teams/DAPM-Health-HIV/_layouts/15/DocIdRedir.aspx?ID=DAPMHHIV-502652578-1607628</Url>
      <Description>DAPMHHIV-502652578-1607628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b4536cec-6892-47b5-8e3a-e829b1271b11</vt:lpwstr>
  </property>
  <property fmtid="{D5CDD505-2E9C-101B-9397-08002B2CF9AE}" pid="4" name="MediaServiceImageTags">
    <vt:lpwstr/>
  </property>
</Properties>
</file>